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sldIdLst>
    <p:sldId id="292" r:id="rId2"/>
    <p:sldId id="326" r:id="rId3"/>
    <p:sldId id="301" r:id="rId4"/>
    <p:sldId id="308" r:id="rId5"/>
    <p:sldId id="317" r:id="rId6"/>
    <p:sldId id="381" r:id="rId7"/>
    <p:sldId id="342" r:id="rId8"/>
    <p:sldId id="353" r:id="rId9"/>
    <p:sldId id="346" r:id="rId10"/>
    <p:sldId id="349" r:id="rId11"/>
    <p:sldId id="350" r:id="rId12"/>
    <p:sldId id="351" r:id="rId13"/>
    <p:sldId id="352" r:id="rId14"/>
    <p:sldId id="327" r:id="rId15"/>
    <p:sldId id="319" r:id="rId16"/>
    <p:sldId id="323" r:id="rId17"/>
    <p:sldId id="324" r:id="rId18"/>
    <p:sldId id="305" r:id="rId19"/>
    <p:sldId id="354" r:id="rId20"/>
    <p:sldId id="355" r:id="rId21"/>
    <p:sldId id="378" r:id="rId22"/>
    <p:sldId id="379" r:id="rId23"/>
  </p:sldIdLst>
  <p:sldSz cx="9144000" cy="6858000" type="screen4x3"/>
  <p:notesSz cx="6807200" cy="9939338"/>
  <p:defaultTextStyle>
    <a:defPPr>
      <a:defRPr lang="ja-JP"/>
    </a:defPPr>
    <a:lvl1pPr algn="l" rtl="0" fontAlgn="base">
      <a:spcBef>
        <a:spcPct val="0"/>
      </a:spcBef>
      <a:spcAft>
        <a:spcPct val="0"/>
      </a:spcAft>
      <a:defRPr kumimoji="1" sz="1600" kern="1200">
        <a:solidFill>
          <a:schemeClr val="tx1"/>
        </a:solidFill>
        <a:latin typeface="Verdana" pitchFamily="34" charset="0"/>
        <a:ea typeface="ＭＳ Ｐゴシック" charset="-128"/>
        <a:cs typeface="+mn-cs"/>
      </a:defRPr>
    </a:lvl1pPr>
    <a:lvl2pPr marL="457200" algn="l" rtl="0" fontAlgn="base">
      <a:spcBef>
        <a:spcPct val="0"/>
      </a:spcBef>
      <a:spcAft>
        <a:spcPct val="0"/>
      </a:spcAft>
      <a:defRPr kumimoji="1" sz="1600" kern="1200">
        <a:solidFill>
          <a:schemeClr val="tx1"/>
        </a:solidFill>
        <a:latin typeface="Verdana" pitchFamily="34" charset="0"/>
        <a:ea typeface="ＭＳ Ｐゴシック" charset="-128"/>
        <a:cs typeface="+mn-cs"/>
      </a:defRPr>
    </a:lvl2pPr>
    <a:lvl3pPr marL="914400" algn="l" rtl="0" fontAlgn="base">
      <a:spcBef>
        <a:spcPct val="0"/>
      </a:spcBef>
      <a:spcAft>
        <a:spcPct val="0"/>
      </a:spcAft>
      <a:defRPr kumimoji="1" sz="1600" kern="1200">
        <a:solidFill>
          <a:schemeClr val="tx1"/>
        </a:solidFill>
        <a:latin typeface="Verdana" pitchFamily="34" charset="0"/>
        <a:ea typeface="ＭＳ Ｐゴシック" charset="-128"/>
        <a:cs typeface="+mn-cs"/>
      </a:defRPr>
    </a:lvl3pPr>
    <a:lvl4pPr marL="1371600" algn="l" rtl="0" fontAlgn="base">
      <a:spcBef>
        <a:spcPct val="0"/>
      </a:spcBef>
      <a:spcAft>
        <a:spcPct val="0"/>
      </a:spcAft>
      <a:defRPr kumimoji="1" sz="1600" kern="1200">
        <a:solidFill>
          <a:schemeClr val="tx1"/>
        </a:solidFill>
        <a:latin typeface="Verdana" pitchFamily="34" charset="0"/>
        <a:ea typeface="ＭＳ Ｐゴシック" charset="-128"/>
        <a:cs typeface="+mn-cs"/>
      </a:defRPr>
    </a:lvl4pPr>
    <a:lvl5pPr marL="1828800" algn="l" rtl="0" fontAlgn="base">
      <a:spcBef>
        <a:spcPct val="0"/>
      </a:spcBef>
      <a:spcAft>
        <a:spcPct val="0"/>
      </a:spcAft>
      <a:defRPr kumimoji="1" sz="1600" kern="1200">
        <a:solidFill>
          <a:schemeClr val="tx1"/>
        </a:solidFill>
        <a:latin typeface="Verdana" pitchFamily="34" charset="0"/>
        <a:ea typeface="ＭＳ Ｐゴシック" charset="-128"/>
        <a:cs typeface="+mn-cs"/>
      </a:defRPr>
    </a:lvl5pPr>
    <a:lvl6pPr marL="2286000" algn="l" defTabSz="914400" rtl="0" eaLnBrk="1" latinLnBrk="0" hangingPunct="1">
      <a:defRPr kumimoji="1" sz="1600" kern="1200">
        <a:solidFill>
          <a:schemeClr val="tx1"/>
        </a:solidFill>
        <a:latin typeface="Verdana" pitchFamily="34" charset="0"/>
        <a:ea typeface="ＭＳ Ｐゴシック" charset="-128"/>
        <a:cs typeface="+mn-cs"/>
      </a:defRPr>
    </a:lvl6pPr>
    <a:lvl7pPr marL="2743200" algn="l" defTabSz="914400" rtl="0" eaLnBrk="1" latinLnBrk="0" hangingPunct="1">
      <a:defRPr kumimoji="1" sz="1600" kern="1200">
        <a:solidFill>
          <a:schemeClr val="tx1"/>
        </a:solidFill>
        <a:latin typeface="Verdana" pitchFamily="34" charset="0"/>
        <a:ea typeface="ＭＳ Ｐゴシック" charset="-128"/>
        <a:cs typeface="+mn-cs"/>
      </a:defRPr>
    </a:lvl7pPr>
    <a:lvl8pPr marL="3200400" algn="l" defTabSz="914400" rtl="0" eaLnBrk="1" latinLnBrk="0" hangingPunct="1">
      <a:defRPr kumimoji="1" sz="1600" kern="1200">
        <a:solidFill>
          <a:schemeClr val="tx1"/>
        </a:solidFill>
        <a:latin typeface="Verdana" pitchFamily="34" charset="0"/>
        <a:ea typeface="ＭＳ Ｐゴシック" charset="-128"/>
        <a:cs typeface="+mn-cs"/>
      </a:defRPr>
    </a:lvl8pPr>
    <a:lvl9pPr marL="3657600" algn="l" defTabSz="914400" rtl="0" eaLnBrk="1" latinLnBrk="0" hangingPunct="1">
      <a:defRPr kumimoji="1" sz="1600"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CCFFCC"/>
    <a:srgbClr val="CCECFF"/>
    <a:srgbClr val="FFF7E1"/>
    <a:srgbClr val="006600"/>
    <a:srgbClr val="FFCCCC"/>
    <a:srgbClr val="FF7C80"/>
    <a:srgbClr val="0000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04" autoAdjust="0"/>
    <p:restoredTop sz="83857" autoAdjust="0"/>
  </p:normalViewPr>
  <p:slideViewPr>
    <p:cSldViewPr>
      <p:cViewPr varScale="1">
        <p:scale>
          <a:sx n="86" d="100"/>
          <a:sy n="86" d="100"/>
        </p:scale>
        <p:origin x="7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2" d="100"/>
          <a:sy n="72" d="100"/>
        </p:scale>
        <p:origin x="256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6495D7-3369-4850-9C30-5D4E6EBF6878}" type="doc">
      <dgm:prSet loTypeId="urn:microsoft.com/office/officeart/2005/8/layout/funnel1" loCatId="process" qsTypeId="urn:microsoft.com/office/officeart/2005/8/quickstyle/simple1#1" qsCatId="simple" csTypeId="urn:microsoft.com/office/officeart/2005/8/colors/accent1_2#1" csCatId="accent1" phldr="1"/>
      <dgm:spPr/>
      <dgm:t>
        <a:bodyPr/>
        <a:lstStyle/>
        <a:p>
          <a:endParaRPr kumimoji="1" lang="ja-JP" altLang="en-US"/>
        </a:p>
      </dgm:t>
    </dgm:pt>
    <dgm:pt modelId="{B72D7403-E07A-4CCF-8F2E-200280B2AFEC}">
      <dgm:prSet phldrT="[テキスト]"/>
      <dgm:spPr>
        <a:ln>
          <a:noFill/>
        </a:ln>
        <a:effectLst/>
        <a:scene3d>
          <a:camera prst="orthographicFront">
            <a:rot lat="0" lon="0" rev="0"/>
          </a:camera>
          <a:lightRig rig="contrasting" dir="t">
            <a:rot lat="0" lon="0" rev="1500000"/>
          </a:lightRig>
        </a:scene3d>
        <a:sp3d prstMaterial="metal">
          <a:bevelT w="88900" h="88900"/>
        </a:sp3d>
      </dgm:spPr>
      <dgm:t>
        <a:bodyPr/>
        <a:lstStyle/>
        <a:p>
          <a:r>
            <a:rPr kumimoji="1" lang="ja-JP" altLang="en-US"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立ち上がり</a:t>
          </a:r>
          <a:endParaRPr kumimoji="1" lang="ja-JP" altLang="en-US"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363DCFDC-01E3-46A6-970B-9678C50B8BFF}" type="parTrans" cxnId="{1F96779A-9404-4B6C-A7DE-249768AE55F3}">
      <dgm:prSet/>
      <dgm:spPr/>
      <dgm:t>
        <a:bodyPr/>
        <a:lstStyle/>
        <a:p>
          <a:endParaRPr kumimoji="1" lang="ja-JP" altLang="en-US"/>
        </a:p>
      </dgm:t>
    </dgm:pt>
    <dgm:pt modelId="{5B969C10-612B-47E6-85B5-5665337D3BB5}" type="sibTrans" cxnId="{1F96779A-9404-4B6C-A7DE-249768AE55F3}">
      <dgm:prSet/>
      <dgm:spPr/>
      <dgm:t>
        <a:bodyPr/>
        <a:lstStyle/>
        <a:p>
          <a:endParaRPr kumimoji="1" lang="ja-JP" altLang="en-US"/>
        </a:p>
      </dgm:t>
    </dgm:pt>
    <dgm:pt modelId="{DE663146-D806-4A2E-93A3-9B53A7ED873E}">
      <dgm:prSet phldrT="[テキスト]" custT="1"/>
      <dgm:spPr/>
      <dgm:t>
        <a:bodyPr/>
        <a:lstStyle/>
        <a:p>
          <a:r>
            <a:rPr kumimoji="1" lang="ja-JP" altLang="en-US" sz="1800" dirty="0" smtClean="0"/>
            <a:t>第</a:t>
          </a:r>
          <a:r>
            <a:rPr kumimoji="1" lang="en-US" altLang="ja-JP" sz="1800" dirty="0" smtClean="0"/>
            <a:t>1</a:t>
          </a:r>
          <a:r>
            <a:rPr kumimoji="1" lang="ja-JP" altLang="en-US" sz="1800" dirty="0" smtClean="0"/>
            <a:t>群</a:t>
          </a:r>
          <a:r>
            <a:rPr kumimoji="1" lang="en-US" altLang="ja-JP" sz="1800" dirty="0" smtClean="0"/>
            <a:t/>
          </a:r>
          <a:br>
            <a:rPr kumimoji="1" lang="en-US" altLang="ja-JP" sz="1800" dirty="0" smtClean="0"/>
          </a:br>
          <a:r>
            <a:rPr kumimoji="1" lang="ja-JP" altLang="en-US" sz="1800" dirty="0" smtClean="0"/>
            <a:t>「身体機能・起居動作」の</a:t>
          </a:r>
          <a:r>
            <a:rPr kumimoji="1" lang="en-US" altLang="ja-JP" sz="1800" dirty="0" smtClean="0"/>
            <a:t/>
          </a:r>
          <a:br>
            <a:rPr kumimoji="1" lang="en-US" altLang="ja-JP" sz="1800" dirty="0" smtClean="0"/>
          </a:br>
          <a:r>
            <a:rPr kumimoji="1" lang="ja-JP" altLang="en-US" sz="1800" dirty="0" smtClean="0"/>
            <a:t>中間評価項目得点</a:t>
          </a:r>
          <a:endParaRPr kumimoji="1" lang="ja-JP" altLang="en-US" sz="1800" dirty="0"/>
        </a:p>
      </dgm:t>
    </dgm:pt>
    <dgm:pt modelId="{A4782255-5E13-4410-92EB-61C6C45BF70D}" type="parTrans" cxnId="{527DBC28-0295-4EF2-AB70-9D9E647488F7}">
      <dgm:prSet/>
      <dgm:spPr/>
      <dgm:t>
        <a:bodyPr/>
        <a:lstStyle/>
        <a:p>
          <a:endParaRPr kumimoji="1" lang="ja-JP" altLang="en-US"/>
        </a:p>
      </dgm:t>
    </dgm:pt>
    <dgm:pt modelId="{CEF4764E-1AD1-4A10-B47C-DDB70F083AA5}" type="sibTrans" cxnId="{527DBC28-0295-4EF2-AB70-9D9E647488F7}">
      <dgm:prSet/>
      <dgm:spPr/>
      <dgm:t>
        <a:bodyPr/>
        <a:lstStyle/>
        <a:p>
          <a:endParaRPr kumimoji="1" lang="ja-JP" altLang="en-US"/>
        </a:p>
      </dgm:t>
    </dgm:pt>
    <dgm:pt modelId="{38F25ACF-C290-4548-86AD-3321692AF5BA}">
      <dgm:prSet phldrT="[テキスト]"/>
      <dgm:spPr>
        <a:ln>
          <a:noFill/>
        </a:ln>
        <a:effectLst/>
        <a:scene3d>
          <a:camera prst="orthographicFront">
            <a:rot lat="0" lon="0" rev="0"/>
          </a:camera>
          <a:lightRig rig="contrasting" dir="t">
            <a:rot lat="0" lon="0" rev="1500000"/>
          </a:lightRig>
        </a:scene3d>
        <a:sp3d prstMaterial="metal">
          <a:bevelT w="88900" h="88900"/>
        </a:sp3d>
      </dgm:spPr>
      <dgm:t>
        <a:bodyPr/>
        <a:lstStyle/>
        <a:p>
          <a:r>
            <a:rPr kumimoji="1" lang="ja-JP" altLang="en-US"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洗身</a:t>
          </a:r>
          <a:endParaRPr kumimoji="1" lang="ja-JP" altLang="en-US"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74BDA1DF-3DFD-4BC2-864F-D581034269D5}" type="parTrans" cxnId="{B6DF90D1-87DC-4791-A99D-E5DE79F67625}">
      <dgm:prSet/>
      <dgm:spPr/>
      <dgm:t>
        <a:bodyPr/>
        <a:lstStyle/>
        <a:p>
          <a:endParaRPr kumimoji="1" lang="ja-JP" altLang="en-US"/>
        </a:p>
      </dgm:t>
    </dgm:pt>
    <dgm:pt modelId="{AA1777BB-54D2-4863-AF75-CB35E4CDD4A9}" type="sibTrans" cxnId="{B6DF90D1-87DC-4791-A99D-E5DE79F67625}">
      <dgm:prSet/>
      <dgm:spPr/>
      <dgm:t>
        <a:bodyPr/>
        <a:lstStyle/>
        <a:p>
          <a:endParaRPr kumimoji="1" lang="ja-JP" altLang="en-US"/>
        </a:p>
      </dgm:t>
    </dgm:pt>
    <dgm:pt modelId="{2E196BED-09B2-43DE-AB68-AF695BDEC83B}">
      <dgm:prSet phldrT="[テキスト]"/>
      <dgm:spPr>
        <a:ln>
          <a:noFill/>
        </a:ln>
        <a:effectLst/>
        <a:scene3d>
          <a:camera prst="orthographicFront">
            <a:rot lat="0" lon="0" rev="0"/>
          </a:camera>
          <a:lightRig rig="contrasting" dir="t">
            <a:rot lat="0" lon="0" rev="1500000"/>
          </a:lightRig>
        </a:scene3d>
        <a:sp3d prstMaterial="metal">
          <a:bevelT w="88900" h="88900"/>
        </a:sp3d>
      </dgm:spPr>
      <dgm:t>
        <a:bodyPr/>
        <a:lstStyle/>
        <a:p>
          <a:r>
            <a:rPr kumimoji="1" lang="ja-JP" altLang="en-US"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起き上がり</a:t>
          </a:r>
          <a:endParaRPr kumimoji="1" lang="ja-JP" altLang="en-US"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A25AC273-2EC3-4CA9-8283-C0E8F7E1E6D9}" type="parTrans" cxnId="{71023B30-12D7-487C-9157-F8C754177B0A}">
      <dgm:prSet/>
      <dgm:spPr/>
      <dgm:t>
        <a:bodyPr/>
        <a:lstStyle/>
        <a:p>
          <a:endParaRPr kumimoji="1" lang="ja-JP" altLang="en-US"/>
        </a:p>
      </dgm:t>
    </dgm:pt>
    <dgm:pt modelId="{98C0F844-BBE7-4DD3-B3DD-1A545774FB15}" type="sibTrans" cxnId="{71023B30-12D7-487C-9157-F8C754177B0A}">
      <dgm:prSet/>
      <dgm:spPr/>
      <dgm:t>
        <a:bodyPr/>
        <a:lstStyle/>
        <a:p>
          <a:endParaRPr kumimoji="1" lang="ja-JP" altLang="en-US"/>
        </a:p>
      </dgm:t>
    </dgm:pt>
    <dgm:pt modelId="{3FD23AFA-8EB0-45EA-8ADB-1919E5F6DCB2}">
      <dgm:prSet phldrT="[テキスト]" custScaleX="56207" custScaleY="56207" custLinFactY="-19273" custLinFactNeighborX="-29013" custLinFactNeighborY="-100000"/>
      <dgm:spPr/>
      <dgm:t>
        <a:bodyPr/>
        <a:lstStyle/>
        <a:p>
          <a:endParaRPr kumimoji="1" lang="ja-JP" altLang="en-US" dirty="0"/>
        </a:p>
      </dgm:t>
    </dgm:pt>
    <dgm:pt modelId="{E4F1EB82-2588-4C83-B720-190E4F80B0CA}" type="parTrans" cxnId="{05684866-3ED8-445D-9981-64C628733657}">
      <dgm:prSet/>
      <dgm:spPr/>
      <dgm:t>
        <a:bodyPr/>
        <a:lstStyle/>
        <a:p>
          <a:endParaRPr kumimoji="1" lang="ja-JP" altLang="en-US"/>
        </a:p>
      </dgm:t>
    </dgm:pt>
    <dgm:pt modelId="{63D10749-8FAC-4F79-8C50-BBB492A81A44}" type="sibTrans" cxnId="{05684866-3ED8-445D-9981-64C628733657}">
      <dgm:prSet/>
      <dgm:spPr/>
      <dgm:t>
        <a:bodyPr/>
        <a:lstStyle/>
        <a:p>
          <a:endParaRPr kumimoji="1" lang="ja-JP" altLang="en-US"/>
        </a:p>
      </dgm:t>
    </dgm:pt>
    <dgm:pt modelId="{0C8F10A0-0A04-431A-9E77-1D7418294D59}" type="pres">
      <dgm:prSet presAssocID="{5B6495D7-3369-4850-9C30-5D4E6EBF6878}" presName="Name0" presStyleCnt="0">
        <dgm:presLayoutVars>
          <dgm:chMax val="4"/>
          <dgm:resizeHandles val="exact"/>
        </dgm:presLayoutVars>
      </dgm:prSet>
      <dgm:spPr/>
      <dgm:t>
        <a:bodyPr/>
        <a:lstStyle/>
        <a:p>
          <a:endParaRPr kumimoji="1" lang="ja-JP" altLang="en-US"/>
        </a:p>
      </dgm:t>
    </dgm:pt>
    <dgm:pt modelId="{1C46ED81-4883-4748-974B-857D9C94EE4F}" type="pres">
      <dgm:prSet presAssocID="{5B6495D7-3369-4850-9C30-5D4E6EBF6878}" presName="ellipse" presStyleLbl="trBgShp" presStyleIdx="0" presStyleCnt="1" custScaleX="106294"/>
      <dgm:spPr/>
    </dgm:pt>
    <dgm:pt modelId="{ED794159-EFE1-4A25-BD4E-CD259BBBD6EF}" type="pres">
      <dgm:prSet presAssocID="{5B6495D7-3369-4850-9C30-5D4E6EBF6878}" presName="arrow1" presStyleLbl="fgShp" presStyleIdx="0" presStyleCnt="1" custLinFactNeighborY="-14324"/>
      <dgm:spPr/>
    </dgm:pt>
    <dgm:pt modelId="{16097A8E-E3BA-4243-BD8D-B4F19002F733}" type="pres">
      <dgm:prSet presAssocID="{5B6495D7-3369-4850-9C30-5D4E6EBF6878}" presName="rectangle" presStyleLbl="revTx" presStyleIdx="0" presStyleCnt="1" custScaleX="102682">
        <dgm:presLayoutVars>
          <dgm:bulletEnabled val="1"/>
        </dgm:presLayoutVars>
      </dgm:prSet>
      <dgm:spPr/>
      <dgm:t>
        <a:bodyPr/>
        <a:lstStyle/>
        <a:p>
          <a:endParaRPr kumimoji="1" lang="ja-JP" altLang="en-US"/>
        </a:p>
      </dgm:t>
    </dgm:pt>
    <dgm:pt modelId="{88B297CF-E95B-4BD9-86E1-8AF9C8EF1740}" type="pres">
      <dgm:prSet presAssocID="{B72D7403-E07A-4CCF-8F2E-200280B2AFEC}" presName="item1" presStyleLbl="node1" presStyleIdx="0" presStyleCnt="3" custScaleX="56207" custScaleY="56207" custLinFactNeighborX="-28847" custLinFactNeighborY="-96475">
        <dgm:presLayoutVars>
          <dgm:bulletEnabled val="1"/>
        </dgm:presLayoutVars>
      </dgm:prSet>
      <dgm:spPr/>
      <dgm:t>
        <a:bodyPr/>
        <a:lstStyle/>
        <a:p>
          <a:endParaRPr kumimoji="1" lang="ja-JP" altLang="en-US"/>
        </a:p>
      </dgm:t>
    </dgm:pt>
    <dgm:pt modelId="{16A6FFCF-E7D6-4B05-96E7-10830F489FB3}" type="pres">
      <dgm:prSet presAssocID="{38F25ACF-C290-4548-86AD-3321692AF5BA}" presName="item2" presStyleLbl="node1" presStyleIdx="1" presStyleCnt="3" custScaleX="61736" custScaleY="61736" custLinFactNeighborX="-14374" custLinFactNeighborY="-24217">
        <dgm:presLayoutVars>
          <dgm:bulletEnabled val="1"/>
        </dgm:presLayoutVars>
      </dgm:prSet>
      <dgm:spPr/>
      <dgm:t>
        <a:bodyPr/>
        <a:lstStyle/>
        <a:p>
          <a:endParaRPr kumimoji="1" lang="ja-JP" altLang="en-US"/>
        </a:p>
      </dgm:t>
    </dgm:pt>
    <dgm:pt modelId="{8E00A46D-2C48-4F4B-B920-72BA4B6B0D61}" type="pres">
      <dgm:prSet presAssocID="{DE663146-D806-4A2E-93A3-9B53A7ED873E}" presName="item3" presStyleLbl="node1" presStyleIdx="2" presStyleCnt="3" custScaleX="54867" custScaleY="54867" custLinFactNeighborX="2907" custLinFactNeighborY="-12186">
        <dgm:presLayoutVars>
          <dgm:bulletEnabled val="1"/>
        </dgm:presLayoutVars>
      </dgm:prSet>
      <dgm:spPr/>
      <dgm:t>
        <a:bodyPr/>
        <a:lstStyle/>
        <a:p>
          <a:endParaRPr kumimoji="1" lang="ja-JP" altLang="en-US"/>
        </a:p>
      </dgm:t>
    </dgm:pt>
    <dgm:pt modelId="{BBBEAB10-CBF9-4A7A-8C8B-E0AA74052F54}" type="pres">
      <dgm:prSet presAssocID="{5B6495D7-3369-4850-9C30-5D4E6EBF6878}" presName="funnel" presStyleLbl="trAlignAcc1" presStyleIdx="0" presStyleCnt="1" custScaleX="106294"/>
      <dgm:spPr/>
      <dgm:t>
        <a:bodyPr/>
        <a:lstStyle/>
        <a:p>
          <a:endParaRPr kumimoji="1" lang="ja-JP" altLang="en-US"/>
        </a:p>
      </dgm:t>
    </dgm:pt>
  </dgm:ptLst>
  <dgm:cxnLst>
    <dgm:cxn modelId="{71023B30-12D7-487C-9157-F8C754177B0A}" srcId="{5B6495D7-3369-4850-9C30-5D4E6EBF6878}" destId="{2E196BED-09B2-43DE-AB68-AF695BDEC83B}" srcOrd="0" destOrd="0" parTransId="{A25AC273-2EC3-4CA9-8283-C0E8F7E1E6D9}" sibTransId="{98C0F844-BBE7-4DD3-B3DD-1A545774FB15}"/>
    <dgm:cxn modelId="{B6DF90D1-87DC-4791-A99D-E5DE79F67625}" srcId="{5B6495D7-3369-4850-9C30-5D4E6EBF6878}" destId="{38F25ACF-C290-4548-86AD-3321692AF5BA}" srcOrd="2" destOrd="0" parTransId="{74BDA1DF-3DFD-4BC2-864F-D581034269D5}" sibTransId="{AA1777BB-54D2-4863-AF75-CB35E4CDD4A9}"/>
    <dgm:cxn modelId="{14EAF9F8-EF2C-4597-A9B9-E65960066699}" type="presOf" srcId="{DE663146-D806-4A2E-93A3-9B53A7ED873E}" destId="{16097A8E-E3BA-4243-BD8D-B4F19002F733}" srcOrd="0" destOrd="0" presId="urn:microsoft.com/office/officeart/2005/8/layout/funnel1"/>
    <dgm:cxn modelId="{A5E60930-CD42-4EE0-89FB-EF5270D3A1FC}" type="presOf" srcId="{2E196BED-09B2-43DE-AB68-AF695BDEC83B}" destId="{8E00A46D-2C48-4F4B-B920-72BA4B6B0D61}" srcOrd="0" destOrd="0" presId="urn:microsoft.com/office/officeart/2005/8/layout/funnel1"/>
    <dgm:cxn modelId="{05684866-3ED8-445D-9981-64C628733657}" srcId="{5B6495D7-3369-4850-9C30-5D4E6EBF6878}" destId="{3FD23AFA-8EB0-45EA-8ADB-1919E5F6DCB2}" srcOrd="4" destOrd="0" parTransId="{E4F1EB82-2588-4C83-B720-190E4F80B0CA}" sibTransId="{63D10749-8FAC-4F79-8C50-BBB492A81A44}"/>
    <dgm:cxn modelId="{F78210C0-B052-4324-B668-7930A8D470E9}" type="presOf" srcId="{B72D7403-E07A-4CCF-8F2E-200280B2AFEC}" destId="{16A6FFCF-E7D6-4B05-96E7-10830F489FB3}" srcOrd="0" destOrd="0" presId="urn:microsoft.com/office/officeart/2005/8/layout/funnel1"/>
    <dgm:cxn modelId="{527DBC28-0295-4EF2-AB70-9D9E647488F7}" srcId="{5B6495D7-3369-4850-9C30-5D4E6EBF6878}" destId="{DE663146-D806-4A2E-93A3-9B53A7ED873E}" srcOrd="3" destOrd="0" parTransId="{A4782255-5E13-4410-92EB-61C6C45BF70D}" sibTransId="{CEF4764E-1AD1-4A10-B47C-DDB70F083AA5}"/>
    <dgm:cxn modelId="{1F96779A-9404-4B6C-A7DE-249768AE55F3}" srcId="{5B6495D7-3369-4850-9C30-5D4E6EBF6878}" destId="{B72D7403-E07A-4CCF-8F2E-200280B2AFEC}" srcOrd="1" destOrd="0" parTransId="{363DCFDC-01E3-46A6-970B-9678C50B8BFF}" sibTransId="{5B969C10-612B-47E6-85B5-5665337D3BB5}"/>
    <dgm:cxn modelId="{8E3495FD-216A-41E0-8127-83153F440813}" type="presOf" srcId="{38F25ACF-C290-4548-86AD-3321692AF5BA}" destId="{88B297CF-E95B-4BD9-86E1-8AF9C8EF1740}" srcOrd="0" destOrd="0" presId="urn:microsoft.com/office/officeart/2005/8/layout/funnel1"/>
    <dgm:cxn modelId="{C8EC4EAC-0D8E-491C-BD9E-C977A55D8FE0}" type="presOf" srcId="{5B6495D7-3369-4850-9C30-5D4E6EBF6878}" destId="{0C8F10A0-0A04-431A-9E77-1D7418294D59}" srcOrd="0" destOrd="0" presId="urn:microsoft.com/office/officeart/2005/8/layout/funnel1"/>
    <dgm:cxn modelId="{3AD3A727-C109-42D7-BA15-3E9BF050198B}" type="presParOf" srcId="{0C8F10A0-0A04-431A-9E77-1D7418294D59}" destId="{1C46ED81-4883-4748-974B-857D9C94EE4F}" srcOrd="0" destOrd="0" presId="urn:microsoft.com/office/officeart/2005/8/layout/funnel1"/>
    <dgm:cxn modelId="{BCBCA23F-80C5-45D0-A657-4CB2592405E8}" type="presParOf" srcId="{0C8F10A0-0A04-431A-9E77-1D7418294D59}" destId="{ED794159-EFE1-4A25-BD4E-CD259BBBD6EF}" srcOrd="1" destOrd="0" presId="urn:microsoft.com/office/officeart/2005/8/layout/funnel1"/>
    <dgm:cxn modelId="{04F5CD23-950C-45F5-B11E-ADF679D10E3E}" type="presParOf" srcId="{0C8F10A0-0A04-431A-9E77-1D7418294D59}" destId="{16097A8E-E3BA-4243-BD8D-B4F19002F733}" srcOrd="2" destOrd="0" presId="urn:microsoft.com/office/officeart/2005/8/layout/funnel1"/>
    <dgm:cxn modelId="{C36C3C5D-9F79-4442-82E5-F2E5203F4FE6}" type="presParOf" srcId="{0C8F10A0-0A04-431A-9E77-1D7418294D59}" destId="{88B297CF-E95B-4BD9-86E1-8AF9C8EF1740}" srcOrd="3" destOrd="0" presId="urn:microsoft.com/office/officeart/2005/8/layout/funnel1"/>
    <dgm:cxn modelId="{F3161393-A0CB-40BA-A5D1-964D47B8EC6A}" type="presParOf" srcId="{0C8F10A0-0A04-431A-9E77-1D7418294D59}" destId="{16A6FFCF-E7D6-4B05-96E7-10830F489FB3}" srcOrd="4" destOrd="0" presId="urn:microsoft.com/office/officeart/2005/8/layout/funnel1"/>
    <dgm:cxn modelId="{83130B68-82A4-440E-AC7F-CD316A941469}" type="presParOf" srcId="{0C8F10A0-0A04-431A-9E77-1D7418294D59}" destId="{8E00A46D-2C48-4F4B-B920-72BA4B6B0D61}" srcOrd="5" destOrd="0" presId="urn:microsoft.com/office/officeart/2005/8/layout/funnel1"/>
    <dgm:cxn modelId="{2D3358B4-73C8-4878-BC34-5012AB2D2458}" type="presParOf" srcId="{0C8F10A0-0A04-431A-9E77-1D7418294D59}" destId="{BBBEAB10-CBF9-4A7A-8C8B-E0AA74052F54}"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868D98-D353-463A-8B26-C21DFFF2B6D3}" type="doc">
      <dgm:prSet loTypeId="urn:microsoft.com/office/officeart/2005/8/layout/cycle6" loCatId="cycle" qsTypeId="urn:microsoft.com/office/officeart/2005/8/quickstyle/3d7" qsCatId="3D" csTypeId="urn:microsoft.com/office/officeart/2005/8/colors/colorful2" csCatId="colorful" phldr="1"/>
      <dgm:spPr>
        <a:scene3d>
          <a:camera prst="perspectiveHeroicExtremeRightFacing" zoom="91000"/>
          <a:lightRig rig="threePt" dir="t">
            <a:rot lat="0" lon="0" rev="20640000"/>
          </a:lightRig>
        </a:scene3d>
      </dgm:spPr>
      <dgm:t>
        <a:bodyPr/>
        <a:lstStyle/>
        <a:p>
          <a:endParaRPr kumimoji="1" lang="ja-JP" altLang="en-US"/>
        </a:p>
      </dgm:t>
    </dgm:pt>
    <dgm:pt modelId="{1739CBFB-84F7-48AE-B1C1-ADA4A84484D1}">
      <dgm:prSet phldrT="[テキスト]"/>
      <dgm:spPr/>
      <dgm:t>
        <a:bodyPr/>
        <a:lstStyle/>
        <a:p>
          <a:r>
            <a:rPr kumimoji="1" lang="ja-JP" altLang="en-US" dirty="0" smtClean="0">
              <a:solidFill>
                <a:schemeClr val="bg1"/>
              </a:solidFill>
            </a:rPr>
            <a:t>身体機能・起居動作</a:t>
          </a:r>
          <a:endParaRPr kumimoji="1" lang="ja-JP" altLang="en-US" dirty="0">
            <a:solidFill>
              <a:schemeClr val="bg1"/>
            </a:solidFill>
          </a:endParaRPr>
        </a:p>
      </dgm:t>
    </dgm:pt>
    <dgm:pt modelId="{CF9CA456-6ABA-4A0A-AE4D-10B5FFCA6835}" type="parTrans" cxnId="{345506D8-BD4E-4E5D-A434-1C1B0E1B130C}">
      <dgm:prSet/>
      <dgm:spPr/>
      <dgm:t>
        <a:bodyPr/>
        <a:lstStyle/>
        <a:p>
          <a:endParaRPr kumimoji="1" lang="ja-JP" altLang="en-US"/>
        </a:p>
      </dgm:t>
    </dgm:pt>
    <dgm:pt modelId="{6563AFA7-AE48-4B0C-8759-FE66145A4FC5}" type="sibTrans" cxnId="{345506D8-BD4E-4E5D-A434-1C1B0E1B130C}">
      <dgm:prSet/>
      <dgm:spPr/>
      <dgm:t>
        <a:bodyPr/>
        <a:lstStyle/>
        <a:p>
          <a:endParaRPr kumimoji="1" lang="ja-JP" altLang="en-US"/>
        </a:p>
      </dgm:t>
    </dgm:pt>
    <dgm:pt modelId="{3EB8446F-B2FB-4F97-96D6-08ACAFDF29C5}">
      <dgm:prSet phldrT="[テキスト]"/>
      <dgm:spPr/>
      <dgm:t>
        <a:bodyPr/>
        <a:lstStyle/>
        <a:p>
          <a:r>
            <a:rPr kumimoji="1" lang="ja-JP" altLang="en-US" dirty="0" smtClean="0">
              <a:solidFill>
                <a:schemeClr val="bg1"/>
              </a:solidFill>
            </a:rPr>
            <a:t>生活機能</a:t>
          </a:r>
          <a:endParaRPr kumimoji="1" lang="ja-JP" altLang="en-US" dirty="0">
            <a:solidFill>
              <a:schemeClr val="bg1"/>
            </a:solidFill>
          </a:endParaRPr>
        </a:p>
      </dgm:t>
    </dgm:pt>
    <dgm:pt modelId="{A929C9B7-6399-429F-AF79-7C3FE40A45BC}" type="parTrans" cxnId="{230DAA63-656F-45D0-9075-107F6E607BF8}">
      <dgm:prSet/>
      <dgm:spPr/>
      <dgm:t>
        <a:bodyPr/>
        <a:lstStyle/>
        <a:p>
          <a:endParaRPr kumimoji="1" lang="ja-JP" altLang="en-US"/>
        </a:p>
      </dgm:t>
    </dgm:pt>
    <dgm:pt modelId="{D5F4CB71-8E46-480C-B30C-FA1A6301122B}" type="sibTrans" cxnId="{230DAA63-656F-45D0-9075-107F6E607BF8}">
      <dgm:prSet/>
      <dgm:spPr/>
      <dgm:t>
        <a:bodyPr/>
        <a:lstStyle/>
        <a:p>
          <a:endParaRPr kumimoji="1" lang="ja-JP" altLang="en-US"/>
        </a:p>
      </dgm:t>
    </dgm:pt>
    <dgm:pt modelId="{856B2D92-8016-4D1B-A989-DD654F5B77FC}">
      <dgm:prSet phldrT="[テキスト]"/>
      <dgm:spPr/>
      <dgm:t>
        <a:bodyPr/>
        <a:lstStyle/>
        <a:p>
          <a:r>
            <a:rPr kumimoji="1" lang="ja-JP" altLang="en-US" dirty="0" smtClean="0"/>
            <a:t>認知機能</a:t>
          </a:r>
          <a:endParaRPr kumimoji="1" lang="ja-JP" altLang="en-US" dirty="0"/>
        </a:p>
      </dgm:t>
    </dgm:pt>
    <dgm:pt modelId="{3824CF8C-D8DF-49A3-B2AC-EC4C41F267F1}" type="parTrans" cxnId="{38BB5521-8EAD-46E5-B98E-B563AD2860D0}">
      <dgm:prSet/>
      <dgm:spPr/>
      <dgm:t>
        <a:bodyPr/>
        <a:lstStyle/>
        <a:p>
          <a:endParaRPr kumimoji="1" lang="ja-JP" altLang="en-US"/>
        </a:p>
      </dgm:t>
    </dgm:pt>
    <dgm:pt modelId="{7F227141-42C0-462F-A905-7F9074AF6AEB}" type="sibTrans" cxnId="{38BB5521-8EAD-46E5-B98E-B563AD2860D0}">
      <dgm:prSet/>
      <dgm:spPr/>
      <dgm:t>
        <a:bodyPr/>
        <a:lstStyle/>
        <a:p>
          <a:endParaRPr kumimoji="1" lang="ja-JP" altLang="en-US"/>
        </a:p>
      </dgm:t>
    </dgm:pt>
    <dgm:pt modelId="{BDBF7BE9-4ED7-44CC-B2B0-1BCDE3CF2B1C}">
      <dgm:prSet phldrT="[テキスト]"/>
      <dgm:spPr/>
      <dgm:t>
        <a:bodyPr/>
        <a:lstStyle/>
        <a:p>
          <a:r>
            <a:rPr kumimoji="1" lang="ja-JP" altLang="en-US" dirty="0" smtClean="0"/>
            <a:t>精神・行動障害</a:t>
          </a:r>
          <a:endParaRPr kumimoji="1" lang="ja-JP" altLang="en-US" dirty="0"/>
        </a:p>
      </dgm:t>
    </dgm:pt>
    <dgm:pt modelId="{97DE62A6-9FA9-4A10-86D4-704F8F7D129E}" type="parTrans" cxnId="{5FE7082A-46BB-496B-A727-859BA44B598B}">
      <dgm:prSet/>
      <dgm:spPr/>
      <dgm:t>
        <a:bodyPr/>
        <a:lstStyle/>
        <a:p>
          <a:endParaRPr kumimoji="1" lang="ja-JP" altLang="en-US"/>
        </a:p>
      </dgm:t>
    </dgm:pt>
    <dgm:pt modelId="{CF933AEC-D774-4CB7-8812-21CC6F592388}" type="sibTrans" cxnId="{5FE7082A-46BB-496B-A727-859BA44B598B}">
      <dgm:prSet/>
      <dgm:spPr/>
      <dgm:t>
        <a:bodyPr/>
        <a:lstStyle/>
        <a:p>
          <a:endParaRPr kumimoji="1" lang="ja-JP" altLang="en-US"/>
        </a:p>
      </dgm:t>
    </dgm:pt>
    <dgm:pt modelId="{4BCD4A16-0A2C-4F41-AAC7-40313B21A5F8}">
      <dgm:prSet phldrT="[テキスト]"/>
      <dgm:spPr/>
      <dgm:t>
        <a:bodyPr/>
        <a:lstStyle/>
        <a:p>
          <a:r>
            <a:rPr kumimoji="1" lang="ja-JP" altLang="en-US" dirty="0" smtClean="0"/>
            <a:t>社会生活への適応</a:t>
          </a:r>
          <a:endParaRPr kumimoji="1" lang="ja-JP" altLang="en-US" dirty="0"/>
        </a:p>
      </dgm:t>
    </dgm:pt>
    <dgm:pt modelId="{CA52FBCC-0716-4424-AD61-E1870559F024}" type="parTrans" cxnId="{AE14DEDD-1CE9-487A-8A03-0F819C20C16F}">
      <dgm:prSet/>
      <dgm:spPr/>
      <dgm:t>
        <a:bodyPr/>
        <a:lstStyle/>
        <a:p>
          <a:endParaRPr kumimoji="1" lang="ja-JP" altLang="en-US"/>
        </a:p>
      </dgm:t>
    </dgm:pt>
    <dgm:pt modelId="{ACF65F91-06D8-4F9F-9E67-44651E6DE17D}" type="sibTrans" cxnId="{AE14DEDD-1CE9-487A-8A03-0F819C20C16F}">
      <dgm:prSet/>
      <dgm:spPr/>
      <dgm:t>
        <a:bodyPr/>
        <a:lstStyle/>
        <a:p>
          <a:endParaRPr kumimoji="1" lang="ja-JP" altLang="en-US"/>
        </a:p>
      </dgm:t>
    </dgm:pt>
    <dgm:pt modelId="{D71418D3-F836-4204-B1B2-1EED54CBEF76}" type="pres">
      <dgm:prSet presAssocID="{08868D98-D353-463A-8B26-C21DFFF2B6D3}" presName="cycle" presStyleCnt="0">
        <dgm:presLayoutVars>
          <dgm:dir/>
          <dgm:resizeHandles val="exact"/>
        </dgm:presLayoutVars>
      </dgm:prSet>
      <dgm:spPr/>
      <dgm:t>
        <a:bodyPr/>
        <a:lstStyle/>
        <a:p>
          <a:endParaRPr kumimoji="1" lang="ja-JP" altLang="en-US"/>
        </a:p>
      </dgm:t>
    </dgm:pt>
    <dgm:pt modelId="{9ED25E0A-2D3E-4A63-B050-2E82F6ED017B}" type="pres">
      <dgm:prSet presAssocID="{3EB8446F-B2FB-4F97-96D6-08ACAFDF29C5}" presName="node" presStyleLbl="node1" presStyleIdx="0" presStyleCnt="5">
        <dgm:presLayoutVars>
          <dgm:bulletEnabled val="1"/>
        </dgm:presLayoutVars>
      </dgm:prSet>
      <dgm:spPr/>
      <dgm:t>
        <a:bodyPr/>
        <a:lstStyle/>
        <a:p>
          <a:endParaRPr kumimoji="1" lang="ja-JP" altLang="en-US"/>
        </a:p>
      </dgm:t>
    </dgm:pt>
    <dgm:pt modelId="{60CFAA70-80EF-47D0-AC3F-A4CB501487FB}" type="pres">
      <dgm:prSet presAssocID="{3EB8446F-B2FB-4F97-96D6-08ACAFDF29C5}" presName="spNode" presStyleCnt="0"/>
      <dgm:spPr/>
    </dgm:pt>
    <dgm:pt modelId="{FA3C9F58-D895-4013-B03F-C13ED5EE49DA}" type="pres">
      <dgm:prSet presAssocID="{D5F4CB71-8E46-480C-B30C-FA1A6301122B}" presName="sibTrans" presStyleLbl="sibTrans1D1" presStyleIdx="0" presStyleCnt="5"/>
      <dgm:spPr/>
      <dgm:t>
        <a:bodyPr/>
        <a:lstStyle/>
        <a:p>
          <a:endParaRPr kumimoji="1" lang="ja-JP" altLang="en-US"/>
        </a:p>
      </dgm:t>
    </dgm:pt>
    <dgm:pt modelId="{F0473BA3-A954-4423-81CD-F27B02D5F571}" type="pres">
      <dgm:prSet presAssocID="{1739CBFB-84F7-48AE-B1C1-ADA4A84484D1}" presName="node" presStyleLbl="node1" presStyleIdx="1" presStyleCnt="5">
        <dgm:presLayoutVars>
          <dgm:bulletEnabled val="1"/>
        </dgm:presLayoutVars>
      </dgm:prSet>
      <dgm:spPr/>
      <dgm:t>
        <a:bodyPr/>
        <a:lstStyle/>
        <a:p>
          <a:endParaRPr kumimoji="1" lang="ja-JP" altLang="en-US"/>
        </a:p>
      </dgm:t>
    </dgm:pt>
    <dgm:pt modelId="{D1CCB60B-27BC-43D0-806D-791FC8471B07}" type="pres">
      <dgm:prSet presAssocID="{1739CBFB-84F7-48AE-B1C1-ADA4A84484D1}" presName="spNode" presStyleCnt="0"/>
      <dgm:spPr/>
    </dgm:pt>
    <dgm:pt modelId="{9B1B8B99-EBF0-48D5-AEA7-4A04A9BBEC13}" type="pres">
      <dgm:prSet presAssocID="{6563AFA7-AE48-4B0C-8759-FE66145A4FC5}" presName="sibTrans" presStyleLbl="sibTrans1D1" presStyleIdx="1" presStyleCnt="5"/>
      <dgm:spPr/>
      <dgm:t>
        <a:bodyPr/>
        <a:lstStyle/>
        <a:p>
          <a:endParaRPr kumimoji="1" lang="ja-JP" altLang="en-US"/>
        </a:p>
      </dgm:t>
    </dgm:pt>
    <dgm:pt modelId="{A9811EFF-7306-4CEE-AB4E-B3A179E1AF61}" type="pres">
      <dgm:prSet presAssocID="{856B2D92-8016-4D1B-A989-DD654F5B77FC}" presName="node" presStyleLbl="node1" presStyleIdx="2" presStyleCnt="5">
        <dgm:presLayoutVars>
          <dgm:bulletEnabled val="1"/>
        </dgm:presLayoutVars>
      </dgm:prSet>
      <dgm:spPr/>
      <dgm:t>
        <a:bodyPr/>
        <a:lstStyle/>
        <a:p>
          <a:endParaRPr kumimoji="1" lang="ja-JP" altLang="en-US"/>
        </a:p>
      </dgm:t>
    </dgm:pt>
    <dgm:pt modelId="{AE042FF4-BF94-46AD-95B7-4F44FDCF1DF8}" type="pres">
      <dgm:prSet presAssocID="{856B2D92-8016-4D1B-A989-DD654F5B77FC}" presName="spNode" presStyleCnt="0"/>
      <dgm:spPr/>
    </dgm:pt>
    <dgm:pt modelId="{4E355C94-F7E5-4535-881C-D5B1C3767C71}" type="pres">
      <dgm:prSet presAssocID="{7F227141-42C0-462F-A905-7F9074AF6AEB}" presName="sibTrans" presStyleLbl="sibTrans1D1" presStyleIdx="2" presStyleCnt="5"/>
      <dgm:spPr/>
      <dgm:t>
        <a:bodyPr/>
        <a:lstStyle/>
        <a:p>
          <a:endParaRPr kumimoji="1" lang="ja-JP" altLang="en-US"/>
        </a:p>
      </dgm:t>
    </dgm:pt>
    <dgm:pt modelId="{1FE5069E-CA04-4C94-8090-7A9B25BC0C48}" type="pres">
      <dgm:prSet presAssocID="{BDBF7BE9-4ED7-44CC-B2B0-1BCDE3CF2B1C}" presName="node" presStyleLbl="node1" presStyleIdx="3" presStyleCnt="5">
        <dgm:presLayoutVars>
          <dgm:bulletEnabled val="1"/>
        </dgm:presLayoutVars>
      </dgm:prSet>
      <dgm:spPr/>
      <dgm:t>
        <a:bodyPr/>
        <a:lstStyle/>
        <a:p>
          <a:endParaRPr kumimoji="1" lang="ja-JP" altLang="en-US"/>
        </a:p>
      </dgm:t>
    </dgm:pt>
    <dgm:pt modelId="{06DB8BF9-9539-4D97-A248-77351C86808C}" type="pres">
      <dgm:prSet presAssocID="{BDBF7BE9-4ED7-44CC-B2B0-1BCDE3CF2B1C}" presName="spNode" presStyleCnt="0"/>
      <dgm:spPr/>
    </dgm:pt>
    <dgm:pt modelId="{57CE7CAC-D5AD-44AE-B2F4-557C42EE8FF8}" type="pres">
      <dgm:prSet presAssocID="{CF933AEC-D774-4CB7-8812-21CC6F592388}" presName="sibTrans" presStyleLbl="sibTrans1D1" presStyleIdx="3" presStyleCnt="5"/>
      <dgm:spPr/>
      <dgm:t>
        <a:bodyPr/>
        <a:lstStyle/>
        <a:p>
          <a:endParaRPr kumimoji="1" lang="ja-JP" altLang="en-US"/>
        </a:p>
      </dgm:t>
    </dgm:pt>
    <dgm:pt modelId="{2D52FCB7-F825-4C7F-9136-7374018BE089}" type="pres">
      <dgm:prSet presAssocID="{4BCD4A16-0A2C-4F41-AAC7-40313B21A5F8}" presName="node" presStyleLbl="node1" presStyleIdx="4" presStyleCnt="5">
        <dgm:presLayoutVars>
          <dgm:bulletEnabled val="1"/>
        </dgm:presLayoutVars>
      </dgm:prSet>
      <dgm:spPr/>
      <dgm:t>
        <a:bodyPr/>
        <a:lstStyle/>
        <a:p>
          <a:endParaRPr kumimoji="1" lang="ja-JP" altLang="en-US"/>
        </a:p>
      </dgm:t>
    </dgm:pt>
    <dgm:pt modelId="{F093C46D-9767-4BCD-97BA-D33612134653}" type="pres">
      <dgm:prSet presAssocID="{4BCD4A16-0A2C-4F41-AAC7-40313B21A5F8}" presName="spNode" presStyleCnt="0"/>
      <dgm:spPr/>
    </dgm:pt>
    <dgm:pt modelId="{E2359C42-0B82-46F1-9B13-CCDA0C46CF9B}" type="pres">
      <dgm:prSet presAssocID="{ACF65F91-06D8-4F9F-9E67-44651E6DE17D}" presName="sibTrans" presStyleLbl="sibTrans1D1" presStyleIdx="4" presStyleCnt="5"/>
      <dgm:spPr/>
      <dgm:t>
        <a:bodyPr/>
        <a:lstStyle/>
        <a:p>
          <a:endParaRPr kumimoji="1" lang="ja-JP" altLang="en-US"/>
        </a:p>
      </dgm:t>
    </dgm:pt>
  </dgm:ptLst>
  <dgm:cxnLst>
    <dgm:cxn modelId="{230DAA63-656F-45D0-9075-107F6E607BF8}" srcId="{08868D98-D353-463A-8B26-C21DFFF2B6D3}" destId="{3EB8446F-B2FB-4F97-96D6-08ACAFDF29C5}" srcOrd="0" destOrd="0" parTransId="{A929C9B7-6399-429F-AF79-7C3FE40A45BC}" sibTransId="{D5F4CB71-8E46-480C-B30C-FA1A6301122B}"/>
    <dgm:cxn modelId="{98C87F74-B67D-43FF-B390-E2E23CF577B9}" type="presOf" srcId="{1739CBFB-84F7-48AE-B1C1-ADA4A84484D1}" destId="{F0473BA3-A954-4423-81CD-F27B02D5F571}" srcOrd="0" destOrd="0" presId="urn:microsoft.com/office/officeart/2005/8/layout/cycle6"/>
    <dgm:cxn modelId="{75916055-8286-494E-9FD9-C9C1D3705B47}" type="presOf" srcId="{7F227141-42C0-462F-A905-7F9074AF6AEB}" destId="{4E355C94-F7E5-4535-881C-D5B1C3767C71}" srcOrd="0" destOrd="0" presId="urn:microsoft.com/office/officeart/2005/8/layout/cycle6"/>
    <dgm:cxn modelId="{6E670D21-8A34-4A32-A52F-D43DC9B364FC}" type="presOf" srcId="{3EB8446F-B2FB-4F97-96D6-08ACAFDF29C5}" destId="{9ED25E0A-2D3E-4A63-B050-2E82F6ED017B}" srcOrd="0" destOrd="0" presId="urn:microsoft.com/office/officeart/2005/8/layout/cycle6"/>
    <dgm:cxn modelId="{75151E6C-ACC5-4452-B5C3-3EEBFC8743AD}" type="presOf" srcId="{4BCD4A16-0A2C-4F41-AAC7-40313B21A5F8}" destId="{2D52FCB7-F825-4C7F-9136-7374018BE089}" srcOrd="0" destOrd="0" presId="urn:microsoft.com/office/officeart/2005/8/layout/cycle6"/>
    <dgm:cxn modelId="{45E7EE75-C065-4762-94FB-EA714749759D}" type="presOf" srcId="{6563AFA7-AE48-4B0C-8759-FE66145A4FC5}" destId="{9B1B8B99-EBF0-48D5-AEA7-4A04A9BBEC13}" srcOrd="0" destOrd="0" presId="urn:microsoft.com/office/officeart/2005/8/layout/cycle6"/>
    <dgm:cxn modelId="{AE14DEDD-1CE9-487A-8A03-0F819C20C16F}" srcId="{08868D98-D353-463A-8B26-C21DFFF2B6D3}" destId="{4BCD4A16-0A2C-4F41-AAC7-40313B21A5F8}" srcOrd="4" destOrd="0" parTransId="{CA52FBCC-0716-4424-AD61-E1870559F024}" sibTransId="{ACF65F91-06D8-4F9F-9E67-44651E6DE17D}"/>
    <dgm:cxn modelId="{5FE7082A-46BB-496B-A727-859BA44B598B}" srcId="{08868D98-D353-463A-8B26-C21DFFF2B6D3}" destId="{BDBF7BE9-4ED7-44CC-B2B0-1BCDE3CF2B1C}" srcOrd="3" destOrd="0" parTransId="{97DE62A6-9FA9-4A10-86D4-704F8F7D129E}" sibTransId="{CF933AEC-D774-4CB7-8812-21CC6F592388}"/>
    <dgm:cxn modelId="{3F10AA1F-1F43-400B-85B0-A1D01C43BC54}" type="presOf" srcId="{ACF65F91-06D8-4F9F-9E67-44651E6DE17D}" destId="{E2359C42-0B82-46F1-9B13-CCDA0C46CF9B}" srcOrd="0" destOrd="0" presId="urn:microsoft.com/office/officeart/2005/8/layout/cycle6"/>
    <dgm:cxn modelId="{B62C573C-56E9-4F10-A100-1950009B1070}" type="presOf" srcId="{CF933AEC-D774-4CB7-8812-21CC6F592388}" destId="{57CE7CAC-D5AD-44AE-B2F4-557C42EE8FF8}" srcOrd="0" destOrd="0" presId="urn:microsoft.com/office/officeart/2005/8/layout/cycle6"/>
    <dgm:cxn modelId="{38BB5521-8EAD-46E5-B98E-B563AD2860D0}" srcId="{08868D98-D353-463A-8B26-C21DFFF2B6D3}" destId="{856B2D92-8016-4D1B-A989-DD654F5B77FC}" srcOrd="2" destOrd="0" parTransId="{3824CF8C-D8DF-49A3-B2AC-EC4C41F267F1}" sibTransId="{7F227141-42C0-462F-A905-7F9074AF6AEB}"/>
    <dgm:cxn modelId="{648A900E-6BEE-4D47-99C4-582C8950DE85}" type="presOf" srcId="{BDBF7BE9-4ED7-44CC-B2B0-1BCDE3CF2B1C}" destId="{1FE5069E-CA04-4C94-8090-7A9B25BC0C48}" srcOrd="0" destOrd="0" presId="urn:microsoft.com/office/officeart/2005/8/layout/cycle6"/>
    <dgm:cxn modelId="{FFC4211B-5647-4D1A-964F-0F7709D52D2D}" type="presOf" srcId="{08868D98-D353-463A-8B26-C21DFFF2B6D3}" destId="{D71418D3-F836-4204-B1B2-1EED54CBEF76}" srcOrd="0" destOrd="0" presId="urn:microsoft.com/office/officeart/2005/8/layout/cycle6"/>
    <dgm:cxn modelId="{D09EC65B-B94A-4202-BB26-C69D82F1D7C6}" type="presOf" srcId="{856B2D92-8016-4D1B-A989-DD654F5B77FC}" destId="{A9811EFF-7306-4CEE-AB4E-B3A179E1AF61}" srcOrd="0" destOrd="0" presId="urn:microsoft.com/office/officeart/2005/8/layout/cycle6"/>
    <dgm:cxn modelId="{345506D8-BD4E-4E5D-A434-1C1B0E1B130C}" srcId="{08868D98-D353-463A-8B26-C21DFFF2B6D3}" destId="{1739CBFB-84F7-48AE-B1C1-ADA4A84484D1}" srcOrd="1" destOrd="0" parTransId="{CF9CA456-6ABA-4A0A-AE4D-10B5FFCA6835}" sibTransId="{6563AFA7-AE48-4B0C-8759-FE66145A4FC5}"/>
    <dgm:cxn modelId="{1EB8E65C-1D50-4EC9-B8C7-C0A537791496}" type="presOf" srcId="{D5F4CB71-8E46-480C-B30C-FA1A6301122B}" destId="{FA3C9F58-D895-4013-B03F-C13ED5EE49DA}" srcOrd="0" destOrd="0" presId="urn:microsoft.com/office/officeart/2005/8/layout/cycle6"/>
    <dgm:cxn modelId="{E0957EDF-0BA3-4A16-9ADB-8D3E11E221CF}" type="presParOf" srcId="{D71418D3-F836-4204-B1B2-1EED54CBEF76}" destId="{9ED25E0A-2D3E-4A63-B050-2E82F6ED017B}" srcOrd="0" destOrd="0" presId="urn:microsoft.com/office/officeart/2005/8/layout/cycle6"/>
    <dgm:cxn modelId="{3DED643B-F7E7-4AB3-83B6-CAAF92FD2DF7}" type="presParOf" srcId="{D71418D3-F836-4204-B1B2-1EED54CBEF76}" destId="{60CFAA70-80EF-47D0-AC3F-A4CB501487FB}" srcOrd="1" destOrd="0" presId="urn:microsoft.com/office/officeart/2005/8/layout/cycle6"/>
    <dgm:cxn modelId="{7007CD2F-184E-4402-AADF-38BC95A4AEE0}" type="presParOf" srcId="{D71418D3-F836-4204-B1B2-1EED54CBEF76}" destId="{FA3C9F58-D895-4013-B03F-C13ED5EE49DA}" srcOrd="2" destOrd="0" presId="urn:microsoft.com/office/officeart/2005/8/layout/cycle6"/>
    <dgm:cxn modelId="{1E9A27D0-1045-4D76-90E6-7C50DF6D97F0}" type="presParOf" srcId="{D71418D3-F836-4204-B1B2-1EED54CBEF76}" destId="{F0473BA3-A954-4423-81CD-F27B02D5F571}" srcOrd="3" destOrd="0" presId="urn:microsoft.com/office/officeart/2005/8/layout/cycle6"/>
    <dgm:cxn modelId="{A0A69913-0EFE-46EC-BEE5-16F6889580B6}" type="presParOf" srcId="{D71418D3-F836-4204-B1B2-1EED54CBEF76}" destId="{D1CCB60B-27BC-43D0-806D-791FC8471B07}" srcOrd="4" destOrd="0" presId="urn:microsoft.com/office/officeart/2005/8/layout/cycle6"/>
    <dgm:cxn modelId="{71FCD184-BBF8-4CF7-9C00-17703104AF41}" type="presParOf" srcId="{D71418D3-F836-4204-B1B2-1EED54CBEF76}" destId="{9B1B8B99-EBF0-48D5-AEA7-4A04A9BBEC13}" srcOrd="5" destOrd="0" presId="urn:microsoft.com/office/officeart/2005/8/layout/cycle6"/>
    <dgm:cxn modelId="{97287BFA-32DC-4EA8-81DE-E40F2B1CCBF8}" type="presParOf" srcId="{D71418D3-F836-4204-B1B2-1EED54CBEF76}" destId="{A9811EFF-7306-4CEE-AB4E-B3A179E1AF61}" srcOrd="6" destOrd="0" presId="urn:microsoft.com/office/officeart/2005/8/layout/cycle6"/>
    <dgm:cxn modelId="{56E7D46C-BE4F-43FC-8A9A-5E7F7F5F2469}" type="presParOf" srcId="{D71418D3-F836-4204-B1B2-1EED54CBEF76}" destId="{AE042FF4-BF94-46AD-95B7-4F44FDCF1DF8}" srcOrd="7" destOrd="0" presId="urn:microsoft.com/office/officeart/2005/8/layout/cycle6"/>
    <dgm:cxn modelId="{0B611E74-0395-4CAF-8DA1-B0B22381B8C2}" type="presParOf" srcId="{D71418D3-F836-4204-B1B2-1EED54CBEF76}" destId="{4E355C94-F7E5-4535-881C-D5B1C3767C71}" srcOrd="8" destOrd="0" presId="urn:microsoft.com/office/officeart/2005/8/layout/cycle6"/>
    <dgm:cxn modelId="{E1748351-F410-4758-B51A-5B91384794F5}" type="presParOf" srcId="{D71418D3-F836-4204-B1B2-1EED54CBEF76}" destId="{1FE5069E-CA04-4C94-8090-7A9B25BC0C48}" srcOrd="9" destOrd="0" presId="urn:microsoft.com/office/officeart/2005/8/layout/cycle6"/>
    <dgm:cxn modelId="{03BE0663-E132-41FD-9A30-68E7C9ADC2F5}" type="presParOf" srcId="{D71418D3-F836-4204-B1B2-1EED54CBEF76}" destId="{06DB8BF9-9539-4D97-A248-77351C86808C}" srcOrd="10" destOrd="0" presId="urn:microsoft.com/office/officeart/2005/8/layout/cycle6"/>
    <dgm:cxn modelId="{D1091CAA-333A-4642-8BF3-23C9A664950A}" type="presParOf" srcId="{D71418D3-F836-4204-B1B2-1EED54CBEF76}" destId="{57CE7CAC-D5AD-44AE-B2F4-557C42EE8FF8}" srcOrd="11" destOrd="0" presId="urn:microsoft.com/office/officeart/2005/8/layout/cycle6"/>
    <dgm:cxn modelId="{BC1014A5-E942-4B42-BF3F-16467EA8E5D0}" type="presParOf" srcId="{D71418D3-F836-4204-B1B2-1EED54CBEF76}" destId="{2D52FCB7-F825-4C7F-9136-7374018BE089}" srcOrd="12" destOrd="0" presId="urn:microsoft.com/office/officeart/2005/8/layout/cycle6"/>
    <dgm:cxn modelId="{F5A2CC20-F11F-4F1F-8B51-341DE0DF5254}" type="presParOf" srcId="{D71418D3-F836-4204-B1B2-1EED54CBEF76}" destId="{F093C46D-9767-4BCD-97BA-D33612134653}" srcOrd="13" destOrd="0" presId="urn:microsoft.com/office/officeart/2005/8/layout/cycle6"/>
    <dgm:cxn modelId="{25D01531-ECFB-4362-877B-745341C1320A}" type="presParOf" srcId="{D71418D3-F836-4204-B1B2-1EED54CBEF76}" destId="{E2359C42-0B82-46F1-9B13-CCDA0C46CF9B}"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1" y="0"/>
            <a:ext cx="2949575" cy="4968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141315" name="Rectangle 3"/>
          <p:cNvSpPr>
            <a:spLocks noGrp="1" noChangeArrowheads="1"/>
          </p:cNvSpPr>
          <p:nvPr>
            <p:ph type="dt" idx="1"/>
          </p:nvPr>
        </p:nvSpPr>
        <p:spPr bwMode="auto">
          <a:xfrm>
            <a:off x="3856039" y="0"/>
            <a:ext cx="2949575" cy="4968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30724"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p:spPr>
      </p:sp>
      <p:sp>
        <p:nvSpPr>
          <p:cNvPr id="141317" name="Rectangle 5"/>
          <p:cNvSpPr>
            <a:spLocks noGrp="1" noChangeArrowheads="1"/>
          </p:cNvSpPr>
          <p:nvPr>
            <p:ph type="body" sz="quarter" idx="3"/>
          </p:nvPr>
        </p:nvSpPr>
        <p:spPr bwMode="auto">
          <a:xfrm>
            <a:off x="681038" y="4721226"/>
            <a:ext cx="5445125" cy="44719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41318" name="Rectangle 6"/>
          <p:cNvSpPr>
            <a:spLocks noGrp="1" noChangeArrowheads="1"/>
          </p:cNvSpPr>
          <p:nvPr>
            <p:ph type="ftr" sz="quarter" idx="4"/>
          </p:nvPr>
        </p:nvSpPr>
        <p:spPr bwMode="auto">
          <a:xfrm>
            <a:off x="1" y="9440863"/>
            <a:ext cx="2949575" cy="496887"/>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a:p>
        </p:txBody>
      </p:sp>
      <p:sp>
        <p:nvSpPr>
          <p:cNvPr id="141319" name="Rectangle 7"/>
          <p:cNvSpPr>
            <a:spLocks noGrp="1" noChangeArrowheads="1"/>
          </p:cNvSpPr>
          <p:nvPr>
            <p:ph type="sldNum" sz="quarter" idx="5"/>
          </p:nvPr>
        </p:nvSpPr>
        <p:spPr bwMode="auto">
          <a:xfrm>
            <a:off x="3856039" y="9440863"/>
            <a:ext cx="2949575" cy="496887"/>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59C69013-1E9D-49E3-AF10-55D8A7171C61}" type="slidenum">
              <a:rPr lang="en-US" altLang="ja-JP"/>
              <a:pPr>
                <a:defRPr/>
              </a:pPr>
              <a:t>‹#›</a:t>
            </a:fld>
            <a:endParaRPr lang="en-US" altLang="ja-JP"/>
          </a:p>
        </p:txBody>
      </p:sp>
    </p:spTree>
    <p:extLst>
      <p:ext uri="{BB962C8B-B14F-4D97-AF65-F5344CB8AC3E}">
        <p14:creationId xmlns:p14="http://schemas.microsoft.com/office/powerpoint/2010/main" val="4009800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12012DC2-C54E-4CCB-90F1-0DA4A5FC99C6}" type="slidenum">
              <a:rPr lang="en-US" altLang="ja-JP" smtClean="0">
                <a:ea typeface="ＭＳ Ｐゴシック" charset="-128"/>
              </a:rPr>
              <a:pPr/>
              <a:t>1</a:t>
            </a:fld>
            <a:endParaRPr lang="en-US" altLang="ja-JP" smtClean="0">
              <a:ea typeface="ＭＳ Ｐゴシック" charset="-128"/>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marL="153988" indent="-153988" eaLnBrk="1" hangingPunct="1">
              <a:spcBef>
                <a:spcPct val="0"/>
              </a:spcBef>
              <a:defRPr/>
            </a:pPr>
            <a:r>
              <a:rPr lang="ja-JP" altLang="en-US" dirty="0" smtClean="0">
                <a:latin typeface="ＭＳ ゴシック" panose="020B0609070205080204" pitchFamily="49" charset="-128"/>
                <a:ea typeface="ＭＳ ゴシック" panose="020B0609070205080204" pitchFamily="49" charset="-128"/>
              </a:rPr>
              <a:t>・この</a:t>
            </a:r>
            <a:r>
              <a:rPr lang="ja-JP" altLang="en-US" dirty="0">
                <a:latin typeface="ＭＳ ゴシック" panose="020B0609070205080204" pitchFamily="49" charset="-128"/>
                <a:ea typeface="ＭＳ ゴシック" panose="020B0609070205080204" pitchFamily="49" charset="-128"/>
              </a:rPr>
              <a:t>講義では、一次判定ソフトの基本的な構造ということで、コンピュータでの一次判定ロジックがどのような仕組みになっているのかをご説明したうえで、そのあとの演習では、少し手を動かして</a:t>
            </a:r>
            <a:r>
              <a:rPr lang="ja-JP" altLang="en-US" dirty="0" smtClean="0">
                <a:latin typeface="ＭＳ ゴシック" panose="020B0609070205080204" pitchFamily="49" charset="-128"/>
                <a:ea typeface="ＭＳ ゴシック" panose="020B0609070205080204" pitchFamily="49" charset="-128"/>
              </a:rPr>
              <a:t>もらい、</a:t>
            </a:r>
            <a:r>
              <a:rPr lang="ja-JP" altLang="en-US" dirty="0">
                <a:latin typeface="ＭＳ ゴシック" panose="020B0609070205080204" pitchFamily="49" charset="-128"/>
                <a:ea typeface="ＭＳ ゴシック" panose="020B0609070205080204" pitchFamily="49" charset="-128"/>
              </a:rPr>
              <a:t>簡単な計算にも取り組んでいただきたいと</a:t>
            </a:r>
            <a:r>
              <a:rPr lang="ja-JP" altLang="en-US" dirty="0" smtClean="0">
                <a:latin typeface="ＭＳ ゴシック" panose="020B0609070205080204" pitchFamily="49" charset="-128"/>
                <a:ea typeface="ＭＳ ゴシック" panose="020B0609070205080204" pitchFamily="49" charset="-128"/>
              </a:rPr>
              <a:t>思います</a:t>
            </a:r>
            <a:r>
              <a:rPr lang="ja-JP" altLang="en-US" dirty="0">
                <a:latin typeface="ＭＳ ゴシック" panose="020B0609070205080204" pitchFamily="49" charset="-128"/>
                <a:ea typeface="ＭＳ ゴシック" panose="020B0609070205080204" pitchFamily="49" charset="-128"/>
              </a:rPr>
              <a:t>。</a:t>
            </a:r>
            <a:endParaRPr lang="en-US" altLang="ja-JP" dirty="0">
              <a:latin typeface="ＭＳ ゴシック" panose="020B0609070205080204" pitchFamily="49" charset="-128"/>
              <a:ea typeface="ＭＳ ゴシック" panose="020B0609070205080204" pitchFamily="49" charset="-128"/>
            </a:endParaRPr>
          </a:p>
          <a:p>
            <a:pPr eaLnBrk="1" hangingPunct="1"/>
            <a:endParaRPr lang="ja-JP" altLang="ja-JP" dirty="0" smtClean="0"/>
          </a:p>
        </p:txBody>
      </p:sp>
    </p:spTree>
    <p:extLst>
      <p:ext uri="{BB962C8B-B14F-4D97-AF65-F5344CB8AC3E}">
        <p14:creationId xmlns:p14="http://schemas.microsoft.com/office/powerpoint/2010/main" val="1185760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スライド イメージ プレースホルダ 1"/>
          <p:cNvSpPr>
            <a:spLocks noGrp="1" noRot="1" noChangeAspect="1"/>
          </p:cNvSpPr>
          <p:nvPr>
            <p:ph type="sldImg"/>
          </p:nvPr>
        </p:nvSpPr>
        <p:spPr>
          <a:ln/>
        </p:spPr>
      </p:sp>
      <p:sp>
        <p:nvSpPr>
          <p:cNvPr id="75778" name="ノート プレースホルダ 2"/>
          <p:cNvSpPr>
            <a:spLocks noGrp="1"/>
          </p:cNvSpPr>
          <p:nvPr>
            <p:ph type="body" idx="1"/>
          </p:nvPr>
        </p:nvSpPr>
        <p:spPr>
          <a:noFill/>
          <a:ln w="9525">
            <a:noFill/>
            <a:miter lim="800000"/>
            <a:headEnd/>
            <a:tailEnd/>
          </a:ln>
          <a:effectLst/>
        </p:spPr>
        <p:txBody>
          <a:bodyPr vert="horz" wrap="square" lIns="91432" tIns="45716" rIns="91432" bIns="45716" numCol="1" anchor="t" anchorCtr="0" compatLnSpc="1">
            <a:prstTxWarp prst="textNoShape">
              <a:avLst/>
            </a:prstTxWarp>
          </a:bodyPr>
          <a:lstStyle/>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・中間</a:t>
            </a:r>
            <a:r>
              <a:rPr lang="ja-JP" altLang="en-US" dirty="0">
                <a:latin typeface="ＭＳ ゴシック" panose="020B0609070205080204" pitchFamily="49" charset="-128"/>
                <a:ea typeface="ＭＳ ゴシック" panose="020B0609070205080204" pitchFamily="49" charset="-128"/>
              </a:rPr>
              <a:t>評価項目得点が持つ</a:t>
            </a:r>
            <a:r>
              <a:rPr lang="ja-JP" altLang="en-US" dirty="0" smtClean="0">
                <a:latin typeface="ＭＳ ゴシック" panose="020B0609070205080204" pitchFamily="49" charset="-128"/>
                <a:ea typeface="ＭＳ ゴシック" panose="020B0609070205080204" pitchFamily="49" charset="-128"/>
              </a:rPr>
              <a:t>意味です</a:t>
            </a:r>
            <a:r>
              <a:rPr lang="ja-JP" altLang="en-US" dirty="0">
                <a:latin typeface="ＭＳ ゴシック" panose="020B0609070205080204" pitchFamily="49" charset="-128"/>
                <a:ea typeface="ＭＳ ゴシック" panose="020B0609070205080204" pitchFamily="49" charset="-128"/>
              </a:rPr>
              <a:t>が</a:t>
            </a:r>
            <a:r>
              <a:rPr lang="ja-JP" altLang="en-US" dirty="0" smtClean="0">
                <a:latin typeface="ＭＳ ゴシック" panose="020B0609070205080204" pitchFamily="49" charset="-128"/>
                <a:ea typeface="ＭＳ ゴシック" panose="020B0609070205080204" pitchFamily="49" charset="-128"/>
              </a:rPr>
              <a:t>、認定調査の</a:t>
            </a:r>
            <a:r>
              <a:rPr lang="en-US" altLang="ja-JP" dirty="0" smtClean="0">
                <a:latin typeface="ＭＳ ゴシック" panose="020B0609070205080204" pitchFamily="49" charset="-128"/>
                <a:ea typeface="ＭＳ ゴシック" panose="020B0609070205080204" pitchFamily="49" charset="-128"/>
              </a:rPr>
              <a:t>74</a:t>
            </a:r>
            <a:r>
              <a:rPr lang="ja-JP" altLang="en-US" dirty="0" smtClean="0">
                <a:latin typeface="ＭＳ ゴシック" panose="020B0609070205080204" pitchFamily="49" charset="-128"/>
                <a:ea typeface="ＭＳ ゴシック" panose="020B0609070205080204" pitchFamily="49" charset="-128"/>
              </a:rPr>
              <a:t>項目に</a:t>
            </a:r>
            <a:r>
              <a:rPr lang="ja-JP" altLang="en-US" dirty="0">
                <a:latin typeface="ＭＳ ゴシック" panose="020B0609070205080204" pitchFamily="49" charset="-128"/>
                <a:ea typeface="ＭＳ ゴシック" panose="020B0609070205080204" pitchFamily="49" charset="-128"/>
              </a:rPr>
              <a:t>よって把握された心身の状況に基づいて、申請者</a:t>
            </a:r>
            <a:r>
              <a:rPr lang="ja-JP" altLang="en-US" dirty="0" smtClean="0">
                <a:latin typeface="ＭＳ ゴシック" panose="020B0609070205080204" pitchFamily="49" charset="-128"/>
                <a:ea typeface="ＭＳ ゴシック" panose="020B0609070205080204" pitchFamily="49" charset="-128"/>
              </a:rPr>
              <a:t>一人ひとりで</a:t>
            </a:r>
            <a:r>
              <a:rPr lang="ja-JP" altLang="en-US" dirty="0">
                <a:latin typeface="ＭＳ ゴシック" panose="020B0609070205080204" pitchFamily="49" charset="-128"/>
                <a:ea typeface="ＭＳ ゴシック" panose="020B0609070205080204" pitchFamily="49" charset="-128"/>
              </a:rPr>
              <a:t>実際には異なっている機能や状態の良し悪しについて、</a:t>
            </a:r>
            <a:r>
              <a:rPr lang="en-US" altLang="ja-JP" dirty="0">
                <a:latin typeface="ＭＳ ゴシック" panose="020B0609070205080204" pitchFamily="49" charset="-128"/>
                <a:ea typeface="ＭＳ ゴシック" panose="020B0609070205080204" pitchFamily="49" charset="-128"/>
              </a:rPr>
              <a:t>100</a:t>
            </a:r>
            <a:r>
              <a:rPr lang="ja-JP" altLang="en-US" dirty="0">
                <a:latin typeface="ＭＳ ゴシック" panose="020B0609070205080204" pitchFamily="49" charset="-128"/>
                <a:ea typeface="ＭＳ ゴシック" panose="020B0609070205080204" pitchFamily="49" charset="-128"/>
              </a:rPr>
              <a:t>点満点に基準化して総合的に</a:t>
            </a:r>
            <a:r>
              <a:rPr lang="ja-JP" altLang="en-US" dirty="0" smtClean="0">
                <a:latin typeface="ＭＳ ゴシック" panose="020B0609070205080204" pitchFamily="49" charset="-128"/>
                <a:ea typeface="ＭＳ ゴシック" panose="020B0609070205080204" pitchFamily="49" charset="-128"/>
              </a:rPr>
              <a:t>評価するものとなっています。</a:t>
            </a: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・この</a:t>
            </a:r>
            <a:r>
              <a:rPr lang="ja-JP" altLang="en-US" dirty="0">
                <a:latin typeface="ＭＳ ゴシック" panose="020B0609070205080204" pitchFamily="49" charset="-128"/>
                <a:ea typeface="ＭＳ ゴシック" panose="020B0609070205080204" pitchFamily="49" charset="-128"/>
              </a:rPr>
              <a:t>中間評価項目を用いることによって、仮に特定の調査項目が一般的な高齢者の調査結果の傾向と異なって不自然なものであったとしても、その群の中で総合的な評価を行うことによって別の調査項目ごとの良し悪しも相殺される形で</a:t>
            </a:r>
            <a:r>
              <a:rPr lang="ja-JP" altLang="en-US" dirty="0" smtClean="0">
                <a:latin typeface="ＭＳ ゴシック" panose="020B0609070205080204" pitchFamily="49" charset="-128"/>
                <a:ea typeface="ＭＳ ゴシック" panose="020B0609070205080204" pitchFamily="49" charset="-128"/>
              </a:rPr>
              <a:t>点数化され</a:t>
            </a:r>
            <a:r>
              <a:rPr lang="ja-JP" altLang="en-US" dirty="0">
                <a:latin typeface="ＭＳ ゴシック" panose="020B0609070205080204" pitchFamily="49" charset="-128"/>
                <a:ea typeface="ＭＳ ゴシック" panose="020B0609070205080204" pitchFamily="49" charset="-128"/>
              </a:rPr>
              <a:t>、より安定した判定を実現できるというの</a:t>
            </a:r>
            <a:r>
              <a:rPr lang="ja-JP" altLang="en-US" dirty="0" smtClean="0">
                <a:latin typeface="ＭＳ ゴシック" panose="020B0609070205080204" pitchFamily="49" charset="-128"/>
                <a:ea typeface="ＭＳ ゴシック" panose="020B0609070205080204" pitchFamily="49" charset="-128"/>
              </a:rPr>
              <a:t>が一つ</a:t>
            </a:r>
            <a:r>
              <a:rPr lang="ja-JP" altLang="en-US" dirty="0">
                <a:latin typeface="ＭＳ ゴシック" panose="020B0609070205080204" pitchFamily="49" charset="-128"/>
                <a:ea typeface="ＭＳ ゴシック" panose="020B0609070205080204" pitchFamily="49" charset="-128"/>
              </a:rPr>
              <a:t>のメリットと言えます。</a:t>
            </a:r>
          </a:p>
        </p:txBody>
      </p:sp>
      <p:sp>
        <p:nvSpPr>
          <p:cNvPr id="75779" name="スライド番号プレースホルダ 3"/>
          <p:cNvSpPr>
            <a:spLocks noGrp="1"/>
          </p:cNvSpPr>
          <p:nvPr>
            <p:ph type="sldNum" sz="quarter" idx="5"/>
          </p:nvPr>
        </p:nvSpPr>
        <p:spPr>
          <a:noFill/>
        </p:spPr>
        <p:txBody>
          <a:bodyPr/>
          <a:lstStyle/>
          <a:p>
            <a:fld id="{D17ECED4-825B-476D-AACA-F2B069873A6D}" type="slidenum">
              <a:rPr lang="ja-JP" altLang="en-US" smtClean="0">
                <a:ea typeface="ＭＳ Ｐゴシック" charset="-128"/>
              </a:rPr>
              <a:pPr/>
              <a:t>10</a:t>
            </a:fld>
            <a:endParaRPr lang="en-US" altLang="ja-JP" smtClean="0">
              <a:ea typeface="ＭＳ Ｐゴシック" charset="-128"/>
            </a:endParaRPr>
          </a:p>
        </p:txBody>
      </p:sp>
    </p:spTree>
    <p:extLst>
      <p:ext uri="{BB962C8B-B14F-4D97-AF65-F5344CB8AC3E}">
        <p14:creationId xmlns:p14="http://schemas.microsoft.com/office/powerpoint/2010/main" val="278502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スライド イメージ プレースホルダ 1"/>
          <p:cNvSpPr>
            <a:spLocks noGrp="1" noRot="1" noChangeAspect="1"/>
          </p:cNvSpPr>
          <p:nvPr>
            <p:ph type="sldImg"/>
          </p:nvPr>
        </p:nvSpPr>
        <p:spPr>
          <a:ln/>
        </p:spPr>
      </p:sp>
      <p:sp>
        <p:nvSpPr>
          <p:cNvPr id="69634" name="ノート プレースホルダ 2"/>
          <p:cNvSpPr>
            <a:spLocks noGrp="1"/>
          </p:cNvSpPr>
          <p:nvPr>
            <p:ph type="body" idx="1"/>
          </p:nvPr>
        </p:nvSpPr>
        <p:spPr>
          <a:noFill/>
          <a:ln w="9525">
            <a:noFill/>
            <a:miter lim="800000"/>
            <a:headEnd/>
            <a:tailEnd/>
          </a:ln>
          <a:effectLst/>
        </p:spPr>
        <p:txBody>
          <a:bodyPr vert="horz" wrap="square" lIns="91432" tIns="45716" rIns="91432" bIns="45716" numCol="1" anchor="t" anchorCtr="0" compatLnSpc="1">
            <a:prstTxWarp prst="textNoShape">
              <a:avLst/>
            </a:prstTxWarp>
          </a:bodyPr>
          <a:lstStyle/>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・こちら</a:t>
            </a:r>
            <a:r>
              <a:rPr lang="ja-JP" altLang="en-US" dirty="0">
                <a:latin typeface="ＭＳ ゴシック" panose="020B0609070205080204" pitchFamily="49" charset="-128"/>
                <a:ea typeface="ＭＳ ゴシック" panose="020B0609070205080204" pitchFamily="49" charset="-128"/>
              </a:rPr>
              <a:t>のスライドは中間評価項目得点の算出例として</a:t>
            </a:r>
            <a:r>
              <a:rPr lang="ja-JP" altLang="en-US" dirty="0" smtClean="0">
                <a:latin typeface="ＭＳ ゴシック" panose="020B0609070205080204" pitchFamily="49" charset="-128"/>
                <a:ea typeface="ＭＳ ゴシック" panose="020B0609070205080204" pitchFamily="49" charset="-128"/>
              </a:rPr>
              <a:t>、２群</a:t>
            </a:r>
            <a:r>
              <a:rPr lang="ja-JP" altLang="en-US" dirty="0">
                <a:latin typeface="ＭＳ ゴシック" panose="020B0609070205080204" pitchFamily="49" charset="-128"/>
                <a:ea typeface="ＭＳ ゴシック" panose="020B0609070205080204" pitchFamily="49" charset="-128"/>
              </a:rPr>
              <a:t>の生活機能に関する得点の出し方を示しています</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・ご覧</a:t>
            </a:r>
            <a:r>
              <a:rPr lang="ja-JP" altLang="en-US" dirty="0">
                <a:latin typeface="ＭＳ ゴシック" panose="020B0609070205080204" pitchFamily="49" charset="-128"/>
                <a:ea typeface="ＭＳ ゴシック" panose="020B0609070205080204" pitchFamily="49" charset="-128"/>
              </a:rPr>
              <a:t>いただくとわかる通り、一行目の移乗であれば、「介助されていない」が</a:t>
            </a:r>
            <a:r>
              <a:rPr lang="en-US" altLang="ja-JP" dirty="0">
                <a:latin typeface="ＭＳ ゴシック" panose="020B0609070205080204" pitchFamily="49" charset="-128"/>
                <a:ea typeface="ＭＳ ゴシック" panose="020B0609070205080204" pitchFamily="49" charset="-128"/>
              </a:rPr>
              <a:t>9.1</a:t>
            </a:r>
            <a:r>
              <a:rPr lang="ja-JP" altLang="en-US" dirty="0">
                <a:latin typeface="ＭＳ ゴシック" panose="020B0609070205080204" pitchFamily="49" charset="-128"/>
                <a:ea typeface="ＭＳ ゴシック" panose="020B0609070205080204" pitchFamily="49" charset="-128"/>
              </a:rPr>
              <a:t>点、一方の「全介助」</a:t>
            </a:r>
            <a:r>
              <a:rPr lang="ja-JP" altLang="en-US" dirty="0" smtClean="0">
                <a:latin typeface="ＭＳ ゴシック" panose="020B0609070205080204" pitchFamily="49" charset="-128"/>
                <a:ea typeface="ＭＳ ゴシック" panose="020B0609070205080204" pitchFamily="49" charset="-128"/>
              </a:rPr>
              <a:t>が０点</a:t>
            </a:r>
            <a:r>
              <a:rPr lang="ja-JP" altLang="en-US" dirty="0">
                <a:latin typeface="ＭＳ ゴシック" panose="020B0609070205080204" pitchFamily="49" charset="-128"/>
                <a:ea typeface="ＭＳ ゴシック" panose="020B0609070205080204" pitchFamily="49" charset="-128"/>
              </a:rPr>
              <a:t>となっているように、介助が必要なほど点数は低くなる考え方となりますので、その点は</a:t>
            </a:r>
            <a:r>
              <a:rPr lang="ja-JP" altLang="en-US" dirty="0" smtClean="0">
                <a:latin typeface="ＭＳ ゴシック" panose="020B0609070205080204" pitchFamily="49" charset="-128"/>
                <a:ea typeface="ＭＳ ゴシック" panose="020B0609070205080204" pitchFamily="49" charset="-128"/>
              </a:rPr>
              <a:t>ご注意下さい。</a:t>
            </a: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スライド</a:t>
            </a:r>
            <a:r>
              <a:rPr lang="ja-JP" altLang="en-US" dirty="0">
                <a:latin typeface="ＭＳ ゴシック" panose="020B0609070205080204" pitchFamily="49" charset="-128"/>
                <a:ea typeface="ＭＳ ゴシック" panose="020B0609070205080204" pitchFamily="49" charset="-128"/>
              </a:rPr>
              <a:t>の赤枠の部分がすべて選択された場合、この群の合計点数は</a:t>
            </a:r>
            <a:r>
              <a:rPr lang="en-US" altLang="ja-JP" dirty="0">
                <a:latin typeface="ＭＳ ゴシック" panose="020B0609070205080204" pitchFamily="49" charset="-128"/>
                <a:ea typeface="ＭＳ ゴシック" panose="020B0609070205080204" pitchFamily="49" charset="-128"/>
              </a:rPr>
              <a:t>100</a:t>
            </a:r>
            <a:r>
              <a:rPr lang="ja-JP" altLang="en-US" dirty="0">
                <a:latin typeface="ＭＳ ゴシック" panose="020B0609070205080204" pitchFamily="49" charset="-128"/>
                <a:ea typeface="ＭＳ ゴシック" panose="020B0609070205080204" pitchFamily="49" charset="-128"/>
              </a:rPr>
              <a:t>点となります。</a:t>
            </a: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逆</a:t>
            </a:r>
            <a:r>
              <a:rPr lang="ja-JP" altLang="en-US" dirty="0">
                <a:latin typeface="ＭＳ ゴシック" panose="020B0609070205080204" pitchFamily="49" charset="-128"/>
                <a:ea typeface="ＭＳ ゴシック" panose="020B0609070205080204" pitchFamily="49" charset="-128"/>
              </a:rPr>
              <a:t>にスライドの点線で囲まれた部分、「全介助」であったり「できない」などのもっとも介助を要するチェックがすべてなされた場合には、この群の合計点数</a:t>
            </a:r>
            <a:r>
              <a:rPr lang="ja-JP" altLang="en-US" dirty="0" smtClean="0">
                <a:latin typeface="ＭＳ ゴシック" panose="020B0609070205080204" pitchFamily="49" charset="-128"/>
                <a:ea typeface="ＭＳ ゴシック" panose="020B0609070205080204" pitchFamily="49" charset="-128"/>
              </a:rPr>
              <a:t>は０点</a:t>
            </a:r>
            <a:r>
              <a:rPr lang="ja-JP" altLang="en-US" dirty="0">
                <a:latin typeface="ＭＳ ゴシック" panose="020B0609070205080204" pitchFamily="49" charset="-128"/>
                <a:ea typeface="ＭＳ ゴシック" panose="020B0609070205080204" pitchFamily="49" charset="-128"/>
              </a:rPr>
              <a:t>となります。</a:t>
            </a:r>
          </a:p>
        </p:txBody>
      </p:sp>
      <p:sp>
        <p:nvSpPr>
          <p:cNvPr id="69635" name="スライド番号プレースホルダ 3"/>
          <p:cNvSpPr>
            <a:spLocks noGrp="1"/>
          </p:cNvSpPr>
          <p:nvPr>
            <p:ph type="sldNum" sz="quarter" idx="5"/>
          </p:nvPr>
        </p:nvSpPr>
        <p:spPr>
          <a:noFill/>
        </p:spPr>
        <p:txBody>
          <a:bodyPr/>
          <a:lstStyle/>
          <a:p>
            <a:fld id="{E076B053-C333-48F1-A60D-228D586DC130}" type="slidenum">
              <a:rPr lang="ja-JP" altLang="en-US" smtClean="0">
                <a:ea typeface="ＭＳ Ｐゴシック" charset="-128"/>
              </a:rPr>
              <a:pPr/>
              <a:t>11</a:t>
            </a:fld>
            <a:endParaRPr lang="en-US" altLang="ja-JP" smtClean="0">
              <a:ea typeface="ＭＳ Ｐゴシック" charset="-128"/>
            </a:endParaRPr>
          </a:p>
        </p:txBody>
      </p:sp>
    </p:spTree>
    <p:extLst>
      <p:ext uri="{BB962C8B-B14F-4D97-AF65-F5344CB8AC3E}">
        <p14:creationId xmlns:p14="http://schemas.microsoft.com/office/powerpoint/2010/main" val="3779412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スライド イメージ プレースホルダ 1"/>
          <p:cNvSpPr>
            <a:spLocks noGrp="1" noRot="1" noChangeAspect="1"/>
          </p:cNvSpPr>
          <p:nvPr>
            <p:ph type="sldImg"/>
          </p:nvPr>
        </p:nvSpPr>
        <p:spPr>
          <a:ln/>
        </p:spPr>
      </p:sp>
      <p:sp>
        <p:nvSpPr>
          <p:cNvPr id="71682" name="ノート プレースホルダ 2"/>
          <p:cNvSpPr>
            <a:spLocks noGrp="1"/>
          </p:cNvSpPr>
          <p:nvPr>
            <p:ph type="body" idx="1"/>
          </p:nvPr>
        </p:nvSpPr>
        <p:spPr>
          <a:noFill/>
          <a:ln w="9525">
            <a:noFill/>
            <a:miter lim="800000"/>
            <a:headEnd/>
            <a:tailEnd/>
          </a:ln>
          <a:effectLst/>
        </p:spPr>
        <p:txBody>
          <a:bodyPr vert="horz" wrap="square" lIns="91432" tIns="45716" rIns="91432" bIns="45716" numCol="1" anchor="t" anchorCtr="0" compatLnSpc="1">
            <a:prstTxWarp prst="textNoShape">
              <a:avLst/>
            </a:prstTxWarp>
          </a:bodyPr>
          <a:lstStyle/>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・要介護</a:t>
            </a:r>
            <a:r>
              <a:rPr lang="ja-JP" altLang="en-US" dirty="0">
                <a:latin typeface="ＭＳ ゴシック" panose="020B0609070205080204" pitchFamily="49" charset="-128"/>
                <a:ea typeface="ＭＳ ゴシック" panose="020B0609070205080204" pitchFamily="49" charset="-128"/>
              </a:rPr>
              <a:t>認定等基準時間のもとになる８つの行為区分ごとの介助時間を算出する</a:t>
            </a:r>
            <a:r>
              <a:rPr lang="ja-JP" altLang="en-US" dirty="0" smtClean="0">
                <a:latin typeface="ＭＳ ゴシック" panose="020B0609070205080204" pitchFamily="49" charset="-128"/>
                <a:ea typeface="ＭＳ ゴシック" panose="020B0609070205080204" pitchFamily="49" charset="-128"/>
              </a:rPr>
              <a:t>仕組が</a:t>
            </a:r>
            <a:r>
              <a:rPr lang="ja-JP" altLang="en-US" dirty="0">
                <a:latin typeface="ＭＳ ゴシック" panose="020B0609070205080204" pitchFamily="49" charset="-128"/>
                <a:ea typeface="ＭＳ ゴシック" panose="020B0609070205080204" pitchFamily="49" charset="-128"/>
              </a:rPr>
              <a:t>、いわゆる「樹形モデル」もしくは「樹形図」と呼ぶものになります</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・この</a:t>
            </a:r>
            <a:r>
              <a:rPr lang="ja-JP" altLang="en-US" dirty="0">
                <a:latin typeface="ＭＳ ゴシック" panose="020B0609070205080204" pitchFamily="49" charset="-128"/>
                <a:ea typeface="ＭＳ ゴシック" panose="020B0609070205080204" pitchFamily="49" charset="-128"/>
              </a:rPr>
              <a:t>樹形図では、上からスタートして、その申請者の中間評価項目得点や、個別の基本調査項目の選択結果に従って、左右の分岐をたどっていき、行き着いた数字がその行為区分に関する介助時間の推計値ということになります</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・スライド</a:t>
            </a:r>
            <a:r>
              <a:rPr lang="ja-JP" altLang="en-US" dirty="0">
                <a:latin typeface="ＭＳ ゴシック" panose="020B0609070205080204" pitchFamily="49" charset="-128"/>
                <a:ea typeface="ＭＳ ゴシック" panose="020B0609070205080204" pitchFamily="49" charset="-128"/>
              </a:rPr>
              <a:t>で図示して</a:t>
            </a:r>
            <a:r>
              <a:rPr lang="ja-JP" altLang="en-US" dirty="0" smtClean="0">
                <a:latin typeface="ＭＳ ゴシック" panose="020B0609070205080204" pitchFamily="49" charset="-128"/>
                <a:ea typeface="ＭＳ ゴシック" panose="020B0609070205080204" pitchFamily="49" charset="-128"/>
              </a:rPr>
              <a:t>いる通り、</a:t>
            </a:r>
            <a:r>
              <a:rPr lang="ja-JP" altLang="en-US" dirty="0">
                <a:latin typeface="ＭＳ ゴシック" panose="020B0609070205080204" pitchFamily="49" charset="-128"/>
                <a:ea typeface="ＭＳ ゴシック" panose="020B0609070205080204" pitchFamily="49" charset="-128"/>
              </a:rPr>
              <a:t>樹形図の中で大半の分岐点は中間評価項目得点を用いた分岐となっていますので、基準時間を決定する上で、中間評価項目得点が重要な役割を果たしているということができます</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・また</a:t>
            </a:r>
            <a:r>
              <a:rPr lang="ja-JP" altLang="en-US" dirty="0">
                <a:latin typeface="ＭＳ ゴシック" panose="020B0609070205080204" pitchFamily="49" charset="-128"/>
                <a:ea typeface="ＭＳ ゴシック" panose="020B0609070205080204" pitchFamily="49" charset="-128"/>
              </a:rPr>
              <a:t>、スライドの右上にある「移動」のように、個別の基本調査項目が樹形図の分岐に用いられている個所もありますので、そうした部分については、調査員のチェック結果がより直接的に基準時間に影響を与えることになります。</a:t>
            </a:r>
            <a:endParaRPr lang="en-US" altLang="ja-JP" dirty="0">
              <a:latin typeface="ＭＳ ゴシック" panose="020B0609070205080204" pitchFamily="49" charset="-128"/>
              <a:ea typeface="ＭＳ ゴシック" panose="020B0609070205080204" pitchFamily="49" charset="-128"/>
            </a:endParaRPr>
          </a:p>
        </p:txBody>
      </p:sp>
      <p:sp>
        <p:nvSpPr>
          <p:cNvPr id="71683" name="スライド番号プレースホルダ 3"/>
          <p:cNvSpPr>
            <a:spLocks noGrp="1"/>
          </p:cNvSpPr>
          <p:nvPr>
            <p:ph type="sldNum" sz="quarter" idx="5"/>
          </p:nvPr>
        </p:nvSpPr>
        <p:spPr>
          <a:noFill/>
        </p:spPr>
        <p:txBody>
          <a:bodyPr/>
          <a:lstStyle/>
          <a:p>
            <a:fld id="{2CA31C2F-9C4F-4A7A-BF32-D00B07B490BC}" type="slidenum">
              <a:rPr lang="ja-JP" altLang="en-US" smtClean="0">
                <a:ea typeface="ＭＳ Ｐゴシック" charset="-128"/>
              </a:rPr>
              <a:pPr/>
              <a:t>12</a:t>
            </a:fld>
            <a:endParaRPr lang="en-US" altLang="ja-JP" smtClean="0">
              <a:ea typeface="ＭＳ Ｐゴシック" charset="-128"/>
            </a:endParaRPr>
          </a:p>
        </p:txBody>
      </p:sp>
    </p:spTree>
    <p:extLst>
      <p:ext uri="{BB962C8B-B14F-4D97-AF65-F5344CB8AC3E}">
        <p14:creationId xmlns:p14="http://schemas.microsoft.com/office/powerpoint/2010/main" val="734968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スライド イメージ プレースホルダ 1"/>
          <p:cNvSpPr>
            <a:spLocks noGrp="1" noRot="1" noChangeAspect="1"/>
          </p:cNvSpPr>
          <p:nvPr>
            <p:ph type="sldImg"/>
          </p:nvPr>
        </p:nvSpPr>
        <p:spPr>
          <a:ln/>
        </p:spPr>
      </p:sp>
      <p:sp>
        <p:nvSpPr>
          <p:cNvPr id="73730" name="ノート プレースホルダ 2"/>
          <p:cNvSpPr>
            <a:spLocks noGrp="1"/>
          </p:cNvSpPr>
          <p:nvPr>
            <p:ph type="body" idx="1"/>
          </p:nvPr>
        </p:nvSpPr>
        <p:spPr>
          <a:noFill/>
          <a:ln w="9525">
            <a:noFill/>
            <a:miter lim="800000"/>
            <a:headEnd/>
            <a:tailEnd/>
          </a:ln>
          <a:effectLst/>
        </p:spPr>
        <p:txBody>
          <a:bodyPr vert="horz" wrap="square" lIns="91432" tIns="45716" rIns="91432" bIns="45716" numCol="1" anchor="t" anchorCtr="0" compatLnSpc="1">
            <a:prstTxWarp prst="textNoShape">
              <a:avLst/>
            </a:prstTxWarp>
          </a:bodyPr>
          <a:lstStyle/>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・８つ</a:t>
            </a:r>
            <a:r>
              <a:rPr lang="ja-JP" altLang="en-US" dirty="0">
                <a:latin typeface="ＭＳ ゴシック" panose="020B0609070205080204" pitchFamily="49" charset="-128"/>
                <a:ea typeface="ＭＳ ゴシック" panose="020B0609070205080204" pitchFamily="49" charset="-128"/>
              </a:rPr>
              <a:t>の行為区分ごとの介助時間について</a:t>
            </a:r>
            <a:r>
              <a:rPr lang="ja-JP" altLang="en-US" dirty="0" smtClean="0">
                <a:latin typeface="ＭＳ ゴシック" panose="020B0609070205080204" pitchFamily="49" charset="-128"/>
                <a:ea typeface="ＭＳ ゴシック" panose="020B0609070205080204" pitchFamily="49" charset="-128"/>
              </a:rPr>
              <a:t>、８つ</a:t>
            </a:r>
            <a:r>
              <a:rPr lang="ja-JP" altLang="en-US" dirty="0">
                <a:latin typeface="ＭＳ ゴシック" panose="020B0609070205080204" pitchFamily="49" charset="-128"/>
                <a:ea typeface="ＭＳ ゴシック" panose="020B0609070205080204" pitchFamily="49" charset="-128"/>
              </a:rPr>
              <a:t>それぞれの樹形モデルから求めることができますので、それらを合計した時間が、その申請者の「要介護認定等基準時間」に</a:t>
            </a:r>
            <a:r>
              <a:rPr lang="ja-JP" altLang="en-US" dirty="0" smtClean="0">
                <a:latin typeface="ＭＳ ゴシック" panose="020B0609070205080204" pitchFamily="49" charset="-128"/>
                <a:ea typeface="ＭＳ ゴシック" panose="020B0609070205080204" pitchFamily="49" charset="-128"/>
              </a:rPr>
              <a:t>なります。</a:t>
            </a: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・これ</a:t>
            </a:r>
            <a:r>
              <a:rPr lang="ja-JP" altLang="en-US" dirty="0">
                <a:latin typeface="ＭＳ ゴシック" panose="020B0609070205080204" pitchFamily="49" charset="-128"/>
                <a:ea typeface="ＭＳ ゴシック" panose="020B0609070205080204" pitchFamily="49" charset="-128"/>
              </a:rPr>
              <a:t>を仮に人間が手計算で算出しようとなると、できないことはないですが大変な労力ですし、また間違いを生むもとでもありますので、判定ソフトがその作業を代行していることになります。</a:t>
            </a: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・ただし、</a:t>
            </a:r>
            <a:r>
              <a:rPr lang="ja-JP" altLang="en-US" dirty="0">
                <a:latin typeface="ＭＳ ゴシック" panose="020B0609070205080204" pitchFamily="49" charset="-128"/>
                <a:ea typeface="ＭＳ ゴシック" panose="020B0609070205080204" pitchFamily="49" charset="-128"/>
              </a:rPr>
              <a:t>こうした</a:t>
            </a:r>
            <a:r>
              <a:rPr lang="ja-JP" altLang="en-US" dirty="0" smtClean="0">
                <a:latin typeface="ＭＳ ゴシック" panose="020B0609070205080204" pitchFamily="49" charset="-128"/>
                <a:ea typeface="ＭＳ ゴシック" panose="020B0609070205080204" pitchFamily="49" charset="-128"/>
              </a:rPr>
              <a:t>仕組を</a:t>
            </a:r>
            <a:r>
              <a:rPr lang="ja-JP" altLang="en-US" dirty="0">
                <a:latin typeface="ＭＳ ゴシック" panose="020B0609070205080204" pitchFamily="49" charset="-128"/>
                <a:ea typeface="ＭＳ ゴシック" panose="020B0609070205080204" pitchFamily="49" charset="-128"/>
              </a:rPr>
              <a:t>理解しておき、自分でも計算しようと思えば計算できるようになっておけば、例えば個別の申請者の一次判定結果について詳しく分析しようとする際、どの行為区分でどの中間評価項目もしくは基本調査項目が影響を与えてそのような基準時間になっているのだ、といったことも自分自身で確認することができますので、やはりこうした</a:t>
            </a:r>
            <a:r>
              <a:rPr lang="ja-JP" altLang="en-US" dirty="0" smtClean="0">
                <a:latin typeface="ＭＳ ゴシック" panose="020B0609070205080204" pitchFamily="49" charset="-128"/>
                <a:ea typeface="ＭＳ ゴシック" panose="020B0609070205080204" pitchFamily="49" charset="-128"/>
              </a:rPr>
              <a:t>仕組は</a:t>
            </a:r>
            <a:r>
              <a:rPr lang="ja-JP" altLang="en-US" dirty="0">
                <a:latin typeface="ＭＳ ゴシック" panose="020B0609070205080204" pitchFamily="49" charset="-128"/>
                <a:ea typeface="ＭＳ ゴシック" panose="020B0609070205080204" pitchFamily="49" charset="-128"/>
              </a:rPr>
              <a:t>理解しておいて</a:t>
            </a:r>
            <a:r>
              <a:rPr lang="ja-JP" altLang="en-US" dirty="0" smtClean="0">
                <a:latin typeface="ＭＳ ゴシック" panose="020B0609070205080204" pitchFamily="49" charset="-128"/>
                <a:ea typeface="ＭＳ ゴシック" panose="020B0609070205080204" pitchFamily="49" charset="-128"/>
              </a:rPr>
              <a:t>いただきたいと思います。</a:t>
            </a:r>
            <a:endParaRPr lang="ja-JP" altLang="en-US" dirty="0">
              <a:latin typeface="ＭＳ ゴシック" panose="020B0609070205080204" pitchFamily="49" charset="-128"/>
              <a:ea typeface="ＭＳ ゴシック" panose="020B0609070205080204" pitchFamily="49" charset="-128"/>
            </a:endParaRPr>
          </a:p>
        </p:txBody>
      </p:sp>
      <p:sp>
        <p:nvSpPr>
          <p:cNvPr id="73731" name="スライド番号プレースホルダ 3"/>
          <p:cNvSpPr>
            <a:spLocks noGrp="1"/>
          </p:cNvSpPr>
          <p:nvPr>
            <p:ph type="sldNum" sz="quarter" idx="5"/>
          </p:nvPr>
        </p:nvSpPr>
        <p:spPr>
          <a:noFill/>
        </p:spPr>
        <p:txBody>
          <a:bodyPr/>
          <a:lstStyle/>
          <a:p>
            <a:fld id="{ED070062-261D-4D77-8FBA-828585DDA31E}" type="slidenum">
              <a:rPr lang="ja-JP" altLang="en-US" smtClean="0">
                <a:ea typeface="ＭＳ Ｐゴシック" charset="-128"/>
              </a:rPr>
              <a:pPr/>
              <a:t>13</a:t>
            </a:fld>
            <a:endParaRPr lang="en-US" altLang="ja-JP" smtClean="0">
              <a:ea typeface="ＭＳ Ｐゴシック" charset="-128"/>
            </a:endParaRPr>
          </a:p>
        </p:txBody>
      </p:sp>
    </p:spTree>
    <p:extLst>
      <p:ext uri="{BB962C8B-B14F-4D97-AF65-F5344CB8AC3E}">
        <p14:creationId xmlns:p14="http://schemas.microsoft.com/office/powerpoint/2010/main" val="4116728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スライド イメージ プレースホルダ 1"/>
          <p:cNvSpPr>
            <a:spLocks noGrp="1" noRot="1" noChangeAspect="1"/>
          </p:cNvSpPr>
          <p:nvPr>
            <p:ph type="sldImg"/>
          </p:nvPr>
        </p:nvSpPr>
        <p:spPr>
          <a:ln/>
        </p:spPr>
      </p:sp>
      <p:sp>
        <p:nvSpPr>
          <p:cNvPr id="49154" name="ノート プレースホルダ 2"/>
          <p:cNvSpPr>
            <a:spLocks noGrp="1"/>
          </p:cNvSpPr>
          <p:nvPr>
            <p:ph type="body" idx="1"/>
          </p:nvPr>
        </p:nvSpPr>
        <p:spPr>
          <a:noFill/>
          <a:ln w="9525">
            <a:noFill/>
            <a:miter lim="800000"/>
            <a:headEnd/>
            <a:tailEnd/>
          </a:ln>
          <a:effectLst/>
        </p:spPr>
        <p:txBody>
          <a:bodyPr vert="horz" wrap="square" lIns="91432" tIns="45716" rIns="91432" bIns="45716" numCol="1" anchor="t" anchorCtr="0" compatLnSpc="1">
            <a:prstTxWarp prst="textNoShape">
              <a:avLst/>
            </a:prstTxWarp>
          </a:bodyPr>
          <a:lstStyle/>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・一次</a:t>
            </a:r>
            <a:r>
              <a:rPr lang="ja-JP" altLang="en-US" dirty="0">
                <a:latin typeface="ＭＳ ゴシック" panose="020B0609070205080204" pitchFamily="49" charset="-128"/>
                <a:ea typeface="ＭＳ ゴシック" panose="020B0609070205080204" pitchFamily="49" charset="-128"/>
              </a:rPr>
              <a:t>判定ソフトの構造について、もう何点か補足をしたいと思います。</a:t>
            </a:r>
          </a:p>
        </p:txBody>
      </p:sp>
      <p:sp>
        <p:nvSpPr>
          <p:cNvPr id="49155" name="スライド番号プレースホルダ 3"/>
          <p:cNvSpPr>
            <a:spLocks noGrp="1"/>
          </p:cNvSpPr>
          <p:nvPr>
            <p:ph type="sldNum" sz="quarter" idx="5"/>
          </p:nvPr>
        </p:nvSpPr>
        <p:spPr>
          <a:noFill/>
        </p:spPr>
        <p:txBody>
          <a:bodyPr/>
          <a:lstStyle/>
          <a:p>
            <a:fld id="{F5FF5A32-03D5-4E4C-9D10-40CCF37B6FFF}" type="slidenum">
              <a:rPr lang="en-US" altLang="ja-JP" smtClean="0">
                <a:ea typeface="ＭＳ Ｐゴシック" charset="-128"/>
              </a:rPr>
              <a:pPr/>
              <a:t>14</a:t>
            </a:fld>
            <a:endParaRPr lang="en-US" altLang="ja-JP" smtClean="0">
              <a:ea typeface="ＭＳ Ｐゴシック" charset="-128"/>
            </a:endParaRPr>
          </a:p>
        </p:txBody>
      </p:sp>
    </p:spTree>
    <p:extLst>
      <p:ext uri="{BB962C8B-B14F-4D97-AF65-F5344CB8AC3E}">
        <p14:creationId xmlns:p14="http://schemas.microsoft.com/office/powerpoint/2010/main" val="701406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00388C7A-1345-4408-B627-D7C8980AD491}" type="slidenum">
              <a:rPr lang="en-US" altLang="ja-JP" smtClean="0">
                <a:ea typeface="ＭＳ Ｐゴシック" charset="-128"/>
              </a:rPr>
              <a:pPr/>
              <a:t>15</a:t>
            </a:fld>
            <a:endParaRPr lang="en-US" altLang="ja-JP" smtClean="0">
              <a:ea typeface="ＭＳ Ｐゴシック" charset="-128"/>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a:noFill/>
            <a:miter lim="800000"/>
            <a:headEnd/>
            <a:tailEnd/>
          </a:ln>
          <a:effectLst/>
        </p:spPr>
        <p:txBody>
          <a:bodyPr vert="horz" wrap="square" lIns="91432" tIns="45716" rIns="91432" bIns="45716" numCol="1" anchor="t" anchorCtr="0" compatLnSpc="1">
            <a:prstTxWarp prst="textNoShape">
              <a:avLst/>
            </a:prstTxWarp>
          </a:bodyPr>
          <a:lstStyle/>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・先ほど</a:t>
            </a:r>
            <a:r>
              <a:rPr lang="ja-JP" altLang="en-US" dirty="0">
                <a:latin typeface="ＭＳ ゴシック" panose="020B0609070205080204" pitchFamily="49" charset="-128"/>
                <a:ea typeface="ＭＳ ゴシック" panose="020B0609070205080204" pitchFamily="49" charset="-128"/>
              </a:rPr>
              <a:t>より、一次判定ソフトでは、「心身の状態」のデータから、統計的に「介護の時間」を推計している、ということをお話ししてきました</a:t>
            </a:r>
            <a:r>
              <a:rPr lang="ja-JP" altLang="en-US" dirty="0" smtClean="0">
                <a:latin typeface="ＭＳ ゴシック" panose="020B0609070205080204" pitchFamily="49" charset="-128"/>
                <a:ea typeface="ＭＳ ゴシック" panose="020B0609070205080204" pitchFamily="49" charset="-128"/>
              </a:rPr>
              <a:t>。では</a:t>
            </a:r>
            <a:r>
              <a:rPr lang="ja-JP" altLang="en-US" dirty="0">
                <a:latin typeface="ＭＳ ゴシック" panose="020B0609070205080204" pitchFamily="49" charset="-128"/>
                <a:ea typeface="ＭＳ ゴシック" panose="020B0609070205080204" pitchFamily="49" charset="-128"/>
              </a:rPr>
              <a:t>、そこでの統計的な推計というのは、どういったデータをもとにしているのか、という疑問が生じるかと思います。</a:t>
            </a: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現在</a:t>
            </a:r>
            <a:r>
              <a:rPr lang="ja-JP" altLang="en-US" dirty="0">
                <a:latin typeface="ＭＳ ゴシック" panose="020B0609070205080204" pitchFamily="49" charset="-128"/>
                <a:ea typeface="ＭＳ ゴシック" panose="020B0609070205080204" pitchFamily="49" charset="-128"/>
              </a:rPr>
              <a:t>の判定ロジック</a:t>
            </a:r>
            <a:r>
              <a:rPr lang="ja-JP" altLang="en-US" dirty="0" smtClean="0">
                <a:latin typeface="ＭＳ ゴシック" panose="020B0609070205080204" pitchFamily="49" charset="-128"/>
                <a:ea typeface="ＭＳ ゴシック" panose="020B0609070205080204" pitchFamily="49" charset="-128"/>
              </a:rPr>
              <a:t>のもとになって</a:t>
            </a:r>
            <a:r>
              <a:rPr lang="ja-JP" altLang="en-US" dirty="0">
                <a:latin typeface="ＭＳ ゴシック" panose="020B0609070205080204" pitchFamily="49" charset="-128"/>
                <a:ea typeface="ＭＳ ゴシック" panose="020B0609070205080204" pitchFamily="49" charset="-128"/>
              </a:rPr>
              <a:t>いるデータは、平成</a:t>
            </a:r>
            <a:r>
              <a:rPr lang="en-US" altLang="ja-JP" dirty="0">
                <a:latin typeface="ＭＳ ゴシック" panose="020B0609070205080204" pitchFamily="49" charset="-128"/>
                <a:ea typeface="ＭＳ ゴシック" panose="020B0609070205080204" pitchFamily="49" charset="-128"/>
              </a:rPr>
              <a:t>19</a:t>
            </a:r>
            <a:r>
              <a:rPr lang="ja-JP" altLang="en-US" dirty="0">
                <a:latin typeface="ＭＳ ゴシック" panose="020B0609070205080204" pitchFamily="49" charset="-128"/>
                <a:ea typeface="ＭＳ ゴシック" panose="020B0609070205080204" pitchFamily="49" charset="-128"/>
              </a:rPr>
              <a:t>年に実施された</a:t>
            </a:r>
            <a:r>
              <a:rPr lang="ja-JP" altLang="en-US" dirty="0" smtClean="0">
                <a:latin typeface="ＭＳ ゴシック" panose="020B0609070205080204" pitchFamily="49" charset="-128"/>
                <a:ea typeface="ＭＳ ゴシック" panose="020B0609070205080204" pitchFamily="49" charset="-128"/>
              </a:rPr>
              <a:t>「１分間</a:t>
            </a:r>
            <a:r>
              <a:rPr lang="ja-JP" altLang="en-US" dirty="0">
                <a:latin typeface="ＭＳ ゴシック" panose="020B0609070205080204" pitchFamily="49" charset="-128"/>
                <a:ea typeface="ＭＳ ゴシック" panose="020B0609070205080204" pitchFamily="49" charset="-128"/>
              </a:rPr>
              <a:t>タイムスタディ調査」と</a:t>
            </a:r>
            <a:r>
              <a:rPr lang="ja-JP" altLang="en-US">
                <a:latin typeface="ＭＳ ゴシック" panose="020B0609070205080204" pitchFamily="49" charset="-128"/>
                <a:ea typeface="ＭＳ ゴシック" panose="020B0609070205080204" pitchFamily="49" charset="-128"/>
              </a:rPr>
              <a:t>いう</a:t>
            </a:r>
            <a:r>
              <a:rPr lang="ja-JP" altLang="en-US" smtClean="0">
                <a:latin typeface="ＭＳ ゴシック" panose="020B0609070205080204" pitchFamily="49" charset="-128"/>
                <a:ea typeface="ＭＳ ゴシック" panose="020B0609070205080204" pitchFamily="49" charset="-128"/>
              </a:rPr>
              <a:t>調査結果によるもので、</a:t>
            </a:r>
            <a:r>
              <a:rPr lang="ja-JP" altLang="en-US" dirty="0">
                <a:latin typeface="ＭＳ ゴシック" panose="020B0609070205080204" pitchFamily="49" charset="-128"/>
                <a:ea typeface="ＭＳ ゴシック" panose="020B0609070205080204" pitchFamily="49" charset="-128"/>
              </a:rPr>
              <a:t>特養や老健などの施設に入所している高齢者、約</a:t>
            </a:r>
            <a:r>
              <a:rPr lang="en-US" altLang="ja-JP" dirty="0">
                <a:latin typeface="ＭＳ ゴシック" panose="020B0609070205080204" pitchFamily="49" charset="-128"/>
                <a:ea typeface="ＭＳ ゴシック" panose="020B0609070205080204" pitchFamily="49" charset="-128"/>
              </a:rPr>
              <a:t>3,500</a:t>
            </a:r>
            <a:r>
              <a:rPr lang="ja-JP" altLang="en-US" dirty="0">
                <a:latin typeface="ＭＳ ゴシック" panose="020B0609070205080204" pitchFamily="49" charset="-128"/>
                <a:ea typeface="ＭＳ ゴシック" panose="020B0609070205080204" pitchFamily="49" charset="-128"/>
              </a:rPr>
              <a:t>人を対象としてデータを収集したものとなります。</a:t>
            </a: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具体的</a:t>
            </a:r>
            <a:r>
              <a:rPr lang="ja-JP" altLang="en-US" dirty="0">
                <a:latin typeface="ＭＳ ゴシック" panose="020B0609070205080204" pitchFamily="49" charset="-128"/>
                <a:ea typeface="ＭＳ ゴシック" panose="020B0609070205080204" pitchFamily="49" charset="-128"/>
              </a:rPr>
              <a:t>には、心身の状態の把握については、要介護認定調査と同様の調査を実施し、また介護の時間を把握するため、調査対象の高齢者に対するサービスを</a:t>
            </a:r>
            <a:r>
              <a:rPr lang="en-US" altLang="ja-JP" dirty="0">
                <a:latin typeface="ＭＳ ゴシック" panose="020B0609070205080204" pitchFamily="49" charset="-128"/>
                <a:ea typeface="ＭＳ ゴシック" panose="020B0609070205080204" pitchFamily="49" charset="-128"/>
              </a:rPr>
              <a:t>48</a:t>
            </a:r>
            <a:r>
              <a:rPr lang="ja-JP" altLang="en-US" dirty="0">
                <a:latin typeface="ＭＳ ゴシック" panose="020B0609070205080204" pitchFamily="49" charset="-128"/>
                <a:ea typeface="ＭＳ ゴシック" panose="020B0609070205080204" pitchFamily="49" charset="-128"/>
              </a:rPr>
              <a:t>時間に</a:t>
            </a:r>
            <a:r>
              <a:rPr lang="ja-JP" altLang="en-US" dirty="0" smtClean="0">
                <a:latin typeface="ＭＳ ゴシック" panose="020B0609070205080204" pitchFamily="49" charset="-128"/>
                <a:ea typeface="ＭＳ ゴシック" panose="020B0609070205080204" pitchFamily="49" charset="-128"/>
              </a:rPr>
              <a:t>わたり１分</a:t>
            </a:r>
            <a:r>
              <a:rPr lang="ja-JP" altLang="en-US" dirty="0">
                <a:latin typeface="ＭＳ ゴシック" panose="020B0609070205080204" pitchFamily="49" charset="-128"/>
                <a:ea typeface="ＭＳ ゴシック" panose="020B0609070205080204" pitchFamily="49" charset="-128"/>
              </a:rPr>
              <a:t>ごとに記録するというのがタイムスタディ調査になります。</a:t>
            </a: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ja-JP" altLang="ja-JP"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03798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6157B28B-83B9-43FB-8875-48935AA188A1}" type="slidenum">
              <a:rPr lang="en-US" altLang="ja-JP" smtClean="0">
                <a:ea typeface="ＭＳ Ｐゴシック" charset="-128"/>
              </a:rPr>
              <a:pPr/>
              <a:t>16</a:t>
            </a:fld>
            <a:endParaRPr lang="en-US" altLang="ja-JP" smtClean="0">
              <a:ea typeface="ＭＳ Ｐゴシック" charset="-128"/>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w="9525">
            <a:noFill/>
            <a:miter lim="800000"/>
            <a:headEnd/>
            <a:tailEnd/>
          </a:ln>
          <a:effectLst/>
        </p:spPr>
        <p:txBody>
          <a:bodyPr vert="horz" wrap="square" lIns="91432" tIns="45716" rIns="91432" bIns="45716" numCol="1" anchor="t" anchorCtr="0" compatLnSpc="1">
            <a:prstTxWarp prst="textNoShape">
              <a:avLst/>
            </a:prstTxWarp>
          </a:bodyPr>
          <a:lstStyle/>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・樹形</a:t>
            </a:r>
            <a:r>
              <a:rPr lang="ja-JP" altLang="en-US" dirty="0">
                <a:latin typeface="ＭＳ ゴシック" panose="020B0609070205080204" pitchFamily="49" charset="-128"/>
                <a:ea typeface="ＭＳ ゴシック" panose="020B0609070205080204" pitchFamily="49" charset="-128"/>
              </a:rPr>
              <a:t>モデルの構築においては、調査対象者を「心身の状態」の調査項目の選択肢によって</a:t>
            </a:r>
            <a:r>
              <a:rPr lang="ja-JP" altLang="en-US" dirty="0" smtClean="0">
                <a:latin typeface="ＭＳ ゴシック" panose="020B0609070205080204" pitchFamily="49" charset="-128"/>
                <a:ea typeface="ＭＳ ゴシック" panose="020B0609070205080204" pitchFamily="49" charset="-128"/>
              </a:rPr>
              <a:t>、２つの</a:t>
            </a:r>
            <a:r>
              <a:rPr lang="ja-JP" altLang="en-US" dirty="0">
                <a:latin typeface="ＭＳ ゴシック" panose="020B0609070205080204" pitchFamily="49" charset="-128"/>
                <a:ea typeface="ＭＳ ゴシック" panose="020B0609070205080204" pitchFamily="49" charset="-128"/>
              </a:rPr>
              <a:t>グループに分類することで、枝の分岐が作られています</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・具体的</a:t>
            </a:r>
            <a:r>
              <a:rPr lang="ja-JP" altLang="en-US" dirty="0">
                <a:latin typeface="ＭＳ ゴシック" panose="020B0609070205080204" pitchFamily="49" charset="-128"/>
                <a:ea typeface="ＭＳ ゴシック" panose="020B0609070205080204" pitchFamily="49" charset="-128"/>
              </a:rPr>
              <a:t>には、スライドの例のように、例えば食事の介助時間を考える場合、まずはタイムスタディ調査において食事の介助が実際に発生した対象者に限定したうえで、どの項目で分岐させることによって、介助時間が多いグループと少ないグループとの間での、食事介助の平均時間の差が最大になるか、という視点で網羅的な計算が実行されます。</a:t>
            </a: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したがって</a:t>
            </a:r>
            <a:r>
              <a:rPr lang="ja-JP" altLang="en-US" dirty="0">
                <a:latin typeface="ＭＳ ゴシック" panose="020B0609070205080204" pitchFamily="49" charset="-128"/>
                <a:ea typeface="ＭＳ ゴシック" panose="020B0609070205080204" pitchFamily="49" charset="-128"/>
              </a:rPr>
              <a:t>、この</a:t>
            </a:r>
            <a:r>
              <a:rPr lang="ja-JP" altLang="en-US" dirty="0" smtClean="0">
                <a:latin typeface="ＭＳ ゴシック" panose="020B0609070205080204" pitchFamily="49" charset="-128"/>
                <a:ea typeface="ＭＳ ゴシック" panose="020B0609070205080204" pitchFamily="49" charset="-128"/>
              </a:rPr>
              <a:t>分岐は統計的</a:t>
            </a:r>
            <a:r>
              <a:rPr lang="ja-JP" altLang="en-US" dirty="0">
                <a:latin typeface="ＭＳ ゴシック" panose="020B0609070205080204" pitchFamily="49" charset="-128"/>
                <a:ea typeface="ＭＳ ゴシック" panose="020B0609070205080204" pitchFamily="49" charset="-128"/>
              </a:rPr>
              <a:t>な処理の中で決定するものであって</a:t>
            </a:r>
            <a:r>
              <a:rPr lang="ja-JP" altLang="en-US" dirty="0" smtClean="0">
                <a:latin typeface="ＭＳ ゴシック" panose="020B0609070205080204" pitchFamily="49" charset="-128"/>
                <a:ea typeface="ＭＳ ゴシック" panose="020B0609070205080204" pitchFamily="49" charset="-128"/>
              </a:rPr>
              <a:t>、人為的</a:t>
            </a:r>
            <a:r>
              <a:rPr lang="ja-JP" altLang="en-US" dirty="0">
                <a:latin typeface="ＭＳ ゴシック" panose="020B0609070205080204" pitchFamily="49" charset="-128"/>
                <a:ea typeface="ＭＳ ゴシック" panose="020B0609070205080204" pitchFamily="49" charset="-128"/>
              </a:rPr>
              <a:t>に選んでいるというものではありません。</a:t>
            </a:r>
            <a:endParaRPr lang="ja-JP" altLang="ja-JP"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76644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AC435822-8750-4156-BB36-041BA27B383E}" type="slidenum">
              <a:rPr lang="en-US" altLang="ja-JP" smtClean="0">
                <a:ea typeface="ＭＳ Ｐゴシック" charset="-128"/>
              </a:rPr>
              <a:pPr/>
              <a:t>17</a:t>
            </a:fld>
            <a:endParaRPr lang="en-US" altLang="ja-JP" smtClean="0">
              <a:ea typeface="ＭＳ Ｐゴシック" charset="-128"/>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w="9525">
            <a:noFill/>
            <a:miter lim="800000"/>
            <a:headEnd/>
            <a:tailEnd/>
          </a:ln>
          <a:effectLst/>
        </p:spPr>
        <p:txBody>
          <a:bodyPr vert="horz" wrap="square" lIns="91432" tIns="45716" rIns="91432" bIns="45716" numCol="1" anchor="t" anchorCtr="0" compatLnSpc="1">
            <a:prstTxWarp prst="textNoShape">
              <a:avLst/>
            </a:prstTxWarp>
          </a:bodyPr>
          <a:lstStyle/>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・先ほど</a:t>
            </a:r>
            <a:r>
              <a:rPr lang="ja-JP" altLang="en-US" dirty="0">
                <a:latin typeface="ＭＳ ゴシック" panose="020B0609070205080204" pitchFamily="49" charset="-128"/>
                <a:ea typeface="ＭＳ ゴシック" panose="020B0609070205080204" pitchFamily="49" charset="-128"/>
              </a:rPr>
              <a:t>の分岐を次々と繰り返していくことで、樹形図が作成されていきます。</a:t>
            </a: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分岐</a:t>
            </a:r>
            <a:r>
              <a:rPr lang="ja-JP" altLang="en-US" dirty="0">
                <a:latin typeface="ＭＳ ゴシック" panose="020B0609070205080204" pitchFamily="49" charset="-128"/>
                <a:ea typeface="ＭＳ ゴシック" panose="020B0609070205080204" pitchFamily="49" charset="-128"/>
              </a:rPr>
              <a:t>を繰り返していくと、グループの人数というのはどんどん減っていきますので、それが</a:t>
            </a:r>
            <a:r>
              <a:rPr lang="en-US" altLang="ja-JP" dirty="0">
                <a:latin typeface="ＭＳ ゴシック" panose="020B0609070205080204" pitchFamily="49" charset="-128"/>
                <a:ea typeface="ＭＳ ゴシック" panose="020B0609070205080204" pitchFamily="49" charset="-128"/>
              </a:rPr>
              <a:t>40</a:t>
            </a:r>
            <a:r>
              <a:rPr lang="ja-JP" altLang="en-US" dirty="0">
                <a:latin typeface="ＭＳ ゴシック" panose="020B0609070205080204" pitchFamily="49" charset="-128"/>
                <a:ea typeface="ＭＳ ゴシック" panose="020B0609070205080204" pitchFamily="49" charset="-128"/>
              </a:rPr>
              <a:t>人を下回る前にその枝の分岐は終了することとなり、分岐が終了した末端のグループにおける介助時間の平均が、その行為区分における当該グループの樹形図の推計時間ということになります。</a:t>
            </a: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重要</a:t>
            </a:r>
            <a:r>
              <a:rPr lang="ja-JP" altLang="en-US" dirty="0">
                <a:latin typeface="ＭＳ ゴシック" panose="020B0609070205080204" pitchFamily="49" charset="-128"/>
                <a:ea typeface="ＭＳ ゴシック" panose="020B0609070205080204" pitchFamily="49" charset="-128"/>
              </a:rPr>
              <a:t>なのは、介護の時間に大きく影響する項目ほど、上位の分岐に位置しているという</a:t>
            </a:r>
            <a:r>
              <a:rPr lang="ja-JP" altLang="en-US" dirty="0" smtClean="0">
                <a:latin typeface="ＭＳ ゴシック" panose="020B0609070205080204" pitchFamily="49" charset="-128"/>
                <a:ea typeface="ＭＳ ゴシック" panose="020B0609070205080204" pitchFamily="49" charset="-128"/>
              </a:rPr>
              <a:t>ことです。</a:t>
            </a:r>
            <a:endParaRPr lang="ja-JP" altLang="ja-JP"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27500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スライド イメージ プレースホルダ 1"/>
          <p:cNvSpPr>
            <a:spLocks noGrp="1" noRot="1" noChangeAspect="1"/>
          </p:cNvSpPr>
          <p:nvPr>
            <p:ph type="sldImg"/>
          </p:nvPr>
        </p:nvSpPr>
        <p:spPr>
          <a:ln/>
        </p:spPr>
      </p:sp>
      <p:sp>
        <p:nvSpPr>
          <p:cNvPr id="77826" name="ノート プレースホルダ 2"/>
          <p:cNvSpPr>
            <a:spLocks noGrp="1"/>
          </p:cNvSpPr>
          <p:nvPr>
            <p:ph type="body" idx="1"/>
          </p:nvPr>
        </p:nvSpPr>
        <p:spPr>
          <a:noFill/>
          <a:ln w="9525">
            <a:noFill/>
            <a:miter lim="800000"/>
            <a:headEnd/>
            <a:tailEnd/>
          </a:ln>
          <a:effectLst/>
        </p:spPr>
        <p:txBody>
          <a:bodyPr vert="horz" wrap="square" lIns="91432" tIns="45716" rIns="91432" bIns="45716" numCol="1" anchor="t" anchorCtr="0" compatLnSpc="1">
            <a:prstTxWarp prst="textNoShape">
              <a:avLst/>
            </a:prstTxWarp>
          </a:bodyPr>
          <a:lstStyle/>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・先ほど</a:t>
            </a:r>
            <a:r>
              <a:rPr lang="ja-JP" altLang="en-US" dirty="0">
                <a:latin typeface="ＭＳ ゴシック" panose="020B0609070205080204" pitchFamily="49" charset="-128"/>
                <a:ea typeface="ＭＳ ゴシック" panose="020B0609070205080204" pitchFamily="49" charset="-128"/>
              </a:rPr>
              <a:t>も触れましたが、樹形モデルにおける分岐には、基本調査項目の選択肢と、中間評価項目得点の両方が使用されています</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・この</a:t>
            </a:r>
            <a:r>
              <a:rPr lang="ja-JP" altLang="en-US" dirty="0">
                <a:latin typeface="ＭＳ ゴシック" panose="020B0609070205080204" pitchFamily="49" charset="-128"/>
                <a:ea typeface="ＭＳ ゴシック" panose="020B0609070205080204" pitchFamily="49" charset="-128"/>
              </a:rPr>
              <a:t>中間評価項目得点を分岐に用いていることの</a:t>
            </a:r>
            <a:r>
              <a:rPr lang="ja-JP" altLang="en-US" dirty="0" smtClean="0">
                <a:latin typeface="ＭＳ ゴシック" panose="020B0609070205080204" pitchFamily="49" charset="-128"/>
                <a:ea typeface="ＭＳ ゴシック" panose="020B0609070205080204" pitchFamily="49" charset="-128"/>
              </a:rPr>
              <a:t>効果です</a:t>
            </a:r>
            <a:r>
              <a:rPr lang="ja-JP" altLang="en-US" dirty="0">
                <a:latin typeface="ＭＳ ゴシック" panose="020B0609070205080204" pitchFamily="49" charset="-128"/>
                <a:ea typeface="ＭＳ ゴシック" panose="020B0609070205080204" pitchFamily="49" charset="-128"/>
              </a:rPr>
              <a:t>が、逆に基本調査項目を個別に扱うとなると、全</a:t>
            </a:r>
            <a:r>
              <a:rPr lang="en-US" altLang="ja-JP" dirty="0">
                <a:latin typeface="ＭＳ ゴシック" panose="020B0609070205080204" pitchFamily="49" charset="-128"/>
                <a:ea typeface="ＭＳ ゴシック" panose="020B0609070205080204" pitchFamily="49" charset="-128"/>
              </a:rPr>
              <a:t>74</a:t>
            </a:r>
            <a:r>
              <a:rPr lang="ja-JP" altLang="en-US" dirty="0">
                <a:latin typeface="ＭＳ ゴシック" panose="020B0609070205080204" pitchFamily="49" charset="-128"/>
                <a:ea typeface="ＭＳ ゴシック" panose="020B0609070205080204" pitchFamily="49" charset="-128"/>
              </a:rPr>
              <a:t>項目で分岐の数が非常に多くなってしまいますが、中間評価項目であれば、それらを群ごとにまとめた総合的な指標ですので、多くの調査項目の選択結果を反映した推計が可能に</a:t>
            </a:r>
            <a:r>
              <a:rPr lang="ja-JP" altLang="en-US" dirty="0" smtClean="0">
                <a:latin typeface="ＭＳ ゴシック" panose="020B0609070205080204" pitchFamily="49" charset="-128"/>
                <a:ea typeface="ＭＳ ゴシック" panose="020B0609070205080204" pitchFamily="49" charset="-128"/>
              </a:rPr>
              <a:t>なります。また、</a:t>
            </a:r>
            <a:r>
              <a:rPr lang="ja-JP" altLang="en-US" dirty="0">
                <a:latin typeface="ＭＳ ゴシック" panose="020B0609070205080204" pitchFamily="49" charset="-128"/>
                <a:ea typeface="ＭＳ ゴシック" panose="020B0609070205080204" pitchFamily="49" charset="-128"/>
              </a:rPr>
              <a:t>一部の調査項目が一般的な傾向から外れていたとしても、中間評価項目としてまとめて考えれば大きな影響は受けませんので、推計結果がより安定するということになります</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・なお</a:t>
            </a:r>
            <a:r>
              <a:rPr lang="ja-JP" altLang="en-US" dirty="0">
                <a:latin typeface="ＭＳ ゴシック" panose="020B0609070205080204" pitchFamily="49" charset="-128"/>
                <a:ea typeface="ＭＳ ゴシック" panose="020B0609070205080204" pitchFamily="49" charset="-128"/>
              </a:rPr>
              <a:t>、各群の得点に</a:t>
            </a:r>
            <a:r>
              <a:rPr lang="ja-JP" altLang="en-US" dirty="0" smtClean="0">
                <a:latin typeface="ＭＳ ゴシック" panose="020B0609070205080204" pitchFamily="49" charset="-128"/>
                <a:ea typeface="ＭＳ ゴシック" panose="020B0609070205080204" pitchFamily="49" charset="-128"/>
              </a:rPr>
              <a:t>ついて、</a:t>
            </a:r>
            <a:r>
              <a:rPr lang="ja-JP" altLang="en-US" dirty="0">
                <a:latin typeface="ＭＳ ゴシック" panose="020B0609070205080204" pitchFamily="49" charset="-128"/>
                <a:ea typeface="ＭＳ ゴシック" panose="020B0609070205080204" pitchFamily="49" charset="-128"/>
              </a:rPr>
              <a:t>それらを横で比較することには意味がありませんので、その点は</a:t>
            </a:r>
            <a:r>
              <a:rPr lang="ja-JP" altLang="en-US" dirty="0" smtClean="0">
                <a:latin typeface="ＭＳ ゴシック" panose="020B0609070205080204" pitchFamily="49" charset="-128"/>
                <a:ea typeface="ＭＳ ゴシック" panose="020B0609070205080204" pitchFamily="49" charset="-128"/>
              </a:rPr>
              <a:t>ご注意下さい。</a:t>
            </a:r>
            <a:endParaRPr lang="ja-JP" altLang="en-US" dirty="0">
              <a:latin typeface="ＭＳ ゴシック" panose="020B0609070205080204" pitchFamily="49" charset="-128"/>
              <a:ea typeface="ＭＳ ゴシック" panose="020B0609070205080204" pitchFamily="49" charset="-128"/>
            </a:endParaRPr>
          </a:p>
        </p:txBody>
      </p:sp>
      <p:sp>
        <p:nvSpPr>
          <p:cNvPr id="77827" name="スライド番号プレースホルダ 3"/>
          <p:cNvSpPr>
            <a:spLocks noGrp="1"/>
          </p:cNvSpPr>
          <p:nvPr>
            <p:ph type="sldNum" sz="quarter" idx="5"/>
          </p:nvPr>
        </p:nvSpPr>
        <p:spPr>
          <a:noFill/>
        </p:spPr>
        <p:txBody>
          <a:bodyPr/>
          <a:lstStyle/>
          <a:p>
            <a:fld id="{E2E229EF-8B52-4B80-8B6F-815CDF7F3421}" type="slidenum">
              <a:rPr lang="ja-JP" altLang="en-US" smtClean="0">
                <a:ea typeface="ＭＳ Ｐゴシック" charset="-128"/>
              </a:rPr>
              <a:pPr/>
              <a:t>18</a:t>
            </a:fld>
            <a:endParaRPr lang="en-US" altLang="ja-JP" smtClean="0">
              <a:ea typeface="ＭＳ Ｐゴシック" charset="-128"/>
            </a:endParaRPr>
          </a:p>
        </p:txBody>
      </p:sp>
    </p:spTree>
    <p:extLst>
      <p:ext uri="{BB962C8B-B14F-4D97-AF65-F5344CB8AC3E}">
        <p14:creationId xmlns:p14="http://schemas.microsoft.com/office/powerpoint/2010/main" val="1304798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スライド イメージ プレースホルダ 1"/>
          <p:cNvSpPr>
            <a:spLocks noGrp="1" noRot="1" noChangeAspect="1"/>
          </p:cNvSpPr>
          <p:nvPr>
            <p:ph type="sldImg"/>
          </p:nvPr>
        </p:nvSpPr>
        <p:spPr>
          <a:ln/>
        </p:spPr>
      </p:sp>
      <p:sp>
        <p:nvSpPr>
          <p:cNvPr id="65538" name="ノート プレースホルダ 2"/>
          <p:cNvSpPr>
            <a:spLocks noGrp="1"/>
          </p:cNvSpPr>
          <p:nvPr>
            <p:ph type="body" idx="1"/>
          </p:nvPr>
        </p:nvSpPr>
        <p:spPr>
          <a:noFill/>
          <a:ln w="9525">
            <a:noFill/>
            <a:miter lim="800000"/>
            <a:headEnd/>
            <a:tailEnd/>
          </a:ln>
          <a:effectLst/>
        </p:spPr>
        <p:txBody>
          <a:bodyPr vert="horz" wrap="square" lIns="91432" tIns="45716" rIns="91432" bIns="45716" numCol="1" anchor="t" anchorCtr="0" compatLnSpc="1">
            <a:prstTxWarp prst="textNoShape">
              <a:avLst/>
            </a:prstTxWarp>
          </a:bodyPr>
          <a:lstStyle/>
          <a:p>
            <a:pPr marL="153988" indent="-153988" eaLnBrk="1" hangingPunct="1">
              <a:spcBef>
                <a:spcPct val="0"/>
              </a:spcBef>
            </a:pPr>
            <a:endParaRPr lang="ja-JP" altLang="en-US" dirty="0">
              <a:latin typeface="ＭＳ ゴシック" panose="020B0609070205080204" pitchFamily="49" charset="-128"/>
              <a:ea typeface="ＭＳ ゴシック" panose="020B0609070205080204" pitchFamily="49" charset="-128"/>
            </a:endParaRPr>
          </a:p>
        </p:txBody>
      </p:sp>
      <p:sp>
        <p:nvSpPr>
          <p:cNvPr id="65539" name="スライド番号プレースホルダ 3"/>
          <p:cNvSpPr>
            <a:spLocks noGrp="1"/>
          </p:cNvSpPr>
          <p:nvPr>
            <p:ph type="sldNum" sz="quarter" idx="5"/>
          </p:nvPr>
        </p:nvSpPr>
        <p:spPr>
          <a:noFill/>
        </p:spPr>
        <p:txBody>
          <a:bodyPr/>
          <a:lstStyle/>
          <a:p>
            <a:fld id="{9F134B1A-7660-428A-B37E-F1B888416A19}" type="slidenum">
              <a:rPr lang="en-US" altLang="ja-JP" smtClean="0">
                <a:ea typeface="ＭＳ Ｐゴシック" charset="-128"/>
              </a:rPr>
              <a:pPr/>
              <a:t>19</a:t>
            </a:fld>
            <a:endParaRPr lang="en-US" altLang="ja-JP" smtClean="0">
              <a:ea typeface="ＭＳ Ｐゴシック" charset="-128"/>
            </a:endParaRPr>
          </a:p>
        </p:txBody>
      </p:sp>
    </p:spTree>
    <p:extLst>
      <p:ext uri="{BB962C8B-B14F-4D97-AF65-F5344CB8AC3E}">
        <p14:creationId xmlns:p14="http://schemas.microsoft.com/office/powerpoint/2010/main" val="2544972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スライド イメージ プレースホルダ 1"/>
          <p:cNvSpPr>
            <a:spLocks noGrp="1" noRot="1" noChangeAspect="1"/>
          </p:cNvSpPr>
          <p:nvPr>
            <p:ph type="sldImg"/>
          </p:nvPr>
        </p:nvSpPr>
        <p:spPr>
          <a:ln/>
        </p:spPr>
      </p:sp>
      <p:sp>
        <p:nvSpPr>
          <p:cNvPr id="38914" name="ノート プレースホルダ 2"/>
          <p:cNvSpPr>
            <a:spLocks noGrp="1"/>
          </p:cNvSpPr>
          <p:nvPr>
            <p:ph type="body" idx="1"/>
          </p:nvPr>
        </p:nvSpPr>
        <p:spPr>
          <a:noFill/>
          <a:ln/>
        </p:spPr>
        <p:txBody>
          <a:bodyPr/>
          <a:lstStyle/>
          <a:p>
            <a:pPr marL="153988" indent="-153988" eaLnBrk="1" hangingPunct="1">
              <a:spcBef>
                <a:spcPct val="0"/>
              </a:spcBef>
              <a:defRPr/>
            </a:pPr>
            <a:r>
              <a:rPr lang="ja-JP" altLang="en-US"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まず</a:t>
            </a:r>
            <a:r>
              <a:rPr lang="ja-JP" altLang="en-US" dirty="0">
                <a:latin typeface="ＭＳ ゴシック" panose="020B0609070205080204" pitchFamily="49" charset="-128"/>
                <a:ea typeface="ＭＳ ゴシック" panose="020B0609070205080204" pitchFamily="49" charset="-128"/>
              </a:rPr>
              <a:t>はじめに、一次判定ソフトがどのような役割を果たしている</a:t>
            </a:r>
            <a:r>
              <a:rPr lang="ja-JP" altLang="en-US" dirty="0" smtClean="0">
                <a:latin typeface="ＭＳ ゴシック" panose="020B0609070205080204" pitchFamily="49" charset="-128"/>
                <a:ea typeface="ＭＳ ゴシック" panose="020B0609070205080204" pitchFamily="49" charset="-128"/>
              </a:rPr>
              <a:t>かをみていきます</a:t>
            </a:r>
            <a:r>
              <a:rPr lang="ja-JP" altLang="en-US" dirty="0">
                <a:latin typeface="ＭＳ ゴシック" panose="020B0609070205080204" pitchFamily="49" charset="-128"/>
                <a:ea typeface="ＭＳ ゴシック" panose="020B0609070205080204" pitchFamily="49" charset="-128"/>
              </a:rPr>
              <a:t>。</a:t>
            </a:r>
          </a:p>
        </p:txBody>
      </p:sp>
      <p:sp>
        <p:nvSpPr>
          <p:cNvPr id="38915" name="スライド番号プレースホルダ 3"/>
          <p:cNvSpPr>
            <a:spLocks noGrp="1"/>
          </p:cNvSpPr>
          <p:nvPr>
            <p:ph type="sldNum" sz="quarter" idx="5"/>
          </p:nvPr>
        </p:nvSpPr>
        <p:spPr>
          <a:noFill/>
        </p:spPr>
        <p:txBody>
          <a:bodyPr/>
          <a:lstStyle/>
          <a:p>
            <a:fld id="{2650F72A-A608-43E3-8DF6-E23EAEFCD9A4}" type="slidenum">
              <a:rPr lang="en-US" altLang="ja-JP" smtClean="0">
                <a:ea typeface="ＭＳ Ｐゴシック" charset="-128"/>
              </a:rPr>
              <a:pPr/>
              <a:t>2</a:t>
            </a:fld>
            <a:endParaRPr lang="en-US" altLang="ja-JP" smtClean="0">
              <a:ea typeface="ＭＳ Ｐゴシック" charset="-128"/>
            </a:endParaRPr>
          </a:p>
        </p:txBody>
      </p:sp>
    </p:spTree>
    <p:extLst>
      <p:ext uri="{BB962C8B-B14F-4D97-AF65-F5344CB8AC3E}">
        <p14:creationId xmlns:p14="http://schemas.microsoft.com/office/powerpoint/2010/main" val="1779324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スライド イメージ プレースホルダ 1"/>
          <p:cNvSpPr>
            <a:spLocks noGrp="1" noRot="1" noChangeAspect="1"/>
          </p:cNvSpPr>
          <p:nvPr>
            <p:ph type="sldImg"/>
          </p:nvPr>
        </p:nvSpPr>
        <p:spPr>
          <a:ln/>
        </p:spPr>
      </p:sp>
      <p:sp>
        <p:nvSpPr>
          <p:cNvPr id="79874" name="ノート プレースホルダ 2"/>
          <p:cNvSpPr>
            <a:spLocks noGrp="1"/>
          </p:cNvSpPr>
          <p:nvPr>
            <p:ph type="body" idx="1"/>
          </p:nvPr>
        </p:nvSpPr>
        <p:spPr>
          <a:noFill/>
          <a:ln w="9525">
            <a:noFill/>
            <a:miter lim="800000"/>
            <a:headEnd/>
            <a:tailEnd/>
          </a:ln>
          <a:effectLst/>
        </p:spPr>
        <p:txBody>
          <a:bodyPr vert="horz" wrap="square" lIns="91432" tIns="45716" rIns="91432" bIns="45716" numCol="1" anchor="t" anchorCtr="0" compatLnSpc="1">
            <a:prstTxWarp prst="textNoShape">
              <a:avLst/>
            </a:prstTxWarp>
          </a:bodyPr>
          <a:lstStyle/>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・それ</a:t>
            </a:r>
            <a:r>
              <a:rPr lang="ja-JP" altLang="en-US" dirty="0">
                <a:latin typeface="ＭＳ ゴシック" panose="020B0609070205080204" pitchFamily="49" charset="-128"/>
                <a:ea typeface="ＭＳ ゴシック" panose="020B0609070205080204" pitchFamily="49" charset="-128"/>
              </a:rPr>
              <a:t>では実際に、演習事例をもとに、判定ソフトが普段行っている計算を、一部ですが手計算で再現していただきたいと思います。</a:t>
            </a: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・はじめに</a:t>
            </a:r>
            <a:r>
              <a:rPr lang="en-US" altLang="ja-JP" dirty="0" smtClean="0">
                <a:latin typeface="ＭＳ ゴシック" panose="020B0609070205080204" pitchFamily="49" charset="-128"/>
                <a:ea typeface="ＭＳ ゴシック" panose="020B0609070205080204" pitchFamily="49" charset="-128"/>
              </a:rPr>
              <a:t>38</a:t>
            </a:r>
            <a:r>
              <a:rPr lang="ja-JP" altLang="en-US" dirty="0">
                <a:latin typeface="ＭＳ ゴシック" panose="020B0609070205080204" pitchFamily="49" charset="-128"/>
                <a:ea typeface="ＭＳ ゴシック" panose="020B0609070205080204" pitchFamily="49" charset="-128"/>
              </a:rPr>
              <a:t>ページの</a:t>
            </a:r>
            <a:r>
              <a:rPr lang="ja-JP" altLang="en-US" dirty="0" smtClean="0">
                <a:latin typeface="ＭＳ ゴシック" panose="020B0609070205080204" pitchFamily="49" charset="-128"/>
                <a:ea typeface="ＭＳ ゴシック" panose="020B0609070205080204" pitchFamily="49" charset="-128"/>
              </a:rPr>
              <a:t>演習Ａを開いて下さい。</a:t>
            </a:r>
            <a:r>
              <a:rPr lang="ja-JP" altLang="en-US" dirty="0">
                <a:latin typeface="ＭＳ ゴシック" panose="020B0609070205080204" pitchFamily="49" charset="-128"/>
                <a:ea typeface="ＭＳ ゴシック" panose="020B0609070205080204" pitchFamily="49" charset="-128"/>
              </a:rPr>
              <a:t>こちらで空欄になっている個所の計算を実際に行って</a:t>
            </a:r>
            <a:r>
              <a:rPr lang="ja-JP" altLang="en-US" dirty="0" smtClean="0">
                <a:latin typeface="ＭＳ ゴシック" panose="020B0609070205080204" pitchFamily="49" charset="-128"/>
                <a:ea typeface="ＭＳ ゴシック" panose="020B0609070205080204" pitchFamily="49" charset="-128"/>
              </a:rPr>
              <a:t>みて下さい。お持ち</a:t>
            </a:r>
            <a:r>
              <a:rPr lang="ja-JP" altLang="en-US" dirty="0">
                <a:latin typeface="ＭＳ ゴシック" panose="020B0609070205080204" pitchFamily="49" charset="-128"/>
                <a:ea typeface="ＭＳ ゴシック" panose="020B0609070205080204" pitchFamily="49" charset="-128"/>
              </a:rPr>
              <a:t>いただいている電卓、スマートフォンの電卓機能</a:t>
            </a:r>
            <a:r>
              <a:rPr lang="ja-JP" altLang="en-US" dirty="0" smtClean="0">
                <a:latin typeface="ＭＳ ゴシック" panose="020B0609070205080204" pitchFamily="49" charset="-128"/>
                <a:ea typeface="ＭＳ ゴシック" panose="020B0609070205080204" pitchFamily="49" charset="-128"/>
              </a:rPr>
              <a:t>などをご使用下さい。</a:t>
            </a: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・ここ</a:t>
            </a:r>
            <a:r>
              <a:rPr lang="ja-JP" altLang="en-US" dirty="0">
                <a:latin typeface="ＭＳ ゴシック" panose="020B0609070205080204" pitchFamily="49" charset="-128"/>
                <a:ea typeface="ＭＳ ゴシック" panose="020B0609070205080204" pitchFamily="49" charset="-128"/>
              </a:rPr>
              <a:t>では、中間評価項目得点の第</a:t>
            </a:r>
            <a:r>
              <a:rPr lang="en-US" altLang="ja-JP" dirty="0">
                <a:latin typeface="ＭＳ ゴシック" panose="020B0609070205080204" pitchFamily="49" charset="-128"/>
                <a:ea typeface="ＭＳ ゴシック" panose="020B0609070205080204" pitchFamily="49" charset="-128"/>
              </a:rPr>
              <a:t>1</a:t>
            </a:r>
            <a:r>
              <a:rPr lang="ja-JP" altLang="en-US" dirty="0">
                <a:latin typeface="ＭＳ ゴシック" panose="020B0609070205080204" pitchFamily="49" charset="-128"/>
                <a:ea typeface="ＭＳ ゴシック" panose="020B0609070205080204" pitchFamily="49" charset="-128"/>
              </a:rPr>
              <a:t>群を計算していただく際に、最初に「麻痺の種類」という項目があります。これは、審査会委員テキストの</a:t>
            </a:r>
            <a:r>
              <a:rPr lang="en-US" altLang="ja-JP" dirty="0">
                <a:latin typeface="ＭＳ ゴシック" panose="020B0609070205080204" pitchFamily="49" charset="-128"/>
                <a:ea typeface="ＭＳ ゴシック" panose="020B0609070205080204" pitchFamily="49" charset="-128"/>
              </a:rPr>
              <a:t>42</a:t>
            </a:r>
            <a:r>
              <a:rPr lang="ja-JP" altLang="en-US" dirty="0">
                <a:latin typeface="ＭＳ ゴシック" panose="020B0609070205080204" pitchFamily="49" charset="-128"/>
                <a:ea typeface="ＭＳ ゴシック" panose="020B0609070205080204" pitchFamily="49" charset="-128"/>
              </a:rPr>
              <a:t>ページの下にある、「麻痺の種類」という表に基づいて考える必要がありますので、注意</a:t>
            </a:r>
            <a:r>
              <a:rPr lang="ja-JP" altLang="en-US" dirty="0" smtClean="0">
                <a:latin typeface="ＭＳ ゴシック" panose="020B0609070205080204" pitchFamily="49" charset="-128"/>
                <a:ea typeface="ＭＳ ゴシック" panose="020B0609070205080204" pitchFamily="49" charset="-128"/>
              </a:rPr>
              <a:t>して下さい。</a:t>
            </a:r>
            <a:r>
              <a:rPr lang="ja-JP" altLang="en-US" dirty="0">
                <a:latin typeface="ＭＳ ゴシック" panose="020B0609070205080204" pitchFamily="49" charset="-128"/>
                <a:ea typeface="ＭＳ ゴシック" panose="020B0609070205080204" pitchFamily="49" charset="-128"/>
              </a:rPr>
              <a:t>（</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必要に応じて、もう一度繰り返しアナウンス）</a:t>
            </a:r>
            <a:endParaRPr lang="en-US" altLang="ja-JP" dirty="0">
              <a:latin typeface="ＭＳ ゴシック" panose="020B0609070205080204" pitchFamily="49" charset="-128"/>
              <a:ea typeface="ＭＳ ゴシック" panose="020B0609070205080204" pitchFamily="49" charset="-128"/>
            </a:endParaRPr>
          </a:p>
        </p:txBody>
      </p:sp>
      <p:sp>
        <p:nvSpPr>
          <p:cNvPr id="79875" name="スライド番号プレースホルダ 3"/>
          <p:cNvSpPr>
            <a:spLocks noGrp="1"/>
          </p:cNvSpPr>
          <p:nvPr>
            <p:ph type="sldNum" sz="quarter" idx="5"/>
          </p:nvPr>
        </p:nvSpPr>
        <p:spPr>
          <a:noFill/>
        </p:spPr>
        <p:txBody>
          <a:bodyPr/>
          <a:lstStyle/>
          <a:p>
            <a:fld id="{579FAE9B-F885-4867-8E59-693E533FA4DB}" type="slidenum">
              <a:rPr lang="en-US" altLang="ja-JP" smtClean="0">
                <a:ea typeface="ＭＳ Ｐゴシック" charset="-128"/>
              </a:rPr>
              <a:pPr/>
              <a:t>20</a:t>
            </a:fld>
            <a:endParaRPr lang="en-US" altLang="ja-JP" smtClean="0">
              <a:ea typeface="ＭＳ Ｐゴシック" charset="-128"/>
            </a:endParaRPr>
          </a:p>
        </p:txBody>
      </p:sp>
    </p:spTree>
    <p:extLst>
      <p:ext uri="{BB962C8B-B14F-4D97-AF65-F5344CB8AC3E}">
        <p14:creationId xmlns:p14="http://schemas.microsoft.com/office/powerpoint/2010/main" val="2289707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603250"/>
            <a:ext cx="4967288" cy="3725863"/>
          </a:xfrm>
        </p:spPr>
      </p:sp>
      <p:sp>
        <p:nvSpPr>
          <p:cNvPr id="3" name="ノート プレースホルダー 2"/>
          <p:cNvSpPr>
            <a:spLocks noGrp="1"/>
          </p:cNvSpPr>
          <p:nvPr>
            <p:ph type="body" idx="1"/>
          </p:nvPr>
        </p:nvSpPr>
        <p:spPr>
          <a:xfrm>
            <a:off x="681038" y="4412475"/>
            <a:ext cx="5445125" cy="5093698"/>
          </a:xfrm>
          <a:noFill/>
          <a:ln w="9525">
            <a:noFill/>
            <a:miter lim="800000"/>
            <a:headEnd/>
            <a:tailEnd/>
          </a:ln>
          <a:effectLst/>
        </p:spPr>
        <p:txBody>
          <a:bodyPr vert="horz" wrap="square" lIns="91432" tIns="45716" rIns="91432" bIns="45716" numCol="1" anchor="t" anchorCtr="0" compatLnSpc="1">
            <a:prstTxWarp prst="textNoShape">
              <a:avLst/>
            </a:prstTxWarp>
          </a:bodyPr>
          <a:lstStyle/>
          <a:p>
            <a:pPr marL="153988" indent="-153988" eaLnBrk="1" hangingPunct="1">
              <a:spcBef>
                <a:spcPct val="0"/>
              </a:spcBef>
            </a:pPr>
            <a:r>
              <a:rPr lang="ja-JP" altLang="en-US" sz="1100" dirty="0" smtClean="0">
                <a:latin typeface="ＭＳ ゴシック" panose="020B0609070205080204" pitchFamily="49" charset="-128"/>
                <a:ea typeface="ＭＳ ゴシック" panose="020B0609070205080204" pitchFamily="49" charset="-128"/>
              </a:rPr>
              <a:t>・以上</a:t>
            </a:r>
            <a:r>
              <a:rPr lang="ja-JP" altLang="en-US" sz="1100" dirty="0">
                <a:latin typeface="ＭＳ ゴシック" panose="020B0609070205080204" pitchFamily="49" charset="-128"/>
                <a:ea typeface="ＭＳ ゴシック" panose="020B0609070205080204" pitchFamily="49" charset="-128"/>
              </a:rPr>
              <a:t>、一次判定ソフトの計算の一部を、皆さんに手を動かして確認いただきました。</a:t>
            </a:r>
            <a:endParaRPr lang="en-US" altLang="ja-JP" sz="1100"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sz="1100" dirty="0" smtClean="0">
                <a:latin typeface="ＭＳ ゴシック" panose="020B0609070205080204" pitchFamily="49" charset="-128"/>
                <a:ea typeface="ＭＳ ゴシック" panose="020B0609070205080204" pitchFamily="49" charset="-128"/>
              </a:rPr>
              <a:t>・この</a:t>
            </a:r>
            <a:r>
              <a:rPr lang="ja-JP" altLang="en-US" sz="1100" dirty="0">
                <a:latin typeface="ＭＳ ゴシック" panose="020B0609070205080204" pitchFamily="49" charset="-128"/>
                <a:ea typeface="ＭＳ ゴシック" panose="020B0609070205080204" pitchFamily="49" charset="-128"/>
              </a:rPr>
              <a:t>演習の意義についてですが、コンピュータがやっていることをわざわざ人間ができるようになる必要があるのかと感じられた方もおられるかもしれませんが、目的はそういうことではありません</a:t>
            </a:r>
            <a:r>
              <a:rPr lang="ja-JP" altLang="en-US" sz="1100" dirty="0" smtClean="0">
                <a:latin typeface="ＭＳ ゴシック" panose="020B0609070205080204" pitchFamily="49" charset="-128"/>
                <a:ea typeface="ＭＳ ゴシック" panose="020B0609070205080204" pitchFamily="49" charset="-128"/>
              </a:rPr>
              <a:t>。</a:t>
            </a:r>
            <a:endParaRPr lang="en-US" altLang="ja-JP" sz="1100"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sz="1100"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sz="1100" dirty="0" smtClean="0">
                <a:latin typeface="ＭＳ ゴシック" panose="020B0609070205080204" pitchFamily="49" charset="-128"/>
                <a:ea typeface="ＭＳ ゴシック" panose="020B0609070205080204" pitchFamily="49" charset="-128"/>
              </a:rPr>
              <a:t>・第１の目的として、実際に計算して</a:t>
            </a:r>
            <a:r>
              <a:rPr lang="ja-JP" altLang="en-US" sz="1100" dirty="0">
                <a:latin typeface="ＭＳ ゴシック" panose="020B0609070205080204" pitchFamily="49" charset="-128"/>
                <a:ea typeface="ＭＳ ゴシック" panose="020B0609070205080204" pitchFamily="49" charset="-128"/>
              </a:rPr>
              <a:t>いただいた中で、例えば「特別な医療」であれば、チェックした項目の時間がダイレクトに基準時間に加算</a:t>
            </a:r>
            <a:r>
              <a:rPr lang="ja-JP" altLang="en-US" sz="1100" dirty="0" smtClean="0">
                <a:latin typeface="ＭＳ ゴシック" panose="020B0609070205080204" pitchFamily="49" charset="-128"/>
                <a:ea typeface="ＭＳ ゴシック" panose="020B0609070205080204" pitchFamily="49" charset="-128"/>
              </a:rPr>
              <a:t>されることを</a:t>
            </a:r>
            <a:r>
              <a:rPr lang="ja-JP" altLang="en-US" sz="1100" dirty="0">
                <a:latin typeface="ＭＳ ゴシック" panose="020B0609070205080204" pitchFamily="49" charset="-128"/>
                <a:ea typeface="ＭＳ ゴシック" panose="020B0609070205080204" pitchFamily="49" charset="-128"/>
              </a:rPr>
              <a:t>確認いただいて</a:t>
            </a:r>
            <a:r>
              <a:rPr lang="ja-JP" altLang="en-US" sz="1100" dirty="0" smtClean="0">
                <a:latin typeface="ＭＳ ゴシック" panose="020B0609070205080204" pitchFamily="49" charset="-128"/>
                <a:ea typeface="ＭＳ ゴシック" panose="020B0609070205080204" pitchFamily="49" charset="-128"/>
              </a:rPr>
              <a:t>、一次</a:t>
            </a:r>
            <a:r>
              <a:rPr lang="ja-JP" altLang="en-US" sz="1100" dirty="0">
                <a:latin typeface="ＭＳ ゴシック" panose="020B0609070205080204" pitchFamily="49" charset="-128"/>
                <a:ea typeface="ＭＳ ゴシック" panose="020B0609070205080204" pitchFamily="49" charset="-128"/>
              </a:rPr>
              <a:t>判定に与える影響が</a:t>
            </a:r>
            <a:r>
              <a:rPr lang="ja-JP" altLang="en-US" sz="1100" dirty="0" smtClean="0">
                <a:latin typeface="ＭＳ ゴシック" panose="020B0609070205080204" pitchFamily="49" charset="-128"/>
                <a:ea typeface="ＭＳ ゴシック" panose="020B0609070205080204" pitchFamily="49" charset="-128"/>
              </a:rPr>
              <a:t>大きいことを</a:t>
            </a:r>
            <a:r>
              <a:rPr lang="ja-JP" altLang="en-US" sz="1100" dirty="0">
                <a:latin typeface="ＭＳ ゴシック" panose="020B0609070205080204" pitchFamily="49" charset="-128"/>
                <a:ea typeface="ＭＳ ゴシック" panose="020B0609070205080204" pitchFamily="49" charset="-128"/>
              </a:rPr>
              <a:t>、わかっていただけたと思います。</a:t>
            </a:r>
            <a:endParaRPr lang="en-US" altLang="ja-JP" sz="1100"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sz="1100" dirty="0" smtClean="0">
                <a:latin typeface="ＭＳ ゴシック" panose="020B0609070205080204" pitchFamily="49" charset="-128"/>
                <a:ea typeface="ＭＳ ゴシック" panose="020B0609070205080204" pitchFamily="49" charset="-128"/>
              </a:rPr>
              <a:t>・もちろん</a:t>
            </a:r>
            <a:r>
              <a:rPr lang="ja-JP" altLang="en-US" sz="1100" dirty="0">
                <a:latin typeface="ＭＳ ゴシック" panose="020B0609070205080204" pitchFamily="49" charset="-128"/>
                <a:ea typeface="ＭＳ ゴシック" panose="020B0609070205080204" pitchFamily="49" charset="-128"/>
              </a:rPr>
              <a:t>、認定調査の</a:t>
            </a:r>
            <a:r>
              <a:rPr lang="ja-JP" altLang="en-US" sz="1100" dirty="0" smtClean="0">
                <a:latin typeface="ＭＳ ゴシック" panose="020B0609070205080204" pitchFamily="49" charset="-128"/>
                <a:ea typeface="ＭＳ ゴシック" panose="020B0609070205080204" pitchFamily="49" charset="-128"/>
              </a:rPr>
              <a:t>重要性はこれ</a:t>
            </a:r>
            <a:r>
              <a:rPr lang="ja-JP" altLang="en-US" sz="1100" dirty="0">
                <a:latin typeface="ＭＳ ゴシック" panose="020B0609070205080204" pitchFamily="49" charset="-128"/>
                <a:ea typeface="ＭＳ ゴシック" panose="020B0609070205080204" pitchFamily="49" charset="-128"/>
              </a:rPr>
              <a:t>までもこれからも大変重要であることは言うまでもないですが、今後は審査会の簡素化も進んでいく流れの中で、一次判定で出された結果を信頼して審査のプロセスを省略していくということにもなっていくわけですので、調査員の方の認定調査と、それに基づく一次判定が正確に実施されることというのは、一層大事になってくるということは確かだと思います。</a:t>
            </a:r>
            <a:endParaRPr lang="en-US" altLang="ja-JP" sz="1100"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sz="1100"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sz="1100" dirty="0" smtClean="0">
                <a:latin typeface="ＭＳ ゴシック" panose="020B0609070205080204" pitchFamily="49" charset="-128"/>
                <a:ea typeface="ＭＳ ゴシック" panose="020B0609070205080204" pitchFamily="49" charset="-128"/>
              </a:rPr>
              <a:t>・そして第２の目的です</a:t>
            </a:r>
            <a:r>
              <a:rPr lang="ja-JP" altLang="en-US" sz="1100" dirty="0">
                <a:latin typeface="ＭＳ ゴシック" panose="020B0609070205080204" pitchFamily="49" charset="-128"/>
                <a:ea typeface="ＭＳ ゴシック" panose="020B0609070205080204" pitchFamily="49" charset="-128"/>
              </a:rPr>
              <a:t>が、樹形図の</a:t>
            </a:r>
            <a:r>
              <a:rPr lang="ja-JP" altLang="en-US" sz="1100" dirty="0" smtClean="0">
                <a:latin typeface="ＭＳ ゴシック" panose="020B0609070205080204" pitchFamily="49" charset="-128"/>
                <a:ea typeface="ＭＳ ゴシック" panose="020B0609070205080204" pitchFamily="49" charset="-128"/>
              </a:rPr>
              <a:t>見方を</a:t>
            </a:r>
            <a:r>
              <a:rPr lang="ja-JP" altLang="en-US" sz="1100" dirty="0">
                <a:latin typeface="ＭＳ ゴシック" panose="020B0609070205080204" pitchFamily="49" charset="-128"/>
                <a:ea typeface="ＭＳ ゴシック" panose="020B0609070205080204" pitchFamily="49" charset="-128"/>
              </a:rPr>
              <a:t>理解いただくことで、今後、ご自身の自治体に</a:t>
            </a:r>
            <a:r>
              <a:rPr lang="ja-JP" altLang="en-US" sz="1100" dirty="0" smtClean="0">
                <a:latin typeface="ＭＳ ゴシック" panose="020B0609070205080204" pitchFamily="49" charset="-128"/>
                <a:ea typeface="ＭＳ ゴシック" panose="020B0609070205080204" pitchFamily="49" charset="-128"/>
              </a:rPr>
              <a:t>おいて認定</a:t>
            </a:r>
            <a:r>
              <a:rPr lang="ja-JP" altLang="en-US" sz="1100" dirty="0">
                <a:latin typeface="ＭＳ ゴシック" panose="020B0609070205080204" pitchFamily="49" charset="-128"/>
                <a:ea typeface="ＭＳ ゴシック" panose="020B0609070205080204" pitchFamily="49" charset="-128"/>
              </a:rPr>
              <a:t>調査の適正化を進めていく際には、選択率が全国値から外れているような調査項目がいくつもあった場合に、すべての改善を同時に取り組むというのは現実的ではないですので、どの項目を優先して改善していくのか、ということを考えていく上で、樹形図においてそれらの項目の影響の大小を検討してみる、というのは一つの有効な手段になってきます。</a:t>
            </a:r>
            <a:endParaRPr lang="en-US" altLang="ja-JP" sz="1100"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sz="1100" dirty="0" smtClean="0">
                <a:latin typeface="ＭＳ ゴシック" panose="020B0609070205080204" pitchFamily="49" charset="-128"/>
                <a:ea typeface="ＭＳ ゴシック" panose="020B0609070205080204" pitchFamily="49" charset="-128"/>
              </a:rPr>
              <a:t>・ただ</a:t>
            </a:r>
            <a:r>
              <a:rPr lang="ja-JP" altLang="en-US" sz="1100" dirty="0">
                <a:latin typeface="ＭＳ ゴシック" panose="020B0609070205080204" pitchFamily="49" charset="-128"/>
                <a:ea typeface="ＭＳ ゴシック" panose="020B0609070205080204" pitchFamily="49" charset="-128"/>
              </a:rPr>
              <a:t>、樹形図自体は本当に複雑なものですし、理解を深めていくにはかなりの時間も必要と思います。この演習を一つのきっかけとして、また今後時間のあるときに、具体的なケースについて樹形図をたどって行為区分別の時間がどのように出されたのかを確認していただくような時間を少しでも作っていっていただければ、徐々に樹形図に対する理解も深まっていくのではないかと考えています。</a:t>
            </a:r>
            <a:endParaRPr lang="en-US" altLang="ja-JP" sz="11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59C69013-1E9D-49E3-AF10-55D8A7171C61}" type="slidenum">
              <a:rPr lang="en-US" altLang="ja-JP" smtClean="0"/>
              <a:pPr>
                <a:defRPr/>
              </a:pPr>
              <a:t>21</a:t>
            </a:fld>
            <a:endParaRPr lang="en-US" altLang="ja-JP"/>
          </a:p>
        </p:txBody>
      </p:sp>
    </p:spTree>
    <p:extLst>
      <p:ext uri="{BB962C8B-B14F-4D97-AF65-F5344CB8AC3E}">
        <p14:creationId xmlns:p14="http://schemas.microsoft.com/office/powerpoint/2010/main" val="2310998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noFill/>
          <a:ln w="9525">
            <a:noFill/>
            <a:miter lim="800000"/>
            <a:headEnd/>
            <a:tailEnd/>
          </a:ln>
          <a:effectLst/>
        </p:spPr>
        <p:txBody>
          <a:bodyPr vert="horz" wrap="square" lIns="91432" tIns="45716" rIns="91432" bIns="45716" numCol="1" anchor="t" anchorCtr="0" compatLnSpc="1">
            <a:prstTxWarp prst="textNoShape">
              <a:avLst/>
            </a:prstTxWarp>
          </a:bodyPr>
          <a:lstStyle/>
          <a:p>
            <a:pPr marL="153988" indent="-153988" eaLnBrk="1" hangingPunct="1">
              <a:spcBef>
                <a:spcPct val="0"/>
              </a:spcBef>
            </a:pPr>
            <a:endParaRPr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pPr>
              <a:defRPr/>
            </a:pPr>
            <a:fld id="{98431BDE-46CF-4E8F-957F-1BCDF751A170}" type="slidenum">
              <a:rPr lang="en-US" altLang="ja-JP" smtClean="0"/>
              <a:pPr>
                <a:defRPr/>
              </a:pPr>
              <a:t>22</a:t>
            </a:fld>
            <a:endParaRPr lang="en-US" altLang="ja-JP"/>
          </a:p>
        </p:txBody>
      </p:sp>
    </p:spTree>
    <p:extLst>
      <p:ext uri="{BB962C8B-B14F-4D97-AF65-F5344CB8AC3E}">
        <p14:creationId xmlns:p14="http://schemas.microsoft.com/office/powerpoint/2010/main" val="2586100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CD27DF8F-C3B5-4E3B-9A61-A24E18B5E183}" type="slidenum">
              <a:rPr lang="en-US" altLang="ja-JP" smtClean="0">
                <a:ea typeface="ＭＳ Ｐゴシック" charset="-128"/>
              </a:rPr>
              <a:pPr/>
              <a:t>3</a:t>
            </a:fld>
            <a:endParaRPr lang="en-US" altLang="ja-JP" smtClean="0">
              <a:ea typeface="ＭＳ Ｐゴシック" charset="-128"/>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marL="153988" indent="-153988" eaLnBrk="1" hangingPunct="1">
              <a:spcBef>
                <a:spcPct val="0"/>
              </a:spcBef>
              <a:defRPr/>
            </a:pPr>
            <a:r>
              <a:rPr lang="ja-JP" altLang="en-US"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皆様</a:t>
            </a:r>
            <a:r>
              <a:rPr lang="ja-JP" altLang="en-US" dirty="0">
                <a:latin typeface="ＭＳ ゴシック" panose="020B0609070205080204" pitchFamily="49" charset="-128"/>
                <a:ea typeface="ＭＳ ゴシック" panose="020B0609070205080204" pitchFamily="49" charset="-128"/>
              </a:rPr>
              <a:t>ご存じ</a:t>
            </a:r>
            <a:r>
              <a:rPr lang="ja-JP" altLang="en-US" dirty="0" smtClean="0">
                <a:latin typeface="ＭＳ ゴシック" panose="020B0609070205080204" pitchFamily="49" charset="-128"/>
                <a:ea typeface="ＭＳ ゴシック" panose="020B0609070205080204" pitchFamily="49" charset="-128"/>
              </a:rPr>
              <a:t>の通り、</a:t>
            </a:r>
            <a:r>
              <a:rPr lang="ja-JP" altLang="en-US" dirty="0">
                <a:latin typeface="ＭＳ ゴシック" panose="020B0609070205080204" pitchFamily="49" charset="-128"/>
                <a:ea typeface="ＭＳ ゴシック" panose="020B0609070205080204" pitchFamily="49" charset="-128"/>
              </a:rPr>
              <a:t>要介護認定においては、申請のあった被保険者</a:t>
            </a:r>
            <a:r>
              <a:rPr lang="ja-JP" altLang="en-US" dirty="0" smtClean="0">
                <a:latin typeface="ＭＳ ゴシック" panose="020B0609070205080204" pitchFamily="49" charset="-128"/>
                <a:ea typeface="ＭＳ ゴシック" panose="020B0609070205080204" pitchFamily="49" charset="-128"/>
              </a:rPr>
              <a:t>一人ひとりに</a:t>
            </a:r>
            <a:r>
              <a:rPr lang="ja-JP" altLang="en-US" dirty="0">
                <a:latin typeface="ＭＳ ゴシック" panose="020B0609070205080204" pitchFamily="49" charset="-128"/>
                <a:ea typeface="ＭＳ ゴシック" panose="020B0609070205080204" pitchFamily="49" charset="-128"/>
              </a:rPr>
              <a:t>ついて、必要となる介護の量を検討したうえで、非該当を除けば、要支援１から</a:t>
            </a:r>
            <a:r>
              <a:rPr lang="ja-JP" altLang="en-US" dirty="0" smtClean="0">
                <a:latin typeface="ＭＳ ゴシック" panose="020B0609070205080204" pitchFamily="49" charset="-128"/>
                <a:ea typeface="ＭＳ ゴシック" panose="020B0609070205080204" pitchFamily="49" charset="-128"/>
              </a:rPr>
              <a:t>要介護５まで</a:t>
            </a:r>
            <a:r>
              <a:rPr lang="ja-JP" altLang="en-US" dirty="0">
                <a:latin typeface="ＭＳ ゴシック" panose="020B0609070205080204" pitchFamily="49" charset="-128"/>
                <a:ea typeface="ＭＳ ゴシック" panose="020B0609070205080204" pitchFamily="49" charset="-128"/>
              </a:rPr>
              <a:t>の要介護度区分に振り分けを行って、それに応じた保険給付を行う</a:t>
            </a:r>
            <a:r>
              <a:rPr lang="ja-JP" altLang="en-US" dirty="0" smtClean="0">
                <a:latin typeface="ＭＳ ゴシック" panose="020B0609070205080204" pitchFamily="49" charset="-128"/>
                <a:ea typeface="ＭＳ ゴシック" panose="020B0609070205080204" pitchFamily="49" charset="-128"/>
              </a:rPr>
              <a:t>必要がります。</a:t>
            </a: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defRPr/>
            </a:pP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defRPr/>
            </a:pPr>
            <a:r>
              <a:rPr lang="ja-JP" altLang="en-US" dirty="0" smtClean="0">
                <a:latin typeface="ＭＳ ゴシック" panose="020B0609070205080204" pitchFamily="49" charset="-128"/>
                <a:ea typeface="ＭＳ ゴシック" panose="020B0609070205080204" pitchFamily="49" charset="-128"/>
              </a:rPr>
              <a:t>・その</a:t>
            </a:r>
            <a:r>
              <a:rPr lang="ja-JP" altLang="en-US" dirty="0">
                <a:latin typeface="ＭＳ ゴシック" panose="020B0609070205080204" pitchFamily="49" charset="-128"/>
                <a:ea typeface="ＭＳ ゴシック" panose="020B0609070205080204" pitchFamily="49" charset="-128"/>
              </a:rPr>
              <a:t>要介護度区分を出すためには、その方がどのくらいの介護の手間が必要となるかについて、定量的な指標をもとに示すことになります</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defRPr/>
            </a:pP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defRPr/>
            </a:pPr>
            <a:r>
              <a:rPr lang="ja-JP" altLang="en-US" dirty="0" smtClean="0">
                <a:latin typeface="ＭＳ ゴシック" panose="020B0609070205080204" pitchFamily="49" charset="-128"/>
                <a:ea typeface="ＭＳ ゴシック" panose="020B0609070205080204" pitchFamily="49" charset="-128"/>
              </a:rPr>
              <a:t>・その</a:t>
            </a:r>
            <a:r>
              <a:rPr lang="ja-JP" altLang="en-US" dirty="0">
                <a:latin typeface="ＭＳ ゴシック" panose="020B0609070205080204" pitchFamily="49" charset="-128"/>
                <a:ea typeface="ＭＳ ゴシック" panose="020B0609070205080204" pitchFamily="49" charset="-128"/>
              </a:rPr>
              <a:t>定量的な指標として、必要な介護を提供するために必要な時間がどのくらいであるのか、その介護の時間を</a:t>
            </a:r>
            <a:r>
              <a:rPr lang="ja-JP" altLang="en-US" dirty="0" smtClean="0">
                <a:latin typeface="ＭＳ ゴシック" panose="020B0609070205080204" pitchFamily="49" charset="-128"/>
                <a:ea typeface="ＭＳ ゴシック" panose="020B0609070205080204" pitchFamily="49" charset="-128"/>
              </a:rPr>
              <a:t>測ること</a:t>
            </a:r>
            <a:r>
              <a:rPr lang="ja-JP" altLang="en-US" dirty="0">
                <a:latin typeface="ＭＳ ゴシック" panose="020B0609070205080204" pitchFamily="49" charset="-128"/>
                <a:ea typeface="ＭＳ ゴシック" panose="020B0609070205080204" pitchFamily="49" charset="-128"/>
              </a:rPr>
              <a:t>が必要となります。</a:t>
            </a:r>
            <a:endParaRPr lang="ja-JP" altLang="ja-JP"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42923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11C9D040-72F6-4342-8550-CE985D0B600F}" type="slidenum">
              <a:rPr lang="en-US" altLang="ja-JP" smtClean="0">
                <a:ea typeface="ＭＳ Ｐゴシック" charset="-128"/>
              </a:rPr>
              <a:pPr/>
              <a:t>4</a:t>
            </a:fld>
            <a:endParaRPr lang="en-US" altLang="ja-JP" smtClean="0">
              <a:ea typeface="ＭＳ Ｐゴシック" charset="-128"/>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marL="153988" indent="-153988" eaLnBrk="1" hangingPunct="1">
              <a:spcBef>
                <a:spcPct val="0"/>
              </a:spcBef>
              <a:defRPr/>
            </a:pPr>
            <a:r>
              <a:rPr lang="ja-JP" altLang="en-US" dirty="0" smtClean="0">
                <a:latin typeface="ＭＳ ゴシック" panose="020B0609070205080204" pitchFamily="49" charset="-128"/>
                <a:ea typeface="ＭＳ ゴシック" panose="020B0609070205080204" pitchFamily="49" charset="-128"/>
              </a:rPr>
              <a:t>・要介護</a:t>
            </a:r>
            <a:r>
              <a:rPr lang="ja-JP" altLang="en-US" dirty="0">
                <a:latin typeface="ＭＳ ゴシック" panose="020B0609070205080204" pitchFamily="49" charset="-128"/>
                <a:ea typeface="ＭＳ ゴシック" panose="020B0609070205080204" pitchFamily="49" charset="-128"/>
              </a:rPr>
              <a:t>の振り分けを行うための「介護の時間」の指標を、この制度では「要介護認定等基準時間」と</a:t>
            </a:r>
            <a:r>
              <a:rPr lang="ja-JP" altLang="en-US" dirty="0" smtClean="0">
                <a:latin typeface="ＭＳ ゴシック" panose="020B0609070205080204" pitchFamily="49" charset="-128"/>
                <a:ea typeface="ＭＳ ゴシック" panose="020B0609070205080204" pitchFamily="49" charset="-128"/>
              </a:rPr>
              <a:t>呼んでいます。</a:t>
            </a: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defRPr/>
            </a:pP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defRPr/>
            </a:pPr>
            <a:r>
              <a:rPr lang="ja-JP" altLang="en-US" dirty="0" smtClean="0">
                <a:latin typeface="ＭＳ ゴシック" panose="020B0609070205080204" pitchFamily="49" charset="-128"/>
                <a:ea typeface="ＭＳ ゴシック" panose="020B0609070205080204" pitchFamily="49" charset="-128"/>
              </a:rPr>
              <a:t>・こちら</a:t>
            </a:r>
            <a:r>
              <a:rPr lang="ja-JP" altLang="en-US" dirty="0">
                <a:latin typeface="ＭＳ ゴシック" panose="020B0609070205080204" pitchFamily="49" charset="-128"/>
                <a:ea typeface="ＭＳ ゴシック" panose="020B0609070205080204" pitchFamily="49" charset="-128"/>
              </a:rPr>
              <a:t>の表も、すでにご覧になっているかと思いますが、基準時間が何分であるかに</a:t>
            </a:r>
            <a:r>
              <a:rPr lang="ja-JP" altLang="en-US" dirty="0" smtClean="0">
                <a:latin typeface="ＭＳ ゴシック" panose="020B0609070205080204" pitchFamily="49" charset="-128"/>
                <a:ea typeface="ＭＳ ゴシック" panose="020B0609070205080204" pitchFamily="49" charset="-128"/>
              </a:rPr>
              <a:t>よって明確</a:t>
            </a:r>
            <a:r>
              <a:rPr lang="ja-JP" altLang="en-US" dirty="0">
                <a:latin typeface="ＭＳ ゴシック" panose="020B0609070205080204" pitchFamily="49" charset="-128"/>
                <a:ea typeface="ＭＳ ゴシック" panose="020B0609070205080204" pitchFamily="49" charset="-128"/>
              </a:rPr>
              <a:t>に線が引かれていて、対応する要介護度が一次判定結果となります</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defRPr/>
            </a:pP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defRPr/>
            </a:pPr>
            <a:r>
              <a:rPr lang="ja-JP" altLang="en-US" dirty="0" smtClean="0">
                <a:latin typeface="ＭＳ ゴシック" panose="020B0609070205080204" pitchFamily="49" charset="-128"/>
                <a:ea typeface="ＭＳ ゴシック" panose="020B0609070205080204" pitchFamily="49" charset="-128"/>
              </a:rPr>
              <a:t>・ただし</a:t>
            </a:r>
            <a:r>
              <a:rPr lang="ja-JP" altLang="en-US" dirty="0">
                <a:latin typeface="ＭＳ ゴシック" panose="020B0609070205080204" pitchFamily="49" charset="-128"/>
                <a:ea typeface="ＭＳ ゴシック" panose="020B0609070205080204" pitchFamily="49" charset="-128"/>
              </a:rPr>
              <a:t>、要支援２と</a:t>
            </a:r>
            <a:r>
              <a:rPr lang="ja-JP" altLang="en-US" dirty="0" smtClean="0">
                <a:latin typeface="ＭＳ ゴシック" panose="020B0609070205080204" pitchFamily="49" charset="-128"/>
                <a:ea typeface="ＭＳ ゴシック" panose="020B0609070205080204" pitchFamily="49" charset="-128"/>
              </a:rPr>
              <a:t>要介護１に</a:t>
            </a:r>
            <a:r>
              <a:rPr lang="ja-JP" altLang="en-US" dirty="0">
                <a:latin typeface="ＭＳ ゴシック" panose="020B0609070205080204" pitchFamily="49" charset="-128"/>
                <a:ea typeface="ＭＳ ゴシック" panose="020B0609070205080204" pitchFamily="49" charset="-128"/>
              </a:rPr>
              <a:t>ついては、</a:t>
            </a:r>
            <a:r>
              <a:rPr lang="ja-JP" altLang="ja-JP" dirty="0">
                <a:latin typeface="ＭＳ ゴシック" panose="020B0609070205080204" pitchFamily="49" charset="-128"/>
                <a:ea typeface="ＭＳ ゴシック" panose="020B0609070205080204" pitchFamily="49" charset="-128"/>
              </a:rPr>
              <a:t>基準時間</a:t>
            </a:r>
            <a:r>
              <a:rPr lang="ja-JP" altLang="en-US" dirty="0">
                <a:latin typeface="ＭＳ ゴシック" panose="020B0609070205080204" pitchFamily="49" charset="-128"/>
                <a:ea typeface="ＭＳ ゴシック" panose="020B0609070205080204" pitchFamily="49" charset="-128"/>
              </a:rPr>
              <a:t>が</a:t>
            </a:r>
            <a:r>
              <a:rPr lang="ja-JP" altLang="ja-JP" dirty="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32 </a:t>
            </a:r>
            <a:r>
              <a:rPr lang="ja-JP" altLang="ja-JP" dirty="0">
                <a:latin typeface="ＭＳ ゴシック" panose="020B0609070205080204" pitchFamily="49" charset="-128"/>
                <a:ea typeface="ＭＳ ゴシック" panose="020B0609070205080204" pitchFamily="49" charset="-128"/>
              </a:rPr>
              <a:t>分以上 </a:t>
            </a:r>
            <a:r>
              <a:rPr lang="en-US" altLang="ja-JP" dirty="0">
                <a:latin typeface="ＭＳ ゴシック" panose="020B0609070205080204" pitchFamily="49" charset="-128"/>
                <a:ea typeface="ＭＳ ゴシック" panose="020B0609070205080204" pitchFamily="49" charset="-128"/>
              </a:rPr>
              <a:t>50 </a:t>
            </a:r>
            <a:r>
              <a:rPr lang="ja-JP" altLang="ja-JP" dirty="0">
                <a:latin typeface="ＭＳ ゴシック" panose="020B0609070205080204" pitchFamily="49" charset="-128"/>
                <a:ea typeface="ＭＳ ゴシック" panose="020B0609070205080204" pitchFamily="49" charset="-128"/>
              </a:rPr>
              <a:t>分未満</a:t>
            </a:r>
            <a:r>
              <a:rPr lang="ja-JP" altLang="en-US" dirty="0">
                <a:latin typeface="ＭＳ ゴシック" panose="020B0609070205080204" pitchFamily="49" charset="-128"/>
                <a:ea typeface="ＭＳ ゴシック" panose="020B0609070205080204" pitchFamily="49" charset="-128"/>
              </a:rPr>
              <a:t>という形でまとまった区分となっています。これに該当した</a:t>
            </a:r>
            <a:r>
              <a:rPr lang="ja-JP" altLang="ja-JP" dirty="0">
                <a:latin typeface="ＭＳ ゴシック" panose="020B0609070205080204" pitchFamily="49" charset="-128"/>
                <a:ea typeface="ＭＳ ゴシック" panose="020B0609070205080204" pitchFamily="49" charset="-128"/>
              </a:rPr>
              <a:t>場合</a:t>
            </a:r>
            <a:r>
              <a:rPr lang="ja-JP" altLang="en-US" dirty="0">
                <a:latin typeface="ＭＳ ゴシック" panose="020B0609070205080204" pitchFamily="49" charset="-128"/>
                <a:ea typeface="ＭＳ ゴシック" panose="020B0609070205080204" pitchFamily="49" charset="-128"/>
              </a:rPr>
              <a:t>に</a:t>
            </a:r>
            <a:r>
              <a:rPr lang="ja-JP" altLang="ja-JP" dirty="0">
                <a:latin typeface="ＭＳ ゴシック" panose="020B0609070205080204" pitchFamily="49" charset="-128"/>
                <a:ea typeface="ＭＳ ゴシック" panose="020B0609070205080204" pitchFamily="49" charset="-128"/>
              </a:rPr>
              <a:t>は、「認知機能の低下の評価」及び「状態の安定性に関する評価」の結果に基づき、「</a:t>
            </a:r>
            <a:r>
              <a:rPr lang="ja-JP" altLang="ja-JP" dirty="0" smtClean="0">
                <a:latin typeface="ＭＳ ゴシック" panose="020B0609070205080204" pitchFamily="49" charset="-128"/>
                <a:ea typeface="ＭＳ ゴシック" panose="020B0609070205080204" pitchFamily="49" charset="-128"/>
              </a:rPr>
              <a:t>要支援</a:t>
            </a:r>
            <a:r>
              <a:rPr lang="ja-JP" altLang="en-US" dirty="0" smtClean="0">
                <a:latin typeface="ＭＳ ゴシック" panose="020B0609070205080204" pitchFamily="49" charset="-128"/>
                <a:ea typeface="ＭＳ ゴシック" panose="020B0609070205080204" pitchFamily="49" charset="-128"/>
              </a:rPr>
              <a:t>２</a:t>
            </a:r>
            <a:r>
              <a:rPr lang="ja-JP" altLang="ja-JP" dirty="0" smtClean="0">
                <a:latin typeface="ＭＳ ゴシック" panose="020B0609070205080204" pitchFamily="49" charset="-128"/>
                <a:ea typeface="ＭＳ ゴシック" panose="020B0609070205080204" pitchFamily="49" charset="-128"/>
              </a:rPr>
              <a:t>」</a:t>
            </a:r>
            <a:r>
              <a:rPr lang="ja-JP" altLang="ja-JP" dirty="0">
                <a:latin typeface="ＭＳ ゴシック" panose="020B0609070205080204" pitchFamily="49" charset="-128"/>
                <a:ea typeface="ＭＳ ゴシック" panose="020B0609070205080204" pitchFamily="49" charset="-128"/>
              </a:rPr>
              <a:t>と「要介護 </a:t>
            </a:r>
            <a:r>
              <a:rPr lang="ja-JP" altLang="en-US" dirty="0" smtClean="0">
                <a:latin typeface="ＭＳ ゴシック" panose="020B0609070205080204" pitchFamily="49" charset="-128"/>
                <a:ea typeface="ＭＳ ゴシック" panose="020B0609070205080204" pitchFamily="49" charset="-128"/>
              </a:rPr>
              <a:t>１</a:t>
            </a:r>
            <a:r>
              <a:rPr lang="ja-JP" altLang="ja-JP" dirty="0" smtClean="0">
                <a:latin typeface="ＭＳ ゴシック" panose="020B0609070205080204" pitchFamily="49" charset="-128"/>
                <a:ea typeface="ＭＳ ゴシック" panose="020B0609070205080204" pitchFamily="49" charset="-128"/>
              </a:rPr>
              <a:t>」</a:t>
            </a:r>
            <a:r>
              <a:rPr lang="ja-JP" altLang="ja-JP" dirty="0">
                <a:latin typeface="ＭＳ ゴシック" panose="020B0609070205080204" pitchFamily="49" charset="-128"/>
                <a:ea typeface="ＭＳ ゴシック" panose="020B0609070205080204" pitchFamily="49" charset="-128"/>
              </a:rPr>
              <a:t>のいずれかが一次判定</a:t>
            </a:r>
            <a:r>
              <a:rPr lang="ja-JP" altLang="en-US" dirty="0">
                <a:latin typeface="ＭＳ ゴシック" panose="020B0609070205080204" pitchFamily="49" charset="-128"/>
                <a:ea typeface="ＭＳ ゴシック" panose="020B0609070205080204" pitchFamily="49" charset="-128"/>
              </a:rPr>
              <a:t>結果として表示されますが、その後の審査会に</a:t>
            </a:r>
            <a:r>
              <a:rPr lang="ja-JP" altLang="en-US" dirty="0" smtClean="0">
                <a:latin typeface="ＭＳ ゴシック" panose="020B0609070205080204" pitchFamily="49" charset="-128"/>
                <a:ea typeface="ＭＳ ゴシック" panose="020B0609070205080204" pitchFamily="49" charset="-128"/>
              </a:rPr>
              <a:t>おける「</a:t>
            </a:r>
            <a:r>
              <a:rPr lang="ja-JP" altLang="ja-JP" dirty="0">
                <a:latin typeface="ＭＳ ゴシック" panose="020B0609070205080204" pitchFamily="49" charset="-128"/>
                <a:ea typeface="ＭＳ ゴシック" panose="020B0609070205080204" pitchFamily="49" charset="-128"/>
              </a:rPr>
              <a:t>状態の維持・改善可能性にかかる審査判定</a:t>
            </a:r>
            <a:r>
              <a:rPr lang="ja-JP" altLang="en-US" dirty="0">
                <a:latin typeface="ＭＳ ゴシック" panose="020B0609070205080204" pitchFamily="49" charset="-128"/>
                <a:ea typeface="ＭＳ ゴシック" panose="020B0609070205080204" pitchFamily="49" charset="-128"/>
              </a:rPr>
              <a:t>」の中で</a:t>
            </a:r>
            <a:r>
              <a:rPr lang="ja-JP" altLang="ja-JP" dirty="0">
                <a:latin typeface="ＭＳ ゴシック" panose="020B0609070205080204" pitchFamily="49" charset="-128"/>
                <a:ea typeface="ＭＳ ゴシック" panose="020B0609070205080204" pitchFamily="49" charset="-128"/>
              </a:rPr>
              <a:t>「要支援 </a:t>
            </a:r>
            <a:r>
              <a:rPr lang="ja-JP" altLang="en-US" dirty="0" smtClean="0">
                <a:latin typeface="ＭＳ ゴシック" panose="020B0609070205080204" pitchFamily="49" charset="-128"/>
                <a:ea typeface="ＭＳ ゴシック" panose="020B0609070205080204" pitchFamily="49" charset="-128"/>
              </a:rPr>
              <a:t>２</a:t>
            </a:r>
            <a:r>
              <a:rPr lang="ja-JP" altLang="ja-JP" dirty="0" smtClean="0">
                <a:latin typeface="ＭＳ ゴシック" panose="020B0609070205080204" pitchFamily="49" charset="-128"/>
                <a:ea typeface="ＭＳ ゴシック" panose="020B0609070205080204" pitchFamily="49" charset="-128"/>
              </a:rPr>
              <a:t>」</a:t>
            </a:r>
            <a:r>
              <a:rPr lang="ja-JP" altLang="ja-JP" dirty="0">
                <a:latin typeface="ＭＳ ゴシック" panose="020B0609070205080204" pitchFamily="49" charset="-128"/>
                <a:ea typeface="ＭＳ ゴシック" panose="020B0609070205080204" pitchFamily="49" charset="-128"/>
              </a:rPr>
              <a:t>と「</a:t>
            </a:r>
            <a:r>
              <a:rPr lang="ja-JP" altLang="ja-JP" dirty="0" smtClean="0">
                <a:latin typeface="ＭＳ ゴシック" panose="020B0609070205080204" pitchFamily="49" charset="-128"/>
                <a:ea typeface="ＭＳ ゴシック" panose="020B0609070205080204" pitchFamily="49" charset="-128"/>
              </a:rPr>
              <a:t>要介護</a:t>
            </a:r>
            <a:r>
              <a:rPr lang="ja-JP" altLang="en-US" dirty="0" smtClean="0">
                <a:latin typeface="ＭＳ ゴシック" panose="020B0609070205080204" pitchFamily="49" charset="-128"/>
                <a:ea typeface="ＭＳ ゴシック" panose="020B0609070205080204" pitchFamily="49" charset="-128"/>
              </a:rPr>
              <a:t>１</a:t>
            </a:r>
            <a:r>
              <a:rPr lang="ja-JP" altLang="ja-JP" dirty="0" smtClean="0">
                <a:latin typeface="ＭＳ ゴシック" panose="020B0609070205080204" pitchFamily="49" charset="-128"/>
                <a:ea typeface="ＭＳ ゴシック" panose="020B0609070205080204" pitchFamily="49" charset="-128"/>
              </a:rPr>
              <a:t>」</a:t>
            </a:r>
            <a:r>
              <a:rPr lang="ja-JP" altLang="ja-JP" dirty="0">
                <a:latin typeface="ＭＳ ゴシック" panose="020B0609070205080204" pitchFamily="49" charset="-128"/>
                <a:ea typeface="ＭＳ ゴシック" panose="020B0609070205080204" pitchFamily="49" charset="-128"/>
              </a:rPr>
              <a:t>の振り分けの判断が</a:t>
            </a:r>
            <a:r>
              <a:rPr lang="ja-JP" altLang="en-US" dirty="0">
                <a:latin typeface="ＭＳ ゴシック" panose="020B0609070205080204" pitchFamily="49" charset="-128"/>
                <a:ea typeface="ＭＳ ゴシック" panose="020B0609070205080204" pitchFamily="49" charset="-128"/>
              </a:rPr>
              <a:t>行われることとなります。これについては、後ほどの介護認定審査会のパートで改めて触れたいと思います。</a:t>
            </a: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defRPr/>
            </a:pP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defRPr/>
            </a:pPr>
            <a:r>
              <a:rPr lang="ja-JP" altLang="en-US"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スライド</a:t>
            </a:r>
            <a:r>
              <a:rPr lang="ja-JP" altLang="en-US" dirty="0">
                <a:latin typeface="ＭＳ ゴシック" panose="020B0609070205080204" pitchFamily="49" charset="-128"/>
                <a:ea typeface="ＭＳ ゴシック" panose="020B0609070205080204" pitchFamily="49" charset="-128"/>
              </a:rPr>
              <a:t>にもある通り、要介護度の定義というのは、この基準時間に基づくこととなりますので、それ以外の定性的な定義といったものは存在していません</a:t>
            </a:r>
            <a:r>
              <a:rPr lang="ja-JP" altLang="en-US" dirty="0" smtClean="0">
                <a:latin typeface="ＭＳ ゴシック" panose="020B0609070205080204" pitchFamily="49" charset="-128"/>
                <a:ea typeface="ＭＳ ゴシック" panose="020B0609070205080204" pitchFamily="49" charset="-128"/>
              </a:rPr>
              <a:t>。必要</a:t>
            </a:r>
            <a:r>
              <a:rPr lang="ja-JP" altLang="en-US" dirty="0">
                <a:latin typeface="ＭＳ ゴシック" panose="020B0609070205080204" pitchFamily="49" charset="-128"/>
                <a:ea typeface="ＭＳ ゴシック" panose="020B0609070205080204" pitchFamily="49" charset="-128"/>
              </a:rPr>
              <a:t>な介護の時間に対応した区分</a:t>
            </a:r>
            <a:r>
              <a:rPr lang="ja-JP" altLang="en-US" dirty="0" smtClean="0">
                <a:latin typeface="ＭＳ ゴシック" panose="020B0609070205080204" pitchFamily="49" charset="-128"/>
                <a:ea typeface="ＭＳ ゴシック" panose="020B0609070205080204" pitchFamily="49" charset="-128"/>
              </a:rPr>
              <a:t>となっており、</a:t>
            </a:r>
            <a:r>
              <a:rPr lang="ja-JP" altLang="en-US" dirty="0">
                <a:latin typeface="ＭＳ ゴシック" panose="020B0609070205080204" pitchFamily="49" charset="-128"/>
                <a:ea typeface="ＭＳ ゴシック" panose="020B0609070205080204" pitchFamily="49" charset="-128"/>
              </a:rPr>
              <a:t>例えば臨床的にみてこういう状態像だから要介護度がいくつになる、といった発想から生まれたもので</a:t>
            </a:r>
            <a:r>
              <a:rPr lang="ja-JP" altLang="en-US" dirty="0" smtClean="0">
                <a:latin typeface="ＭＳ ゴシック" panose="020B0609070205080204" pitchFamily="49" charset="-128"/>
                <a:ea typeface="ＭＳ ゴシック" panose="020B0609070205080204" pitchFamily="49" charset="-128"/>
              </a:rPr>
              <a:t>はありません。</a:t>
            </a:r>
            <a:endParaRPr lang="ja-JP" altLang="ja-JP"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04016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4734B6D6-C84E-4616-9BD5-B4A9EA052657}" type="slidenum">
              <a:rPr lang="en-US" altLang="ja-JP" smtClean="0">
                <a:ea typeface="ＭＳ Ｐゴシック" charset="-128"/>
              </a:rPr>
              <a:pPr/>
              <a:t>5</a:t>
            </a:fld>
            <a:endParaRPr lang="en-US" altLang="ja-JP" smtClean="0">
              <a:ea typeface="ＭＳ Ｐゴシック" charset="-128"/>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marL="153988" indent="-153988" eaLnBrk="1" hangingPunct="1">
              <a:spcBef>
                <a:spcPct val="0"/>
              </a:spcBef>
              <a:defRPr/>
            </a:pPr>
            <a:r>
              <a:rPr lang="ja-JP" altLang="en-US" dirty="0" smtClean="0">
                <a:latin typeface="ＭＳ ゴシック" panose="020B0609070205080204" pitchFamily="49" charset="-128"/>
                <a:ea typeface="ＭＳ ゴシック" panose="020B0609070205080204" pitchFamily="49" charset="-128"/>
              </a:rPr>
              <a:t>・ただ</a:t>
            </a:r>
            <a:r>
              <a:rPr lang="ja-JP" altLang="en-US" dirty="0">
                <a:latin typeface="ＭＳ ゴシック" panose="020B0609070205080204" pitchFamily="49" charset="-128"/>
                <a:ea typeface="ＭＳ ゴシック" panose="020B0609070205080204" pitchFamily="49" charset="-128"/>
              </a:rPr>
              <a:t>実際には、申請者</a:t>
            </a:r>
            <a:r>
              <a:rPr lang="ja-JP" altLang="en-US" dirty="0" smtClean="0">
                <a:latin typeface="ＭＳ ゴシック" panose="020B0609070205080204" pitchFamily="49" charset="-128"/>
                <a:ea typeface="ＭＳ ゴシック" panose="020B0609070205080204" pitchFamily="49" charset="-128"/>
              </a:rPr>
              <a:t>一人ひとりの</a:t>
            </a:r>
            <a:r>
              <a:rPr lang="ja-JP" altLang="en-US" dirty="0">
                <a:latin typeface="ＭＳ ゴシック" panose="020B0609070205080204" pitchFamily="49" charset="-128"/>
                <a:ea typeface="ＭＳ ゴシック" panose="020B0609070205080204" pitchFamily="49" charset="-128"/>
              </a:rPr>
              <a:t>介護の時間を測定することは難しいことは簡単にお分かりになると思います</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defRPr/>
            </a:pP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defRPr/>
            </a:pPr>
            <a:r>
              <a:rPr lang="ja-JP" altLang="en-US" dirty="0" smtClean="0">
                <a:latin typeface="ＭＳ ゴシック" panose="020B0609070205080204" pitchFamily="49" charset="-128"/>
                <a:ea typeface="ＭＳ ゴシック" panose="020B0609070205080204" pitchFamily="49" charset="-128"/>
              </a:rPr>
              <a:t>・その</a:t>
            </a:r>
            <a:r>
              <a:rPr lang="ja-JP" altLang="en-US" dirty="0">
                <a:latin typeface="ＭＳ ゴシック" panose="020B0609070205080204" pitchFamily="49" charset="-128"/>
                <a:ea typeface="ＭＳ ゴシック" panose="020B0609070205080204" pitchFamily="49" charset="-128"/>
              </a:rPr>
              <a:t>ため、直接的に介護の時間を求めようとするのではなく、まずは申請者の「心身の状態」であったり、「介助の方法」といったことを観察や聞き取りによる調査で</a:t>
            </a:r>
            <a:r>
              <a:rPr lang="ja-JP" altLang="en-US" dirty="0" smtClean="0">
                <a:latin typeface="ＭＳ ゴシック" panose="020B0609070205080204" pitchFamily="49" charset="-128"/>
                <a:ea typeface="ＭＳ ゴシック" panose="020B0609070205080204" pitchFamily="49" charset="-128"/>
              </a:rPr>
              <a:t>把握して</a:t>
            </a:r>
            <a:r>
              <a:rPr lang="ja-JP" altLang="en-US" dirty="0">
                <a:latin typeface="ＭＳ ゴシック" panose="020B0609070205080204" pitchFamily="49" charset="-128"/>
                <a:ea typeface="ＭＳ ゴシック" panose="020B0609070205080204" pitchFamily="49" charset="-128"/>
              </a:rPr>
              <a:t>、それらの状況と「介護の時間」との関係を統計的に明らかにすることで、いわば間接的に「介護の時間」を推計しようという発想が一次判定ソフトになります</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defRPr/>
            </a:pP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defRPr/>
            </a:pPr>
            <a:r>
              <a:rPr lang="ja-JP" altLang="en-US" dirty="0" smtClean="0">
                <a:latin typeface="ＭＳ ゴシック" panose="020B0609070205080204" pitchFamily="49" charset="-128"/>
                <a:ea typeface="ＭＳ ゴシック" panose="020B0609070205080204" pitchFamily="49" charset="-128"/>
              </a:rPr>
              <a:t>・こう</a:t>
            </a:r>
            <a:r>
              <a:rPr lang="ja-JP" altLang="en-US" dirty="0">
                <a:latin typeface="ＭＳ ゴシック" panose="020B0609070205080204" pitchFamily="49" charset="-128"/>
                <a:ea typeface="ＭＳ ゴシック" panose="020B0609070205080204" pitchFamily="49" charset="-128"/>
              </a:rPr>
              <a:t>いった心身の状態、介護の状況にある人であれば、統計的に見て、一般には何分ぐらいの介護時間が必要になるはずだ、というようなイメージです。</a:t>
            </a:r>
            <a:endParaRPr lang="ja-JP" altLang="ja-JP"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74223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kumimoji="1" lang="ja-JP" altLang="en-US" sz="1200" kern="1200" dirty="0" smtClean="0">
                <a:solidFill>
                  <a:schemeClr val="tx1"/>
                </a:solidFill>
                <a:effectLst/>
                <a:latin typeface="Arial" charset="0"/>
                <a:ea typeface="ＭＳ Ｐ明朝" pitchFamily="18" charset="-128"/>
                <a:cs typeface="+mn-cs"/>
              </a:rPr>
              <a:t>・</a:t>
            </a:r>
            <a:r>
              <a:rPr kumimoji="1" lang="ja-JP" altLang="ja-JP" sz="1200" kern="1200" dirty="0" smtClean="0">
                <a:solidFill>
                  <a:schemeClr val="tx1"/>
                </a:solidFill>
                <a:effectLst/>
                <a:latin typeface="Arial" charset="0"/>
                <a:ea typeface="ＭＳ Ｐ明朝" pitchFamily="18" charset="-128"/>
                <a:cs typeface="+mn-cs"/>
              </a:rPr>
              <a:t>要介護認定は、「心身の重篤さ」や「能力」ではなく、「介護の手間（時間）」をものさしとした評価指標</a:t>
            </a:r>
            <a:r>
              <a:rPr kumimoji="1" lang="ja-JP" altLang="en-US" sz="1200" kern="1200" dirty="0" smtClean="0">
                <a:solidFill>
                  <a:schemeClr val="tx1"/>
                </a:solidFill>
                <a:effectLst/>
                <a:latin typeface="Arial" charset="0"/>
                <a:ea typeface="ＭＳ Ｐ明朝" pitchFamily="18" charset="-128"/>
                <a:cs typeface="+mn-cs"/>
              </a:rPr>
              <a:t>のため、</a:t>
            </a:r>
            <a:endParaRPr kumimoji="1" lang="en-US" altLang="ja-JP" sz="1200" kern="1200" dirty="0" smtClean="0">
              <a:solidFill>
                <a:schemeClr val="tx1"/>
              </a:solidFill>
              <a:effectLst/>
              <a:latin typeface="Arial" charset="0"/>
              <a:ea typeface="ＭＳ Ｐ明朝" pitchFamily="18" charset="-128"/>
              <a:cs typeface="+mn-cs"/>
            </a:endParaRPr>
          </a:p>
          <a:p>
            <a:r>
              <a:rPr kumimoji="1" lang="ja-JP" altLang="en-US" sz="1200" kern="1200" dirty="0" smtClean="0">
                <a:solidFill>
                  <a:schemeClr val="tx1"/>
                </a:solidFill>
                <a:effectLst/>
                <a:latin typeface="Arial" charset="0"/>
                <a:ea typeface="ＭＳ Ｐ明朝" pitchFamily="18" charset="-128"/>
                <a:cs typeface="+mn-cs"/>
              </a:rPr>
              <a:t>　</a:t>
            </a:r>
            <a:r>
              <a:rPr kumimoji="1" lang="ja-JP" altLang="ja-JP" sz="1200" kern="1200" dirty="0" smtClean="0">
                <a:solidFill>
                  <a:schemeClr val="tx1"/>
                </a:solidFill>
                <a:effectLst/>
                <a:latin typeface="Arial" charset="0"/>
                <a:ea typeface="ＭＳ Ｐ明朝" pitchFamily="18" charset="-128"/>
                <a:cs typeface="+mn-cs"/>
              </a:rPr>
              <a:t>認知症のように身体の状態はそれほど重くなくても介護の手間自体は非常に多くなることが起こりえます。</a:t>
            </a:r>
            <a:endParaRPr kumimoji="1" lang="en-US" altLang="ja-JP" sz="1200" kern="1200" dirty="0" smtClean="0">
              <a:solidFill>
                <a:schemeClr val="tx1"/>
              </a:solidFill>
              <a:effectLst/>
              <a:latin typeface="Arial" charset="0"/>
              <a:ea typeface="ＭＳ Ｐ明朝" pitchFamily="18" charset="-128"/>
              <a:cs typeface="+mn-cs"/>
            </a:endParaRPr>
          </a:p>
          <a:p>
            <a:r>
              <a:rPr kumimoji="1" lang="ja-JP" altLang="en-US" sz="1200" kern="1200" dirty="0" smtClean="0">
                <a:solidFill>
                  <a:schemeClr val="tx1"/>
                </a:solidFill>
                <a:effectLst/>
                <a:latin typeface="Arial" charset="0"/>
                <a:ea typeface="ＭＳ Ｐ明朝" pitchFamily="18" charset="-128"/>
                <a:cs typeface="+mn-cs"/>
              </a:rPr>
              <a:t>　</a:t>
            </a:r>
            <a:r>
              <a:rPr kumimoji="1" lang="ja-JP" altLang="ja-JP" sz="1200" kern="1200" dirty="0" smtClean="0">
                <a:solidFill>
                  <a:schemeClr val="tx1"/>
                </a:solidFill>
                <a:effectLst/>
                <a:latin typeface="Arial" charset="0"/>
                <a:ea typeface="ＭＳ Ｐ明朝" pitchFamily="18" charset="-128"/>
                <a:cs typeface="+mn-cs"/>
              </a:rPr>
              <a:t>あるいは、身体の機能が低下していった場合、認知症の周辺症状があっても介護の手間自体は減少していく場合もあるわけです。</a:t>
            </a:r>
            <a:endParaRPr kumimoji="1" lang="en-US" altLang="ja-JP" sz="1200" kern="1200" dirty="0" smtClean="0">
              <a:solidFill>
                <a:schemeClr val="tx1"/>
              </a:solidFill>
              <a:effectLst/>
              <a:latin typeface="Arial" charset="0"/>
              <a:ea typeface="ＭＳ Ｐ明朝" pitchFamily="18" charset="-128"/>
              <a:cs typeface="+mn-cs"/>
            </a:endParaRPr>
          </a:p>
          <a:p>
            <a:r>
              <a:rPr kumimoji="1" lang="ja-JP" altLang="en-US" sz="1200" kern="1200" dirty="0" smtClean="0">
                <a:solidFill>
                  <a:schemeClr val="tx1"/>
                </a:solidFill>
                <a:effectLst/>
                <a:latin typeface="Arial" charset="0"/>
                <a:ea typeface="ＭＳ Ｐ明朝" pitchFamily="18" charset="-128"/>
                <a:cs typeface="+mn-cs"/>
              </a:rPr>
              <a:t>　</a:t>
            </a:r>
            <a:r>
              <a:rPr kumimoji="1" lang="ja-JP" altLang="ja-JP" sz="1200" kern="1200" dirty="0" smtClean="0">
                <a:solidFill>
                  <a:schemeClr val="tx1"/>
                </a:solidFill>
                <a:effectLst/>
                <a:latin typeface="Arial" charset="0"/>
                <a:ea typeface="ＭＳ Ｐ明朝" pitchFamily="18" charset="-128"/>
                <a:cs typeface="+mn-cs"/>
              </a:rPr>
              <a:t>心身の重篤というだけで考えてしまうと理解できないことがあるので、そこは整理しておいていただきたいです。</a:t>
            </a:r>
          </a:p>
          <a:p>
            <a:endParaRPr kumimoji="1" lang="en-US" altLang="ja-JP" sz="1200" kern="1200" dirty="0" smtClean="0">
              <a:solidFill>
                <a:schemeClr val="tx1"/>
              </a:solidFill>
              <a:effectLst/>
              <a:latin typeface="Arial" charset="0"/>
              <a:ea typeface="ＭＳ Ｐ明朝" pitchFamily="18" charset="-128"/>
              <a:cs typeface="+mn-cs"/>
            </a:endParaRPr>
          </a:p>
          <a:p>
            <a:r>
              <a:rPr kumimoji="1" lang="ja-JP" altLang="en-US" sz="1200" kern="1200" dirty="0" smtClean="0">
                <a:solidFill>
                  <a:schemeClr val="tx1"/>
                </a:solidFill>
                <a:effectLst/>
                <a:latin typeface="Arial" charset="0"/>
                <a:ea typeface="ＭＳ Ｐ明朝" pitchFamily="18" charset="-128"/>
                <a:cs typeface="+mn-cs"/>
              </a:rPr>
              <a:t>・</a:t>
            </a:r>
            <a:r>
              <a:rPr kumimoji="1" lang="ja-JP" altLang="ja-JP" sz="1200" kern="1200" dirty="0" smtClean="0">
                <a:solidFill>
                  <a:schemeClr val="tx1"/>
                </a:solidFill>
                <a:effectLst/>
                <a:latin typeface="Arial" charset="0"/>
                <a:ea typeface="ＭＳ Ｐ明朝" pitchFamily="18" charset="-128"/>
                <a:cs typeface="+mn-cs"/>
              </a:rPr>
              <a:t>介護の手間は様々な要素から発生しています。何の疾患で身体能力が低下しているのか、骨折したから歩けないのか、あるいは加齢に伴って身体能力が低下しているか等、</a:t>
            </a:r>
            <a:endParaRPr kumimoji="1" lang="en-US" altLang="ja-JP" sz="1200" kern="1200" dirty="0" smtClean="0">
              <a:solidFill>
                <a:schemeClr val="tx1"/>
              </a:solidFill>
              <a:effectLst/>
              <a:latin typeface="Arial" charset="0"/>
              <a:ea typeface="ＭＳ Ｐ明朝" pitchFamily="18" charset="-128"/>
              <a:cs typeface="+mn-cs"/>
            </a:endParaRPr>
          </a:p>
          <a:p>
            <a:r>
              <a:rPr kumimoji="1" lang="ja-JP" altLang="en-US" sz="1200" kern="1200" dirty="0" smtClean="0">
                <a:solidFill>
                  <a:schemeClr val="tx1"/>
                </a:solidFill>
                <a:effectLst/>
                <a:latin typeface="Arial" charset="0"/>
                <a:ea typeface="ＭＳ Ｐ明朝" pitchFamily="18" charset="-128"/>
                <a:cs typeface="+mn-cs"/>
              </a:rPr>
              <a:t>　</a:t>
            </a:r>
            <a:r>
              <a:rPr kumimoji="1" lang="ja-JP" altLang="ja-JP" sz="1200" kern="1200" dirty="0" smtClean="0">
                <a:solidFill>
                  <a:schemeClr val="tx1"/>
                </a:solidFill>
                <a:effectLst/>
                <a:latin typeface="Arial" charset="0"/>
                <a:ea typeface="ＭＳ Ｐ明朝" pitchFamily="18" charset="-128"/>
                <a:cs typeface="+mn-cs"/>
              </a:rPr>
              <a:t>原因と結果の組み合わせはたくさんあるわけです。問題なのは、介護の手間自体は簡単には測れないとうことです。</a:t>
            </a:r>
            <a:endParaRPr kumimoji="1" lang="en-US" altLang="ja-JP" sz="1200" kern="1200" dirty="0" smtClean="0">
              <a:solidFill>
                <a:schemeClr val="tx1"/>
              </a:solidFill>
              <a:effectLst/>
              <a:latin typeface="Arial" charset="0"/>
              <a:ea typeface="ＭＳ Ｐ明朝" pitchFamily="18" charset="-128"/>
              <a:cs typeface="+mn-cs"/>
            </a:endParaRPr>
          </a:p>
          <a:p>
            <a:endParaRPr kumimoji="1" lang="en-US" altLang="ja-JP" sz="1200" kern="1200" dirty="0" smtClean="0">
              <a:solidFill>
                <a:schemeClr val="tx1"/>
              </a:solidFill>
              <a:effectLst/>
              <a:latin typeface="Arial" charset="0"/>
              <a:ea typeface="ＭＳ Ｐ明朝" pitchFamily="18" charset="-128"/>
              <a:cs typeface="+mn-cs"/>
            </a:endParaRPr>
          </a:p>
          <a:p>
            <a:r>
              <a:rPr kumimoji="1" lang="ja-JP" altLang="en-US" sz="1200" kern="1200" dirty="0" smtClean="0">
                <a:solidFill>
                  <a:schemeClr val="tx1"/>
                </a:solidFill>
                <a:effectLst/>
                <a:latin typeface="Arial" charset="0"/>
                <a:ea typeface="ＭＳ Ｐ明朝" pitchFamily="18" charset="-128"/>
                <a:cs typeface="+mn-cs"/>
              </a:rPr>
              <a:t>・</a:t>
            </a:r>
            <a:r>
              <a:rPr kumimoji="1" lang="ja-JP" altLang="ja-JP" sz="1200" kern="1200" dirty="0" smtClean="0">
                <a:solidFill>
                  <a:schemeClr val="tx1"/>
                </a:solidFill>
                <a:effectLst/>
                <a:latin typeface="Arial" charset="0"/>
                <a:ea typeface="ＭＳ Ｐ明朝" pitchFamily="18" charset="-128"/>
                <a:cs typeface="+mn-cs"/>
              </a:rPr>
              <a:t>そこで、</a:t>
            </a:r>
            <a:r>
              <a:rPr kumimoji="1" lang="ja-JP" altLang="en-US" sz="1200" kern="1200" dirty="0" smtClean="0">
                <a:solidFill>
                  <a:schemeClr val="tx1"/>
                </a:solidFill>
                <a:effectLst/>
                <a:latin typeface="Arial" charset="0"/>
                <a:ea typeface="ＭＳ Ｐ明朝" pitchFamily="18" charset="-128"/>
                <a:cs typeface="+mn-cs"/>
              </a:rPr>
              <a:t>皆様ご周知のとおり、</a:t>
            </a:r>
            <a:r>
              <a:rPr kumimoji="1" lang="ja-JP" altLang="ja-JP" sz="1200" kern="1200" dirty="0" smtClean="0">
                <a:solidFill>
                  <a:schemeClr val="tx1"/>
                </a:solidFill>
                <a:effectLst/>
                <a:latin typeface="Arial" charset="0"/>
                <a:ea typeface="ＭＳ Ｐ明朝" pitchFamily="18" charset="-128"/>
                <a:cs typeface="+mn-cs"/>
              </a:rPr>
              <a:t>認定調査では左の要素を調べてその組み合わせで介護の時間を推定しています。</a:t>
            </a:r>
            <a:endParaRPr kumimoji="1" lang="en-US" altLang="ja-JP" sz="1200" kern="1200" dirty="0" smtClean="0">
              <a:solidFill>
                <a:schemeClr val="tx1"/>
              </a:solidFill>
              <a:effectLst/>
              <a:latin typeface="Arial" charset="0"/>
              <a:ea typeface="ＭＳ Ｐ明朝" pitchFamily="18" charset="-128"/>
              <a:cs typeface="+mn-cs"/>
            </a:endParaRPr>
          </a:p>
          <a:p>
            <a:r>
              <a:rPr kumimoji="1" lang="ja-JP" altLang="en-US" sz="1200" kern="1200" dirty="0" smtClean="0">
                <a:solidFill>
                  <a:schemeClr val="tx1"/>
                </a:solidFill>
                <a:effectLst/>
                <a:latin typeface="Arial" charset="0"/>
                <a:ea typeface="ＭＳ Ｐ明朝" pitchFamily="18" charset="-128"/>
                <a:cs typeface="+mn-cs"/>
              </a:rPr>
              <a:t>　</a:t>
            </a:r>
            <a:r>
              <a:rPr kumimoji="1" lang="ja-JP" altLang="ja-JP" sz="1200" kern="1200" dirty="0" smtClean="0">
                <a:solidFill>
                  <a:schemeClr val="tx1"/>
                </a:solidFill>
                <a:effectLst/>
                <a:latin typeface="Arial" charset="0"/>
                <a:ea typeface="ＭＳ Ｐ明朝" pitchFamily="18" charset="-128"/>
                <a:cs typeface="+mn-cs"/>
              </a:rPr>
              <a:t>ちなみに「意欲」の計測は結構難しいと思います。</a:t>
            </a:r>
            <a:endParaRPr kumimoji="1" lang="en-US" altLang="ja-JP" sz="1200" kern="1200" dirty="0" smtClean="0">
              <a:solidFill>
                <a:schemeClr val="tx1"/>
              </a:solidFill>
              <a:effectLst/>
              <a:latin typeface="Arial" charset="0"/>
              <a:ea typeface="ＭＳ Ｐ明朝" pitchFamily="18" charset="-128"/>
              <a:cs typeface="+mn-cs"/>
            </a:endParaRPr>
          </a:p>
          <a:p>
            <a:r>
              <a:rPr kumimoji="1" lang="ja-JP" altLang="en-US" sz="1200" kern="1200" dirty="0" smtClean="0">
                <a:solidFill>
                  <a:schemeClr val="tx1"/>
                </a:solidFill>
                <a:effectLst/>
                <a:latin typeface="Arial" charset="0"/>
                <a:ea typeface="ＭＳ Ｐ明朝" pitchFamily="18" charset="-128"/>
                <a:cs typeface="+mn-cs"/>
              </a:rPr>
              <a:t>　</a:t>
            </a:r>
            <a:r>
              <a:rPr kumimoji="1" lang="ja-JP" altLang="ja-JP" sz="1200" kern="1200" dirty="0" smtClean="0">
                <a:solidFill>
                  <a:schemeClr val="tx1"/>
                </a:solidFill>
                <a:effectLst/>
                <a:latin typeface="Arial" charset="0"/>
                <a:ea typeface="ＭＳ Ｐ明朝" pitchFamily="18" charset="-128"/>
                <a:cs typeface="+mn-cs"/>
              </a:rPr>
              <a:t>「年齢」についても、</a:t>
            </a:r>
            <a:r>
              <a:rPr kumimoji="1" lang="en-US" altLang="ja-JP" sz="1200" kern="1200" dirty="0" smtClean="0">
                <a:solidFill>
                  <a:schemeClr val="tx1"/>
                </a:solidFill>
                <a:effectLst/>
                <a:latin typeface="Arial" charset="0"/>
                <a:ea typeface="ＭＳ Ｐ明朝" pitchFamily="18" charset="-128"/>
                <a:cs typeface="+mn-cs"/>
              </a:rPr>
              <a:t>85</a:t>
            </a:r>
            <a:r>
              <a:rPr kumimoji="1" lang="ja-JP" altLang="ja-JP" sz="1200" kern="1200" dirty="0" smtClean="0">
                <a:solidFill>
                  <a:schemeClr val="tx1"/>
                </a:solidFill>
                <a:effectLst/>
                <a:latin typeface="Arial" charset="0"/>
                <a:ea typeface="ＭＳ Ｐ明朝" pitchFamily="18" charset="-128"/>
                <a:cs typeface="+mn-cs"/>
              </a:rPr>
              <a:t>歳の方のほうが</a:t>
            </a:r>
            <a:r>
              <a:rPr kumimoji="1" lang="en-US" altLang="ja-JP" sz="1200" kern="1200" dirty="0" smtClean="0">
                <a:solidFill>
                  <a:schemeClr val="tx1"/>
                </a:solidFill>
                <a:effectLst/>
                <a:latin typeface="Arial" charset="0"/>
                <a:ea typeface="ＭＳ Ｐ明朝" pitchFamily="18" charset="-128"/>
                <a:cs typeface="+mn-cs"/>
              </a:rPr>
              <a:t>65</a:t>
            </a:r>
            <a:r>
              <a:rPr kumimoji="1" lang="ja-JP" altLang="ja-JP" sz="1200" kern="1200" dirty="0" smtClean="0">
                <a:solidFill>
                  <a:schemeClr val="tx1"/>
                </a:solidFill>
                <a:effectLst/>
                <a:latin typeface="Arial" charset="0"/>
                <a:ea typeface="ＭＳ Ｐ明朝" pitchFamily="18" charset="-128"/>
                <a:cs typeface="+mn-cs"/>
              </a:rPr>
              <a:t>歳の方より介護の時間は多いといえそうです</a:t>
            </a:r>
            <a:r>
              <a:rPr kumimoji="1" lang="ja-JP" altLang="en-US" sz="1200" kern="1200" dirty="0" smtClean="0">
                <a:solidFill>
                  <a:schemeClr val="tx1"/>
                </a:solidFill>
                <a:effectLst/>
                <a:latin typeface="Arial" charset="0"/>
                <a:ea typeface="ＭＳ Ｐ明朝" pitchFamily="18" charset="-128"/>
                <a:cs typeface="+mn-cs"/>
              </a:rPr>
              <a:t>が</a:t>
            </a:r>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85</a:t>
            </a:r>
            <a:r>
              <a:rPr kumimoji="1" lang="ja-JP" altLang="ja-JP" sz="1200" kern="1200" dirty="0" smtClean="0">
                <a:solidFill>
                  <a:schemeClr val="tx1"/>
                </a:solidFill>
                <a:effectLst/>
                <a:latin typeface="Arial" charset="0"/>
                <a:ea typeface="ＭＳ Ｐ明朝" pitchFamily="18" charset="-128"/>
                <a:cs typeface="+mn-cs"/>
              </a:rPr>
              <a:t>歳で元気な方もいらっしゃるし、</a:t>
            </a:r>
            <a:r>
              <a:rPr kumimoji="1" lang="en-US" altLang="ja-JP" sz="1200" kern="1200" dirty="0" smtClean="0">
                <a:solidFill>
                  <a:schemeClr val="tx1"/>
                </a:solidFill>
                <a:effectLst/>
                <a:latin typeface="Arial" charset="0"/>
                <a:ea typeface="ＭＳ Ｐ明朝" pitchFamily="18" charset="-128"/>
                <a:cs typeface="+mn-cs"/>
              </a:rPr>
              <a:t>65</a:t>
            </a:r>
            <a:r>
              <a:rPr kumimoji="1" lang="ja-JP" altLang="ja-JP" sz="1200" kern="1200" dirty="0" smtClean="0">
                <a:solidFill>
                  <a:schemeClr val="tx1"/>
                </a:solidFill>
                <a:effectLst/>
                <a:latin typeface="Arial" charset="0"/>
                <a:ea typeface="ＭＳ Ｐ明朝" pitchFamily="18" charset="-128"/>
                <a:cs typeface="+mn-cs"/>
              </a:rPr>
              <a:t>歳でも病気等で</a:t>
            </a:r>
            <a:r>
              <a:rPr kumimoji="1" lang="ja-JP" altLang="en-US" sz="1200" kern="1200" dirty="0" smtClean="0">
                <a:solidFill>
                  <a:schemeClr val="tx1"/>
                </a:solidFill>
                <a:effectLst/>
                <a:latin typeface="Arial" charset="0"/>
                <a:ea typeface="ＭＳ Ｐ明朝" pitchFamily="18" charset="-128"/>
                <a:cs typeface="+mn-cs"/>
              </a:rPr>
              <a:t>寝たきりの</a:t>
            </a:r>
            <a:r>
              <a:rPr kumimoji="1" lang="ja-JP" altLang="ja-JP" sz="1200" kern="1200" dirty="0" smtClean="0">
                <a:solidFill>
                  <a:schemeClr val="tx1"/>
                </a:solidFill>
                <a:effectLst/>
                <a:latin typeface="Arial" charset="0"/>
                <a:ea typeface="ＭＳ Ｐ明朝" pitchFamily="18" charset="-128"/>
                <a:cs typeface="+mn-cs"/>
              </a:rPr>
              <a:t>方もいらっしゃ</a:t>
            </a:r>
            <a:r>
              <a:rPr kumimoji="1" lang="ja-JP" altLang="en-US" sz="1200" kern="1200" dirty="0" smtClean="0">
                <a:solidFill>
                  <a:schemeClr val="tx1"/>
                </a:solidFill>
                <a:effectLst/>
                <a:latin typeface="Arial" charset="0"/>
                <a:ea typeface="ＭＳ Ｐ明朝" pitchFamily="18" charset="-128"/>
                <a:cs typeface="+mn-cs"/>
              </a:rPr>
              <a:t>います</a:t>
            </a:r>
            <a:r>
              <a:rPr kumimoji="1" lang="ja-JP" altLang="ja-JP" sz="1200" kern="1200" dirty="0" smtClean="0">
                <a:solidFill>
                  <a:schemeClr val="tx1"/>
                </a:solidFill>
                <a:effectLst/>
                <a:latin typeface="Arial" charset="0"/>
                <a:ea typeface="ＭＳ Ｐ明朝" pitchFamily="18" charset="-128"/>
                <a:cs typeface="+mn-cs"/>
              </a:rPr>
              <a:t>。</a:t>
            </a:r>
            <a:endParaRPr kumimoji="1" lang="en-US" altLang="ja-JP" sz="1200" kern="1200" dirty="0" smtClean="0">
              <a:solidFill>
                <a:schemeClr val="tx1"/>
              </a:solidFill>
              <a:effectLst/>
              <a:latin typeface="Arial" charset="0"/>
              <a:ea typeface="ＭＳ Ｐ明朝" pitchFamily="18" charset="-128"/>
              <a:cs typeface="+mn-cs"/>
            </a:endParaRPr>
          </a:p>
          <a:p>
            <a:r>
              <a:rPr kumimoji="1" lang="ja-JP" altLang="en-US" sz="1200" kern="1200" dirty="0" smtClean="0">
                <a:solidFill>
                  <a:schemeClr val="tx1"/>
                </a:solidFill>
                <a:effectLst/>
                <a:latin typeface="Arial" charset="0"/>
                <a:ea typeface="ＭＳ Ｐ明朝" pitchFamily="18" charset="-128"/>
                <a:cs typeface="+mn-cs"/>
              </a:rPr>
              <a:t>　</a:t>
            </a:r>
            <a:r>
              <a:rPr kumimoji="1" lang="ja-JP" altLang="ja-JP" sz="1200" kern="1200" dirty="0" smtClean="0">
                <a:solidFill>
                  <a:schemeClr val="tx1"/>
                </a:solidFill>
                <a:effectLst/>
                <a:latin typeface="Arial" charset="0"/>
                <a:ea typeface="ＭＳ Ｐ明朝" pitchFamily="18" charset="-128"/>
                <a:cs typeface="+mn-cs"/>
              </a:rPr>
              <a:t>「居住環境」も車椅子を使われている方は段差の多い家に住んでいる方とバリアフリーの家に住んでいる方と介護量は違ってきます。</a:t>
            </a:r>
            <a:endParaRPr kumimoji="1" lang="en-US" altLang="ja-JP" sz="1200" kern="1200" dirty="0" smtClean="0">
              <a:solidFill>
                <a:schemeClr val="tx1"/>
              </a:solidFill>
              <a:effectLst/>
              <a:latin typeface="Arial" charset="0"/>
              <a:ea typeface="ＭＳ Ｐ明朝" pitchFamily="18" charset="-128"/>
              <a:cs typeface="+mn-cs"/>
            </a:endParaRPr>
          </a:p>
          <a:p>
            <a:endParaRPr kumimoji="1" lang="en-US" altLang="ja-JP" sz="1200" kern="1200" dirty="0" smtClean="0">
              <a:solidFill>
                <a:schemeClr val="tx1"/>
              </a:solidFill>
              <a:effectLst/>
              <a:latin typeface="Arial" charset="0"/>
              <a:ea typeface="ＭＳ Ｐ明朝" pitchFamily="18" charset="-128"/>
              <a:cs typeface="+mn-cs"/>
            </a:endParaRPr>
          </a:p>
          <a:p>
            <a:r>
              <a:rPr kumimoji="1" lang="ja-JP" altLang="en-US" sz="1200" kern="1200" dirty="0" smtClean="0">
                <a:solidFill>
                  <a:schemeClr val="tx1"/>
                </a:solidFill>
                <a:effectLst/>
                <a:latin typeface="Arial" charset="0"/>
                <a:ea typeface="ＭＳ Ｐ明朝" pitchFamily="18" charset="-128"/>
                <a:cs typeface="+mn-cs"/>
              </a:rPr>
              <a:t>・</a:t>
            </a:r>
            <a:r>
              <a:rPr kumimoji="1" lang="ja-JP" altLang="ja-JP" sz="1200" kern="1200" dirty="0" smtClean="0">
                <a:solidFill>
                  <a:schemeClr val="tx1"/>
                </a:solidFill>
                <a:effectLst/>
                <a:latin typeface="Arial" charset="0"/>
                <a:ea typeface="ＭＳ Ｐ明朝" pitchFamily="18" charset="-128"/>
                <a:cs typeface="+mn-cs"/>
              </a:rPr>
              <a:t>こういうことを１個１個全部調べ始めたら調査が大変になってしまいます。</a:t>
            </a:r>
            <a:endParaRPr kumimoji="1" lang="en-US" altLang="ja-JP" sz="1200" kern="1200" dirty="0" smtClean="0">
              <a:solidFill>
                <a:schemeClr val="tx1"/>
              </a:solidFill>
              <a:effectLst/>
              <a:latin typeface="Arial" charset="0"/>
              <a:ea typeface="ＭＳ Ｐ明朝" pitchFamily="18" charset="-128"/>
              <a:cs typeface="+mn-cs"/>
            </a:endParaRPr>
          </a:p>
          <a:p>
            <a:r>
              <a:rPr kumimoji="1" lang="ja-JP" altLang="en-US" sz="1200" kern="1200" dirty="0" smtClean="0">
                <a:solidFill>
                  <a:schemeClr val="tx1"/>
                </a:solidFill>
                <a:effectLst/>
                <a:latin typeface="Arial" charset="0"/>
                <a:ea typeface="ＭＳ Ｐ明朝" pitchFamily="18" charset="-128"/>
                <a:cs typeface="+mn-cs"/>
              </a:rPr>
              <a:t>　</a:t>
            </a:r>
            <a:r>
              <a:rPr kumimoji="1" lang="ja-JP" altLang="ja-JP" sz="1200" kern="1200" dirty="0" smtClean="0">
                <a:solidFill>
                  <a:schemeClr val="tx1"/>
                </a:solidFill>
                <a:effectLst/>
                <a:latin typeface="Arial" charset="0"/>
                <a:ea typeface="ＭＳ Ｐ明朝" pitchFamily="18" charset="-128"/>
                <a:cs typeface="+mn-cs"/>
              </a:rPr>
              <a:t>そのため、「介助の方法」という項目（２群）は「トイレにいけるかどうか」ではなく、トイレに行くのにどのような介助が必要かという聞き方をしてい</a:t>
            </a:r>
            <a:r>
              <a:rPr kumimoji="1" lang="ja-JP" altLang="en-US" sz="1200" kern="1200" dirty="0" smtClean="0">
                <a:solidFill>
                  <a:schemeClr val="tx1"/>
                </a:solidFill>
                <a:effectLst/>
                <a:latin typeface="Arial" charset="0"/>
                <a:ea typeface="ＭＳ Ｐ明朝" pitchFamily="18" charset="-128"/>
                <a:cs typeface="+mn-cs"/>
              </a:rPr>
              <a:t>ます。</a:t>
            </a:r>
            <a:endParaRPr kumimoji="1" lang="en-US" altLang="ja-JP" sz="1200" kern="1200" dirty="0" smtClean="0">
              <a:solidFill>
                <a:schemeClr val="tx1"/>
              </a:solidFill>
              <a:effectLst/>
              <a:latin typeface="Arial" charset="0"/>
              <a:ea typeface="ＭＳ Ｐ明朝" pitchFamily="18" charset="-128"/>
              <a:cs typeface="+mn-cs"/>
            </a:endParaRPr>
          </a:p>
          <a:p>
            <a:r>
              <a:rPr kumimoji="1" lang="ja-JP" altLang="en-US" sz="1200" kern="1200" dirty="0" smtClean="0">
                <a:solidFill>
                  <a:schemeClr val="tx1"/>
                </a:solidFill>
                <a:effectLst/>
                <a:latin typeface="Arial" charset="0"/>
                <a:ea typeface="ＭＳ Ｐ明朝" pitchFamily="18" charset="-128"/>
                <a:cs typeface="+mn-cs"/>
              </a:rPr>
              <a:t>　</a:t>
            </a:r>
            <a:r>
              <a:rPr kumimoji="1" lang="ja-JP" altLang="ja-JP" sz="1200" kern="1200" dirty="0" smtClean="0">
                <a:solidFill>
                  <a:schemeClr val="tx1"/>
                </a:solidFill>
                <a:effectLst/>
                <a:latin typeface="Arial" charset="0"/>
                <a:ea typeface="ＭＳ Ｐ明朝" pitchFamily="18" charset="-128"/>
                <a:cs typeface="+mn-cs"/>
              </a:rPr>
              <a:t>それを聞くことによって身体能力にかかわらず居住環境によって変わる介助の方法を評価できる仕組みになっています。</a:t>
            </a:r>
          </a:p>
          <a:p>
            <a:r>
              <a:rPr kumimoji="1" lang="ja-JP" altLang="en-US" sz="1200" kern="1200" dirty="0" smtClean="0">
                <a:solidFill>
                  <a:schemeClr val="tx1"/>
                </a:solidFill>
                <a:effectLst/>
                <a:latin typeface="Arial" charset="0"/>
                <a:ea typeface="ＭＳ Ｐ明朝" pitchFamily="18" charset="-128"/>
                <a:cs typeface="+mn-cs"/>
              </a:rPr>
              <a:t>　</a:t>
            </a:r>
            <a:r>
              <a:rPr kumimoji="1" lang="ja-JP" altLang="ja-JP" sz="1200" kern="1200" dirty="0" smtClean="0">
                <a:solidFill>
                  <a:schemeClr val="tx1"/>
                </a:solidFill>
                <a:effectLst/>
                <a:latin typeface="Arial" charset="0"/>
                <a:ea typeface="ＭＳ Ｐ明朝" pitchFamily="18" charset="-128"/>
                <a:cs typeface="+mn-cs"/>
              </a:rPr>
              <a:t>左の要素の中の４つは調査項目に含まれています。１群で「身体能力」、２群で「介助の方法」、３群で「認知能力」、及び４群で「ＢＰＳＤ」を聞いています。</a:t>
            </a:r>
            <a:endParaRPr kumimoji="1" lang="en-US" altLang="ja-JP" sz="1200" kern="1200" dirty="0" smtClean="0">
              <a:solidFill>
                <a:schemeClr val="tx1"/>
              </a:solidFill>
              <a:effectLst/>
              <a:latin typeface="Arial" charset="0"/>
              <a:ea typeface="ＭＳ Ｐ明朝" pitchFamily="18" charset="-128"/>
              <a:cs typeface="+mn-cs"/>
            </a:endParaRPr>
          </a:p>
          <a:p>
            <a:r>
              <a:rPr kumimoji="1" lang="ja-JP" altLang="en-US" sz="1200" kern="1200" dirty="0" smtClean="0">
                <a:solidFill>
                  <a:schemeClr val="tx1"/>
                </a:solidFill>
                <a:effectLst/>
                <a:latin typeface="Arial" charset="0"/>
                <a:ea typeface="ＭＳ Ｐ明朝" pitchFamily="18" charset="-128"/>
                <a:cs typeface="+mn-cs"/>
              </a:rPr>
              <a:t>　</a:t>
            </a:r>
            <a:r>
              <a:rPr kumimoji="1" lang="ja-JP" altLang="ja-JP" sz="1200" kern="1200" dirty="0" smtClean="0">
                <a:solidFill>
                  <a:schemeClr val="tx1"/>
                </a:solidFill>
                <a:effectLst/>
                <a:latin typeface="Arial" charset="0"/>
                <a:ea typeface="ＭＳ Ｐ明朝" pitchFamily="18" charset="-128"/>
                <a:cs typeface="+mn-cs"/>
              </a:rPr>
              <a:t>年齢、性別、居住環境及び意欲は（基本）調査項目に入っていません。それでも全体を評価しようという仕組みになっています。</a:t>
            </a:r>
            <a:endParaRPr kumimoji="1" lang="en-US" altLang="ja-JP" sz="1200" kern="1200" dirty="0" smtClean="0">
              <a:solidFill>
                <a:schemeClr val="tx1"/>
              </a:solidFill>
              <a:effectLst/>
              <a:latin typeface="Arial" charset="0"/>
              <a:ea typeface="ＭＳ Ｐ明朝" pitchFamily="18" charset="-128"/>
              <a:cs typeface="+mn-cs"/>
            </a:endParaRPr>
          </a:p>
          <a:p>
            <a:endParaRPr lang="ja-JP" altLang="ja-JP" dirty="0" smtClean="0"/>
          </a:p>
        </p:txBody>
      </p:sp>
    </p:spTree>
    <p:extLst>
      <p:ext uri="{BB962C8B-B14F-4D97-AF65-F5344CB8AC3E}">
        <p14:creationId xmlns:p14="http://schemas.microsoft.com/office/powerpoint/2010/main" val="327927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スライド イメージ プレースホルダ 1"/>
          <p:cNvSpPr>
            <a:spLocks noGrp="1" noRot="1" noChangeAspect="1"/>
          </p:cNvSpPr>
          <p:nvPr>
            <p:ph type="sldImg"/>
          </p:nvPr>
        </p:nvSpPr>
        <p:spPr>
          <a:ln/>
        </p:spPr>
      </p:sp>
      <p:sp>
        <p:nvSpPr>
          <p:cNvPr id="65538" name="ノート プレースホルダ 2"/>
          <p:cNvSpPr>
            <a:spLocks noGrp="1"/>
          </p:cNvSpPr>
          <p:nvPr>
            <p:ph type="body" idx="1"/>
          </p:nvPr>
        </p:nvSpPr>
        <p:spPr>
          <a:noFill/>
          <a:ln/>
        </p:spPr>
        <p:txBody>
          <a:bodyPr/>
          <a:lstStyle/>
          <a:p>
            <a:pPr marL="153988" indent="-153988" eaLnBrk="1" hangingPunct="1">
              <a:spcBef>
                <a:spcPct val="0"/>
              </a:spcBef>
              <a:defRPr/>
            </a:pPr>
            <a:r>
              <a:rPr lang="ja-JP" altLang="en-US" dirty="0" smtClean="0">
                <a:latin typeface="ＭＳ ゴシック" panose="020B0609070205080204" pitchFamily="49" charset="-128"/>
                <a:ea typeface="ＭＳ ゴシック" panose="020B0609070205080204" pitchFamily="49" charset="-128"/>
              </a:rPr>
              <a:t>・それ</a:t>
            </a:r>
            <a:r>
              <a:rPr lang="ja-JP" altLang="en-US" dirty="0">
                <a:latin typeface="ＭＳ ゴシック" panose="020B0609070205080204" pitchFamily="49" charset="-128"/>
                <a:ea typeface="ＭＳ ゴシック" panose="020B0609070205080204" pitchFamily="49" charset="-128"/>
              </a:rPr>
              <a:t>では、続いて、一次判定ソフトにおいてどのような推計が行われているのか、その仕組みに</a:t>
            </a:r>
            <a:r>
              <a:rPr lang="ja-JP" altLang="en-US" dirty="0" smtClean="0">
                <a:latin typeface="ＭＳ ゴシック" panose="020B0609070205080204" pitchFamily="49" charset="-128"/>
                <a:ea typeface="ＭＳ ゴシック" panose="020B0609070205080204" pitchFamily="49" charset="-128"/>
              </a:rPr>
              <a:t>ついてみて</a:t>
            </a:r>
            <a:r>
              <a:rPr lang="ja-JP" altLang="en-US" dirty="0">
                <a:latin typeface="ＭＳ ゴシック" panose="020B0609070205080204" pitchFamily="49" charset="-128"/>
                <a:ea typeface="ＭＳ ゴシック" panose="020B0609070205080204" pitchFamily="49" charset="-128"/>
              </a:rPr>
              <a:t>いきます。</a:t>
            </a:r>
          </a:p>
        </p:txBody>
      </p:sp>
      <p:sp>
        <p:nvSpPr>
          <p:cNvPr id="65539" name="スライド番号プレースホルダ 3"/>
          <p:cNvSpPr>
            <a:spLocks noGrp="1"/>
          </p:cNvSpPr>
          <p:nvPr>
            <p:ph type="sldNum" sz="quarter" idx="5"/>
          </p:nvPr>
        </p:nvSpPr>
        <p:spPr>
          <a:noFill/>
        </p:spPr>
        <p:txBody>
          <a:bodyPr/>
          <a:lstStyle/>
          <a:p>
            <a:fld id="{9F134B1A-7660-428A-B37E-F1B888416A19}" type="slidenum">
              <a:rPr lang="en-US" altLang="ja-JP" smtClean="0">
                <a:ea typeface="ＭＳ Ｐゴシック" charset="-128"/>
              </a:rPr>
              <a:pPr/>
              <a:t>7</a:t>
            </a:fld>
            <a:endParaRPr lang="en-US" altLang="ja-JP" smtClean="0">
              <a:ea typeface="ＭＳ Ｐゴシック" charset="-128"/>
            </a:endParaRPr>
          </a:p>
        </p:txBody>
      </p:sp>
    </p:spTree>
    <p:extLst>
      <p:ext uri="{BB962C8B-B14F-4D97-AF65-F5344CB8AC3E}">
        <p14:creationId xmlns:p14="http://schemas.microsoft.com/office/powerpoint/2010/main" val="69354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E992A1C0-A366-4642-9C5D-92457570235C}" type="slidenum">
              <a:rPr lang="en-US" altLang="ja-JP" smtClean="0">
                <a:ea typeface="ＭＳ Ｐゴシック" charset="-128"/>
              </a:rPr>
              <a:pPr/>
              <a:t>8</a:t>
            </a:fld>
            <a:endParaRPr lang="en-US" altLang="ja-JP" smtClean="0">
              <a:ea typeface="ＭＳ Ｐゴシック" charset="-128"/>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w="9525">
            <a:noFill/>
            <a:miter lim="800000"/>
            <a:headEnd/>
            <a:tailEnd/>
          </a:ln>
          <a:effectLst/>
        </p:spPr>
        <p:txBody>
          <a:bodyPr vert="horz" wrap="square" lIns="91432" tIns="45716" rIns="91432" bIns="45716" numCol="1" anchor="t" anchorCtr="0" compatLnSpc="1">
            <a:prstTxWarp prst="textNoShape">
              <a:avLst/>
            </a:prstTxWarp>
          </a:bodyPr>
          <a:lstStyle/>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・繰り返し</a:t>
            </a:r>
            <a:r>
              <a:rPr lang="ja-JP" altLang="en-US" dirty="0">
                <a:latin typeface="ＭＳ ゴシック" panose="020B0609070205080204" pitchFamily="49" charset="-128"/>
                <a:ea typeface="ＭＳ ゴシック" panose="020B0609070205080204" pitchFamily="49" charset="-128"/>
              </a:rPr>
              <a:t>になりますが、一次判定ソフトでは、「心身の状態」のデータから、統計的に「介護の時間」を推計します。</a:t>
            </a: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一次</a:t>
            </a:r>
            <a:r>
              <a:rPr lang="ja-JP" altLang="en-US" dirty="0">
                <a:latin typeface="ＭＳ ゴシック" panose="020B0609070205080204" pitchFamily="49" charset="-128"/>
                <a:ea typeface="ＭＳ ゴシック" panose="020B0609070205080204" pitchFamily="49" charset="-128"/>
              </a:rPr>
              <a:t>判定ソフトに入力する</a:t>
            </a:r>
            <a:r>
              <a:rPr lang="ja-JP" altLang="en-US" dirty="0" smtClean="0">
                <a:latin typeface="ＭＳ ゴシック" panose="020B0609070205080204" pitchFamily="49" charset="-128"/>
                <a:ea typeface="ＭＳ ゴシック" panose="020B0609070205080204" pitchFamily="49" charset="-128"/>
              </a:rPr>
              <a:t>情報は</a:t>
            </a:r>
            <a:r>
              <a:rPr lang="ja-JP" altLang="en-US" dirty="0">
                <a:latin typeface="ＭＳ ゴシック" panose="020B0609070205080204" pitchFamily="49" charset="-128"/>
                <a:ea typeface="ＭＳ ゴシック" panose="020B0609070205080204" pitchFamily="49" charset="-128"/>
              </a:rPr>
              <a:t>、スライドの右側の部分で、基本調査</a:t>
            </a:r>
            <a:r>
              <a:rPr lang="ja-JP" altLang="en-US" dirty="0" smtClean="0">
                <a:latin typeface="ＭＳ ゴシック" panose="020B0609070205080204" pitchFamily="49" charset="-128"/>
                <a:ea typeface="ＭＳ ゴシック" panose="020B0609070205080204" pitchFamily="49" charset="-128"/>
              </a:rPr>
              <a:t>項目</a:t>
            </a:r>
            <a:r>
              <a:rPr lang="en-US" altLang="ja-JP" dirty="0" smtClean="0">
                <a:latin typeface="ＭＳ ゴシック" panose="020B0609070205080204" pitchFamily="49" charset="-128"/>
                <a:ea typeface="ＭＳ ゴシック" panose="020B0609070205080204" pitchFamily="49" charset="-128"/>
              </a:rPr>
              <a:t>74</a:t>
            </a:r>
            <a:r>
              <a:rPr lang="ja-JP" altLang="en-US" dirty="0" smtClean="0">
                <a:latin typeface="ＭＳ ゴシック" panose="020B0609070205080204" pitchFamily="49" charset="-128"/>
                <a:ea typeface="ＭＳ ゴシック" panose="020B0609070205080204" pitchFamily="49" charset="-128"/>
              </a:rPr>
              <a:t>項目</a:t>
            </a:r>
            <a:r>
              <a:rPr lang="ja-JP" altLang="en-US" dirty="0">
                <a:latin typeface="ＭＳ ゴシック" panose="020B0609070205080204" pitchFamily="49" charset="-128"/>
                <a:ea typeface="ＭＳ ゴシック" panose="020B0609070205080204" pitchFamily="49" charset="-128"/>
              </a:rPr>
              <a:t>が中心となります。その情報をもとに、まずは中間評価項目得点と呼ばれる</a:t>
            </a:r>
            <a:r>
              <a:rPr lang="ja-JP" altLang="en-US" dirty="0" smtClean="0">
                <a:latin typeface="ＭＳ ゴシック" panose="020B0609070205080204" pitchFamily="49" charset="-128"/>
                <a:ea typeface="ＭＳ ゴシック" panose="020B0609070205080204" pitchFamily="49" charset="-128"/>
              </a:rPr>
              <a:t>、５つの</a:t>
            </a:r>
            <a:r>
              <a:rPr lang="ja-JP" altLang="en-US" dirty="0">
                <a:latin typeface="ＭＳ ゴシック" panose="020B0609070205080204" pitchFamily="49" charset="-128"/>
                <a:ea typeface="ＭＳ ゴシック" panose="020B0609070205080204" pitchFamily="49" charset="-128"/>
              </a:rPr>
              <a:t>群の得点がソフトの中</a:t>
            </a:r>
            <a:r>
              <a:rPr lang="ja-JP" altLang="en-US" dirty="0" smtClean="0">
                <a:latin typeface="ＭＳ ゴシック" panose="020B0609070205080204" pitchFamily="49" charset="-128"/>
                <a:ea typeface="ＭＳ ゴシック" panose="020B0609070205080204" pitchFamily="49" charset="-128"/>
              </a:rPr>
              <a:t>で算出されます。</a:t>
            </a: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・１群</a:t>
            </a:r>
            <a:r>
              <a:rPr lang="ja-JP" altLang="en-US" dirty="0">
                <a:latin typeface="ＭＳ ゴシック" panose="020B0609070205080204" pitchFamily="49" charset="-128"/>
                <a:ea typeface="ＭＳ ゴシック" panose="020B0609070205080204" pitchFamily="49" charset="-128"/>
              </a:rPr>
              <a:t>が身体機能・起居動作</a:t>
            </a:r>
            <a:r>
              <a:rPr lang="ja-JP" altLang="en-US" dirty="0" smtClean="0">
                <a:latin typeface="ＭＳ ゴシック" panose="020B0609070205080204" pitchFamily="49" charset="-128"/>
                <a:ea typeface="ＭＳ ゴシック" panose="020B0609070205080204" pitchFamily="49" charset="-128"/>
              </a:rPr>
              <a:t>、２群</a:t>
            </a:r>
            <a:r>
              <a:rPr lang="ja-JP" altLang="en-US" dirty="0">
                <a:latin typeface="ＭＳ ゴシック" panose="020B0609070205080204" pitchFamily="49" charset="-128"/>
                <a:ea typeface="ＭＳ ゴシック" panose="020B0609070205080204" pitchFamily="49" charset="-128"/>
              </a:rPr>
              <a:t>が生活機能</a:t>
            </a:r>
            <a:r>
              <a:rPr lang="ja-JP" altLang="en-US" dirty="0" smtClean="0">
                <a:latin typeface="ＭＳ ゴシック" panose="020B0609070205080204" pitchFamily="49" charset="-128"/>
                <a:ea typeface="ＭＳ ゴシック" panose="020B0609070205080204" pitchFamily="49" charset="-128"/>
              </a:rPr>
              <a:t>、３群</a:t>
            </a:r>
            <a:r>
              <a:rPr lang="ja-JP" altLang="en-US" dirty="0">
                <a:latin typeface="ＭＳ ゴシック" panose="020B0609070205080204" pitchFamily="49" charset="-128"/>
                <a:ea typeface="ＭＳ ゴシック" panose="020B0609070205080204" pitchFamily="49" charset="-128"/>
              </a:rPr>
              <a:t>が認知機能</a:t>
            </a:r>
            <a:r>
              <a:rPr lang="ja-JP" altLang="en-US" dirty="0" smtClean="0">
                <a:latin typeface="ＭＳ ゴシック" panose="020B0609070205080204" pitchFamily="49" charset="-128"/>
                <a:ea typeface="ＭＳ ゴシック" panose="020B0609070205080204" pitchFamily="49" charset="-128"/>
              </a:rPr>
              <a:t>、４群</a:t>
            </a:r>
            <a:r>
              <a:rPr lang="ja-JP" altLang="en-US" dirty="0">
                <a:latin typeface="ＭＳ ゴシック" panose="020B0609070205080204" pitchFamily="49" charset="-128"/>
                <a:ea typeface="ＭＳ ゴシック" panose="020B0609070205080204" pitchFamily="49" charset="-128"/>
              </a:rPr>
              <a:t>が精神・行動障害</a:t>
            </a:r>
            <a:r>
              <a:rPr lang="ja-JP" altLang="en-US" dirty="0" smtClean="0">
                <a:latin typeface="ＭＳ ゴシック" panose="020B0609070205080204" pitchFamily="49" charset="-128"/>
                <a:ea typeface="ＭＳ ゴシック" panose="020B0609070205080204" pitchFamily="49" charset="-128"/>
              </a:rPr>
              <a:t>、５群</a:t>
            </a:r>
            <a:r>
              <a:rPr lang="ja-JP" altLang="en-US" dirty="0">
                <a:latin typeface="ＭＳ ゴシック" panose="020B0609070205080204" pitchFamily="49" charset="-128"/>
                <a:ea typeface="ＭＳ ゴシック" panose="020B0609070205080204" pitchFamily="49" charset="-128"/>
              </a:rPr>
              <a:t>が社会生活への適応という構成になっています</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・この</a:t>
            </a:r>
            <a:r>
              <a:rPr lang="ja-JP" altLang="ja-JP" dirty="0">
                <a:latin typeface="ＭＳ ゴシック" panose="020B0609070205080204" pitchFamily="49" charset="-128"/>
                <a:ea typeface="ＭＳ ゴシック" panose="020B0609070205080204" pitchFamily="49" charset="-128"/>
              </a:rPr>
              <a:t>中間評価項目とは、高齢者の状態について関連する複数の項目の認定調査結果を集約</a:t>
            </a:r>
            <a:r>
              <a:rPr lang="ja-JP" altLang="ja-JP" dirty="0" smtClean="0">
                <a:latin typeface="ＭＳ ゴシック" panose="020B0609070205080204" pitchFamily="49" charset="-128"/>
                <a:ea typeface="ＭＳ ゴシック" panose="020B0609070205080204" pitchFamily="49" charset="-128"/>
              </a:rPr>
              <a:t>し</a:t>
            </a:r>
            <a:r>
              <a:rPr lang="ja-JP" altLang="en-US" dirty="0" smtClean="0">
                <a:latin typeface="ＭＳ ゴシック" panose="020B0609070205080204" pitchFamily="49" charset="-128"/>
                <a:ea typeface="ＭＳ ゴシック" panose="020B0609070205080204" pitchFamily="49" charset="-128"/>
              </a:rPr>
              <a:t>て</a:t>
            </a:r>
            <a:r>
              <a:rPr lang="ja-JP" altLang="ja-JP" dirty="0" smtClean="0">
                <a:latin typeface="ＭＳ ゴシック" panose="020B0609070205080204" pitchFamily="49" charset="-128"/>
                <a:ea typeface="ＭＳ ゴシック" panose="020B0609070205080204" pitchFamily="49" charset="-128"/>
              </a:rPr>
              <a:t>基準化</a:t>
            </a:r>
            <a:r>
              <a:rPr lang="ja-JP" altLang="ja-JP" dirty="0">
                <a:latin typeface="ＭＳ ゴシック" panose="020B0609070205080204" pitchFamily="49" charset="-128"/>
                <a:ea typeface="ＭＳ ゴシック" panose="020B0609070205080204" pitchFamily="49" charset="-128"/>
              </a:rPr>
              <a:t>し、</a:t>
            </a:r>
            <a:r>
              <a:rPr lang="ja-JP" altLang="ja-JP" dirty="0" smtClean="0">
                <a:latin typeface="ＭＳ ゴシック" panose="020B0609070205080204" pitchFamily="49" charset="-128"/>
                <a:ea typeface="ＭＳ ゴシック" panose="020B0609070205080204" pitchFamily="49" charset="-128"/>
              </a:rPr>
              <a:t>得点</a:t>
            </a:r>
            <a:r>
              <a:rPr lang="ja-JP" altLang="en-US" dirty="0" smtClean="0">
                <a:latin typeface="ＭＳ ゴシック" panose="020B0609070205080204" pitchFamily="49" charset="-128"/>
                <a:ea typeface="ＭＳ ゴシック" panose="020B0609070205080204" pitchFamily="49" charset="-128"/>
              </a:rPr>
              <a:t>に</a:t>
            </a:r>
            <a:r>
              <a:rPr lang="ja-JP" altLang="ja-JP" dirty="0" smtClean="0">
                <a:latin typeface="ＭＳ ゴシック" panose="020B0609070205080204" pitchFamily="49" charset="-128"/>
                <a:ea typeface="ＭＳ ゴシック" panose="020B0609070205080204" pitchFamily="49" charset="-128"/>
              </a:rPr>
              <a:t>した</a:t>
            </a:r>
            <a:r>
              <a:rPr lang="ja-JP" altLang="ja-JP" dirty="0">
                <a:latin typeface="ＭＳ ゴシック" panose="020B0609070205080204" pitchFamily="49" charset="-128"/>
                <a:ea typeface="ＭＳ ゴシック" panose="020B0609070205080204" pitchFamily="49" charset="-128"/>
              </a:rPr>
              <a:t>ものと</a:t>
            </a:r>
            <a:r>
              <a:rPr lang="ja-JP" altLang="en-US" dirty="0">
                <a:latin typeface="ＭＳ ゴシック" panose="020B0609070205080204" pitchFamily="49" charset="-128"/>
                <a:ea typeface="ＭＳ ゴシック" panose="020B0609070205080204" pitchFamily="49" charset="-128"/>
              </a:rPr>
              <a:t>いうことができます</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・これら</a:t>
            </a:r>
            <a:r>
              <a:rPr lang="ja-JP" altLang="en-US" dirty="0">
                <a:latin typeface="ＭＳ ゴシック" panose="020B0609070205080204" pitchFamily="49" charset="-128"/>
                <a:ea typeface="ＭＳ ゴシック" panose="020B0609070205080204" pitchFamily="49" charset="-128"/>
              </a:rPr>
              <a:t>データをもと</a:t>
            </a:r>
            <a:r>
              <a:rPr lang="ja-JP" altLang="en-US" dirty="0" smtClean="0">
                <a:latin typeface="ＭＳ ゴシック" panose="020B0609070205080204" pitchFamily="49" charset="-128"/>
                <a:ea typeface="ＭＳ ゴシック" panose="020B0609070205080204" pitchFamily="49" charset="-128"/>
              </a:rPr>
              <a:t>にソフト</a:t>
            </a:r>
            <a:r>
              <a:rPr lang="ja-JP" altLang="en-US" dirty="0">
                <a:latin typeface="ＭＳ ゴシック" panose="020B0609070205080204" pitchFamily="49" charset="-128"/>
                <a:ea typeface="ＭＳ ゴシック" panose="020B0609070205080204" pitchFamily="49" charset="-128"/>
              </a:rPr>
              <a:t>での推計を行うことで、右側に示すような基準時間のもととなる</a:t>
            </a:r>
            <a:r>
              <a:rPr lang="ja-JP" altLang="en-US" dirty="0" smtClean="0">
                <a:latin typeface="ＭＳ ゴシック" panose="020B0609070205080204" pitchFamily="49" charset="-128"/>
                <a:ea typeface="ＭＳ ゴシック" panose="020B0609070205080204" pitchFamily="49" charset="-128"/>
              </a:rPr>
              <a:t>、８つの</a:t>
            </a:r>
            <a:r>
              <a:rPr lang="ja-JP" altLang="en-US" dirty="0">
                <a:latin typeface="ＭＳ ゴシック" panose="020B0609070205080204" pitchFamily="49" charset="-128"/>
                <a:ea typeface="ＭＳ ゴシック" panose="020B0609070205080204" pitchFamily="49" charset="-128"/>
              </a:rPr>
              <a:t>生活場面ごとの介助時間の推計値が算出される</a:t>
            </a:r>
            <a:r>
              <a:rPr lang="ja-JP" altLang="en-US" dirty="0" smtClean="0">
                <a:latin typeface="ＭＳ ゴシック" panose="020B0609070205080204" pitchFamily="49" charset="-128"/>
                <a:ea typeface="ＭＳ ゴシック" panose="020B0609070205080204" pitchFamily="49" charset="-128"/>
              </a:rPr>
              <a:t>仕組です</a:t>
            </a:r>
            <a:r>
              <a:rPr lang="ja-JP" altLang="en-US"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このようにして推計された８つ</a:t>
            </a:r>
            <a:r>
              <a:rPr lang="ja-JP" altLang="en-US" dirty="0">
                <a:latin typeface="ＭＳ ゴシック" panose="020B0609070205080204" pitchFamily="49" charset="-128"/>
                <a:ea typeface="ＭＳ ゴシック" panose="020B0609070205080204" pitchFamily="49" charset="-128"/>
              </a:rPr>
              <a:t>の介助時間を合計したもの</a:t>
            </a:r>
            <a:r>
              <a:rPr lang="ja-JP" altLang="en-US" dirty="0" smtClean="0">
                <a:latin typeface="ＭＳ ゴシック" panose="020B0609070205080204" pitchFamily="49" charset="-128"/>
                <a:ea typeface="ＭＳ ゴシック" panose="020B0609070205080204" pitchFamily="49" charset="-128"/>
              </a:rPr>
              <a:t>が基</a:t>
            </a:r>
            <a:r>
              <a:rPr lang="ja-JP" altLang="en-US" dirty="0">
                <a:latin typeface="ＭＳ ゴシック" panose="020B0609070205080204" pitchFamily="49" charset="-128"/>
                <a:ea typeface="ＭＳ ゴシック" panose="020B0609070205080204" pitchFamily="49" charset="-128"/>
              </a:rPr>
              <a:t>準時間となり、一次判定結果が決定されることになります。</a:t>
            </a: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ja-JP" altLang="ja-JP"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770996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スライド イメージ プレースホルダ 1"/>
          <p:cNvSpPr>
            <a:spLocks noGrp="1" noRot="1" noChangeAspect="1"/>
          </p:cNvSpPr>
          <p:nvPr>
            <p:ph type="sldImg"/>
          </p:nvPr>
        </p:nvSpPr>
        <p:spPr>
          <a:ln/>
        </p:spPr>
      </p:sp>
      <p:sp>
        <p:nvSpPr>
          <p:cNvPr id="79874" name="ノート プレースホルダ 2"/>
          <p:cNvSpPr>
            <a:spLocks noGrp="1"/>
          </p:cNvSpPr>
          <p:nvPr>
            <p:ph type="body" idx="1"/>
          </p:nvPr>
        </p:nvSpPr>
        <p:spPr>
          <a:noFill/>
          <a:ln w="9525">
            <a:noFill/>
            <a:miter lim="800000"/>
            <a:headEnd/>
            <a:tailEnd/>
          </a:ln>
          <a:effectLst/>
        </p:spPr>
        <p:txBody>
          <a:bodyPr vert="horz" wrap="square" lIns="91432" tIns="45716" rIns="91432" bIns="45716" numCol="1" anchor="t" anchorCtr="0" compatLnSpc="1">
            <a:prstTxWarp prst="textNoShape">
              <a:avLst/>
            </a:prstTxWarp>
          </a:bodyPr>
          <a:lstStyle/>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・こちら</a:t>
            </a:r>
            <a:r>
              <a:rPr lang="ja-JP" altLang="en-US" dirty="0">
                <a:latin typeface="ＭＳ ゴシック" panose="020B0609070205080204" pitchFamily="49" charset="-128"/>
                <a:ea typeface="ＭＳ ゴシック" panose="020B0609070205080204" pitchFamily="49" charset="-128"/>
              </a:rPr>
              <a:t>の審査会資料の様式については、既にご存じかと思います。</a:t>
            </a: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a:latin typeface="ＭＳ ゴシック" panose="020B0609070205080204" pitchFamily="49" charset="-128"/>
                <a:ea typeface="ＭＳ ゴシック" panose="020B0609070205080204" pitchFamily="49" charset="-128"/>
              </a:rPr>
              <a:t>・</a:t>
            </a:r>
            <a:r>
              <a:rPr lang="ja-JP" altLang="en-US" dirty="0" smtClean="0">
                <a:latin typeface="ＭＳ ゴシック" panose="020B0609070205080204" pitchFamily="49" charset="-128"/>
                <a:ea typeface="ＭＳ ゴシック" panose="020B0609070205080204" pitchFamily="49" charset="-128"/>
              </a:rPr>
              <a:t>今</a:t>
            </a:r>
            <a:r>
              <a:rPr lang="ja-JP" altLang="en-US" dirty="0">
                <a:latin typeface="ＭＳ ゴシック" panose="020B0609070205080204" pitchFamily="49" charset="-128"/>
                <a:ea typeface="ＭＳ ゴシック" panose="020B0609070205080204" pitchFamily="49" charset="-128"/>
              </a:rPr>
              <a:t>ご説明</a:t>
            </a:r>
            <a:r>
              <a:rPr lang="ja-JP" altLang="en-US" dirty="0" smtClean="0">
                <a:latin typeface="ＭＳ ゴシック" panose="020B0609070205080204" pitchFamily="49" charset="-128"/>
                <a:ea typeface="ＭＳ ゴシック" panose="020B0609070205080204" pitchFamily="49" charset="-128"/>
              </a:rPr>
              <a:t>した一次</a:t>
            </a:r>
            <a:r>
              <a:rPr lang="ja-JP" altLang="en-US" dirty="0">
                <a:latin typeface="ＭＳ ゴシック" panose="020B0609070205080204" pitchFamily="49" charset="-128"/>
                <a:ea typeface="ＭＳ ゴシック" panose="020B0609070205080204" pitchFamily="49" charset="-128"/>
              </a:rPr>
              <a:t>判定ソフトの中でのプロセスに照らし合わせた場合、この資料の右半分に出力された基本調査の選択</a:t>
            </a:r>
            <a:r>
              <a:rPr lang="ja-JP" altLang="en-US" dirty="0" smtClean="0">
                <a:latin typeface="ＭＳ ゴシック" panose="020B0609070205080204" pitchFamily="49" charset="-128"/>
                <a:ea typeface="ＭＳ ゴシック" panose="020B0609070205080204" pitchFamily="49" charset="-128"/>
              </a:rPr>
              <a:t>結果が、はじめ</a:t>
            </a:r>
            <a:r>
              <a:rPr lang="ja-JP" altLang="en-US" dirty="0">
                <a:latin typeface="ＭＳ ゴシック" panose="020B0609070205080204" pitchFamily="49" charset="-128"/>
                <a:ea typeface="ＭＳ ゴシック" panose="020B0609070205080204" pitchFamily="49" charset="-128"/>
              </a:rPr>
              <a:t>にソフトに入力する内容であって、それをもとに、矢印で示された左側中段あたりの中間評価項目得点が算出されます</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・その</a:t>
            </a:r>
            <a:r>
              <a:rPr lang="ja-JP" altLang="en-US" dirty="0">
                <a:latin typeface="ＭＳ ゴシック" panose="020B0609070205080204" pitchFamily="49" charset="-128"/>
                <a:ea typeface="ＭＳ ゴシック" panose="020B0609070205080204" pitchFamily="49" charset="-128"/>
              </a:rPr>
              <a:t>得点と、右側の基本調査の選択結果を使って、今度は中間評価項目得点の上に表示されている、８つの行為区分ごとの介助時間の推計値が算出されます</a:t>
            </a:r>
            <a:r>
              <a:rPr lang="ja-JP" altLang="en-US" dirty="0" smtClean="0">
                <a:latin typeface="ＭＳ ゴシック" panose="020B0609070205080204" pitchFamily="49" charset="-128"/>
                <a:ea typeface="ＭＳ ゴシック" panose="020B0609070205080204" pitchFamily="49" charset="-128"/>
              </a:rPr>
              <a:t>。</a:t>
            </a:r>
            <a:endParaRPr lang="en-US" altLang="ja-JP" dirty="0" smtClean="0">
              <a:latin typeface="ＭＳ ゴシック" panose="020B0609070205080204" pitchFamily="49" charset="-128"/>
              <a:ea typeface="ＭＳ ゴシック" panose="020B0609070205080204" pitchFamily="49" charset="-128"/>
            </a:endParaRPr>
          </a:p>
          <a:p>
            <a:pPr marL="153988" indent="-153988" eaLnBrk="1" hangingPunct="1">
              <a:spcBef>
                <a:spcPct val="0"/>
              </a:spcBef>
            </a:pPr>
            <a:endParaRPr lang="en-US" altLang="ja-JP" dirty="0">
              <a:latin typeface="ＭＳ ゴシック" panose="020B0609070205080204" pitchFamily="49" charset="-128"/>
              <a:ea typeface="ＭＳ ゴシック" panose="020B0609070205080204" pitchFamily="49" charset="-128"/>
            </a:endParaRPr>
          </a:p>
          <a:p>
            <a:pPr marL="153988" indent="-153988" eaLnBrk="1" hangingPunct="1">
              <a:spcBef>
                <a:spcPct val="0"/>
              </a:spcBef>
            </a:pPr>
            <a:r>
              <a:rPr lang="ja-JP" altLang="en-US" dirty="0" smtClean="0">
                <a:latin typeface="ＭＳ ゴシック" panose="020B0609070205080204" pitchFamily="49" charset="-128"/>
                <a:ea typeface="ＭＳ ゴシック" panose="020B0609070205080204" pitchFamily="49" charset="-128"/>
              </a:rPr>
              <a:t>・そして</a:t>
            </a:r>
            <a:r>
              <a:rPr lang="ja-JP" altLang="en-US" dirty="0">
                <a:latin typeface="ＭＳ ゴシック" panose="020B0609070205080204" pitchFamily="49" charset="-128"/>
                <a:ea typeface="ＭＳ ゴシック" panose="020B0609070205080204" pitchFamily="49" charset="-128"/>
              </a:rPr>
              <a:t>最後に、その介助時間を合計したものとして、左上の「要介護認定等基準時間」が算出され、それに基づいて一次判定結果の要介護度区分が導かれる、という流れになります。</a:t>
            </a:r>
          </a:p>
        </p:txBody>
      </p:sp>
      <p:sp>
        <p:nvSpPr>
          <p:cNvPr id="79875" name="スライド番号プレースホルダ 3"/>
          <p:cNvSpPr>
            <a:spLocks noGrp="1"/>
          </p:cNvSpPr>
          <p:nvPr>
            <p:ph type="sldNum" sz="quarter" idx="5"/>
          </p:nvPr>
        </p:nvSpPr>
        <p:spPr>
          <a:noFill/>
        </p:spPr>
        <p:txBody>
          <a:bodyPr/>
          <a:lstStyle/>
          <a:p>
            <a:fld id="{579FAE9B-F885-4867-8E59-693E533FA4DB}" type="slidenum">
              <a:rPr lang="en-US" altLang="ja-JP" smtClean="0">
                <a:ea typeface="ＭＳ Ｐゴシック" charset="-128"/>
              </a:rPr>
              <a:pPr/>
              <a:t>9</a:t>
            </a:fld>
            <a:endParaRPr lang="en-US" altLang="ja-JP" smtClean="0">
              <a:ea typeface="ＭＳ Ｐゴシック" charset="-128"/>
            </a:endParaRPr>
          </a:p>
        </p:txBody>
      </p:sp>
    </p:spTree>
    <p:extLst>
      <p:ext uri="{BB962C8B-B14F-4D97-AF65-F5344CB8AC3E}">
        <p14:creationId xmlns:p14="http://schemas.microsoft.com/office/powerpoint/2010/main" val="1494129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latin typeface="Times New Roman" pitchFamily="18" charset="0"/>
              <a:ea typeface="ＭＳ Ｐゴシック" pitchFamily="50" charset="-128"/>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pPr>
              <a:defRPr/>
            </a:pPr>
            <a:r>
              <a:rPr lang="zh-TW" altLang="en-US"/>
              <a:t>厚生労働省 老健局 老人保健課</a:t>
            </a:r>
            <a:endParaRPr lang="en-US" altLang="ja-JP"/>
          </a:p>
        </p:txBody>
      </p:sp>
      <p:sp>
        <p:nvSpPr>
          <p:cNvPr id="7"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5FD63154-E0C2-45D4-BB98-C5BCFFD1029E}"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a:t>厚生労働省</a:t>
            </a:r>
            <a:br>
              <a:rPr lang="ja-JP" altLang="en-US"/>
            </a:br>
            <a:r>
              <a:rPr lang="ja-JP" altLang="en-US" sz="800"/>
              <a:t>老健局 老人保健課</a:t>
            </a:r>
          </a:p>
        </p:txBody>
      </p:sp>
      <p:sp>
        <p:nvSpPr>
          <p:cNvPr id="6"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17DE7779-42E6-4308-8556-C13551A540AB}"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a:t>厚生労働省</a:t>
            </a:r>
            <a:br>
              <a:rPr lang="ja-JP" altLang="en-US"/>
            </a:br>
            <a:r>
              <a:rPr lang="ja-JP" altLang="en-US" sz="800"/>
              <a:t>老健局 老人保健課</a:t>
            </a:r>
          </a:p>
        </p:txBody>
      </p:sp>
      <p:sp>
        <p:nvSpPr>
          <p:cNvPr id="6"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7D6E2E2B-80CF-47A0-96DF-D0A16C1C2B3A}"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a:t>厚生労働省</a:t>
            </a:r>
            <a:br>
              <a:rPr lang="ja-JP" altLang="en-US"/>
            </a:br>
            <a:r>
              <a:rPr lang="ja-JP" altLang="en-US" sz="800"/>
              <a:t>老健局 老人保健課</a:t>
            </a:r>
          </a:p>
        </p:txBody>
      </p:sp>
      <p:sp>
        <p:nvSpPr>
          <p:cNvPr id="7"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5DFFE16B-0EDA-40CF-AC5B-51E64EF465E7}"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38"/>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25"/>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7"/>
          <p:cNvSpPr>
            <a:spLocks noGrp="1" noChangeArrowheads="1"/>
          </p:cNvSpPr>
          <p:nvPr>
            <p:ph type="ftr" sz="quarter" idx="11"/>
          </p:nvPr>
        </p:nvSpPr>
        <p:spPr>
          <a:ln/>
        </p:spPr>
        <p:txBody>
          <a:bodyPr/>
          <a:lstStyle>
            <a:lvl1pPr>
              <a:defRPr/>
            </a:lvl1pPr>
          </a:lstStyle>
          <a:p>
            <a:pPr>
              <a:defRPr/>
            </a:pPr>
            <a:r>
              <a:rPr lang="ja-JP" altLang="en-US"/>
              <a:t>厚生労働省</a:t>
            </a:r>
            <a:br>
              <a:rPr lang="ja-JP" altLang="en-US"/>
            </a:br>
            <a:r>
              <a:rPr lang="ja-JP" altLang="en-US" sz="800"/>
              <a:t>老健局 老人保健課</a:t>
            </a:r>
          </a:p>
        </p:txBody>
      </p:sp>
      <p:sp>
        <p:nvSpPr>
          <p:cNvPr id="8"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A6A101E5-770C-40C1-857F-447337F26DAB}"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a:t>厚生労働省</a:t>
            </a:r>
            <a:br>
              <a:rPr lang="ja-JP" altLang="en-US"/>
            </a:br>
            <a:r>
              <a:rPr lang="ja-JP" altLang="en-US" sz="800"/>
              <a:t>老健局 老人保健課</a:t>
            </a:r>
          </a:p>
        </p:txBody>
      </p:sp>
      <p:sp>
        <p:nvSpPr>
          <p:cNvPr id="6" name="Rectangle 8"/>
          <p:cNvSpPr>
            <a:spLocks noGrp="1" noChangeArrowheads="1"/>
          </p:cNvSpPr>
          <p:nvPr>
            <p:ph type="sldNum" sz="quarter" idx="12"/>
          </p:nvPr>
        </p:nvSpPr>
        <p:spPr>
          <a:xfrm>
            <a:off x="7235825" y="6597650"/>
            <a:ext cx="1908175" cy="260350"/>
          </a:xfrm>
          <a:prstGeom prst="rect">
            <a:avLst/>
          </a:prstGeom>
          <a:ln/>
        </p:spPr>
        <p:txBody>
          <a:bodyPr/>
          <a:lstStyle>
            <a:lvl1pPr algn="r">
              <a:defRPr sz="1050"/>
            </a:lvl1pPr>
          </a:lstStyle>
          <a:p>
            <a:pPr>
              <a:defRPr/>
            </a:pPr>
            <a:fld id="{2FE8CD3E-86AA-4423-A62C-CFF429732B92}" type="slidenum">
              <a:rPr lang="en-US" altLang="ja-JP" smtClean="0"/>
              <a:pPr>
                <a:defRPr/>
              </a:pPr>
              <a:t>‹#›</a:t>
            </a:fld>
            <a:endParaRPr lang="en-US" altLang="ja-JP"/>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a:t>厚生労働省</a:t>
            </a:r>
            <a:br>
              <a:rPr lang="ja-JP" altLang="en-US"/>
            </a:br>
            <a:r>
              <a:rPr lang="ja-JP" altLang="en-US" sz="800"/>
              <a:t>老健局 老人保健課</a:t>
            </a:r>
          </a:p>
        </p:txBody>
      </p:sp>
      <p:sp>
        <p:nvSpPr>
          <p:cNvPr id="6"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30FF39B2-6641-4D56-9F7A-AD6079536B35}"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a:t>厚生労働省</a:t>
            </a:r>
            <a:br>
              <a:rPr lang="ja-JP" altLang="en-US"/>
            </a:br>
            <a:r>
              <a:rPr lang="ja-JP" altLang="en-US" sz="800"/>
              <a:t>老健局 老人保健課</a:t>
            </a:r>
          </a:p>
        </p:txBody>
      </p:sp>
      <p:sp>
        <p:nvSpPr>
          <p:cNvPr id="7"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3DA43A3A-6FD6-4788-B2EB-97BB4BA35974}"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r>
              <a:rPr lang="ja-JP" altLang="en-US"/>
              <a:t>厚生労働省</a:t>
            </a:r>
            <a:br>
              <a:rPr lang="ja-JP" altLang="en-US"/>
            </a:br>
            <a:r>
              <a:rPr lang="ja-JP" altLang="en-US" sz="800"/>
              <a:t>老健局 老人保健課</a:t>
            </a:r>
          </a:p>
        </p:txBody>
      </p:sp>
      <p:sp>
        <p:nvSpPr>
          <p:cNvPr id="9"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E24969E8-C23D-435D-8E73-B8EC4C79B469}"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r>
              <a:rPr lang="ja-JP" altLang="en-US"/>
              <a:t>厚生労働省</a:t>
            </a:r>
            <a:br>
              <a:rPr lang="ja-JP" altLang="en-US"/>
            </a:br>
            <a:r>
              <a:rPr lang="ja-JP" altLang="en-US" sz="800"/>
              <a:t>老健局 老人保健課</a:t>
            </a:r>
          </a:p>
        </p:txBody>
      </p:sp>
      <p:sp>
        <p:nvSpPr>
          <p:cNvPr id="5"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0CE7B995-D8DD-4227-A2A1-1CF93BAE558B}"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r>
              <a:rPr lang="ja-JP" altLang="en-US"/>
              <a:t>厚生労働省</a:t>
            </a:r>
            <a:br>
              <a:rPr lang="ja-JP" altLang="en-US"/>
            </a:br>
            <a:r>
              <a:rPr lang="ja-JP" altLang="en-US" sz="800"/>
              <a:t>老健局 老人保健課</a:t>
            </a:r>
          </a:p>
        </p:txBody>
      </p:sp>
      <p:sp>
        <p:nvSpPr>
          <p:cNvPr id="4"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3BEECCA7-BC3B-4429-8B8A-DC7482CF6527}"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a:t>厚生労働省</a:t>
            </a:r>
            <a:br>
              <a:rPr lang="ja-JP" altLang="en-US"/>
            </a:br>
            <a:r>
              <a:rPr lang="ja-JP" altLang="en-US" sz="800"/>
              <a:t>老健局 老人保健課</a:t>
            </a:r>
          </a:p>
        </p:txBody>
      </p:sp>
      <p:sp>
        <p:nvSpPr>
          <p:cNvPr id="7"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82F8BECE-39EB-40F4-807D-314741B349FB}"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a:t>厚生労働省</a:t>
            </a:r>
            <a:br>
              <a:rPr lang="ja-JP" altLang="en-US"/>
            </a:br>
            <a:r>
              <a:rPr lang="ja-JP" altLang="en-US" sz="800"/>
              <a:t>老健局 老人保健課</a:t>
            </a:r>
          </a:p>
        </p:txBody>
      </p:sp>
      <p:sp>
        <p:nvSpPr>
          <p:cNvPr id="7"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AC7E21E0-187B-48FE-8D03-4E6EE5637544}"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538"/>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a:latin typeface="Times New Roman" pitchFamily="18" charset="0"/>
              <a:ea typeface="ＭＳ Ｐゴシック" pitchFamily="50" charset="-128"/>
            </a:endParaRPr>
          </a:p>
        </p:txBody>
      </p:sp>
      <p:sp>
        <p:nvSpPr>
          <p:cNvPr id="7173" name="Line 5"/>
          <p:cNvSpPr>
            <a:spLocks noChangeShapeType="1"/>
          </p:cNvSpPr>
          <p:nvPr/>
        </p:nvSpPr>
        <p:spPr bwMode="auto">
          <a:xfrm flipV="1">
            <a:off x="609600" y="6453188"/>
            <a:ext cx="7924800" cy="0"/>
          </a:xfrm>
          <a:prstGeom prst="line">
            <a:avLst/>
          </a:prstGeom>
          <a:noFill/>
          <a:ln w="3175">
            <a:solidFill>
              <a:srgbClr val="3366FF"/>
            </a:solidFill>
            <a:round/>
            <a:headEnd/>
            <a:tailEnd/>
          </a:ln>
          <a:effectLst/>
        </p:spPr>
        <p:txBody>
          <a:bodyPr/>
          <a:lstStyle/>
          <a:p>
            <a:pPr>
              <a:defRPr/>
            </a:pPr>
            <a:endParaRPr lang="ja-JP" altLang="en-US">
              <a:ea typeface="ＭＳ Ｐゴシック" pitchFamily="50" charset="-128"/>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ea typeface="ＭＳ Ｐゴシック" pitchFamily="50" charset="-128"/>
              </a:defRPr>
            </a:lvl1pPr>
          </a:lstStyle>
          <a:p>
            <a:pPr>
              <a:defRPr/>
            </a:pPr>
            <a:endParaRPr lang="en-US" altLang="ja-JP"/>
          </a:p>
        </p:txBody>
      </p:sp>
      <p:sp>
        <p:nvSpPr>
          <p:cNvPr id="7175" name="Rectangle 7"/>
          <p:cNvSpPr>
            <a:spLocks noGrp="1" noChangeArrowheads="1"/>
          </p:cNvSpPr>
          <p:nvPr>
            <p:ph type="ftr" sz="quarter" idx="3"/>
          </p:nvPr>
        </p:nvSpPr>
        <p:spPr bwMode="auto">
          <a:xfrm>
            <a:off x="3124200" y="6453188"/>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50" charset="-128"/>
              </a:defRPr>
            </a:lvl1pPr>
          </a:lstStyle>
          <a:p>
            <a:pPr>
              <a:defRPr/>
            </a:pPr>
            <a:r>
              <a:rPr lang="ja-JP" altLang="en-US"/>
              <a:t>厚生労働省</a:t>
            </a:r>
            <a:br>
              <a:rPr lang="ja-JP" altLang="en-US"/>
            </a:br>
            <a:r>
              <a:rPr lang="ja-JP" altLang="en-US" sz="800"/>
              <a:t>老健局 老人保健課</a:t>
            </a:r>
          </a:p>
        </p:txBody>
      </p:sp>
    </p:spTree>
  </p:cSld>
  <p:clrMap bg1="lt1" tx1="dk1" bg2="lt2" tx2="dk2" accent1="accent1" accent2="accent2" accent3="accent3" accent4="accent4" accent5="accent5" accent6="accent6" hlink="hlink" folHlink="folHlink"/>
  <p:sldLayoutIdLst>
    <p:sldLayoutId id="2147483692" r:id="rId1"/>
    <p:sldLayoutId id="2147483679" r:id="rId2"/>
    <p:sldLayoutId id="2147483678" r:id="rId3"/>
    <p:sldLayoutId id="2147483677" r:id="rId4"/>
    <p:sldLayoutId id="2147483676" r:id="rId5"/>
    <p:sldLayoutId id="2147483675" r:id="rId6"/>
    <p:sldLayoutId id="2147483674" r:id="rId7"/>
    <p:sldLayoutId id="2147483673" r:id="rId8"/>
    <p:sldLayoutId id="2147483672" r:id="rId9"/>
    <p:sldLayoutId id="2147483671" r:id="rId10"/>
    <p:sldLayoutId id="2147483670" r:id="rId11"/>
    <p:sldLayoutId id="2147483669" r:id="rId12"/>
    <p:sldLayoutId id="2147483668"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ctr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ja-JP" altLang="en-US" sz="3200" b="1" spc="50" dirty="0" smtClean="0">
                <a:ln w="11430"/>
                <a:solidFill>
                  <a:schemeClr val="tx1"/>
                </a:solidFill>
                <a:effectLst>
                  <a:outerShdw blurRad="76200" dist="50800" dir="5400000" algn="tl" rotWithShape="0">
                    <a:srgbClr val="000000">
                      <a:alpha val="65000"/>
                    </a:srgbClr>
                  </a:outerShdw>
                </a:effectLst>
              </a:rPr>
              <a:t>一次判定ソフトの基本的な構造</a:t>
            </a:r>
            <a:r>
              <a:rPr lang="ja-JP" altLang="en-US" sz="2400" b="1" spc="50" dirty="0" smtClean="0">
                <a:ln w="11430"/>
                <a:solidFill>
                  <a:schemeClr val="tx1"/>
                </a:solidFill>
                <a:effectLst>
                  <a:outerShdw blurRad="76200" dist="50800" dir="5400000" algn="tl" rotWithShape="0">
                    <a:srgbClr val="000000">
                      <a:alpha val="65000"/>
                    </a:srgbClr>
                  </a:outerShdw>
                </a:effectLst>
              </a:rPr>
              <a:t>（樹形モデル）</a:t>
            </a:r>
            <a:endParaRPr lang="ja-JP" altLang="en-US" sz="3600" b="1" spc="50" dirty="0" smtClean="0">
              <a:ln w="11430"/>
              <a:solidFill>
                <a:schemeClr val="tx1"/>
              </a:solidFill>
              <a:effectLst>
                <a:outerShdw blurRad="76200" dist="50800" dir="5400000" algn="tl" rotWithShape="0">
                  <a:srgbClr val="000000">
                    <a:alpha val="65000"/>
                  </a:srgbClr>
                </a:outerShdw>
              </a:effectLst>
            </a:endParaRPr>
          </a:p>
        </p:txBody>
      </p:sp>
      <p:sp>
        <p:nvSpPr>
          <p:cNvPr id="204804" name="Text Box 4"/>
          <p:cNvSpPr txBox="1">
            <a:spLocks noChangeArrowheads="1"/>
          </p:cNvSpPr>
          <p:nvPr/>
        </p:nvSpPr>
        <p:spPr bwMode="auto">
          <a:xfrm>
            <a:off x="684213" y="1412875"/>
            <a:ext cx="6119812" cy="369888"/>
          </a:xfrm>
          <a:prstGeom prst="rect">
            <a:avLst/>
          </a:prstGeom>
          <a:noFill/>
          <a:ln w="9525">
            <a:noFill/>
            <a:miter lim="800000"/>
            <a:headEnd/>
            <a:tailEnd/>
          </a:ln>
          <a:effectLst/>
        </p:spPr>
        <p:txBody>
          <a:bodyPr>
            <a:spAutoFit/>
          </a:bodyPr>
          <a:lstStyle/>
          <a:p>
            <a:pPr>
              <a:spcBef>
                <a:spcPct val="50000"/>
              </a:spcBef>
              <a:defRPr/>
            </a:pPr>
            <a:r>
              <a:rPr lang="ja-JP" altLang="en-US" sz="1800" dirty="0" smtClean="0">
                <a:effectLst>
                  <a:outerShdw blurRad="38100" dist="38100" dir="2700000" algn="tl">
                    <a:srgbClr val="C0C0C0"/>
                  </a:outerShdw>
                </a:effectLst>
                <a:ea typeface="ＭＳ Ｐゴシック" pitchFamily="50" charset="-128"/>
              </a:rPr>
              <a:t>令和元年度　厚生</a:t>
            </a:r>
            <a:r>
              <a:rPr lang="ja-JP" altLang="en-US" sz="1800" dirty="0">
                <a:effectLst>
                  <a:outerShdw blurRad="38100" dist="38100" dir="2700000" algn="tl">
                    <a:srgbClr val="C0C0C0"/>
                  </a:outerShdw>
                </a:effectLst>
                <a:ea typeface="ＭＳ Ｐゴシック" pitchFamily="50" charset="-128"/>
              </a:rPr>
              <a:t>労働省  </a:t>
            </a:r>
            <a:r>
              <a:rPr lang="ja-JP" altLang="en-US" sz="1800" dirty="0" smtClean="0">
                <a:effectLst>
                  <a:outerShdw blurRad="38100" dist="38100" dir="2700000" algn="tl">
                    <a:srgbClr val="C0C0C0"/>
                  </a:outerShdw>
                </a:effectLst>
                <a:ea typeface="ＭＳ Ｐゴシック" pitchFamily="50" charset="-128"/>
              </a:rPr>
              <a:t>認定</a:t>
            </a:r>
            <a:r>
              <a:rPr lang="ja-JP" altLang="en-US" sz="1800" dirty="0">
                <a:effectLst>
                  <a:outerShdw blurRad="38100" dist="38100" dir="2700000" algn="tl">
                    <a:srgbClr val="C0C0C0"/>
                  </a:outerShdw>
                </a:effectLst>
                <a:ea typeface="ＭＳ Ｐゴシック" pitchFamily="50" charset="-128"/>
              </a:rPr>
              <a:t>調査員能力向上研修</a:t>
            </a:r>
          </a:p>
        </p:txBody>
      </p:sp>
      <p:sp>
        <p:nvSpPr>
          <p:cNvPr id="31748" name="Rectangle 6"/>
          <p:cNvSpPr>
            <a:spLocks noChangeArrowheads="1"/>
          </p:cNvSpPr>
          <p:nvPr/>
        </p:nvSpPr>
        <p:spPr bwMode="auto">
          <a:xfrm>
            <a:off x="1042988" y="3773488"/>
            <a:ext cx="7010400" cy="1600200"/>
          </a:xfrm>
          <a:prstGeom prst="rect">
            <a:avLst/>
          </a:prstGeom>
          <a:noFill/>
          <a:ln w="9525">
            <a:noFill/>
            <a:miter lim="800000"/>
            <a:headEnd/>
            <a:tailEnd/>
          </a:ln>
        </p:spPr>
        <p:txBody>
          <a:bodyPr/>
          <a:lstStyle/>
          <a:p>
            <a:pPr algn="ctr">
              <a:spcBef>
                <a:spcPct val="20000"/>
              </a:spcBef>
              <a:buClr>
                <a:srgbClr val="0066FF"/>
              </a:buClr>
              <a:buFont typeface="Wingdings" pitchFamily="2" charset="2"/>
              <a:buNone/>
            </a:pPr>
            <a:endParaRPr lang="ja-JP" altLang="en-US" sz="1800"/>
          </a:p>
        </p:txBody>
      </p:sp>
      <p:sp>
        <p:nvSpPr>
          <p:cNvPr id="8" name="サブタイトル 8"/>
          <p:cNvSpPr txBox="1">
            <a:spLocks/>
          </p:cNvSpPr>
          <p:nvPr/>
        </p:nvSpPr>
        <p:spPr bwMode="auto">
          <a:xfrm>
            <a:off x="1187624" y="5229200"/>
            <a:ext cx="7010400"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
                <a:srgbClr val="0066FF"/>
              </a:buClr>
              <a:buSzTx/>
              <a:buFont typeface="Wingdings" pitchFamily="2" charset="2"/>
              <a:buNone/>
              <a:tabLst/>
              <a:defRPr/>
            </a:pPr>
            <a:r>
              <a:rPr kumimoji="1" lang="ja-JP" altLang="en-US" sz="2400" b="0" i="0" u="none" strike="noStrike" kern="0" cap="none" spc="0" normalizeH="0" baseline="0" noProof="0" smtClean="0">
                <a:ln>
                  <a:noFill/>
                </a:ln>
                <a:solidFill>
                  <a:schemeClr val="tx1"/>
                </a:solidFill>
                <a:effectLst/>
                <a:uLnTx/>
                <a:uFillTx/>
                <a:latin typeface="+mn-lt"/>
                <a:ea typeface="+mn-ea"/>
                <a:cs typeface="+mn-cs"/>
              </a:rPr>
              <a:t>厚生労働省</a:t>
            </a:r>
            <a:endParaRPr kumimoji="1" lang="en-US" altLang="ja-JP" sz="2400" b="0" i="0" u="none" strike="noStrike" kern="0" cap="none" spc="0" normalizeH="0" baseline="0" noProof="0" smtClean="0">
              <a:ln>
                <a:noFill/>
              </a:ln>
              <a:solidFill>
                <a:schemeClr val="tx1"/>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
                <a:srgbClr val="0066FF"/>
              </a:buClr>
              <a:buSzTx/>
              <a:buFont typeface="Wingdings" pitchFamily="2" charset="2"/>
              <a:buNone/>
              <a:tabLst/>
              <a:defRPr/>
            </a:pPr>
            <a:r>
              <a:rPr kumimoji="1" lang="ja-JP" altLang="en-US" sz="1600" b="0" i="0" u="none" strike="noStrike" kern="0" cap="none" spc="0" normalizeH="0" baseline="0" noProof="0" smtClean="0">
                <a:ln>
                  <a:noFill/>
                </a:ln>
                <a:solidFill>
                  <a:schemeClr val="tx1"/>
                </a:solidFill>
                <a:effectLst/>
                <a:uLnTx/>
                <a:uFillTx/>
                <a:latin typeface="+mn-lt"/>
                <a:ea typeface="+mn-ea"/>
                <a:cs typeface="+mn-cs"/>
              </a:rPr>
              <a:t>老健局 老人保健課</a:t>
            </a:r>
            <a:endParaRPr kumimoji="1" lang="en-US" altLang="ja-JP" sz="1600" b="0" i="0" u="none" strike="noStrike" kern="0" cap="none" spc="0" normalizeH="0" baseline="0" noProof="0" smtClean="0">
              <a:ln>
                <a:noFill/>
              </a:ln>
              <a:solidFill>
                <a:schemeClr val="tx1"/>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
                <a:srgbClr val="0066FF"/>
              </a:buClr>
              <a:buSzTx/>
              <a:buFont typeface="Wingdings" pitchFamily="2" charset="2"/>
              <a:buNone/>
              <a:tabLst/>
              <a:defRPr/>
            </a:pPr>
            <a:r>
              <a:rPr kumimoji="1" lang="ja-JP" altLang="en-US" sz="1600" b="0" i="0" u="none" strike="noStrike" kern="0" cap="none" spc="0" normalizeH="0" baseline="0" noProof="0" smtClean="0">
                <a:ln>
                  <a:noFill/>
                </a:ln>
                <a:solidFill>
                  <a:schemeClr val="tx1"/>
                </a:solidFill>
                <a:effectLst/>
                <a:uLnTx/>
                <a:uFillTx/>
                <a:latin typeface="+mn-lt"/>
                <a:ea typeface="+mn-ea"/>
                <a:cs typeface="+mn-cs"/>
              </a:rPr>
              <a:t>要介護認定適正化事業</a:t>
            </a:r>
          </a:p>
          <a:p>
            <a:pPr marL="0" marR="0" lvl="0" indent="0" algn="ctr" defTabSz="914400" rtl="0" eaLnBrk="0" fontAlgn="base" latinLnBrk="0" hangingPunct="0">
              <a:lnSpc>
                <a:spcPct val="100000"/>
              </a:lnSpc>
              <a:spcBef>
                <a:spcPct val="20000"/>
              </a:spcBef>
              <a:spcAft>
                <a:spcPct val="0"/>
              </a:spcAft>
              <a:buClr>
                <a:srgbClr val="0066FF"/>
              </a:buClr>
              <a:buSzTx/>
              <a:buFont typeface="Wingdings" pitchFamily="2" charset="2"/>
              <a:buNone/>
              <a:tabLst/>
              <a:defRPr/>
            </a:pPr>
            <a:endParaRPr kumimoji="1" lang="ja-JP" altLang="en-US" sz="16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4"/>
          <p:cNvGrpSpPr/>
          <p:nvPr/>
        </p:nvGrpSpPr>
        <p:grpSpPr>
          <a:xfrm>
            <a:off x="2256127" y="3015315"/>
            <a:ext cx="780471" cy="780471"/>
            <a:chOff x="3466727" y="337593"/>
            <a:chExt cx="780471" cy="780471"/>
          </a:xfrm>
          <a:effectLst>
            <a:outerShdw blurRad="50800" dir="300000" sx="12000" sy="12000" algn="ctr" rotWithShape="0">
              <a:schemeClr val="bg1"/>
            </a:outerShdw>
          </a:effectLst>
          <a:scene3d>
            <a:camera prst="orthographicFront">
              <a:rot lat="0" lon="0" rev="0"/>
            </a:camera>
            <a:lightRig rig="contrasting" dir="t">
              <a:rot lat="0" lon="0" rev="1500000"/>
            </a:lightRig>
          </a:scene3d>
        </p:grpSpPr>
        <p:sp>
          <p:nvSpPr>
            <p:cNvPr id="6" name="円/楕円 5"/>
            <p:cNvSpPr/>
            <p:nvPr/>
          </p:nvSpPr>
          <p:spPr>
            <a:xfrm>
              <a:off x="3466727" y="337593"/>
              <a:ext cx="780471" cy="780471"/>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円/楕円 4"/>
            <p:cNvSpPr/>
            <p:nvPr/>
          </p:nvSpPr>
          <p:spPr>
            <a:xfrm>
              <a:off x="3581024" y="451890"/>
              <a:ext cx="551877" cy="551877"/>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r>
                <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寝返り</a:t>
              </a:r>
            </a:p>
          </p:txBody>
        </p:sp>
      </p:grpSp>
      <p:grpSp>
        <p:nvGrpSpPr>
          <p:cNvPr id="3" name="グループ化 7"/>
          <p:cNvGrpSpPr/>
          <p:nvPr/>
        </p:nvGrpSpPr>
        <p:grpSpPr>
          <a:xfrm>
            <a:off x="2574318" y="2240152"/>
            <a:ext cx="780471" cy="780471"/>
            <a:chOff x="3466727" y="337593"/>
            <a:chExt cx="780471" cy="780471"/>
          </a:xfrm>
          <a:effectLst>
            <a:outerShdw blurRad="50800" dir="300000" sx="12000" sy="12000" algn="ctr" rotWithShape="0">
              <a:schemeClr val="bg1"/>
            </a:outerShdw>
          </a:effectLst>
          <a:scene3d>
            <a:camera prst="orthographicFront">
              <a:rot lat="0" lon="0" rev="0"/>
            </a:camera>
            <a:lightRig rig="contrasting" dir="t">
              <a:rot lat="0" lon="0" rev="1500000"/>
            </a:lightRig>
          </a:scene3d>
        </p:grpSpPr>
        <p:sp>
          <p:nvSpPr>
            <p:cNvPr id="9" name="円/楕円 8"/>
            <p:cNvSpPr/>
            <p:nvPr/>
          </p:nvSpPr>
          <p:spPr>
            <a:xfrm>
              <a:off x="3466727" y="337593"/>
              <a:ext cx="780471" cy="780471"/>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円/楕円 4"/>
            <p:cNvSpPr/>
            <p:nvPr/>
          </p:nvSpPr>
          <p:spPr>
            <a:xfrm>
              <a:off x="3581024" y="451890"/>
              <a:ext cx="551877" cy="551877"/>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r>
                <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両足立位</a:t>
              </a:r>
            </a:p>
          </p:txBody>
        </p:sp>
      </p:grpSp>
      <p:grpSp>
        <p:nvGrpSpPr>
          <p:cNvPr id="5" name="グループ化 16"/>
          <p:cNvGrpSpPr/>
          <p:nvPr/>
        </p:nvGrpSpPr>
        <p:grpSpPr>
          <a:xfrm>
            <a:off x="1537767" y="2345449"/>
            <a:ext cx="780471" cy="780471"/>
            <a:chOff x="3466727" y="337593"/>
            <a:chExt cx="780471" cy="780471"/>
          </a:xfrm>
          <a:effectLst>
            <a:outerShdw blurRad="50800" dir="300000" sx="12000" sy="12000" algn="ctr" rotWithShape="0">
              <a:schemeClr val="bg1"/>
            </a:outerShdw>
          </a:effectLst>
          <a:scene3d>
            <a:camera prst="orthographicFront">
              <a:rot lat="0" lon="0" rev="0"/>
            </a:camera>
            <a:lightRig rig="contrasting" dir="t">
              <a:rot lat="0" lon="0" rev="1500000"/>
            </a:lightRig>
          </a:scene3d>
        </p:grpSpPr>
        <p:sp>
          <p:nvSpPr>
            <p:cNvPr id="18" name="円/楕円 17"/>
            <p:cNvSpPr/>
            <p:nvPr/>
          </p:nvSpPr>
          <p:spPr>
            <a:xfrm>
              <a:off x="3466727" y="337593"/>
              <a:ext cx="780471" cy="780471"/>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円/楕円 4"/>
            <p:cNvSpPr/>
            <p:nvPr/>
          </p:nvSpPr>
          <p:spPr>
            <a:xfrm>
              <a:off x="3581024" y="451890"/>
              <a:ext cx="551877" cy="551877"/>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r>
                <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拘縮</a:t>
              </a:r>
            </a:p>
          </p:txBody>
        </p:sp>
      </p:grpSp>
      <p:grpSp>
        <p:nvGrpSpPr>
          <p:cNvPr id="8" name="グループ化 13"/>
          <p:cNvGrpSpPr/>
          <p:nvPr/>
        </p:nvGrpSpPr>
        <p:grpSpPr>
          <a:xfrm>
            <a:off x="3312536" y="2204864"/>
            <a:ext cx="780471" cy="780471"/>
            <a:chOff x="3466727" y="337593"/>
            <a:chExt cx="780471" cy="780471"/>
          </a:xfrm>
          <a:effectLst>
            <a:outerShdw blurRad="50800" dir="300000" sx="12000" sy="12000" algn="ctr" rotWithShape="0">
              <a:schemeClr val="bg1"/>
            </a:outerShdw>
          </a:effectLst>
          <a:scene3d>
            <a:camera prst="orthographicFront">
              <a:rot lat="0" lon="0" rev="0"/>
            </a:camera>
            <a:lightRig rig="contrasting" dir="t">
              <a:rot lat="0" lon="0" rev="1500000"/>
            </a:lightRig>
          </a:scene3d>
        </p:grpSpPr>
        <p:sp>
          <p:nvSpPr>
            <p:cNvPr id="15" name="円/楕円 14"/>
            <p:cNvSpPr/>
            <p:nvPr/>
          </p:nvSpPr>
          <p:spPr>
            <a:xfrm>
              <a:off x="3466727" y="337593"/>
              <a:ext cx="780471" cy="780471"/>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円/楕円 4"/>
            <p:cNvSpPr/>
            <p:nvPr/>
          </p:nvSpPr>
          <p:spPr>
            <a:xfrm>
              <a:off x="3581024" y="451890"/>
              <a:ext cx="551877" cy="551877"/>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r>
                <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麻痺</a:t>
              </a:r>
            </a:p>
          </p:txBody>
        </p:sp>
      </p:grpSp>
      <p:grpSp>
        <p:nvGrpSpPr>
          <p:cNvPr id="11" name="グループ化 19"/>
          <p:cNvGrpSpPr/>
          <p:nvPr/>
        </p:nvGrpSpPr>
        <p:grpSpPr>
          <a:xfrm>
            <a:off x="1475656" y="2954395"/>
            <a:ext cx="780471" cy="780471"/>
            <a:chOff x="3466727" y="337593"/>
            <a:chExt cx="780471" cy="780471"/>
          </a:xfrm>
          <a:effectLst>
            <a:outerShdw blurRad="50800" dir="300000" sx="12000" sy="12000" algn="ctr" rotWithShape="0">
              <a:schemeClr val="bg1"/>
            </a:outerShdw>
          </a:effectLst>
          <a:scene3d>
            <a:camera prst="orthographicFront">
              <a:rot lat="0" lon="0" rev="0"/>
            </a:camera>
            <a:lightRig rig="contrasting" dir="t">
              <a:rot lat="0" lon="0" rev="1500000"/>
            </a:lightRig>
          </a:scene3d>
        </p:grpSpPr>
        <p:sp>
          <p:nvSpPr>
            <p:cNvPr id="21" name="円/楕円 20"/>
            <p:cNvSpPr/>
            <p:nvPr/>
          </p:nvSpPr>
          <p:spPr>
            <a:xfrm>
              <a:off x="3466727" y="337593"/>
              <a:ext cx="780471" cy="780471"/>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円/楕円 4"/>
            <p:cNvSpPr/>
            <p:nvPr/>
          </p:nvSpPr>
          <p:spPr>
            <a:xfrm>
              <a:off x="3581024" y="451890"/>
              <a:ext cx="551877" cy="551877"/>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r>
                <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座位保持</a:t>
              </a:r>
            </a:p>
          </p:txBody>
        </p:sp>
      </p:grpSp>
      <p:grpSp>
        <p:nvGrpSpPr>
          <p:cNvPr id="14" name="グループ化 22"/>
          <p:cNvGrpSpPr/>
          <p:nvPr/>
        </p:nvGrpSpPr>
        <p:grpSpPr>
          <a:xfrm>
            <a:off x="1906296" y="3551529"/>
            <a:ext cx="780471" cy="780471"/>
            <a:chOff x="3466727" y="337593"/>
            <a:chExt cx="780471" cy="780471"/>
          </a:xfrm>
          <a:effectLst>
            <a:outerShdw blurRad="50800" dir="300000" sx="12000" sy="12000" algn="ctr" rotWithShape="0">
              <a:schemeClr val="bg1"/>
            </a:outerShdw>
          </a:effectLst>
          <a:scene3d>
            <a:camera prst="orthographicFront">
              <a:rot lat="0" lon="0" rev="0"/>
            </a:camera>
            <a:lightRig rig="contrasting" dir="t">
              <a:rot lat="0" lon="0" rev="1500000"/>
            </a:lightRig>
          </a:scene3d>
        </p:grpSpPr>
        <p:sp>
          <p:nvSpPr>
            <p:cNvPr id="24" name="円/楕円 23"/>
            <p:cNvSpPr/>
            <p:nvPr/>
          </p:nvSpPr>
          <p:spPr>
            <a:xfrm>
              <a:off x="3466727" y="337593"/>
              <a:ext cx="780471" cy="780471"/>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円/楕円 4"/>
            <p:cNvSpPr/>
            <p:nvPr/>
          </p:nvSpPr>
          <p:spPr>
            <a:xfrm>
              <a:off x="3581024" y="451890"/>
              <a:ext cx="551877" cy="551877"/>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r>
                <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つめ切り</a:t>
              </a:r>
            </a:p>
          </p:txBody>
        </p:sp>
      </p:grpSp>
      <p:grpSp>
        <p:nvGrpSpPr>
          <p:cNvPr id="17" name="グループ化 25"/>
          <p:cNvGrpSpPr/>
          <p:nvPr/>
        </p:nvGrpSpPr>
        <p:grpSpPr>
          <a:xfrm>
            <a:off x="2495385" y="3501008"/>
            <a:ext cx="780471" cy="780471"/>
            <a:chOff x="3466727" y="337593"/>
            <a:chExt cx="780471" cy="780471"/>
          </a:xfrm>
          <a:effectLst>
            <a:outerShdw blurRad="50800" dir="300000" sx="12000" sy="12000" algn="ctr" rotWithShape="0">
              <a:schemeClr val="bg1"/>
            </a:outerShdw>
          </a:effectLst>
          <a:scene3d>
            <a:camera prst="orthographicFront">
              <a:rot lat="0" lon="0" rev="0"/>
            </a:camera>
            <a:lightRig rig="contrasting" dir="t">
              <a:rot lat="0" lon="0" rev="1500000"/>
            </a:lightRig>
          </a:scene3d>
        </p:grpSpPr>
        <p:sp>
          <p:nvSpPr>
            <p:cNvPr id="27" name="円/楕円 26"/>
            <p:cNvSpPr/>
            <p:nvPr/>
          </p:nvSpPr>
          <p:spPr>
            <a:xfrm>
              <a:off x="3466727" y="337593"/>
              <a:ext cx="780471" cy="780471"/>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円/楕円 4"/>
            <p:cNvSpPr/>
            <p:nvPr/>
          </p:nvSpPr>
          <p:spPr>
            <a:xfrm>
              <a:off x="3581024" y="451890"/>
              <a:ext cx="551877" cy="551877"/>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r>
                <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歩行</a:t>
              </a:r>
            </a:p>
          </p:txBody>
        </p:sp>
      </p:grpSp>
      <p:grpSp>
        <p:nvGrpSpPr>
          <p:cNvPr id="20" name="グループ化 10"/>
          <p:cNvGrpSpPr/>
          <p:nvPr/>
        </p:nvGrpSpPr>
        <p:grpSpPr>
          <a:xfrm>
            <a:off x="3036598" y="2891355"/>
            <a:ext cx="780471" cy="780471"/>
            <a:chOff x="3466727" y="337593"/>
            <a:chExt cx="780471" cy="780471"/>
          </a:xfrm>
          <a:effectLst>
            <a:outerShdw blurRad="50800" dir="300000" sx="12000" sy="12000" algn="ctr" rotWithShape="0">
              <a:schemeClr val="bg1"/>
            </a:outerShdw>
          </a:effectLst>
          <a:scene3d>
            <a:camera prst="orthographicFront">
              <a:rot lat="0" lon="0" rev="0"/>
            </a:camera>
            <a:lightRig rig="contrasting" dir="t">
              <a:rot lat="0" lon="0" rev="1500000"/>
            </a:lightRig>
          </a:scene3d>
        </p:grpSpPr>
        <p:sp>
          <p:nvSpPr>
            <p:cNvPr id="12" name="円/楕円 11"/>
            <p:cNvSpPr/>
            <p:nvPr/>
          </p:nvSpPr>
          <p:spPr>
            <a:xfrm>
              <a:off x="3466727" y="337593"/>
              <a:ext cx="780471" cy="780471"/>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円/楕円 4"/>
            <p:cNvSpPr/>
            <p:nvPr/>
          </p:nvSpPr>
          <p:spPr>
            <a:xfrm>
              <a:off x="3581024" y="451890"/>
              <a:ext cx="551877" cy="551877"/>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r>
                <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片足立位</a:t>
              </a:r>
            </a:p>
          </p:txBody>
        </p:sp>
      </p:grpSp>
      <p:sp>
        <p:nvSpPr>
          <p:cNvPr id="74761" name="タイトル 1"/>
          <p:cNvSpPr>
            <a:spLocks noGrp="1"/>
          </p:cNvSpPr>
          <p:nvPr>
            <p:ph type="title"/>
          </p:nvPr>
        </p:nvSpPr>
        <p:spPr/>
        <p:txBody>
          <a:bodyPr/>
          <a:lstStyle/>
          <a:p>
            <a:r>
              <a:rPr lang="ja-JP" altLang="en-US" dirty="0" smtClean="0"/>
              <a:t>中間評価項目得点が持つ意味</a:t>
            </a:r>
          </a:p>
        </p:txBody>
      </p:sp>
      <p:graphicFrame>
        <p:nvGraphicFramePr>
          <p:cNvPr id="4" name="コンテンツ プレースホルダー 3"/>
          <p:cNvGraphicFramePr>
            <a:graphicFrameLocks noGrp="1"/>
          </p:cNvGraphicFramePr>
          <p:nvPr>
            <p:ph sz="quarter" idx="1"/>
            <p:extLst>
              <p:ext uri="{D42A27DB-BD31-4B8C-83A1-F6EECF244321}">
                <p14:modId xmlns:p14="http://schemas.microsoft.com/office/powerpoint/2010/main" val="4284528020"/>
              </p:ext>
            </p:extLst>
          </p:nvPr>
        </p:nvGraphicFramePr>
        <p:xfrm>
          <a:off x="-396552" y="1412776"/>
          <a:ext cx="5626968"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グループ化 75"/>
          <p:cNvGrpSpPr/>
          <p:nvPr/>
        </p:nvGrpSpPr>
        <p:grpSpPr>
          <a:xfrm>
            <a:off x="5584335" y="1998655"/>
            <a:ext cx="292612" cy="292612"/>
            <a:chOff x="3466727" y="337593"/>
            <a:chExt cx="780471" cy="780471"/>
          </a:xfrm>
          <a:solidFill>
            <a:schemeClr val="accent3">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77" name="円/楕円 76"/>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8"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26" name="グループ化 78"/>
          <p:cNvGrpSpPr/>
          <p:nvPr/>
        </p:nvGrpSpPr>
        <p:grpSpPr>
          <a:xfrm>
            <a:off x="5422190" y="1955803"/>
            <a:ext cx="292612" cy="292612"/>
            <a:chOff x="3466727" y="337593"/>
            <a:chExt cx="780471" cy="780471"/>
          </a:xfrm>
          <a:solidFill>
            <a:schemeClr val="accent3">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80" name="円/楕円 79"/>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1"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29" name="グループ化 90"/>
          <p:cNvGrpSpPr/>
          <p:nvPr/>
        </p:nvGrpSpPr>
        <p:grpSpPr>
          <a:xfrm>
            <a:off x="5557578" y="1708600"/>
            <a:ext cx="292612" cy="292612"/>
            <a:chOff x="3466727" y="337593"/>
            <a:chExt cx="780471" cy="780471"/>
          </a:xfrm>
          <a:solidFill>
            <a:schemeClr val="accent3">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92" name="円/楕円 91"/>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3"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30" name="グループ化 93"/>
          <p:cNvGrpSpPr/>
          <p:nvPr/>
        </p:nvGrpSpPr>
        <p:grpSpPr>
          <a:xfrm>
            <a:off x="5337254" y="1661724"/>
            <a:ext cx="292612" cy="292612"/>
            <a:chOff x="3466727" y="337593"/>
            <a:chExt cx="780471" cy="780471"/>
          </a:xfrm>
          <a:solidFill>
            <a:schemeClr val="accent3">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95" name="円/楕円 94"/>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6"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31" name="グループ化 96"/>
          <p:cNvGrpSpPr/>
          <p:nvPr/>
        </p:nvGrpSpPr>
        <p:grpSpPr>
          <a:xfrm>
            <a:off x="5788639" y="1633927"/>
            <a:ext cx="292612" cy="292612"/>
            <a:chOff x="3466727" y="337593"/>
            <a:chExt cx="780471" cy="780471"/>
          </a:xfrm>
          <a:solidFill>
            <a:schemeClr val="accent3">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98" name="円/楕円 97"/>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9"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225" name="グループ化 99"/>
          <p:cNvGrpSpPr/>
          <p:nvPr/>
        </p:nvGrpSpPr>
        <p:grpSpPr>
          <a:xfrm>
            <a:off x="5557578" y="1505315"/>
            <a:ext cx="292612" cy="292612"/>
            <a:chOff x="3466727" y="337593"/>
            <a:chExt cx="780471" cy="780471"/>
          </a:xfrm>
          <a:solidFill>
            <a:schemeClr val="accent3">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101" name="円/楕円 100"/>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2"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230" name="グループ化 102"/>
          <p:cNvGrpSpPr/>
          <p:nvPr/>
        </p:nvGrpSpPr>
        <p:grpSpPr>
          <a:xfrm>
            <a:off x="5714802" y="1812054"/>
            <a:ext cx="292612" cy="292612"/>
            <a:chOff x="3466727" y="337593"/>
            <a:chExt cx="780471" cy="780471"/>
          </a:xfrm>
          <a:solidFill>
            <a:schemeClr val="accent3">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104" name="円/楕円 103"/>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5"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233" name="グループ化 105"/>
          <p:cNvGrpSpPr/>
          <p:nvPr/>
        </p:nvGrpSpPr>
        <p:grpSpPr>
          <a:xfrm>
            <a:off x="5145418" y="1546096"/>
            <a:ext cx="292612" cy="292612"/>
            <a:chOff x="3466727" y="337593"/>
            <a:chExt cx="780471" cy="780471"/>
          </a:xfrm>
          <a:solidFill>
            <a:schemeClr val="accent3">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107" name="円/楕円 106"/>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8"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68" name="円/楕円 67"/>
          <p:cNvSpPr/>
          <p:nvPr/>
        </p:nvSpPr>
        <p:spPr>
          <a:xfrm>
            <a:off x="4946650" y="1254125"/>
            <a:ext cx="1446213" cy="473075"/>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69" name="図形 68"/>
          <p:cNvSpPr/>
          <p:nvPr/>
        </p:nvSpPr>
        <p:spPr>
          <a:xfrm>
            <a:off x="4886325" y="1196975"/>
            <a:ext cx="1570038" cy="1181100"/>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nvGrpSpPr>
          <p:cNvPr id="236" name="グループ化 69"/>
          <p:cNvGrpSpPr/>
          <p:nvPr/>
        </p:nvGrpSpPr>
        <p:grpSpPr>
          <a:xfrm>
            <a:off x="5129578" y="1327030"/>
            <a:ext cx="292612" cy="292612"/>
            <a:chOff x="3466727" y="337593"/>
            <a:chExt cx="780471" cy="780471"/>
          </a:xfrm>
          <a:solidFill>
            <a:schemeClr val="accent3">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71" name="円/楕円 70"/>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239" name="グループ化 72"/>
          <p:cNvGrpSpPr/>
          <p:nvPr/>
        </p:nvGrpSpPr>
        <p:grpSpPr>
          <a:xfrm>
            <a:off x="5438030" y="1327029"/>
            <a:ext cx="292612" cy="292612"/>
            <a:chOff x="3466727" y="337593"/>
            <a:chExt cx="780471" cy="780471"/>
          </a:xfrm>
          <a:solidFill>
            <a:schemeClr val="accent3">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74" name="円/楕円 73"/>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5"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242" name="グループ化 81"/>
          <p:cNvGrpSpPr/>
          <p:nvPr/>
        </p:nvGrpSpPr>
        <p:grpSpPr>
          <a:xfrm>
            <a:off x="5892092" y="1332268"/>
            <a:ext cx="292612" cy="292612"/>
            <a:chOff x="3466727" y="337593"/>
            <a:chExt cx="780471" cy="780471"/>
          </a:xfrm>
          <a:solidFill>
            <a:schemeClr val="accent3">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83" name="円/楕円 82"/>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4"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246" name="グループ化 84"/>
          <p:cNvGrpSpPr/>
          <p:nvPr/>
        </p:nvGrpSpPr>
        <p:grpSpPr>
          <a:xfrm>
            <a:off x="5616518" y="1430484"/>
            <a:ext cx="292612" cy="292612"/>
            <a:chOff x="3466727" y="337593"/>
            <a:chExt cx="780471" cy="780471"/>
          </a:xfrm>
          <a:solidFill>
            <a:schemeClr val="accent3">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86" name="円/楕円 85"/>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7"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250" name="グループ化 87"/>
          <p:cNvGrpSpPr/>
          <p:nvPr/>
        </p:nvGrpSpPr>
        <p:grpSpPr>
          <a:xfrm>
            <a:off x="5291724" y="1410436"/>
            <a:ext cx="292612" cy="292612"/>
            <a:chOff x="3466727" y="337593"/>
            <a:chExt cx="780471" cy="780471"/>
          </a:xfrm>
          <a:solidFill>
            <a:schemeClr val="accent3">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89" name="円/楕円 88"/>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0"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0" name="下矢印 109"/>
          <p:cNvSpPr/>
          <p:nvPr/>
        </p:nvSpPr>
        <p:spPr>
          <a:xfrm>
            <a:off x="5334000" y="2400300"/>
            <a:ext cx="703263" cy="450850"/>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12" name="正方形/長方形 111"/>
          <p:cNvSpPr/>
          <p:nvPr/>
        </p:nvSpPr>
        <p:spPr bwMode="auto">
          <a:xfrm>
            <a:off x="4587875" y="2808288"/>
            <a:ext cx="2084388" cy="8445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3" name="正方形/長方形 112"/>
          <p:cNvSpPr/>
          <p:nvPr/>
        </p:nvSpPr>
        <p:spPr bwMode="auto">
          <a:xfrm>
            <a:off x="4587875" y="2808288"/>
            <a:ext cx="2084388" cy="8445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8016" tIns="128016" rIns="128016" bIns="128016" spcCol="1270" anchor="ctr"/>
          <a:lstStyle/>
          <a:p>
            <a:pPr algn="ctr" defTabSz="800100">
              <a:lnSpc>
                <a:spcPct val="90000"/>
              </a:lnSpc>
              <a:spcAft>
                <a:spcPct val="35000"/>
              </a:spcAft>
              <a:defRPr/>
            </a:pPr>
            <a:r>
              <a:rPr lang="ja-JP" altLang="en-US" dirty="0"/>
              <a:t>第</a:t>
            </a:r>
            <a:r>
              <a:rPr lang="en-US" altLang="ja-JP" dirty="0"/>
              <a:t>2</a:t>
            </a:r>
            <a:r>
              <a:rPr lang="ja-JP" altLang="en-US" dirty="0"/>
              <a:t>群</a:t>
            </a:r>
            <a:r>
              <a:rPr lang="en-US" altLang="ja-JP" dirty="0"/>
              <a:t/>
            </a:r>
            <a:br>
              <a:rPr lang="en-US" altLang="ja-JP" dirty="0"/>
            </a:br>
            <a:r>
              <a:rPr lang="ja-JP" altLang="en-US" dirty="0"/>
              <a:t>「生活機能」の</a:t>
            </a:r>
            <a:r>
              <a:rPr lang="en-US" altLang="ja-JP" dirty="0"/>
              <a:t/>
            </a:r>
            <a:br>
              <a:rPr lang="en-US" altLang="ja-JP" dirty="0"/>
            </a:br>
            <a:r>
              <a:rPr lang="ja-JP" altLang="en-US" dirty="0"/>
              <a:t>中間評価項目得点</a:t>
            </a:r>
          </a:p>
        </p:txBody>
      </p:sp>
      <p:grpSp>
        <p:nvGrpSpPr>
          <p:cNvPr id="251" name="グループ化 113"/>
          <p:cNvGrpSpPr/>
          <p:nvPr/>
        </p:nvGrpSpPr>
        <p:grpSpPr>
          <a:xfrm>
            <a:off x="7846095" y="2010507"/>
            <a:ext cx="292612" cy="292612"/>
            <a:chOff x="3466727" y="337593"/>
            <a:chExt cx="780471" cy="780471"/>
          </a:xfrm>
          <a:solidFill>
            <a:schemeClr val="accent4">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115" name="円/楕円 114"/>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6"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252" name="グループ化 116"/>
          <p:cNvGrpSpPr/>
          <p:nvPr/>
        </p:nvGrpSpPr>
        <p:grpSpPr>
          <a:xfrm>
            <a:off x="7683950" y="1967655"/>
            <a:ext cx="292612" cy="292612"/>
            <a:chOff x="3466727" y="337593"/>
            <a:chExt cx="780471" cy="780471"/>
          </a:xfrm>
          <a:solidFill>
            <a:schemeClr val="accent4">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118" name="円/楕円 117"/>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9"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253" name="グループ化 119"/>
          <p:cNvGrpSpPr/>
          <p:nvPr/>
        </p:nvGrpSpPr>
        <p:grpSpPr>
          <a:xfrm>
            <a:off x="7819338" y="1720452"/>
            <a:ext cx="292612" cy="292612"/>
            <a:chOff x="3466727" y="337593"/>
            <a:chExt cx="780471" cy="780471"/>
          </a:xfrm>
          <a:solidFill>
            <a:schemeClr val="accent4">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121" name="円/楕円 120"/>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2"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254" name="グループ化 122"/>
          <p:cNvGrpSpPr/>
          <p:nvPr/>
        </p:nvGrpSpPr>
        <p:grpSpPr>
          <a:xfrm>
            <a:off x="7599014" y="1673576"/>
            <a:ext cx="292612" cy="292612"/>
            <a:chOff x="3466727" y="337593"/>
            <a:chExt cx="780471" cy="780471"/>
          </a:xfrm>
          <a:solidFill>
            <a:schemeClr val="accent4">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124" name="円/楕円 123"/>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5"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255" name="グループ化 125"/>
          <p:cNvGrpSpPr/>
          <p:nvPr/>
        </p:nvGrpSpPr>
        <p:grpSpPr>
          <a:xfrm>
            <a:off x="8050399" y="1645779"/>
            <a:ext cx="292612" cy="292612"/>
            <a:chOff x="3466727" y="337593"/>
            <a:chExt cx="780471" cy="780471"/>
          </a:xfrm>
          <a:solidFill>
            <a:schemeClr val="accent4">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127" name="円/楕円 126"/>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8"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64" name="グループ化 128"/>
          <p:cNvGrpSpPr/>
          <p:nvPr/>
        </p:nvGrpSpPr>
        <p:grpSpPr>
          <a:xfrm>
            <a:off x="7819338" y="1517167"/>
            <a:ext cx="292612" cy="292612"/>
            <a:chOff x="3466727" y="337593"/>
            <a:chExt cx="780471" cy="780471"/>
          </a:xfrm>
          <a:solidFill>
            <a:schemeClr val="accent4">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130" name="円/楕円 129"/>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1"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65" name="グループ化 131"/>
          <p:cNvGrpSpPr/>
          <p:nvPr/>
        </p:nvGrpSpPr>
        <p:grpSpPr>
          <a:xfrm>
            <a:off x="7976562" y="1823906"/>
            <a:ext cx="292612" cy="292612"/>
            <a:chOff x="3466727" y="337593"/>
            <a:chExt cx="780471" cy="780471"/>
          </a:xfrm>
          <a:solidFill>
            <a:schemeClr val="accent4">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133" name="円/楕円 132"/>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4"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66" name="グループ化 134"/>
          <p:cNvGrpSpPr/>
          <p:nvPr/>
        </p:nvGrpSpPr>
        <p:grpSpPr>
          <a:xfrm>
            <a:off x="7407178" y="1557948"/>
            <a:ext cx="292612" cy="292612"/>
            <a:chOff x="3466727" y="337593"/>
            <a:chExt cx="780471" cy="780471"/>
          </a:xfrm>
          <a:solidFill>
            <a:schemeClr val="accent4">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136" name="円/楕円 135"/>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7"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38" name="円/楕円 137"/>
          <p:cNvSpPr/>
          <p:nvPr/>
        </p:nvSpPr>
        <p:spPr>
          <a:xfrm>
            <a:off x="7207250" y="1266825"/>
            <a:ext cx="1447800" cy="471488"/>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39" name="図形 138"/>
          <p:cNvSpPr/>
          <p:nvPr/>
        </p:nvSpPr>
        <p:spPr>
          <a:xfrm>
            <a:off x="7148513" y="1208088"/>
            <a:ext cx="1570037" cy="1181100"/>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nvGrpSpPr>
          <p:cNvPr id="67" name="グループ化 139"/>
          <p:cNvGrpSpPr/>
          <p:nvPr/>
        </p:nvGrpSpPr>
        <p:grpSpPr>
          <a:xfrm>
            <a:off x="7391338" y="1338882"/>
            <a:ext cx="292612" cy="292612"/>
            <a:chOff x="3466727" y="337593"/>
            <a:chExt cx="780471" cy="780471"/>
          </a:xfrm>
          <a:solidFill>
            <a:schemeClr val="accent4">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141" name="円/楕円 140"/>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2"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70" name="グループ化 142"/>
          <p:cNvGrpSpPr/>
          <p:nvPr/>
        </p:nvGrpSpPr>
        <p:grpSpPr>
          <a:xfrm>
            <a:off x="7699790" y="1338881"/>
            <a:ext cx="292612" cy="292612"/>
            <a:chOff x="3466727" y="337593"/>
            <a:chExt cx="780471" cy="780471"/>
          </a:xfrm>
          <a:solidFill>
            <a:schemeClr val="accent4">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144" name="円/楕円 143"/>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5"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73" name="グループ化 145"/>
          <p:cNvGrpSpPr/>
          <p:nvPr/>
        </p:nvGrpSpPr>
        <p:grpSpPr>
          <a:xfrm>
            <a:off x="8153852" y="1344120"/>
            <a:ext cx="292612" cy="292612"/>
            <a:chOff x="3466727" y="337593"/>
            <a:chExt cx="780471" cy="780471"/>
          </a:xfrm>
          <a:solidFill>
            <a:schemeClr val="accent4">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147" name="円/楕円 146"/>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8"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76" name="グループ化 148"/>
          <p:cNvGrpSpPr/>
          <p:nvPr/>
        </p:nvGrpSpPr>
        <p:grpSpPr>
          <a:xfrm>
            <a:off x="7878278" y="1442336"/>
            <a:ext cx="292612" cy="292612"/>
            <a:chOff x="3466727" y="337593"/>
            <a:chExt cx="780471" cy="780471"/>
          </a:xfrm>
          <a:solidFill>
            <a:schemeClr val="accent4">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150" name="円/楕円 149"/>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1"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79" name="グループ化 151"/>
          <p:cNvGrpSpPr/>
          <p:nvPr/>
        </p:nvGrpSpPr>
        <p:grpSpPr>
          <a:xfrm>
            <a:off x="7553484" y="1422288"/>
            <a:ext cx="292612" cy="292612"/>
            <a:chOff x="3466727" y="337593"/>
            <a:chExt cx="780471" cy="780471"/>
          </a:xfrm>
          <a:solidFill>
            <a:schemeClr val="accent4">
              <a:lumMod val="75000"/>
            </a:schemeClr>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153" name="円/楕円 152"/>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4"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55" name="下矢印 154"/>
          <p:cNvSpPr/>
          <p:nvPr/>
        </p:nvSpPr>
        <p:spPr>
          <a:xfrm>
            <a:off x="7596188" y="2413000"/>
            <a:ext cx="703262" cy="450850"/>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57" name="正方形/長方形 156"/>
          <p:cNvSpPr/>
          <p:nvPr/>
        </p:nvSpPr>
        <p:spPr bwMode="auto">
          <a:xfrm>
            <a:off x="6951663" y="2779713"/>
            <a:ext cx="2084387" cy="8445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8" name="正方形/長方形 157"/>
          <p:cNvSpPr/>
          <p:nvPr/>
        </p:nvSpPr>
        <p:spPr bwMode="auto">
          <a:xfrm>
            <a:off x="6951663" y="2779713"/>
            <a:ext cx="2084387" cy="8445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8016" tIns="128016" rIns="128016" bIns="128016" spcCol="1270" anchor="ctr"/>
          <a:lstStyle/>
          <a:p>
            <a:pPr algn="ctr" defTabSz="800100">
              <a:lnSpc>
                <a:spcPct val="90000"/>
              </a:lnSpc>
              <a:spcAft>
                <a:spcPct val="35000"/>
              </a:spcAft>
              <a:defRPr/>
            </a:pPr>
            <a:r>
              <a:rPr lang="ja-JP" altLang="en-US" dirty="0"/>
              <a:t>第</a:t>
            </a:r>
            <a:r>
              <a:rPr lang="en-US" altLang="ja-JP" dirty="0"/>
              <a:t>3</a:t>
            </a:r>
            <a:r>
              <a:rPr lang="ja-JP" altLang="en-US" dirty="0"/>
              <a:t>群</a:t>
            </a:r>
            <a:r>
              <a:rPr lang="en-US" altLang="ja-JP" dirty="0"/>
              <a:t/>
            </a:r>
            <a:br>
              <a:rPr lang="en-US" altLang="ja-JP" dirty="0"/>
            </a:br>
            <a:r>
              <a:rPr lang="ja-JP" altLang="en-US" dirty="0"/>
              <a:t>「認知機能」の</a:t>
            </a:r>
            <a:r>
              <a:rPr lang="en-US" altLang="ja-JP" dirty="0"/>
              <a:t/>
            </a:r>
            <a:br>
              <a:rPr lang="en-US" altLang="ja-JP" dirty="0"/>
            </a:br>
            <a:r>
              <a:rPr lang="ja-JP" altLang="en-US" dirty="0"/>
              <a:t>中間評価項目得点</a:t>
            </a:r>
          </a:p>
        </p:txBody>
      </p:sp>
      <p:grpSp>
        <p:nvGrpSpPr>
          <p:cNvPr id="82" name="グループ化 158"/>
          <p:cNvGrpSpPr/>
          <p:nvPr/>
        </p:nvGrpSpPr>
        <p:grpSpPr>
          <a:xfrm>
            <a:off x="5568994" y="4447549"/>
            <a:ext cx="292612" cy="292612"/>
            <a:chOff x="3466727" y="337593"/>
            <a:chExt cx="780471" cy="780471"/>
          </a:xfrm>
          <a:solidFill>
            <a:srgbClr val="1DCAE1"/>
          </a:solidFill>
          <a:effectLst/>
          <a:scene3d>
            <a:camera prst="orthographicFront">
              <a:rot lat="0" lon="0" rev="0"/>
            </a:camera>
            <a:lightRig rig="contrasting" dir="t">
              <a:rot lat="0" lon="0" rev="7800000"/>
            </a:lightRig>
          </a:scene3d>
        </p:grpSpPr>
        <p:sp>
          <p:nvSpPr>
            <p:cNvPr id="160" name="円/楕円 159"/>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1"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85" name="グループ化 161"/>
          <p:cNvGrpSpPr/>
          <p:nvPr/>
        </p:nvGrpSpPr>
        <p:grpSpPr>
          <a:xfrm>
            <a:off x="5406849" y="4404697"/>
            <a:ext cx="292612" cy="292612"/>
            <a:chOff x="3466727" y="337593"/>
            <a:chExt cx="780471" cy="780471"/>
          </a:xfrm>
          <a:solidFill>
            <a:srgbClr val="1DCAE1"/>
          </a:solidFill>
          <a:effectLst/>
          <a:scene3d>
            <a:camera prst="orthographicFront">
              <a:rot lat="0" lon="0" rev="0"/>
            </a:camera>
            <a:lightRig rig="contrasting" dir="t">
              <a:rot lat="0" lon="0" rev="7800000"/>
            </a:lightRig>
          </a:scene3d>
        </p:grpSpPr>
        <p:sp>
          <p:nvSpPr>
            <p:cNvPr id="163" name="円/楕円 162"/>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4"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88" name="グループ化 164"/>
          <p:cNvGrpSpPr/>
          <p:nvPr/>
        </p:nvGrpSpPr>
        <p:grpSpPr>
          <a:xfrm>
            <a:off x="5542237" y="4157494"/>
            <a:ext cx="292612" cy="292612"/>
            <a:chOff x="3466727" y="337593"/>
            <a:chExt cx="780471" cy="780471"/>
          </a:xfrm>
          <a:solidFill>
            <a:srgbClr val="1DCAE1"/>
          </a:solidFill>
          <a:effectLst/>
          <a:scene3d>
            <a:camera prst="orthographicFront">
              <a:rot lat="0" lon="0" rev="0"/>
            </a:camera>
            <a:lightRig rig="contrasting" dir="t">
              <a:rot lat="0" lon="0" rev="7800000"/>
            </a:lightRig>
          </a:scene3d>
        </p:grpSpPr>
        <p:sp>
          <p:nvSpPr>
            <p:cNvPr id="166" name="円/楕円 165"/>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7"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91" name="グループ化 167"/>
          <p:cNvGrpSpPr/>
          <p:nvPr/>
        </p:nvGrpSpPr>
        <p:grpSpPr>
          <a:xfrm>
            <a:off x="5321913" y="4110618"/>
            <a:ext cx="292612" cy="292612"/>
            <a:chOff x="3466727" y="337593"/>
            <a:chExt cx="780471" cy="780471"/>
          </a:xfrm>
          <a:solidFill>
            <a:srgbClr val="1DCAE1"/>
          </a:solidFill>
          <a:effectLst/>
          <a:scene3d>
            <a:camera prst="orthographicFront">
              <a:rot lat="0" lon="0" rev="0"/>
            </a:camera>
            <a:lightRig rig="contrasting" dir="t">
              <a:rot lat="0" lon="0" rev="7800000"/>
            </a:lightRig>
          </a:scene3d>
        </p:grpSpPr>
        <p:sp>
          <p:nvSpPr>
            <p:cNvPr id="169" name="円/楕円 168"/>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0"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94" name="グループ化 170"/>
          <p:cNvGrpSpPr/>
          <p:nvPr/>
        </p:nvGrpSpPr>
        <p:grpSpPr>
          <a:xfrm>
            <a:off x="5773298" y="4082821"/>
            <a:ext cx="292612" cy="292612"/>
            <a:chOff x="3466727" y="337593"/>
            <a:chExt cx="780471" cy="780471"/>
          </a:xfrm>
          <a:solidFill>
            <a:srgbClr val="1DCAE1"/>
          </a:solidFill>
          <a:effectLst/>
          <a:scene3d>
            <a:camera prst="orthographicFront">
              <a:rot lat="0" lon="0" rev="0"/>
            </a:camera>
            <a:lightRig rig="contrasting" dir="t">
              <a:rot lat="0" lon="0" rev="7800000"/>
            </a:lightRig>
          </a:scene3d>
        </p:grpSpPr>
        <p:sp>
          <p:nvSpPr>
            <p:cNvPr id="172" name="円/楕円 171"/>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3"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97" name="グループ化 173"/>
          <p:cNvGrpSpPr/>
          <p:nvPr/>
        </p:nvGrpSpPr>
        <p:grpSpPr>
          <a:xfrm>
            <a:off x="5542237" y="3954209"/>
            <a:ext cx="292612" cy="292612"/>
            <a:chOff x="3466727" y="337593"/>
            <a:chExt cx="780471" cy="780471"/>
          </a:xfrm>
          <a:solidFill>
            <a:srgbClr val="1DCAE1"/>
          </a:solidFill>
          <a:effectLst/>
          <a:scene3d>
            <a:camera prst="orthographicFront">
              <a:rot lat="0" lon="0" rev="0"/>
            </a:camera>
            <a:lightRig rig="contrasting" dir="t">
              <a:rot lat="0" lon="0" rev="7800000"/>
            </a:lightRig>
          </a:scene3d>
        </p:grpSpPr>
        <p:sp>
          <p:nvSpPr>
            <p:cNvPr id="175" name="円/楕円 174"/>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6"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100" name="グループ化 176"/>
          <p:cNvGrpSpPr/>
          <p:nvPr/>
        </p:nvGrpSpPr>
        <p:grpSpPr>
          <a:xfrm>
            <a:off x="5699461" y="4260948"/>
            <a:ext cx="292612" cy="292612"/>
            <a:chOff x="3466727" y="337593"/>
            <a:chExt cx="780471" cy="780471"/>
          </a:xfrm>
          <a:solidFill>
            <a:srgbClr val="1DCAE1"/>
          </a:solidFill>
          <a:effectLst/>
          <a:scene3d>
            <a:camera prst="orthographicFront">
              <a:rot lat="0" lon="0" rev="0"/>
            </a:camera>
            <a:lightRig rig="contrasting" dir="t">
              <a:rot lat="0" lon="0" rev="7800000"/>
            </a:lightRig>
          </a:scene3d>
        </p:grpSpPr>
        <p:sp>
          <p:nvSpPr>
            <p:cNvPr id="178" name="円/楕円 177"/>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9"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103" name="グループ化 179"/>
          <p:cNvGrpSpPr/>
          <p:nvPr/>
        </p:nvGrpSpPr>
        <p:grpSpPr>
          <a:xfrm>
            <a:off x="5130077" y="3994990"/>
            <a:ext cx="292612" cy="292612"/>
            <a:chOff x="3466727" y="337593"/>
            <a:chExt cx="780471" cy="780471"/>
          </a:xfrm>
          <a:solidFill>
            <a:srgbClr val="1DCAE1"/>
          </a:solidFill>
          <a:effectLst/>
          <a:scene3d>
            <a:camera prst="orthographicFront">
              <a:rot lat="0" lon="0" rev="0"/>
            </a:camera>
            <a:lightRig rig="contrasting" dir="t">
              <a:rot lat="0" lon="0" rev="7800000"/>
            </a:lightRig>
          </a:scene3d>
        </p:grpSpPr>
        <p:sp>
          <p:nvSpPr>
            <p:cNvPr id="181" name="円/楕円 180"/>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2"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83" name="円/楕円 182"/>
          <p:cNvSpPr/>
          <p:nvPr/>
        </p:nvSpPr>
        <p:spPr>
          <a:xfrm>
            <a:off x="4930775" y="3702050"/>
            <a:ext cx="1446213" cy="473075"/>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184" name="図形 183"/>
          <p:cNvSpPr/>
          <p:nvPr/>
        </p:nvSpPr>
        <p:spPr>
          <a:xfrm>
            <a:off x="4872038" y="3644900"/>
            <a:ext cx="1568450" cy="1181100"/>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nvGrpSpPr>
          <p:cNvPr id="106" name="グループ化 184"/>
          <p:cNvGrpSpPr/>
          <p:nvPr/>
        </p:nvGrpSpPr>
        <p:grpSpPr>
          <a:xfrm>
            <a:off x="5114237" y="3775924"/>
            <a:ext cx="292612" cy="292612"/>
            <a:chOff x="3466727" y="337593"/>
            <a:chExt cx="780471" cy="780471"/>
          </a:xfrm>
          <a:solidFill>
            <a:srgbClr val="1DCAE1"/>
          </a:solidFill>
          <a:effectLst/>
          <a:scene3d>
            <a:camera prst="orthographicFront">
              <a:rot lat="0" lon="0" rev="0"/>
            </a:camera>
            <a:lightRig rig="contrasting" dir="t">
              <a:rot lat="0" lon="0" rev="7800000"/>
            </a:lightRig>
          </a:scene3d>
        </p:grpSpPr>
        <p:sp>
          <p:nvSpPr>
            <p:cNvPr id="186" name="円/楕円 185"/>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7"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109" name="グループ化 187"/>
          <p:cNvGrpSpPr/>
          <p:nvPr/>
        </p:nvGrpSpPr>
        <p:grpSpPr>
          <a:xfrm>
            <a:off x="5422689" y="3775923"/>
            <a:ext cx="292612" cy="292612"/>
            <a:chOff x="3466727" y="337593"/>
            <a:chExt cx="780471" cy="780471"/>
          </a:xfrm>
          <a:solidFill>
            <a:srgbClr val="1DCAE1"/>
          </a:solidFill>
          <a:effectLst/>
          <a:scene3d>
            <a:camera prst="orthographicFront">
              <a:rot lat="0" lon="0" rev="0"/>
            </a:camera>
            <a:lightRig rig="contrasting" dir="t">
              <a:rot lat="0" lon="0" rev="7800000"/>
            </a:lightRig>
          </a:scene3d>
        </p:grpSpPr>
        <p:sp>
          <p:nvSpPr>
            <p:cNvPr id="189" name="円/楕円 188"/>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0"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111" name="グループ化 190"/>
          <p:cNvGrpSpPr/>
          <p:nvPr/>
        </p:nvGrpSpPr>
        <p:grpSpPr>
          <a:xfrm>
            <a:off x="5876751" y="3781162"/>
            <a:ext cx="292612" cy="292612"/>
            <a:chOff x="3466727" y="337593"/>
            <a:chExt cx="780471" cy="780471"/>
          </a:xfrm>
          <a:solidFill>
            <a:srgbClr val="1DCAE1"/>
          </a:solidFill>
          <a:effectLst/>
          <a:scene3d>
            <a:camera prst="orthographicFront">
              <a:rot lat="0" lon="0" rev="0"/>
            </a:camera>
            <a:lightRig rig="contrasting" dir="t">
              <a:rot lat="0" lon="0" rev="7800000"/>
            </a:lightRig>
          </a:scene3d>
        </p:grpSpPr>
        <p:sp>
          <p:nvSpPr>
            <p:cNvPr id="192" name="円/楕円 191"/>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3"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114" name="グループ化 193"/>
          <p:cNvGrpSpPr/>
          <p:nvPr/>
        </p:nvGrpSpPr>
        <p:grpSpPr>
          <a:xfrm>
            <a:off x="5601177" y="3879378"/>
            <a:ext cx="292612" cy="292612"/>
            <a:chOff x="3466727" y="337593"/>
            <a:chExt cx="780471" cy="780471"/>
          </a:xfrm>
          <a:solidFill>
            <a:srgbClr val="1DCAE1"/>
          </a:solidFill>
          <a:effectLst/>
          <a:scene3d>
            <a:camera prst="orthographicFront">
              <a:rot lat="0" lon="0" rev="0"/>
            </a:camera>
            <a:lightRig rig="contrasting" dir="t">
              <a:rot lat="0" lon="0" rev="7800000"/>
            </a:lightRig>
          </a:scene3d>
        </p:grpSpPr>
        <p:sp>
          <p:nvSpPr>
            <p:cNvPr id="195" name="円/楕円 194"/>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6"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117" name="グループ化 196"/>
          <p:cNvGrpSpPr/>
          <p:nvPr/>
        </p:nvGrpSpPr>
        <p:grpSpPr>
          <a:xfrm>
            <a:off x="5276383" y="3859330"/>
            <a:ext cx="292612" cy="292612"/>
            <a:chOff x="3466727" y="337593"/>
            <a:chExt cx="780471" cy="780471"/>
          </a:xfrm>
          <a:solidFill>
            <a:srgbClr val="1DCAE1"/>
          </a:solidFill>
          <a:effectLst/>
          <a:scene3d>
            <a:camera prst="orthographicFront">
              <a:rot lat="0" lon="0" rev="0"/>
            </a:camera>
            <a:lightRig rig="contrasting" dir="t">
              <a:rot lat="0" lon="0" rev="7800000"/>
            </a:lightRig>
          </a:scene3d>
        </p:grpSpPr>
        <p:sp>
          <p:nvSpPr>
            <p:cNvPr id="198" name="円/楕円 197"/>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9"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200" name="下矢印 199"/>
          <p:cNvSpPr/>
          <p:nvPr/>
        </p:nvSpPr>
        <p:spPr>
          <a:xfrm>
            <a:off x="5319713" y="4849813"/>
            <a:ext cx="703262" cy="449262"/>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02" name="正方形/長方形 201"/>
          <p:cNvSpPr/>
          <p:nvPr/>
        </p:nvSpPr>
        <p:spPr bwMode="auto">
          <a:xfrm>
            <a:off x="4572000" y="5608638"/>
            <a:ext cx="2084388" cy="8445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3" name="正方形/長方形 202"/>
          <p:cNvSpPr/>
          <p:nvPr/>
        </p:nvSpPr>
        <p:spPr bwMode="auto">
          <a:xfrm>
            <a:off x="4572000" y="5256213"/>
            <a:ext cx="2084388" cy="8445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8016" tIns="128016" rIns="128016" bIns="128016" spcCol="1270" anchor="ctr"/>
          <a:lstStyle/>
          <a:p>
            <a:pPr algn="ctr" defTabSz="800100">
              <a:lnSpc>
                <a:spcPct val="90000"/>
              </a:lnSpc>
              <a:spcAft>
                <a:spcPct val="35000"/>
              </a:spcAft>
              <a:defRPr/>
            </a:pPr>
            <a:r>
              <a:rPr lang="ja-JP" altLang="en-US" dirty="0"/>
              <a:t>第</a:t>
            </a:r>
            <a:r>
              <a:rPr lang="en-US" altLang="ja-JP" dirty="0"/>
              <a:t>4</a:t>
            </a:r>
            <a:r>
              <a:rPr lang="ja-JP" altLang="en-US" dirty="0"/>
              <a:t>群</a:t>
            </a:r>
            <a:r>
              <a:rPr lang="en-US" altLang="ja-JP" dirty="0"/>
              <a:t/>
            </a:r>
            <a:br>
              <a:rPr lang="en-US" altLang="ja-JP" dirty="0"/>
            </a:br>
            <a:r>
              <a:rPr lang="ja-JP" altLang="en-US" dirty="0"/>
              <a:t>「精神行動障害」の</a:t>
            </a:r>
            <a:r>
              <a:rPr lang="en-US" altLang="ja-JP" dirty="0"/>
              <a:t/>
            </a:r>
            <a:br>
              <a:rPr lang="en-US" altLang="ja-JP" dirty="0"/>
            </a:br>
            <a:r>
              <a:rPr lang="ja-JP" altLang="en-US" dirty="0"/>
              <a:t>中間評価項目得点</a:t>
            </a:r>
          </a:p>
        </p:txBody>
      </p:sp>
      <p:grpSp>
        <p:nvGrpSpPr>
          <p:cNvPr id="120" name="グループ化 203"/>
          <p:cNvGrpSpPr/>
          <p:nvPr/>
        </p:nvGrpSpPr>
        <p:grpSpPr>
          <a:xfrm>
            <a:off x="7830754" y="4459401"/>
            <a:ext cx="292612" cy="292612"/>
            <a:chOff x="3466727" y="337593"/>
            <a:chExt cx="780471" cy="780471"/>
          </a:xfrm>
          <a:solidFill>
            <a:srgbClr val="00B050"/>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205" name="円/楕円 204"/>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6"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123" name="グループ化 206"/>
          <p:cNvGrpSpPr/>
          <p:nvPr/>
        </p:nvGrpSpPr>
        <p:grpSpPr>
          <a:xfrm>
            <a:off x="7668609" y="4416549"/>
            <a:ext cx="292612" cy="292612"/>
            <a:chOff x="3466727" y="337593"/>
            <a:chExt cx="780471" cy="780471"/>
          </a:xfrm>
          <a:solidFill>
            <a:srgbClr val="00B050"/>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208" name="円/楕円 207"/>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9"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126" name="グループ化 209"/>
          <p:cNvGrpSpPr/>
          <p:nvPr/>
        </p:nvGrpSpPr>
        <p:grpSpPr>
          <a:xfrm>
            <a:off x="7803997" y="4169346"/>
            <a:ext cx="292612" cy="292612"/>
            <a:chOff x="3466727" y="337593"/>
            <a:chExt cx="780471" cy="780471"/>
          </a:xfrm>
          <a:solidFill>
            <a:srgbClr val="00B050"/>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211" name="円/楕円 210"/>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2"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129" name="グループ化 212"/>
          <p:cNvGrpSpPr/>
          <p:nvPr/>
        </p:nvGrpSpPr>
        <p:grpSpPr>
          <a:xfrm>
            <a:off x="7583673" y="4122470"/>
            <a:ext cx="292612" cy="292612"/>
            <a:chOff x="3466727" y="337593"/>
            <a:chExt cx="780471" cy="780471"/>
          </a:xfrm>
          <a:solidFill>
            <a:srgbClr val="00B050"/>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214" name="円/楕円 213"/>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5"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132" name="グループ化 215"/>
          <p:cNvGrpSpPr/>
          <p:nvPr/>
        </p:nvGrpSpPr>
        <p:grpSpPr>
          <a:xfrm>
            <a:off x="8035058" y="4094673"/>
            <a:ext cx="292612" cy="292612"/>
            <a:chOff x="3466727" y="337593"/>
            <a:chExt cx="780471" cy="780471"/>
          </a:xfrm>
          <a:solidFill>
            <a:srgbClr val="00B050"/>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217" name="円/楕円 216"/>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8"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135" name="グループ化 218"/>
          <p:cNvGrpSpPr/>
          <p:nvPr/>
        </p:nvGrpSpPr>
        <p:grpSpPr>
          <a:xfrm>
            <a:off x="7803997" y="3966061"/>
            <a:ext cx="292612" cy="292612"/>
            <a:chOff x="3466727" y="337593"/>
            <a:chExt cx="780471" cy="780471"/>
          </a:xfrm>
          <a:solidFill>
            <a:srgbClr val="00B050"/>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220" name="円/楕円 219"/>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1"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140" name="グループ化 221"/>
          <p:cNvGrpSpPr/>
          <p:nvPr/>
        </p:nvGrpSpPr>
        <p:grpSpPr>
          <a:xfrm>
            <a:off x="7961221" y="4272800"/>
            <a:ext cx="292612" cy="292612"/>
            <a:chOff x="3466727" y="337593"/>
            <a:chExt cx="780471" cy="780471"/>
          </a:xfrm>
          <a:solidFill>
            <a:srgbClr val="00B050"/>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223" name="円/楕円 222"/>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4"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143" name="グループ化 224"/>
          <p:cNvGrpSpPr/>
          <p:nvPr/>
        </p:nvGrpSpPr>
        <p:grpSpPr>
          <a:xfrm>
            <a:off x="7391837" y="4006842"/>
            <a:ext cx="292612" cy="292612"/>
            <a:chOff x="3466727" y="337593"/>
            <a:chExt cx="780471" cy="780471"/>
          </a:xfrm>
          <a:solidFill>
            <a:srgbClr val="00B050"/>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226" name="円/楕円 225"/>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7"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228" name="円/楕円 227"/>
          <p:cNvSpPr/>
          <p:nvPr/>
        </p:nvSpPr>
        <p:spPr>
          <a:xfrm>
            <a:off x="7192963" y="3714750"/>
            <a:ext cx="1446212" cy="473075"/>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229" name="図形 228"/>
          <p:cNvSpPr/>
          <p:nvPr/>
        </p:nvSpPr>
        <p:spPr>
          <a:xfrm>
            <a:off x="7132638" y="3656013"/>
            <a:ext cx="1570037" cy="1182687"/>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nvGrpSpPr>
          <p:cNvPr id="146" name="グループ化 229"/>
          <p:cNvGrpSpPr/>
          <p:nvPr/>
        </p:nvGrpSpPr>
        <p:grpSpPr>
          <a:xfrm>
            <a:off x="7375997" y="3787776"/>
            <a:ext cx="292612" cy="292612"/>
            <a:chOff x="3466727" y="337593"/>
            <a:chExt cx="780471" cy="780471"/>
          </a:xfrm>
          <a:solidFill>
            <a:srgbClr val="00B050"/>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231" name="円/楕円 230"/>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2"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149" name="グループ化 232"/>
          <p:cNvGrpSpPr/>
          <p:nvPr/>
        </p:nvGrpSpPr>
        <p:grpSpPr>
          <a:xfrm>
            <a:off x="7684449" y="3787775"/>
            <a:ext cx="292612" cy="292612"/>
            <a:chOff x="3466727" y="337593"/>
            <a:chExt cx="780471" cy="780471"/>
          </a:xfrm>
          <a:solidFill>
            <a:srgbClr val="00B050"/>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234" name="円/楕円 233"/>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5"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152" name="グループ化 235"/>
          <p:cNvGrpSpPr/>
          <p:nvPr/>
        </p:nvGrpSpPr>
        <p:grpSpPr>
          <a:xfrm>
            <a:off x="8138511" y="3793014"/>
            <a:ext cx="292612" cy="292612"/>
            <a:chOff x="3466727" y="337593"/>
            <a:chExt cx="780471" cy="780471"/>
          </a:xfrm>
          <a:solidFill>
            <a:srgbClr val="00B050"/>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237" name="円/楕円 236"/>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8"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156" name="グループ化 238"/>
          <p:cNvGrpSpPr/>
          <p:nvPr/>
        </p:nvGrpSpPr>
        <p:grpSpPr>
          <a:xfrm>
            <a:off x="7862937" y="3891230"/>
            <a:ext cx="292612" cy="292612"/>
            <a:chOff x="3466727" y="337593"/>
            <a:chExt cx="780471" cy="780471"/>
          </a:xfrm>
          <a:solidFill>
            <a:srgbClr val="00B050"/>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240" name="円/楕円 239"/>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1"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grpSp>
        <p:nvGrpSpPr>
          <p:cNvPr id="159" name="グループ化 241"/>
          <p:cNvGrpSpPr/>
          <p:nvPr/>
        </p:nvGrpSpPr>
        <p:grpSpPr>
          <a:xfrm>
            <a:off x="7538143" y="3871182"/>
            <a:ext cx="292612" cy="292612"/>
            <a:chOff x="3466727" y="337593"/>
            <a:chExt cx="780471" cy="780471"/>
          </a:xfrm>
          <a:solidFill>
            <a:srgbClr val="00B050"/>
          </a:solidFill>
          <a:effectLst>
            <a:outerShdw blurRad="50800" dir="300000" sx="12000" sy="12000" algn="ctr" rotWithShape="0">
              <a:schemeClr val="bg1"/>
            </a:outerShdw>
          </a:effectLst>
          <a:scene3d>
            <a:camera prst="orthographicFront">
              <a:rot lat="0" lon="0" rev="0"/>
            </a:camera>
            <a:lightRig rig="contrasting" dir="t">
              <a:rot lat="0" lon="0" rev="7800000"/>
            </a:lightRig>
          </a:scene3d>
        </p:grpSpPr>
        <p:sp>
          <p:nvSpPr>
            <p:cNvPr id="243" name="円/楕円 242"/>
            <p:cNvSpPr/>
            <p:nvPr/>
          </p:nvSpPr>
          <p:spPr>
            <a:xfrm>
              <a:off x="3466727" y="337593"/>
              <a:ext cx="780471" cy="780471"/>
            </a:xfrm>
            <a:prstGeom prst="ellipse">
              <a:avLst/>
            </a:prstGeom>
            <a:grpFill/>
            <a:ln>
              <a:noFill/>
            </a:ln>
            <a:effectLst/>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4" name="円/楕円 4"/>
            <p:cNvSpPr/>
            <p:nvPr/>
          </p:nvSpPr>
          <p:spPr>
            <a:xfrm>
              <a:off x="3581024" y="451890"/>
              <a:ext cx="551877" cy="551877"/>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algn="ctr" defTabSz="622300">
                <a:lnSpc>
                  <a:spcPct val="90000"/>
                </a:lnSpc>
                <a:spcAft>
                  <a:spcPct val="35000"/>
                </a:spcAft>
                <a:defRPr/>
              </a:pPr>
              <a:endParaRPr lang="ja-JP" altLang="en-US" sz="1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245" name="下矢印 244"/>
          <p:cNvSpPr/>
          <p:nvPr/>
        </p:nvSpPr>
        <p:spPr>
          <a:xfrm>
            <a:off x="7580313" y="4860925"/>
            <a:ext cx="703262" cy="450850"/>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47" name="正方形/長方形 246"/>
          <p:cNvSpPr/>
          <p:nvPr/>
        </p:nvSpPr>
        <p:spPr bwMode="auto">
          <a:xfrm>
            <a:off x="6732588" y="5227638"/>
            <a:ext cx="2289175" cy="8445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8" name="正方形/長方形 247"/>
          <p:cNvSpPr/>
          <p:nvPr/>
        </p:nvSpPr>
        <p:spPr bwMode="auto">
          <a:xfrm>
            <a:off x="6643688" y="5227638"/>
            <a:ext cx="2378075" cy="8445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28016" tIns="128016" rIns="128016" bIns="128016" spcCol="1270" anchor="ctr"/>
          <a:lstStyle/>
          <a:p>
            <a:pPr algn="ctr" defTabSz="800100">
              <a:lnSpc>
                <a:spcPct val="90000"/>
              </a:lnSpc>
              <a:spcAft>
                <a:spcPct val="35000"/>
              </a:spcAft>
              <a:defRPr/>
            </a:pPr>
            <a:r>
              <a:rPr lang="ja-JP" altLang="en-US" dirty="0"/>
              <a:t>第</a:t>
            </a:r>
            <a:r>
              <a:rPr lang="en-US" altLang="ja-JP" dirty="0"/>
              <a:t>5</a:t>
            </a:r>
            <a:r>
              <a:rPr lang="ja-JP" altLang="en-US" dirty="0"/>
              <a:t>群</a:t>
            </a:r>
            <a:r>
              <a:rPr lang="en-US" altLang="ja-JP" dirty="0"/>
              <a:t/>
            </a:r>
            <a:br>
              <a:rPr lang="en-US" altLang="ja-JP" dirty="0"/>
            </a:br>
            <a:r>
              <a:rPr lang="ja-JP" altLang="en-US" dirty="0"/>
              <a:t>「社会生活への適応」の</a:t>
            </a:r>
            <a:r>
              <a:rPr lang="en-US" altLang="ja-JP" dirty="0"/>
              <a:t/>
            </a:r>
            <a:br>
              <a:rPr lang="en-US" altLang="ja-JP" dirty="0"/>
            </a:br>
            <a:r>
              <a:rPr lang="ja-JP" altLang="en-US" dirty="0"/>
              <a:t>中間評価項目得点</a:t>
            </a:r>
          </a:p>
        </p:txBody>
      </p:sp>
      <p:sp>
        <p:nvSpPr>
          <p:cNvPr id="249" name="テキスト ボックス 248"/>
          <p:cNvSpPr txBox="1"/>
          <p:nvPr/>
        </p:nvSpPr>
        <p:spPr>
          <a:xfrm>
            <a:off x="251520" y="6021288"/>
            <a:ext cx="8604448" cy="783193"/>
          </a:xfrm>
          <a:prstGeom prst="roundRect">
            <a:avLst/>
          </a:prstGeom>
          <a:solidFill>
            <a:srgbClr val="FFF7E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ja-JP" altLang="en-US" sz="2000" dirty="0">
                <a:latin typeface="+mj-ea"/>
                <a:ea typeface="+mj-ea"/>
              </a:rPr>
              <a:t>中間評価項目得点は、認定調査によって把握された心身の状況に基づいて、それぞれ異なる機能や状態の良し悪し</a:t>
            </a:r>
            <a:r>
              <a:rPr lang="ja-JP" altLang="en-US" sz="2000" dirty="0" smtClean="0">
                <a:latin typeface="+mj-ea"/>
                <a:ea typeface="+mj-ea"/>
              </a:rPr>
              <a:t>を</a:t>
            </a:r>
            <a:r>
              <a:rPr lang="en-US" altLang="ja-JP" sz="2000" dirty="0" smtClean="0">
                <a:latin typeface="+mj-ea"/>
                <a:ea typeface="+mj-ea"/>
              </a:rPr>
              <a:t>100</a:t>
            </a:r>
            <a:r>
              <a:rPr lang="ja-JP" altLang="en-US" sz="2000" dirty="0" smtClean="0">
                <a:latin typeface="+mj-ea"/>
                <a:ea typeface="+mj-ea"/>
              </a:rPr>
              <a:t>点満点で総合的</a:t>
            </a:r>
            <a:r>
              <a:rPr lang="ja-JP" altLang="en-US" sz="2000" dirty="0">
                <a:latin typeface="+mj-ea"/>
                <a:ea typeface="+mj-ea"/>
              </a:rPr>
              <a:t>に評価するもの</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907705" y="5157193"/>
            <a:ext cx="6264746" cy="936104"/>
          </a:xfrm>
          <a:prstGeom prst="roundRect">
            <a:avLst/>
          </a:prstGeom>
          <a:effectLst>
            <a:innerShdw blurRad="63500" dist="50800" dir="16200000">
              <a:prstClr val="black">
                <a:alpha val="50000"/>
              </a:prstClr>
            </a:innerShdw>
          </a:effectLst>
        </p:spPr>
        <p:style>
          <a:lnRef idx="1">
            <a:schemeClr val="accent3"/>
          </a:lnRef>
          <a:fillRef idx="3">
            <a:schemeClr val="accent3"/>
          </a:fillRef>
          <a:effectRef idx="2">
            <a:schemeClr val="accent3"/>
          </a:effectRef>
          <a:fontRef idx="minor">
            <a:schemeClr val="lt1"/>
          </a:fontRef>
        </p:style>
        <p:txBody>
          <a:bodyPr anchor="ctr"/>
          <a:lstStyle/>
          <a:p>
            <a:pPr algn="ctr">
              <a:spcBef>
                <a:spcPct val="50000"/>
              </a:spcBef>
              <a:defRPr/>
            </a:pPr>
            <a:r>
              <a:rPr lang="ja-JP" altLang="en-US" dirty="0">
                <a:solidFill>
                  <a:schemeClr val="accent1">
                    <a:lumMod val="75000"/>
                  </a:schemeClr>
                </a:solidFill>
                <a:ea typeface="+mj-ea"/>
              </a:rPr>
              <a:t>合計点数＝</a:t>
            </a:r>
            <a:r>
              <a:rPr lang="ja-JP" altLang="en-US" u="sng" dirty="0">
                <a:solidFill>
                  <a:schemeClr val="accent1">
                    <a:lumMod val="75000"/>
                  </a:schemeClr>
                </a:solidFill>
                <a:ea typeface="+mj-ea"/>
              </a:rPr>
              <a:t>「第２群：生活機能」の中間評価項目得点</a:t>
            </a:r>
          </a:p>
          <a:p>
            <a:pPr algn="ctr">
              <a:spcBef>
                <a:spcPct val="50000"/>
              </a:spcBef>
              <a:defRPr/>
            </a:pPr>
            <a:r>
              <a:rPr lang="ja-JP" altLang="en-US" dirty="0">
                <a:solidFill>
                  <a:schemeClr val="accent1">
                    <a:lumMod val="75000"/>
                  </a:schemeClr>
                </a:solidFill>
                <a:ea typeface="+mj-ea"/>
              </a:rPr>
              <a:t>「生活機能」を</a:t>
            </a:r>
            <a:r>
              <a:rPr lang="en-US" altLang="ja-JP" dirty="0">
                <a:solidFill>
                  <a:schemeClr val="accent1">
                    <a:lumMod val="75000"/>
                  </a:schemeClr>
                </a:solidFill>
                <a:ea typeface="+mj-ea"/>
              </a:rPr>
              <a:t>100</a:t>
            </a:r>
            <a:r>
              <a:rPr lang="ja-JP" altLang="en-US" dirty="0">
                <a:solidFill>
                  <a:schemeClr val="accent1">
                    <a:lumMod val="75000"/>
                  </a:schemeClr>
                </a:solidFill>
                <a:ea typeface="+mj-ea"/>
              </a:rPr>
              <a:t>点満点に換算すると、どのくらいか？</a:t>
            </a:r>
          </a:p>
        </p:txBody>
      </p:sp>
      <p:sp>
        <p:nvSpPr>
          <p:cNvPr id="68612" name="Rectangle 2"/>
          <p:cNvSpPr>
            <a:spLocks noGrp="1" noChangeArrowheads="1"/>
          </p:cNvSpPr>
          <p:nvPr>
            <p:ph type="title"/>
          </p:nvPr>
        </p:nvSpPr>
        <p:spPr/>
        <p:txBody>
          <a:bodyPr/>
          <a:lstStyle/>
          <a:p>
            <a:r>
              <a:rPr lang="ja-JP" altLang="en-US" sz="3200" dirty="0" smtClean="0"/>
              <a:t>中間評価項目得点の算出</a:t>
            </a:r>
          </a:p>
        </p:txBody>
      </p:sp>
      <p:pic>
        <p:nvPicPr>
          <p:cNvPr id="68613" name="Picture 4"/>
          <p:cNvPicPr>
            <a:picLocks noChangeAspect="1" noChangeArrowheads="1"/>
          </p:cNvPicPr>
          <p:nvPr/>
        </p:nvPicPr>
        <p:blipFill>
          <a:blip r:embed="rId3" cstate="print"/>
          <a:srcRect/>
          <a:stretch>
            <a:fillRect/>
          </a:stretch>
        </p:blipFill>
        <p:spPr bwMode="auto">
          <a:xfrm>
            <a:off x="71438" y="1803400"/>
            <a:ext cx="8964612" cy="2778125"/>
          </a:xfrm>
          <a:prstGeom prst="rect">
            <a:avLst/>
          </a:prstGeom>
          <a:noFill/>
          <a:ln w="9525">
            <a:noFill/>
            <a:miter lim="800000"/>
            <a:headEnd/>
            <a:tailEnd/>
          </a:ln>
        </p:spPr>
      </p:pic>
      <p:sp>
        <p:nvSpPr>
          <p:cNvPr id="68614" name="AutoShape 5"/>
          <p:cNvSpPr>
            <a:spLocks/>
          </p:cNvSpPr>
          <p:nvPr/>
        </p:nvSpPr>
        <p:spPr bwMode="auto">
          <a:xfrm rot="5400000">
            <a:off x="5400675" y="1514475"/>
            <a:ext cx="503238" cy="6624638"/>
          </a:xfrm>
          <a:prstGeom prst="rightBrace">
            <a:avLst>
              <a:gd name="adj1" fmla="val 109700"/>
              <a:gd name="adj2" fmla="val 50000"/>
            </a:avLst>
          </a:prstGeom>
          <a:noFill/>
          <a:ln w="9525">
            <a:solidFill>
              <a:schemeClr val="tx1"/>
            </a:solidFill>
            <a:round/>
            <a:headEnd/>
            <a:tailEnd/>
          </a:ln>
        </p:spPr>
        <p:txBody>
          <a:bodyPr wrap="none" anchor="ctr"/>
          <a:lstStyle/>
          <a:p>
            <a:endParaRPr lang="ja-JP" altLang="en-US"/>
          </a:p>
        </p:txBody>
      </p:sp>
      <p:sp>
        <p:nvSpPr>
          <p:cNvPr id="68615" name="Rectangle 6"/>
          <p:cNvSpPr>
            <a:spLocks noChangeArrowheads="1"/>
          </p:cNvSpPr>
          <p:nvPr/>
        </p:nvSpPr>
        <p:spPr bwMode="auto">
          <a:xfrm>
            <a:off x="3348038" y="1701800"/>
            <a:ext cx="431800" cy="2951163"/>
          </a:xfrm>
          <a:prstGeom prst="rect">
            <a:avLst/>
          </a:prstGeom>
          <a:noFill/>
          <a:ln w="38100">
            <a:solidFill>
              <a:srgbClr val="FF0000"/>
            </a:solidFill>
            <a:miter lim="800000"/>
            <a:headEnd/>
            <a:tailEnd/>
          </a:ln>
        </p:spPr>
        <p:txBody>
          <a:bodyPr wrap="none" anchor="ctr"/>
          <a:lstStyle/>
          <a:p>
            <a:endParaRPr lang="ja-JP" altLang="en-US"/>
          </a:p>
        </p:txBody>
      </p:sp>
      <p:sp>
        <p:nvSpPr>
          <p:cNvPr id="68616" name="Rectangle 9"/>
          <p:cNvSpPr>
            <a:spLocks noChangeArrowheads="1"/>
          </p:cNvSpPr>
          <p:nvPr/>
        </p:nvSpPr>
        <p:spPr bwMode="auto">
          <a:xfrm>
            <a:off x="8532813" y="3860800"/>
            <a:ext cx="431800" cy="504825"/>
          </a:xfrm>
          <a:prstGeom prst="rect">
            <a:avLst/>
          </a:prstGeom>
          <a:noFill/>
          <a:ln w="38100">
            <a:solidFill>
              <a:srgbClr val="3366FF"/>
            </a:solidFill>
            <a:prstDash val="sysDot"/>
            <a:miter lim="800000"/>
            <a:headEnd/>
            <a:tailEnd/>
          </a:ln>
        </p:spPr>
        <p:txBody>
          <a:bodyPr wrap="none" anchor="ctr"/>
          <a:lstStyle/>
          <a:p>
            <a:endParaRPr lang="ja-JP" altLang="en-US"/>
          </a:p>
        </p:txBody>
      </p:sp>
      <p:sp>
        <p:nvSpPr>
          <p:cNvPr id="68617" name="Rectangle 10"/>
          <p:cNvSpPr>
            <a:spLocks noChangeArrowheads="1"/>
          </p:cNvSpPr>
          <p:nvPr/>
        </p:nvSpPr>
        <p:spPr bwMode="auto">
          <a:xfrm>
            <a:off x="6804025" y="2276475"/>
            <a:ext cx="431800" cy="217488"/>
          </a:xfrm>
          <a:prstGeom prst="rect">
            <a:avLst/>
          </a:prstGeom>
          <a:noFill/>
          <a:ln w="38100">
            <a:solidFill>
              <a:srgbClr val="3366FF"/>
            </a:solidFill>
            <a:prstDash val="sysDot"/>
            <a:miter lim="800000"/>
            <a:headEnd/>
            <a:tailEnd/>
          </a:ln>
        </p:spPr>
        <p:txBody>
          <a:bodyPr wrap="none" anchor="ctr"/>
          <a:lstStyle/>
          <a:p>
            <a:endParaRPr lang="ja-JP" altLang="en-US"/>
          </a:p>
        </p:txBody>
      </p:sp>
      <p:sp>
        <p:nvSpPr>
          <p:cNvPr id="68618" name="Rectangle 11"/>
          <p:cNvSpPr>
            <a:spLocks noChangeArrowheads="1"/>
          </p:cNvSpPr>
          <p:nvPr/>
        </p:nvSpPr>
        <p:spPr bwMode="auto">
          <a:xfrm>
            <a:off x="6804025" y="4365625"/>
            <a:ext cx="431800" cy="217488"/>
          </a:xfrm>
          <a:prstGeom prst="rect">
            <a:avLst/>
          </a:prstGeom>
          <a:noFill/>
          <a:ln w="38100">
            <a:solidFill>
              <a:srgbClr val="3366FF"/>
            </a:solidFill>
            <a:prstDash val="sysDot"/>
            <a:miter lim="800000"/>
            <a:headEnd/>
            <a:tailEnd/>
          </a:ln>
        </p:spPr>
        <p:txBody>
          <a:bodyPr wrap="none" anchor="ctr"/>
          <a:lstStyle/>
          <a:p>
            <a:endParaRPr lang="ja-JP" altLang="en-US"/>
          </a:p>
        </p:txBody>
      </p:sp>
      <p:sp>
        <p:nvSpPr>
          <p:cNvPr id="68619" name="Rectangle 12"/>
          <p:cNvSpPr>
            <a:spLocks noChangeArrowheads="1"/>
          </p:cNvSpPr>
          <p:nvPr/>
        </p:nvSpPr>
        <p:spPr bwMode="auto">
          <a:xfrm>
            <a:off x="6804025" y="3213100"/>
            <a:ext cx="431800" cy="647700"/>
          </a:xfrm>
          <a:prstGeom prst="rect">
            <a:avLst/>
          </a:prstGeom>
          <a:noFill/>
          <a:ln w="38100">
            <a:solidFill>
              <a:srgbClr val="3366FF"/>
            </a:solidFill>
            <a:prstDash val="sysDot"/>
            <a:miter lim="800000"/>
            <a:headEnd/>
            <a:tailEnd/>
          </a:ln>
        </p:spPr>
        <p:txBody>
          <a:bodyPr wrap="none" anchor="ctr"/>
          <a:lstStyle/>
          <a:p>
            <a:endParaRPr lang="ja-JP" altLang="en-US"/>
          </a:p>
        </p:txBody>
      </p:sp>
      <p:sp>
        <p:nvSpPr>
          <p:cNvPr id="68620" name="Rectangle 13"/>
          <p:cNvSpPr>
            <a:spLocks noChangeArrowheads="1"/>
          </p:cNvSpPr>
          <p:nvPr/>
        </p:nvSpPr>
        <p:spPr bwMode="auto">
          <a:xfrm>
            <a:off x="8532813" y="2493963"/>
            <a:ext cx="431800" cy="720725"/>
          </a:xfrm>
          <a:prstGeom prst="rect">
            <a:avLst/>
          </a:prstGeom>
          <a:noFill/>
          <a:ln w="38100">
            <a:solidFill>
              <a:srgbClr val="3366FF"/>
            </a:solidFill>
            <a:prstDash val="sysDot"/>
            <a:miter lim="800000"/>
            <a:headEnd/>
            <a:tailEnd/>
          </a:ln>
        </p:spPr>
        <p:txBody>
          <a:bodyPr wrap="none" anchor="ctr"/>
          <a:lstStyle/>
          <a:p>
            <a:endParaRPr lang="ja-JP" altLang="en-US"/>
          </a:p>
        </p:txBody>
      </p:sp>
      <p:sp>
        <p:nvSpPr>
          <p:cNvPr id="68621" name="Rectangle 14"/>
          <p:cNvSpPr>
            <a:spLocks noChangeArrowheads="1"/>
          </p:cNvSpPr>
          <p:nvPr/>
        </p:nvSpPr>
        <p:spPr bwMode="auto">
          <a:xfrm>
            <a:off x="8532813" y="1773238"/>
            <a:ext cx="431800" cy="504825"/>
          </a:xfrm>
          <a:prstGeom prst="rect">
            <a:avLst/>
          </a:prstGeom>
          <a:noFill/>
          <a:ln w="38100">
            <a:solidFill>
              <a:srgbClr val="3366FF"/>
            </a:solidFill>
            <a:prstDash val="sysDot"/>
            <a:miter lim="800000"/>
            <a:headEnd/>
            <a:tailEnd/>
          </a:ln>
        </p:spPr>
        <p:txBody>
          <a:bodyPr wrap="none" anchor="ctr"/>
          <a:lstStyle/>
          <a:p>
            <a:endParaRPr lang="ja-JP" altLang="en-US"/>
          </a:p>
        </p:txBody>
      </p:sp>
      <p:sp>
        <p:nvSpPr>
          <p:cNvPr id="68622" name="Rectangle 15"/>
          <p:cNvSpPr>
            <a:spLocks noChangeArrowheads="1"/>
          </p:cNvSpPr>
          <p:nvPr/>
        </p:nvSpPr>
        <p:spPr bwMode="auto">
          <a:xfrm>
            <a:off x="2143125" y="1347788"/>
            <a:ext cx="431800" cy="287337"/>
          </a:xfrm>
          <a:prstGeom prst="rect">
            <a:avLst/>
          </a:prstGeom>
          <a:noFill/>
          <a:ln w="38100">
            <a:solidFill>
              <a:srgbClr val="FF0000"/>
            </a:solidFill>
            <a:miter lim="800000"/>
            <a:headEnd/>
            <a:tailEnd/>
          </a:ln>
        </p:spPr>
        <p:txBody>
          <a:bodyPr wrap="none" anchor="ctr"/>
          <a:lstStyle/>
          <a:p>
            <a:endParaRPr lang="ja-JP" altLang="en-US"/>
          </a:p>
        </p:txBody>
      </p:sp>
      <p:sp>
        <p:nvSpPr>
          <p:cNvPr id="68623" name="Rectangle 16"/>
          <p:cNvSpPr>
            <a:spLocks noChangeArrowheads="1"/>
          </p:cNvSpPr>
          <p:nvPr/>
        </p:nvSpPr>
        <p:spPr bwMode="auto">
          <a:xfrm>
            <a:off x="4878388" y="1347788"/>
            <a:ext cx="431800" cy="288925"/>
          </a:xfrm>
          <a:prstGeom prst="rect">
            <a:avLst/>
          </a:prstGeom>
          <a:noFill/>
          <a:ln w="38100">
            <a:solidFill>
              <a:srgbClr val="3366FF"/>
            </a:solidFill>
            <a:prstDash val="sysDot"/>
            <a:miter lim="800000"/>
            <a:headEnd/>
            <a:tailEnd/>
          </a:ln>
        </p:spPr>
        <p:txBody>
          <a:bodyPr wrap="none" anchor="ctr"/>
          <a:lstStyle/>
          <a:p>
            <a:endParaRPr lang="ja-JP" altLang="en-US"/>
          </a:p>
        </p:txBody>
      </p:sp>
      <p:sp>
        <p:nvSpPr>
          <p:cNvPr id="68624" name="Text Box 18"/>
          <p:cNvSpPr txBox="1">
            <a:spLocks noChangeArrowheads="1"/>
          </p:cNvSpPr>
          <p:nvPr/>
        </p:nvSpPr>
        <p:spPr bwMode="auto">
          <a:xfrm>
            <a:off x="2646363" y="1276350"/>
            <a:ext cx="1584325" cy="366713"/>
          </a:xfrm>
          <a:prstGeom prst="rect">
            <a:avLst/>
          </a:prstGeom>
          <a:noFill/>
          <a:ln w="9525">
            <a:noFill/>
            <a:miter lim="800000"/>
            <a:headEnd/>
            <a:tailEnd/>
          </a:ln>
        </p:spPr>
        <p:txBody>
          <a:bodyPr>
            <a:spAutoFit/>
          </a:bodyPr>
          <a:lstStyle/>
          <a:p>
            <a:pPr>
              <a:spcBef>
                <a:spcPct val="50000"/>
              </a:spcBef>
            </a:pPr>
            <a:r>
              <a:rPr lang="ja-JP" altLang="en-US"/>
              <a:t>合計＝</a:t>
            </a:r>
            <a:r>
              <a:rPr lang="en-US" altLang="ja-JP"/>
              <a:t>100</a:t>
            </a:r>
            <a:r>
              <a:rPr lang="ja-JP" altLang="en-US"/>
              <a:t>点</a:t>
            </a:r>
          </a:p>
        </p:txBody>
      </p:sp>
      <p:sp>
        <p:nvSpPr>
          <p:cNvPr id="68625" name="Text Box 19"/>
          <p:cNvSpPr txBox="1">
            <a:spLocks noChangeArrowheads="1"/>
          </p:cNvSpPr>
          <p:nvPr/>
        </p:nvSpPr>
        <p:spPr bwMode="auto">
          <a:xfrm>
            <a:off x="5383213" y="1276350"/>
            <a:ext cx="1584325" cy="366713"/>
          </a:xfrm>
          <a:prstGeom prst="rect">
            <a:avLst/>
          </a:prstGeom>
          <a:noFill/>
          <a:ln w="9525">
            <a:noFill/>
            <a:miter lim="800000"/>
            <a:headEnd/>
            <a:tailEnd/>
          </a:ln>
        </p:spPr>
        <p:txBody>
          <a:bodyPr>
            <a:spAutoFit/>
          </a:bodyPr>
          <a:lstStyle/>
          <a:p>
            <a:pPr>
              <a:spcBef>
                <a:spcPct val="50000"/>
              </a:spcBef>
            </a:pPr>
            <a:r>
              <a:rPr lang="ja-JP" altLang="en-US"/>
              <a:t>合計＝</a:t>
            </a:r>
            <a:r>
              <a:rPr lang="en-US" altLang="ja-JP"/>
              <a:t>0</a:t>
            </a:r>
            <a:r>
              <a:rPr lang="ja-JP" altLang="en-US"/>
              <a:t>点</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4"/>
          <p:cNvPicPr>
            <a:picLocks noChangeAspect="1" noChangeArrowheads="1"/>
          </p:cNvPicPr>
          <p:nvPr/>
        </p:nvPicPr>
        <p:blipFill>
          <a:blip r:embed="rId3" cstate="print"/>
          <a:srcRect r="8150" b="19325"/>
          <a:stretch>
            <a:fillRect/>
          </a:stretch>
        </p:blipFill>
        <p:spPr bwMode="auto">
          <a:xfrm>
            <a:off x="1773238" y="1241425"/>
            <a:ext cx="7324725" cy="5557838"/>
          </a:xfrm>
          <a:prstGeom prst="rect">
            <a:avLst/>
          </a:prstGeom>
          <a:noFill/>
          <a:ln w="9525">
            <a:noFill/>
            <a:miter lim="800000"/>
            <a:headEnd/>
            <a:tailEnd/>
          </a:ln>
        </p:spPr>
      </p:pic>
      <p:sp>
        <p:nvSpPr>
          <p:cNvPr id="70658" name="Rectangle 2"/>
          <p:cNvSpPr>
            <a:spLocks noGrp="1" noChangeArrowheads="1"/>
          </p:cNvSpPr>
          <p:nvPr>
            <p:ph type="title"/>
          </p:nvPr>
        </p:nvSpPr>
        <p:spPr>
          <a:xfrm>
            <a:off x="457200" y="152400"/>
            <a:ext cx="8628063" cy="990600"/>
          </a:xfrm>
        </p:spPr>
        <p:txBody>
          <a:bodyPr/>
          <a:lstStyle/>
          <a:p>
            <a:r>
              <a:rPr lang="ja-JP" altLang="en-US" sz="3200" dirty="0" smtClean="0"/>
              <a:t>樹形モデルの分岐項目</a:t>
            </a:r>
          </a:p>
        </p:txBody>
      </p:sp>
      <p:graphicFrame>
        <p:nvGraphicFramePr>
          <p:cNvPr id="6" name="図表 5"/>
          <p:cNvGraphicFramePr/>
          <p:nvPr/>
        </p:nvGraphicFramePr>
        <p:xfrm>
          <a:off x="-357222" y="2143116"/>
          <a:ext cx="3905205" cy="27468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円/楕円 8"/>
          <p:cNvSpPr/>
          <p:nvPr/>
        </p:nvSpPr>
        <p:spPr>
          <a:xfrm>
            <a:off x="5795963" y="4292600"/>
            <a:ext cx="1439862" cy="12239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図形 15"/>
          <p:cNvSpPr/>
          <p:nvPr/>
        </p:nvSpPr>
        <p:spPr>
          <a:xfrm rot="20700000" flipV="1">
            <a:off x="2403810" y="4040961"/>
            <a:ext cx="3492441" cy="2067654"/>
          </a:xfrm>
          <a:prstGeom prst="swooshArrow">
            <a:avLst>
              <a:gd name="adj1" fmla="val 8689"/>
              <a:gd name="adj2" fmla="val 16009"/>
            </a:avLst>
          </a:prstGeom>
        </p:spPr>
        <p:style>
          <a:lnRef idx="0">
            <a:schemeClr val="accent3"/>
          </a:lnRef>
          <a:fillRef idx="3">
            <a:schemeClr val="accent3"/>
          </a:fillRef>
          <a:effectRef idx="3">
            <a:schemeClr val="accent3"/>
          </a:effectRef>
          <a:fontRef idx="minor">
            <a:schemeClr val="lt1"/>
          </a:fontRef>
        </p:style>
      </p:sp>
      <p:sp>
        <p:nvSpPr>
          <p:cNvPr id="18" name="円/楕円 17"/>
          <p:cNvSpPr/>
          <p:nvPr/>
        </p:nvSpPr>
        <p:spPr>
          <a:xfrm>
            <a:off x="3995738" y="2060575"/>
            <a:ext cx="1439862" cy="12239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円/楕円 18"/>
          <p:cNvSpPr/>
          <p:nvPr/>
        </p:nvSpPr>
        <p:spPr>
          <a:xfrm>
            <a:off x="3132138" y="4292600"/>
            <a:ext cx="1439862" cy="8651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 name="Diagram group"/>
          <p:cNvGrpSpPr/>
          <p:nvPr/>
        </p:nvGrpSpPr>
        <p:grpSpPr>
          <a:xfrm>
            <a:off x="1142976" y="3286124"/>
            <a:ext cx="833717" cy="541916"/>
            <a:chOff x="1455349" y="87"/>
            <a:chExt cx="833717" cy="541916"/>
          </a:xfrm>
          <a:scene3d>
            <a:camera prst="perspectiveHeroicExtremeRightFacing" zoom="91000"/>
            <a:lightRig rig="threePt" dir="t">
              <a:rot lat="0" lon="0" rev="20640000"/>
            </a:lightRig>
          </a:scene3d>
        </p:grpSpPr>
        <p:grpSp>
          <p:nvGrpSpPr>
            <p:cNvPr id="3" name="グループ化 20"/>
            <p:cNvGrpSpPr/>
            <p:nvPr/>
          </p:nvGrpSpPr>
          <p:grpSpPr>
            <a:xfrm>
              <a:off x="1455349" y="87"/>
              <a:ext cx="833717" cy="541916"/>
              <a:chOff x="1455349" y="87"/>
              <a:chExt cx="833717" cy="541916"/>
            </a:xfrm>
            <a:scene3d>
              <a:camera prst="perspectiveHeroicExtremeRightFacing" zoom="91000"/>
              <a:lightRig rig="threePt" dir="t">
                <a:rot lat="0" lon="0" rev="20640000"/>
              </a:lightRig>
            </a:scene3d>
          </p:grpSpPr>
          <p:sp>
            <p:nvSpPr>
              <p:cNvPr id="22" name="角丸四角形 21"/>
              <p:cNvSpPr/>
              <p:nvPr/>
            </p:nvSpPr>
            <p:spPr>
              <a:xfrm>
                <a:off x="1455349" y="87"/>
                <a:ext cx="833717" cy="541916"/>
              </a:xfrm>
              <a:prstGeom prst="roundRect">
                <a:avLst/>
              </a:prstGeom>
              <a:solidFill>
                <a:srgbClr val="FFC000"/>
              </a:solidFill>
              <a:ln>
                <a:solidFill>
                  <a:schemeClr val="bg1"/>
                </a:solidFill>
              </a:ln>
              <a:sp3d extrusionH="50600" prstMaterial="metal">
                <a:bevelT w="101600" h="80600" prst="relaxedInset"/>
                <a:bevelB w="80600" h="80600" prst="relaxedInset"/>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3" name="角丸四角形 4"/>
              <p:cNvSpPr/>
              <p:nvPr/>
            </p:nvSpPr>
            <p:spPr>
              <a:xfrm>
                <a:off x="1481803" y="26541"/>
                <a:ext cx="780809" cy="489008"/>
              </a:xfrm>
              <a:prstGeom prst="rect">
                <a:avLst/>
              </a:prstGeom>
              <a:sp3d/>
            </p:spPr>
            <p:style>
              <a:lnRef idx="0">
                <a:scrgbClr r="0" g="0" b="0"/>
              </a:lnRef>
              <a:fillRef idx="0">
                <a:scrgbClr r="0" g="0" b="0"/>
              </a:fillRef>
              <a:effectRef idx="0">
                <a:scrgbClr r="0" g="0" b="0"/>
              </a:effectRef>
              <a:fontRef idx="minor">
                <a:schemeClr val="dk1"/>
              </a:fontRef>
            </p:style>
            <p:txBody>
              <a:bodyPr lIns="45720" rIns="45720" spcCol="1270" anchor="ctr"/>
              <a:lstStyle/>
              <a:p>
                <a:pPr algn="ctr" defTabSz="533400">
                  <a:lnSpc>
                    <a:spcPct val="90000"/>
                  </a:lnSpc>
                  <a:spcAft>
                    <a:spcPct val="35000"/>
                  </a:spcAft>
                  <a:defRPr/>
                </a:pPr>
                <a:r>
                  <a:rPr lang="ja-JP" altLang="en-US" sz="1100" dirty="0"/>
                  <a:t>中間評価項目得点</a:t>
                </a:r>
              </a:p>
            </p:txBody>
          </p:sp>
        </p:grpSp>
      </p:grpSp>
      <p:sp>
        <p:nvSpPr>
          <p:cNvPr id="15" name="図形 14"/>
          <p:cNvSpPr/>
          <p:nvPr/>
        </p:nvSpPr>
        <p:spPr>
          <a:xfrm rot="900000">
            <a:off x="1830153" y="2028496"/>
            <a:ext cx="2386896" cy="851116"/>
          </a:xfrm>
          <a:prstGeom prst="swooshArrow">
            <a:avLst>
              <a:gd name="adj1" fmla="val 16137"/>
              <a:gd name="adj2" fmla="val 31194"/>
            </a:avLst>
          </a:prstGeom>
        </p:spPr>
        <p:style>
          <a:lnRef idx="0">
            <a:schemeClr val="accent3"/>
          </a:lnRef>
          <a:fillRef idx="3">
            <a:schemeClr val="accent3"/>
          </a:fillRef>
          <a:effectRef idx="3">
            <a:schemeClr val="accent3"/>
          </a:effectRef>
          <a:fontRef idx="minor">
            <a:schemeClr val="lt1"/>
          </a:fontRef>
        </p:style>
      </p:sp>
      <p:sp>
        <p:nvSpPr>
          <p:cNvPr id="14" name="図形 13"/>
          <p:cNvSpPr/>
          <p:nvPr/>
        </p:nvSpPr>
        <p:spPr>
          <a:xfrm rot="5400000">
            <a:off x="2550054" y="3195681"/>
            <a:ext cx="1251199" cy="1207838"/>
          </a:xfrm>
          <a:prstGeom prst="swooshArrow">
            <a:avLst>
              <a:gd name="adj1" fmla="val 8689"/>
              <a:gd name="adj2" fmla="val 16009"/>
            </a:avLst>
          </a:prstGeom>
        </p:spPr>
        <p:style>
          <a:lnRef idx="0">
            <a:schemeClr val="accent3"/>
          </a:lnRef>
          <a:fillRef idx="3">
            <a:schemeClr val="accent3"/>
          </a:fillRef>
          <a:effectRef idx="3">
            <a:schemeClr val="accent3"/>
          </a:effectRef>
          <a:fontRef idx="minor">
            <a:schemeClr val="lt1"/>
          </a:fontRef>
        </p:style>
      </p:sp>
      <p:sp>
        <p:nvSpPr>
          <p:cNvPr id="10" name="正方形/長方形 9"/>
          <p:cNvSpPr/>
          <p:nvPr/>
        </p:nvSpPr>
        <p:spPr>
          <a:xfrm>
            <a:off x="179512" y="5157192"/>
            <a:ext cx="3168352" cy="1431546"/>
          </a:xfrm>
          <a:prstGeom prst="rect">
            <a:avLst/>
          </a:prstGeom>
          <a:solidFill>
            <a:schemeClr val="accent2">
              <a:lumMod val="20000"/>
              <a:lumOff val="80000"/>
            </a:schemeClr>
          </a:solidFill>
        </p:spPr>
        <p:style>
          <a:lnRef idx="3">
            <a:schemeClr val="lt1"/>
          </a:lnRef>
          <a:fillRef idx="1">
            <a:schemeClr val="accent4"/>
          </a:fillRef>
          <a:effectRef idx="1">
            <a:schemeClr val="accent4"/>
          </a:effectRef>
          <a:fontRef idx="minor">
            <a:schemeClr val="lt1"/>
          </a:fontRef>
        </p:style>
        <p:txBody>
          <a:bodyPr anchor="ctr"/>
          <a:lstStyle/>
          <a:p>
            <a:pPr>
              <a:defRPr/>
            </a:pPr>
            <a:r>
              <a:rPr lang="ja-JP" altLang="en-US" spc="50" dirty="0">
                <a:ln w="13500">
                  <a:solidFill>
                    <a:schemeClr val="accent1">
                      <a:shade val="2500"/>
                      <a:alpha val="6500"/>
                    </a:schemeClr>
                  </a:solidFill>
                  <a:prstDash val="solid"/>
                </a:ln>
                <a:solidFill>
                  <a:schemeClr val="tx1">
                    <a:lumMod val="65000"/>
                    <a:lumOff val="35000"/>
                    <a:alpha val="95000"/>
                  </a:schemeClr>
                </a:solidFill>
                <a:effectLst>
                  <a:innerShdw blurRad="50900" dist="38500" dir="13500000">
                    <a:srgbClr val="000000">
                      <a:alpha val="60000"/>
                    </a:srgbClr>
                  </a:innerShdw>
                </a:effectLst>
                <a:latin typeface="+mj-ea"/>
                <a:ea typeface="+mj-ea"/>
              </a:rPr>
              <a:t>樹形図の大半の分岐点で「中間評価項目得点」を基準に分岐することから、中間評価項目得点は、基準時間を決定する上で重要な役割を</a:t>
            </a:r>
            <a:r>
              <a:rPr lang="ja-JP" altLang="en-US" spc="50" dirty="0" smtClean="0">
                <a:ln w="13500">
                  <a:solidFill>
                    <a:schemeClr val="accent1">
                      <a:shade val="2500"/>
                      <a:alpha val="6500"/>
                    </a:schemeClr>
                  </a:solidFill>
                  <a:prstDash val="solid"/>
                </a:ln>
                <a:solidFill>
                  <a:schemeClr val="tx1">
                    <a:lumMod val="65000"/>
                    <a:lumOff val="35000"/>
                    <a:alpha val="95000"/>
                  </a:schemeClr>
                </a:solidFill>
                <a:effectLst>
                  <a:innerShdw blurRad="50900" dist="38500" dir="13500000">
                    <a:srgbClr val="000000">
                      <a:alpha val="60000"/>
                    </a:srgbClr>
                  </a:innerShdw>
                </a:effectLst>
                <a:latin typeface="+mj-ea"/>
                <a:ea typeface="+mj-ea"/>
              </a:rPr>
              <a:t>果たしている。</a:t>
            </a:r>
            <a:endParaRPr lang="ja-JP" altLang="en-US" spc="50" dirty="0">
              <a:ln w="13500">
                <a:solidFill>
                  <a:schemeClr val="accent1">
                    <a:shade val="2500"/>
                    <a:alpha val="6500"/>
                  </a:schemeClr>
                </a:solidFill>
                <a:prstDash val="solid"/>
              </a:ln>
              <a:solidFill>
                <a:schemeClr val="tx1">
                  <a:lumMod val="65000"/>
                  <a:lumOff val="35000"/>
                  <a:alpha val="95000"/>
                </a:schemeClr>
              </a:solidFill>
              <a:effectLst>
                <a:innerShdw blurRad="50900" dist="38500" dir="13500000">
                  <a:srgbClr val="000000">
                    <a:alpha val="60000"/>
                  </a:srgbClr>
                </a:innerShdw>
              </a:effectLst>
              <a:latin typeface="+mj-ea"/>
              <a:ea typeface="+mj-ea"/>
            </a:endParaRPr>
          </a:p>
        </p:txBody>
      </p:sp>
      <p:sp>
        <p:nvSpPr>
          <p:cNvPr id="27" name="円/楕円 26"/>
          <p:cNvSpPr/>
          <p:nvPr/>
        </p:nvSpPr>
        <p:spPr>
          <a:xfrm>
            <a:off x="5572125" y="2500313"/>
            <a:ext cx="1439863" cy="1223962"/>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正方形/長方形 24"/>
          <p:cNvSpPr/>
          <p:nvPr/>
        </p:nvSpPr>
        <p:spPr>
          <a:xfrm>
            <a:off x="5940152" y="1276804"/>
            <a:ext cx="2160240" cy="1360108"/>
          </a:xfrm>
          <a:prstGeom prst="rect">
            <a:avLst/>
          </a:prstGeom>
          <a:solidFill>
            <a:srgbClr val="CCECFF"/>
          </a:solidFill>
        </p:spPr>
        <p:style>
          <a:lnRef idx="3">
            <a:schemeClr val="lt1"/>
          </a:lnRef>
          <a:fillRef idx="1">
            <a:schemeClr val="accent3"/>
          </a:fillRef>
          <a:effectRef idx="1">
            <a:schemeClr val="accent3"/>
          </a:effectRef>
          <a:fontRef idx="minor">
            <a:schemeClr val="lt1"/>
          </a:fontRef>
        </p:style>
        <p:txBody>
          <a:bodyPr anchor="ctr"/>
          <a:lstStyle/>
          <a:p>
            <a:pPr>
              <a:defRPr/>
            </a:pPr>
            <a:r>
              <a:rPr lang="ja-JP" altLang="en-US" spc="50" dirty="0" smtClean="0">
                <a:ln w="13500">
                  <a:solidFill>
                    <a:schemeClr val="accent1">
                      <a:shade val="2500"/>
                      <a:alpha val="6500"/>
                    </a:schemeClr>
                  </a:solidFill>
                  <a:prstDash val="solid"/>
                </a:ln>
                <a:solidFill>
                  <a:srgbClr val="595959"/>
                </a:solidFill>
                <a:latin typeface="+mj-ea"/>
                <a:ea typeface="+mj-ea"/>
              </a:rPr>
              <a:t>基本</a:t>
            </a:r>
            <a:r>
              <a:rPr lang="ja-JP" altLang="en-US" spc="50" dirty="0" smtClean="0">
                <a:ln w="13500">
                  <a:solidFill>
                    <a:schemeClr val="accent1">
                      <a:shade val="2500"/>
                      <a:alpha val="6500"/>
                    </a:schemeClr>
                  </a:solidFill>
                  <a:prstDash val="solid"/>
                </a:ln>
                <a:solidFill>
                  <a:schemeClr val="tx1">
                    <a:lumMod val="65000"/>
                    <a:lumOff val="35000"/>
                    <a:alpha val="95000"/>
                  </a:schemeClr>
                </a:solidFill>
                <a:latin typeface="+mj-ea"/>
                <a:ea typeface="+mj-ea"/>
              </a:rPr>
              <a:t>調査</a:t>
            </a:r>
            <a:r>
              <a:rPr lang="ja-JP" altLang="en-US" spc="50" dirty="0">
                <a:ln w="13500">
                  <a:solidFill>
                    <a:schemeClr val="accent1">
                      <a:shade val="2500"/>
                      <a:alpha val="6500"/>
                    </a:schemeClr>
                  </a:solidFill>
                  <a:prstDash val="solid"/>
                </a:ln>
                <a:solidFill>
                  <a:schemeClr val="tx1">
                    <a:lumMod val="65000"/>
                    <a:lumOff val="35000"/>
                    <a:alpha val="95000"/>
                  </a:schemeClr>
                </a:solidFill>
                <a:latin typeface="+mj-ea"/>
                <a:ea typeface="+mj-ea"/>
              </a:rPr>
              <a:t>項</a:t>
            </a:r>
            <a:r>
              <a:rPr lang="ja-JP" altLang="en-US" spc="50" dirty="0">
                <a:ln w="13500">
                  <a:solidFill>
                    <a:schemeClr val="accent1">
                      <a:shade val="2500"/>
                      <a:alpha val="6500"/>
                    </a:schemeClr>
                  </a:solidFill>
                  <a:prstDash val="solid"/>
                </a:ln>
                <a:solidFill>
                  <a:srgbClr val="595959"/>
                </a:solidFill>
                <a:latin typeface="+mj-ea"/>
                <a:ea typeface="+mj-ea"/>
              </a:rPr>
              <a:t>目</a:t>
            </a:r>
            <a:r>
              <a:rPr lang="ja-JP" altLang="en-US" spc="50" dirty="0">
                <a:ln w="13500">
                  <a:solidFill>
                    <a:schemeClr val="accent1">
                      <a:shade val="2500"/>
                      <a:alpha val="6500"/>
                    </a:schemeClr>
                  </a:solidFill>
                  <a:prstDash val="solid"/>
                </a:ln>
                <a:solidFill>
                  <a:schemeClr val="tx1">
                    <a:lumMod val="65000"/>
                    <a:lumOff val="35000"/>
                    <a:alpha val="95000"/>
                  </a:schemeClr>
                </a:solidFill>
                <a:latin typeface="+mj-ea"/>
                <a:ea typeface="+mj-ea"/>
              </a:rPr>
              <a:t>は、樹形図の分岐に用いられているため、要介護度に影響を与える場合がある。</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角丸四角形 125"/>
          <p:cNvSpPr/>
          <p:nvPr/>
        </p:nvSpPr>
        <p:spPr>
          <a:xfrm>
            <a:off x="6572264" y="5715016"/>
            <a:ext cx="2143140" cy="642942"/>
          </a:xfrm>
          <a:prstGeom prst="roundRect">
            <a:avLst/>
          </a:prstGeom>
          <a:solidFill>
            <a:srgbClr val="92D05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ln w="10160">
                  <a:solidFill>
                    <a:schemeClr val="accent1"/>
                  </a:solidFill>
                  <a:prstDash val="solid"/>
                </a:ln>
                <a:solidFill>
                  <a:srgbClr val="FFFFFF"/>
                </a:solidFill>
                <a:effectLst>
                  <a:outerShdw blurRad="38100" dist="32000" dir="5400000" algn="tl">
                    <a:srgbClr val="000000">
                      <a:alpha val="30000"/>
                    </a:srgbClr>
                  </a:outerShdw>
                </a:effectLst>
                <a:latin typeface="HGP創英角ｺﾞｼｯｸUB" pitchFamily="50" charset="-128"/>
                <a:ea typeface="HGP創英角ｺﾞｼｯｸUB" pitchFamily="50" charset="-128"/>
              </a:rPr>
              <a:t>要介護度</a:t>
            </a:r>
            <a:r>
              <a:rPr lang="en-US" altLang="ja-JP" sz="2000" dirty="0">
                <a:ln w="10160">
                  <a:solidFill>
                    <a:schemeClr val="accent1"/>
                  </a:solidFill>
                  <a:prstDash val="solid"/>
                </a:ln>
                <a:solidFill>
                  <a:srgbClr val="FFFFFF"/>
                </a:solidFill>
                <a:effectLst>
                  <a:outerShdw blurRad="38100" dist="32000" dir="5400000" algn="tl">
                    <a:srgbClr val="000000">
                      <a:alpha val="30000"/>
                    </a:srgbClr>
                  </a:outerShdw>
                </a:effectLst>
                <a:latin typeface="HGP創英角ｺﾞｼｯｸUB" pitchFamily="50" charset="-128"/>
                <a:ea typeface="HGP創英角ｺﾞｼｯｸUB" pitchFamily="50" charset="-128"/>
              </a:rPr>
              <a:t/>
            </a:r>
            <a:br>
              <a:rPr lang="en-US" altLang="ja-JP" sz="2000" dirty="0">
                <a:ln w="10160">
                  <a:solidFill>
                    <a:schemeClr val="accent1"/>
                  </a:solidFill>
                  <a:prstDash val="solid"/>
                </a:ln>
                <a:solidFill>
                  <a:srgbClr val="FFFFFF"/>
                </a:solidFill>
                <a:effectLst>
                  <a:outerShdw blurRad="38100" dist="32000" dir="5400000" algn="tl">
                    <a:srgbClr val="000000">
                      <a:alpha val="30000"/>
                    </a:srgbClr>
                  </a:outerShdw>
                </a:effectLst>
                <a:latin typeface="HGP創英角ｺﾞｼｯｸUB" pitchFamily="50" charset="-128"/>
                <a:ea typeface="HGP創英角ｺﾞｼｯｸUB" pitchFamily="50" charset="-128"/>
              </a:rPr>
            </a:br>
            <a:r>
              <a:rPr lang="ja-JP" altLang="en-US" sz="1400" dirty="0">
                <a:ln w="10160">
                  <a:solidFill>
                    <a:schemeClr val="accent1"/>
                  </a:solidFill>
                  <a:prstDash val="solid"/>
                </a:ln>
                <a:solidFill>
                  <a:srgbClr val="FFFFFF"/>
                </a:solidFill>
                <a:effectLst>
                  <a:outerShdw blurRad="38100" dist="32000" dir="5400000" algn="tl">
                    <a:srgbClr val="000000">
                      <a:alpha val="30000"/>
                    </a:srgbClr>
                  </a:outerShdw>
                </a:effectLst>
                <a:latin typeface="HGP創英角ｺﾞｼｯｸUB" pitchFamily="50" charset="-128"/>
                <a:ea typeface="HGP創英角ｺﾞｼｯｸUB" pitchFamily="50" charset="-128"/>
              </a:rPr>
              <a:t>（要介護状態等区分）</a:t>
            </a:r>
            <a:endParaRPr lang="ja-JP" altLang="en-US" sz="1400" b="1" spc="50" dirty="0">
              <a:ln w="13500">
                <a:noFill/>
                <a:prstDash val="solid"/>
              </a:ln>
              <a:solidFill>
                <a:schemeClr val="tx1"/>
              </a:solidFill>
              <a:effectLst>
                <a:innerShdw blurRad="50900" dist="38500" dir="13500000">
                  <a:srgbClr val="000000">
                    <a:alpha val="60000"/>
                  </a:srgbClr>
                </a:innerShdw>
              </a:effectLst>
              <a:latin typeface="HGP創英角ｺﾞｼｯｸUB" pitchFamily="50" charset="-128"/>
              <a:ea typeface="HGP創英角ｺﾞｼｯｸUB" pitchFamily="50" charset="-128"/>
            </a:endParaRPr>
          </a:p>
        </p:txBody>
      </p:sp>
      <p:sp>
        <p:nvSpPr>
          <p:cNvPr id="122" name="円/楕円 121"/>
          <p:cNvSpPr/>
          <p:nvPr/>
        </p:nvSpPr>
        <p:spPr>
          <a:xfrm>
            <a:off x="3000364" y="5572140"/>
            <a:ext cx="2643206" cy="928694"/>
          </a:xfrm>
          <a:prstGeom prst="ellipse">
            <a:avLst/>
          </a:prstGeom>
          <a:solidFill>
            <a:srgbClr val="00B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ln w="900" cmpd="sng">
                  <a:solidFill>
                    <a:schemeClr val="accent1">
                      <a:satMod val="190000"/>
                      <a:alpha val="55000"/>
                    </a:schemeClr>
                  </a:solidFill>
                  <a:prstDash val="solid"/>
                </a:ln>
                <a:solidFill>
                  <a:schemeClr val="accent1">
                    <a:satMod val="200000"/>
                    <a:tint val="3000"/>
                  </a:schemeClr>
                </a:solidFill>
                <a:effectLst>
                  <a:innerShdw blurRad="63500" dist="50800" dir="18900000">
                    <a:prstClr val="black">
                      <a:alpha val="50000"/>
                    </a:prstClr>
                  </a:innerShdw>
                </a:effectLst>
                <a:latin typeface="HGP創英角ｺﾞｼｯｸUB" pitchFamily="50" charset="-128"/>
                <a:ea typeface="HGP創英角ｺﾞｼｯｸUB" pitchFamily="50" charset="-128"/>
              </a:rPr>
              <a:t>要介護認定等</a:t>
            </a:r>
            <a:r>
              <a:rPr lang="en-US" altLang="ja-JP" b="1" dirty="0">
                <a:ln w="900" cmpd="sng">
                  <a:solidFill>
                    <a:schemeClr val="accent1">
                      <a:satMod val="190000"/>
                      <a:alpha val="55000"/>
                    </a:schemeClr>
                  </a:solidFill>
                  <a:prstDash val="solid"/>
                </a:ln>
                <a:solidFill>
                  <a:schemeClr val="accent1">
                    <a:satMod val="200000"/>
                    <a:tint val="3000"/>
                  </a:schemeClr>
                </a:solidFill>
                <a:effectLst>
                  <a:innerShdw blurRad="63500" dist="50800" dir="18900000">
                    <a:prstClr val="black">
                      <a:alpha val="50000"/>
                    </a:prstClr>
                  </a:innerShdw>
                </a:effectLst>
                <a:latin typeface="HGP創英角ｺﾞｼｯｸUB" pitchFamily="50" charset="-128"/>
                <a:ea typeface="HGP創英角ｺﾞｼｯｸUB" pitchFamily="50" charset="-128"/>
              </a:rPr>
              <a:t/>
            </a:r>
            <a:br>
              <a:rPr lang="en-US" altLang="ja-JP" b="1" dirty="0">
                <a:ln w="900" cmpd="sng">
                  <a:solidFill>
                    <a:schemeClr val="accent1">
                      <a:satMod val="190000"/>
                      <a:alpha val="55000"/>
                    </a:schemeClr>
                  </a:solidFill>
                  <a:prstDash val="solid"/>
                </a:ln>
                <a:solidFill>
                  <a:schemeClr val="accent1">
                    <a:satMod val="200000"/>
                    <a:tint val="3000"/>
                  </a:schemeClr>
                </a:solidFill>
                <a:effectLst>
                  <a:innerShdw blurRad="63500" dist="50800" dir="18900000">
                    <a:prstClr val="black">
                      <a:alpha val="50000"/>
                    </a:prstClr>
                  </a:innerShdw>
                </a:effectLst>
                <a:latin typeface="HGP創英角ｺﾞｼｯｸUB" pitchFamily="50" charset="-128"/>
                <a:ea typeface="HGP創英角ｺﾞｼｯｸUB" pitchFamily="50" charset="-128"/>
              </a:rPr>
            </a:br>
            <a:r>
              <a:rPr lang="ja-JP" altLang="en-US" b="1" dirty="0">
                <a:ln w="900" cmpd="sng">
                  <a:solidFill>
                    <a:schemeClr val="accent1">
                      <a:satMod val="190000"/>
                      <a:alpha val="55000"/>
                    </a:schemeClr>
                  </a:solidFill>
                  <a:prstDash val="solid"/>
                </a:ln>
                <a:solidFill>
                  <a:schemeClr val="accent1">
                    <a:satMod val="200000"/>
                    <a:tint val="3000"/>
                  </a:schemeClr>
                </a:solidFill>
                <a:effectLst>
                  <a:innerShdw blurRad="63500" dist="50800" dir="18900000">
                    <a:prstClr val="black">
                      <a:alpha val="50000"/>
                    </a:prstClr>
                  </a:innerShdw>
                </a:effectLst>
                <a:latin typeface="HGP創英角ｺﾞｼｯｸUB" pitchFamily="50" charset="-128"/>
                <a:ea typeface="HGP創英角ｺﾞｼｯｸUB" pitchFamily="50" charset="-128"/>
              </a:rPr>
              <a:t>基準時間</a:t>
            </a:r>
          </a:p>
        </p:txBody>
      </p:sp>
      <p:sp>
        <p:nvSpPr>
          <p:cNvPr id="72707" name="タイトル 1"/>
          <p:cNvSpPr>
            <a:spLocks noGrp="1"/>
          </p:cNvSpPr>
          <p:nvPr>
            <p:ph type="title"/>
          </p:nvPr>
        </p:nvSpPr>
        <p:spPr>
          <a:xfrm>
            <a:off x="574675" y="404813"/>
            <a:ext cx="8001000" cy="747712"/>
          </a:xfrm>
        </p:spPr>
        <p:txBody>
          <a:bodyPr/>
          <a:lstStyle/>
          <a:p>
            <a:r>
              <a:rPr lang="ja-JP" altLang="en-US" sz="3200" dirty="0" smtClean="0"/>
              <a:t>樹形モデルによる介助時間の推計と</a:t>
            </a:r>
            <a:r>
              <a:rPr lang="en-US" altLang="ja-JP" sz="3200" dirty="0" smtClean="0"/>
              <a:t/>
            </a:r>
            <a:br>
              <a:rPr lang="en-US" altLang="ja-JP" sz="3200" dirty="0" smtClean="0"/>
            </a:br>
            <a:r>
              <a:rPr lang="ja-JP" altLang="en-US" sz="3200" dirty="0" smtClean="0"/>
              <a:t>要介護度の判定</a:t>
            </a:r>
          </a:p>
        </p:txBody>
      </p:sp>
      <p:pic>
        <p:nvPicPr>
          <p:cNvPr id="72708" name="Picture 1"/>
          <p:cNvPicPr>
            <a:picLocks noChangeAspect="1" noChangeArrowheads="1"/>
          </p:cNvPicPr>
          <p:nvPr/>
        </p:nvPicPr>
        <p:blipFill>
          <a:blip r:embed="rId3" cstate="print"/>
          <a:srcRect/>
          <a:stretch>
            <a:fillRect/>
          </a:stretch>
        </p:blipFill>
        <p:spPr bwMode="auto">
          <a:xfrm>
            <a:off x="642938" y="1828800"/>
            <a:ext cx="7993062" cy="3429000"/>
          </a:xfrm>
          <a:prstGeom prst="rect">
            <a:avLst/>
          </a:prstGeom>
          <a:noFill/>
          <a:ln w="9525">
            <a:noFill/>
            <a:miter lim="800000"/>
            <a:headEnd/>
            <a:tailEnd/>
          </a:ln>
        </p:spPr>
      </p:pic>
      <p:sp>
        <p:nvSpPr>
          <p:cNvPr id="106" name="円/楕円 105"/>
          <p:cNvSpPr/>
          <p:nvPr/>
        </p:nvSpPr>
        <p:spPr>
          <a:xfrm>
            <a:off x="714375" y="4186238"/>
            <a:ext cx="28575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7" name="円/楕円 106"/>
          <p:cNvSpPr/>
          <p:nvPr/>
        </p:nvSpPr>
        <p:spPr>
          <a:xfrm>
            <a:off x="1785938" y="2828925"/>
            <a:ext cx="28575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8" name="円/楕円 107"/>
          <p:cNvSpPr/>
          <p:nvPr/>
        </p:nvSpPr>
        <p:spPr>
          <a:xfrm>
            <a:off x="3714750" y="2900363"/>
            <a:ext cx="28575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9" name="円/楕円 108"/>
          <p:cNvSpPr/>
          <p:nvPr/>
        </p:nvSpPr>
        <p:spPr>
          <a:xfrm>
            <a:off x="4429125" y="4900613"/>
            <a:ext cx="28575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0" name="円/楕円 109"/>
          <p:cNvSpPr/>
          <p:nvPr/>
        </p:nvSpPr>
        <p:spPr>
          <a:xfrm>
            <a:off x="5000625" y="4257675"/>
            <a:ext cx="28575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1" name="円/楕円 110"/>
          <p:cNvSpPr/>
          <p:nvPr/>
        </p:nvSpPr>
        <p:spPr>
          <a:xfrm>
            <a:off x="5429250" y="2757488"/>
            <a:ext cx="28575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2" name="円/楕円 111"/>
          <p:cNvSpPr/>
          <p:nvPr/>
        </p:nvSpPr>
        <p:spPr>
          <a:xfrm>
            <a:off x="7215188" y="3043238"/>
            <a:ext cx="28575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3" name="円/楕円 112"/>
          <p:cNvSpPr/>
          <p:nvPr/>
        </p:nvSpPr>
        <p:spPr>
          <a:xfrm>
            <a:off x="8001000" y="4829175"/>
            <a:ext cx="285750" cy="285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4" name="図形 113"/>
          <p:cNvSpPr/>
          <p:nvPr/>
        </p:nvSpPr>
        <p:spPr>
          <a:xfrm rot="3600000">
            <a:off x="1363723" y="3784870"/>
            <a:ext cx="3448714" cy="851116"/>
          </a:xfrm>
          <a:prstGeom prst="swooshArrow">
            <a:avLst>
              <a:gd name="adj1" fmla="val 16137"/>
              <a:gd name="adj2" fmla="val 31194"/>
            </a:avLst>
          </a:prstGeom>
          <a:solidFill>
            <a:srgbClr val="92D050"/>
          </a:solidFill>
        </p:spPr>
        <p:style>
          <a:lnRef idx="0">
            <a:schemeClr val="accent3"/>
          </a:lnRef>
          <a:fillRef idx="3">
            <a:schemeClr val="accent3"/>
          </a:fillRef>
          <a:effectRef idx="3">
            <a:schemeClr val="accent3"/>
          </a:effectRef>
          <a:fontRef idx="minor">
            <a:schemeClr val="lt1"/>
          </a:fontRef>
        </p:style>
      </p:sp>
      <p:sp>
        <p:nvSpPr>
          <p:cNvPr id="115" name="図形 114"/>
          <p:cNvSpPr/>
          <p:nvPr/>
        </p:nvSpPr>
        <p:spPr>
          <a:xfrm rot="5763007">
            <a:off x="2650241" y="3855086"/>
            <a:ext cx="2687091" cy="851116"/>
          </a:xfrm>
          <a:prstGeom prst="swooshArrow">
            <a:avLst>
              <a:gd name="adj1" fmla="val 16137"/>
              <a:gd name="adj2" fmla="val 31194"/>
            </a:avLst>
          </a:prstGeom>
          <a:solidFill>
            <a:srgbClr val="92D050"/>
          </a:solidFill>
        </p:spPr>
        <p:style>
          <a:lnRef idx="0">
            <a:schemeClr val="accent3"/>
          </a:lnRef>
          <a:fillRef idx="3">
            <a:schemeClr val="accent3"/>
          </a:fillRef>
          <a:effectRef idx="3">
            <a:schemeClr val="accent3"/>
          </a:effectRef>
          <a:fontRef idx="minor">
            <a:schemeClr val="lt1"/>
          </a:fontRef>
        </p:style>
      </p:sp>
      <p:sp>
        <p:nvSpPr>
          <p:cNvPr id="116" name="図形 115"/>
          <p:cNvSpPr/>
          <p:nvPr/>
        </p:nvSpPr>
        <p:spPr>
          <a:xfrm rot="16759779" flipH="1">
            <a:off x="3574571" y="3896935"/>
            <a:ext cx="2769888" cy="851116"/>
          </a:xfrm>
          <a:prstGeom prst="swooshArrow">
            <a:avLst>
              <a:gd name="adj1" fmla="val 16137"/>
              <a:gd name="adj2" fmla="val 31194"/>
            </a:avLst>
          </a:prstGeom>
          <a:solidFill>
            <a:srgbClr val="92D050"/>
          </a:solidFill>
        </p:spPr>
        <p:style>
          <a:lnRef idx="0">
            <a:schemeClr val="accent3"/>
          </a:lnRef>
          <a:fillRef idx="3">
            <a:schemeClr val="accent3"/>
          </a:fillRef>
          <a:effectRef idx="3">
            <a:schemeClr val="accent3"/>
          </a:effectRef>
          <a:fontRef idx="minor">
            <a:schemeClr val="lt1"/>
          </a:fontRef>
        </p:style>
      </p:sp>
      <p:sp>
        <p:nvSpPr>
          <p:cNvPr id="117" name="図形 116"/>
          <p:cNvSpPr/>
          <p:nvPr/>
        </p:nvSpPr>
        <p:spPr>
          <a:xfrm rot="18404039" flipH="1">
            <a:off x="4072053" y="3984649"/>
            <a:ext cx="3474109" cy="851116"/>
          </a:xfrm>
          <a:prstGeom prst="swooshArrow">
            <a:avLst>
              <a:gd name="adj1" fmla="val 16137"/>
              <a:gd name="adj2" fmla="val 31194"/>
            </a:avLst>
          </a:prstGeom>
          <a:solidFill>
            <a:srgbClr val="92D050"/>
          </a:solidFill>
        </p:spPr>
        <p:style>
          <a:lnRef idx="0">
            <a:schemeClr val="accent3"/>
          </a:lnRef>
          <a:fillRef idx="3">
            <a:schemeClr val="accent3"/>
          </a:fillRef>
          <a:effectRef idx="3">
            <a:schemeClr val="accent3"/>
          </a:effectRef>
          <a:fontRef idx="minor">
            <a:schemeClr val="lt1"/>
          </a:fontRef>
        </p:style>
      </p:sp>
      <p:sp>
        <p:nvSpPr>
          <p:cNvPr id="118" name="図形 117"/>
          <p:cNvSpPr/>
          <p:nvPr/>
        </p:nvSpPr>
        <p:spPr>
          <a:xfrm rot="20182118" flipH="1">
            <a:off x="4454046" y="4846228"/>
            <a:ext cx="3474109" cy="851116"/>
          </a:xfrm>
          <a:prstGeom prst="swooshArrow">
            <a:avLst>
              <a:gd name="adj1" fmla="val 16137"/>
              <a:gd name="adj2" fmla="val 31194"/>
            </a:avLst>
          </a:prstGeom>
          <a:solidFill>
            <a:srgbClr val="92D050"/>
          </a:solidFill>
        </p:spPr>
        <p:style>
          <a:lnRef idx="0">
            <a:schemeClr val="accent3"/>
          </a:lnRef>
          <a:fillRef idx="3">
            <a:schemeClr val="accent3"/>
          </a:fillRef>
          <a:effectRef idx="3">
            <a:schemeClr val="accent3"/>
          </a:effectRef>
          <a:fontRef idx="minor">
            <a:schemeClr val="lt1"/>
          </a:fontRef>
        </p:style>
      </p:sp>
      <p:sp>
        <p:nvSpPr>
          <p:cNvPr id="119" name="図形 118"/>
          <p:cNvSpPr/>
          <p:nvPr/>
        </p:nvSpPr>
        <p:spPr>
          <a:xfrm rot="1819693">
            <a:off x="764689" y="4498025"/>
            <a:ext cx="3448714" cy="851116"/>
          </a:xfrm>
          <a:prstGeom prst="swooshArrow">
            <a:avLst>
              <a:gd name="adj1" fmla="val 16137"/>
              <a:gd name="adj2" fmla="val 31194"/>
            </a:avLst>
          </a:prstGeom>
          <a:solidFill>
            <a:srgbClr val="92D050"/>
          </a:solidFill>
        </p:spPr>
        <p:style>
          <a:lnRef idx="0">
            <a:schemeClr val="accent3"/>
          </a:lnRef>
          <a:fillRef idx="3">
            <a:schemeClr val="accent3"/>
          </a:fillRef>
          <a:effectRef idx="3">
            <a:schemeClr val="accent3"/>
          </a:effectRef>
          <a:fontRef idx="minor">
            <a:schemeClr val="lt1"/>
          </a:fontRef>
        </p:style>
      </p:sp>
      <p:sp>
        <p:nvSpPr>
          <p:cNvPr id="120" name="図形 119"/>
          <p:cNvSpPr/>
          <p:nvPr/>
        </p:nvSpPr>
        <p:spPr>
          <a:xfrm rot="15881657" flipH="1">
            <a:off x="4455453" y="4475270"/>
            <a:ext cx="903571" cy="851116"/>
          </a:xfrm>
          <a:prstGeom prst="swooshArrow">
            <a:avLst>
              <a:gd name="adj1" fmla="val 16137"/>
              <a:gd name="adj2" fmla="val 31194"/>
            </a:avLst>
          </a:prstGeom>
          <a:solidFill>
            <a:srgbClr val="92D050"/>
          </a:solidFill>
        </p:spPr>
        <p:style>
          <a:lnRef idx="0">
            <a:schemeClr val="accent3"/>
          </a:lnRef>
          <a:fillRef idx="3">
            <a:schemeClr val="accent3"/>
          </a:fillRef>
          <a:effectRef idx="3">
            <a:schemeClr val="accent3"/>
          </a:effectRef>
          <a:fontRef idx="minor">
            <a:schemeClr val="lt1"/>
          </a:fontRef>
        </p:style>
      </p:sp>
      <p:sp>
        <p:nvSpPr>
          <p:cNvPr id="121" name="図形 120"/>
          <p:cNvSpPr/>
          <p:nvPr/>
        </p:nvSpPr>
        <p:spPr>
          <a:xfrm rot="14622817" flipH="1">
            <a:off x="4197963" y="5036738"/>
            <a:ext cx="464194" cy="594617"/>
          </a:xfrm>
          <a:prstGeom prst="swooshArrow">
            <a:avLst>
              <a:gd name="adj1" fmla="val 16137"/>
              <a:gd name="adj2" fmla="val 31194"/>
            </a:avLst>
          </a:prstGeom>
          <a:solidFill>
            <a:srgbClr val="92D050"/>
          </a:solidFill>
        </p:spPr>
        <p:style>
          <a:lnRef idx="0">
            <a:schemeClr val="accent3"/>
          </a:lnRef>
          <a:fillRef idx="3">
            <a:schemeClr val="accent3"/>
          </a:fillRef>
          <a:effectRef idx="3">
            <a:schemeClr val="accent3"/>
          </a:effectRef>
          <a:fontRef idx="minor">
            <a:schemeClr val="lt1"/>
          </a:fontRef>
        </p:style>
      </p:sp>
      <p:sp>
        <p:nvSpPr>
          <p:cNvPr id="123" name="テキスト ボックス 122"/>
          <p:cNvSpPr txBox="1"/>
          <p:nvPr/>
        </p:nvSpPr>
        <p:spPr>
          <a:xfrm>
            <a:off x="428625" y="1285875"/>
            <a:ext cx="8572500" cy="400050"/>
          </a:xfrm>
          <a:prstGeom prst="rect">
            <a:avLst/>
          </a:prstGeom>
          <a:noFill/>
          <a:effectLst>
            <a:outerShdw blurRad="50800" dist="38100" dir="5400000" algn="t" rotWithShape="0">
              <a:prstClr val="black">
                <a:alpha val="40000"/>
              </a:prstClr>
            </a:outerShdw>
          </a:effectLst>
        </p:spPr>
        <p:txBody>
          <a:bodyPr>
            <a:spAutoFit/>
          </a:bodyPr>
          <a:lstStyle/>
          <a:p>
            <a:pPr>
              <a:defRPr/>
            </a:pPr>
            <a:r>
              <a:rPr lang="ja-JP" altLang="en-US" sz="2000" dirty="0">
                <a:ea typeface="ＭＳ Ｐゴシック" pitchFamily="50" charset="-128"/>
              </a:rPr>
              <a:t>各「</a:t>
            </a:r>
            <a:r>
              <a:rPr lang="ja-JP" altLang="en-US" sz="2000" dirty="0">
                <a:latin typeface="HGP創英角ｺﾞｼｯｸUB" pitchFamily="50" charset="-128"/>
                <a:ea typeface="HGP創英角ｺﾞｼｯｸUB" pitchFamily="50" charset="-128"/>
              </a:rPr>
              <a:t>行為区分毎の時間</a:t>
            </a:r>
            <a:r>
              <a:rPr lang="ja-JP" altLang="en-US" sz="2000" dirty="0">
                <a:ea typeface="ＭＳ Ｐゴシック" pitchFamily="50" charset="-128"/>
              </a:rPr>
              <a:t>」を合計すると、「</a:t>
            </a:r>
            <a:r>
              <a:rPr lang="ja-JP" altLang="en-US" sz="2000" dirty="0">
                <a:latin typeface="HGP創英角ｺﾞｼｯｸUB" pitchFamily="50" charset="-128"/>
                <a:ea typeface="HGP創英角ｺﾞｼｯｸUB" pitchFamily="50" charset="-128"/>
              </a:rPr>
              <a:t>要介護認定等基準時間</a:t>
            </a:r>
            <a:r>
              <a:rPr lang="ja-JP" altLang="en-US" sz="2000" dirty="0">
                <a:ea typeface="ＭＳ Ｐゴシック" pitchFamily="50" charset="-128"/>
              </a:rPr>
              <a:t>（基準時間）」に。</a:t>
            </a:r>
          </a:p>
        </p:txBody>
      </p:sp>
      <p:sp>
        <p:nvSpPr>
          <p:cNvPr id="124" name="ストライプ矢印 123"/>
          <p:cNvSpPr/>
          <p:nvPr/>
        </p:nvSpPr>
        <p:spPr>
          <a:xfrm>
            <a:off x="5072063" y="5857875"/>
            <a:ext cx="1643062" cy="428625"/>
          </a:xfrm>
          <a:prstGeom prst="stripedRightArrow">
            <a:avLst/>
          </a:prstGeom>
          <a:solidFill>
            <a:srgbClr val="FFC000"/>
          </a:solidFill>
          <a:ln>
            <a:solidFill>
              <a:srgbClr val="00B05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743" name="テキスト ボックス 124"/>
          <p:cNvSpPr txBox="1">
            <a:spLocks noChangeArrowheads="1"/>
          </p:cNvSpPr>
          <p:nvPr/>
        </p:nvSpPr>
        <p:spPr bwMode="auto">
          <a:xfrm>
            <a:off x="5500688" y="5357813"/>
            <a:ext cx="2500312" cy="523875"/>
          </a:xfrm>
          <a:prstGeom prst="rect">
            <a:avLst/>
          </a:prstGeom>
          <a:noFill/>
          <a:ln w="9525">
            <a:noFill/>
            <a:miter lim="800000"/>
            <a:headEnd/>
            <a:tailEnd/>
          </a:ln>
        </p:spPr>
        <p:txBody>
          <a:bodyPr>
            <a:spAutoFit/>
          </a:bodyPr>
          <a:lstStyle/>
          <a:p>
            <a:r>
              <a:rPr lang="ja-JP" altLang="en-US" sz="1400">
                <a:latin typeface="HGP創英角ｺﾞｼｯｸUB" pitchFamily="50" charset="-128"/>
                <a:ea typeface="HGP創英角ｺﾞｼｯｸUB" pitchFamily="50" charset="-128"/>
              </a:rPr>
              <a:t>概ね</a:t>
            </a:r>
            <a:r>
              <a:rPr lang="en-US" altLang="ja-JP" sz="1400">
                <a:latin typeface="HGP創英角ｺﾞｼｯｸUB" pitchFamily="50" charset="-128"/>
                <a:ea typeface="HGP創英角ｺﾞｼｯｸUB" pitchFamily="50" charset="-128"/>
              </a:rPr>
              <a:t>20</a:t>
            </a:r>
            <a:r>
              <a:rPr lang="ja-JP" altLang="en-US" sz="1400">
                <a:latin typeface="HGP創英角ｺﾞｼｯｸUB" pitchFamily="50" charset="-128"/>
                <a:ea typeface="HGP創英角ｺﾞｼｯｸUB" pitchFamily="50" charset="-128"/>
              </a:rPr>
              <a:t>分</a:t>
            </a:r>
            <a:r>
              <a:rPr lang="en-US" altLang="ja-JP" sz="1400">
                <a:latin typeface="HGP創英角ｺﾞｼｯｸUB" pitchFamily="50" charset="-128"/>
                <a:ea typeface="HGP創英角ｺﾞｼｯｸUB" pitchFamily="50" charset="-128"/>
              </a:rPr>
              <a:t/>
            </a:r>
            <a:br>
              <a:rPr lang="en-US" altLang="ja-JP" sz="1400">
                <a:latin typeface="HGP創英角ｺﾞｼｯｸUB" pitchFamily="50" charset="-128"/>
                <a:ea typeface="HGP創英角ｺﾞｼｯｸUB" pitchFamily="50" charset="-128"/>
              </a:rPr>
            </a:br>
            <a:r>
              <a:rPr lang="ja-JP" altLang="en-US" sz="1400">
                <a:latin typeface="HGP創英角ｺﾞｼｯｸUB" pitchFamily="50" charset="-128"/>
                <a:ea typeface="HGP創英角ｺﾞｼｯｸUB" pitchFamily="50" charset="-128"/>
              </a:rPr>
              <a:t>刻みで区分</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501595" y="3141663"/>
            <a:ext cx="4230645" cy="523220"/>
          </a:xfrm>
          <a:prstGeom prst="rect">
            <a:avLst/>
          </a:prstGeom>
          <a:noFill/>
        </p:spPr>
        <p:txBody>
          <a:bodyPr wrap="none">
            <a:spAutoFit/>
          </a:bodyPr>
          <a:lstStyle/>
          <a:p>
            <a:pPr>
              <a:defRPr/>
            </a:pPr>
            <a:r>
              <a:rPr lang="ja-JP" altLang="en-US" sz="2800" dirty="0" smtClean="0">
                <a:effectLst>
                  <a:outerShdw blurRad="50800" dist="38100" dir="2700000" algn="tl" rotWithShape="0">
                    <a:prstClr val="black">
                      <a:alpha val="40000"/>
                    </a:prstClr>
                  </a:outerShdw>
                </a:effectLst>
              </a:rPr>
              <a:t>３　　一次</a:t>
            </a:r>
            <a:r>
              <a:rPr lang="ja-JP" altLang="en-US" sz="2800" dirty="0">
                <a:effectLst>
                  <a:outerShdw blurRad="50800" dist="38100" dir="2700000" algn="tl" rotWithShape="0">
                    <a:prstClr val="black">
                      <a:alpha val="40000"/>
                    </a:prstClr>
                  </a:outerShdw>
                </a:effectLst>
              </a:rPr>
              <a:t>判定ソフトの構造</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45"/>
          <p:cNvSpPr/>
          <p:nvPr/>
        </p:nvSpPr>
        <p:spPr>
          <a:xfrm>
            <a:off x="5003800" y="3460750"/>
            <a:ext cx="3529013" cy="2263775"/>
          </a:xfrm>
          <a:prstGeom prst="roundRect">
            <a:avLst>
              <a:gd name="adj" fmla="val 5329"/>
            </a:avLst>
          </a:prstGeom>
          <a:solidFill>
            <a:srgbClr val="FFCC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tx1"/>
              </a:solidFill>
            </a:endParaRPr>
          </a:p>
        </p:txBody>
      </p:sp>
      <p:sp>
        <p:nvSpPr>
          <p:cNvPr id="45" name="角丸四角形 44"/>
          <p:cNvSpPr/>
          <p:nvPr/>
        </p:nvSpPr>
        <p:spPr>
          <a:xfrm>
            <a:off x="684213" y="3448050"/>
            <a:ext cx="3527425" cy="2263775"/>
          </a:xfrm>
          <a:prstGeom prst="roundRect">
            <a:avLst>
              <a:gd name="adj" fmla="val 5329"/>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52227" name="Rectangle 2"/>
          <p:cNvSpPr>
            <a:spLocks noGrp="1" noChangeArrowheads="1"/>
          </p:cNvSpPr>
          <p:nvPr>
            <p:ph type="title"/>
          </p:nvPr>
        </p:nvSpPr>
        <p:spPr>
          <a:xfrm>
            <a:off x="574675" y="304800"/>
            <a:ext cx="8283575" cy="747713"/>
          </a:xfrm>
        </p:spPr>
        <p:txBody>
          <a:bodyPr/>
          <a:lstStyle/>
          <a:p>
            <a:pPr eaLnBrk="1" hangingPunct="1"/>
            <a:r>
              <a:rPr lang="en-US" altLang="ja-JP" sz="3200" dirty="0" smtClean="0"/>
              <a:t/>
            </a:r>
            <a:br>
              <a:rPr lang="en-US" altLang="ja-JP" sz="3200" dirty="0" smtClean="0"/>
            </a:br>
            <a:r>
              <a:rPr lang="ja-JP" altLang="en-US" sz="3200" dirty="0" smtClean="0"/>
              <a:t>一次判定ソフトの設計に用いられたデータ</a:t>
            </a:r>
          </a:p>
        </p:txBody>
      </p:sp>
      <p:sp>
        <p:nvSpPr>
          <p:cNvPr id="140" name="AutoShape 6"/>
          <p:cNvSpPr>
            <a:spLocks noChangeArrowheads="1"/>
          </p:cNvSpPr>
          <p:nvPr/>
        </p:nvSpPr>
        <p:spPr bwMode="auto">
          <a:xfrm>
            <a:off x="5003800" y="2873375"/>
            <a:ext cx="3529013" cy="474663"/>
          </a:xfrm>
          <a:prstGeom prst="roundRect">
            <a:avLst>
              <a:gd name="adj" fmla="val 22060"/>
            </a:avLst>
          </a:prstGeom>
          <a:solidFill>
            <a:schemeClr val="bg1"/>
          </a:solidFill>
          <a:ln w="28575" cap="sq" cmpd="sng">
            <a:solidFill>
              <a:srgbClr val="C00000"/>
            </a:solid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b="1" dirty="0">
                <a:solidFill>
                  <a:srgbClr val="C00000"/>
                </a:solidFill>
                <a:effectLst>
                  <a:outerShdw blurRad="38100" dist="38100" dir="2700000" algn="tl">
                    <a:srgbClr val="C0C0C0"/>
                  </a:outerShdw>
                </a:effectLst>
                <a:ea typeface="ＭＳ Ｐゴシック" pitchFamily="50" charset="-128"/>
              </a:rPr>
              <a:t>介護の時間：「要介護認定等基準時間」</a:t>
            </a:r>
          </a:p>
        </p:txBody>
      </p:sp>
      <p:sp>
        <p:nvSpPr>
          <p:cNvPr id="42" name="AutoShape 6"/>
          <p:cNvSpPr>
            <a:spLocks noChangeArrowheads="1"/>
          </p:cNvSpPr>
          <p:nvPr/>
        </p:nvSpPr>
        <p:spPr bwMode="auto">
          <a:xfrm>
            <a:off x="684213" y="2844800"/>
            <a:ext cx="3527425" cy="503238"/>
          </a:xfrm>
          <a:prstGeom prst="roundRect">
            <a:avLst>
              <a:gd name="adj" fmla="val 22060"/>
            </a:avLst>
          </a:prstGeom>
          <a:solidFill>
            <a:schemeClr val="bg1"/>
          </a:solidFill>
          <a:ln w="28575" cap="sq" cmpd="sng">
            <a:solidFill>
              <a:srgbClr val="0000FF"/>
            </a:solid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b="1" dirty="0">
                <a:solidFill>
                  <a:srgbClr val="000099"/>
                </a:solidFill>
                <a:effectLst>
                  <a:outerShdw blurRad="38100" dist="38100" dir="2700000" algn="tl">
                    <a:srgbClr val="C0C0C0"/>
                  </a:outerShdw>
                </a:effectLst>
                <a:ea typeface="ＭＳ Ｐゴシック" pitchFamily="50" charset="-128"/>
              </a:rPr>
              <a:t>心身の状態：「状態像」</a:t>
            </a:r>
          </a:p>
        </p:txBody>
      </p:sp>
      <p:sp>
        <p:nvSpPr>
          <p:cNvPr id="52230" name="テキスト ボックス 12"/>
          <p:cNvSpPr txBox="1">
            <a:spLocks noChangeArrowheads="1"/>
          </p:cNvSpPr>
          <p:nvPr/>
        </p:nvSpPr>
        <p:spPr bwMode="auto">
          <a:xfrm>
            <a:off x="5364163" y="3563938"/>
            <a:ext cx="2747962" cy="338137"/>
          </a:xfrm>
          <a:prstGeom prst="rect">
            <a:avLst/>
          </a:prstGeom>
          <a:noFill/>
          <a:ln w="9525">
            <a:noFill/>
            <a:miter lim="800000"/>
            <a:headEnd/>
            <a:tailEnd/>
          </a:ln>
        </p:spPr>
        <p:txBody>
          <a:bodyPr wrap="none">
            <a:spAutoFit/>
          </a:bodyPr>
          <a:lstStyle/>
          <a:p>
            <a:r>
              <a:rPr lang="ja-JP" altLang="en-US"/>
              <a:t>～</a:t>
            </a:r>
            <a:r>
              <a:rPr lang="en-US" altLang="ja-JP"/>
              <a:t>1</a:t>
            </a:r>
            <a:r>
              <a:rPr lang="ja-JP" altLang="en-US"/>
              <a:t>分間タイムスタディ調査～</a:t>
            </a:r>
          </a:p>
        </p:txBody>
      </p:sp>
      <p:sp>
        <p:nvSpPr>
          <p:cNvPr id="52231" name="テキスト ボックス 13"/>
          <p:cNvSpPr txBox="1">
            <a:spLocks noChangeArrowheads="1"/>
          </p:cNvSpPr>
          <p:nvPr/>
        </p:nvSpPr>
        <p:spPr bwMode="auto">
          <a:xfrm>
            <a:off x="971550" y="3563938"/>
            <a:ext cx="2852738" cy="338137"/>
          </a:xfrm>
          <a:prstGeom prst="rect">
            <a:avLst/>
          </a:prstGeom>
          <a:noFill/>
          <a:ln w="9525">
            <a:noFill/>
            <a:miter lim="800000"/>
            <a:headEnd/>
            <a:tailEnd/>
          </a:ln>
        </p:spPr>
        <p:txBody>
          <a:bodyPr wrap="none">
            <a:spAutoFit/>
          </a:bodyPr>
          <a:lstStyle/>
          <a:p>
            <a:r>
              <a:rPr lang="ja-JP" altLang="en-US"/>
              <a:t>～高齢者の心身の状態調査～</a:t>
            </a:r>
          </a:p>
        </p:txBody>
      </p:sp>
      <p:sp>
        <p:nvSpPr>
          <p:cNvPr id="52232" name="Rectangle 6"/>
          <p:cNvSpPr>
            <a:spLocks noChangeArrowheads="1"/>
          </p:cNvSpPr>
          <p:nvPr/>
        </p:nvSpPr>
        <p:spPr bwMode="auto">
          <a:xfrm>
            <a:off x="519113" y="1557338"/>
            <a:ext cx="8229600" cy="1079500"/>
          </a:xfrm>
          <a:prstGeom prst="rect">
            <a:avLst/>
          </a:prstGeom>
          <a:noFill/>
          <a:ln w="9525">
            <a:noFill/>
            <a:miter lim="800000"/>
            <a:headEnd/>
            <a:tailEnd/>
          </a:ln>
        </p:spPr>
        <p:txBody>
          <a:bodyPr/>
          <a:lstStyle/>
          <a:p>
            <a:pPr marL="469900" indent="-469900">
              <a:spcBef>
                <a:spcPct val="20000"/>
              </a:spcBef>
              <a:buClr>
                <a:srgbClr val="0066FF"/>
              </a:buClr>
              <a:buFont typeface="Wingdings" pitchFamily="2" charset="2"/>
              <a:buChar char="o"/>
            </a:pPr>
            <a:r>
              <a:rPr lang="ja-JP" altLang="en-US" sz="2000"/>
              <a:t>平成</a:t>
            </a:r>
            <a:r>
              <a:rPr lang="en-US" altLang="ja-JP" sz="2000"/>
              <a:t>21</a:t>
            </a:r>
            <a:r>
              <a:rPr lang="ja-JP" altLang="en-US" sz="2000"/>
              <a:t>年度から使用されている要介護認定等基準時間の作成にあたっては、平成</a:t>
            </a:r>
            <a:r>
              <a:rPr lang="en-US" altLang="ja-JP" sz="2000"/>
              <a:t>19</a:t>
            </a:r>
            <a:r>
              <a:rPr lang="ja-JP" altLang="en-US" sz="2000"/>
              <a:t>年に特養・老健等の施設に入所している高齢者約</a:t>
            </a:r>
            <a:r>
              <a:rPr lang="en-US" altLang="ja-JP" sz="2000"/>
              <a:t>3,500</a:t>
            </a:r>
            <a:r>
              <a:rPr lang="ja-JP" altLang="en-US" sz="2000"/>
              <a:t>人を対象に調査を実施。</a:t>
            </a:r>
            <a:endParaRPr lang="en-US" altLang="ja-JP" sz="2000"/>
          </a:p>
        </p:txBody>
      </p:sp>
      <p:sp>
        <p:nvSpPr>
          <p:cNvPr id="17" name="左右矢印 16"/>
          <p:cNvSpPr/>
          <p:nvPr/>
        </p:nvSpPr>
        <p:spPr>
          <a:xfrm>
            <a:off x="3851275" y="5292725"/>
            <a:ext cx="1441450" cy="576263"/>
          </a:xfrm>
          <a:prstGeom prst="lef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52234" name="テキスト ボックス 17"/>
          <p:cNvSpPr txBox="1">
            <a:spLocks noChangeArrowheads="1"/>
          </p:cNvSpPr>
          <p:nvPr/>
        </p:nvSpPr>
        <p:spPr bwMode="auto">
          <a:xfrm>
            <a:off x="3603625" y="5868988"/>
            <a:ext cx="1936750" cy="584200"/>
          </a:xfrm>
          <a:prstGeom prst="rect">
            <a:avLst/>
          </a:prstGeom>
          <a:noFill/>
          <a:ln w="9525">
            <a:noFill/>
            <a:miter lim="800000"/>
            <a:headEnd/>
            <a:tailEnd/>
          </a:ln>
        </p:spPr>
        <p:txBody>
          <a:bodyPr wrap="none">
            <a:spAutoFit/>
          </a:bodyPr>
          <a:lstStyle/>
          <a:p>
            <a:pPr algn="ctr"/>
            <a:r>
              <a:rPr lang="ja-JP" altLang="en-US"/>
              <a:t>「樹形モデル」による</a:t>
            </a:r>
            <a:endParaRPr lang="en-US" altLang="ja-JP"/>
          </a:p>
          <a:p>
            <a:pPr algn="ctr"/>
            <a:r>
              <a:rPr lang="ja-JP" altLang="en-US"/>
              <a:t>関係性の分析</a:t>
            </a:r>
          </a:p>
        </p:txBody>
      </p:sp>
      <p:sp>
        <p:nvSpPr>
          <p:cNvPr id="52235" name="テキスト ボックス 18"/>
          <p:cNvSpPr txBox="1">
            <a:spLocks noChangeArrowheads="1"/>
          </p:cNvSpPr>
          <p:nvPr/>
        </p:nvSpPr>
        <p:spPr bwMode="auto">
          <a:xfrm>
            <a:off x="5148263" y="3995738"/>
            <a:ext cx="3311525" cy="1601787"/>
          </a:xfrm>
          <a:prstGeom prst="rect">
            <a:avLst/>
          </a:prstGeom>
          <a:noFill/>
          <a:ln w="9525">
            <a:noFill/>
            <a:miter lim="800000"/>
            <a:headEnd/>
            <a:tailEnd/>
          </a:ln>
        </p:spPr>
        <p:txBody>
          <a:bodyPr>
            <a:spAutoFit/>
          </a:bodyPr>
          <a:lstStyle/>
          <a:p>
            <a:pPr marL="179388" indent="-179388">
              <a:buFontTx/>
              <a:buBlip>
                <a:blip r:embed="rId3"/>
              </a:buBlip>
            </a:pPr>
            <a:r>
              <a:rPr lang="ja-JP" altLang="en-US" sz="1400"/>
              <a:t>調査対象の高齢者に対するサービスを</a:t>
            </a:r>
            <a:r>
              <a:rPr lang="en-US" altLang="ja-JP" sz="1400"/>
              <a:t>48</a:t>
            </a:r>
            <a:r>
              <a:rPr lang="ja-JP" altLang="en-US" sz="1400"/>
              <a:t>時間記録</a:t>
            </a:r>
            <a:endParaRPr lang="en-US" altLang="ja-JP" sz="1400"/>
          </a:p>
          <a:p>
            <a:pPr marL="179388" indent="-179388"/>
            <a:endParaRPr lang="en-US" altLang="ja-JP" sz="1400"/>
          </a:p>
          <a:p>
            <a:pPr marL="179388" indent="-179388">
              <a:buFontTx/>
              <a:buBlip>
                <a:blip r:embed="rId3"/>
              </a:buBlip>
            </a:pPr>
            <a:r>
              <a:rPr lang="ja-JP" altLang="en-US" sz="1400"/>
              <a:t>調査対象高齢者にサービスを提供する職員全員に一人ずつ調査員がつき、職員が行うサービスの内容を</a:t>
            </a:r>
            <a:r>
              <a:rPr lang="en-US" altLang="ja-JP" sz="1400"/>
              <a:t>1</a:t>
            </a:r>
            <a:r>
              <a:rPr lang="ja-JP" altLang="en-US" sz="1400"/>
              <a:t>分毎に記録</a:t>
            </a:r>
            <a:endParaRPr lang="en-US" altLang="ja-JP" sz="1400"/>
          </a:p>
        </p:txBody>
      </p:sp>
      <p:sp>
        <p:nvSpPr>
          <p:cNvPr id="52236" name="テキスト ボックス 19"/>
          <p:cNvSpPr txBox="1">
            <a:spLocks noChangeArrowheads="1"/>
          </p:cNvSpPr>
          <p:nvPr/>
        </p:nvSpPr>
        <p:spPr bwMode="auto">
          <a:xfrm>
            <a:off x="755650" y="4068763"/>
            <a:ext cx="3311525" cy="1384300"/>
          </a:xfrm>
          <a:prstGeom prst="rect">
            <a:avLst/>
          </a:prstGeom>
          <a:noFill/>
          <a:ln w="9525">
            <a:noFill/>
            <a:miter lim="800000"/>
            <a:headEnd/>
            <a:tailEnd/>
          </a:ln>
        </p:spPr>
        <p:txBody>
          <a:bodyPr>
            <a:spAutoFit/>
          </a:bodyPr>
          <a:lstStyle/>
          <a:p>
            <a:pPr marL="179388" indent="-179388">
              <a:buFontTx/>
              <a:buBlip>
                <a:blip r:embed="rId4"/>
              </a:buBlip>
            </a:pPr>
            <a:r>
              <a:rPr lang="ja-JP" altLang="en-US" sz="1400"/>
              <a:t>調査対象高齢者全員に対し、要介護認定調査を基礎として作成した調査票による調査を実施</a:t>
            </a:r>
            <a:endParaRPr lang="en-US" altLang="ja-JP" sz="1400"/>
          </a:p>
          <a:p>
            <a:pPr marL="179388" indent="-179388"/>
            <a:endParaRPr lang="en-US" altLang="ja-JP" sz="1400"/>
          </a:p>
          <a:p>
            <a:pPr marL="179388" indent="-179388">
              <a:buFontTx/>
              <a:buBlip>
                <a:blip r:embed="rId4"/>
              </a:buBlip>
            </a:pPr>
            <a:r>
              <a:rPr lang="en-US" altLang="ja-JP" sz="1400"/>
              <a:t>1</a:t>
            </a:r>
            <a:r>
              <a:rPr lang="ja-JP" altLang="en-US" sz="1400"/>
              <a:t>分間タイムスタディ調査が行われていない日程で、各施設の職員が実施</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574675" y="404813"/>
            <a:ext cx="8001000" cy="747712"/>
          </a:xfrm>
        </p:spPr>
        <p:txBody>
          <a:bodyPr/>
          <a:lstStyle/>
          <a:p>
            <a:pPr eaLnBrk="1" hangingPunct="1"/>
            <a:r>
              <a:rPr lang="en-US" altLang="ja-JP" sz="3200" dirty="0" smtClean="0"/>
              <a:t/>
            </a:r>
            <a:br>
              <a:rPr lang="en-US" altLang="ja-JP" sz="3200" dirty="0" smtClean="0"/>
            </a:br>
            <a:r>
              <a:rPr lang="ja-JP" altLang="en-US" sz="3200" dirty="0" smtClean="0"/>
              <a:t>樹形モデルによる</a:t>
            </a:r>
            <a:r>
              <a:rPr lang="en-US" altLang="ja-JP" sz="3200" dirty="0" smtClean="0"/>
              <a:t/>
            </a:r>
            <a:br>
              <a:rPr lang="en-US" altLang="ja-JP" sz="3200" dirty="0" smtClean="0"/>
            </a:br>
            <a:r>
              <a:rPr lang="ja-JP" altLang="en-US" sz="3200" dirty="0" smtClean="0"/>
              <a:t>「心身の状態」と「介護の時間」の分析</a:t>
            </a:r>
          </a:p>
        </p:txBody>
      </p:sp>
      <p:sp>
        <p:nvSpPr>
          <p:cNvPr id="54274" name="コンテンツ プレースホルダ 3"/>
          <p:cNvSpPr>
            <a:spLocks noGrp="1"/>
          </p:cNvSpPr>
          <p:nvPr>
            <p:ph idx="1"/>
          </p:nvPr>
        </p:nvSpPr>
        <p:spPr>
          <a:xfrm>
            <a:off x="566738" y="1268413"/>
            <a:ext cx="8001000" cy="1728787"/>
          </a:xfrm>
        </p:spPr>
        <p:txBody>
          <a:bodyPr>
            <a:normAutofit fontScale="92500" lnSpcReduction="10000"/>
          </a:bodyPr>
          <a:lstStyle/>
          <a:p>
            <a:r>
              <a:rPr lang="ja-JP" altLang="en-US" sz="2000" dirty="0" smtClean="0"/>
              <a:t>調査対象者を「心身の状態」の調査項目の選択肢によって、２つのグループに分類する。</a:t>
            </a:r>
            <a:endParaRPr lang="en-US" altLang="ja-JP" sz="2000" dirty="0" smtClean="0"/>
          </a:p>
          <a:p>
            <a:r>
              <a:rPr lang="ja-JP" altLang="en-US" sz="2000" dirty="0" smtClean="0"/>
              <a:t>この分類を</a:t>
            </a:r>
            <a:r>
              <a:rPr lang="en-US" altLang="ja-JP" sz="2000" dirty="0" smtClean="0"/>
              <a:t>74</a:t>
            </a:r>
            <a:r>
              <a:rPr lang="ja-JP" altLang="en-US" sz="2000" dirty="0" smtClean="0"/>
              <a:t>項目及び中間評価項目得点で網羅的に行った結果、最も効果的に介助時間が少ないグループと多いグループに分かれる項目を分岐として設定する（設定は、統計的に行われるものであり、人為的に分岐項目を設定するわけではない）。</a:t>
            </a:r>
            <a:endParaRPr lang="en-US" altLang="ja-JP" sz="2400" dirty="0" smtClean="0"/>
          </a:p>
        </p:txBody>
      </p:sp>
      <p:sp>
        <p:nvSpPr>
          <p:cNvPr id="54275" name="Text Box 22"/>
          <p:cNvSpPr txBox="1">
            <a:spLocks noChangeArrowheads="1"/>
          </p:cNvSpPr>
          <p:nvPr/>
        </p:nvSpPr>
        <p:spPr bwMode="auto">
          <a:xfrm>
            <a:off x="1042988" y="2982913"/>
            <a:ext cx="2305050" cy="374650"/>
          </a:xfrm>
          <a:prstGeom prst="rect">
            <a:avLst/>
          </a:prstGeom>
          <a:solidFill>
            <a:srgbClr val="FFFFFF"/>
          </a:solidFill>
          <a:ln w="9525" algn="ctr">
            <a:noFill/>
            <a:miter lim="800000"/>
            <a:headEnd/>
            <a:tailEnd/>
          </a:ln>
        </p:spPr>
        <p:txBody>
          <a:bodyPr/>
          <a:lstStyle/>
          <a:p>
            <a:pPr algn="ctr"/>
            <a:r>
              <a:rPr lang="ja-JP" altLang="en-US">
                <a:latin typeface="HG丸ｺﾞｼｯｸM-PRO" pitchFamily="50" charset="-128"/>
              </a:rPr>
              <a:t>例）「食事」の介助時間</a:t>
            </a:r>
          </a:p>
        </p:txBody>
      </p:sp>
      <p:sp>
        <p:nvSpPr>
          <p:cNvPr id="12" name="Oval 17"/>
          <p:cNvSpPr>
            <a:spLocks noChangeArrowheads="1"/>
          </p:cNvSpPr>
          <p:nvPr/>
        </p:nvSpPr>
        <p:spPr bwMode="auto">
          <a:xfrm>
            <a:off x="1854200" y="5080000"/>
            <a:ext cx="2020888" cy="758825"/>
          </a:xfrm>
          <a:prstGeom prst="ellipse">
            <a:avLst/>
          </a:prstGeom>
          <a:solidFill>
            <a:schemeClr val="bg1"/>
          </a:solidFill>
          <a:ln w="19050" algn="ctr">
            <a:solidFill>
              <a:srgbClr val="663300"/>
            </a:solidFill>
            <a:prstDash val="dash"/>
            <a:round/>
            <a:headEnd/>
            <a:tailEnd/>
          </a:ln>
        </p:spPr>
        <p:txBody>
          <a:bodyPr/>
          <a:lstStyle/>
          <a:p>
            <a:pPr>
              <a:defRPr/>
            </a:pPr>
            <a:endParaRPr lang="ja-JP" altLang="en-US" sz="3200" b="1">
              <a:effectLst>
                <a:outerShdw blurRad="38100" dist="38100" dir="2700000" algn="tl">
                  <a:srgbClr val="000000">
                    <a:alpha val="43137"/>
                  </a:srgbClr>
                </a:outerShdw>
              </a:effectLst>
              <a:latin typeface="Arial" charset="0"/>
              <a:ea typeface="ＭＳ Ｐゴシック" pitchFamily="50" charset="-128"/>
            </a:endParaRPr>
          </a:p>
        </p:txBody>
      </p:sp>
      <p:sp>
        <p:nvSpPr>
          <p:cNvPr id="25" name="Text Box 6"/>
          <p:cNvSpPr txBox="1">
            <a:spLocks noChangeArrowheads="1"/>
          </p:cNvSpPr>
          <p:nvPr/>
        </p:nvSpPr>
        <p:spPr bwMode="auto">
          <a:xfrm>
            <a:off x="3950432" y="4748619"/>
            <a:ext cx="1544882" cy="696605"/>
          </a:xfrm>
          <a:prstGeom prst="rect">
            <a:avLst/>
          </a:prstGeom>
          <a:solidFill>
            <a:srgbClr val="FFFFCC"/>
          </a:soli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defRPr/>
            </a:pPr>
            <a:r>
              <a:rPr lang="ja-JP" altLang="en-US" sz="1100" dirty="0" smtClean="0">
                <a:latin typeface="HG丸ｺﾞｼｯｸM-PRO" pitchFamily="50" charset="-128"/>
              </a:rPr>
              <a:t>何の項目で分岐させると２つのグループの</a:t>
            </a:r>
            <a:endParaRPr lang="en-US" altLang="ja-JP" sz="1100" dirty="0" smtClean="0">
              <a:latin typeface="HG丸ｺﾞｼｯｸM-PRO" pitchFamily="50" charset="-128"/>
            </a:endParaRPr>
          </a:p>
          <a:p>
            <a:pPr algn="ctr">
              <a:defRPr/>
            </a:pPr>
            <a:r>
              <a:rPr lang="ja-JP" altLang="en-US" sz="1100" dirty="0" smtClean="0">
                <a:latin typeface="HG丸ｺﾞｼｯｸM-PRO" pitchFamily="50" charset="-128"/>
              </a:rPr>
              <a:t>平均の差が最大に？</a:t>
            </a:r>
            <a:endParaRPr lang="ja-JP" altLang="en-US" sz="1100" dirty="0">
              <a:latin typeface="HG丸ｺﾞｼｯｸM-PRO" pitchFamily="50" charset="-128"/>
            </a:endParaRPr>
          </a:p>
        </p:txBody>
      </p:sp>
      <p:sp>
        <p:nvSpPr>
          <p:cNvPr id="28" name="スマイル 27"/>
          <p:cNvSpPr/>
          <p:nvPr/>
        </p:nvSpPr>
        <p:spPr>
          <a:xfrm>
            <a:off x="3894138" y="3684588"/>
            <a:ext cx="288925" cy="287337"/>
          </a:xfrm>
          <a:prstGeom prst="smileyFac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スマイル 28"/>
          <p:cNvSpPr/>
          <p:nvPr/>
        </p:nvSpPr>
        <p:spPr>
          <a:xfrm>
            <a:off x="4327525" y="3611563"/>
            <a:ext cx="287338" cy="288925"/>
          </a:xfrm>
          <a:prstGeom prst="smileyFac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スマイル 29"/>
          <p:cNvSpPr/>
          <p:nvPr/>
        </p:nvSpPr>
        <p:spPr>
          <a:xfrm>
            <a:off x="4830763" y="3540125"/>
            <a:ext cx="288925" cy="287338"/>
          </a:xfrm>
          <a:prstGeom prst="smileyFac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スマイル 30"/>
          <p:cNvSpPr/>
          <p:nvPr/>
        </p:nvSpPr>
        <p:spPr>
          <a:xfrm>
            <a:off x="4110038" y="4076700"/>
            <a:ext cx="288925" cy="288925"/>
          </a:xfrm>
          <a:prstGeom prst="smileyFac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スマイル 31"/>
          <p:cNvSpPr/>
          <p:nvPr/>
        </p:nvSpPr>
        <p:spPr>
          <a:xfrm>
            <a:off x="4614863" y="4149725"/>
            <a:ext cx="287337" cy="287338"/>
          </a:xfrm>
          <a:prstGeom prst="smileyFac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スマイル 32"/>
          <p:cNvSpPr/>
          <p:nvPr/>
        </p:nvSpPr>
        <p:spPr>
          <a:xfrm>
            <a:off x="5191125" y="3716338"/>
            <a:ext cx="287338" cy="288925"/>
          </a:xfrm>
          <a:prstGeom prst="smileyFac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スマイル 33"/>
          <p:cNvSpPr/>
          <p:nvPr/>
        </p:nvSpPr>
        <p:spPr>
          <a:xfrm>
            <a:off x="5046663" y="4076700"/>
            <a:ext cx="288925" cy="288925"/>
          </a:xfrm>
          <a:prstGeom prst="smileyFac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289" name="テキスト ボックス 34"/>
          <p:cNvSpPr txBox="1">
            <a:spLocks noChangeArrowheads="1"/>
          </p:cNvSpPr>
          <p:nvPr/>
        </p:nvSpPr>
        <p:spPr bwMode="auto">
          <a:xfrm>
            <a:off x="3614738" y="2998113"/>
            <a:ext cx="2226892" cy="430887"/>
          </a:xfrm>
          <a:prstGeom prst="rect">
            <a:avLst/>
          </a:prstGeom>
          <a:noFill/>
          <a:ln w="9525">
            <a:noFill/>
            <a:miter lim="800000"/>
            <a:headEnd/>
            <a:tailEnd/>
          </a:ln>
        </p:spPr>
        <p:txBody>
          <a:bodyPr wrap="none">
            <a:spAutoFit/>
          </a:bodyPr>
          <a:lstStyle/>
          <a:p>
            <a:r>
              <a:rPr lang="en-US" altLang="ja-JP" sz="1100" dirty="0">
                <a:solidFill>
                  <a:srgbClr val="663300"/>
                </a:solidFill>
              </a:rPr>
              <a:t>3,500</a:t>
            </a:r>
            <a:r>
              <a:rPr lang="ja-JP" altLang="en-US" sz="1100" dirty="0">
                <a:solidFill>
                  <a:srgbClr val="663300"/>
                </a:solidFill>
              </a:rPr>
              <a:t>人の調査</a:t>
            </a:r>
            <a:r>
              <a:rPr lang="ja-JP" altLang="en-US" sz="1100" dirty="0" smtClean="0">
                <a:solidFill>
                  <a:srgbClr val="663300"/>
                </a:solidFill>
              </a:rPr>
              <a:t>対象者のうち食事</a:t>
            </a:r>
            <a:r>
              <a:rPr lang="en-US" altLang="ja-JP" sz="1100" dirty="0" smtClean="0">
                <a:solidFill>
                  <a:srgbClr val="663300"/>
                </a:solidFill>
              </a:rPr>
              <a:t/>
            </a:r>
            <a:br>
              <a:rPr lang="en-US" altLang="ja-JP" sz="1100" dirty="0" smtClean="0">
                <a:solidFill>
                  <a:srgbClr val="663300"/>
                </a:solidFill>
              </a:rPr>
            </a:br>
            <a:r>
              <a:rPr lang="ja-JP" altLang="en-US" sz="1100" dirty="0" smtClean="0">
                <a:solidFill>
                  <a:srgbClr val="663300"/>
                </a:solidFill>
              </a:rPr>
              <a:t>に介助時間が発生している対象者</a:t>
            </a:r>
            <a:endParaRPr lang="ja-JP" altLang="en-US" sz="1100" dirty="0">
              <a:solidFill>
                <a:srgbClr val="663300"/>
              </a:solidFill>
            </a:endParaRPr>
          </a:p>
        </p:txBody>
      </p:sp>
      <p:sp>
        <p:nvSpPr>
          <p:cNvPr id="36" name="Oval 17"/>
          <p:cNvSpPr>
            <a:spLocks noChangeArrowheads="1"/>
          </p:cNvSpPr>
          <p:nvPr/>
        </p:nvSpPr>
        <p:spPr bwMode="auto">
          <a:xfrm>
            <a:off x="5576888" y="5080000"/>
            <a:ext cx="2020887" cy="758825"/>
          </a:xfrm>
          <a:prstGeom prst="ellipse">
            <a:avLst/>
          </a:prstGeom>
          <a:solidFill>
            <a:schemeClr val="bg1"/>
          </a:solidFill>
          <a:ln w="19050" algn="ctr">
            <a:solidFill>
              <a:srgbClr val="663300"/>
            </a:solidFill>
            <a:prstDash val="dash"/>
            <a:round/>
            <a:headEnd/>
            <a:tailEnd/>
          </a:ln>
        </p:spPr>
        <p:txBody>
          <a:bodyPr/>
          <a:lstStyle/>
          <a:p>
            <a:pPr>
              <a:defRPr/>
            </a:pPr>
            <a:endParaRPr lang="ja-JP" altLang="en-US" sz="3200" b="1">
              <a:effectLst>
                <a:outerShdw blurRad="38100" dist="38100" dir="2700000" algn="tl">
                  <a:srgbClr val="000000">
                    <a:alpha val="43137"/>
                  </a:srgbClr>
                </a:outerShdw>
              </a:effectLst>
              <a:latin typeface="Arial" charset="0"/>
              <a:ea typeface="ＭＳ Ｐゴシック" pitchFamily="50" charset="-128"/>
            </a:endParaRPr>
          </a:p>
        </p:txBody>
      </p:sp>
      <p:sp>
        <p:nvSpPr>
          <p:cNvPr id="37" name="Oval 17"/>
          <p:cNvSpPr>
            <a:spLocks noChangeArrowheads="1"/>
          </p:cNvSpPr>
          <p:nvPr/>
        </p:nvSpPr>
        <p:spPr bwMode="auto">
          <a:xfrm>
            <a:off x="3462338" y="3429000"/>
            <a:ext cx="2520950" cy="1079500"/>
          </a:xfrm>
          <a:prstGeom prst="ellipse">
            <a:avLst/>
          </a:prstGeom>
          <a:noFill/>
          <a:ln w="19050" algn="ctr">
            <a:solidFill>
              <a:srgbClr val="663300"/>
            </a:solidFill>
            <a:prstDash val="solid"/>
            <a:round/>
            <a:headEnd/>
            <a:tailEnd/>
          </a:ln>
        </p:spPr>
        <p:txBody>
          <a:bodyPr/>
          <a:lstStyle/>
          <a:p>
            <a:pPr>
              <a:defRPr/>
            </a:pPr>
            <a:endParaRPr lang="ja-JP" altLang="en-US" sz="3200" b="1">
              <a:effectLst>
                <a:outerShdw blurRad="38100" dist="38100" dir="2700000" algn="tl">
                  <a:srgbClr val="000000">
                    <a:alpha val="43137"/>
                  </a:srgbClr>
                </a:outerShdw>
              </a:effectLst>
              <a:latin typeface="Arial" charset="0"/>
              <a:ea typeface="ＭＳ Ｐゴシック" pitchFamily="50" charset="-128"/>
            </a:endParaRPr>
          </a:p>
        </p:txBody>
      </p:sp>
      <p:sp>
        <p:nvSpPr>
          <p:cNvPr id="38" name="スマイル 37"/>
          <p:cNvSpPr/>
          <p:nvPr/>
        </p:nvSpPr>
        <p:spPr>
          <a:xfrm>
            <a:off x="5551488" y="3860800"/>
            <a:ext cx="287337" cy="288925"/>
          </a:xfrm>
          <a:prstGeom prst="smileyFac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スマイル 38"/>
          <p:cNvSpPr/>
          <p:nvPr/>
        </p:nvSpPr>
        <p:spPr>
          <a:xfrm>
            <a:off x="2309813" y="5262563"/>
            <a:ext cx="288925" cy="287337"/>
          </a:xfrm>
          <a:prstGeom prst="smileyFac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スマイル 39"/>
          <p:cNvSpPr/>
          <p:nvPr/>
        </p:nvSpPr>
        <p:spPr>
          <a:xfrm>
            <a:off x="2916238" y="5229225"/>
            <a:ext cx="287337" cy="287338"/>
          </a:xfrm>
          <a:prstGeom prst="smileyFac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スマイル 40"/>
          <p:cNvSpPr/>
          <p:nvPr/>
        </p:nvSpPr>
        <p:spPr>
          <a:xfrm>
            <a:off x="2627313" y="5445125"/>
            <a:ext cx="288925" cy="287338"/>
          </a:xfrm>
          <a:prstGeom prst="smileyFac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スマイル 41"/>
          <p:cNvSpPr/>
          <p:nvPr/>
        </p:nvSpPr>
        <p:spPr>
          <a:xfrm>
            <a:off x="3276600" y="5373688"/>
            <a:ext cx="287338" cy="287337"/>
          </a:xfrm>
          <a:prstGeom prst="smileyFac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スマイル 42"/>
          <p:cNvSpPr/>
          <p:nvPr/>
        </p:nvSpPr>
        <p:spPr>
          <a:xfrm>
            <a:off x="4551363" y="3797300"/>
            <a:ext cx="287337" cy="288925"/>
          </a:xfrm>
          <a:prstGeom prst="smileyFac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スマイル 43"/>
          <p:cNvSpPr/>
          <p:nvPr/>
        </p:nvSpPr>
        <p:spPr>
          <a:xfrm>
            <a:off x="5919788" y="5229225"/>
            <a:ext cx="287337" cy="287338"/>
          </a:xfrm>
          <a:prstGeom prst="smileyFac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スマイル 44"/>
          <p:cNvSpPr/>
          <p:nvPr/>
        </p:nvSpPr>
        <p:spPr>
          <a:xfrm>
            <a:off x="6207125" y="5445125"/>
            <a:ext cx="288925" cy="287338"/>
          </a:xfrm>
          <a:prstGeom prst="smileyFac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スマイル 45"/>
          <p:cNvSpPr/>
          <p:nvPr/>
        </p:nvSpPr>
        <p:spPr>
          <a:xfrm>
            <a:off x="6783388" y="5445125"/>
            <a:ext cx="288925" cy="287338"/>
          </a:xfrm>
          <a:prstGeom prst="smileyFac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スマイル 46"/>
          <p:cNvSpPr/>
          <p:nvPr/>
        </p:nvSpPr>
        <p:spPr>
          <a:xfrm>
            <a:off x="6567488" y="5157788"/>
            <a:ext cx="288925" cy="287337"/>
          </a:xfrm>
          <a:prstGeom prst="smileyFac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49" name="直線コネクタ 48"/>
          <p:cNvCxnSpPr>
            <a:stCxn id="37" idx="4"/>
            <a:endCxn id="0" idx="0"/>
          </p:cNvCxnSpPr>
          <p:nvPr/>
        </p:nvCxnSpPr>
        <p:spPr>
          <a:xfrm>
            <a:off x="4722813" y="4508500"/>
            <a:ext cx="0" cy="23971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図形 50"/>
          <p:cNvCxnSpPr>
            <a:stCxn id="0" idx="3"/>
            <a:endCxn id="36" idx="0"/>
          </p:cNvCxnSpPr>
          <p:nvPr/>
        </p:nvCxnSpPr>
        <p:spPr>
          <a:xfrm>
            <a:off x="5495925" y="4953000"/>
            <a:ext cx="1092200" cy="127000"/>
          </a:xfrm>
          <a:prstGeom prst="bentConnector2">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 name="図形 52"/>
          <p:cNvCxnSpPr>
            <a:stCxn id="0" idx="1"/>
            <a:endCxn id="12" idx="0"/>
          </p:cNvCxnSpPr>
          <p:nvPr/>
        </p:nvCxnSpPr>
        <p:spPr>
          <a:xfrm rot="10800000" flipV="1">
            <a:off x="2865438" y="4953000"/>
            <a:ext cx="1084262" cy="127000"/>
          </a:xfrm>
          <a:prstGeom prst="bentConnector2">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4305" name="テキスト ボックス 53"/>
          <p:cNvSpPr txBox="1">
            <a:spLocks noChangeArrowheads="1"/>
          </p:cNvSpPr>
          <p:nvPr/>
        </p:nvSpPr>
        <p:spPr bwMode="auto">
          <a:xfrm>
            <a:off x="1691878" y="5910263"/>
            <a:ext cx="2347117" cy="830997"/>
          </a:xfrm>
          <a:prstGeom prst="rect">
            <a:avLst/>
          </a:prstGeom>
          <a:solidFill>
            <a:schemeClr val="bg1"/>
          </a:solidFill>
          <a:ln w="9525">
            <a:noFill/>
            <a:miter lim="800000"/>
            <a:headEnd/>
            <a:tailEnd/>
          </a:ln>
        </p:spPr>
        <p:txBody>
          <a:bodyPr wrap="none">
            <a:spAutoFit/>
          </a:bodyPr>
          <a:lstStyle/>
          <a:p>
            <a:pPr algn="ctr"/>
            <a:r>
              <a:rPr lang="ja-JP" altLang="en-US" dirty="0" smtClean="0">
                <a:solidFill>
                  <a:srgbClr val="663300"/>
                </a:solidFill>
              </a:rPr>
              <a:t>食事の介助</a:t>
            </a:r>
            <a:r>
              <a:rPr lang="ja-JP" altLang="en-US" dirty="0">
                <a:solidFill>
                  <a:srgbClr val="663300"/>
                </a:solidFill>
              </a:rPr>
              <a:t>時間が</a:t>
            </a:r>
            <a:endParaRPr lang="en-US" altLang="ja-JP" dirty="0">
              <a:solidFill>
                <a:srgbClr val="663300"/>
              </a:solidFill>
            </a:endParaRPr>
          </a:p>
          <a:p>
            <a:pPr algn="ctr"/>
            <a:r>
              <a:rPr lang="ja-JP" altLang="en-US" dirty="0">
                <a:solidFill>
                  <a:srgbClr val="663300"/>
                </a:solidFill>
              </a:rPr>
              <a:t>少ない</a:t>
            </a:r>
            <a:r>
              <a:rPr lang="ja-JP" altLang="en-US" dirty="0" smtClean="0">
                <a:solidFill>
                  <a:srgbClr val="663300"/>
                </a:solidFill>
              </a:rPr>
              <a:t>グループ</a:t>
            </a:r>
            <a:r>
              <a:rPr lang="en-US" altLang="ja-JP" dirty="0" smtClean="0">
                <a:solidFill>
                  <a:srgbClr val="663300"/>
                </a:solidFill>
              </a:rPr>
              <a:t>1,000</a:t>
            </a:r>
            <a:r>
              <a:rPr lang="ja-JP" altLang="en-US" dirty="0" smtClean="0">
                <a:solidFill>
                  <a:srgbClr val="663300"/>
                </a:solidFill>
              </a:rPr>
              <a:t>人</a:t>
            </a:r>
            <a:endParaRPr lang="en-US" altLang="ja-JP" dirty="0">
              <a:solidFill>
                <a:srgbClr val="663300"/>
              </a:solidFill>
            </a:endParaRPr>
          </a:p>
          <a:p>
            <a:pPr algn="ctr"/>
            <a:r>
              <a:rPr lang="ja-JP" altLang="en-US" dirty="0">
                <a:solidFill>
                  <a:srgbClr val="663300"/>
                </a:solidFill>
              </a:rPr>
              <a:t>平均時間</a:t>
            </a:r>
            <a:r>
              <a:rPr lang="en-US" altLang="ja-JP" dirty="0">
                <a:solidFill>
                  <a:srgbClr val="663300"/>
                </a:solidFill>
              </a:rPr>
              <a:t>10</a:t>
            </a:r>
            <a:r>
              <a:rPr lang="ja-JP" altLang="en-US" dirty="0">
                <a:solidFill>
                  <a:srgbClr val="663300"/>
                </a:solidFill>
              </a:rPr>
              <a:t>分</a:t>
            </a:r>
          </a:p>
        </p:txBody>
      </p:sp>
      <p:sp>
        <p:nvSpPr>
          <p:cNvPr id="54306" name="テキスト ボックス 54"/>
          <p:cNvSpPr txBox="1">
            <a:spLocks noChangeArrowheads="1"/>
          </p:cNvSpPr>
          <p:nvPr/>
        </p:nvSpPr>
        <p:spPr bwMode="auto">
          <a:xfrm>
            <a:off x="5578979" y="5910263"/>
            <a:ext cx="2161169" cy="830997"/>
          </a:xfrm>
          <a:prstGeom prst="rect">
            <a:avLst/>
          </a:prstGeom>
          <a:solidFill>
            <a:schemeClr val="bg1"/>
          </a:solidFill>
          <a:ln w="9525">
            <a:noFill/>
            <a:miter lim="800000"/>
            <a:headEnd/>
            <a:tailEnd/>
          </a:ln>
        </p:spPr>
        <p:txBody>
          <a:bodyPr wrap="none">
            <a:spAutoFit/>
          </a:bodyPr>
          <a:lstStyle/>
          <a:p>
            <a:pPr algn="ctr"/>
            <a:r>
              <a:rPr lang="ja-JP" altLang="en-US" dirty="0" smtClean="0">
                <a:solidFill>
                  <a:srgbClr val="663300"/>
                </a:solidFill>
              </a:rPr>
              <a:t>食事の介助</a:t>
            </a:r>
            <a:r>
              <a:rPr lang="ja-JP" altLang="en-US" dirty="0">
                <a:solidFill>
                  <a:srgbClr val="663300"/>
                </a:solidFill>
              </a:rPr>
              <a:t>時間が</a:t>
            </a:r>
            <a:endParaRPr lang="en-US" altLang="ja-JP" dirty="0">
              <a:solidFill>
                <a:srgbClr val="663300"/>
              </a:solidFill>
            </a:endParaRPr>
          </a:p>
          <a:p>
            <a:pPr algn="ctr"/>
            <a:r>
              <a:rPr lang="ja-JP" altLang="en-US" dirty="0">
                <a:solidFill>
                  <a:srgbClr val="663300"/>
                </a:solidFill>
              </a:rPr>
              <a:t>多い</a:t>
            </a:r>
            <a:r>
              <a:rPr lang="ja-JP" altLang="en-US" dirty="0" smtClean="0">
                <a:solidFill>
                  <a:srgbClr val="663300"/>
                </a:solidFill>
              </a:rPr>
              <a:t>グループ</a:t>
            </a:r>
            <a:r>
              <a:rPr lang="en-US" altLang="ja-JP" dirty="0" smtClean="0">
                <a:solidFill>
                  <a:srgbClr val="663300"/>
                </a:solidFill>
              </a:rPr>
              <a:t>1,200</a:t>
            </a:r>
            <a:r>
              <a:rPr lang="ja-JP" altLang="en-US" dirty="0" smtClean="0">
                <a:solidFill>
                  <a:srgbClr val="663300"/>
                </a:solidFill>
              </a:rPr>
              <a:t>人</a:t>
            </a:r>
            <a:endParaRPr lang="en-US" altLang="ja-JP" dirty="0">
              <a:solidFill>
                <a:srgbClr val="663300"/>
              </a:solidFill>
            </a:endParaRPr>
          </a:p>
          <a:p>
            <a:pPr algn="ctr"/>
            <a:r>
              <a:rPr lang="ja-JP" altLang="en-US" dirty="0">
                <a:solidFill>
                  <a:srgbClr val="663300"/>
                </a:solidFill>
              </a:rPr>
              <a:t>平均時間</a:t>
            </a:r>
            <a:r>
              <a:rPr lang="en-US" altLang="ja-JP" dirty="0">
                <a:solidFill>
                  <a:srgbClr val="663300"/>
                </a:solidFill>
              </a:rPr>
              <a:t>30</a:t>
            </a:r>
            <a:r>
              <a:rPr lang="ja-JP" altLang="en-US" dirty="0">
                <a:solidFill>
                  <a:srgbClr val="663300"/>
                </a:solidFill>
              </a:rPr>
              <a:t>分</a:t>
            </a:r>
          </a:p>
        </p:txBody>
      </p:sp>
      <p:sp>
        <p:nvSpPr>
          <p:cNvPr id="35" name="テキスト ボックス 34"/>
          <p:cNvSpPr txBox="1"/>
          <p:nvPr/>
        </p:nvSpPr>
        <p:spPr>
          <a:xfrm>
            <a:off x="6588224" y="116632"/>
            <a:ext cx="2448272" cy="507831"/>
          </a:xfrm>
          <a:prstGeom prst="rect">
            <a:avLst/>
          </a:prstGeom>
          <a:noFill/>
          <a:ln>
            <a:solidFill>
              <a:schemeClr val="tx1"/>
            </a:solidFill>
            <a:prstDash val="dashDot"/>
          </a:ln>
        </p:spPr>
        <p:txBody>
          <a:bodyPr wrap="square" rtlCol="0">
            <a:spAutoFit/>
          </a:bodyPr>
          <a:lstStyle/>
          <a:p>
            <a:r>
              <a:rPr lang="en-US" altLang="ja-JP" sz="900" dirty="0" smtClean="0"/>
              <a:t>※</a:t>
            </a:r>
            <a:r>
              <a:rPr lang="ja-JP" altLang="en-US" sz="900" dirty="0" smtClean="0"/>
              <a:t>本資料で示された人数や時間は、ロジックをわかりやすく理解するために挿入したものであり、実際</a:t>
            </a:r>
            <a:r>
              <a:rPr lang="ja-JP" altLang="en-US" sz="900" smtClean="0"/>
              <a:t>のタイムスタディデータ</a:t>
            </a:r>
            <a:r>
              <a:rPr lang="ja-JP" altLang="en-US" sz="900" dirty="0" smtClean="0"/>
              <a:t>とは異なる。</a:t>
            </a:r>
            <a:endParaRPr kumimoji="1" lang="en-US" altLang="ja-JP" sz="9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574675" y="404813"/>
            <a:ext cx="8001000" cy="747712"/>
          </a:xfrm>
        </p:spPr>
        <p:txBody>
          <a:bodyPr/>
          <a:lstStyle/>
          <a:p>
            <a:pPr eaLnBrk="1" hangingPunct="1"/>
            <a:r>
              <a:rPr lang="en-US" altLang="ja-JP" sz="3200" dirty="0" smtClean="0"/>
              <a:t/>
            </a:r>
            <a:br>
              <a:rPr lang="en-US" altLang="ja-JP" sz="3200" dirty="0" smtClean="0"/>
            </a:br>
            <a:r>
              <a:rPr lang="ja-JP" altLang="en-US" sz="3200" dirty="0" smtClean="0"/>
              <a:t>樹形モデルによる</a:t>
            </a:r>
            <a:r>
              <a:rPr lang="en-US" altLang="ja-JP" sz="3200" dirty="0" smtClean="0"/>
              <a:t/>
            </a:r>
            <a:br>
              <a:rPr lang="en-US" altLang="ja-JP" sz="3200" dirty="0" smtClean="0"/>
            </a:br>
            <a:r>
              <a:rPr lang="ja-JP" altLang="en-US" sz="3200" dirty="0" smtClean="0"/>
              <a:t>「心身の状態」と「介護の時間」の分析</a:t>
            </a:r>
          </a:p>
        </p:txBody>
      </p:sp>
      <p:sp>
        <p:nvSpPr>
          <p:cNvPr id="56322" name="コンテンツ プレースホルダ 3"/>
          <p:cNvSpPr>
            <a:spLocks noGrp="1"/>
          </p:cNvSpPr>
          <p:nvPr>
            <p:ph idx="1"/>
          </p:nvPr>
        </p:nvSpPr>
        <p:spPr>
          <a:xfrm>
            <a:off x="4572000" y="1557338"/>
            <a:ext cx="4321175" cy="2808287"/>
          </a:xfrm>
        </p:spPr>
        <p:txBody>
          <a:bodyPr/>
          <a:lstStyle/>
          <a:p>
            <a:r>
              <a:rPr lang="ja-JP" altLang="en-US" sz="2000" dirty="0" smtClean="0"/>
              <a:t>分岐を繰り返すことで、樹形図が作成される。</a:t>
            </a:r>
            <a:endParaRPr lang="en-US" altLang="ja-JP" sz="2000" dirty="0" smtClean="0"/>
          </a:p>
          <a:p>
            <a:r>
              <a:rPr lang="ja-JP" altLang="en-US" sz="2000" dirty="0" smtClean="0"/>
              <a:t>グループの人数が</a:t>
            </a:r>
            <a:r>
              <a:rPr lang="en-US" altLang="ja-JP" sz="2000" dirty="0" smtClean="0"/>
              <a:t>40</a:t>
            </a:r>
            <a:r>
              <a:rPr lang="ja-JP" altLang="en-US" sz="2000" dirty="0" smtClean="0"/>
              <a:t>人を下回る前に分岐を終了する。</a:t>
            </a:r>
            <a:endParaRPr lang="en-US" altLang="ja-JP" sz="2000" dirty="0" smtClean="0"/>
          </a:p>
          <a:p>
            <a:r>
              <a:rPr lang="ja-JP" altLang="en-US" sz="2000" dirty="0" smtClean="0"/>
              <a:t>末端グループに属する高齢者の介助時間の平均が、樹形図の推計時間＝行為区分毎の介助時間となる。</a:t>
            </a:r>
            <a:endParaRPr lang="en-US" altLang="ja-JP" sz="2400" dirty="0" smtClean="0"/>
          </a:p>
        </p:txBody>
      </p:sp>
      <p:sp>
        <p:nvSpPr>
          <p:cNvPr id="12" name="Oval 17"/>
          <p:cNvSpPr>
            <a:spLocks noChangeArrowheads="1"/>
          </p:cNvSpPr>
          <p:nvPr/>
        </p:nvSpPr>
        <p:spPr bwMode="auto">
          <a:xfrm>
            <a:off x="534988" y="3213100"/>
            <a:ext cx="2020887" cy="758825"/>
          </a:xfrm>
          <a:prstGeom prst="ellipse">
            <a:avLst/>
          </a:prstGeom>
          <a:solidFill>
            <a:schemeClr val="bg1"/>
          </a:solidFill>
          <a:ln w="19050" algn="ctr">
            <a:solidFill>
              <a:srgbClr val="663300"/>
            </a:solidFill>
            <a:prstDash val="dash"/>
            <a:round/>
            <a:headEnd/>
            <a:tailEnd/>
          </a:ln>
        </p:spPr>
        <p:txBody>
          <a:bodyPr/>
          <a:lstStyle/>
          <a:p>
            <a:pPr>
              <a:defRPr/>
            </a:pPr>
            <a:endParaRPr lang="ja-JP" altLang="en-US" sz="3200" b="1">
              <a:effectLst>
                <a:outerShdw blurRad="38100" dist="38100" dir="2700000" algn="tl">
                  <a:srgbClr val="000000">
                    <a:alpha val="43137"/>
                  </a:srgbClr>
                </a:outerShdw>
              </a:effectLst>
              <a:latin typeface="Arial" charset="0"/>
              <a:ea typeface="ＭＳ Ｐゴシック" pitchFamily="50" charset="-128"/>
            </a:endParaRPr>
          </a:p>
        </p:txBody>
      </p:sp>
      <p:sp>
        <p:nvSpPr>
          <p:cNvPr id="25" name="Text Box 6"/>
          <p:cNvSpPr txBox="1">
            <a:spLocks noChangeArrowheads="1"/>
          </p:cNvSpPr>
          <p:nvPr/>
        </p:nvSpPr>
        <p:spPr bwMode="auto">
          <a:xfrm>
            <a:off x="2049138" y="2780928"/>
            <a:ext cx="1156652" cy="408573"/>
          </a:xfrm>
          <a:prstGeom prst="rect">
            <a:avLst/>
          </a:prstGeom>
          <a:solidFill>
            <a:srgbClr val="FFFFCC"/>
          </a:soli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defRPr/>
            </a:pPr>
            <a:r>
              <a:rPr lang="ja-JP" altLang="en-US" dirty="0">
                <a:latin typeface="HG丸ｺﾞｼｯｸM-PRO" pitchFamily="50" charset="-128"/>
              </a:rPr>
              <a:t>分岐項目</a:t>
            </a:r>
          </a:p>
        </p:txBody>
      </p:sp>
      <p:sp>
        <p:nvSpPr>
          <p:cNvPr id="28" name="スマイル 27"/>
          <p:cNvSpPr/>
          <p:nvPr/>
        </p:nvSpPr>
        <p:spPr>
          <a:xfrm>
            <a:off x="1687513" y="1811338"/>
            <a:ext cx="287337" cy="288925"/>
          </a:xfrm>
          <a:prstGeom prst="smileyFace">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スマイル 28"/>
          <p:cNvSpPr/>
          <p:nvPr/>
        </p:nvSpPr>
        <p:spPr>
          <a:xfrm>
            <a:off x="2119313" y="1739900"/>
            <a:ext cx="287337" cy="287338"/>
          </a:xfrm>
          <a:prstGeom prst="smileyFac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スマイル 29"/>
          <p:cNvSpPr/>
          <p:nvPr/>
        </p:nvSpPr>
        <p:spPr>
          <a:xfrm>
            <a:off x="2622550" y="1668463"/>
            <a:ext cx="288925" cy="287337"/>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スマイル 30"/>
          <p:cNvSpPr/>
          <p:nvPr/>
        </p:nvSpPr>
        <p:spPr>
          <a:xfrm>
            <a:off x="1903413" y="2205038"/>
            <a:ext cx="287337" cy="287337"/>
          </a:xfrm>
          <a:prstGeom prst="smileyFac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スマイル 31"/>
          <p:cNvSpPr/>
          <p:nvPr/>
        </p:nvSpPr>
        <p:spPr>
          <a:xfrm>
            <a:off x="2406650" y="2276475"/>
            <a:ext cx="288925" cy="288925"/>
          </a:xfrm>
          <a:prstGeom prst="smileyFac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スマイル 32"/>
          <p:cNvSpPr/>
          <p:nvPr/>
        </p:nvSpPr>
        <p:spPr>
          <a:xfrm>
            <a:off x="2982913" y="1844675"/>
            <a:ext cx="288925" cy="288925"/>
          </a:xfrm>
          <a:prstGeom prst="smileyFace">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スマイル 33"/>
          <p:cNvSpPr/>
          <p:nvPr/>
        </p:nvSpPr>
        <p:spPr>
          <a:xfrm>
            <a:off x="2840038" y="2205038"/>
            <a:ext cx="287337" cy="287337"/>
          </a:xfrm>
          <a:prstGeom prst="smileyFac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Oval 17"/>
          <p:cNvSpPr>
            <a:spLocks noChangeArrowheads="1"/>
          </p:cNvSpPr>
          <p:nvPr/>
        </p:nvSpPr>
        <p:spPr bwMode="auto">
          <a:xfrm>
            <a:off x="3059113" y="3246438"/>
            <a:ext cx="1368425" cy="758825"/>
          </a:xfrm>
          <a:prstGeom prst="ellipse">
            <a:avLst/>
          </a:prstGeom>
          <a:solidFill>
            <a:srgbClr val="FFF7E1"/>
          </a:solidFill>
          <a:ln w="19050" algn="ctr">
            <a:solidFill>
              <a:srgbClr val="663300"/>
            </a:solidFill>
            <a:prstDash val="dash"/>
            <a:round/>
            <a:headEnd/>
            <a:tailEnd/>
          </a:ln>
        </p:spPr>
        <p:txBody>
          <a:bodyPr/>
          <a:lstStyle/>
          <a:p>
            <a:pPr>
              <a:defRPr/>
            </a:pPr>
            <a:endParaRPr lang="ja-JP" altLang="en-US" sz="3200" b="1">
              <a:effectLst>
                <a:outerShdw blurRad="38100" dist="38100" dir="2700000" algn="tl">
                  <a:srgbClr val="000000">
                    <a:alpha val="43137"/>
                  </a:srgbClr>
                </a:outerShdw>
              </a:effectLst>
              <a:latin typeface="Arial" charset="0"/>
              <a:ea typeface="ＭＳ Ｐゴシック" pitchFamily="50" charset="-128"/>
            </a:endParaRPr>
          </a:p>
        </p:txBody>
      </p:sp>
      <p:sp>
        <p:nvSpPr>
          <p:cNvPr id="37" name="Oval 17"/>
          <p:cNvSpPr>
            <a:spLocks noChangeArrowheads="1"/>
          </p:cNvSpPr>
          <p:nvPr/>
        </p:nvSpPr>
        <p:spPr bwMode="auto">
          <a:xfrm>
            <a:off x="1517650" y="1628800"/>
            <a:ext cx="2219325" cy="1008038"/>
          </a:xfrm>
          <a:prstGeom prst="ellipse">
            <a:avLst/>
          </a:prstGeom>
          <a:noFill/>
          <a:ln w="19050" algn="ctr">
            <a:solidFill>
              <a:srgbClr val="663300"/>
            </a:solidFill>
            <a:prstDash val="solid"/>
            <a:round/>
            <a:headEnd/>
            <a:tailEnd/>
          </a:ln>
        </p:spPr>
        <p:txBody>
          <a:bodyPr/>
          <a:lstStyle/>
          <a:p>
            <a:pPr>
              <a:defRPr/>
            </a:pPr>
            <a:endParaRPr lang="ja-JP" altLang="en-US" sz="3200" b="1">
              <a:effectLst>
                <a:outerShdw blurRad="38100" dist="38100" dir="2700000" algn="tl">
                  <a:srgbClr val="000000">
                    <a:alpha val="43137"/>
                  </a:srgbClr>
                </a:outerShdw>
              </a:effectLst>
              <a:latin typeface="Arial" charset="0"/>
              <a:ea typeface="ＭＳ Ｐゴシック" pitchFamily="50" charset="-128"/>
            </a:endParaRPr>
          </a:p>
        </p:txBody>
      </p:sp>
      <p:sp>
        <p:nvSpPr>
          <p:cNvPr id="38" name="スマイル 37"/>
          <p:cNvSpPr/>
          <p:nvPr/>
        </p:nvSpPr>
        <p:spPr>
          <a:xfrm>
            <a:off x="3343275" y="1989138"/>
            <a:ext cx="288925" cy="287337"/>
          </a:xfrm>
          <a:prstGeom prst="smileyFac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スマイル 38"/>
          <p:cNvSpPr/>
          <p:nvPr/>
        </p:nvSpPr>
        <p:spPr>
          <a:xfrm>
            <a:off x="990600" y="3395663"/>
            <a:ext cx="288925" cy="288925"/>
          </a:xfrm>
          <a:prstGeom prst="smileyFac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スマイル 39"/>
          <p:cNvSpPr/>
          <p:nvPr/>
        </p:nvSpPr>
        <p:spPr>
          <a:xfrm>
            <a:off x="1595438" y="3362325"/>
            <a:ext cx="288925" cy="288925"/>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スマイル 40"/>
          <p:cNvSpPr/>
          <p:nvPr/>
        </p:nvSpPr>
        <p:spPr>
          <a:xfrm>
            <a:off x="1308100" y="3578225"/>
            <a:ext cx="287338" cy="288925"/>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スマイル 41"/>
          <p:cNvSpPr/>
          <p:nvPr/>
        </p:nvSpPr>
        <p:spPr>
          <a:xfrm>
            <a:off x="1955800" y="3506788"/>
            <a:ext cx="288925" cy="287337"/>
          </a:xfrm>
          <a:prstGeom prst="smileyFac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スマイル 42"/>
          <p:cNvSpPr/>
          <p:nvPr/>
        </p:nvSpPr>
        <p:spPr>
          <a:xfrm>
            <a:off x="2343150" y="1925638"/>
            <a:ext cx="288925" cy="287337"/>
          </a:xfrm>
          <a:prstGeom prst="smileyFac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スマイル 43"/>
          <p:cNvSpPr/>
          <p:nvPr/>
        </p:nvSpPr>
        <p:spPr>
          <a:xfrm>
            <a:off x="3276600" y="3500438"/>
            <a:ext cx="287338" cy="288925"/>
          </a:xfrm>
          <a:prstGeom prst="smileyFac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スマイル 45"/>
          <p:cNvSpPr/>
          <p:nvPr/>
        </p:nvSpPr>
        <p:spPr>
          <a:xfrm>
            <a:off x="3762375" y="3611563"/>
            <a:ext cx="287338" cy="288925"/>
          </a:xfrm>
          <a:prstGeom prst="smileyFac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スマイル 46"/>
          <p:cNvSpPr/>
          <p:nvPr/>
        </p:nvSpPr>
        <p:spPr>
          <a:xfrm>
            <a:off x="3635375" y="3357563"/>
            <a:ext cx="288925" cy="287337"/>
          </a:xfrm>
          <a:prstGeom prst="smileyFac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49" name="直線コネクタ 48"/>
          <p:cNvCxnSpPr>
            <a:stCxn id="37" idx="4"/>
          </p:cNvCxnSpPr>
          <p:nvPr/>
        </p:nvCxnSpPr>
        <p:spPr>
          <a:xfrm>
            <a:off x="2627313" y="2636838"/>
            <a:ext cx="0" cy="144462"/>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図形 50"/>
          <p:cNvCxnSpPr>
            <a:stCxn id="0" idx="3"/>
            <a:endCxn id="36" idx="0"/>
          </p:cNvCxnSpPr>
          <p:nvPr/>
        </p:nvCxnSpPr>
        <p:spPr>
          <a:xfrm>
            <a:off x="3205163" y="2984500"/>
            <a:ext cx="538162" cy="261938"/>
          </a:xfrm>
          <a:prstGeom prst="bentConnector2">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3" name="図形 52"/>
          <p:cNvCxnSpPr>
            <a:stCxn id="0" idx="1"/>
            <a:endCxn id="12" idx="0"/>
          </p:cNvCxnSpPr>
          <p:nvPr/>
        </p:nvCxnSpPr>
        <p:spPr>
          <a:xfrm rot="10800000" flipV="1">
            <a:off x="1546225" y="2984500"/>
            <a:ext cx="503238" cy="228600"/>
          </a:xfrm>
          <a:prstGeom prst="bentConnector2">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6349" name="テキスト ボックス 47"/>
          <p:cNvSpPr>
            <a:spLocks noChangeArrowheads="1"/>
          </p:cNvSpPr>
          <p:nvPr/>
        </p:nvSpPr>
        <p:spPr bwMode="auto">
          <a:xfrm>
            <a:off x="4427538" y="4797425"/>
            <a:ext cx="4681537" cy="919163"/>
          </a:xfrm>
          <a:prstGeom prst="roundRect">
            <a:avLst>
              <a:gd name="adj" fmla="val 16667"/>
            </a:avLst>
          </a:prstGeom>
          <a:noFill/>
          <a:ln w="9525">
            <a:noFill/>
            <a:round/>
            <a:headEnd/>
            <a:tailEnd/>
          </a:ln>
        </p:spPr>
        <p:txBody>
          <a:bodyPr>
            <a:spAutoFit/>
          </a:bodyPr>
          <a:lstStyle/>
          <a:p>
            <a:r>
              <a:rPr lang="ja-JP" altLang="en-US" sz="2400">
                <a:solidFill>
                  <a:srgbClr val="C00000"/>
                </a:solidFill>
              </a:rPr>
              <a:t>「介護の時間」に大きく影響する</a:t>
            </a:r>
            <a:endParaRPr lang="en-US" altLang="ja-JP" sz="2400">
              <a:solidFill>
                <a:srgbClr val="C00000"/>
              </a:solidFill>
            </a:endParaRPr>
          </a:p>
          <a:p>
            <a:r>
              <a:rPr lang="ja-JP" altLang="en-US" sz="2400">
                <a:solidFill>
                  <a:srgbClr val="C00000"/>
                </a:solidFill>
              </a:rPr>
              <a:t>項目ほど、上位の分岐に位置する。</a:t>
            </a:r>
          </a:p>
        </p:txBody>
      </p:sp>
      <p:sp>
        <p:nvSpPr>
          <p:cNvPr id="60" name="スマイル 59"/>
          <p:cNvSpPr/>
          <p:nvPr/>
        </p:nvSpPr>
        <p:spPr>
          <a:xfrm>
            <a:off x="2635250" y="1911350"/>
            <a:ext cx="287338" cy="287338"/>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1" name="スマイル 60"/>
          <p:cNvSpPr/>
          <p:nvPr/>
        </p:nvSpPr>
        <p:spPr>
          <a:xfrm>
            <a:off x="1255713" y="3213100"/>
            <a:ext cx="287337" cy="287338"/>
          </a:xfrm>
          <a:prstGeom prst="smileyFac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3" name="Oval 17"/>
          <p:cNvSpPr>
            <a:spLocks noChangeArrowheads="1"/>
          </p:cNvSpPr>
          <p:nvPr/>
        </p:nvSpPr>
        <p:spPr bwMode="auto">
          <a:xfrm>
            <a:off x="107950" y="4652963"/>
            <a:ext cx="935038" cy="647700"/>
          </a:xfrm>
          <a:prstGeom prst="ellipse">
            <a:avLst/>
          </a:prstGeom>
          <a:solidFill>
            <a:srgbClr val="FFF7E1"/>
          </a:solidFill>
          <a:ln w="19050" algn="ctr">
            <a:solidFill>
              <a:srgbClr val="663300"/>
            </a:solidFill>
            <a:prstDash val="dash"/>
            <a:round/>
            <a:headEnd/>
            <a:tailEnd/>
          </a:ln>
        </p:spPr>
        <p:txBody>
          <a:bodyPr/>
          <a:lstStyle/>
          <a:p>
            <a:pPr>
              <a:defRPr/>
            </a:pPr>
            <a:endParaRPr lang="ja-JP" altLang="en-US" sz="3200" b="1">
              <a:effectLst>
                <a:outerShdw blurRad="38100" dist="38100" dir="2700000" algn="tl">
                  <a:srgbClr val="000000">
                    <a:alpha val="43137"/>
                  </a:srgbClr>
                </a:outerShdw>
              </a:effectLst>
              <a:latin typeface="Arial" charset="0"/>
              <a:ea typeface="ＭＳ Ｐゴシック" pitchFamily="50" charset="-128"/>
            </a:endParaRPr>
          </a:p>
        </p:txBody>
      </p:sp>
      <p:sp>
        <p:nvSpPr>
          <p:cNvPr id="69" name="Oval 17"/>
          <p:cNvSpPr>
            <a:spLocks noChangeArrowheads="1"/>
          </p:cNvSpPr>
          <p:nvPr/>
        </p:nvSpPr>
        <p:spPr bwMode="auto">
          <a:xfrm>
            <a:off x="1908175" y="4581525"/>
            <a:ext cx="1444625" cy="758825"/>
          </a:xfrm>
          <a:prstGeom prst="ellipse">
            <a:avLst/>
          </a:prstGeom>
          <a:solidFill>
            <a:schemeClr val="bg1"/>
          </a:solidFill>
          <a:ln w="19050" algn="ctr">
            <a:solidFill>
              <a:srgbClr val="663300"/>
            </a:solidFill>
            <a:prstDash val="dash"/>
            <a:round/>
            <a:headEnd/>
            <a:tailEnd/>
          </a:ln>
        </p:spPr>
        <p:txBody>
          <a:bodyPr/>
          <a:lstStyle/>
          <a:p>
            <a:pPr>
              <a:defRPr/>
            </a:pPr>
            <a:endParaRPr lang="ja-JP" altLang="en-US" sz="3200" b="1">
              <a:effectLst>
                <a:outerShdw blurRad="38100" dist="38100" dir="2700000" algn="tl">
                  <a:srgbClr val="000000">
                    <a:alpha val="43137"/>
                  </a:srgbClr>
                </a:outerShdw>
              </a:effectLst>
              <a:latin typeface="Arial" charset="0"/>
              <a:ea typeface="ＭＳ Ｐゴシック" pitchFamily="50" charset="-128"/>
            </a:endParaRPr>
          </a:p>
        </p:txBody>
      </p:sp>
      <p:sp>
        <p:nvSpPr>
          <p:cNvPr id="70" name="スマイル 69"/>
          <p:cNvSpPr/>
          <p:nvPr/>
        </p:nvSpPr>
        <p:spPr>
          <a:xfrm>
            <a:off x="2074863" y="4764088"/>
            <a:ext cx="288925" cy="287337"/>
          </a:xfrm>
          <a:prstGeom prst="smileyFac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 name="スマイル 70"/>
          <p:cNvSpPr/>
          <p:nvPr/>
        </p:nvSpPr>
        <p:spPr>
          <a:xfrm>
            <a:off x="2681288" y="4730750"/>
            <a:ext cx="287337" cy="288925"/>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 name="スマイル 71"/>
          <p:cNvSpPr/>
          <p:nvPr/>
        </p:nvSpPr>
        <p:spPr>
          <a:xfrm>
            <a:off x="2392363" y="4946650"/>
            <a:ext cx="288925" cy="288925"/>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3" name="スマイル 72"/>
          <p:cNvSpPr/>
          <p:nvPr/>
        </p:nvSpPr>
        <p:spPr>
          <a:xfrm>
            <a:off x="3040063" y="4875213"/>
            <a:ext cx="288925" cy="287337"/>
          </a:xfrm>
          <a:prstGeom prst="smileyFac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4" name="スマイル 73"/>
          <p:cNvSpPr/>
          <p:nvPr/>
        </p:nvSpPr>
        <p:spPr>
          <a:xfrm>
            <a:off x="2339975" y="4581525"/>
            <a:ext cx="287338" cy="287338"/>
          </a:xfrm>
          <a:prstGeom prst="smileyFac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5" name="スマイル 74"/>
          <p:cNvSpPr/>
          <p:nvPr/>
        </p:nvSpPr>
        <p:spPr>
          <a:xfrm>
            <a:off x="1614488" y="3644900"/>
            <a:ext cx="288925" cy="288925"/>
          </a:xfrm>
          <a:prstGeom prst="smileyFace">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6" name="スマイル 75"/>
          <p:cNvSpPr/>
          <p:nvPr/>
        </p:nvSpPr>
        <p:spPr>
          <a:xfrm>
            <a:off x="823913" y="3573463"/>
            <a:ext cx="287337" cy="287337"/>
          </a:xfrm>
          <a:prstGeom prst="smileyFace">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8" name="スマイル 77"/>
          <p:cNvSpPr/>
          <p:nvPr/>
        </p:nvSpPr>
        <p:spPr>
          <a:xfrm>
            <a:off x="684213" y="4868863"/>
            <a:ext cx="287337" cy="288925"/>
          </a:xfrm>
          <a:prstGeom prst="smileyFace">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9" name="スマイル 78"/>
          <p:cNvSpPr/>
          <p:nvPr/>
        </p:nvSpPr>
        <p:spPr>
          <a:xfrm>
            <a:off x="250825" y="4797425"/>
            <a:ext cx="288925" cy="287338"/>
          </a:xfrm>
          <a:prstGeom prst="smileyFace">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0" name="Oval 17"/>
          <p:cNvSpPr>
            <a:spLocks noChangeArrowheads="1"/>
          </p:cNvSpPr>
          <p:nvPr/>
        </p:nvSpPr>
        <p:spPr bwMode="auto">
          <a:xfrm>
            <a:off x="827088" y="5872163"/>
            <a:ext cx="1228725" cy="758825"/>
          </a:xfrm>
          <a:prstGeom prst="ellipse">
            <a:avLst/>
          </a:prstGeom>
          <a:solidFill>
            <a:srgbClr val="FFF7E1"/>
          </a:solidFill>
          <a:ln w="19050" algn="ctr">
            <a:solidFill>
              <a:srgbClr val="663300"/>
            </a:solidFill>
            <a:prstDash val="dash"/>
            <a:round/>
            <a:headEnd/>
            <a:tailEnd/>
          </a:ln>
        </p:spPr>
        <p:txBody>
          <a:bodyPr/>
          <a:lstStyle/>
          <a:p>
            <a:pPr>
              <a:defRPr/>
            </a:pPr>
            <a:endParaRPr lang="ja-JP" altLang="en-US" sz="3200" b="1">
              <a:effectLst>
                <a:outerShdw blurRad="38100" dist="38100" dir="2700000" algn="tl">
                  <a:srgbClr val="000000">
                    <a:alpha val="43137"/>
                  </a:srgbClr>
                </a:outerShdw>
              </a:effectLst>
              <a:latin typeface="Arial" charset="0"/>
              <a:ea typeface="ＭＳ Ｐゴシック" pitchFamily="50" charset="-128"/>
            </a:endParaRPr>
          </a:p>
        </p:txBody>
      </p:sp>
      <p:sp>
        <p:nvSpPr>
          <p:cNvPr id="82" name="スマイル 81"/>
          <p:cNvSpPr/>
          <p:nvPr/>
        </p:nvSpPr>
        <p:spPr>
          <a:xfrm>
            <a:off x="1403350" y="6015038"/>
            <a:ext cx="288925" cy="288925"/>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3" name="スマイル 82"/>
          <p:cNvSpPr/>
          <p:nvPr/>
        </p:nvSpPr>
        <p:spPr>
          <a:xfrm>
            <a:off x="1116013" y="6230938"/>
            <a:ext cx="287337" cy="288925"/>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6" name="Oval 17"/>
          <p:cNvSpPr>
            <a:spLocks noChangeArrowheads="1"/>
          </p:cNvSpPr>
          <p:nvPr/>
        </p:nvSpPr>
        <p:spPr bwMode="auto">
          <a:xfrm>
            <a:off x="3127375" y="5910263"/>
            <a:ext cx="1228725" cy="758825"/>
          </a:xfrm>
          <a:prstGeom prst="ellipse">
            <a:avLst/>
          </a:prstGeom>
          <a:solidFill>
            <a:srgbClr val="FFF7E1"/>
          </a:solidFill>
          <a:ln w="19050" algn="ctr">
            <a:solidFill>
              <a:srgbClr val="663300"/>
            </a:solidFill>
            <a:prstDash val="dash"/>
            <a:round/>
            <a:headEnd/>
            <a:tailEnd/>
          </a:ln>
        </p:spPr>
        <p:txBody>
          <a:bodyPr/>
          <a:lstStyle/>
          <a:p>
            <a:pPr>
              <a:defRPr/>
            </a:pPr>
            <a:endParaRPr lang="ja-JP" altLang="en-US" sz="3200" b="1">
              <a:effectLst>
                <a:outerShdw blurRad="38100" dist="38100" dir="2700000" algn="tl">
                  <a:srgbClr val="000000">
                    <a:alpha val="43137"/>
                  </a:srgbClr>
                </a:outerShdw>
              </a:effectLst>
              <a:latin typeface="Arial" charset="0"/>
              <a:ea typeface="ＭＳ Ｐゴシック" pitchFamily="50" charset="-128"/>
            </a:endParaRPr>
          </a:p>
        </p:txBody>
      </p:sp>
      <p:sp>
        <p:nvSpPr>
          <p:cNvPr id="90" name="スマイル 89"/>
          <p:cNvSpPr/>
          <p:nvPr/>
        </p:nvSpPr>
        <p:spPr>
          <a:xfrm>
            <a:off x="3756025" y="6203950"/>
            <a:ext cx="288925" cy="288925"/>
          </a:xfrm>
          <a:prstGeom prst="smileyFac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1" name="スマイル 90"/>
          <p:cNvSpPr/>
          <p:nvPr/>
        </p:nvSpPr>
        <p:spPr>
          <a:xfrm>
            <a:off x="3414713" y="5981700"/>
            <a:ext cx="288925" cy="288925"/>
          </a:xfrm>
          <a:prstGeom prst="smileyFac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97" name="直線コネクタ 96"/>
          <p:cNvCxnSpPr>
            <a:stCxn id="12" idx="4"/>
            <a:endCxn id="0" idx="0"/>
          </p:cNvCxnSpPr>
          <p:nvPr/>
        </p:nvCxnSpPr>
        <p:spPr>
          <a:xfrm flipH="1">
            <a:off x="1544638" y="3971925"/>
            <a:ext cx="1587" cy="249238"/>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0" name="図形 99"/>
          <p:cNvCxnSpPr>
            <a:stCxn id="0" idx="3"/>
            <a:endCxn id="69" idx="0"/>
          </p:cNvCxnSpPr>
          <p:nvPr/>
        </p:nvCxnSpPr>
        <p:spPr>
          <a:xfrm>
            <a:off x="2124075" y="4425950"/>
            <a:ext cx="506413" cy="155575"/>
          </a:xfrm>
          <a:prstGeom prst="bentConnector2">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3" name="図形 102"/>
          <p:cNvCxnSpPr>
            <a:stCxn id="0" idx="1"/>
            <a:endCxn id="63" idx="0"/>
          </p:cNvCxnSpPr>
          <p:nvPr/>
        </p:nvCxnSpPr>
        <p:spPr>
          <a:xfrm rot="10800000" flipV="1">
            <a:off x="576263" y="4425950"/>
            <a:ext cx="390525" cy="227013"/>
          </a:xfrm>
          <a:prstGeom prst="bentConnector2">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6" name="Text Box 6"/>
          <p:cNvSpPr txBox="1">
            <a:spLocks noChangeArrowheads="1"/>
          </p:cNvSpPr>
          <p:nvPr/>
        </p:nvSpPr>
        <p:spPr bwMode="auto">
          <a:xfrm>
            <a:off x="967076" y="4221088"/>
            <a:ext cx="1156652" cy="408573"/>
          </a:xfrm>
          <a:prstGeom prst="rect">
            <a:avLst/>
          </a:prstGeom>
          <a:solidFill>
            <a:srgbClr val="FFFFCC"/>
          </a:soli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defRPr/>
            </a:pPr>
            <a:r>
              <a:rPr lang="ja-JP" altLang="en-US" dirty="0">
                <a:latin typeface="HG丸ｺﾞｼｯｸM-PRO" pitchFamily="50" charset="-128"/>
              </a:rPr>
              <a:t>分岐項目</a:t>
            </a:r>
          </a:p>
        </p:txBody>
      </p:sp>
      <p:sp>
        <p:nvSpPr>
          <p:cNvPr id="107" name="Text Box 6"/>
          <p:cNvSpPr txBox="1">
            <a:spLocks noChangeArrowheads="1"/>
          </p:cNvSpPr>
          <p:nvPr/>
        </p:nvSpPr>
        <p:spPr bwMode="auto">
          <a:xfrm>
            <a:off x="2051720" y="5517232"/>
            <a:ext cx="1156652" cy="408573"/>
          </a:xfrm>
          <a:prstGeom prst="rect">
            <a:avLst/>
          </a:prstGeom>
          <a:solidFill>
            <a:srgbClr val="FFFFCC"/>
          </a:soli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defRPr/>
            </a:pPr>
            <a:r>
              <a:rPr lang="ja-JP" altLang="en-US" dirty="0">
                <a:latin typeface="HG丸ｺﾞｼｯｸM-PRO" pitchFamily="50" charset="-128"/>
              </a:rPr>
              <a:t>分岐項目</a:t>
            </a:r>
          </a:p>
        </p:txBody>
      </p:sp>
      <p:cxnSp>
        <p:nvCxnSpPr>
          <p:cNvPr id="110" name="図形 109"/>
          <p:cNvCxnSpPr>
            <a:stCxn id="0" idx="3"/>
            <a:endCxn id="86" idx="0"/>
          </p:cNvCxnSpPr>
          <p:nvPr/>
        </p:nvCxnSpPr>
        <p:spPr>
          <a:xfrm>
            <a:off x="3208338" y="5721350"/>
            <a:ext cx="533400" cy="188913"/>
          </a:xfrm>
          <a:prstGeom prst="bentConnector2">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1" name="図形 110"/>
          <p:cNvCxnSpPr>
            <a:stCxn id="0" idx="1"/>
            <a:endCxn id="80" idx="0"/>
          </p:cNvCxnSpPr>
          <p:nvPr/>
        </p:nvCxnSpPr>
        <p:spPr>
          <a:xfrm rot="10800000" flipV="1">
            <a:off x="1441450" y="5721350"/>
            <a:ext cx="609600" cy="150813"/>
          </a:xfrm>
          <a:prstGeom prst="bentConnector2">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a:stCxn id="69" idx="4"/>
            <a:endCxn id="0" idx="0"/>
          </p:cNvCxnSpPr>
          <p:nvPr/>
        </p:nvCxnSpPr>
        <p:spPr>
          <a:xfrm>
            <a:off x="2630488" y="5340350"/>
            <a:ext cx="0" cy="176213"/>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6382" name="テキスト ボックス 129"/>
          <p:cNvSpPr txBox="1">
            <a:spLocks noChangeArrowheads="1"/>
          </p:cNvSpPr>
          <p:nvPr/>
        </p:nvSpPr>
        <p:spPr bwMode="auto">
          <a:xfrm>
            <a:off x="3136900" y="4005263"/>
            <a:ext cx="1262063" cy="276225"/>
          </a:xfrm>
          <a:prstGeom prst="rect">
            <a:avLst/>
          </a:prstGeom>
          <a:noFill/>
          <a:ln w="9525">
            <a:noFill/>
            <a:miter lim="800000"/>
            <a:headEnd/>
            <a:tailEnd/>
          </a:ln>
        </p:spPr>
        <p:txBody>
          <a:bodyPr wrap="none">
            <a:spAutoFit/>
          </a:bodyPr>
          <a:lstStyle/>
          <a:p>
            <a:r>
              <a:rPr lang="ja-JP" altLang="en-US" sz="1200">
                <a:solidFill>
                  <a:srgbClr val="800000"/>
                </a:solidFill>
              </a:rPr>
              <a:t>介助時間の平均</a:t>
            </a:r>
          </a:p>
        </p:txBody>
      </p:sp>
      <p:sp>
        <p:nvSpPr>
          <p:cNvPr id="56383" name="テキスト ボックス 130"/>
          <p:cNvSpPr txBox="1">
            <a:spLocks noChangeArrowheads="1"/>
          </p:cNvSpPr>
          <p:nvPr/>
        </p:nvSpPr>
        <p:spPr bwMode="auto">
          <a:xfrm>
            <a:off x="3059113" y="4365625"/>
            <a:ext cx="1416050" cy="276225"/>
          </a:xfrm>
          <a:prstGeom prst="rect">
            <a:avLst/>
          </a:prstGeom>
          <a:noFill/>
          <a:ln w="9525">
            <a:noFill/>
            <a:miter lim="800000"/>
            <a:headEnd/>
            <a:tailEnd/>
          </a:ln>
        </p:spPr>
        <p:txBody>
          <a:bodyPr wrap="none">
            <a:spAutoFit/>
          </a:bodyPr>
          <a:lstStyle/>
          <a:p>
            <a:r>
              <a:rPr lang="ja-JP" altLang="en-US" sz="1200">
                <a:solidFill>
                  <a:srgbClr val="800000"/>
                </a:solidFill>
              </a:rPr>
              <a:t>樹形図の推計時間</a:t>
            </a:r>
          </a:p>
        </p:txBody>
      </p:sp>
      <p:sp>
        <p:nvSpPr>
          <p:cNvPr id="56384" name="テキスト ボックス 131"/>
          <p:cNvSpPr txBox="1">
            <a:spLocks noChangeArrowheads="1"/>
          </p:cNvSpPr>
          <p:nvPr/>
        </p:nvSpPr>
        <p:spPr bwMode="auto">
          <a:xfrm>
            <a:off x="3582988" y="4200525"/>
            <a:ext cx="369887" cy="246063"/>
          </a:xfrm>
          <a:prstGeom prst="rect">
            <a:avLst/>
          </a:prstGeom>
          <a:noFill/>
          <a:ln w="9525">
            <a:noFill/>
            <a:miter lim="800000"/>
            <a:headEnd/>
            <a:tailEnd/>
          </a:ln>
        </p:spPr>
        <p:txBody>
          <a:bodyPr vert="eaVert" wrap="none">
            <a:spAutoFit/>
          </a:bodyPr>
          <a:lstStyle/>
          <a:p>
            <a:r>
              <a:rPr lang="ja-JP" altLang="en-US" sz="1200">
                <a:solidFill>
                  <a:srgbClr val="800000"/>
                </a:solidFill>
              </a:rPr>
              <a:t>＝</a:t>
            </a:r>
          </a:p>
        </p:txBody>
      </p:sp>
      <p:sp>
        <p:nvSpPr>
          <p:cNvPr id="56385" name="テキスト ボックス 141"/>
          <p:cNvSpPr txBox="1">
            <a:spLocks noChangeArrowheads="1"/>
          </p:cNvSpPr>
          <p:nvPr/>
        </p:nvSpPr>
        <p:spPr bwMode="auto">
          <a:xfrm>
            <a:off x="76200" y="5300663"/>
            <a:ext cx="1262063" cy="277812"/>
          </a:xfrm>
          <a:prstGeom prst="rect">
            <a:avLst/>
          </a:prstGeom>
          <a:noFill/>
          <a:ln w="9525">
            <a:noFill/>
            <a:miter lim="800000"/>
            <a:headEnd/>
            <a:tailEnd/>
          </a:ln>
        </p:spPr>
        <p:txBody>
          <a:bodyPr wrap="none">
            <a:spAutoFit/>
          </a:bodyPr>
          <a:lstStyle/>
          <a:p>
            <a:r>
              <a:rPr lang="ja-JP" altLang="en-US" sz="1200">
                <a:solidFill>
                  <a:srgbClr val="800000"/>
                </a:solidFill>
              </a:rPr>
              <a:t>介助時間の平均</a:t>
            </a:r>
          </a:p>
        </p:txBody>
      </p:sp>
      <p:sp>
        <p:nvSpPr>
          <p:cNvPr id="56386" name="テキスト ボックス 142"/>
          <p:cNvSpPr txBox="1">
            <a:spLocks noChangeArrowheads="1"/>
          </p:cNvSpPr>
          <p:nvPr/>
        </p:nvSpPr>
        <p:spPr bwMode="auto">
          <a:xfrm>
            <a:off x="0" y="5661025"/>
            <a:ext cx="1416050" cy="277813"/>
          </a:xfrm>
          <a:prstGeom prst="rect">
            <a:avLst/>
          </a:prstGeom>
          <a:noFill/>
          <a:ln w="9525">
            <a:noFill/>
            <a:miter lim="800000"/>
            <a:headEnd/>
            <a:tailEnd/>
          </a:ln>
        </p:spPr>
        <p:txBody>
          <a:bodyPr wrap="none">
            <a:spAutoFit/>
          </a:bodyPr>
          <a:lstStyle/>
          <a:p>
            <a:r>
              <a:rPr lang="ja-JP" altLang="en-US" sz="1200">
                <a:solidFill>
                  <a:srgbClr val="800000"/>
                </a:solidFill>
              </a:rPr>
              <a:t>樹形図の推計時間</a:t>
            </a:r>
          </a:p>
        </p:txBody>
      </p:sp>
      <p:sp>
        <p:nvSpPr>
          <p:cNvPr id="56387" name="テキスト ボックス 143"/>
          <p:cNvSpPr txBox="1">
            <a:spLocks noChangeArrowheads="1"/>
          </p:cNvSpPr>
          <p:nvPr/>
        </p:nvSpPr>
        <p:spPr bwMode="auto">
          <a:xfrm>
            <a:off x="523875" y="5495925"/>
            <a:ext cx="368300" cy="247650"/>
          </a:xfrm>
          <a:prstGeom prst="rect">
            <a:avLst/>
          </a:prstGeom>
          <a:noFill/>
          <a:ln w="9525">
            <a:noFill/>
            <a:miter lim="800000"/>
            <a:headEnd/>
            <a:tailEnd/>
          </a:ln>
        </p:spPr>
        <p:txBody>
          <a:bodyPr vert="eaVert" wrap="none">
            <a:spAutoFit/>
          </a:bodyPr>
          <a:lstStyle/>
          <a:p>
            <a:r>
              <a:rPr lang="ja-JP" altLang="en-US" sz="1200">
                <a:solidFill>
                  <a:srgbClr val="800000"/>
                </a:solidFill>
              </a:rPr>
              <a:t>＝</a:t>
            </a:r>
          </a:p>
        </p:txBody>
      </p:sp>
      <p:sp>
        <p:nvSpPr>
          <p:cNvPr id="56388" name="テキスト ボックス 144"/>
          <p:cNvSpPr txBox="1">
            <a:spLocks noChangeArrowheads="1"/>
          </p:cNvSpPr>
          <p:nvPr/>
        </p:nvSpPr>
        <p:spPr bwMode="auto">
          <a:xfrm>
            <a:off x="4289425" y="6221413"/>
            <a:ext cx="1262063" cy="276225"/>
          </a:xfrm>
          <a:prstGeom prst="rect">
            <a:avLst/>
          </a:prstGeom>
          <a:noFill/>
          <a:ln w="9525">
            <a:noFill/>
            <a:miter lim="800000"/>
            <a:headEnd/>
            <a:tailEnd/>
          </a:ln>
        </p:spPr>
        <p:txBody>
          <a:bodyPr wrap="none">
            <a:spAutoFit/>
          </a:bodyPr>
          <a:lstStyle/>
          <a:p>
            <a:r>
              <a:rPr lang="ja-JP" altLang="en-US" sz="1200">
                <a:solidFill>
                  <a:srgbClr val="800000"/>
                </a:solidFill>
              </a:rPr>
              <a:t>介助時間の平均</a:t>
            </a:r>
          </a:p>
        </p:txBody>
      </p:sp>
      <p:sp>
        <p:nvSpPr>
          <p:cNvPr id="56389" name="テキスト ボックス 145"/>
          <p:cNvSpPr txBox="1">
            <a:spLocks noChangeArrowheads="1"/>
          </p:cNvSpPr>
          <p:nvPr/>
        </p:nvSpPr>
        <p:spPr bwMode="auto">
          <a:xfrm>
            <a:off x="4211638" y="6581775"/>
            <a:ext cx="1416050" cy="276225"/>
          </a:xfrm>
          <a:prstGeom prst="rect">
            <a:avLst/>
          </a:prstGeom>
          <a:noFill/>
          <a:ln w="9525">
            <a:noFill/>
            <a:miter lim="800000"/>
            <a:headEnd/>
            <a:tailEnd/>
          </a:ln>
        </p:spPr>
        <p:txBody>
          <a:bodyPr wrap="none">
            <a:spAutoFit/>
          </a:bodyPr>
          <a:lstStyle/>
          <a:p>
            <a:r>
              <a:rPr lang="ja-JP" altLang="en-US" sz="1200">
                <a:solidFill>
                  <a:srgbClr val="800000"/>
                </a:solidFill>
              </a:rPr>
              <a:t>樹形図の推計時間</a:t>
            </a:r>
          </a:p>
        </p:txBody>
      </p:sp>
      <p:sp>
        <p:nvSpPr>
          <p:cNvPr id="56390" name="テキスト ボックス 146"/>
          <p:cNvSpPr txBox="1">
            <a:spLocks noChangeArrowheads="1"/>
          </p:cNvSpPr>
          <p:nvPr/>
        </p:nvSpPr>
        <p:spPr bwMode="auto">
          <a:xfrm>
            <a:off x="4735513" y="6416675"/>
            <a:ext cx="368300" cy="246063"/>
          </a:xfrm>
          <a:prstGeom prst="rect">
            <a:avLst/>
          </a:prstGeom>
          <a:noFill/>
          <a:ln w="9525">
            <a:noFill/>
            <a:miter lim="800000"/>
            <a:headEnd/>
            <a:tailEnd/>
          </a:ln>
        </p:spPr>
        <p:txBody>
          <a:bodyPr vert="eaVert" wrap="none">
            <a:spAutoFit/>
          </a:bodyPr>
          <a:lstStyle/>
          <a:p>
            <a:r>
              <a:rPr lang="ja-JP" altLang="en-US" sz="1200">
                <a:solidFill>
                  <a:srgbClr val="800000"/>
                </a:solidFill>
              </a:rPr>
              <a:t>＝</a:t>
            </a:r>
          </a:p>
        </p:txBody>
      </p:sp>
      <p:sp>
        <p:nvSpPr>
          <p:cNvPr id="56391" name="テキスト ボックス 147"/>
          <p:cNvSpPr txBox="1">
            <a:spLocks noChangeArrowheads="1"/>
          </p:cNvSpPr>
          <p:nvPr/>
        </p:nvSpPr>
        <p:spPr bwMode="auto">
          <a:xfrm>
            <a:off x="1979613" y="6221413"/>
            <a:ext cx="1262062" cy="276225"/>
          </a:xfrm>
          <a:prstGeom prst="rect">
            <a:avLst/>
          </a:prstGeom>
          <a:noFill/>
          <a:ln w="9525">
            <a:noFill/>
            <a:miter lim="800000"/>
            <a:headEnd/>
            <a:tailEnd/>
          </a:ln>
        </p:spPr>
        <p:txBody>
          <a:bodyPr wrap="none">
            <a:spAutoFit/>
          </a:bodyPr>
          <a:lstStyle/>
          <a:p>
            <a:r>
              <a:rPr lang="ja-JP" altLang="en-US" sz="1200">
                <a:solidFill>
                  <a:srgbClr val="800000"/>
                </a:solidFill>
              </a:rPr>
              <a:t>介助時間の平均</a:t>
            </a:r>
          </a:p>
        </p:txBody>
      </p:sp>
      <p:sp>
        <p:nvSpPr>
          <p:cNvPr id="56392" name="テキスト ボックス 148"/>
          <p:cNvSpPr txBox="1">
            <a:spLocks noChangeArrowheads="1"/>
          </p:cNvSpPr>
          <p:nvPr/>
        </p:nvSpPr>
        <p:spPr bwMode="auto">
          <a:xfrm>
            <a:off x="1903413" y="6581775"/>
            <a:ext cx="1414462" cy="276225"/>
          </a:xfrm>
          <a:prstGeom prst="rect">
            <a:avLst/>
          </a:prstGeom>
          <a:noFill/>
          <a:ln w="9525">
            <a:noFill/>
            <a:miter lim="800000"/>
            <a:headEnd/>
            <a:tailEnd/>
          </a:ln>
        </p:spPr>
        <p:txBody>
          <a:bodyPr wrap="none">
            <a:spAutoFit/>
          </a:bodyPr>
          <a:lstStyle/>
          <a:p>
            <a:r>
              <a:rPr lang="ja-JP" altLang="en-US" sz="1200">
                <a:solidFill>
                  <a:srgbClr val="800000"/>
                </a:solidFill>
              </a:rPr>
              <a:t>樹形図の推計時間</a:t>
            </a:r>
          </a:p>
        </p:txBody>
      </p:sp>
      <p:sp>
        <p:nvSpPr>
          <p:cNvPr id="56393" name="テキスト ボックス 149"/>
          <p:cNvSpPr txBox="1">
            <a:spLocks noChangeArrowheads="1"/>
          </p:cNvSpPr>
          <p:nvPr/>
        </p:nvSpPr>
        <p:spPr bwMode="auto">
          <a:xfrm>
            <a:off x="2425700" y="6416675"/>
            <a:ext cx="369888" cy="246063"/>
          </a:xfrm>
          <a:prstGeom prst="rect">
            <a:avLst/>
          </a:prstGeom>
          <a:noFill/>
          <a:ln w="9525">
            <a:noFill/>
            <a:miter lim="800000"/>
            <a:headEnd/>
            <a:tailEnd/>
          </a:ln>
        </p:spPr>
        <p:txBody>
          <a:bodyPr vert="eaVert" wrap="none">
            <a:spAutoFit/>
          </a:bodyPr>
          <a:lstStyle/>
          <a:p>
            <a:r>
              <a:rPr lang="ja-JP" altLang="en-US" sz="1200">
                <a:solidFill>
                  <a:srgbClr val="800000"/>
                </a:solidFill>
              </a:rPr>
              <a:t>＝</a:t>
            </a:r>
          </a:p>
        </p:txBody>
      </p:sp>
      <p:sp>
        <p:nvSpPr>
          <p:cNvPr id="56394" name="テキスト ボックス 150"/>
          <p:cNvSpPr txBox="1">
            <a:spLocks noChangeArrowheads="1"/>
          </p:cNvSpPr>
          <p:nvPr/>
        </p:nvSpPr>
        <p:spPr bwMode="auto">
          <a:xfrm>
            <a:off x="3657600" y="3008313"/>
            <a:ext cx="842963" cy="276225"/>
          </a:xfrm>
          <a:prstGeom prst="rect">
            <a:avLst/>
          </a:prstGeom>
          <a:noFill/>
          <a:ln w="9525">
            <a:noFill/>
            <a:miter lim="800000"/>
            <a:headEnd/>
            <a:tailEnd/>
          </a:ln>
        </p:spPr>
        <p:txBody>
          <a:bodyPr wrap="none">
            <a:spAutoFit/>
          </a:bodyPr>
          <a:lstStyle/>
          <a:p>
            <a:r>
              <a:rPr lang="en-US" altLang="ja-JP" sz="1200">
                <a:solidFill>
                  <a:srgbClr val="800000"/>
                </a:solidFill>
              </a:rPr>
              <a:t>40</a:t>
            </a:r>
            <a:r>
              <a:rPr lang="ja-JP" altLang="en-US" sz="1200">
                <a:solidFill>
                  <a:srgbClr val="800000"/>
                </a:solidFill>
              </a:rPr>
              <a:t>人以上</a:t>
            </a:r>
          </a:p>
        </p:txBody>
      </p:sp>
      <p:sp>
        <p:nvSpPr>
          <p:cNvPr id="56395" name="テキスト ボックス 151"/>
          <p:cNvSpPr txBox="1">
            <a:spLocks noChangeArrowheads="1"/>
          </p:cNvSpPr>
          <p:nvPr/>
        </p:nvSpPr>
        <p:spPr bwMode="auto">
          <a:xfrm>
            <a:off x="3730625" y="5661025"/>
            <a:ext cx="841375" cy="277813"/>
          </a:xfrm>
          <a:prstGeom prst="rect">
            <a:avLst/>
          </a:prstGeom>
          <a:noFill/>
          <a:ln w="9525">
            <a:noFill/>
            <a:miter lim="800000"/>
            <a:headEnd/>
            <a:tailEnd/>
          </a:ln>
        </p:spPr>
        <p:txBody>
          <a:bodyPr wrap="none">
            <a:spAutoFit/>
          </a:bodyPr>
          <a:lstStyle/>
          <a:p>
            <a:r>
              <a:rPr lang="en-US" altLang="ja-JP" sz="1200">
                <a:solidFill>
                  <a:srgbClr val="800000"/>
                </a:solidFill>
              </a:rPr>
              <a:t>40</a:t>
            </a:r>
            <a:r>
              <a:rPr lang="ja-JP" altLang="en-US" sz="1200">
                <a:solidFill>
                  <a:srgbClr val="800000"/>
                </a:solidFill>
              </a:rPr>
              <a:t>人以上</a:t>
            </a:r>
          </a:p>
        </p:txBody>
      </p:sp>
      <p:sp>
        <p:nvSpPr>
          <p:cNvPr id="56396" name="テキスト ボックス 152"/>
          <p:cNvSpPr txBox="1">
            <a:spLocks noChangeArrowheads="1"/>
          </p:cNvSpPr>
          <p:nvPr/>
        </p:nvSpPr>
        <p:spPr bwMode="auto">
          <a:xfrm>
            <a:off x="346075" y="6453188"/>
            <a:ext cx="841375" cy="277812"/>
          </a:xfrm>
          <a:prstGeom prst="rect">
            <a:avLst/>
          </a:prstGeom>
          <a:noFill/>
          <a:ln w="9525">
            <a:noFill/>
            <a:miter lim="800000"/>
            <a:headEnd/>
            <a:tailEnd/>
          </a:ln>
        </p:spPr>
        <p:txBody>
          <a:bodyPr wrap="none">
            <a:spAutoFit/>
          </a:bodyPr>
          <a:lstStyle/>
          <a:p>
            <a:r>
              <a:rPr lang="en-US" altLang="ja-JP" sz="1200">
                <a:solidFill>
                  <a:srgbClr val="800000"/>
                </a:solidFill>
              </a:rPr>
              <a:t>40</a:t>
            </a:r>
            <a:r>
              <a:rPr lang="ja-JP" altLang="en-US" sz="1200">
                <a:solidFill>
                  <a:srgbClr val="800000"/>
                </a:solidFill>
              </a:rPr>
              <a:t>人以上</a:t>
            </a:r>
          </a:p>
        </p:txBody>
      </p:sp>
      <p:sp>
        <p:nvSpPr>
          <p:cNvPr id="77" name="テキスト ボックス 34"/>
          <p:cNvSpPr txBox="1">
            <a:spLocks noChangeArrowheads="1"/>
          </p:cNvSpPr>
          <p:nvPr/>
        </p:nvSpPr>
        <p:spPr bwMode="auto">
          <a:xfrm>
            <a:off x="1547664" y="1197913"/>
            <a:ext cx="2084225" cy="430887"/>
          </a:xfrm>
          <a:prstGeom prst="rect">
            <a:avLst/>
          </a:prstGeom>
          <a:noFill/>
          <a:ln w="9525">
            <a:noFill/>
            <a:miter lim="800000"/>
            <a:headEnd/>
            <a:tailEnd/>
          </a:ln>
        </p:spPr>
        <p:txBody>
          <a:bodyPr wrap="none">
            <a:spAutoFit/>
          </a:bodyPr>
          <a:lstStyle/>
          <a:p>
            <a:r>
              <a:rPr lang="en-US" altLang="ja-JP" sz="1100" dirty="0">
                <a:solidFill>
                  <a:srgbClr val="663300"/>
                </a:solidFill>
              </a:rPr>
              <a:t>3,500</a:t>
            </a:r>
            <a:r>
              <a:rPr lang="ja-JP" altLang="en-US" sz="1100" dirty="0">
                <a:solidFill>
                  <a:srgbClr val="663300"/>
                </a:solidFill>
              </a:rPr>
              <a:t>人の調査</a:t>
            </a:r>
            <a:r>
              <a:rPr lang="ja-JP" altLang="en-US" sz="1100" dirty="0" smtClean="0">
                <a:solidFill>
                  <a:srgbClr val="663300"/>
                </a:solidFill>
              </a:rPr>
              <a:t>対象者のうち、</a:t>
            </a:r>
            <a:r>
              <a:rPr lang="en-US" altLang="ja-JP" sz="1100" smtClean="0">
                <a:solidFill>
                  <a:srgbClr val="663300"/>
                </a:solidFill>
              </a:rPr>
              <a:t/>
            </a:r>
            <a:br>
              <a:rPr lang="en-US" altLang="ja-JP" sz="1100" smtClean="0">
                <a:solidFill>
                  <a:srgbClr val="663300"/>
                </a:solidFill>
              </a:rPr>
            </a:br>
            <a:r>
              <a:rPr lang="ja-JP" altLang="en-US" sz="1100" smtClean="0">
                <a:solidFill>
                  <a:srgbClr val="663300"/>
                </a:solidFill>
              </a:rPr>
              <a:t>介助</a:t>
            </a:r>
            <a:r>
              <a:rPr lang="ja-JP" altLang="en-US" sz="1100" dirty="0" smtClean="0">
                <a:solidFill>
                  <a:srgbClr val="663300"/>
                </a:solidFill>
              </a:rPr>
              <a:t>時間が発生している対象者</a:t>
            </a:r>
            <a:endParaRPr lang="ja-JP" altLang="en-US" sz="1100" dirty="0">
              <a:solidFill>
                <a:srgbClr val="6633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タイトル 1"/>
          <p:cNvSpPr>
            <a:spLocks noGrp="1"/>
          </p:cNvSpPr>
          <p:nvPr>
            <p:ph type="title"/>
          </p:nvPr>
        </p:nvSpPr>
        <p:spPr>
          <a:xfrm>
            <a:off x="574675" y="404813"/>
            <a:ext cx="8001000" cy="747712"/>
          </a:xfrm>
        </p:spPr>
        <p:txBody>
          <a:bodyPr/>
          <a:lstStyle/>
          <a:p>
            <a:r>
              <a:rPr lang="ja-JP" altLang="en-US" sz="3200" dirty="0" smtClean="0"/>
              <a:t>中間評価項目得点を樹形モデルの</a:t>
            </a:r>
            <a:r>
              <a:rPr lang="en-US" altLang="ja-JP" sz="3200" dirty="0" smtClean="0"/>
              <a:t/>
            </a:r>
            <a:br>
              <a:rPr lang="en-US" altLang="ja-JP" sz="3200" dirty="0" smtClean="0"/>
            </a:br>
            <a:r>
              <a:rPr lang="ja-JP" altLang="en-US" sz="3200" dirty="0" smtClean="0"/>
              <a:t>分岐項目としたことの効果</a:t>
            </a:r>
          </a:p>
        </p:txBody>
      </p:sp>
      <p:sp>
        <p:nvSpPr>
          <p:cNvPr id="76802" name="コンテンツ プレースホルダ 257"/>
          <p:cNvSpPr>
            <a:spLocks noGrp="1"/>
          </p:cNvSpPr>
          <p:nvPr>
            <p:ph idx="1"/>
          </p:nvPr>
        </p:nvSpPr>
        <p:spPr>
          <a:xfrm>
            <a:off x="566738" y="1701800"/>
            <a:ext cx="8001000" cy="2519363"/>
          </a:xfrm>
        </p:spPr>
        <p:txBody>
          <a:bodyPr/>
          <a:lstStyle/>
          <a:p>
            <a:r>
              <a:rPr lang="ja-JP" altLang="en-US" sz="2000" smtClean="0"/>
              <a:t>中間評価項目得点を用いると、樹形モデルのグループを細分化することなく（調査項目だけで分岐させると分岐点が多くなりすぎる）、多くの調査項目を反映した推計が可能となる。</a:t>
            </a:r>
            <a:endParaRPr lang="en-US" altLang="ja-JP" sz="2000" smtClean="0"/>
          </a:p>
          <a:p>
            <a:r>
              <a:rPr lang="ja-JP" altLang="en-US" sz="2000" smtClean="0"/>
              <a:t>ある調査項目が他の項目での傾向と異なる不自然なものとなっていても、中間評価項目得点として与える影響は少なくなるため、推計結果が安定する。</a:t>
            </a:r>
          </a:p>
        </p:txBody>
      </p:sp>
      <p:sp>
        <p:nvSpPr>
          <p:cNvPr id="259" name="テキスト ボックス 258"/>
          <p:cNvSpPr txBox="1"/>
          <p:nvPr/>
        </p:nvSpPr>
        <p:spPr>
          <a:xfrm>
            <a:off x="1042988" y="4100513"/>
            <a:ext cx="7058025" cy="1816100"/>
          </a:xfrm>
          <a:prstGeom prst="rect">
            <a:avLst/>
          </a:prstGeom>
          <a:solidFill>
            <a:srgbClr val="FFF7E1"/>
          </a:solidFill>
          <a:effectLst>
            <a:outerShdw blurRad="50800" dist="38100" dir="2700000" algn="tl" rotWithShape="0">
              <a:prstClr val="black">
                <a:alpha val="40000"/>
              </a:prstClr>
            </a:outerShdw>
          </a:effectLst>
        </p:spPr>
        <p:txBody>
          <a:bodyPr>
            <a:spAutoFit/>
          </a:bodyPr>
          <a:lstStyle/>
          <a:p>
            <a:pPr>
              <a:defRPr/>
            </a:pPr>
            <a:r>
              <a:rPr lang="ja-JP" altLang="en-US" sz="2400" dirty="0">
                <a:solidFill>
                  <a:schemeClr val="tx2"/>
                </a:solidFill>
                <a:latin typeface="+mj-ea"/>
                <a:ea typeface="+mj-ea"/>
              </a:rPr>
              <a:t>各群の得点は、それぞれ「異なる機能」等についての総合的な評価を点数化して表現しているため、５つの群の得点の平均や合計には統計的な意味がない。</a:t>
            </a:r>
            <a:endParaRPr lang="en-US" altLang="ja-JP" sz="2400" dirty="0">
              <a:solidFill>
                <a:schemeClr val="tx2"/>
              </a:solidFill>
              <a:latin typeface="+mj-ea"/>
              <a:ea typeface="+mj-ea"/>
            </a:endParaRPr>
          </a:p>
          <a:p>
            <a:pPr>
              <a:defRPr/>
            </a:pPr>
            <a:r>
              <a:rPr lang="en-US" altLang="ja-JP" sz="2000" dirty="0">
                <a:solidFill>
                  <a:schemeClr val="tx2"/>
                </a:solidFill>
                <a:latin typeface="+mj-ea"/>
                <a:ea typeface="+mj-ea"/>
              </a:rPr>
              <a:t/>
            </a:r>
            <a:br>
              <a:rPr lang="en-US" altLang="ja-JP" sz="2000" dirty="0">
                <a:solidFill>
                  <a:schemeClr val="tx2"/>
                </a:solidFill>
                <a:latin typeface="+mj-ea"/>
                <a:ea typeface="+mj-ea"/>
              </a:rPr>
            </a:br>
            <a:r>
              <a:rPr lang="en-US" altLang="ja-JP" sz="2000" dirty="0">
                <a:solidFill>
                  <a:schemeClr val="tx2"/>
                </a:solidFill>
                <a:latin typeface="+mj-ea"/>
                <a:ea typeface="+mj-ea"/>
              </a:rPr>
              <a:t>【</a:t>
            </a:r>
            <a:r>
              <a:rPr lang="ja-JP" altLang="en-US" sz="2000" dirty="0">
                <a:solidFill>
                  <a:schemeClr val="tx2"/>
                </a:solidFill>
                <a:latin typeface="+mj-ea"/>
                <a:ea typeface="+mj-ea"/>
              </a:rPr>
              <a:t>例</a:t>
            </a:r>
            <a:r>
              <a:rPr lang="en-US" altLang="ja-JP" sz="2000" dirty="0">
                <a:solidFill>
                  <a:schemeClr val="tx2"/>
                </a:solidFill>
                <a:latin typeface="+mj-ea"/>
                <a:ea typeface="+mj-ea"/>
              </a:rPr>
              <a:t>】</a:t>
            </a:r>
            <a:r>
              <a:rPr lang="ja-JP" altLang="en-US" sz="2000" dirty="0">
                <a:solidFill>
                  <a:schemeClr val="tx2"/>
                </a:solidFill>
                <a:latin typeface="+mj-ea"/>
                <a:ea typeface="+mj-ea"/>
              </a:rPr>
              <a:t>「重さ」と「長さ」を合計しても意味がない。</a:t>
            </a:r>
            <a:endParaRPr lang="en-US" altLang="ja-JP" sz="2000" dirty="0">
              <a:solidFill>
                <a:schemeClr val="tx2"/>
              </a:solidFill>
              <a:latin typeface="+mj-ea"/>
              <a:ea typeface="+mj-ea"/>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411760" y="3182938"/>
            <a:ext cx="4230645" cy="523220"/>
          </a:xfrm>
          <a:prstGeom prst="rect">
            <a:avLst/>
          </a:prstGeom>
          <a:noFill/>
        </p:spPr>
        <p:txBody>
          <a:bodyPr wrap="none">
            <a:spAutoFit/>
          </a:bodyPr>
          <a:lstStyle/>
          <a:p>
            <a:pPr>
              <a:defRPr/>
            </a:pPr>
            <a:r>
              <a:rPr lang="ja-JP" altLang="en-US" sz="2800" dirty="0" smtClean="0">
                <a:effectLst>
                  <a:outerShdw blurRad="50800" dist="38100" dir="2700000" algn="tl" rotWithShape="0">
                    <a:prstClr val="black">
                      <a:alpha val="40000"/>
                    </a:prstClr>
                  </a:outerShdw>
                </a:effectLst>
              </a:rPr>
              <a:t>４　　一次</a:t>
            </a:r>
            <a:r>
              <a:rPr lang="ja-JP" altLang="en-US" sz="2800" dirty="0">
                <a:effectLst>
                  <a:outerShdw blurRad="50800" dist="38100" dir="2700000" algn="tl" rotWithShape="0">
                    <a:prstClr val="black">
                      <a:alpha val="40000"/>
                    </a:prstClr>
                  </a:outerShdw>
                </a:effectLst>
              </a:rPr>
              <a:t>判定ソフト</a:t>
            </a:r>
            <a:r>
              <a:rPr lang="ja-JP" altLang="en-US" sz="2800" dirty="0" smtClean="0">
                <a:effectLst>
                  <a:outerShdw blurRad="50800" dist="38100" dir="2700000" algn="tl" rotWithShape="0">
                    <a:prstClr val="black">
                      <a:alpha val="40000"/>
                    </a:prstClr>
                  </a:outerShdw>
                </a:effectLst>
              </a:rPr>
              <a:t>の演習</a:t>
            </a:r>
            <a:endParaRPr lang="ja-JP" altLang="en-US" sz="2800" dirty="0">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891113" y="3141663"/>
            <a:ext cx="7353295" cy="523220"/>
          </a:xfrm>
          <a:prstGeom prst="rect">
            <a:avLst/>
          </a:prstGeom>
          <a:noFill/>
        </p:spPr>
        <p:txBody>
          <a:bodyPr wrap="none">
            <a:spAutoFit/>
          </a:bodyPr>
          <a:lstStyle/>
          <a:p>
            <a:pPr>
              <a:defRPr/>
            </a:pPr>
            <a:r>
              <a:rPr lang="ja-JP" altLang="en-US" sz="2800" dirty="0">
                <a:effectLst>
                  <a:outerShdw blurRad="50800" dist="38100" dir="2700000" algn="tl" rotWithShape="0">
                    <a:prstClr val="black">
                      <a:alpha val="40000"/>
                    </a:prstClr>
                  </a:outerShdw>
                </a:effectLst>
              </a:rPr>
              <a:t>１　</a:t>
            </a:r>
            <a:r>
              <a:rPr lang="ja-JP" altLang="en-US" sz="2800" dirty="0" smtClean="0">
                <a:effectLst>
                  <a:outerShdw blurRad="50800" dist="38100" dir="2700000" algn="tl" rotWithShape="0">
                    <a:prstClr val="black">
                      <a:alpha val="40000"/>
                    </a:prstClr>
                  </a:outerShdw>
                </a:effectLst>
              </a:rPr>
              <a:t>　要介護</a:t>
            </a:r>
            <a:r>
              <a:rPr lang="ja-JP" altLang="en-US" sz="2800" dirty="0">
                <a:effectLst>
                  <a:outerShdw blurRad="50800" dist="38100" dir="2700000" algn="tl" rotWithShape="0">
                    <a:prstClr val="black">
                      <a:alpha val="40000"/>
                    </a:prstClr>
                  </a:outerShdw>
                </a:effectLst>
              </a:rPr>
              <a:t>認定における一次判定ソフトの役割</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タイトル 1"/>
          <p:cNvSpPr>
            <a:spLocks noGrp="1"/>
          </p:cNvSpPr>
          <p:nvPr>
            <p:ph type="title"/>
          </p:nvPr>
        </p:nvSpPr>
        <p:spPr/>
        <p:txBody>
          <a:bodyPr/>
          <a:lstStyle/>
          <a:p>
            <a:r>
              <a:rPr lang="ja-JP" altLang="en-US" dirty="0" smtClean="0"/>
              <a:t>手計算で一次判定を行ってみましょう</a:t>
            </a:r>
          </a:p>
        </p:txBody>
      </p:sp>
      <p:sp>
        <p:nvSpPr>
          <p:cNvPr id="25" name="テキスト ボックス 24"/>
          <p:cNvSpPr txBox="1"/>
          <p:nvPr/>
        </p:nvSpPr>
        <p:spPr>
          <a:xfrm>
            <a:off x="698830" y="1340768"/>
            <a:ext cx="8409674" cy="3785652"/>
          </a:xfrm>
          <a:prstGeom prst="rect">
            <a:avLst/>
          </a:prstGeom>
          <a:noFill/>
        </p:spPr>
        <p:txBody>
          <a:bodyPr wrap="none" rtlCol="0">
            <a:spAutoFit/>
          </a:bodyPr>
          <a:lstStyle/>
          <a:p>
            <a:r>
              <a:rPr kumimoji="1" lang="ja-JP" altLang="en-US" sz="2400" dirty="0" smtClean="0"/>
              <a:t>１．中間評価項目得点を算出</a:t>
            </a:r>
            <a:endParaRPr kumimoji="1" lang="en-US" altLang="ja-JP" sz="2400" dirty="0" smtClean="0"/>
          </a:p>
          <a:p>
            <a:r>
              <a:rPr lang="ja-JP" altLang="en-US" sz="2400" dirty="0" smtClean="0"/>
              <a:t>　</a:t>
            </a:r>
            <a:r>
              <a:rPr kumimoji="1" lang="ja-JP" altLang="en-US" sz="2000" dirty="0" smtClean="0"/>
              <a:t>（審査会委員テキスト</a:t>
            </a:r>
            <a:r>
              <a:rPr kumimoji="1" lang="en-US" altLang="ja-JP" sz="2000" dirty="0" smtClean="0"/>
              <a:t>43</a:t>
            </a:r>
            <a:r>
              <a:rPr lang="ja-JP" altLang="en-US" sz="2000" dirty="0" smtClean="0"/>
              <a:t>ページ参照）</a:t>
            </a:r>
            <a:endParaRPr lang="en-US" altLang="ja-JP" sz="2000" dirty="0" smtClean="0"/>
          </a:p>
          <a:p>
            <a:endParaRPr kumimoji="1" lang="en-US" altLang="ja-JP" sz="2400" dirty="0" smtClean="0"/>
          </a:p>
          <a:p>
            <a:r>
              <a:rPr lang="ja-JP" altLang="en-US" sz="2400" dirty="0" smtClean="0"/>
              <a:t>２．樹形図により、８つの生活場面毎の介助時間を推計して合計</a:t>
            </a:r>
            <a:endParaRPr lang="en-US" altLang="ja-JP" sz="2400" dirty="0" smtClean="0"/>
          </a:p>
          <a:p>
            <a:r>
              <a:rPr kumimoji="1" lang="ja-JP" altLang="en-US" sz="2400" dirty="0" smtClean="0"/>
              <a:t>　</a:t>
            </a:r>
            <a:r>
              <a:rPr kumimoji="1" lang="ja-JP" altLang="en-US" sz="2000" dirty="0" smtClean="0"/>
              <a:t>（審査会委員テキスト</a:t>
            </a:r>
            <a:r>
              <a:rPr kumimoji="1" lang="en-US" altLang="ja-JP" sz="2000" dirty="0" smtClean="0"/>
              <a:t>53</a:t>
            </a:r>
            <a:r>
              <a:rPr kumimoji="1" lang="ja-JP" altLang="en-US" sz="2000" dirty="0" smtClean="0"/>
              <a:t>～</a:t>
            </a:r>
            <a:r>
              <a:rPr kumimoji="1" lang="en-US" altLang="ja-JP" sz="2000" dirty="0" smtClean="0"/>
              <a:t>60</a:t>
            </a:r>
            <a:r>
              <a:rPr kumimoji="1" lang="ja-JP" altLang="en-US" sz="2000" dirty="0" smtClean="0"/>
              <a:t>ページ参照）</a:t>
            </a:r>
            <a:endParaRPr kumimoji="1" lang="en-US" altLang="ja-JP" sz="2000" dirty="0" smtClean="0"/>
          </a:p>
          <a:p>
            <a:endParaRPr lang="en-US" altLang="ja-JP" sz="2400" dirty="0" smtClean="0"/>
          </a:p>
          <a:p>
            <a:r>
              <a:rPr kumimoji="1" lang="ja-JP" altLang="en-US" sz="2400" dirty="0" smtClean="0"/>
              <a:t>３．特別な医療の時間、認知症高齢者のケア時間を加算</a:t>
            </a:r>
            <a:endParaRPr kumimoji="1" lang="en-US" altLang="ja-JP" sz="2400" dirty="0" smtClean="0"/>
          </a:p>
          <a:p>
            <a:r>
              <a:rPr lang="ja-JP" altLang="en-US" sz="2400" dirty="0" smtClean="0"/>
              <a:t>　</a:t>
            </a:r>
            <a:r>
              <a:rPr lang="ja-JP" altLang="en-US" sz="2000" dirty="0" smtClean="0"/>
              <a:t>（審査会委員テキスト</a:t>
            </a:r>
            <a:r>
              <a:rPr lang="en-US" altLang="ja-JP" sz="2000" dirty="0" smtClean="0"/>
              <a:t>42</a:t>
            </a:r>
            <a:r>
              <a:rPr lang="ja-JP" altLang="en-US" sz="2000" dirty="0" smtClean="0"/>
              <a:t>ページ参照）</a:t>
            </a:r>
            <a:endParaRPr lang="en-US" altLang="ja-JP" sz="2000" dirty="0" smtClean="0"/>
          </a:p>
          <a:p>
            <a:endParaRPr kumimoji="1" lang="en-US" altLang="ja-JP" sz="2400" dirty="0" smtClean="0"/>
          </a:p>
          <a:p>
            <a:r>
              <a:rPr lang="ja-JP" altLang="en-US" sz="2400" dirty="0" smtClean="0"/>
              <a:t>４．要介護状態区分を参照し、要介護度を判定</a:t>
            </a:r>
            <a:endParaRPr kumimoji="1" lang="ja-JP" altLang="en-US" sz="2400" dirty="0"/>
          </a:p>
        </p:txBody>
      </p:sp>
      <p:sp>
        <p:nvSpPr>
          <p:cNvPr id="28" name="テキスト ボックス 27"/>
          <p:cNvSpPr txBox="1"/>
          <p:nvPr/>
        </p:nvSpPr>
        <p:spPr>
          <a:xfrm>
            <a:off x="683568" y="5229200"/>
            <a:ext cx="7837130" cy="1328023"/>
          </a:xfrm>
          <a:prstGeom prst="roundRect">
            <a:avLst/>
          </a:prstGeom>
          <a:solidFill>
            <a:srgbClr val="0070C0"/>
          </a:solidFill>
        </p:spPr>
        <p:style>
          <a:lnRef idx="3">
            <a:schemeClr val="lt1"/>
          </a:lnRef>
          <a:fillRef idx="1">
            <a:schemeClr val="accent1"/>
          </a:fillRef>
          <a:effectRef idx="1">
            <a:schemeClr val="accent1"/>
          </a:effectRef>
          <a:fontRef idx="minor">
            <a:schemeClr val="lt1"/>
          </a:fontRef>
        </p:style>
        <p:txBody>
          <a:bodyPr wrap="none" rtlCol="0">
            <a:spAutoFit/>
          </a:bodyPr>
          <a:lstStyle/>
          <a:p>
            <a:r>
              <a:rPr kumimoji="1" lang="ja-JP" altLang="en-US" sz="2400" dirty="0" smtClean="0"/>
              <a:t>ケース</a:t>
            </a:r>
            <a:r>
              <a:rPr kumimoji="1" lang="en-US" altLang="ja-JP" sz="2400" dirty="0" smtClean="0"/>
              <a:t>A</a:t>
            </a:r>
            <a:r>
              <a:rPr kumimoji="1" lang="ja-JP" altLang="en-US" sz="2400" dirty="0" smtClean="0"/>
              <a:t>については、「</a:t>
            </a:r>
            <a:r>
              <a:rPr lang="en-US" altLang="ja-JP" sz="2400" dirty="0" smtClean="0"/>
              <a:t>1</a:t>
            </a:r>
            <a:r>
              <a:rPr kumimoji="1" lang="en-US" altLang="ja-JP" sz="2400" dirty="0" smtClean="0"/>
              <a:t>-5</a:t>
            </a:r>
            <a:r>
              <a:rPr kumimoji="1" lang="ja-JP" altLang="en-US" sz="2400" dirty="0" smtClean="0"/>
              <a:t>座位保持」を</a:t>
            </a:r>
            <a:endParaRPr kumimoji="1" lang="en-US" altLang="ja-JP" sz="2400" dirty="0" smtClean="0"/>
          </a:p>
          <a:p>
            <a:r>
              <a:rPr kumimoji="1" lang="ja-JP" altLang="en-US" sz="2400" dirty="0" smtClean="0"/>
              <a:t>「</a:t>
            </a:r>
            <a:r>
              <a:rPr lang="ja-JP" altLang="en-US" sz="2400" dirty="0" smtClean="0"/>
              <a:t>できる</a:t>
            </a:r>
            <a:r>
              <a:rPr kumimoji="1" lang="ja-JP" altLang="en-US" sz="2400" dirty="0" smtClean="0"/>
              <a:t>」から「支えてもらえばできる」に</a:t>
            </a:r>
            <a:r>
              <a:rPr lang="ja-JP" altLang="en-US" sz="2400" dirty="0" smtClean="0"/>
              <a:t>修正</a:t>
            </a:r>
            <a:r>
              <a:rPr kumimoji="1" lang="ja-JP" altLang="en-US" sz="2400" dirty="0" smtClean="0"/>
              <a:t>して、再度判定</a:t>
            </a:r>
            <a:endParaRPr lang="en-US" altLang="ja-JP" sz="2400" dirty="0" smtClean="0"/>
          </a:p>
          <a:p>
            <a:r>
              <a:rPr kumimoji="1" lang="ja-JP" altLang="en-US" sz="2400" dirty="0" smtClean="0"/>
              <a:t>　　　　</a:t>
            </a:r>
            <a:r>
              <a:rPr kumimoji="1" lang="ja-JP" altLang="en-US" sz="2200" dirty="0" smtClean="0"/>
              <a:t>（時間が変化するのは、「移動」「清潔保持」のみ）</a:t>
            </a:r>
            <a:endParaRPr kumimoji="1" lang="en-US" altLang="ja-JP" sz="22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（総括）この演習の意義について</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認定調査によるチェックが基準時間に影響していく構造を理解し、定義に基づく正確な調査を行うことの重要性を改めて認識いただく。</a:t>
            </a:r>
            <a:r>
              <a:rPr kumimoji="1" lang="en-US" altLang="ja-JP" dirty="0" smtClean="0"/>
              <a:t/>
            </a:r>
            <a:br>
              <a:rPr kumimoji="1" lang="en-US" altLang="ja-JP" dirty="0" smtClean="0"/>
            </a:br>
            <a:endParaRPr lang="en-US" altLang="ja-JP" dirty="0"/>
          </a:p>
          <a:p>
            <a:r>
              <a:rPr kumimoji="1" lang="ja-JP" altLang="en-US" dirty="0" smtClean="0"/>
              <a:t>樹形図の見方を理解し、基準時間に</a:t>
            </a:r>
            <a:r>
              <a:rPr lang="ja-JP" altLang="en-US" dirty="0" smtClean="0"/>
              <a:t>影響の大きい基本調査項目を確認できるようになることで、今後の認定調査の適正化の取り組みにも活用できる。（改善すべき項目の優先順位付け）</a:t>
            </a:r>
            <a:endParaRPr kumimoji="1" lang="en-US" altLang="ja-JP" dirty="0" smtClean="0"/>
          </a:p>
        </p:txBody>
      </p:sp>
      <p:sp>
        <p:nvSpPr>
          <p:cNvPr id="4" name="スライド番号プレースホルダー 3"/>
          <p:cNvSpPr>
            <a:spLocks noGrp="1"/>
          </p:cNvSpPr>
          <p:nvPr>
            <p:ph type="sldNum" sz="quarter" idx="12"/>
          </p:nvPr>
        </p:nvSpPr>
        <p:spPr/>
        <p:txBody>
          <a:bodyPr/>
          <a:lstStyle/>
          <a:p>
            <a:pPr>
              <a:defRPr/>
            </a:pPr>
            <a:fld id="{2FE8CD3E-86AA-4423-A62C-CFF429732B92}" type="slidenum">
              <a:rPr lang="en-US" altLang="ja-JP" smtClean="0"/>
              <a:pPr>
                <a:defRPr/>
              </a:pPr>
              <a:t>21</a:t>
            </a:fld>
            <a:endParaRPr lang="en-US" altLang="ja-JP"/>
          </a:p>
        </p:txBody>
      </p:sp>
    </p:spTree>
    <p:extLst>
      <p:ext uri="{BB962C8B-B14F-4D97-AF65-F5344CB8AC3E}">
        <p14:creationId xmlns:p14="http://schemas.microsoft.com/office/powerpoint/2010/main" val="3265498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452615"/>
            <a:ext cx="7924800" cy="0"/>
          </a:xfrm>
          <a:custGeom>
            <a:avLst/>
            <a:gdLst/>
            <a:ahLst/>
            <a:cxnLst/>
            <a:rect l="l" t="t" r="r" b="b"/>
            <a:pathLst>
              <a:path w="7924800">
                <a:moveTo>
                  <a:pt x="0" y="0"/>
                </a:moveTo>
                <a:lnTo>
                  <a:pt x="7924800" y="0"/>
                </a:lnTo>
              </a:path>
            </a:pathLst>
          </a:custGeom>
          <a:ln w="3175">
            <a:solidFill>
              <a:srgbClr val="3366FF"/>
            </a:solidFill>
          </a:ln>
        </p:spPr>
        <p:txBody>
          <a:bodyPr wrap="square" lIns="0" tIns="0" rIns="0" bIns="0" rtlCol="0"/>
          <a:lstStyle/>
          <a:p>
            <a:pPr fontAlgn="auto">
              <a:spcBef>
                <a:spcPts val="0"/>
              </a:spcBef>
              <a:spcAft>
                <a:spcPts val="0"/>
              </a:spcAft>
            </a:pPr>
            <a:endParaRPr sz="1800">
              <a:solidFill>
                <a:prstClr val="black"/>
              </a:solidFill>
              <a:latin typeface="Calibri"/>
              <a:ea typeface="+mn-ea"/>
            </a:endParaRPr>
          </a:p>
        </p:txBody>
      </p:sp>
      <p:sp>
        <p:nvSpPr>
          <p:cNvPr id="5" name="タイトル 4"/>
          <p:cNvSpPr>
            <a:spLocks noGrp="1"/>
          </p:cNvSpPr>
          <p:nvPr>
            <p:ph type="title"/>
          </p:nvPr>
        </p:nvSpPr>
        <p:spPr/>
        <p:txBody>
          <a:bodyPr/>
          <a:lstStyle/>
          <a:p>
            <a:r>
              <a:rPr kumimoji="1" lang="en-US" altLang="ja-JP" dirty="0" smtClean="0"/>
              <a:t>MEMO</a:t>
            </a:r>
            <a:endParaRPr kumimoji="1" lang="ja-JP" altLang="en-US" dirty="0"/>
          </a:p>
        </p:txBody>
      </p:sp>
      <p:sp>
        <p:nvSpPr>
          <p:cNvPr id="3" name="角丸四角形 2"/>
          <p:cNvSpPr/>
          <p:nvPr/>
        </p:nvSpPr>
        <p:spPr>
          <a:xfrm>
            <a:off x="574675" y="1340768"/>
            <a:ext cx="8173789" cy="4968552"/>
          </a:xfrm>
          <a:prstGeom prst="roundRect">
            <a:avLst/>
          </a:prstGeom>
          <a:noFill/>
          <a:ln w="285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28518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altLang="ja-JP" sz="3200" dirty="0" smtClean="0"/>
              <a:t/>
            </a:r>
            <a:br>
              <a:rPr lang="en-US" altLang="ja-JP" sz="3200" dirty="0" smtClean="0"/>
            </a:br>
            <a:r>
              <a:rPr lang="ja-JP" altLang="en-US" sz="3200" dirty="0" smtClean="0"/>
              <a:t>「要介護認定」＝「要介護度を決める」とは？</a:t>
            </a:r>
          </a:p>
        </p:txBody>
      </p:sp>
      <p:sp>
        <p:nvSpPr>
          <p:cNvPr id="4" name="角丸四角形 3"/>
          <p:cNvSpPr/>
          <p:nvPr/>
        </p:nvSpPr>
        <p:spPr>
          <a:xfrm>
            <a:off x="1043608" y="2236214"/>
            <a:ext cx="7056784" cy="785818"/>
          </a:xfrm>
          <a:prstGeom prst="roundRect">
            <a:avLst/>
          </a:prstGeom>
          <a:solidFill>
            <a:srgbClr val="FFFFCC"/>
          </a:solidFill>
        </p:spPr>
        <p:style>
          <a:lnRef idx="0">
            <a:schemeClr val="accent6"/>
          </a:lnRef>
          <a:fillRef idx="3">
            <a:schemeClr val="accent6"/>
          </a:fillRef>
          <a:effectRef idx="3">
            <a:schemeClr val="accent6"/>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ja-JP" altLang="en-US" sz="3600" b="1" spc="50" dirty="0">
                <a:ln w="11430"/>
                <a:solidFill>
                  <a:srgbClr val="FF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「要介護認定」</a:t>
            </a:r>
            <a:endParaRPr lang="ja-JP" altLang="en-US" b="1" spc="50" dirty="0">
              <a:ln w="11430"/>
              <a:solidFill>
                <a:srgbClr val="FF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sp>
        <p:nvSpPr>
          <p:cNvPr id="5" name="角丸四角形 4"/>
          <p:cNvSpPr/>
          <p:nvPr/>
        </p:nvSpPr>
        <p:spPr>
          <a:xfrm>
            <a:off x="1043608" y="3762440"/>
            <a:ext cx="7056784" cy="876636"/>
          </a:xfrm>
          <a:prstGeom prst="roundRect">
            <a:avLst/>
          </a:prstGeom>
          <a:solidFill>
            <a:srgbClr val="FFFFCC"/>
          </a:solidFill>
        </p:spPr>
        <p:style>
          <a:lnRef idx="0">
            <a:schemeClr val="accent6"/>
          </a:lnRef>
          <a:fillRef idx="3">
            <a:schemeClr val="accent6"/>
          </a:fillRef>
          <a:effectRef idx="3">
            <a:schemeClr val="accent6"/>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ja-JP" altLang="en-US" sz="2800" b="1" spc="50" dirty="0">
                <a:ln w="11430"/>
                <a:solidFill>
                  <a:srgbClr val="FF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どのくらいの「介護の</a:t>
            </a:r>
            <a:r>
              <a:rPr lang="ja-JP" altLang="en-US" sz="2800" b="1" spc="50">
                <a:ln w="11430"/>
                <a:solidFill>
                  <a:srgbClr val="FF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手間</a:t>
            </a:r>
            <a:r>
              <a:rPr lang="ja-JP" altLang="en-US" sz="2800" b="1" spc="50" smtClean="0">
                <a:ln w="11430"/>
                <a:solidFill>
                  <a:srgbClr val="FF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」が必要となるか</a:t>
            </a:r>
            <a:r>
              <a:rPr lang="ja-JP" altLang="en-US" sz="2800" b="1" spc="50" dirty="0">
                <a:ln w="11430"/>
                <a:solidFill>
                  <a:srgbClr val="FF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a:t>
            </a:r>
            <a:endParaRPr lang="en-US" altLang="ja-JP" sz="2800" b="1" spc="50" dirty="0">
              <a:ln w="11430"/>
              <a:solidFill>
                <a:srgbClr val="FF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a:p>
            <a:pPr algn="ctr">
              <a:defRPr/>
            </a:pPr>
            <a:r>
              <a:rPr lang="ja-JP" altLang="en-US" sz="2400" b="1" spc="50" dirty="0">
                <a:ln w="11430"/>
                <a:solidFill>
                  <a:srgbClr val="FF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を定量的な指標で示す</a:t>
            </a:r>
            <a:endParaRPr lang="ja-JP" altLang="en-US" b="1" spc="50" dirty="0">
              <a:ln w="11430"/>
              <a:solidFill>
                <a:srgbClr val="FF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sp>
        <p:nvSpPr>
          <p:cNvPr id="6" name="角丸四角形 5"/>
          <p:cNvSpPr/>
          <p:nvPr/>
        </p:nvSpPr>
        <p:spPr>
          <a:xfrm>
            <a:off x="1043608" y="5379486"/>
            <a:ext cx="7056784" cy="785818"/>
          </a:xfrm>
          <a:prstGeom prst="roundRect">
            <a:avLst/>
          </a:prstGeom>
          <a:solidFill>
            <a:srgbClr val="FFFFCC"/>
          </a:solidFill>
        </p:spPr>
        <p:style>
          <a:lnRef idx="0">
            <a:schemeClr val="accent6"/>
          </a:lnRef>
          <a:fillRef idx="3">
            <a:schemeClr val="accent6"/>
          </a:fillRef>
          <a:effectRef idx="3">
            <a:schemeClr val="accent6"/>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ja-JP" altLang="en-US" sz="2000" b="1" spc="50" dirty="0">
                <a:ln w="11430"/>
                <a:solidFill>
                  <a:srgbClr val="FF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必要な介護を提供するのに必要な時間</a:t>
            </a:r>
            <a:r>
              <a:rPr lang="en-US" altLang="ja-JP" sz="2000" b="1" spc="50" dirty="0">
                <a:ln w="11430"/>
                <a:solidFill>
                  <a:srgbClr val="FF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
            </a:r>
            <a:br>
              <a:rPr lang="en-US" altLang="ja-JP" sz="2000" b="1" spc="50" dirty="0">
                <a:ln w="11430"/>
                <a:solidFill>
                  <a:srgbClr val="FF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br>
            <a:r>
              <a:rPr lang="ja-JP" altLang="en-US" sz="2800" b="1" spc="50" dirty="0">
                <a:ln w="11430"/>
                <a:solidFill>
                  <a:srgbClr val="FF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rPr>
              <a:t>「介護の時間」を測る</a:t>
            </a:r>
            <a:endParaRPr lang="ja-JP" altLang="en-US" sz="2000" b="1" spc="50" dirty="0">
              <a:ln w="11430"/>
              <a:solidFill>
                <a:srgbClr val="FF6600"/>
              </a:solidFill>
              <a:effectLst>
                <a:outerShdw blurRad="76200" dist="50800" dir="5400000" algn="tl" rotWithShape="0">
                  <a:srgbClr val="000000">
                    <a:alpha val="65000"/>
                  </a:srgbClr>
                </a:outerShdw>
              </a:effectLst>
              <a:latin typeface="HGP創英角ｺﾞｼｯｸUB" pitchFamily="50" charset="-128"/>
              <a:ea typeface="HGP創英角ｺﾞｼｯｸUB" pitchFamily="50" charset="-128"/>
            </a:endParaRPr>
          </a:p>
        </p:txBody>
      </p:sp>
      <p:sp>
        <p:nvSpPr>
          <p:cNvPr id="39941" name="テキスト ボックス 9"/>
          <p:cNvSpPr txBox="1">
            <a:spLocks noChangeArrowheads="1"/>
          </p:cNvSpPr>
          <p:nvPr/>
        </p:nvSpPr>
        <p:spPr bwMode="auto">
          <a:xfrm>
            <a:off x="4233863" y="3141663"/>
            <a:ext cx="676275" cy="500062"/>
          </a:xfrm>
          <a:prstGeom prst="rect">
            <a:avLst/>
          </a:prstGeom>
          <a:noFill/>
          <a:ln w="9525">
            <a:noFill/>
            <a:miter lim="800000"/>
            <a:headEnd/>
            <a:tailEnd/>
          </a:ln>
        </p:spPr>
        <p:txBody>
          <a:bodyPr vert="eaVert">
            <a:spAutoFit/>
          </a:bodyPr>
          <a:lstStyle/>
          <a:p>
            <a:r>
              <a:rPr lang="ja-JP" altLang="en-US" sz="3200"/>
              <a:t>＝</a:t>
            </a:r>
          </a:p>
        </p:txBody>
      </p:sp>
      <p:sp>
        <p:nvSpPr>
          <p:cNvPr id="39942" name="テキスト ボックス 10"/>
          <p:cNvSpPr txBox="1">
            <a:spLocks noChangeArrowheads="1"/>
          </p:cNvSpPr>
          <p:nvPr/>
        </p:nvSpPr>
        <p:spPr bwMode="auto">
          <a:xfrm>
            <a:off x="4233863" y="4759325"/>
            <a:ext cx="676275" cy="500063"/>
          </a:xfrm>
          <a:prstGeom prst="rect">
            <a:avLst/>
          </a:prstGeom>
          <a:noFill/>
          <a:ln w="9525">
            <a:noFill/>
            <a:miter lim="800000"/>
            <a:headEnd/>
            <a:tailEnd/>
          </a:ln>
        </p:spPr>
        <p:txBody>
          <a:bodyPr vert="eaVert">
            <a:spAutoFit/>
          </a:bodyPr>
          <a:lstStyle/>
          <a:p>
            <a:r>
              <a:rPr lang="ja-JP" altLang="en-US" sz="3200"/>
              <a:t>＝</a:t>
            </a:r>
          </a:p>
        </p:txBody>
      </p:sp>
      <p:sp>
        <p:nvSpPr>
          <p:cNvPr id="39943" name="Rectangle 6"/>
          <p:cNvSpPr>
            <a:spLocks noChangeArrowheads="1"/>
          </p:cNvSpPr>
          <p:nvPr/>
        </p:nvSpPr>
        <p:spPr bwMode="auto">
          <a:xfrm>
            <a:off x="468313" y="1412875"/>
            <a:ext cx="8229600" cy="576263"/>
          </a:xfrm>
          <a:prstGeom prst="rect">
            <a:avLst/>
          </a:prstGeom>
          <a:noFill/>
          <a:ln w="9525">
            <a:noFill/>
            <a:miter lim="800000"/>
            <a:headEnd/>
            <a:tailEnd/>
          </a:ln>
        </p:spPr>
        <p:txBody>
          <a:bodyPr/>
          <a:lstStyle/>
          <a:p>
            <a:pPr marL="469900" indent="-469900">
              <a:spcBef>
                <a:spcPct val="20000"/>
              </a:spcBef>
              <a:buClr>
                <a:srgbClr val="0066FF"/>
              </a:buClr>
              <a:buFont typeface="Wingdings" pitchFamily="2" charset="2"/>
              <a:buChar char="o"/>
            </a:pPr>
            <a:r>
              <a:rPr lang="ja-JP" altLang="en-US" sz="2000" dirty="0"/>
              <a:t>介護保険制度においては、被保険者一人</a:t>
            </a:r>
            <a:r>
              <a:rPr lang="ja-JP" altLang="en-US" sz="2000" dirty="0" smtClean="0"/>
              <a:t>ひとりに、</a:t>
            </a:r>
            <a:r>
              <a:rPr lang="ja-JP" altLang="en-US" sz="2000" dirty="0"/>
              <a:t>「必要</a:t>
            </a:r>
            <a:r>
              <a:rPr lang="ja-JP" altLang="en-US" sz="2000" dirty="0" smtClean="0"/>
              <a:t>となる</a:t>
            </a:r>
            <a:r>
              <a:rPr lang="ja-JP" altLang="en-US" sz="2000" dirty="0"/>
              <a:t>介護の量」（＝「介護の手間」の総量）に応じた保険給付</a:t>
            </a:r>
            <a:r>
              <a:rPr lang="ja-JP" altLang="en-US" sz="2000" dirty="0" smtClean="0"/>
              <a:t>を行う必要</a:t>
            </a:r>
            <a:r>
              <a:rPr lang="ja-JP" altLang="en-US" sz="2000" dirty="0"/>
              <a:t>がある</a:t>
            </a:r>
            <a:endParaRPr lang="en-US" altLang="ja-JP"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tLang="ja-JP" sz="2800" dirty="0" smtClean="0"/>
              <a:t/>
            </a:r>
            <a:br>
              <a:rPr lang="en-US" altLang="ja-JP" sz="2800" dirty="0" smtClean="0"/>
            </a:br>
            <a:r>
              <a:rPr lang="ja-JP" altLang="en-US" sz="2800" dirty="0" smtClean="0"/>
              <a:t>要介護度は、「要介護認定等基準時間」で決まる</a:t>
            </a:r>
          </a:p>
        </p:txBody>
      </p:sp>
      <p:sp>
        <p:nvSpPr>
          <p:cNvPr id="41986" name="テキスト ボックス 19"/>
          <p:cNvSpPr txBox="1">
            <a:spLocks noChangeArrowheads="1"/>
          </p:cNvSpPr>
          <p:nvPr/>
        </p:nvSpPr>
        <p:spPr bwMode="auto">
          <a:xfrm>
            <a:off x="571500" y="1428750"/>
            <a:ext cx="8143875" cy="1477963"/>
          </a:xfrm>
          <a:prstGeom prst="rect">
            <a:avLst/>
          </a:prstGeom>
          <a:noFill/>
          <a:ln w="9525">
            <a:noFill/>
            <a:miter lim="800000"/>
            <a:headEnd/>
            <a:tailEnd/>
          </a:ln>
        </p:spPr>
        <p:txBody>
          <a:bodyPr>
            <a:spAutoFit/>
          </a:bodyPr>
          <a:lstStyle/>
          <a:p>
            <a:pPr marL="265113" indent="-265113">
              <a:buFont typeface="Wingdings" pitchFamily="2" charset="2"/>
              <a:buChar char="l"/>
            </a:pPr>
            <a:r>
              <a:rPr lang="ja-JP" altLang="en-US" sz="1800" dirty="0" smtClean="0"/>
              <a:t>「</a:t>
            </a:r>
            <a:r>
              <a:rPr lang="ja-JP" altLang="en-US" sz="1800" dirty="0"/>
              <a:t>介護の時間」＝「要介護認定等基準時間」</a:t>
            </a:r>
            <a:endParaRPr lang="en-US" altLang="ja-JP" sz="1800" dirty="0"/>
          </a:p>
          <a:p>
            <a:pPr marL="265113" indent="-265113">
              <a:buFont typeface="Wingdings" pitchFamily="2" charset="2"/>
              <a:buChar char="l"/>
            </a:pPr>
            <a:r>
              <a:rPr lang="ja-JP" altLang="en-US" sz="1800" dirty="0" smtClean="0"/>
              <a:t>「</a:t>
            </a:r>
            <a:r>
              <a:rPr lang="ja-JP" altLang="en-US" sz="1800" dirty="0"/>
              <a:t>要介護認定等基準時間」を基準時間に基づき６段階に分類した</a:t>
            </a:r>
            <a:r>
              <a:rPr lang="ja-JP" altLang="en-US" sz="1800" dirty="0" smtClean="0"/>
              <a:t>ものが要介護度</a:t>
            </a:r>
            <a:r>
              <a:rPr lang="ja-JP" altLang="en-US" sz="1800" dirty="0"/>
              <a:t>（要支援</a:t>
            </a:r>
            <a:r>
              <a:rPr lang="en-US" altLang="ja-JP" sz="1800" dirty="0"/>
              <a:t>2</a:t>
            </a:r>
            <a:r>
              <a:rPr lang="ja-JP" altLang="en-US" sz="1800" dirty="0"/>
              <a:t>は状態像で分類）</a:t>
            </a:r>
            <a:endParaRPr lang="en-US" altLang="ja-JP" sz="1800" dirty="0"/>
          </a:p>
          <a:p>
            <a:pPr marL="265113" indent="-265113">
              <a:buFont typeface="Wingdings" pitchFamily="2" charset="2"/>
              <a:buChar char="l"/>
            </a:pPr>
            <a:r>
              <a:rPr lang="ja-JP" altLang="en-US" sz="1800" dirty="0" smtClean="0"/>
              <a:t>厳密</a:t>
            </a:r>
            <a:r>
              <a:rPr lang="ja-JP" altLang="en-US" sz="1800" dirty="0"/>
              <a:t>には、要介護度の定義は「要介護認定等基準時間」のみであり、</a:t>
            </a:r>
            <a:r>
              <a:rPr lang="ja-JP" altLang="en-US" sz="1800" u="sng" dirty="0"/>
              <a:t>定性的な定義は存在しない</a:t>
            </a:r>
            <a:r>
              <a:rPr lang="ja-JP" altLang="en-US" sz="1800" dirty="0"/>
              <a:t>。</a:t>
            </a:r>
          </a:p>
        </p:txBody>
      </p:sp>
      <p:graphicFrame>
        <p:nvGraphicFramePr>
          <p:cNvPr id="21" name="表 20"/>
          <p:cNvGraphicFramePr>
            <a:graphicFrameLocks noGrp="1"/>
          </p:cNvGraphicFramePr>
          <p:nvPr/>
        </p:nvGraphicFramePr>
        <p:xfrm>
          <a:off x="785813" y="3071813"/>
          <a:ext cx="7429552" cy="3169920"/>
        </p:xfrm>
        <a:graphic>
          <a:graphicData uri="http://schemas.openxmlformats.org/drawingml/2006/table">
            <a:tbl>
              <a:tblPr firstRow="1" bandRow="1">
                <a:tableStyleId>{5C22544A-7EE6-4342-B048-85BDC9FD1C3A}</a:tableStyleId>
              </a:tblPr>
              <a:tblGrid>
                <a:gridCol w="3714776"/>
                <a:gridCol w="3714776"/>
              </a:tblGrid>
              <a:tr h="370840">
                <a:tc>
                  <a:txBody>
                    <a:bodyPr/>
                    <a:lstStyle/>
                    <a:p>
                      <a:pPr algn="ctr"/>
                      <a:r>
                        <a:rPr kumimoji="1" lang="ja-JP" altLang="en-US" sz="2000" dirty="0" smtClean="0"/>
                        <a:t>要介護認定等基準時間</a:t>
                      </a:r>
                      <a:endParaRPr kumimoji="1" lang="ja-JP" altLang="en-US" sz="2000" dirty="0"/>
                    </a:p>
                  </a:txBody>
                  <a:tcPr/>
                </a:tc>
                <a:tc>
                  <a:txBody>
                    <a:bodyPr/>
                    <a:lstStyle/>
                    <a:p>
                      <a:pPr algn="ctr"/>
                      <a:r>
                        <a:rPr kumimoji="1" lang="ja-JP" altLang="en-US" sz="2000" dirty="0" smtClean="0"/>
                        <a:t>要介護度</a:t>
                      </a:r>
                      <a:endParaRPr kumimoji="1" lang="ja-JP" altLang="en-US" sz="2000" dirty="0"/>
                    </a:p>
                  </a:txBody>
                  <a:tcPr/>
                </a:tc>
              </a:tr>
              <a:tr h="370840">
                <a:tc>
                  <a:txBody>
                    <a:bodyPr/>
                    <a:lstStyle/>
                    <a:p>
                      <a:r>
                        <a:rPr kumimoji="1" lang="en-US" altLang="ja-JP" sz="2000" dirty="0" smtClean="0"/>
                        <a:t>25</a:t>
                      </a:r>
                      <a:r>
                        <a:rPr kumimoji="1" lang="ja-JP" altLang="en-US" sz="2000" dirty="0" smtClean="0"/>
                        <a:t>分未満</a:t>
                      </a:r>
                      <a:endParaRPr kumimoji="1" lang="ja-JP" altLang="en-US" sz="2000" dirty="0"/>
                    </a:p>
                  </a:txBody>
                  <a:tcPr/>
                </a:tc>
                <a:tc>
                  <a:txBody>
                    <a:bodyPr/>
                    <a:lstStyle/>
                    <a:p>
                      <a:pPr algn="ctr"/>
                      <a:r>
                        <a:rPr kumimoji="1" lang="ja-JP" altLang="en-US" sz="2000" dirty="0" smtClean="0"/>
                        <a:t>非該当</a:t>
                      </a:r>
                      <a:endParaRPr kumimoji="1" lang="ja-JP" altLang="en-US" sz="2000" dirty="0"/>
                    </a:p>
                  </a:txBody>
                  <a:tcPr/>
                </a:tc>
              </a:tr>
              <a:tr h="370840">
                <a:tc>
                  <a:txBody>
                    <a:bodyPr/>
                    <a:lstStyle/>
                    <a:p>
                      <a:r>
                        <a:rPr kumimoji="1" lang="en-US" altLang="ja-JP" sz="2000" dirty="0" smtClean="0"/>
                        <a:t>25</a:t>
                      </a:r>
                      <a:r>
                        <a:rPr kumimoji="1" lang="ja-JP" altLang="en-US" sz="2000" dirty="0" smtClean="0"/>
                        <a:t>分以上</a:t>
                      </a:r>
                      <a:r>
                        <a:rPr kumimoji="1" lang="en-US" altLang="ja-JP" sz="2000" dirty="0" smtClean="0"/>
                        <a:t>32</a:t>
                      </a:r>
                      <a:r>
                        <a:rPr kumimoji="1" lang="ja-JP" altLang="en-US" sz="2000" dirty="0" smtClean="0"/>
                        <a:t>分未満</a:t>
                      </a:r>
                      <a:endParaRPr kumimoji="1" lang="ja-JP" altLang="en-US" sz="2000" dirty="0"/>
                    </a:p>
                  </a:txBody>
                  <a:tcPr/>
                </a:tc>
                <a:tc>
                  <a:txBody>
                    <a:bodyPr/>
                    <a:lstStyle/>
                    <a:p>
                      <a:pPr algn="ctr"/>
                      <a:r>
                        <a:rPr kumimoji="1" lang="ja-JP" altLang="en-US" sz="2000" dirty="0" smtClean="0"/>
                        <a:t>要支援１</a:t>
                      </a:r>
                      <a:endParaRPr kumimoji="1" lang="ja-JP" altLang="en-US" sz="2000" dirty="0"/>
                    </a:p>
                  </a:txBody>
                  <a:tcPr/>
                </a:tc>
              </a:tr>
              <a:tr h="370840">
                <a:tc>
                  <a:txBody>
                    <a:bodyPr/>
                    <a:lstStyle/>
                    <a:p>
                      <a:r>
                        <a:rPr kumimoji="1" lang="en-US" altLang="ja-JP" sz="2000" dirty="0" smtClean="0"/>
                        <a:t>32</a:t>
                      </a:r>
                      <a:r>
                        <a:rPr kumimoji="1" lang="ja-JP" altLang="en-US" sz="2000" dirty="0" smtClean="0"/>
                        <a:t>分以上</a:t>
                      </a:r>
                      <a:r>
                        <a:rPr kumimoji="1" lang="en-US" altLang="ja-JP" sz="2000" dirty="0" smtClean="0"/>
                        <a:t>50</a:t>
                      </a:r>
                      <a:r>
                        <a:rPr kumimoji="1" lang="ja-JP" altLang="en-US" sz="2000" dirty="0" smtClean="0"/>
                        <a:t>分未満</a:t>
                      </a:r>
                      <a:endParaRPr kumimoji="1" lang="ja-JP" altLang="en-US" sz="2000" dirty="0"/>
                    </a:p>
                  </a:txBody>
                  <a:tcPr/>
                </a:tc>
                <a:tc>
                  <a:txBody>
                    <a:bodyPr/>
                    <a:lstStyle/>
                    <a:p>
                      <a:pPr algn="ctr"/>
                      <a:r>
                        <a:rPr kumimoji="1" lang="ja-JP" altLang="en-US" sz="2000" dirty="0" smtClean="0"/>
                        <a:t>要支援２／要介護１</a:t>
                      </a:r>
                      <a:endParaRPr kumimoji="1" lang="ja-JP" altLang="en-US" sz="2000" dirty="0"/>
                    </a:p>
                  </a:txBody>
                  <a:tcPr/>
                </a:tc>
              </a:tr>
              <a:tr h="370840">
                <a:tc>
                  <a:txBody>
                    <a:bodyPr/>
                    <a:lstStyle/>
                    <a:p>
                      <a:r>
                        <a:rPr kumimoji="1" lang="en-US" altLang="ja-JP" sz="2000" dirty="0" smtClean="0"/>
                        <a:t>50</a:t>
                      </a:r>
                      <a:r>
                        <a:rPr kumimoji="1" lang="ja-JP" altLang="en-US" sz="2000" dirty="0" smtClean="0"/>
                        <a:t>分以上</a:t>
                      </a:r>
                      <a:r>
                        <a:rPr kumimoji="1" lang="en-US" altLang="ja-JP" sz="2000" dirty="0" smtClean="0"/>
                        <a:t>70</a:t>
                      </a:r>
                      <a:r>
                        <a:rPr kumimoji="1" lang="ja-JP" altLang="en-US" sz="2000" dirty="0" smtClean="0"/>
                        <a:t>分未満</a:t>
                      </a:r>
                      <a:endParaRPr kumimoji="1" lang="ja-JP" altLang="en-US" sz="2000" dirty="0"/>
                    </a:p>
                  </a:txBody>
                  <a:tcPr/>
                </a:tc>
                <a:tc>
                  <a:txBody>
                    <a:bodyPr/>
                    <a:lstStyle/>
                    <a:p>
                      <a:pPr algn="ctr"/>
                      <a:r>
                        <a:rPr kumimoji="1" lang="ja-JP" altLang="en-US" sz="2000" dirty="0" smtClean="0"/>
                        <a:t>要介護２</a:t>
                      </a:r>
                      <a:endParaRPr kumimoji="1" lang="ja-JP" altLang="en-US" sz="2000" dirty="0"/>
                    </a:p>
                  </a:txBody>
                  <a:tcPr/>
                </a:tc>
              </a:tr>
              <a:tr h="370840">
                <a:tc>
                  <a:txBody>
                    <a:bodyPr/>
                    <a:lstStyle/>
                    <a:p>
                      <a:r>
                        <a:rPr kumimoji="1" lang="en-US" altLang="ja-JP" sz="2000" dirty="0" smtClean="0"/>
                        <a:t>70</a:t>
                      </a:r>
                      <a:r>
                        <a:rPr kumimoji="1" lang="ja-JP" altLang="en-US" sz="2000" dirty="0" smtClean="0"/>
                        <a:t>分以上</a:t>
                      </a:r>
                      <a:r>
                        <a:rPr kumimoji="1" lang="en-US" altLang="ja-JP" sz="2000" dirty="0" smtClean="0"/>
                        <a:t>90</a:t>
                      </a:r>
                      <a:r>
                        <a:rPr kumimoji="1" lang="ja-JP" altLang="en-US" sz="2000" dirty="0" smtClean="0"/>
                        <a:t>分未満</a:t>
                      </a:r>
                      <a:endParaRPr kumimoji="1" lang="ja-JP" altLang="en-US" sz="2000" dirty="0"/>
                    </a:p>
                  </a:txBody>
                  <a:tcPr/>
                </a:tc>
                <a:tc>
                  <a:txBody>
                    <a:bodyPr/>
                    <a:lstStyle/>
                    <a:p>
                      <a:pPr algn="ctr"/>
                      <a:r>
                        <a:rPr kumimoji="1" lang="ja-JP" altLang="en-US" sz="2000" dirty="0" smtClean="0"/>
                        <a:t>要介護３</a:t>
                      </a:r>
                      <a:endParaRPr kumimoji="1" lang="ja-JP" altLang="en-US" sz="2000" dirty="0"/>
                    </a:p>
                  </a:txBody>
                  <a:tcPr/>
                </a:tc>
              </a:tr>
              <a:tr h="370840">
                <a:tc>
                  <a:txBody>
                    <a:bodyPr/>
                    <a:lstStyle/>
                    <a:p>
                      <a:r>
                        <a:rPr kumimoji="1" lang="en-US" altLang="ja-JP" sz="2000" dirty="0" smtClean="0"/>
                        <a:t>90</a:t>
                      </a:r>
                      <a:r>
                        <a:rPr kumimoji="1" lang="ja-JP" altLang="en-US" sz="2000" dirty="0" smtClean="0"/>
                        <a:t>分以上</a:t>
                      </a:r>
                      <a:r>
                        <a:rPr kumimoji="1" lang="en-US" altLang="ja-JP" sz="2000" dirty="0" smtClean="0"/>
                        <a:t>110</a:t>
                      </a:r>
                      <a:r>
                        <a:rPr kumimoji="1" lang="ja-JP" altLang="en-US" sz="2000" dirty="0" smtClean="0"/>
                        <a:t>分未満</a:t>
                      </a:r>
                      <a:endParaRPr kumimoji="1" lang="ja-JP" altLang="en-US" sz="2000" dirty="0"/>
                    </a:p>
                  </a:txBody>
                  <a:tcPr/>
                </a:tc>
                <a:tc>
                  <a:txBody>
                    <a:bodyPr/>
                    <a:lstStyle/>
                    <a:p>
                      <a:pPr algn="ctr"/>
                      <a:r>
                        <a:rPr kumimoji="1" lang="ja-JP" altLang="en-US" sz="2000" dirty="0" smtClean="0"/>
                        <a:t>要介護４</a:t>
                      </a:r>
                      <a:endParaRPr kumimoji="1" lang="ja-JP" altLang="en-US" sz="2000" dirty="0"/>
                    </a:p>
                  </a:txBody>
                  <a:tcPr/>
                </a:tc>
              </a:tr>
              <a:tr h="370840">
                <a:tc>
                  <a:txBody>
                    <a:bodyPr/>
                    <a:lstStyle/>
                    <a:p>
                      <a:r>
                        <a:rPr kumimoji="1" lang="en-US" altLang="ja-JP" sz="2000" dirty="0" smtClean="0"/>
                        <a:t>110</a:t>
                      </a:r>
                      <a:r>
                        <a:rPr kumimoji="1" lang="ja-JP" altLang="en-US" sz="2000" dirty="0" smtClean="0"/>
                        <a:t>分以上</a:t>
                      </a:r>
                      <a:endParaRPr kumimoji="1" lang="ja-JP" altLang="en-US" sz="2000" dirty="0"/>
                    </a:p>
                  </a:txBody>
                  <a:tcPr/>
                </a:tc>
                <a:tc>
                  <a:txBody>
                    <a:bodyPr/>
                    <a:lstStyle/>
                    <a:p>
                      <a:pPr algn="ctr"/>
                      <a:r>
                        <a:rPr kumimoji="1" lang="ja-JP" altLang="en-US" sz="2000" dirty="0" smtClean="0"/>
                        <a:t>要介護５</a:t>
                      </a:r>
                      <a:endParaRPr kumimoji="1" lang="ja-JP" altLang="en-US" sz="2000"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altLang="ja-JP" sz="3200" dirty="0" smtClean="0"/>
              <a:t/>
            </a:r>
            <a:br>
              <a:rPr lang="en-US" altLang="ja-JP" sz="3200" dirty="0" smtClean="0"/>
            </a:br>
            <a:r>
              <a:rPr lang="ja-JP" altLang="en-US" sz="3200" dirty="0" smtClean="0"/>
              <a:t>「介護の時間」をどのように測るか？</a:t>
            </a:r>
          </a:p>
        </p:txBody>
      </p:sp>
      <p:sp>
        <p:nvSpPr>
          <p:cNvPr id="44034" name="Rectangle 6"/>
          <p:cNvSpPr>
            <a:spLocks noChangeArrowheads="1"/>
          </p:cNvSpPr>
          <p:nvPr/>
        </p:nvSpPr>
        <p:spPr bwMode="auto">
          <a:xfrm>
            <a:off x="468313" y="1412875"/>
            <a:ext cx="8229600" cy="1079500"/>
          </a:xfrm>
          <a:prstGeom prst="rect">
            <a:avLst/>
          </a:prstGeom>
          <a:noFill/>
          <a:ln w="9525">
            <a:noFill/>
            <a:miter lim="800000"/>
            <a:headEnd/>
            <a:tailEnd/>
          </a:ln>
        </p:spPr>
        <p:txBody>
          <a:bodyPr/>
          <a:lstStyle/>
          <a:p>
            <a:pPr marL="469900" indent="-469900">
              <a:spcBef>
                <a:spcPct val="20000"/>
              </a:spcBef>
              <a:buClr>
                <a:srgbClr val="0066FF"/>
              </a:buClr>
              <a:buFont typeface="Wingdings" pitchFamily="2" charset="2"/>
              <a:buChar char="o"/>
            </a:pPr>
            <a:r>
              <a:rPr lang="ja-JP" altLang="en-US" sz="2000"/>
              <a:t>個々の申請者の「介護の時間」を実際に測定することは難しい。</a:t>
            </a:r>
            <a:endParaRPr lang="en-US" altLang="ja-JP" sz="2000"/>
          </a:p>
          <a:p>
            <a:pPr marL="469900" indent="-469900">
              <a:spcBef>
                <a:spcPct val="20000"/>
              </a:spcBef>
              <a:buClr>
                <a:srgbClr val="0066FF"/>
              </a:buClr>
              <a:buFont typeface="Wingdings" pitchFamily="2" charset="2"/>
              <a:buChar char="o"/>
            </a:pPr>
            <a:r>
              <a:rPr lang="ja-JP" altLang="en-US" sz="2000"/>
              <a:t>申請者の「心身の状態」や「介助の方法」などは、観察や聞き取りで客観的に把握することができる。</a:t>
            </a:r>
            <a:endParaRPr lang="en-US" altLang="ja-JP" sz="2000"/>
          </a:p>
        </p:txBody>
      </p:sp>
      <p:sp>
        <p:nvSpPr>
          <p:cNvPr id="44035" name="Rectangle 6"/>
          <p:cNvSpPr>
            <a:spLocks noChangeArrowheads="1"/>
          </p:cNvSpPr>
          <p:nvPr/>
        </p:nvSpPr>
        <p:spPr bwMode="auto">
          <a:xfrm>
            <a:off x="611188" y="3213100"/>
            <a:ext cx="7921625" cy="1295400"/>
          </a:xfrm>
          <a:prstGeom prst="rect">
            <a:avLst/>
          </a:prstGeom>
          <a:noFill/>
          <a:ln w="9525">
            <a:noFill/>
            <a:miter lim="800000"/>
            <a:headEnd/>
            <a:tailEnd/>
          </a:ln>
        </p:spPr>
        <p:txBody>
          <a:bodyPr/>
          <a:lstStyle/>
          <a:p>
            <a:pPr>
              <a:spcBef>
                <a:spcPct val="20000"/>
              </a:spcBef>
              <a:buClr>
                <a:srgbClr val="0066FF"/>
              </a:buClr>
            </a:pPr>
            <a:r>
              <a:rPr lang="ja-JP" altLang="en-US" sz="2400"/>
              <a:t>「心身の状態」や「介助の方法」と「介護の時間」の関係を明らかにすれば、観察や聞き取りによる調査で「介護の時間」を推計することができる。</a:t>
            </a:r>
            <a:endParaRPr lang="en-US" altLang="ja-JP" sz="2400"/>
          </a:p>
        </p:txBody>
      </p:sp>
      <p:sp>
        <p:nvSpPr>
          <p:cNvPr id="20" name="下矢印 19"/>
          <p:cNvSpPr/>
          <p:nvPr/>
        </p:nvSpPr>
        <p:spPr>
          <a:xfrm>
            <a:off x="3419475" y="2565400"/>
            <a:ext cx="2089150"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Rectangle 6"/>
          <p:cNvSpPr>
            <a:spLocks noChangeArrowheads="1"/>
          </p:cNvSpPr>
          <p:nvPr/>
        </p:nvSpPr>
        <p:spPr bwMode="auto">
          <a:xfrm>
            <a:off x="611560" y="4581128"/>
            <a:ext cx="7920880" cy="1800200"/>
          </a:xfrm>
          <a:prstGeom prst="roundRect">
            <a:avLst/>
          </a:prstGeom>
          <a:solidFill>
            <a:srgbClr val="FFFFCC"/>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buClr>
                <a:srgbClr val="0066FF"/>
              </a:buClr>
              <a:defRPr/>
            </a:pPr>
            <a:r>
              <a:rPr lang="ja-JP" altLang="en-US" sz="2400" dirty="0">
                <a:solidFill>
                  <a:srgbClr val="FF6600"/>
                </a:solidFill>
                <a:ea typeface="ＭＳ Ｐゴシック" pitchFamily="50" charset="-128"/>
              </a:rPr>
              <a:t>「心身の状態」や「介助の方法」から</a:t>
            </a:r>
            <a:r>
              <a:rPr lang="en-US" altLang="ja-JP" sz="2400" dirty="0">
                <a:solidFill>
                  <a:srgbClr val="FF6600"/>
                </a:solidFill>
                <a:ea typeface="ＭＳ Ｐゴシック" pitchFamily="50" charset="-128"/>
              </a:rPr>
              <a:t/>
            </a:r>
            <a:br>
              <a:rPr lang="en-US" altLang="ja-JP" sz="2400" dirty="0">
                <a:solidFill>
                  <a:srgbClr val="FF6600"/>
                </a:solidFill>
                <a:ea typeface="ＭＳ Ｐゴシック" pitchFamily="50" charset="-128"/>
              </a:rPr>
            </a:br>
            <a:r>
              <a:rPr lang="ja-JP" altLang="en-US" sz="2400" dirty="0">
                <a:solidFill>
                  <a:srgbClr val="FF6600"/>
                </a:solidFill>
                <a:ea typeface="ＭＳ Ｐゴシック" pitchFamily="50" charset="-128"/>
              </a:rPr>
              <a:t>「介護の時間」を推計するソフト</a:t>
            </a:r>
            <a:r>
              <a:rPr lang="en-US" altLang="ja-JP" sz="2400" dirty="0">
                <a:solidFill>
                  <a:srgbClr val="FF6600"/>
                </a:solidFill>
                <a:ea typeface="ＭＳ Ｐゴシック" pitchFamily="50" charset="-128"/>
              </a:rPr>
              <a:t/>
            </a:r>
            <a:br>
              <a:rPr lang="en-US" altLang="ja-JP" sz="2400" dirty="0">
                <a:solidFill>
                  <a:srgbClr val="FF6600"/>
                </a:solidFill>
                <a:ea typeface="ＭＳ Ｐゴシック" pitchFamily="50" charset="-128"/>
              </a:rPr>
            </a:br>
            <a:endParaRPr lang="en-US" altLang="ja-JP" sz="2400" dirty="0">
              <a:solidFill>
                <a:srgbClr val="FF6600"/>
              </a:solidFill>
              <a:ea typeface="ＭＳ Ｐゴシック" pitchFamily="50" charset="-128"/>
            </a:endParaRPr>
          </a:p>
          <a:p>
            <a:pPr algn="ctr">
              <a:spcBef>
                <a:spcPct val="20000"/>
              </a:spcBef>
              <a:spcAft>
                <a:spcPts val="300"/>
              </a:spcAft>
              <a:buClr>
                <a:srgbClr val="0066FF"/>
              </a:buClr>
              <a:defRPr/>
            </a:pPr>
            <a:r>
              <a:rPr lang="ja-JP" altLang="en-US" sz="2800" dirty="0">
                <a:solidFill>
                  <a:srgbClr val="663300"/>
                </a:solidFill>
                <a:ea typeface="ＭＳ Ｐゴシック" pitchFamily="50" charset="-128"/>
              </a:rPr>
              <a:t>一次判定ソフト</a:t>
            </a:r>
            <a:endParaRPr lang="en-US" altLang="ja-JP" sz="2800" dirty="0">
              <a:solidFill>
                <a:srgbClr val="663300"/>
              </a:solidFill>
              <a:ea typeface="ＭＳ Ｐゴシック" pitchFamily="50" charset="-128"/>
            </a:endParaRPr>
          </a:p>
        </p:txBody>
      </p:sp>
      <p:sp>
        <p:nvSpPr>
          <p:cNvPr id="44040" name="テキスト ボックス 9"/>
          <p:cNvSpPr txBox="1">
            <a:spLocks noChangeArrowheads="1"/>
          </p:cNvSpPr>
          <p:nvPr/>
        </p:nvSpPr>
        <p:spPr bwMode="auto">
          <a:xfrm>
            <a:off x="4305300" y="5445125"/>
            <a:ext cx="554038" cy="500063"/>
          </a:xfrm>
          <a:prstGeom prst="rect">
            <a:avLst/>
          </a:prstGeom>
          <a:noFill/>
          <a:ln w="9525">
            <a:noFill/>
            <a:miter lim="800000"/>
            <a:headEnd/>
            <a:tailEnd/>
          </a:ln>
        </p:spPr>
        <p:txBody>
          <a:bodyPr vert="eaVert">
            <a:spAutoFit/>
          </a:bodyPr>
          <a:lstStyle/>
          <a:p>
            <a:r>
              <a:rPr lang="ja-JP" altLang="en-US" sz="240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smtClean="0"/>
              <a:t/>
            </a:r>
            <a:br>
              <a:rPr lang="en-US" altLang="ja-JP" dirty="0" smtClean="0"/>
            </a:br>
            <a:r>
              <a:rPr lang="ja-JP" altLang="en-US" dirty="0" smtClean="0"/>
              <a:t>「ものさし」は「介護の手間」</a:t>
            </a:r>
          </a:p>
        </p:txBody>
      </p:sp>
      <p:sp>
        <p:nvSpPr>
          <p:cNvPr id="20" name="AutoShape 44"/>
          <p:cNvSpPr>
            <a:spLocks noChangeArrowheads="1"/>
          </p:cNvSpPr>
          <p:nvPr/>
        </p:nvSpPr>
        <p:spPr bwMode="auto">
          <a:xfrm>
            <a:off x="1165225" y="3591768"/>
            <a:ext cx="2527300" cy="21050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9900"/>
          </a:solidFill>
          <a:ln w="28575" algn="ctr">
            <a:noFill/>
            <a:miter lim="800000"/>
            <a:headEnd/>
            <a:tailEnd/>
          </a:ln>
        </p:spPr>
        <p:txBody>
          <a:bodyPr wrap="none" anchor="ctr"/>
          <a:lstStyle/>
          <a:p>
            <a:endParaRPr lang="ja-JP" altLang="en-US"/>
          </a:p>
        </p:txBody>
      </p:sp>
      <p:sp>
        <p:nvSpPr>
          <p:cNvPr id="24" name="AutoShape 45"/>
          <p:cNvSpPr>
            <a:spLocks noChangeArrowheads="1"/>
          </p:cNvSpPr>
          <p:nvPr/>
        </p:nvSpPr>
        <p:spPr bwMode="auto">
          <a:xfrm flipH="1" flipV="1">
            <a:off x="1236663" y="4144218"/>
            <a:ext cx="2527300" cy="21050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CC00"/>
          </a:solidFill>
          <a:ln w="28575" algn="ctr">
            <a:noFill/>
            <a:miter lim="800000"/>
            <a:headEnd/>
            <a:tailEnd/>
          </a:ln>
        </p:spPr>
        <p:txBody>
          <a:bodyPr wrap="none" anchor="ctr"/>
          <a:lstStyle/>
          <a:p>
            <a:endParaRPr lang="ja-JP" altLang="en-US"/>
          </a:p>
        </p:txBody>
      </p:sp>
      <p:grpSp>
        <p:nvGrpSpPr>
          <p:cNvPr id="25" name="Group 46"/>
          <p:cNvGrpSpPr>
            <a:grpSpLocks/>
          </p:cNvGrpSpPr>
          <p:nvPr/>
        </p:nvGrpSpPr>
        <p:grpSpPr bwMode="auto">
          <a:xfrm>
            <a:off x="1408113" y="4347418"/>
            <a:ext cx="3343275" cy="1638300"/>
            <a:chOff x="901" y="2781"/>
            <a:chExt cx="2106" cy="1032"/>
          </a:xfrm>
        </p:grpSpPr>
        <p:sp>
          <p:nvSpPr>
            <p:cNvPr id="27" name="Oval 47"/>
            <p:cNvSpPr>
              <a:spLocks noChangeArrowheads="1"/>
            </p:cNvSpPr>
            <p:nvPr/>
          </p:nvSpPr>
          <p:spPr bwMode="auto">
            <a:xfrm>
              <a:off x="2015" y="2820"/>
              <a:ext cx="757" cy="394"/>
            </a:xfrm>
            <a:prstGeom prst="ellipse">
              <a:avLst/>
            </a:prstGeom>
            <a:solidFill>
              <a:schemeClr val="accent1"/>
            </a:solidFill>
            <a:ln w="28575" algn="ctr">
              <a:solidFill>
                <a:schemeClr val="tx1"/>
              </a:solidFill>
              <a:round/>
              <a:headEnd/>
              <a:tailEnd/>
            </a:ln>
          </p:spPr>
          <p:txBody>
            <a:bodyPr wrap="none" anchor="ctr"/>
            <a:lstStyle/>
            <a:p>
              <a:pPr algn="ctr"/>
              <a:r>
                <a:rPr lang="ja-JP" altLang="en-US" sz="1800">
                  <a:latin typeface="Arial" charset="0"/>
                  <a:ea typeface="HG創英角ｺﾞｼｯｸUB" pitchFamily="49" charset="-128"/>
                </a:rPr>
                <a:t>介助の</a:t>
              </a:r>
              <a:br>
                <a:rPr lang="ja-JP" altLang="en-US" sz="1800">
                  <a:latin typeface="Arial" charset="0"/>
                  <a:ea typeface="HG創英角ｺﾞｼｯｸUB" pitchFamily="49" charset="-128"/>
                </a:rPr>
              </a:br>
              <a:r>
                <a:rPr lang="ja-JP" altLang="en-US" sz="1800">
                  <a:latin typeface="Arial" charset="0"/>
                  <a:ea typeface="HG創英角ｺﾞｼｯｸUB" pitchFamily="49" charset="-128"/>
                </a:rPr>
                <a:t>方法</a:t>
              </a:r>
            </a:p>
          </p:txBody>
        </p:sp>
        <p:sp>
          <p:nvSpPr>
            <p:cNvPr id="33" name="Oval 48"/>
            <p:cNvSpPr>
              <a:spLocks noChangeArrowheads="1"/>
            </p:cNvSpPr>
            <p:nvPr/>
          </p:nvSpPr>
          <p:spPr bwMode="auto">
            <a:xfrm>
              <a:off x="901" y="2781"/>
              <a:ext cx="819" cy="394"/>
            </a:xfrm>
            <a:prstGeom prst="ellipse">
              <a:avLst/>
            </a:prstGeom>
            <a:solidFill>
              <a:schemeClr val="accent1"/>
            </a:solidFill>
            <a:ln w="28575" algn="ctr">
              <a:solidFill>
                <a:schemeClr val="tx1"/>
              </a:solidFill>
              <a:round/>
              <a:headEnd/>
              <a:tailEnd/>
            </a:ln>
          </p:spPr>
          <p:txBody>
            <a:bodyPr wrap="none" anchor="ctr"/>
            <a:lstStyle/>
            <a:p>
              <a:pPr algn="ctr"/>
              <a:r>
                <a:rPr lang="ja-JP" altLang="en-US" sz="1800">
                  <a:latin typeface="Arial" charset="0"/>
                  <a:ea typeface="HG創英角ｺﾞｼｯｸUB" pitchFamily="49" charset="-128"/>
                </a:rPr>
                <a:t>身体能力</a:t>
              </a:r>
              <a:br>
                <a:rPr lang="ja-JP" altLang="en-US" sz="1800">
                  <a:latin typeface="Arial" charset="0"/>
                  <a:ea typeface="HG創英角ｺﾞｼｯｸUB" pitchFamily="49" charset="-128"/>
                </a:rPr>
              </a:br>
              <a:r>
                <a:rPr lang="ja-JP" altLang="en-US" sz="1800">
                  <a:latin typeface="Arial" charset="0"/>
                  <a:ea typeface="HG創英角ｺﾞｼｯｸUB" pitchFamily="49" charset="-128"/>
                </a:rPr>
                <a:t>の低下</a:t>
              </a:r>
            </a:p>
          </p:txBody>
        </p:sp>
        <p:sp>
          <p:nvSpPr>
            <p:cNvPr id="41" name="Oval 49"/>
            <p:cNvSpPr>
              <a:spLocks noChangeArrowheads="1"/>
            </p:cNvSpPr>
            <p:nvPr/>
          </p:nvSpPr>
          <p:spPr bwMode="auto">
            <a:xfrm>
              <a:off x="909" y="3387"/>
              <a:ext cx="819" cy="394"/>
            </a:xfrm>
            <a:prstGeom prst="ellipse">
              <a:avLst/>
            </a:prstGeom>
            <a:solidFill>
              <a:schemeClr val="accent1"/>
            </a:solidFill>
            <a:ln w="28575" algn="ctr">
              <a:solidFill>
                <a:schemeClr val="tx1"/>
              </a:solidFill>
              <a:round/>
              <a:headEnd/>
              <a:tailEnd/>
            </a:ln>
          </p:spPr>
          <p:txBody>
            <a:bodyPr wrap="none" anchor="ctr"/>
            <a:lstStyle/>
            <a:p>
              <a:pPr algn="ctr"/>
              <a:r>
                <a:rPr lang="ja-JP" altLang="en-US" sz="1800">
                  <a:latin typeface="Arial" charset="0"/>
                  <a:ea typeface="HG創英角ｺﾞｼｯｸUB" pitchFamily="49" charset="-128"/>
                </a:rPr>
                <a:t>認知能力</a:t>
              </a:r>
              <a:br>
                <a:rPr lang="ja-JP" altLang="en-US" sz="1800">
                  <a:latin typeface="Arial" charset="0"/>
                  <a:ea typeface="HG創英角ｺﾞｼｯｸUB" pitchFamily="49" charset="-128"/>
                </a:rPr>
              </a:br>
              <a:r>
                <a:rPr lang="ja-JP" altLang="en-US" sz="1800">
                  <a:latin typeface="Arial" charset="0"/>
                  <a:ea typeface="HG創英角ｺﾞｼｯｸUB" pitchFamily="49" charset="-128"/>
                </a:rPr>
                <a:t>の低下</a:t>
              </a:r>
            </a:p>
          </p:txBody>
        </p:sp>
        <p:sp>
          <p:nvSpPr>
            <p:cNvPr id="42" name="Oval 50"/>
            <p:cNvSpPr>
              <a:spLocks noChangeArrowheads="1"/>
            </p:cNvSpPr>
            <p:nvPr/>
          </p:nvSpPr>
          <p:spPr bwMode="auto">
            <a:xfrm>
              <a:off x="2250" y="3419"/>
              <a:ext cx="757" cy="394"/>
            </a:xfrm>
            <a:prstGeom prst="ellipse">
              <a:avLst/>
            </a:prstGeom>
            <a:solidFill>
              <a:schemeClr val="accent1"/>
            </a:solidFill>
            <a:ln w="28575" algn="ctr">
              <a:solidFill>
                <a:schemeClr val="tx1"/>
              </a:solidFill>
              <a:round/>
              <a:headEnd/>
              <a:tailEnd/>
            </a:ln>
          </p:spPr>
          <p:txBody>
            <a:bodyPr wrap="none" anchor="ctr"/>
            <a:lstStyle/>
            <a:p>
              <a:pPr algn="ctr"/>
              <a:r>
                <a:rPr lang="en-US" altLang="ja-JP" sz="1800" b="1">
                  <a:latin typeface="Arial" charset="0"/>
                  <a:ea typeface="HG創英角ｺﾞｼｯｸUB" pitchFamily="49" charset="-128"/>
                </a:rPr>
                <a:t>BPSD</a:t>
              </a:r>
            </a:p>
          </p:txBody>
        </p:sp>
      </p:grpSp>
      <p:sp>
        <p:nvSpPr>
          <p:cNvPr id="43" name="Oval 51"/>
          <p:cNvSpPr>
            <a:spLocks noChangeArrowheads="1"/>
          </p:cNvSpPr>
          <p:nvPr/>
        </p:nvSpPr>
        <p:spPr bwMode="auto">
          <a:xfrm>
            <a:off x="2609850" y="3298080"/>
            <a:ext cx="1177925" cy="625475"/>
          </a:xfrm>
          <a:prstGeom prst="ellipse">
            <a:avLst/>
          </a:prstGeom>
          <a:solidFill>
            <a:schemeClr val="accent1"/>
          </a:solidFill>
          <a:ln w="28575" algn="ctr">
            <a:solidFill>
              <a:schemeClr val="tx1"/>
            </a:solidFill>
            <a:round/>
            <a:headEnd/>
            <a:tailEnd/>
          </a:ln>
        </p:spPr>
        <p:txBody>
          <a:bodyPr wrap="none" anchor="ctr"/>
          <a:lstStyle/>
          <a:p>
            <a:pPr algn="ctr"/>
            <a:r>
              <a:rPr lang="ja-JP" altLang="en-US" sz="1800">
                <a:latin typeface="Arial" charset="0"/>
                <a:ea typeface="HG創英角ｺﾞｼｯｸUB" pitchFamily="49" charset="-128"/>
              </a:rPr>
              <a:t>居住環境</a:t>
            </a:r>
          </a:p>
        </p:txBody>
      </p:sp>
      <p:sp>
        <p:nvSpPr>
          <p:cNvPr id="44" name="Oval 52"/>
          <p:cNvSpPr>
            <a:spLocks noChangeArrowheads="1"/>
          </p:cNvSpPr>
          <p:nvPr/>
        </p:nvSpPr>
        <p:spPr bwMode="auto">
          <a:xfrm>
            <a:off x="2011363" y="6115893"/>
            <a:ext cx="1106487" cy="625475"/>
          </a:xfrm>
          <a:prstGeom prst="ellipse">
            <a:avLst/>
          </a:prstGeom>
          <a:solidFill>
            <a:schemeClr val="accent1"/>
          </a:solidFill>
          <a:ln w="28575" algn="ctr">
            <a:solidFill>
              <a:schemeClr val="tx1"/>
            </a:solidFill>
            <a:round/>
            <a:headEnd/>
            <a:tailEnd/>
          </a:ln>
        </p:spPr>
        <p:txBody>
          <a:bodyPr wrap="none" anchor="ctr"/>
          <a:lstStyle/>
          <a:p>
            <a:pPr algn="ctr"/>
            <a:r>
              <a:rPr lang="ja-JP" altLang="en-US" sz="1800">
                <a:latin typeface="Arial" charset="0"/>
                <a:ea typeface="HG創英角ｺﾞｼｯｸUB" pitchFamily="49" charset="-128"/>
              </a:rPr>
              <a:t>意欲</a:t>
            </a:r>
          </a:p>
        </p:txBody>
      </p:sp>
      <p:sp>
        <p:nvSpPr>
          <p:cNvPr id="45" name="Line 53"/>
          <p:cNvSpPr>
            <a:spLocks noChangeShapeType="1"/>
          </p:cNvSpPr>
          <p:nvPr/>
        </p:nvSpPr>
        <p:spPr bwMode="auto">
          <a:xfrm flipV="1">
            <a:off x="1117600" y="4704605"/>
            <a:ext cx="312738" cy="71438"/>
          </a:xfrm>
          <a:prstGeom prst="line">
            <a:avLst/>
          </a:prstGeom>
          <a:noFill/>
          <a:ln w="28575">
            <a:solidFill>
              <a:schemeClr val="tx1"/>
            </a:solidFill>
            <a:round/>
            <a:headEnd/>
            <a:tailEnd type="triangle" w="med" len="med"/>
          </a:ln>
        </p:spPr>
        <p:txBody>
          <a:bodyPr/>
          <a:lstStyle/>
          <a:p>
            <a:endParaRPr lang="ja-JP" altLang="en-US"/>
          </a:p>
        </p:txBody>
      </p:sp>
      <p:sp>
        <p:nvSpPr>
          <p:cNvPr id="46" name="Line 54"/>
          <p:cNvSpPr>
            <a:spLocks noChangeShapeType="1"/>
          </p:cNvSpPr>
          <p:nvPr/>
        </p:nvSpPr>
        <p:spPr bwMode="auto">
          <a:xfrm>
            <a:off x="1141413" y="4944318"/>
            <a:ext cx="382587" cy="458787"/>
          </a:xfrm>
          <a:prstGeom prst="line">
            <a:avLst/>
          </a:prstGeom>
          <a:noFill/>
          <a:ln w="28575">
            <a:solidFill>
              <a:schemeClr val="tx1"/>
            </a:solidFill>
            <a:round/>
            <a:headEnd/>
            <a:tailEnd type="triangle" w="med" len="med"/>
          </a:ln>
        </p:spPr>
        <p:txBody>
          <a:bodyPr/>
          <a:lstStyle/>
          <a:p>
            <a:endParaRPr lang="ja-JP" altLang="en-US"/>
          </a:p>
        </p:txBody>
      </p:sp>
      <p:sp>
        <p:nvSpPr>
          <p:cNvPr id="47" name="Line 55"/>
          <p:cNvSpPr>
            <a:spLocks noChangeShapeType="1"/>
          </p:cNvSpPr>
          <p:nvPr/>
        </p:nvSpPr>
        <p:spPr bwMode="auto">
          <a:xfrm>
            <a:off x="2055813" y="5968255"/>
            <a:ext cx="204787" cy="192088"/>
          </a:xfrm>
          <a:prstGeom prst="line">
            <a:avLst/>
          </a:prstGeom>
          <a:noFill/>
          <a:ln w="28575">
            <a:solidFill>
              <a:schemeClr val="tx1"/>
            </a:solidFill>
            <a:round/>
            <a:headEnd/>
            <a:tailEnd type="triangle" w="med" len="med"/>
          </a:ln>
        </p:spPr>
        <p:txBody>
          <a:bodyPr/>
          <a:lstStyle/>
          <a:p>
            <a:endParaRPr lang="ja-JP" altLang="en-US"/>
          </a:p>
        </p:txBody>
      </p:sp>
      <p:sp>
        <p:nvSpPr>
          <p:cNvPr id="48" name="Oval 56"/>
          <p:cNvSpPr>
            <a:spLocks noChangeArrowheads="1"/>
          </p:cNvSpPr>
          <p:nvPr/>
        </p:nvSpPr>
        <p:spPr bwMode="auto">
          <a:xfrm>
            <a:off x="1393825" y="3464768"/>
            <a:ext cx="841375" cy="625475"/>
          </a:xfrm>
          <a:prstGeom prst="ellipse">
            <a:avLst/>
          </a:prstGeom>
          <a:solidFill>
            <a:schemeClr val="accent1"/>
          </a:solidFill>
          <a:ln w="28575" algn="ctr">
            <a:solidFill>
              <a:schemeClr val="tx1"/>
            </a:solidFill>
            <a:round/>
            <a:headEnd/>
            <a:tailEnd/>
          </a:ln>
        </p:spPr>
        <p:txBody>
          <a:bodyPr wrap="none" anchor="ctr"/>
          <a:lstStyle/>
          <a:p>
            <a:pPr algn="ctr"/>
            <a:r>
              <a:rPr lang="ja-JP" altLang="en-US" sz="1800">
                <a:latin typeface="Arial" charset="0"/>
                <a:ea typeface="HG創英角ｺﾞｼｯｸUB" pitchFamily="49" charset="-128"/>
              </a:rPr>
              <a:t>性別</a:t>
            </a:r>
          </a:p>
        </p:txBody>
      </p:sp>
      <p:sp>
        <p:nvSpPr>
          <p:cNvPr id="49" name="Line 57"/>
          <p:cNvSpPr>
            <a:spLocks noChangeShapeType="1"/>
          </p:cNvSpPr>
          <p:nvPr/>
        </p:nvSpPr>
        <p:spPr bwMode="auto">
          <a:xfrm>
            <a:off x="2224088" y="3775918"/>
            <a:ext cx="1395412" cy="685800"/>
          </a:xfrm>
          <a:prstGeom prst="line">
            <a:avLst/>
          </a:prstGeom>
          <a:noFill/>
          <a:ln w="28575">
            <a:solidFill>
              <a:schemeClr val="tx1"/>
            </a:solidFill>
            <a:round/>
            <a:headEnd/>
            <a:tailEnd type="triangle" w="med" len="med"/>
          </a:ln>
        </p:spPr>
        <p:txBody>
          <a:bodyPr/>
          <a:lstStyle/>
          <a:p>
            <a:endParaRPr lang="ja-JP" altLang="en-US"/>
          </a:p>
        </p:txBody>
      </p:sp>
      <p:sp>
        <p:nvSpPr>
          <p:cNvPr id="50" name="Line 58"/>
          <p:cNvSpPr>
            <a:spLocks noChangeShapeType="1"/>
          </p:cNvSpPr>
          <p:nvPr/>
        </p:nvSpPr>
        <p:spPr bwMode="auto">
          <a:xfrm flipV="1">
            <a:off x="2670175" y="4896693"/>
            <a:ext cx="601663" cy="565150"/>
          </a:xfrm>
          <a:prstGeom prst="line">
            <a:avLst/>
          </a:prstGeom>
          <a:noFill/>
          <a:ln w="28575">
            <a:solidFill>
              <a:schemeClr val="tx1"/>
            </a:solidFill>
            <a:round/>
            <a:headEnd/>
            <a:tailEnd type="triangle" w="med" len="med"/>
          </a:ln>
        </p:spPr>
        <p:txBody>
          <a:bodyPr/>
          <a:lstStyle/>
          <a:p>
            <a:endParaRPr lang="ja-JP" altLang="en-US"/>
          </a:p>
        </p:txBody>
      </p:sp>
      <p:sp>
        <p:nvSpPr>
          <p:cNvPr id="51" name="Line 59"/>
          <p:cNvSpPr>
            <a:spLocks noChangeShapeType="1"/>
          </p:cNvSpPr>
          <p:nvPr/>
        </p:nvSpPr>
        <p:spPr bwMode="auto">
          <a:xfrm flipV="1">
            <a:off x="2959100" y="5028455"/>
            <a:ext cx="541338" cy="1143000"/>
          </a:xfrm>
          <a:prstGeom prst="line">
            <a:avLst/>
          </a:prstGeom>
          <a:noFill/>
          <a:ln w="28575">
            <a:solidFill>
              <a:schemeClr val="tx1"/>
            </a:solidFill>
            <a:round/>
            <a:headEnd/>
            <a:tailEnd type="triangle" w="med" len="med"/>
          </a:ln>
        </p:spPr>
        <p:txBody>
          <a:bodyPr/>
          <a:lstStyle/>
          <a:p>
            <a:endParaRPr lang="ja-JP" altLang="en-US"/>
          </a:p>
        </p:txBody>
      </p:sp>
      <p:sp>
        <p:nvSpPr>
          <p:cNvPr id="52" name="Line 60"/>
          <p:cNvSpPr>
            <a:spLocks noChangeShapeType="1"/>
          </p:cNvSpPr>
          <p:nvPr/>
        </p:nvSpPr>
        <p:spPr bwMode="auto">
          <a:xfrm flipH="1">
            <a:off x="2513013" y="4860180"/>
            <a:ext cx="49212" cy="1239838"/>
          </a:xfrm>
          <a:prstGeom prst="line">
            <a:avLst/>
          </a:prstGeom>
          <a:noFill/>
          <a:ln w="28575">
            <a:solidFill>
              <a:schemeClr val="tx1"/>
            </a:solidFill>
            <a:round/>
            <a:headEnd/>
            <a:tailEnd type="triangle" w="med" len="med"/>
          </a:ln>
        </p:spPr>
        <p:txBody>
          <a:bodyPr/>
          <a:lstStyle/>
          <a:p>
            <a:endParaRPr lang="ja-JP" altLang="en-US"/>
          </a:p>
        </p:txBody>
      </p:sp>
      <p:sp>
        <p:nvSpPr>
          <p:cNvPr id="53" name="Line 61"/>
          <p:cNvSpPr>
            <a:spLocks noChangeShapeType="1"/>
          </p:cNvSpPr>
          <p:nvPr/>
        </p:nvSpPr>
        <p:spPr bwMode="auto">
          <a:xfrm>
            <a:off x="3548063" y="3872755"/>
            <a:ext cx="157162" cy="517525"/>
          </a:xfrm>
          <a:prstGeom prst="line">
            <a:avLst/>
          </a:prstGeom>
          <a:noFill/>
          <a:ln w="28575">
            <a:solidFill>
              <a:schemeClr val="tx1"/>
            </a:solidFill>
            <a:round/>
            <a:headEnd/>
            <a:tailEnd type="triangle" w="med" len="med"/>
          </a:ln>
        </p:spPr>
        <p:txBody>
          <a:bodyPr/>
          <a:lstStyle/>
          <a:p>
            <a:endParaRPr lang="ja-JP" altLang="en-US"/>
          </a:p>
        </p:txBody>
      </p:sp>
      <p:sp>
        <p:nvSpPr>
          <p:cNvPr id="54" name="Line 62"/>
          <p:cNvSpPr>
            <a:spLocks noChangeShapeType="1"/>
          </p:cNvSpPr>
          <p:nvPr/>
        </p:nvSpPr>
        <p:spPr bwMode="auto">
          <a:xfrm>
            <a:off x="2730500" y="5625355"/>
            <a:ext cx="830263" cy="95250"/>
          </a:xfrm>
          <a:prstGeom prst="line">
            <a:avLst/>
          </a:prstGeom>
          <a:noFill/>
          <a:ln w="28575">
            <a:solidFill>
              <a:schemeClr val="tx1"/>
            </a:solidFill>
            <a:round/>
            <a:headEnd/>
            <a:tailEnd type="triangle" w="med" len="med"/>
          </a:ln>
        </p:spPr>
        <p:txBody>
          <a:bodyPr/>
          <a:lstStyle/>
          <a:p>
            <a:endParaRPr lang="ja-JP" altLang="en-US"/>
          </a:p>
        </p:txBody>
      </p:sp>
      <p:sp>
        <p:nvSpPr>
          <p:cNvPr id="55" name="Line 63"/>
          <p:cNvSpPr>
            <a:spLocks noChangeShapeType="1"/>
          </p:cNvSpPr>
          <p:nvPr/>
        </p:nvSpPr>
        <p:spPr bwMode="auto">
          <a:xfrm flipH="1" flipV="1">
            <a:off x="3944938" y="5071318"/>
            <a:ext cx="73025" cy="325437"/>
          </a:xfrm>
          <a:prstGeom prst="line">
            <a:avLst/>
          </a:prstGeom>
          <a:noFill/>
          <a:ln w="28575">
            <a:solidFill>
              <a:schemeClr val="tx1"/>
            </a:solidFill>
            <a:round/>
            <a:headEnd/>
            <a:tailEnd type="triangle" w="med" len="med"/>
          </a:ln>
        </p:spPr>
        <p:txBody>
          <a:bodyPr/>
          <a:lstStyle/>
          <a:p>
            <a:endParaRPr lang="ja-JP" altLang="en-US"/>
          </a:p>
        </p:txBody>
      </p:sp>
      <p:sp>
        <p:nvSpPr>
          <p:cNvPr id="56" name="Line 64"/>
          <p:cNvSpPr>
            <a:spLocks noChangeShapeType="1"/>
          </p:cNvSpPr>
          <p:nvPr/>
        </p:nvSpPr>
        <p:spPr bwMode="auto">
          <a:xfrm flipH="1">
            <a:off x="3079750" y="5084018"/>
            <a:ext cx="541338" cy="1166812"/>
          </a:xfrm>
          <a:prstGeom prst="line">
            <a:avLst/>
          </a:prstGeom>
          <a:noFill/>
          <a:ln w="28575">
            <a:solidFill>
              <a:schemeClr val="tx1"/>
            </a:solidFill>
            <a:round/>
            <a:headEnd/>
            <a:tailEnd type="triangle" w="med" len="med"/>
          </a:ln>
        </p:spPr>
        <p:txBody>
          <a:bodyPr/>
          <a:lstStyle/>
          <a:p>
            <a:endParaRPr lang="ja-JP" altLang="en-US"/>
          </a:p>
        </p:txBody>
      </p:sp>
      <p:sp>
        <p:nvSpPr>
          <p:cNvPr id="57" name="Oval 65"/>
          <p:cNvSpPr>
            <a:spLocks noChangeArrowheads="1"/>
          </p:cNvSpPr>
          <p:nvPr/>
        </p:nvSpPr>
        <p:spPr bwMode="auto">
          <a:xfrm>
            <a:off x="311150" y="3752105"/>
            <a:ext cx="841375" cy="625475"/>
          </a:xfrm>
          <a:prstGeom prst="ellipse">
            <a:avLst/>
          </a:prstGeom>
          <a:solidFill>
            <a:schemeClr val="accent1"/>
          </a:solidFill>
          <a:ln w="28575" algn="ctr">
            <a:solidFill>
              <a:schemeClr val="tx1"/>
            </a:solidFill>
            <a:round/>
            <a:headEnd/>
            <a:tailEnd/>
          </a:ln>
        </p:spPr>
        <p:txBody>
          <a:bodyPr wrap="none" anchor="ctr"/>
          <a:lstStyle/>
          <a:p>
            <a:pPr algn="ctr"/>
            <a:r>
              <a:rPr lang="ja-JP" altLang="en-US" sz="1800">
                <a:latin typeface="Arial" charset="0"/>
                <a:ea typeface="HG創英角ｺﾞｼｯｸUB" pitchFamily="49" charset="-128"/>
              </a:rPr>
              <a:t>疾患</a:t>
            </a:r>
          </a:p>
        </p:txBody>
      </p:sp>
      <p:sp>
        <p:nvSpPr>
          <p:cNvPr id="58" name="Line 66"/>
          <p:cNvSpPr>
            <a:spLocks noChangeShapeType="1"/>
          </p:cNvSpPr>
          <p:nvPr/>
        </p:nvSpPr>
        <p:spPr bwMode="auto">
          <a:xfrm>
            <a:off x="1117600" y="3952130"/>
            <a:ext cx="469900" cy="541338"/>
          </a:xfrm>
          <a:prstGeom prst="line">
            <a:avLst/>
          </a:prstGeom>
          <a:noFill/>
          <a:ln w="28575">
            <a:solidFill>
              <a:schemeClr val="tx1"/>
            </a:solidFill>
            <a:round/>
            <a:headEnd/>
            <a:tailEnd type="triangle" w="med" len="med"/>
          </a:ln>
        </p:spPr>
        <p:txBody>
          <a:bodyPr/>
          <a:lstStyle/>
          <a:p>
            <a:endParaRPr lang="ja-JP" altLang="en-US"/>
          </a:p>
        </p:txBody>
      </p:sp>
      <p:sp>
        <p:nvSpPr>
          <p:cNvPr id="59" name="Line 67"/>
          <p:cNvSpPr>
            <a:spLocks noChangeShapeType="1"/>
          </p:cNvSpPr>
          <p:nvPr/>
        </p:nvSpPr>
        <p:spPr bwMode="auto">
          <a:xfrm>
            <a:off x="973138" y="4349005"/>
            <a:ext cx="769937" cy="1035050"/>
          </a:xfrm>
          <a:prstGeom prst="line">
            <a:avLst/>
          </a:prstGeom>
          <a:noFill/>
          <a:ln w="28575">
            <a:solidFill>
              <a:schemeClr val="tx1"/>
            </a:solidFill>
            <a:round/>
            <a:headEnd/>
            <a:tailEnd type="triangle" w="med" len="med"/>
          </a:ln>
        </p:spPr>
        <p:txBody>
          <a:bodyPr/>
          <a:lstStyle/>
          <a:p>
            <a:endParaRPr lang="ja-JP" altLang="en-US"/>
          </a:p>
        </p:txBody>
      </p:sp>
      <p:sp>
        <p:nvSpPr>
          <p:cNvPr id="60" name="Freeform 68"/>
          <p:cNvSpPr>
            <a:spLocks/>
          </p:cNvSpPr>
          <p:nvPr/>
        </p:nvSpPr>
        <p:spPr bwMode="auto">
          <a:xfrm>
            <a:off x="588963" y="4361705"/>
            <a:ext cx="1431925" cy="2203450"/>
          </a:xfrm>
          <a:custGeom>
            <a:avLst/>
            <a:gdLst>
              <a:gd name="T0" fmla="*/ 0 w 902"/>
              <a:gd name="T1" fmla="*/ 0 h 1388"/>
              <a:gd name="T2" fmla="*/ 2147483647 w 902"/>
              <a:gd name="T3" fmla="*/ 2147483647 h 1388"/>
              <a:gd name="T4" fmla="*/ 2147483647 w 902"/>
              <a:gd name="T5" fmla="*/ 2147483647 h 1388"/>
              <a:gd name="T6" fmla="*/ 0 60000 65536"/>
              <a:gd name="T7" fmla="*/ 0 60000 65536"/>
              <a:gd name="T8" fmla="*/ 0 60000 65536"/>
              <a:gd name="T9" fmla="*/ 0 w 902"/>
              <a:gd name="T10" fmla="*/ 0 h 1388"/>
              <a:gd name="T11" fmla="*/ 902 w 902"/>
              <a:gd name="T12" fmla="*/ 1388 h 1388"/>
            </a:gdLst>
            <a:ahLst/>
            <a:cxnLst>
              <a:cxn ang="T6">
                <a:pos x="T0" y="T1"/>
              </a:cxn>
              <a:cxn ang="T7">
                <a:pos x="T2" y="T3"/>
              </a:cxn>
              <a:cxn ang="T8">
                <a:pos x="T4" y="T5"/>
              </a:cxn>
            </a:cxnLst>
            <a:rect l="T9" t="T10" r="T11" b="T12"/>
            <a:pathLst>
              <a:path w="902" h="1388">
                <a:moveTo>
                  <a:pt x="0" y="0"/>
                </a:moveTo>
                <a:cubicBezTo>
                  <a:pt x="19" y="465"/>
                  <a:pt x="39" y="930"/>
                  <a:pt x="189" y="1159"/>
                </a:cubicBezTo>
                <a:cubicBezTo>
                  <a:pt x="339" y="1388"/>
                  <a:pt x="780" y="1335"/>
                  <a:pt x="902" y="1372"/>
                </a:cubicBezTo>
              </a:path>
            </a:pathLst>
          </a:custGeom>
          <a:noFill/>
          <a:ln w="28575">
            <a:solidFill>
              <a:schemeClr val="tx1"/>
            </a:solidFill>
            <a:round/>
            <a:headEnd/>
            <a:tailEnd type="triangle" w="med" len="med"/>
          </a:ln>
        </p:spPr>
        <p:txBody>
          <a:bodyPr/>
          <a:lstStyle/>
          <a:p>
            <a:endParaRPr lang="ja-JP" altLang="en-US"/>
          </a:p>
        </p:txBody>
      </p:sp>
      <p:sp>
        <p:nvSpPr>
          <p:cNvPr id="61" name="Oval 69"/>
          <p:cNvSpPr>
            <a:spLocks noChangeArrowheads="1"/>
          </p:cNvSpPr>
          <p:nvPr/>
        </p:nvSpPr>
        <p:spPr bwMode="auto">
          <a:xfrm>
            <a:off x="300038" y="4571255"/>
            <a:ext cx="841375" cy="625475"/>
          </a:xfrm>
          <a:prstGeom prst="ellipse">
            <a:avLst/>
          </a:prstGeom>
          <a:solidFill>
            <a:schemeClr val="accent1"/>
          </a:solidFill>
          <a:ln w="28575" algn="ctr">
            <a:solidFill>
              <a:schemeClr val="tx1"/>
            </a:solidFill>
            <a:round/>
            <a:headEnd/>
            <a:tailEnd/>
          </a:ln>
        </p:spPr>
        <p:txBody>
          <a:bodyPr wrap="none" anchor="ctr"/>
          <a:lstStyle/>
          <a:p>
            <a:pPr algn="ctr"/>
            <a:r>
              <a:rPr lang="ja-JP" altLang="en-US" sz="1800">
                <a:latin typeface="Arial" charset="0"/>
                <a:ea typeface="HG創英角ｺﾞｼｯｸUB" pitchFamily="49" charset="-128"/>
              </a:rPr>
              <a:t>年齢</a:t>
            </a:r>
          </a:p>
        </p:txBody>
      </p:sp>
      <p:sp>
        <p:nvSpPr>
          <p:cNvPr id="62" name="AutoShape 70"/>
          <p:cNvSpPr>
            <a:spLocks noChangeArrowheads="1"/>
          </p:cNvSpPr>
          <p:nvPr/>
        </p:nvSpPr>
        <p:spPr bwMode="auto">
          <a:xfrm>
            <a:off x="4559300" y="4349005"/>
            <a:ext cx="1177925" cy="974725"/>
          </a:xfrm>
          <a:prstGeom prst="rightArrow">
            <a:avLst>
              <a:gd name="adj1" fmla="val 50000"/>
              <a:gd name="adj2" fmla="val 30212"/>
            </a:avLst>
          </a:prstGeom>
          <a:solidFill>
            <a:srgbClr val="FF6600"/>
          </a:solidFill>
          <a:ln w="28575" algn="ctr">
            <a:noFill/>
            <a:miter lim="800000"/>
            <a:headEnd/>
            <a:tailEnd/>
          </a:ln>
        </p:spPr>
        <p:txBody>
          <a:bodyPr wrap="none" anchor="ctr"/>
          <a:lstStyle/>
          <a:p>
            <a:endParaRPr lang="ja-JP" altLang="en-US"/>
          </a:p>
        </p:txBody>
      </p:sp>
      <p:sp>
        <p:nvSpPr>
          <p:cNvPr id="63" name="Text Box 71"/>
          <p:cNvSpPr txBox="1">
            <a:spLocks noChangeArrowheads="1"/>
          </p:cNvSpPr>
          <p:nvPr/>
        </p:nvSpPr>
        <p:spPr bwMode="auto">
          <a:xfrm>
            <a:off x="5786438" y="4385518"/>
            <a:ext cx="3117850" cy="879475"/>
          </a:xfrm>
          <a:prstGeom prst="rect">
            <a:avLst/>
          </a:prstGeom>
          <a:solidFill>
            <a:srgbClr val="FFCC99"/>
          </a:solidFill>
          <a:ln w="57150" cmpd="thinThick" algn="ctr">
            <a:solidFill>
              <a:srgbClr val="FF0000"/>
            </a:solidFill>
            <a:miter lim="800000"/>
            <a:headEnd/>
            <a:tailEnd/>
          </a:ln>
        </p:spPr>
        <p:txBody>
          <a:bodyPr>
            <a:spAutoFit/>
          </a:bodyPr>
          <a:lstStyle/>
          <a:p>
            <a:pPr algn="ctr">
              <a:spcBef>
                <a:spcPct val="50000"/>
              </a:spcBef>
            </a:pPr>
            <a:r>
              <a:rPr lang="ja-JP" altLang="en-US" sz="2400">
                <a:latin typeface="Arial" charset="0"/>
                <a:ea typeface="HG創英角ｺﾞｼｯｸUB" pitchFamily="49" charset="-128"/>
              </a:rPr>
              <a:t>結果的に生じている</a:t>
            </a:r>
            <a:br>
              <a:rPr lang="ja-JP" altLang="en-US" sz="2400">
                <a:latin typeface="Arial" charset="0"/>
                <a:ea typeface="HG創英角ｺﾞｼｯｸUB" pitchFamily="49" charset="-128"/>
              </a:rPr>
            </a:br>
            <a:r>
              <a:rPr lang="ja-JP" altLang="en-US" sz="2400">
                <a:latin typeface="Arial" charset="0"/>
                <a:ea typeface="HG創英角ｺﾞｼｯｸUB" pitchFamily="49" charset="-128"/>
              </a:rPr>
              <a:t>「介護の手間」</a:t>
            </a:r>
          </a:p>
        </p:txBody>
      </p:sp>
      <p:sp>
        <p:nvSpPr>
          <p:cNvPr id="64" name="Line 72"/>
          <p:cNvSpPr>
            <a:spLocks noChangeShapeType="1"/>
          </p:cNvSpPr>
          <p:nvPr/>
        </p:nvSpPr>
        <p:spPr bwMode="auto">
          <a:xfrm>
            <a:off x="2730500" y="4679205"/>
            <a:ext cx="457200" cy="60325"/>
          </a:xfrm>
          <a:prstGeom prst="line">
            <a:avLst/>
          </a:prstGeom>
          <a:noFill/>
          <a:ln w="28575">
            <a:solidFill>
              <a:schemeClr val="tx1"/>
            </a:solidFill>
            <a:round/>
            <a:headEnd/>
            <a:tailEnd type="triangle" w="med" len="med"/>
          </a:ln>
        </p:spPr>
        <p:txBody>
          <a:bodyPr/>
          <a:lstStyle/>
          <a:p>
            <a:endParaRPr lang="ja-JP" altLang="en-US"/>
          </a:p>
        </p:txBody>
      </p:sp>
      <p:sp>
        <p:nvSpPr>
          <p:cNvPr id="70" name="Rectangle 6"/>
          <p:cNvSpPr>
            <a:spLocks noChangeArrowheads="1"/>
          </p:cNvSpPr>
          <p:nvPr/>
        </p:nvSpPr>
        <p:spPr bwMode="auto">
          <a:xfrm>
            <a:off x="558800" y="1331913"/>
            <a:ext cx="8229600" cy="2312987"/>
          </a:xfrm>
          <a:prstGeom prst="rect">
            <a:avLst/>
          </a:prstGeom>
          <a:noFill/>
          <a:ln w="9525">
            <a:noFill/>
            <a:miter lim="800000"/>
            <a:headEnd/>
            <a:tailEnd/>
          </a:ln>
          <a:effectLst/>
        </p:spPr>
        <p:txBody>
          <a:bodyPr/>
          <a:lstStyle/>
          <a:p>
            <a:pPr marL="432000" indent="-469900">
              <a:spcBef>
                <a:spcPct val="20000"/>
              </a:spcBef>
              <a:buClr>
                <a:srgbClr val="0066FF"/>
              </a:buClr>
              <a:buFont typeface="Wingdings" pitchFamily="2" charset="2"/>
              <a:buChar char="o"/>
              <a:defRPr/>
            </a:pPr>
            <a:r>
              <a:rPr lang="ja-JP" altLang="en-US" dirty="0" smtClean="0"/>
              <a:t>要介護認定は、「心身の重篤さ」や「能力」ではなく、「介護の手間（時間）」を</a:t>
            </a:r>
            <a:r>
              <a:rPr lang="ja-JP" altLang="en-US" b="1" dirty="0" smtClean="0"/>
              <a:t>ものさし</a:t>
            </a:r>
            <a:r>
              <a:rPr lang="ja-JP" altLang="en-US" dirty="0" smtClean="0"/>
              <a:t>とした評価指標。</a:t>
            </a:r>
            <a:endParaRPr lang="en-US" altLang="ja-JP" dirty="0" smtClean="0">
              <a:ea typeface="ＭＳ Ｐゴシック" pitchFamily="50" charset="-128"/>
            </a:endParaRPr>
          </a:p>
          <a:p>
            <a:pPr marL="432000" indent="-469900">
              <a:spcBef>
                <a:spcPct val="20000"/>
              </a:spcBef>
              <a:buClr>
                <a:srgbClr val="0066FF"/>
              </a:buClr>
              <a:buFont typeface="Wingdings" pitchFamily="2" charset="2"/>
              <a:buChar char="o"/>
              <a:defRPr/>
            </a:pPr>
            <a:r>
              <a:rPr lang="ja-JP" altLang="en-US" dirty="0" smtClean="0">
                <a:ea typeface="ＭＳ Ｐゴシック" pitchFamily="50" charset="-128"/>
              </a:rPr>
              <a:t>「</a:t>
            </a:r>
            <a:r>
              <a:rPr lang="ja-JP" altLang="en-US" dirty="0">
                <a:ea typeface="ＭＳ Ｐゴシック" pitchFamily="50" charset="-128"/>
              </a:rPr>
              <a:t>介護の手間」は様々な心身及び生活上の影響因子（環境なども含む）の組み合わせから、結果的に生じているもの。</a:t>
            </a:r>
          </a:p>
          <a:p>
            <a:pPr marL="432000" indent="-469900">
              <a:spcBef>
                <a:spcPct val="20000"/>
              </a:spcBef>
              <a:buClr>
                <a:srgbClr val="0066FF"/>
              </a:buClr>
              <a:buFont typeface="Wingdings" pitchFamily="2" charset="2"/>
              <a:buChar char="o"/>
              <a:defRPr/>
            </a:pPr>
            <a:r>
              <a:rPr lang="ja-JP" altLang="en-US" dirty="0">
                <a:ea typeface="ＭＳ Ｐゴシック" pitchFamily="50" charset="-128"/>
              </a:rPr>
              <a:t>介護の手間に与える因子は数多くあることから、それらすべてを網羅し、その組み合わせを人間の目だけで評価することは困難</a:t>
            </a:r>
            <a:r>
              <a:rPr lang="ja-JP" altLang="en-US" dirty="0" smtClean="0">
                <a:ea typeface="ＭＳ Ｐゴシック" pitchFamily="50" charset="-128"/>
              </a:rPr>
              <a:t>。</a:t>
            </a:r>
            <a:r>
              <a:rPr lang="ja-JP" altLang="en-US" dirty="0" smtClean="0"/>
              <a:t>様々な要因のうち、介護の手間（時間）に強い影響のある項目を抽出したのが「基本調査項目（</a:t>
            </a:r>
            <a:r>
              <a:rPr lang="en-US" altLang="ja-JP" dirty="0" smtClean="0"/>
              <a:t>74</a:t>
            </a:r>
            <a:r>
              <a:rPr lang="ja-JP" altLang="en-US" dirty="0" smtClean="0"/>
              <a:t>項目）」。</a:t>
            </a:r>
            <a:endParaRPr lang="ja-JP" altLang="en-US" dirty="0">
              <a:ea typeface="ＭＳ Ｐゴシック" pitchFamily="50" charset="-128"/>
            </a:endParaRPr>
          </a:p>
        </p:txBody>
      </p:sp>
      <p:sp>
        <p:nvSpPr>
          <p:cNvPr id="71" name="テキスト ボックス 70"/>
          <p:cNvSpPr txBox="1"/>
          <p:nvPr/>
        </p:nvSpPr>
        <p:spPr>
          <a:xfrm>
            <a:off x="3491880" y="6093296"/>
            <a:ext cx="5256584" cy="430887"/>
          </a:xfrm>
          <a:prstGeom prst="rect">
            <a:avLst/>
          </a:prstGeom>
          <a:noFill/>
        </p:spPr>
        <p:txBody>
          <a:bodyPr wrap="square" rtlCol="0">
            <a:spAutoFit/>
          </a:bodyPr>
          <a:lstStyle/>
          <a:p>
            <a:pPr marL="176213" indent="-176213"/>
            <a:r>
              <a:rPr lang="ja-JP" altLang="en-US" sz="1050" dirty="0" smtClean="0"/>
              <a:t>注：</a:t>
            </a:r>
            <a:r>
              <a:rPr kumimoji="1" lang="ja-JP" altLang="en-US" sz="1050" dirty="0" smtClean="0"/>
              <a:t>上図は、要介護認定の介護の手間の要因が複合的であることを示すためのイメージであり、一次判定ソフトの構造を正確に示すものではない。</a:t>
            </a:r>
            <a:endParaRPr kumimoji="1" lang="ja-JP" altLang="en-US" sz="1050" dirty="0"/>
          </a:p>
        </p:txBody>
      </p:sp>
    </p:spTree>
    <p:extLst>
      <p:ext uri="{BB962C8B-B14F-4D97-AF65-F5344CB8AC3E}">
        <p14:creationId xmlns:p14="http://schemas.microsoft.com/office/powerpoint/2010/main" val="543083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907704" y="3182938"/>
            <a:ext cx="5290231" cy="523220"/>
          </a:xfrm>
          <a:prstGeom prst="rect">
            <a:avLst/>
          </a:prstGeom>
          <a:noFill/>
        </p:spPr>
        <p:txBody>
          <a:bodyPr wrap="none">
            <a:spAutoFit/>
          </a:bodyPr>
          <a:lstStyle/>
          <a:p>
            <a:pPr>
              <a:defRPr/>
            </a:pPr>
            <a:r>
              <a:rPr lang="en-US" altLang="ja-JP" sz="2800" dirty="0" smtClean="0">
                <a:effectLst>
                  <a:outerShdw blurRad="50800" dist="38100" dir="2700000" algn="tl" rotWithShape="0">
                    <a:prstClr val="black">
                      <a:alpha val="40000"/>
                    </a:prstClr>
                  </a:outerShdw>
                </a:effectLst>
              </a:rPr>
              <a:t>2</a:t>
            </a:r>
            <a:r>
              <a:rPr lang="ja-JP" altLang="en-US" sz="2800" dirty="0" smtClean="0">
                <a:effectLst>
                  <a:outerShdw blurRad="50800" dist="38100" dir="2700000" algn="tl" rotWithShape="0">
                    <a:prstClr val="black">
                      <a:alpha val="40000"/>
                    </a:prstClr>
                  </a:outerShdw>
                </a:effectLst>
              </a:rPr>
              <a:t>　　一次</a:t>
            </a:r>
            <a:r>
              <a:rPr lang="ja-JP" altLang="en-US" sz="2800" dirty="0">
                <a:effectLst>
                  <a:outerShdw blurRad="50800" dist="38100" dir="2700000" algn="tl" rotWithShape="0">
                    <a:prstClr val="black">
                      <a:alpha val="40000"/>
                    </a:prstClr>
                  </a:outerShdw>
                </a:effectLst>
              </a:rPr>
              <a:t>判定ソフトの推計の流れ</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250825" y="1771997"/>
            <a:ext cx="4033838" cy="3888581"/>
          </a:xfrm>
          <a:prstGeom prst="roundRect">
            <a:avLst>
              <a:gd name="adj" fmla="val 5329"/>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正方形/長方形 37"/>
          <p:cNvSpPr/>
          <p:nvPr/>
        </p:nvSpPr>
        <p:spPr>
          <a:xfrm>
            <a:off x="654125" y="3644354"/>
            <a:ext cx="3240360" cy="1944216"/>
          </a:xfrm>
          <a:prstGeom prst="rect">
            <a:avLst/>
          </a:prstGeom>
          <a:solidFill>
            <a:schemeClr val="accent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5435600" y="1771997"/>
            <a:ext cx="3529013" cy="3888581"/>
          </a:xfrm>
          <a:prstGeom prst="roundRect">
            <a:avLst>
              <a:gd name="adj" fmla="val 5329"/>
            </a:avLst>
          </a:prstGeom>
          <a:solidFill>
            <a:srgbClr val="FFCC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179" name="Rectangle 2"/>
          <p:cNvSpPr>
            <a:spLocks noGrp="1" noChangeArrowheads="1"/>
          </p:cNvSpPr>
          <p:nvPr>
            <p:ph type="title"/>
          </p:nvPr>
        </p:nvSpPr>
        <p:spPr>
          <a:xfrm>
            <a:off x="574675" y="304800"/>
            <a:ext cx="8283575" cy="747713"/>
          </a:xfrm>
        </p:spPr>
        <p:txBody>
          <a:bodyPr/>
          <a:lstStyle/>
          <a:p>
            <a:pPr eaLnBrk="1" hangingPunct="1"/>
            <a:r>
              <a:rPr lang="en-US" altLang="ja-JP" sz="2800" dirty="0" smtClean="0"/>
              <a:t/>
            </a:r>
            <a:br>
              <a:rPr lang="en-US" altLang="ja-JP" sz="2800" dirty="0" smtClean="0"/>
            </a:br>
            <a:r>
              <a:rPr lang="ja-JP" altLang="en-US" sz="2800" dirty="0" smtClean="0"/>
              <a:t>一次判定ソフト</a:t>
            </a:r>
            <a:r>
              <a:rPr lang="en-US" altLang="ja-JP" sz="2800" dirty="0" smtClean="0"/>
              <a:t/>
            </a:r>
            <a:br>
              <a:rPr lang="en-US" altLang="ja-JP" sz="2800" dirty="0" smtClean="0"/>
            </a:br>
            <a:r>
              <a:rPr lang="ja-JP" altLang="en-US" sz="2800" dirty="0" smtClean="0"/>
              <a:t>　＝「心身の状態」から「介護の時間」を推計</a:t>
            </a:r>
          </a:p>
        </p:txBody>
      </p:sp>
      <p:sp>
        <p:nvSpPr>
          <p:cNvPr id="139" name="Text Box 5"/>
          <p:cNvSpPr txBox="1">
            <a:spLocks noChangeArrowheads="1"/>
          </p:cNvSpPr>
          <p:nvPr/>
        </p:nvSpPr>
        <p:spPr bwMode="auto">
          <a:xfrm>
            <a:off x="4151313" y="4108797"/>
            <a:ext cx="1573212" cy="1201738"/>
          </a:xfrm>
          <a:prstGeom prst="rect">
            <a:avLst/>
          </a:prstGeom>
          <a:noFill/>
          <a:ln w="9525">
            <a:noFill/>
            <a:miter lim="800000"/>
            <a:headEnd/>
            <a:tailEnd/>
          </a:ln>
        </p:spPr>
        <p:txBody>
          <a:bodyPr>
            <a:spAutoFit/>
          </a:bodyPr>
          <a:lstStyle/>
          <a:p>
            <a:pPr algn="ctr">
              <a:spcBef>
                <a:spcPct val="50000"/>
              </a:spcBef>
              <a:defRPr/>
            </a:pPr>
            <a:r>
              <a:rPr lang="ja-JP" altLang="en-US" sz="2400" b="1" dirty="0">
                <a:solidFill>
                  <a:schemeClr val="tx1">
                    <a:lumMod val="65000"/>
                    <a:lumOff val="35000"/>
                  </a:schemeClr>
                </a:solidFill>
                <a:effectLst>
                  <a:outerShdw blurRad="38100" dist="38100" dir="2700000" algn="tl">
                    <a:srgbClr val="C0C0C0"/>
                  </a:outerShdw>
                </a:effectLst>
                <a:ea typeface="ＭＳ Ｐゴシック" pitchFamily="50" charset="-128"/>
              </a:rPr>
              <a:t>一次判定</a:t>
            </a:r>
            <a:br>
              <a:rPr lang="ja-JP" altLang="en-US" sz="2400" b="1" dirty="0">
                <a:solidFill>
                  <a:schemeClr val="tx1">
                    <a:lumMod val="65000"/>
                    <a:lumOff val="35000"/>
                  </a:schemeClr>
                </a:solidFill>
                <a:effectLst>
                  <a:outerShdw blurRad="38100" dist="38100" dir="2700000" algn="tl">
                    <a:srgbClr val="C0C0C0"/>
                  </a:outerShdw>
                </a:effectLst>
                <a:ea typeface="ＭＳ Ｐゴシック" pitchFamily="50" charset="-128"/>
              </a:rPr>
            </a:br>
            <a:r>
              <a:rPr lang="ja-JP" altLang="en-US" sz="2400" b="1" dirty="0">
                <a:solidFill>
                  <a:schemeClr val="tx1">
                    <a:lumMod val="65000"/>
                    <a:lumOff val="35000"/>
                  </a:schemeClr>
                </a:solidFill>
                <a:effectLst>
                  <a:outerShdw blurRad="38100" dist="38100" dir="2700000" algn="tl">
                    <a:srgbClr val="C0C0C0"/>
                  </a:outerShdw>
                </a:effectLst>
                <a:ea typeface="ＭＳ Ｐゴシック" pitchFamily="50" charset="-128"/>
              </a:rPr>
              <a:t>ソフト</a:t>
            </a:r>
            <a:endParaRPr lang="en-US" altLang="ja-JP" sz="2400" b="1" dirty="0">
              <a:solidFill>
                <a:schemeClr val="tx1">
                  <a:lumMod val="65000"/>
                  <a:lumOff val="35000"/>
                </a:schemeClr>
              </a:solidFill>
              <a:effectLst>
                <a:outerShdw blurRad="38100" dist="38100" dir="2700000" algn="tl">
                  <a:srgbClr val="C0C0C0"/>
                </a:outerShdw>
              </a:effectLst>
              <a:ea typeface="ＭＳ Ｐゴシック" pitchFamily="50" charset="-128"/>
            </a:endParaRPr>
          </a:p>
          <a:p>
            <a:pPr algn="ctr">
              <a:spcBef>
                <a:spcPct val="50000"/>
              </a:spcBef>
              <a:defRPr/>
            </a:pPr>
            <a:r>
              <a:rPr lang="ja-JP" altLang="en-US" b="1" dirty="0">
                <a:solidFill>
                  <a:schemeClr val="tx1">
                    <a:lumMod val="65000"/>
                    <a:lumOff val="35000"/>
                  </a:schemeClr>
                </a:solidFill>
                <a:effectLst>
                  <a:outerShdw blurRad="38100" dist="38100" dir="2700000" algn="tl">
                    <a:srgbClr val="C0C0C0"/>
                  </a:outerShdw>
                </a:effectLst>
                <a:ea typeface="ＭＳ Ｐゴシック" pitchFamily="50" charset="-128"/>
              </a:rPr>
              <a:t>による推計</a:t>
            </a:r>
          </a:p>
        </p:txBody>
      </p:sp>
      <p:sp>
        <p:nvSpPr>
          <p:cNvPr id="140" name="AutoShape 6"/>
          <p:cNvSpPr>
            <a:spLocks noChangeArrowheads="1"/>
          </p:cNvSpPr>
          <p:nvPr/>
        </p:nvSpPr>
        <p:spPr bwMode="auto">
          <a:xfrm>
            <a:off x="5435600" y="1268760"/>
            <a:ext cx="3529013" cy="431800"/>
          </a:xfrm>
          <a:prstGeom prst="roundRect">
            <a:avLst>
              <a:gd name="adj" fmla="val 22060"/>
            </a:avLst>
          </a:prstGeom>
          <a:solidFill>
            <a:schemeClr val="bg1"/>
          </a:solidFill>
          <a:ln w="28575" cap="sq" cmpd="sng">
            <a:solidFill>
              <a:srgbClr val="C00000"/>
            </a:solid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b="1" dirty="0">
                <a:solidFill>
                  <a:srgbClr val="C00000"/>
                </a:solidFill>
                <a:effectLst>
                  <a:outerShdw blurRad="38100" dist="38100" dir="2700000" algn="tl">
                    <a:srgbClr val="C0C0C0"/>
                  </a:outerShdw>
                </a:effectLst>
                <a:ea typeface="ＭＳ Ｐゴシック" pitchFamily="50" charset="-128"/>
              </a:rPr>
              <a:t>介護の時間：「要介護認定等基準時間」</a:t>
            </a:r>
          </a:p>
        </p:txBody>
      </p:sp>
      <p:sp>
        <p:nvSpPr>
          <p:cNvPr id="50188" name="AutoShape 8"/>
          <p:cNvSpPr>
            <a:spLocks noChangeArrowheads="1"/>
          </p:cNvSpPr>
          <p:nvPr/>
        </p:nvSpPr>
        <p:spPr bwMode="auto">
          <a:xfrm>
            <a:off x="5868144" y="2564879"/>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dirty="0"/>
              <a:t>食事の介助時間</a:t>
            </a:r>
          </a:p>
        </p:txBody>
      </p:sp>
      <p:sp>
        <p:nvSpPr>
          <p:cNvPr id="50189" name="AutoShape 9"/>
          <p:cNvSpPr>
            <a:spLocks noChangeArrowheads="1"/>
          </p:cNvSpPr>
          <p:nvPr/>
        </p:nvSpPr>
        <p:spPr bwMode="auto">
          <a:xfrm>
            <a:off x="5868144" y="2935251"/>
            <a:ext cx="1949450" cy="287338"/>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a:t>移動の介助時間</a:t>
            </a:r>
          </a:p>
        </p:txBody>
      </p:sp>
      <p:sp>
        <p:nvSpPr>
          <p:cNvPr id="50190" name="AutoShape 10"/>
          <p:cNvSpPr>
            <a:spLocks noChangeArrowheads="1"/>
          </p:cNvSpPr>
          <p:nvPr/>
        </p:nvSpPr>
        <p:spPr bwMode="auto">
          <a:xfrm>
            <a:off x="5868144" y="3305624"/>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dirty="0"/>
              <a:t>排泄の介助時間</a:t>
            </a:r>
          </a:p>
        </p:txBody>
      </p:sp>
      <p:sp>
        <p:nvSpPr>
          <p:cNvPr id="50191" name="AutoShape 11"/>
          <p:cNvSpPr>
            <a:spLocks noChangeArrowheads="1"/>
          </p:cNvSpPr>
          <p:nvPr/>
        </p:nvSpPr>
        <p:spPr bwMode="auto">
          <a:xfrm>
            <a:off x="5868144" y="3675996"/>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dirty="0"/>
              <a:t>清潔保持の介助時間</a:t>
            </a:r>
          </a:p>
        </p:txBody>
      </p:sp>
      <p:sp>
        <p:nvSpPr>
          <p:cNvPr id="50192" name="AutoShape 12"/>
          <p:cNvSpPr>
            <a:spLocks noChangeArrowheads="1"/>
          </p:cNvSpPr>
          <p:nvPr/>
        </p:nvSpPr>
        <p:spPr bwMode="auto">
          <a:xfrm>
            <a:off x="5868144" y="4046368"/>
            <a:ext cx="1949450" cy="287338"/>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dirty="0"/>
              <a:t>間接の介助時間</a:t>
            </a:r>
          </a:p>
        </p:txBody>
      </p:sp>
      <p:sp>
        <p:nvSpPr>
          <p:cNvPr id="50193" name="AutoShape 13"/>
          <p:cNvSpPr>
            <a:spLocks noChangeArrowheads="1"/>
          </p:cNvSpPr>
          <p:nvPr/>
        </p:nvSpPr>
        <p:spPr bwMode="auto">
          <a:xfrm>
            <a:off x="5868144" y="4416741"/>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en-US" altLang="ja-JP" dirty="0"/>
              <a:t>BPSD</a:t>
            </a:r>
            <a:r>
              <a:rPr lang="ja-JP" altLang="en-US" dirty="0"/>
              <a:t>の介助時間</a:t>
            </a:r>
          </a:p>
        </p:txBody>
      </p:sp>
      <p:sp>
        <p:nvSpPr>
          <p:cNvPr id="50194" name="AutoShape 14"/>
          <p:cNvSpPr>
            <a:spLocks noChangeArrowheads="1"/>
          </p:cNvSpPr>
          <p:nvPr/>
        </p:nvSpPr>
        <p:spPr bwMode="auto">
          <a:xfrm>
            <a:off x="5868144" y="4787113"/>
            <a:ext cx="1949450" cy="287338"/>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dirty="0"/>
              <a:t>機能訓練の介助時間</a:t>
            </a:r>
          </a:p>
        </p:txBody>
      </p:sp>
      <p:sp>
        <p:nvSpPr>
          <p:cNvPr id="50195" name="Text Box 16"/>
          <p:cNvSpPr txBox="1">
            <a:spLocks noChangeArrowheads="1"/>
          </p:cNvSpPr>
          <p:nvPr/>
        </p:nvSpPr>
        <p:spPr bwMode="auto">
          <a:xfrm>
            <a:off x="6011863" y="1844154"/>
            <a:ext cx="2530475" cy="585787"/>
          </a:xfrm>
          <a:prstGeom prst="rect">
            <a:avLst/>
          </a:prstGeom>
          <a:noFill/>
          <a:ln w="9525">
            <a:noFill/>
            <a:miter lim="800000"/>
            <a:headEnd/>
            <a:tailEnd/>
          </a:ln>
        </p:spPr>
        <p:txBody>
          <a:bodyPr>
            <a:spAutoFit/>
          </a:bodyPr>
          <a:lstStyle/>
          <a:p>
            <a:pPr algn="ctr">
              <a:spcBef>
                <a:spcPct val="50000"/>
              </a:spcBef>
            </a:pPr>
            <a:r>
              <a:rPr lang="en-US" altLang="ja-JP"/>
              <a:t>8</a:t>
            </a:r>
            <a:r>
              <a:rPr lang="ja-JP" altLang="en-US"/>
              <a:t>つの生活場面毎の</a:t>
            </a:r>
            <a:endParaRPr lang="en-US" altLang="ja-JP"/>
          </a:p>
          <a:p>
            <a:pPr algn="ctr"/>
            <a:r>
              <a:rPr lang="ja-JP" altLang="en-US"/>
              <a:t>介助時間の推計値の合計</a:t>
            </a:r>
          </a:p>
        </p:txBody>
      </p:sp>
      <p:sp>
        <p:nvSpPr>
          <p:cNvPr id="25622" name="Oval 17"/>
          <p:cNvSpPr>
            <a:spLocks noChangeArrowheads="1"/>
          </p:cNvSpPr>
          <p:nvPr/>
        </p:nvSpPr>
        <p:spPr bwMode="auto">
          <a:xfrm>
            <a:off x="611560" y="1844824"/>
            <a:ext cx="1482725" cy="649212"/>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dirty="0"/>
              <a:t>能力</a:t>
            </a:r>
            <a:br>
              <a:rPr lang="ja-JP" altLang="en-US" dirty="0"/>
            </a:br>
            <a:r>
              <a:rPr lang="ja-JP" altLang="en-US" sz="1050" dirty="0"/>
              <a:t>（身体能力）</a:t>
            </a:r>
          </a:p>
          <a:p>
            <a:pPr algn="ctr">
              <a:defRPr/>
            </a:pPr>
            <a:r>
              <a:rPr lang="ja-JP" altLang="en-US" sz="1050" dirty="0"/>
              <a:t>（認知能力）</a:t>
            </a:r>
          </a:p>
        </p:txBody>
      </p:sp>
      <p:sp>
        <p:nvSpPr>
          <p:cNvPr id="25623" name="Oval 18"/>
          <p:cNvSpPr>
            <a:spLocks noChangeArrowheads="1"/>
          </p:cNvSpPr>
          <p:nvPr/>
        </p:nvSpPr>
        <p:spPr bwMode="auto">
          <a:xfrm>
            <a:off x="1547664" y="2635102"/>
            <a:ext cx="1481137" cy="649212"/>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dirty="0"/>
              <a:t>有無</a:t>
            </a:r>
          </a:p>
        </p:txBody>
      </p:sp>
      <p:sp>
        <p:nvSpPr>
          <p:cNvPr id="25624" name="Oval 19"/>
          <p:cNvSpPr>
            <a:spLocks noChangeArrowheads="1"/>
          </p:cNvSpPr>
          <p:nvPr/>
        </p:nvSpPr>
        <p:spPr bwMode="auto">
          <a:xfrm>
            <a:off x="2451249" y="1844824"/>
            <a:ext cx="1481138" cy="649212"/>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dirty="0"/>
              <a:t>介助の方法</a:t>
            </a:r>
          </a:p>
        </p:txBody>
      </p:sp>
      <p:sp>
        <p:nvSpPr>
          <p:cNvPr id="50202" name="AutoShape 26"/>
          <p:cNvSpPr>
            <a:spLocks noChangeArrowheads="1"/>
          </p:cNvSpPr>
          <p:nvPr/>
        </p:nvSpPr>
        <p:spPr bwMode="auto">
          <a:xfrm>
            <a:off x="1475656" y="2419078"/>
            <a:ext cx="1656184" cy="412594"/>
          </a:xfrm>
          <a:prstGeom prst="roundRect">
            <a:avLst>
              <a:gd name="adj" fmla="val 50000"/>
            </a:avLst>
          </a:prstGeom>
          <a:solidFill>
            <a:srgbClr val="000099"/>
          </a:solidFill>
          <a:ln w="12700" cap="sq">
            <a:noFill/>
            <a:round/>
            <a:headEnd/>
            <a:tailEnd/>
          </a:ln>
        </p:spPr>
        <p:txBody>
          <a:bodyPr wrap="none" anchor="ctr"/>
          <a:lstStyle/>
          <a:p>
            <a:pPr algn="ctr"/>
            <a:r>
              <a:rPr lang="ja-JP" altLang="en-US" dirty="0" smtClean="0">
                <a:solidFill>
                  <a:schemeClr val="bg1"/>
                </a:solidFill>
              </a:rPr>
              <a:t>基本調査項目</a:t>
            </a:r>
            <a:endParaRPr lang="en-US" altLang="ja-JP" dirty="0" smtClean="0">
              <a:solidFill>
                <a:schemeClr val="bg1"/>
              </a:solidFill>
            </a:endParaRPr>
          </a:p>
          <a:p>
            <a:pPr algn="ctr"/>
            <a:r>
              <a:rPr lang="en-US" altLang="ja-JP" sz="1100" dirty="0" smtClean="0">
                <a:solidFill>
                  <a:schemeClr val="bg1"/>
                </a:solidFill>
              </a:rPr>
              <a:t>74</a:t>
            </a:r>
            <a:r>
              <a:rPr lang="ja-JP" altLang="en-US" sz="1100" dirty="0">
                <a:solidFill>
                  <a:schemeClr val="bg1"/>
                </a:solidFill>
              </a:rPr>
              <a:t>項目</a:t>
            </a:r>
          </a:p>
        </p:txBody>
      </p:sp>
      <p:sp>
        <p:nvSpPr>
          <p:cNvPr id="42" name="AutoShape 6"/>
          <p:cNvSpPr>
            <a:spLocks noChangeArrowheads="1"/>
          </p:cNvSpPr>
          <p:nvPr/>
        </p:nvSpPr>
        <p:spPr bwMode="auto">
          <a:xfrm>
            <a:off x="250825" y="1268760"/>
            <a:ext cx="4033838" cy="430212"/>
          </a:xfrm>
          <a:prstGeom prst="roundRect">
            <a:avLst>
              <a:gd name="adj" fmla="val 22060"/>
            </a:avLst>
          </a:prstGeom>
          <a:solidFill>
            <a:schemeClr val="bg1"/>
          </a:solidFill>
          <a:ln w="28575" cap="sq" cmpd="sng">
            <a:solidFill>
              <a:srgbClr val="0000FF"/>
            </a:solid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b="1" dirty="0">
                <a:solidFill>
                  <a:srgbClr val="000099"/>
                </a:solidFill>
                <a:effectLst>
                  <a:outerShdw blurRad="38100" dist="38100" dir="2700000" algn="tl">
                    <a:srgbClr val="C0C0C0"/>
                  </a:outerShdw>
                </a:effectLst>
                <a:ea typeface="ＭＳ Ｐゴシック" pitchFamily="50" charset="-128"/>
              </a:rPr>
              <a:t>心身の状態：「状態像」</a:t>
            </a:r>
          </a:p>
        </p:txBody>
      </p:sp>
      <p:sp>
        <p:nvSpPr>
          <p:cNvPr id="44" name="右矢印 43"/>
          <p:cNvSpPr/>
          <p:nvPr/>
        </p:nvSpPr>
        <p:spPr>
          <a:xfrm>
            <a:off x="4140200" y="3427760"/>
            <a:ext cx="1511300" cy="576262"/>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AutoShape 14"/>
          <p:cNvSpPr>
            <a:spLocks noChangeArrowheads="1"/>
          </p:cNvSpPr>
          <p:nvPr/>
        </p:nvSpPr>
        <p:spPr bwMode="auto">
          <a:xfrm>
            <a:off x="5868144" y="5157489"/>
            <a:ext cx="1949450" cy="287337"/>
          </a:xfrm>
          <a:prstGeom prst="roundRect">
            <a:avLst>
              <a:gd name="adj" fmla="val 50000"/>
            </a:avLst>
          </a:prstGeom>
          <a:solidFill>
            <a:schemeClr val="bg1"/>
          </a:solidFill>
          <a:ln w="12700" cap="sq">
            <a:solidFill>
              <a:srgbClr val="FF7C80"/>
            </a:solidFill>
            <a:round/>
            <a:headEnd/>
            <a:tailEnd/>
          </a:ln>
        </p:spPr>
        <p:txBody>
          <a:bodyPr wrap="none" anchor="ctr"/>
          <a:lstStyle/>
          <a:p>
            <a:pPr algn="ctr"/>
            <a:r>
              <a:rPr lang="ja-JP" altLang="en-US" sz="1400"/>
              <a:t>医療関連の介助時間</a:t>
            </a:r>
          </a:p>
        </p:txBody>
      </p:sp>
      <p:sp>
        <p:nvSpPr>
          <p:cNvPr id="32" name="AutoShape 8"/>
          <p:cNvSpPr>
            <a:spLocks noChangeArrowheads="1"/>
          </p:cNvSpPr>
          <p:nvPr/>
        </p:nvSpPr>
        <p:spPr bwMode="auto">
          <a:xfrm>
            <a:off x="1547664" y="3716362"/>
            <a:ext cx="2280047" cy="287337"/>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dirty="0" smtClean="0"/>
              <a:t>1</a:t>
            </a:r>
            <a:r>
              <a:rPr lang="ja-JP" altLang="en-US" dirty="0" smtClean="0"/>
              <a:t>群：身体機能・起居動作</a:t>
            </a:r>
            <a:endParaRPr lang="ja-JP" altLang="en-US" dirty="0"/>
          </a:p>
        </p:txBody>
      </p:sp>
      <p:sp>
        <p:nvSpPr>
          <p:cNvPr id="33" name="AutoShape 9"/>
          <p:cNvSpPr>
            <a:spLocks noChangeArrowheads="1"/>
          </p:cNvSpPr>
          <p:nvPr/>
        </p:nvSpPr>
        <p:spPr bwMode="auto">
          <a:xfrm>
            <a:off x="1547664" y="4086734"/>
            <a:ext cx="2280047" cy="287338"/>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dirty="0" smtClean="0"/>
              <a:t>2</a:t>
            </a:r>
            <a:r>
              <a:rPr lang="ja-JP" altLang="en-US" dirty="0" smtClean="0"/>
              <a:t>群：生活機能</a:t>
            </a:r>
            <a:endParaRPr lang="ja-JP" altLang="en-US" dirty="0"/>
          </a:p>
        </p:txBody>
      </p:sp>
      <p:sp>
        <p:nvSpPr>
          <p:cNvPr id="34" name="AutoShape 10"/>
          <p:cNvSpPr>
            <a:spLocks noChangeArrowheads="1"/>
          </p:cNvSpPr>
          <p:nvPr/>
        </p:nvSpPr>
        <p:spPr bwMode="auto">
          <a:xfrm>
            <a:off x="1547664" y="4457107"/>
            <a:ext cx="2280047" cy="287337"/>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dirty="0" smtClean="0"/>
              <a:t>3</a:t>
            </a:r>
            <a:r>
              <a:rPr lang="ja-JP" altLang="en-US" dirty="0" smtClean="0"/>
              <a:t>群：認知機能</a:t>
            </a:r>
            <a:endParaRPr lang="ja-JP" altLang="en-US" dirty="0"/>
          </a:p>
        </p:txBody>
      </p:sp>
      <p:sp>
        <p:nvSpPr>
          <p:cNvPr id="35" name="AutoShape 11"/>
          <p:cNvSpPr>
            <a:spLocks noChangeArrowheads="1"/>
          </p:cNvSpPr>
          <p:nvPr/>
        </p:nvSpPr>
        <p:spPr bwMode="auto">
          <a:xfrm>
            <a:off x="1547664" y="4827479"/>
            <a:ext cx="2280047" cy="287337"/>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dirty="0" smtClean="0"/>
              <a:t>4</a:t>
            </a:r>
            <a:r>
              <a:rPr lang="ja-JP" altLang="en-US" dirty="0" smtClean="0"/>
              <a:t>群：精神・行動障害</a:t>
            </a:r>
            <a:endParaRPr lang="ja-JP" altLang="en-US" dirty="0"/>
          </a:p>
        </p:txBody>
      </p:sp>
      <p:sp>
        <p:nvSpPr>
          <p:cNvPr id="36" name="AutoShape 12"/>
          <p:cNvSpPr>
            <a:spLocks noChangeArrowheads="1"/>
          </p:cNvSpPr>
          <p:nvPr/>
        </p:nvSpPr>
        <p:spPr bwMode="auto">
          <a:xfrm>
            <a:off x="1547664" y="5197851"/>
            <a:ext cx="2280047" cy="287338"/>
          </a:xfrm>
          <a:prstGeom prst="roundRect">
            <a:avLst>
              <a:gd name="adj" fmla="val 50000"/>
            </a:avLst>
          </a:prstGeom>
          <a:solidFill>
            <a:schemeClr val="bg1"/>
          </a:solidFill>
          <a:ln w="12700" cap="sq">
            <a:solidFill>
              <a:srgbClr val="0070C0"/>
            </a:solidFill>
            <a:round/>
            <a:headEnd/>
            <a:tailEnd/>
          </a:ln>
        </p:spPr>
        <p:txBody>
          <a:bodyPr wrap="none" anchor="ctr"/>
          <a:lstStyle/>
          <a:p>
            <a:pPr algn="ctr"/>
            <a:r>
              <a:rPr lang="en-US" altLang="ja-JP" dirty="0" smtClean="0"/>
              <a:t>5</a:t>
            </a:r>
            <a:r>
              <a:rPr lang="ja-JP" altLang="en-US" dirty="0" smtClean="0"/>
              <a:t>群：社会生活への適応</a:t>
            </a:r>
            <a:endParaRPr lang="ja-JP" altLang="en-US" dirty="0"/>
          </a:p>
        </p:txBody>
      </p:sp>
      <p:sp>
        <p:nvSpPr>
          <p:cNvPr id="37" name="二等辺三角形 36"/>
          <p:cNvSpPr/>
          <p:nvPr/>
        </p:nvSpPr>
        <p:spPr>
          <a:xfrm flipV="1">
            <a:off x="1302197" y="3356322"/>
            <a:ext cx="2088232" cy="21602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611560" y="4292426"/>
            <a:ext cx="1008112" cy="584775"/>
          </a:xfrm>
          <a:prstGeom prst="rect">
            <a:avLst/>
          </a:prstGeom>
          <a:noFill/>
        </p:spPr>
        <p:txBody>
          <a:bodyPr wrap="square" rtlCol="0">
            <a:spAutoFit/>
          </a:bodyPr>
          <a:lstStyle/>
          <a:p>
            <a:r>
              <a:rPr kumimoji="1" lang="ja-JP" altLang="en-US" dirty="0" smtClean="0"/>
              <a:t>中間評価項目得点</a:t>
            </a:r>
            <a:endParaRPr kumimoji="1" lang="ja-JP" altLang="en-US" dirty="0"/>
          </a:p>
        </p:txBody>
      </p:sp>
      <p:sp>
        <p:nvSpPr>
          <p:cNvPr id="47" name="AutoShape 58"/>
          <p:cNvSpPr>
            <a:spLocks noChangeArrowheads="1"/>
          </p:cNvSpPr>
          <p:nvPr/>
        </p:nvSpPr>
        <p:spPr bwMode="auto">
          <a:xfrm>
            <a:off x="1241698" y="5732586"/>
            <a:ext cx="6570662" cy="1051818"/>
          </a:xfrm>
          <a:prstGeom prst="roundRect">
            <a:avLst>
              <a:gd name="adj" fmla="val 16667"/>
            </a:avLst>
          </a:prstGeom>
          <a:solidFill>
            <a:srgbClr val="CCFFCC"/>
          </a:solidFill>
          <a:ln w="9525">
            <a:noFill/>
            <a:round/>
            <a:headEnd/>
            <a:tailEnd/>
          </a:ln>
        </p:spPr>
        <p:txBody>
          <a:bodyPr wrap="none" anchor="ctr"/>
          <a:lstStyle/>
          <a:p>
            <a:endParaRPr lang="ja-JP" altLang="en-US"/>
          </a:p>
        </p:txBody>
      </p:sp>
      <p:pic>
        <p:nvPicPr>
          <p:cNvPr id="48" name="Picture 51"/>
          <p:cNvPicPr>
            <a:picLocks noChangeAspect="1" noChangeArrowheads="1"/>
          </p:cNvPicPr>
          <p:nvPr/>
        </p:nvPicPr>
        <p:blipFill>
          <a:blip r:embed="rId3" cstate="print"/>
          <a:srcRect/>
          <a:stretch>
            <a:fillRect/>
          </a:stretch>
        </p:blipFill>
        <p:spPr bwMode="auto">
          <a:xfrm>
            <a:off x="1170260" y="5853236"/>
            <a:ext cx="6611938" cy="847725"/>
          </a:xfrm>
          <a:prstGeom prst="rect">
            <a:avLst/>
          </a:prstGeom>
          <a:noFill/>
          <a:ln w="9525">
            <a:noFill/>
            <a:miter lim="800000"/>
            <a:headEnd/>
            <a:tailEnd/>
          </a:ln>
        </p:spPr>
      </p:pic>
      <p:sp>
        <p:nvSpPr>
          <p:cNvPr id="49" name="Text Box 59"/>
          <p:cNvSpPr txBox="1">
            <a:spLocks noChangeArrowheads="1"/>
          </p:cNvSpPr>
          <p:nvPr/>
        </p:nvSpPr>
        <p:spPr bwMode="auto">
          <a:xfrm>
            <a:off x="7668344" y="6020618"/>
            <a:ext cx="1368152" cy="307777"/>
          </a:xfrm>
          <a:prstGeom prst="rect">
            <a:avLst/>
          </a:prstGeom>
          <a:noFill/>
          <a:ln w="9525">
            <a:noFill/>
            <a:miter lim="800000"/>
            <a:headEnd/>
            <a:tailEnd/>
          </a:ln>
        </p:spPr>
        <p:txBody>
          <a:bodyPr wrap="square">
            <a:spAutoFit/>
          </a:bodyPr>
          <a:lstStyle/>
          <a:p>
            <a:pPr algn="ctr">
              <a:spcBef>
                <a:spcPct val="50000"/>
              </a:spcBef>
            </a:pPr>
            <a:r>
              <a:rPr lang="ja-JP" altLang="en-US" sz="1400" dirty="0" smtClean="0">
                <a:solidFill>
                  <a:srgbClr val="006600"/>
                </a:solidFill>
                <a:ea typeface="HG創英角ｺﾞｼｯｸUB" pitchFamily="49" charset="-128"/>
              </a:rPr>
              <a:t>一次判定結果</a:t>
            </a:r>
            <a:endParaRPr lang="ja-JP" altLang="en-US" sz="1400" dirty="0">
              <a:solidFill>
                <a:srgbClr val="006600"/>
              </a:solidFill>
              <a:ea typeface="HG創英角ｺﾞｼｯｸUB" pitchFamily="49" charset="-128"/>
            </a:endParaRPr>
          </a:p>
        </p:txBody>
      </p:sp>
      <p:sp>
        <p:nvSpPr>
          <p:cNvPr id="51" name="右中かっこ 50"/>
          <p:cNvSpPr/>
          <p:nvPr/>
        </p:nvSpPr>
        <p:spPr>
          <a:xfrm>
            <a:off x="7889602" y="2564234"/>
            <a:ext cx="144016" cy="2880320"/>
          </a:xfrm>
          <a:prstGeom prst="rightBrace">
            <a:avLst/>
          </a:prstGeom>
          <a:noFill/>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2" name="テキスト ボックス 51"/>
          <p:cNvSpPr txBox="1"/>
          <p:nvPr/>
        </p:nvSpPr>
        <p:spPr>
          <a:xfrm>
            <a:off x="8100392" y="2708250"/>
            <a:ext cx="430887" cy="2520280"/>
          </a:xfrm>
          <a:prstGeom prst="rect">
            <a:avLst/>
          </a:prstGeom>
          <a:noFill/>
        </p:spPr>
        <p:txBody>
          <a:bodyPr vert="eaVert" wrap="square" rtlCol="0">
            <a:spAutoFit/>
          </a:bodyPr>
          <a:lstStyle/>
          <a:p>
            <a:pPr algn="ctr"/>
            <a:r>
              <a:rPr kumimoji="1" lang="ja-JP" altLang="en-US" dirty="0" smtClean="0"/>
              <a:t>要介護認定等基準時間</a:t>
            </a:r>
            <a:endParaRPr kumimoji="1" lang="ja-JP" altLang="en-US" dirty="0"/>
          </a:p>
        </p:txBody>
      </p:sp>
      <p:sp>
        <p:nvSpPr>
          <p:cNvPr id="53" name="下矢印 52"/>
          <p:cNvSpPr/>
          <p:nvPr/>
        </p:nvSpPr>
        <p:spPr>
          <a:xfrm>
            <a:off x="8244408" y="5084514"/>
            <a:ext cx="144016" cy="864096"/>
          </a:xfrm>
          <a:prstGeom prst="downArrow">
            <a:avLst/>
          </a:prstGeom>
          <a:solidFill>
            <a:schemeClr val="accent2">
              <a:lumMod val="40000"/>
              <a:lumOff val="60000"/>
            </a:schemeClr>
          </a:solidFill>
          <a:ln w="63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タイトル 1"/>
          <p:cNvSpPr>
            <a:spLocks noGrp="1"/>
          </p:cNvSpPr>
          <p:nvPr>
            <p:ph type="title"/>
          </p:nvPr>
        </p:nvSpPr>
        <p:spPr/>
        <p:txBody>
          <a:bodyPr/>
          <a:lstStyle/>
          <a:p>
            <a:r>
              <a:rPr lang="ja-JP" altLang="en-US" dirty="0" smtClean="0"/>
              <a:t>介護認定審査会資料</a:t>
            </a:r>
          </a:p>
        </p:txBody>
      </p:sp>
      <p:pic>
        <p:nvPicPr>
          <p:cNvPr id="78850" name="Picture 2"/>
          <p:cNvPicPr>
            <a:picLocks noChangeAspect="1" noChangeArrowheads="1"/>
          </p:cNvPicPr>
          <p:nvPr/>
        </p:nvPicPr>
        <p:blipFill>
          <a:blip r:embed="rId3" cstate="print"/>
          <a:srcRect/>
          <a:stretch>
            <a:fillRect/>
          </a:stretch>
        </p:blipFill>
        <p:spPr bwMode="auto">
          <a:xfrm>
            <a:off x="2643188" y="1285875"/>
            <a:ext cx="3694112" cy="5429250"/>
          </a:xfrm>
          <a:prstGeom prst="rect">
            <a:avLst/>
          </a:prstGeom>
          <a:noFill/>
          <a:ln w="9525">
            <a:solidFill>
              <a:schemeClr val="accent1"/>
            </a:solidFill>
            <a:miter lim="800000"/>
            <a:headEnd/>
            <a:tailEnd/>
          </a:ln>
        </p:spPr>
      </p:pic>
      <p:sp>
        <p:nvSpPr>
          <p:cNvPr id="6" name="角丸四角形 5"/>
          <p:cNvSpPr/>
          <p:nvPr/>
        </p:nvSpPr>
        <p:spPr>
          <a:xfrm>
            <a:off x="4572000" y="1928812"/>
            <a:ext cx="1643063" cy="4740547"/>
          </a:xfrm>
          <a:prstGeom prst="roundRect">
            <a:avLst>
              <a:gd name="adj" fmla="val 10901"/>
            </a:avLst>
          </a:prstGeom>
          <a:solidFill>
            <a:srgbClr val="CCECFF">
              <a:alpha val="25882"/>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角丸四角形 6"/>
          <p:cNvSpPr/>
          <p:nvPr/>
        </p:nvSpPr>
        <p:spPr>
          <a:xfrm>
            <a:off x="2643188" y="3929063"/>
            <a:ext cx="1785937" cy="500062"/>
          </a:xfrm>
          <a:prstGeom prst="roundRect">
            <a:avLst>
              <a:gd name="adj" fmla="val 10901"/>
            </a:avLst>
          </a:prstGeom>
          <a:solidFill>
            <a:srgbClr val="CCECFF">
              <a:alpha val="38039"/>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角丸四角形 7"/>
          <p:cNvSpPr/>
          <p:nvPr/>
        </p:nvSpPr>
        <p:spPr>
          <a:xfrm>
            <a:off x="2643188" y="2357438"/>
            <a:ext cx="1857375" cy="1214437"/>
          </a:xfrm>
          <a:prstGeom prst="roundRect">
            <a:avLst>
              <a:gd name="adj" fmla="val 10901"/>
            </a:avLst>
          </a:prstGeom>
          <a:solidFill>
            <a:schemeClr val="accent2">
              <a:lumMod val="60000"/>
              <a:lumOff val="40000"/>
              <a:alpha val="2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角丸四角形 8"/>
          <p:cNvSpPr/>
          <p:nvPr/>
        </p:nvSpPr>
        <p:spPr>
          <a:xfrm>
            <a:off x="2643188" y="1928813"/>
            <a:ext cx="1857375" cy="357187"/>
          </a:xfrm>
          <a:prstGeom prst="roundRect">
            <a:avLst>
              <a:gd name="adj" fmla="val 10901"/>
            </a:avLst>
          </a:prstGeom>
          <a:solidFill>
            <a:srgbClr val="CCFFCC">
              <a:alpha val="23137"/>
            </a:srgbClr>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8855" name="テキスト ボックス 9"/>
          <p:cNvSpPr txBox="1">
            <a:spLocks noChangeArrowheads="1"/>
          </p:cNvSpPr>
          <p:nvPr/>
        </p:nvSpPr>
        <p:spPr bwMode="auto">
          <a:xfrm>
            <a:off x="7000875" y="2928938"/>
            <a:ext cx="1928813" cy="338137"/>
          </a:xfrm>
          <a:prstGeom prst="rect">
            <a:avLst/>
          </a:prstGeom>
          <a:noFill/>
          <a:ln w="9525">
            <a:noFill/>
            <a:miter lim="800000"/>
            <a:headEnd/>
            <a:tailEnd/>
          </a:ln>
        </p:spPr>
        <p:txBody>
          <a:bodyPr>
            <a:spAutoFit/>
          </a:bodyPr>
          <a:lstStyle/>
          <a:p>
            <a:r>
              <a:rPr lang="ja-JP" altLang="en-US"/>
              <a:t>基本調査の選択</a:t>
            </a:r>
          </a:p>
        </p:txBody>
      </p:sp>
      <p:sp>
        <p:nvSpPr>
          <p:cNvPr id="78856" name="テキスト ボックス 11"/>
          <p:cNvSpPr txBox="1">
            <a:spLocks noChangeArrowheads="1"/>
          </p:cNvSpPr>
          <p:nvPr/>
        </p:nvSpPr>
        <p:spPr bwMode="auto">
          <a:xfrm>
            <a:off x="749300" y="3857625"/>
            <a:ext cx="1036638" cy="584200"/>
          </a:xfrm>
          <a:prstGeom prst="rect">
            <a:avLst/>
          </a:prstGeom>
          <a:noFill/>
          <a:ln w="9525">
            <a:noFill/>
            <a:miter lim="800000"/>
            <a:headEnd/>
            <a:tailEnd/>
          </a:ln>
        </p:spPr>
        <p:txBody>
          <a:bodyPr>
            <a:spAutoFit/>
          </a:bodyPr>
          <a:lstStyle/>
          <a:p>
            <a:r>
              <a:rPr lang="ja-JP" altLang="en-US" dirty="0"/>
              <a:t>中間評価</a:t>
            </a:r>
            <a:r>
              <a:rPr lang="en-US" altLang="ja-JP" dirty="0"/>
              <a:t/>
            </a:r>
            <a:br>
              <a:rPr lang="en-US" altLang="ja-JP" dirty="0"/>
            </a:br>
            <a:r>
              <a:rPr lang="ja-JP" altLang="en-US" dirty="0"/>
              <a:t>項目得点</a:t>
            </a:r>
          </a:p>
        </p:txBody>
      </p:sp>
      <p:sp>
        <p:nvSpPr>
          <p:cNvPr id="78857" name="テキスト ボックス 13"/>
          <p:cNvSpPr txBox="1">
            <a:spLocks noChangeArrowheads="1"/>
          </p:cNvSpPr>
          <p:nvPr/>
        </p:nvSpPr>
        <p:spPr bwMode="auto">
          <a:xfrm>
            <a:off x="857250" y="2571750"/>
            <a:ext cx="1071563" cy="584200"/>
          </a:xfrm>
          <a:prstGeom prst="rect">
            <a:avLst/>
          </a:prstGeom>
          <a:noFill/>
          <a:ln w="9525">
            <a:noFill/>
            <a:miter lim="800000"/>
            <a:headEnd/>
            <a:tailEnd/>
          </a:ln>
        </p:spPr>
        <p:txBody>
          <a:bodyPr>
            <a:spAutoFit/>
          </a:bodyPr>
          <a:lstStyle/>
          <a:p>
            <a:r>
              <a:rPr lang="ja-JP" altLang="en-US"/>
              <a:t>行為区分毎の時間</a:t>
            </a:r>
          </a:p>
        </p:txBody>
      </p:sp>
      <p:sp>
        <p:nvSpPr>
          <p:cNvPr id="78858" name="テキスト ボックス 15"/>
          <p:cNvSpPr txBox="1">
            <a:spLocks noChangeArrowheads="1"/>
          </p:cNvSpPr>
          <p:nvPr/>
        </p:nvSpPr>
        <p:spPr bwMode="auto">
          <a:xfrm>
            <a:off x="611560" y="1571625"/>
            <a:ext cx="1603003" cy="830997"/>
          </a:xfrm>
          <a:prstGeom prst="rect">
            <a:avLst/>
          </a:prstGeom>
          <a:noFill/>
          <a:ln w="9525">
            <a:noFill/>
            <a:miter lim="800000"/>
            <a:headEnd/>
            <a:tailEnd/>
          </a:ln>
        </p:spPr>
        <p:txBody>
          <a:bodyPr wrap="square">
            <a:spAutoFit/>
          </a:bodyPr>
          <a:lstStyle/>
          <a:p>
            <a:r>
              <a:rPr lang="ja-JP" altLang="en-US" dirty="0"/>
              <a:t>要介護認定等基準</a:t>
            </a:r>
            <a:r>
              <a:rPr lang="ja-JP" altLang="en-US" dirty="0" smtClean="0"/>
              <a:t>時間及び</a:t>
            </a:r>
            <a:r>
              <a:rPr lang="en-US" altLang="ja-JP" dirty="0" smtClean="0"/>
              <a:t/>
            </a:r>
            <a:br>
              <a:rPr lang="en-US" altLang="ja-JP" dirty="0" smtClean="0"/>
            </a:br>
            <a:r>
              <a:rPr lang="ja-JP" altLang="en-US" dirty="0" smtClean="0"/>
              <a:t>一次判定結果</a:t>
            </a:r>
            <a:endParaRPr lang="ja-JP" altLang="en-US" dirty="0"/>
          </a:p>
        </p:txBody>
      </p:sp>
      <p:sp>
        <p:nvSpPr>
          <p:cNvPr id="19" name="上矢印 18"/>
          <p:cNvSpPr/>
          <p:nvPr/>
        </p:nvSpPr>
        <p:spPr>
          <a:xfrm>
            <a:off x="3571868" y="3429000"/>
            <a:ext cx="214314" cy="571504"/>
          </a:xfrm>
          <a:prstGeom prst="upArrow">
            <a:avLst/>
          </a:prstGeom>
          <a:solidFill>
            <a:srgbClr val="000099"/>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ja-JP" altLang="en-US"/>
          </a:p>
        </p:txBody>
      </p:sp>
      <p:sp>
        <p:nvSpPr>
          <p:cNvPr id="20" name="上矢印 19"/>
          <p:cNvSpPr/>
          <p:nvPr/>
        </p:nvSpPr>
        <p:spPr>
          <a:xfrm rot="16200000">
            <a:off x="4428839" y="3212121"/>
            <a:ext cx="214314" cy="360040"/>
          </a:xfrm>
          <a:prstGeom prst="upArrow">
            <a:avLst/>
          </a:prstGeom>
          <a:solidFill>
            <a:srgbClr val="000099"/>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ja-JP" altLang="en-US"/>
          </a:p>
        </p:txBody>
      </p:sp>
      <p:cxnSp>
        <p:nvCxnSpPr>
          <p:cNvPr id="22" name="直線矢印コネクタ 21"/>
          <p:cNvCxnSpPr>
            <a:stCxn id="78856" idx="3"/>
            <a:endCxn id="7" idx="1"/>
          </p:cNvCxnSpPr>
          <p:nvPr/>
        </p:nvCxnSpPr>
        <p:spPr>
          <a:xfrm>
            <a:off x="1785938" y="4149725"/>
            <a:ext cx="857250" cy="301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78857" idx="3"/>
            <a:endCxn id="8" idx="1"/>
          </p:cNvCxnSpPr>
          <p:nvPr/>
        </p:nvCxnSpPr>
        <p:spPr>
          <a:xfrm>
            <a:off x="1928813" y="2863850"/>
            <a:ext cx="714375" cy="1000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78855" idx="1"/>
            <a:endCxn id="6" idx="3"/>
          </p:cNvCxnSpPr>
          <p:nvPr/>
        </p:nvCxnSpPr>
        <p:spPr>
          <a:xfrm flipH="1">
            <a:off x="6215063" y="3098007"/>
            <a:ext cx="785812" cy="120107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78858" idx="3"/>
            <a:endCxn id="9" idx="1"/>
          </p:cNvCxnSpPr>
          <p:nvPr/>
        </p:nvCxnSpPr>
        <p:spPr>
          <a:xfrm>
            <a:off x="2214563" y="1987124"/>
            <a:ext cx="428625" cy="1202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上矢印 23"/>
          <p:cNvSpPr/>
          <p:nvPr/>
        </p:nvSpPr>
        <p:spPr>
          <a:xfrm>
            <a:off x="3563888" y="2204864"/>
            <a:ext cx="214314" cy="571504"/>
          </a:xfrm>
          <a:prstGeom prst="upArrow">
            <a:avLst/>
          </a:prstGeom>
          <a:solidFill>
            <a:srgbClr val="000099"/>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ja-JP" altLang="en-US"/>
          </a:p>
        </p:txBody>
      </p:sp>
      <p:sp>
        <p:nvSpPr>
          <p:cNvPr id="29" name="上矢印 28"/>
          <p:cNvSpPr/>
          <p:nvPr/>
        </p:nvSpPr>
        <p:spPr>
          <a:xfrm rot="16200000">
            <a:off x="4428839" y="4005919"/>
            <a:ext cx="214314" cy="360040"/>
          </a:xfrm>
          <a:prstGeom prst="upArrow">
            <a:avLst/>
          </a:prstGeom>
          <a:solidFill>
            <a:srgbClr val="000099"/>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4512</TotalTime>
  <Words>4689</Words>
  <Application>Microsoft Office PowerPoint</Application>
  <PresentationFormat>画面に合わせる (4:3)</PresentationFormat>
  <Paragraphs>338</Paragraphs>
  <Slides>22</Slides>
  <Notes>22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22</vt:i4>
      </vt:variant>
    </vt:vector>
  </HeadingPairs>
  <TitlesOfParts>
    <vt:vector size="34" baseType="lpstr">
      <vt:lpstr>HGP創英角ｺﾞｼｯｸUB</vt:lpstr>
      <vt:lpstr>HG丸ｺﾞｼｯｸM-PRO</vt:lpstr>
      <vt:lpstr>HG創英角ｺﾞｼｯｸUB</vt:lpstr>
      <vt:lpstr>ＭＳ Ｐゴシック</vt:lpstr>
      <vt:lpstr>ＭＳ Ｐ明朝</vt:lpstr>
      <vt:lpstr>ＭＳ ゴシック</vt:lpstr>
      <vt:lpstr>Arial</vt:lpstr>
      <vt:lpstr>Calibri</vt:lpstr>
      <vt:lpstr>Times New Roman</vt:lpstr>
      <vt:lpstr>Verdana</vt:lpstr>
      <vt:lpstr>Wingdings</vt:lpstr>
      <vt:lpstr>Profile</vt:lpstr>
      <vt:lpstr>一次判定ソフトの基本的な構造（樹形モデル）</vt:lpstr>
      <vt:lpstr>PowerPoint プレゼンテーション</vt:lpstr>
      <vt:lpstr> 「要介護認定」＝「要介護度を決める」とは？</vt:lpstr>
      <vt:lpstr> 要介護度は、「要介護認定等基準時間」で決まる</vt:lpstr>
      <vt:lpstr> 「介護の時間」をどのように測るか？</vt:lpstr>
      <vt:lpstr> 「ものさし」は「介護の手間」</vt:lpstr>
      <vt:lpstr>PowerPoint プレゼンテーション</vt:lpstr>
      <vt:lpstr> 一次判定ソフト 　＝「心身の状態」から「介護の時間」を推計</vt:lpstr>
      <vt:lpstr>介護認定審査会資料</vt:lpstr>
      <vt:lpstr>中間評価項目得点が持つ意味</vt:lpstr>
      <vt:lpstr>中間評価項目得点の算出</vt:lpstr>
      <vt:lpstr>樹形モデルの分岐項目</vt:lpstr>
      <vt:lpstr>樹形モデルによる介助時間の推計と 要介護度の判定</vt:lpstr>
      <vt:lpstr>PowerPoint プレゼンテーション</vt:lpstr>
      <vt:lpstr> 一次判定ソフトの設計に用いられたデータ</vt:lpstr>
      <vt:lpstr> 樹形モデルによる 「心身の状態」と「介護の時間」の分析</vt:lpstr>
      <vt:lpstr> 樹形モデルによる 「心身の状態」と「介護の時間」の分析</vt:lpstr>
      <vt:lpstr>中間評価項目得点を樹形モデルの 分岐項目としたことの効果</vt:lpstr>
      <vt:lpstr>PowerPoint プレゼンテーション</vt:lpstr>
      <vt:lpstr>手計算で一次判定を行ってみましょう</vt:lpstr>
      <vt:lpstr>（総括）この演習の意義について</vt:lpstr>
      <vt:lpstr>MEMO</vt:lpstr>
    </vt:vector>
  </TitlesOfParts>
  <Company>IWANA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能力の項目</dc:title>
  <dc:creator>iwana</dc:creator>
  <cp:lastModifiedBy>足立 奈緒子</cp:lastModifiedBy>
  <cp:revision>254</cp:revision>
  <cp:lastPrinted>2019-12-12T14:33:20Z</cp:lastPrinted>
  <dcterms:created xsi:type="dcterms:W3CDTF">2010-08-22T03:01:41Z</dcterms:created>
  <dcterms:modified xsi:type="dcterms:W3CDTF">2019-12-22T08:13:52Z</dcterms:modified>
</cp:coreProperties>
</file>