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34"/>
  </p:notesMasterIdLst>
  <p:handoutMasterIdLst>
    <p:handoutMasterId r:id="rId35"/>
  </p:handoutMasterIdLst>
  <p:sldIdLst>
    <p:sldId id="292" r:id="rId2"/>
    <p:sldId id="356" r:id="rId3"/>
    <p:sldId id="336" r:id="rId4"/>
    <p:sldId id="367" r:id="rId5"/>
    <p:sldId id="368" r:id="rId6"/>
    <p:sldId id="403" r:id="rId7"/>
    <p:sldId id="404" r:id="rId8"/>
    <p:sldId id="405" r:id="rId9"/>
    <p:sldId id="372" r:id="rId10"/>
    <p:sldId id="389" r:id="rId11"/>
    <p:sldId id="375" r:id="rId12"/>
    <p:sldId id="376" r:id="rId13"/>
    <p:sldId id="378" r:id="rId14"/>
    <p:sldId id="381" r:id="rId15"/>
    <p:sldId id="382" r:id="rId16"/>
    <p:sldId id="383" r:id="rId17"/>
    <p:sldId id="386" r:id="rId18"/>
    <p:sldId id="384" r:id="rId19"/>
    <p:sldId id="385" r:id="rId20"/>
    <p:sldId id="379" r:id="rId21"/>
    <p:sldId id="380" r:id="rId22"/>
    <p:sldId id="406" r:id="rId23"/>
    <p:sldId id="387" r:id="rId24"/>
    <p:sldId id="407" r:id="rId25"/>
    <p:sldId id="393" r:id="rId26"/>
    <p:sldId id="396" r:id="rId27"/>
    <p:sldId id="388" r:id="rId28"/>
    <p:sldId id="409" r:id="rId29"/>
    <p:sldId id="410" r:id="rId30"/>
    <p:sldId id="401" r:id="rId31"/>
    <p:sldId id="400" r:id="rId32"/>
    <p:sldId id="411" r:id="rId33"/>
  </p:sldIdLst>
  <p:sldSz cx="9144000" cy="6858000" type="screen4x3"/>
  <p:notesSz cx="6807200" cy="9939338"/>
  <p:defaultTextStyle>
    <a:defPPr>
      <a:defRPr lang="ja-JP"/>
    </a:defPPr>
    <a:lvl1pPr algn="l" rtl="0" fontAlgn="base">
      <a:spcBef>
        <a:spcPct val="0"/>
      </a:spcBef>
      <a:spcAft>
        <a:spcPct val="0"/>
      </a:spcAft>
      <a:defRPr kumimoji="1" sz="1600" kern="1200">
        <a:solidFill>
          <a:schemeClr val="tx1"/>
        </a:solidFill>
        <a:latin typeface="Verdana" pitchFamily="34" charset="0"/>
        <a:ea typeface="ＭＳ Ｐゴシック" charset="-128"/>
        <a:cs typeface="+mn-cs"/>
      </a:defRPr>
    </a:lvl1pPr>
    <a:lvl2pPr marL="457200" algn="l" rtl="0" fontAlgn="base">
      <a:spcBef>
        <a:spcPct val="0"/>
      </a:spcBef>
      <a:spcAft>
        <a:spcPct val="0"/>
      </a:spcAft>
      <a:defRPr kumimoji="1" sz="1600" kern="1200">
        <a:solidFill>
          <a:schemeClr val="tx1"/>
        </a:solidFill>
        <a:latin typeface="Verdana" pitchFamily="34" charset="0"/>
        <a:ea typeface="ＭＳ Ｐゴシック" charset="-128"/>
        <a:cs typeface="+mn-cs"/>
      </a:defRPr>
    </a:lvl2pPr>
    <a:lvl3pPr marL="914400" algn="l" rtl="0" fontAlgn="base">
      <a:spcBef>
        <a:spcPct val="0"/>
      </a:spcBef>
      <a:spcAft>
        <a:spcPct val="0"/>
      </a:spcAft>
      <a:defRPr kumimoji="1" sz="1600" kern="1200">
        <a:solidFill>
          <a:schemeClr val="tx1"/>
        </a:solidFill>
        <a:latin typeface="Verdana" pitchFamily="34" charset="0"/>
        <a:ea typeface="ＭＳ Ｐゴシック" charset="-128"/>
        <a:cs typeface="+mn-cs"/>
      </a:defRPr>
    </a:lvl3pPr>
    <a:lvl4pPr marL="1371600" algn="l" rtl="0" fontAlgn="base">
      <a:spcBef>
        <a:spcPct val="0"/>
      </a:spcBef>
      <a:spcAft>
        <a:spcPct val="0"/>
      </a:spcAft>
      <a:defRPr kumimoji="1" sz="1600" kern="1200">
        <a:solidFill>
          <a:schemeClr val="tx1"/>
        </a:solidFill>
        <a:latin typeface="Verdana" pitchFamily="34" charset="0"/>
        <a:ea typeface="ＭＳ Ｐゴシック" charset="-128"/>
        <a:cs typeface="+mn-cs"/>
      </a:defRPr>
    </a:lvl4pPr>
    <a:lvl5pPr marL="1828800" algn="l" rtl="0" fontAlgn="base">
      <a:spcBef>
        <a:spcPct val="0"/>
      </a:spcBef>
      <a:spcAft>
        <a:spcPct val="0"/>
      </a:spcAft>
      <a:defRPr kumimoji="1" sz="1600" kern="1200">
        <a:solidFill>
          <a:schemeClr val="tx1"/>
        </a:solidFill>
        <a:latin typeface="Verdana" pitchFamily="34" charset="0"/>
        <a:ea typeface="ＭＳ Ｐゴシック" charset="-128"/>
        <a:cs typeface="+mn-cs"/>
      </a:defRPr>
    </a:lvl5pPr>
    <a:lvl6pPr marL="2286000" algn="l" defTabSz="914400" rtl="0" eaLnBrk="1" latinLnBrk="0" hangingPunct="1">
      <a:defRPr kumimoji="1" sz="1600" kern="1200">
        <a:solidFill>
          <a:schemeClr val="tx1"/>
        </a:solidFill>
        <a:latin typeface="Verdana" pitchFamily="34" charset="0"/>
        <a:ea typeface="ＭＳ Ｐゴシック" charset="-128"/>
        <a:cs typeface="+mn-cs"/>
      </a:defRPr>
    </a:lvl6pPr>
    <a:lvl7pPr marL="2743200" algn="l" defTabSz="914400" rtl="0" eaLnBrk="1" latinLnBrk="0" hangingPunct="1">
      <a:defRPr kumimoji="1" sz="1600" kern="1200">
        <a:solidFill>
          <a:schemeClr val="tx1"/>
        </a:solidFill>
        <a:latin typeface="Verdana" pitchFamily="34" charset="0"/>
        <a:ea typeface="ＭＳ Ｐゴシック" charset="-128"/>
        <a:cs typeface="+mn-cs"/>
      </a:defRPr>
    </a:lvl7pPr>
    <a:lvl8pPr marL="3200400" algn="l" defTabSz="914400" rtl="0" eaLnBrk="1" latinLnBrk="0" hangingPunct="1">
      <a:defRPr kumimoji="1" sz="1600" kern="1200">
        <a:solidFill>
          <a:schemeClr val="tx1"/>
        </a:solidFill>
        <a:latin typeface="Verdana" pitchFamily="34" charset="0"/>
        <a:ea typeface="ＭＳ Ｐゴシック" charset="-128"/>
        <a:cs typeface="+mn-cs"/>
      </a:defRPr>
    </a:lvl8pPr>
    <a:lvl9pPr marL="3657600" algn="l" defTabSz="914400" rtl="0" eaLnBrk="1" latinLnBrk="0" hangingPunct="1">
      <a:defRPr kumimoji="1" sz="1600" kern="1200">
        <a:solidFill>
          <a:schemeClr val="tx1"/>
        </a:solidFill>
        <a:latin typeface="Verdana" pitchFamily="34" charset="0"/>
        <a:ea typeface="ＭＳ Ｐゴシック"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CC"/>
    <a:srgbClr val="66CCFF"/>
    <a:srgbClr val="CCECFF"/>
    <a:srgbClr val="FF99CC"/>
    <a:srgbClr val="FFFFCC"/>
    <a:srgbClr val="FFEEB9"/>
    <a:srgbClr val="CCFFCC"/>
    <a:srgbClr val="FFD347"/>
    <a:srgbClr val="00B0F0"/>
    <a:srgbClr val="A6A6A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687" autoAdjust="0"/>
    <p:restoredTop sz="67000" autoAdjust="0"/>
  </p:normalViewPr>
  <p:slideViewPr>
    <p:cSldViewPr>
      <p:cViewPr varScale="1">
        <p:scale>
          <a:sx n="79" d="100"/>
          <a:sy n="79" d="100"/>
        </p:scale>
        <p:origin x="2192"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FEBA07A-4226-424E-84D2-7F4ECCCAFEE2}" type="doc">
      <dgm:prSet loTypeId="urn:microsoft.com/office/officeart/2005/8/layout/cycle5" loCatId="cycle" qsTypeId="urn:microsoft.com/office/officeart/2005/8/quickstyle/3d2" qsCatId="3D" csTypeId="urn:microsoft.com/office/officeart/2005/8/colors/colorful5" csCatId="colorful" phldr="1"/>
      <dgm:spPr/>
      <dgm:t>
        <a:bodyPr/>
        <a:lstStyle/>
        <a:p>
          <a:endParaRPr kumimoji="1" lang="ja-JP" altLang="en-US"/>
        </a:p>
      </dgm:t>
    </dgm:pt>
    <dgm:pt modelId="{964EA324-FF5C-424B-A8E8-8FC16AA58334}">
      <dgm:prSet phldrT="[テキスト]" custT="1"/>
      <dgm:spPr>
        <a:solidFill>
          <a:srgbClr val="FFEEB9"/>
        </a:solidFill>
      </dgm:spPr>
      <dgm:t>
        <a:bodyPr/>
        <a:lstStyle/>
        <a:p>
          <a:pPr>
            <a:spcAft>
              <a:spcPts val="0"/>
            </a:spcAft>
          </a:pPr>
          <a:r>
            <a:rPr kumimoji="1" lang="ja-JP" altLang="en-US" sz="2000" dirty="0" smtClean="0">
              <a:solidFill>
                <a:schemeClr val="tx1">
                  <a:lumMod val="65000"/>
                  <a:lumOff val="35000"/>
                </a:schemeClr>
              </a:solidFill>
              <a:latin typeface="HGP創英角ｺﾞｼｯｸUB" pitchFamily="50" charset="-128"/>
              <a:ea typeface="HGP創英角ｺﾞｼｯｸUB" pitchFamily="50" charset="-128"/>
            </a:rPr>
            <a:t>課題の発見</a:t>
          </a:r>
          <a:endParaRPr kumimoji="1" lang="en-US" altLang="ja-JP" sz="2000" dirty="0" smtClean="0">
            <a:solidFill>
              <a:schemeClr val="tx1">
                <a:lumMod val="65000"/>
                <a:lumOff val="35000"/>
              </a:schemeClr>
            </a:solidFill>
            <a:latin typeface="HGP創英角ｺﾞｼｯｸUB" pitchFamily="50" charset="-128"/>
            <a:ea typeface="HGP創英角ｺﾞｼｯｸUB" pitchFamily="50" charset="-128"/>
          </a:endParaRPr>
        </a:p>
        <a:p>
          <a:pPr>
            <a:spcAft>
              <a:spcPts val="0"/>
            </a:spcAft>
          </a:pPr>
          <a:r>
            <a:rPr kumimoji="1" lang="ja-JP" altLang="en-US" sz="2000" dirty="0" smtClean="0">
              <a:solidFill>
                <a:schemeClr val="tx1">
                  <a:lumMod val="65000"/>
                  <a:lumOff val="35000"/>
                </a:schemeClr>
              </a:solidFill>
              <a:latin typeface="HGP創英角ｺﾞｼｯｸUB" pitchFamily="50" charset="-128"/>
              <a:ea typeface="HGP創英角ｺﾞｼｯｸUB" pitchFamily="50" charset="-128"/>
            </a:rPr>
            <a:t>／改善効果のチェック</a:t>
          </a:r>
          <a:endParaRPr kumimoji="1" lang="ja-JP" altLang="en-US" sz="2000" dirty="0">
            <a:solidFill>
              <a:schemeClr val="tx1">
                <a:lumMod val="65000"/>
                <a:lumOff val="35000"/>
              </a:schemeClr>
            </a:solidFill>
            <a:latin typeface="HGP創英角ｺﾞｼｯｸUB" pitchFamily="50" charset="-128"/>
            <a:ea typeface="HGP創英角ｺﾞｼｯｸUB" pitchFamily="50" charset="-128"/>
          </a:endParaRPr>
        </a:p>
      </dgm:t>
    </dgm:pt>
    <dgm:pt modelId="{2772C0BB-814E-466B-A142-6D6D7C81C22B}" type="parTrans" cxnId="{3A104D91-5717-4889-A995-F7DD4653E319}">
      <dgm:prSet/>
      <dgm:spPr/>
      <dgm:t>
        <a:bodyPr/>
        <a:lstStyle/>
        <a:p>
          <a:endParaRPr kumimoji="1" lang="ja-JP" altLang="en-US"/>
        </a:p>
      </dgm:t>
    </dgm:pt>
    <dgm:pt modelId="{7611FF1C-8BD0-4153-9353-0AAABEE0193A}" type="sibTrans" cxnId="{3A104D91-5717-4889-A995-F7DD4653E319}">
      <dgm:prSet/>
      <dgm:spPr/>
      <dgm:t>
        <a:bodyPr/>
        <a:lstStyle/>
        <a:p>
          <a:endParaRPr kumimoji="1" lang="ja-JP" altLang="en-US"/>
        </a:p>
      </dgm:t>
    </dgm:pt>
    <dgm:pt modelId="{B769B307-50CB-4FFB-BF14-291003760AF9}">
      <dgm:prSet phldrT="[テキスト]" custT="1"/>
      <dgm:spPr>
        <a:solidFill>
          <a:srgbClr val="CCFFCC"/>
        </a:solidFill>
      </dgm:spPr>
      <dgm:t>
        <a:bodyPr/>
        <a:lstStyle/>
        <a:p>
          <a:r>
            <a:rPr kumimoji="1" lang="ja-JP" altLang="en-US" sz="2000" dirty="0" smtClean="0">
              <a:solidFill>
                <a:schemeClr val="tx1">
                  <a:lumMod val="65000"/>
                  <a:lumOff val="35000"/>
                </a:schemeClr>
              </a:solidFill>
              <a:latin typeface="HGP創英角ｺﾞｼｯｸUB" pitchFamily="50" charset="-128"/>
              <a:ea typeface="HGP創英角ｺﾞｼｯｸUB" pitchFamily="50" charset="-128"/>
            </a:rPr>
            <a:t>取組内容の検討</a:t>
          </a:r>
          <a:endParaRPr kumimoji="1" lang="ja-JP" altLang="en-US" sz="2000" dirty="0">
            <a:solidFill>
              <a:schemeClr val="tx1">
                <a:lumMod val="65000"/>
                <a:lumOff val="35000"/>
              </a:schemeClr>
            </a:solidFill>
            <a:latin typeface="HGP創英角ｺﾞｼｯｸUB" pitchFamily="50" charset="-128"/>
            <a:ea typeface="HGP創英角ｺﾞｼｯｸUB" pitchFamily="50" charset="-128"/>
          </a:endParaRPr>
        </a:p>
      </dgm:t>
    </dgm:pt>
    <dgm:pt modelId="{9A9A623D-88D5-43E0-9273-E704CD2E10F8}" type="parTrans" cxnId="{BDD2F022-7F40-416D-B248-7AD1A4374B53}">
      <dgm:prSet/>
      <dgm:spPr/>
      <dgm:t>
        <a:bodyPr/>
        <a:lstStyle/>
        <a:p>
          <a:endParaRPr kumimoji="1" lang="ja-JP" altLang="en-US"/>
        </a:p>
      </dgm:t>
    </dgm:pt>
    <dgm:pt modelId="{66F37164-4810-43DA-8323-97ACE53BF2AD}" type="sibTrans" cxnId="{BDD2F022-7F40-416D-B248-7AD1A4374B53}">
      <dgm:prSet/>
      <dgm:spPr/>
      <dgm:t>
        <a:bodyPr/>
        <a:lstStyle/>
        <a:p>
          <a:endParaRPr kumimoji="1" lang="ja-JP" altLang="en-US"/>
        </a:p>
      </dgm:t>
    </dgm:pt>
    <dgm:pt modelId="{41999463-2213-49B7-B7B5-78471C0684AE}">
      <dgm:prSet phldrT="[テキスト]" custT="1"/>
      <dgm:spPr>
        <a:solidFill>
          <a:schemeClr val="accent2">
            <a:lumMod val="20000"/>
            <a:lumOff val="80000"/>
          </a:schemeClr>
        </a:solidFill>
      </dgm:spPr>
      <dgm:t>
        <a:bodyPr/>
        <a:lstStyle/>
        <a:p>
          <a:r>
            <a:rPr kumimoji="1" lang="ja-JP" altLang="en-US" sz="2000" dirty="0" smtClean="0">
              <a:solidFill>
                <a:schemeClr val="tx1">
                  <a:lumMod val="65000"/>
                  <a:lumOff val="35000"/>
                </a:schemeClr>
              </a:solidFill>
              <a:latin typeface="HGP創英角ｺﾞｼｯｸUB" pitchFamily="50" charset="-128"/>
              <a:ea typeface="HGP創英角ｺﾞｼｯｸUB" pitchFamily="50" charset="-128"/>
            </a:rPr>
            <a:t>取組の実行</a:t>
          </a:r>
          <a:endParaRPr kumimoji="1" lang="ja-JP" altLang="en-US" sz="2000" dirty="0">
            <a:solidFill>
              <a:schemeClr val="tx1">
                <a:lumMod val="65000"/>
                <a:lumOff val="35000"/>
              </a:schemeClr>
            </a:solidFill>
            <a:latin typeface="HGP創英角ｺﾞｼｯｸUB" pitchFamily="50" charset="-128"/>
            <a:ea typeface="HGP創英角ｺﾞｼｯｸUB" pitchFamily="50" charset="-128"/>
          </a:endParaRPr>
        </a:p>
      </dgm:t>
    </dgm:pt>
    <dgm:pt modelId="{5EB09368-F5C4-4111-8BBB-C0F096CB9204}" type="parTrans" cxnId="{C4DE4A72-2425-4518-81CA-5A1275358681}">
      <dgm:prSet/>
      <dgm:spPr/>
      <dgm:t>
        <a:bodyPr/>
        <a:lstStyle/>
        <a:p>
          <a:endParaRPr kumimoji="1" lang="ja-JP" altLang="en-US"/>
        </a:p>
      </dgm:t>
    </dgm:pt>
    <dgm:pt modelId="{AF82C85D-DC08-4259-96FF-8AAAF873A709}" type="sibTrans" cxnId="{C4DE4A72-2425-4518-81CA-5A1275358681}">
      <dgm:prSet/>
      <dgm:spPr/>
      <dgm:t>
        <a:bodyPr/>
        <a:lstStyle/>
        <a:p>
          <a:endParaRPr kumimoji="1" lang="ja-JP" altLang="en-US"/>
        </a:p>
      </dgm:t>
    </dgm:pt>
    <dgm:pt modelId="{CC07A936-4FED-49D0-A8FB-9DEEF0DFD63A}" type="pres">
      <dgm:prSet presAssocID="{DFEBA07A-4226-424E-84D2-7F4ECCCAFEE2}" presName="cycle" presStyleCnt="0">
        <dgm:presLayoutVars>
          <dgm:dir/>
          <dgm:resizeHandles val="exact"/>
        </dgm:presLayoutVars>
      </dgm:prSet>
      <dgm:spPr/>
      <dgm:t>
        <a:bodyPr/>
        <a:lstStyle/>
        <a:p>
          <a:endParaRPr kumimoji="1" lang="ja-JP" altLang="en-US"/>
        </a:p>
      </dgm:t>
    </dgm:pt>
    <dgm:pt modelId="{77ACAA29-1FEC-4655-952C-F24C23F35E0C}" type="pres">
      <dgm:prSet presAssocID="{964EA324-FF5C-424B-A8E8-8FC16AA58334}" presName="node" presStyleLbl="node1" presStyleIdx="0" presStyleCnt="3" custScaleX="113803">
        <dgm:presLayoutVars>
          <dgm:bulletEnabled val="1"/>
        </dgm:presLayoutVars>
      </dgm:prSet>
      <dgm:spPr/>
      <dgm:t>
        <a:bodyPr/>
        <a:lstStyle/>
        <a:p>
          <a:endParaRPr kumimoji="1" lang="ja-JP" altLang="en-US"/>
        </a:p>
      </dgm:t>
    </dgm:pt>
    <dgm:pt modelId="{E3FF0960-2B23-401D-881D-E222DEC6F53A}" type="pres">
      <dgm:prSet presAssocID="{964EA324-FF5C-424B-A8E8-8FC16AA58334}" presName="spNode" presStyleCnt="0"/>
      <dgm:spPr/>
    </dgm:pt>
    <dgm:pt modelId="{2F381D99-0419-44DF-89A2-E2BE53D8E856}" type="pres">
      <dgm:prSet presAssocID="{7611FF1C-8BD0-4153-9353-0AAABEE0193A}" presName="sibTrans" presStyleLbl="sibTrans1D1" presStyleIdx="0" presStyleCnt="3"/>
      <dgm:spPr/>
      <dgm:t>
        <a:bodyPr/>
        <a:lstStyle/>
        <a:p>
          <a:endParaRPr kumimoji="1" lang="ja-JP" altLang="en-US"/>
        </a:p>
      </dgm:t>
    </dgm:pt>
    <dgm:pt modelId="{F5DD41A7-61EC-4C73-92D8-06769424C9BD}" type="pres">
      <dgm:prSet presAssocID="{B769B307-50CB-4FFB-BF14-291003760AF9}" presName="node" presStyleLbl="node1" presStyleIdx="1" presStyleCnt="3">
        <dgm:presLayoutVars>
          <dgm:bulletEnabled val="1"/>
        </dgm:presLayoutVars>
      </dgm:prSet>
      <dgm:spPr/>
      <dgm:t>
        <a:bodyPr/>
        <a:lstStyle/>
        <a:p>
          <a:endParaRPr kumimoji="1" lang="ja-JP" altLang="en-US"/>
        </a:p>
      </dgm:t>
    </dgm:pt>
    <dgm:pt modelId="{895C4C6C-B8AD-491A-946D-BFDFB6AD1E62}" type="pres">
      <dgm:prSet presAssocID="{B769B307-50CB-4FFB-BF14-291003760AF9}" presName="spNode" presStyleCnt="0"/>
      <dgm:spPr/>
    </dgm:pt>
    <dgm:pt modelId="{145F2472-63F0-42F3-A6A0-148D6B1F856E}" type="pres">
      <dgm:prSet presAssocID="{66F37164-4810-43DA-8323-97ACE53BF2AD}" presName="sibTrans" presStyleLbl="sibTrans1D1" presStyleIdx="1" presStyleCnt="3"/>
      <dgm:spPr/>
      <dgm:t>
        <a:bodyPr/>
        <a:lstStyle/>
        <a:p>
          <a:endParaRPr kumimoji="1" lang="ja-JP" altLang="en-US"/>
        </a:p>
      </dgm:t>
    </dgm:pt>
    <dgm:pt modelId="{88CE4D71-D84F-4A6A-AC72-AC33E73E78AF}" type="pres">
      <dgm:prSet presAssocID="{41999463-2213-49B7-B7B5-78471C0684AE}" presName="node" presStyleLbl="node1" presStyleIdx="2" presStyleCnt="3">
        <dgm:presLayoutVars>
          <dgm:bulletEnabled val="1"/>
        </dgm:presLayoutVars>
      </dgm:prSet>
      <dgm:spPr/>
      <dgm:t>
        <a:bodyPr/>
        <a:lstStyle/>
        <a:p>
          <a:endParaRPr kumimoji="1" lang="ja-JP" altLang="en-US"/>
        </a:p>
      </dgm:t>
    </dgm:pt>
    <dgm:pt modelId="{71D918DE-BE2D-4C93-9755-699A26748669}" type="pres">
      <dgm:prSet presAssocID="{41999463-2213-49B7-B7B5-78471C0684AE}" presName="spNode" presStyleCnt="0"/>
      <dgm:spPr/>
    </dgm:pt>
    <dgm:pt modelId="{3DA35716-8E9E-42D6-BABC-34FDD0C24436}" type="pres">
      <dgm:prSet presAssocID="{AF82C85D-DC08-4259-96FF-8AAAF873A709}" presName="sibTrans" presStyleLbl="sibTrans1D1" presStyleIdx="2" presStyleCnt="3"/>
      <dgm:spPr/>
      <dgm:t>
        <a:bodyPr/>
        <a:lstStyle/>
        <a:p>
          <a:endParaRPr kumimoji="1" lang="ja-JP" altLang="en-US"/>
        </a:p>
      </dgm:t>
    </dgm:pt>
  </dgm:ptLst>
  <dgm:cxnLst>
    <dgm:cxn modelId="{249B90C9-1B89-4DCD-9926-3530C0BA8E3F}" type="presOf" srcId="{41999463-2213-49B7-B7B5-78471C0684AE}" destId="{88CE4D71-D84F-4A6A-AC72-AC33E73E78AF}" srcOrd="0" destOrd="0" presId="urn:microsoft.com/office/officeart/2005/8/layout/cycle5"/>
    <dgm:cxn modelId="{F279A66A-75CA-4D37-9214-693A93E11632}" type="presOf" srcId="{66F37164-4810-43DA-8323-97ACE53BF2AD}" destId="{145F2472-63F0-42F3-A6A0-148D6B1F856E}" srcOrd="0" destOrd="0" presId="urn:microsoft.com/office/officeart/2005/8/layout/cycle5"/>
    <dgm:cxn modelId="{E0DFE017-FA6D-443E-8AB4-B3A7AC2BE153}" type="presOf" srcId="{AF82C85D-DC08-4259-96FF-8AAAF873A709}" destId="{3DA35716-8E9E-42D6-BABC-34FDD0C24436}" srcOrd="0" destOrd="0" presId="urn:microsoft.com/office/officeart/2005/8/layout/cycle5"/>
    <dgm:cxn modelId="{BDD2F022-7F40-416D-B248-7AD1A4374B53}" srcId="{DFEBA07A-4226-424E-84D2-7F4ECCCAFEE2}" destId="{B769B307-50CB-4FFB-BF14-291003760AF9}" srcOrd="1" destOrd="0" parTransId="{9A9A623D-88D5-43E0-9273-E704CD2E10F8}" sibTransId="{66F37164-4810-43DA-8323-97ACE53BF2AD}"/>
    <dgm:cxn modelId="{3A104D91-5717-4889-A995-F7DD4653E319}" srcId="{DFEBA07A-4226-424E-84D2-7F4ECCCAFEE2}" destId="{964EA324-FF5C-424B-A8E8-8FC16AA58334}" srcOrd="0" destOrd="0" parTransId="{2772C0BB-814E-466B-A142-6D6D7C81C22B}" sibTransId="{7611FF1C-8BD0-4153-9353-0AAABEE0193A}"/>
    <dgm:cxn modelId="{A97163E2-57AE-4A9D-A87F-71AFC4DF83F7}" type="presOf" srcId="{B769B307-50CB-4FFB-BF14-291003760AF9}" destId="{F5DD41A7-61EC-4C73-92D8-06769424C9BD}" srcOrd="0" destOrd="0" presId="urn:microsoft.com/office/officeart/2005/8/layout/cycle5"/>
    <dgm:cxn modelId="{5F56A531-472F-476D-9D9F-ACAD215D4C71}" type="presOf" srcId="{DFEBA07A-4226-424E-84D2-7F4ECCCAFEE2}" destId="{CC07A936-4FED-49D0-A8FB-9DEEF0DFD63A}" srcOrd="0" destOrd="0" presId="urn:microsoft.com/office/officeart/2005/8/layout/cycle5"/>
    <dgm:cxn modelId="{3B35A4D8-ED8D-4A8B-AD44-419456439576}" type="presOf" srcId="{7611FF1C-8BD0-4153-9353-0AAABEE0193A}" destId="{2F381D99-0419-44DF-89A2-E2BE53D8E856}" srcOrd="0" destOrd="0" presId="urn:microsoft.com/office/officeart/2005/8/layout/cycle5"/>
    <dgm:cxn modelId="{9553291B-FC8E-4B1B-8A80-96E4251501DC}" type="presOf" srcId="{964EA324-FF5C-424B-A8E8-8FC16AA58334}" destId="{77ACAA29-1FEC-4655-952C-F24C23F35E0C}" srcOrd="0" destOrd="0" presId="urn:microsoft.com/office/officeart/2005/8/layout/cycle5"/>
    <dgm:cxn modelId="{C4DE4A72-2425-4518-81CA-5A1275358681}" srcId="{DFEBA07A-4226-424E-84D2-7F4ECCCAFEE2}" destId="{41999463-2213-49B7-B7B5-78471C0684AE}" srcOrd="2" destOrd="0" parTransId="{5EB09368-F5C4-4111-8BBB-C0F096CB9204}" sibTransId="{AF82C85D-DC08-4259-96FF-8AAAF873A709}"/>
    <dgm:cxn modelId="{8BE3D50B-8A28-48BD-8C40-A16B966C3AF6}" type="presParOf" srcId="{CC07A936-4FED-49D0-A8FB-9DEEF0DFD63A}" destId="{77ACAA29-1FEC-4655-952C-F24C23F35E0C}" srcOrd="0" destOrd="0" presId="urn:microsoft.com/office/officeart/2005/8/layout/cycle5"/>
    <dgm:cxn modelId="{CF0FF04E-F9EE-47C7-B5AF-625042650903}" type="presParOf" srcId="{CC07A936-4FED-49D0-A8FB-9DEEF0DFD63A}" destId="{E3FF0960-2B23-401D-881D-E222DEC6F53A}" srcOrd="1" destOrd="0" presId="urn:microsoft.com/office/officeart/2005/8/layout/cycle5"/>
    <dgm:cxn modelId="{8C05B7C8-7EE5-4699-9DBB-8DB6BA0A2795}" type="presParOf" srcId="{CC07A936-4FED-49D0-A8FB-9DEEF0DFD63A}" destId="{2F381D99-0419-44DF-89A2-E2BE53D8E856}" srcOrd="2" destOrd="0" presId="urn:microsoft.com/office/officeart/2005/8/layout/cycle5"/>
    <dgm:cxn modelId="{D2ED1740-C937-429A-A7B2-2376F65B1111}" type="presParOf" srcId="{CC07A936-4FED-49D0-A8FB-9DEEF0DFD63A}" destId="{F5DD41A7-61EC-4C73-92D8-06769424C9BD}" srcOrd="3" destOrd="0" presId="urn:microsoft.com/office/officeart/2005/8/layout/cycle5"/>
    <dgm:cxn modelId="{F6FC5AD3-02AE-4F31-BF7C-9A350A3B132B}" type="presParOf" srcId="{CC07A936-4FED-49D0-A8FB-9DEEF0DFD63A}" destId="{895C4C6C-B8AD-491A-946D-BFDFB6AD1E62}" srcOrd="4" destOrd="0" presId="urn:microsoft.com/office/officeart/2005/8/layout/cycle5"/>
    <dgm:cxn modelId="{1242DDBD-C2CB-405B-B644-BD2294846B3F}" type="presParOf" srcId="{CC07A936-4FED-49D0-A8FB-9DEEF0DFD63A}" destId="{145F2472-63F0-42F3-A6A0-148D6B1F856E}" srcOrd="5" destOrd="0" presId="urn:microsoft.com/office/officeart/2005/8/layout/cycle5"/>
    <dgm:cxn modelId="{FA877803-E553-46F8-843A-26603AC1FE4B}" type="presParOf" srcId="{CC07A936-4FED-49D0-A8FB-9DEEF0DFD63A}" destId="{88CE4D71-D84F-4A6A-AC72-AC33E73E78AF}" srcOrd="6" destOrd="0" presId="urn:microsoft.com/office/officeart/2005/8/layout/cycle5"/>
    <dgm:cxn modelId="{458FACB8-4F53-407D-8F8E-B0643CE4A1A9}" type="presParOf" srcId="{CC07A936-4FED-49D0-A8FB-9DEEF0DFD63A}" destId="{71D918DE-BE2D-4C93-9755-699A26748669}" srcOrd="7" destOrd="0" presId="urn:microsoft.com/office/officeart/2005/8/layout/cycle5"/>
    <dgm:cxn modelId="{2E445D85-2FFC-4C75-89B2-93C36D7F9413}" type="presParOf" srcId="{CC07A936-4FED-49D0-A8FB-9DEEF0DFD63A}" destId="{3DA35716-8E9E-42D6-BABC-34FDD0C24436}" srcOrd="8" destOrd="0" presId="urn:microsoft.com/office/officeart/2005/8/layout/cycle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1" y="0"/>
            <a:ext cx="2949575" cy="496888"/>
          </a:xfrm>
          <a:prstGeom prst="rect">
            <a:avLst/>
          </a:prstGeom>
        </p:spPr>
        <p:txBody>
          <a:bodyPr vert="horz" lIns="91440" tIns="45720" rIns="91440" bIns="45720" rtlCol="0"/>
          <a:lstStyle>
            <a:lvl1pPr algn="l">
              <a:defRPr sz="1200"/>
            </a:lvl1pPr>
          </a:lstStyle>
          <a:p>
            <a:endParaRPr kumimoji="1" lang="ja-JP" altLang="en-US" dirty="0"/>
          </a:p>
        </p:txBody>
      </p:sp>
      <p:sp>
        <p:nvSpPr>
          <p:cNvPr id="3" name="日付プレースホルダ 2"/>
          <p:cNvSpPr>
            <a:spLocks noGrp="1"/>
          </p:cNvSpPr>
          <p:nvPr>
            <p:ph type="dt" sz="quarter" idx="1"/>
          </p:nvPr>
        </p:nvSpPr>
        <p:spPr>
          <a:xfrm>
            <a:off x="3856039" y="0"/>
            <a:ext cx="2949575" cy="496888"/>
          </a:xfrm>
          <a:prstGeom prst="rect">
            <a:avLst/>
          </a:prstGeom>
        </p:spPr>
        <p:txBody>
          <a:bodyPr vert="horz" lIns="91440" tIns="45720" rIns="91440" bIns="45720" rtlCol="0"/>
          <a:lstStyle>
            <a:lvl1pPr algn="r">
              <a:defRPr sz="1200"/>
            </a:lvl1pPr>
          </a:lstStyle>
          <a:p>
            <a:fld id="{A94DA9E2-61DA-429D-BAAA-64B265077261}" type="datetimeFigureOut">
              <a:rPr kumimoji="1" lang="ja-JP" altLang="en-US" smtClean="0"/>
              <a:pPr/>
              <a:t>2019/12/27</a:t>
            </a:fld>
            <a:endParaRPr kumimoji="1" lang="ja-JP" altLang="en-US" dirty="0"/>
          </a:p>
        </p:txBody>
      </p:sp>
      <p:sp>
        <p:nvSpPr>
          <p:cNvPr id="4" name="フッター プレースホルダ 3"/>
          <p:cNvSpPr>
            <a:spLocks noGrp="1"/>
          </p:cNvSpPr>
          <p:nvPr>
            <p:ph type="ftr" sz="quarter" idx="2"/>
          </p:nvPr>
        </p:nvSpPr>
        <p:spPr>
          <a:xfrm>
            <a:off x="1" y="9440865"/>
            <a:ext cx="2949575" cy="496887"/>
          </a:xfrm>
          <a:prstGeom prst="rect">
            <a:avLst/>
          </a:prstGeom>
        </p:spPr>
        <p:txBody>
          <a:bodyPr vert="horz" lIns="91440" tIns="45720" rIns="91440" bIns="45720" rtlCol="0" anchor="b"/>
          <a:lstStyle>
            <a:lvl1pPr algn="l">
              <a:defRPr sz="1200"/>
            </a:lvl1pPr>
          </a:lstStyle>
          <a:p>
            <a:endParaRPr kumimoji="1" lang="ja-JP" altLang="en-US" dirty="0"/>
          </a:p>
        </p:txBody>
      </p:sp>
      <p:sp>
        <p:nvSpPr>
          <p:cNvPr id="5" name="スライド番号プレースホルダ 4"/>
          <p:cNvSpPr>
            <a:spLocks noGrp="1"/>
          </p:cNvSpPr>
          <p:nvPr>
            <p:ph type="sldNum" sz="quarter" idx="3"/>
          </p:nvPr>
        </p:nvSpPr>
        <p:spPr>
          <a:xfrm>
            <a:off x="3856039" y="9440865"/>
            <a:ext cx="2949575" cy="496887"/>
          </a:xfrm>
          <a:prstGeom prst="rect">
            <a:avLst/>
          </a:prstGeom>
        </p:spPr>
        <p:txBody>
          <a:bodyPr vert="horz" lIns="91440" tIns="45720" rIns="91440" bIns="45720" rtlCol="0" anchor="b"/>
          <a:lstStyle>
            <a:lvl1pPr algn="r">
              <a:defRPr sz="1200"/>
            </a:lvl1pPr>
          </a:lstStyle>
          <a:p>
            <a:fld id="{CEED3AD3-F2AD-48E5-8E27-895DE4E96DD0}" type="slidenum">
              <a:rPr kumimoji="1" lang="ja-JP" altLang="en-US" smtClean="0"/>
              <a:pPr/>
              <a:t>‹#›</a:t>
            </a:fld>
            <a:endParaRPr kumimoji="1" lang="ja-JP" altLang="en-US" dirty="0"/>
          </a:p>
        </p:txBody>
      </p:sp>
    </p:spTree>
    <p:extLst>
      <p:ext uri="{BB962C8B-B14F-4D97-AF65-F5344CB8AC3E}">
        <p14:creationId xmlns:p14="http://schemas.microsoft.com/office/powerpoint/2010/main" val="735735606"/>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1314" name="Rectangle 2"/>
          <p:cNvSpPr>
            <a:spLocks noGrp="1" noChangeArrowheads="1"/>
          </p:cNvSpPr>
          <p:nvPr>
            <p:ph type="hdr" sz="quarter"/>
          </p:nvPr>
        </p:nvSpPr>
        <p:spPr bwMode="auto">
          <a:xfrm>
            <a:off x="1" y="0"/>
            <a:ext cx="2949575"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ea typeface="ＭＳ Ｐゴシック" pitchFamily="50" charset="-128"/>
              </a:defRPr>
            </a:lvl1pPr>
          </a:lstStyle>
          <a:p>
            <a:pPr>
              <a:defRPr/>
            </a:pPr>
            <a:endParaRPr lang="en-US" altLang="ja-JP" dirty="0"/>
          </a:p>
        </p:txBody>
      </p:sp>
      <p:sp>
        <p:nvSpPr>
          <p:cNvPr id="141315" name="Rectangle 3"/>
          <p:cNvSpPr>
            <a:spLocks noGrp="1" noChangeArrowheads="1"/>
          </p:cNvSpPr>
          <p:nvPr>
            <p:ph type="dt" idx="1"/>
          </p:nvPr>
        </p:nvSpPr>
        <p:spPr bwMode="auto">
          <a:xfrm>
            <a:off x="3856039" y="0"/>
            <a:ext cx="2949575"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ea typeface="ＭＳ Ｐゴシック" pitchFamily="50" charset="-128"/>
              </a:defRPr>
            </a:lvl1pPr>
          </a:lstStyle>
          <a:p>
            <a:pPr>
              <a:defRPr/>
            </a:pPr>
            <a:endParaRPr lang="en-US" altLang="ja-JP" dirty="0"/>
          </a:p>
        </p:txBody>
      </p:sp>
      <p:sp>
        <p:nvSpPr>
          <p:cNvPr id="30724" name="Rectangle 4"/>
          <p:cNvSpPr>
            <a:spLocks noGrp="1" noRot="1" noChangeAspect="1" noChangeArrowheads="1" noTextEdit="1"/>
          </p:cNvSpPr>
          <p:nvPr>
            <p:ph type="sldImg" idx="2"/>
          </p:nvPr>
        </p:nvSpPr>
        <p:spPr bwMode="auto">
          <a:xfrm>
            <a:off x="920750" y="746125"/>
            <a:ext cx="4967288" cy="3725863"/>
          </a:xfrm>
          <a:prstGeom prst="rect">
            <a:avLst/>
          </a:prstGeom>
          <a:noFill/>
          <a:ln w="9525">
            <a:solidFill>
              <a:srgbClr val="000000"/>
            </a:solidFill>
            <a:miter lim="800000"/>
            <a:headEnd/>
            <a:tailEnd/>
          </a:ln>
        </p:spPr>
      </p:sp>
      <p:sp>
        <p:nvSpPr>
          <p:cNvPr id="141317" name="Rectangle 5"/>
          <p:cNvSpPr>
            <a:spLocks noGrp="1" noChangeArrowheads="1"/>
          </p:cNvSpPr>
          <p:nvPr>
            <p:ph type="body" sz="quarter" idx="3"/>
          </p:nvPr>
        </p:nvSpPr>
        <p:spPr bwMode="auto">
          <a:xfrm>
            <a:off x="681038" y="4721225"/>
            <a:ext cx="5445125" cy="44719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ja-JP" altLang="en-US" noProof="0" smtClean="0"/>
              <a:t>マスタ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p>
        </p:txBody>
      </p:sp>
      <p:sp>
        <p:nvSpPr>
          <p:cNvPr id="141318" name="Rectangle 6"/>
          <p:cNvSpPr>
            <a:spLocks noGrp="1" noChangeArrowheads="1"/>
          </p:cNvSpPr>
          <p:nvPr>
            <p:ph type="ftr" sz="quarter" idx="4"/>
          </p:nvPr>
        </p:nvSpPr>
        <p:spPr bwMode="auto">
          <a:xfrm>
            <a:off x="1" y="9440865"/>
            <a:ext cx="2949575"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ea typeface="ＭＳ Ｐゴシック" pitchFamily="50" charset="-128"/>
              </a:defRPr>
            </a:lvl1pPr>
          </a:lstStyle>
          <a:p>
            <a:pPr>
              <a:defRPr/>
            </a:pPr>
            <a:endParaRPr lang="en-US" altLang="ja-JP" dirty="0"/>
          </a:p>
        </p:txBody>
      </p:sp>
      <p:sp>
        <p:nvSpPr>
          <p:cNvPr id="141319" name="Rectangle 7"/>
          <p:cNvSpPr>
            <a:spLocks noGrp="1" noChangeArrowheads="1"/>
          </p:cNvSpPr>
          <p:nvPr>
            <p:ph type="sldNum" sz="quarter" idx="5"/>
          </p:nvPr>
        </p:nvSpPr>
        <p:spPr bwMode="auto">
          <a:xfrm>
            <a:off x="3856039" y="9440865"/>
            <a:ext cx="2949575"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ea typeface="ＭＳ Ｐゴシック" pitchFamily="50" charset="-128"/>
              </a:defRPr>
            </a:lvl1pPr>
          </a:lstStyle>
          <a:p>
            <a:pPr>
              <a:defRPr/>
            </a:pPr>
            <a:fld id="{59C69013-1E9D-49E3-AF10-55D8A7171C61}" type="slidenum">
              <a:rPr lang="en-US" altLang="ja-JP"/>
              <a:pPr>
                <a:defRPr/>
              </a:pPr>
              <a:t>‹#›</a:t>
            </a:fld>
            <a:endParaRPr lang="en-US" altLang="ja-JP" dirty="0"/>
          </a:p>
        </p:txBody>
      </p:sp>
    </p:spTree>
    <p:extLst>
      <p:ext uri="{BB962C8B-B14F-4D97-AF65-F5344CB8AC3E}">
        <p14:creationId xmlns:p14="http://schemas.microsoft.com/office/powerpoint/2010/main" val="852446062"/>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a:noFill/>
          <a:ln/>
        </p:spPr>
        <p:txBody>
          <a:bodyPr/>
          <a:lstStyle/>
          <a:p>
            <a:pPr eaLnBrk="1" hangingPunct="1"/>
            <a:r>
              <a:rPr lang="ja-JP" altLang="en-US" smtClean="0">
                <a:latin typeface="ＭＳ ゴシック" panose="020B0609070205080204" pitchFamily="49" charset="-128"/>
              </a:rPr>
              <a:t>それでは、ここからは２日間の講義と演習の総括的な内容として、各自治体に戻ってからの認定調査の適正化プロセスをどう進めていくかについて、お話と演習を行っていきたいと思います。</a:t>
            </a:r>
            <a:endParaRPr lang="ja-JP" altLang="ja-JP" dirty="0" smtClean="0">
              <a:latin typeface="ＭＳ ゴシック" panose="020B0609070205080204" pitchFamily="49" charset="-128"/>
            </a:endParaRPr>
          </a:p>
        </p:txBody>
      </p:sp>
    </p:spTree>
    <p:extLst>
      <p:ext uri="{BB962C8B-B14F-4D97-AF65-F5344CB8AC3E}">
        <p14:creationId xmlns:p14="http://schemas.microsoft.com/office/powerpoint/2010/main" val="16307715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pPr eaLnBrk="1" hangingPunct="1"/>
            <a:r>
              <a:rPr lang="ja-JP" altLang="en-US" smtClean="0">
                <a:latin typeface="ＭＳ ゴシック" panose="020B0609070205080204" pitchFamily="49" charset="-128"/>
                <a:ea typeface="ＭＳ Ｐ明朝" charset="-128"/>
              </a:rPr>
              <a:t>こちらが、全国テスト、教材、問題集のイメージになります。</a:t>
            </a:r>
          </a:p>
          <a:p>
            <a:pPr eaLnBrk="1" hangingPunct="1"/>
            <a:r>
              <a:rPr lang="ja-JP" altLang="en-US" smtClean="0">
                <a:latin typeface="ＭＳ ゴシック" panose="020B0609070205080204" pitchFamily="49" charset="-128"/>
                <a:ea typeface="ＭＳ Ｐ明朝" charset="-128"/>
              </a:rPr>
              <a:t>まずは利用環境を整えて、実際に使ってみていただくところが第一歩です。</a:t>
            </a:r>
            <a:endParaRPr lang="ja-JP" altLang="en-US" dirty="0" smtClean="0">
              <a:latin typeface="ＭＳ ゴシック" panose="020B0609070205080204" pitchFamily="49" charset="-128"/>
              <a:ea typeface="ＭＳ Ｐ明朝" charset="-128"/>
            </a:endParaRPr>
          </a:p>
        </p:txBody>
      </p:sp>
    </p:spTree>
    <p:extLst>
      <p:ext uri="{BB962C8B-B14F-4D97-AF65-F5344CB8AC3E}">
        <p14:creationId xmlns:p14="http://schemas.microsoft.com/office/powerpoint/2010/main" val="3886423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pPr eaLnBrk="1" hangingPunct="1"/>
            <a:r>
              <a:rPr lang="ja-JP" altLang="en-US" smtClean="0">
                <a:latin typeface="ＭＳ ゴシック" panose="020B0609070205080204" pitchFamily="49" charset="-128"/>
                <a:ea typeface="ＭＳ Ｐ明朝" charset="-128"/>
              </a:rPr>
              <a:t>それでは、ここから演習を進めたいと思います。</a:t>
            </a:r>
          </a:p>
          <a:p>
            <a:pPr eaLnBrk="1" hangingPunct="1"/>
            <a:endParaRPr lang="ja-JP" altLang="en-US" smtClean="0">
              <a:latin typeface="ＭＳ ゴシック" panose="020B0609070205080204" pitchFamily="49" charset="-128"/>
              <a:ea typeface="ＭＳ Ｐ明朝" charset="-128"/>
            </a:endParaRPr>
          </a:p>
          <a:p>
            <a:pPr eaLnBrk="1" hangingPunct="1"/>
            <a:r>
              <a:rPr lang="ja-JP" altLang="en-US" smtClean="0">
                <a:latin typeface="ＭＳ ゴシック" panose="020B0609070205080204" pitchFamily="49" charset="-128"/>
                <a:ea typeface="ＭＳ Ｐ明朝" charset="-128"/>
              </a:rPr>
              <a:t>まずは、２日間の研修を踏まえた各地域での課題について、個人で整理いただいたうえで、課題への対応策として、適正化に向けた取り組み内容、対応策を実施する上での課題、そしてこれまでの取り組みとその効果・課題について、整理してみてください。</a:t>
            </a:r>
          </a:p>
          <a:p>
            <a:pPr eaLnBrk="1" hangingPunct="1"/>
            <a:r>
              <a:rPr lang="ja-JP" altLang="en-US" smtClean="0">
                <a:latin typeface="ＭＳ ゴシック" panose="020B0609070205080204" pitchFamily="49" charset="-128"/>
                <a:ea typeface="ＭＳ Ｐ明朝" charset="-128"/>
              </a:rPr>
              <a:t>そのあとに、今度はグループで内容を共有していただいて、お互いにコメントや対応策の検討をしてみてください。</a:t>
            </a:r>
          </a:p>
          <a:p>
            <a:pPr eaLnBrk="1" hangingPunct="1"/>
            <a:r>
              <a:rPr lang="ja-JP" altLang="en-US" smtClean="0">
                <a:latin typeface="ＭＳ ゴシック" panose="020B0609070205080204" pitchFamily="49" charset="-128"/>
                <a:ea typeface="ＭＳ Ｐ明朝" charset="-128"/>
              </a:rPr>
              <a:t>さらにその内容を、全体でも一部共有していただきたいと思います。</a:t>
            </a:r>
            <a:endParaRPr lang="ja-JP" altLang="en-US" dirty="0" smtClean="0">
              <a:latin typeface="ＭＳ ゴシック" panose="020B0609070205080204" pitchFamily="49" charset="-128"/>
              <a:ea typeface="ＭＳ Ｐ明朝" charset="-128"/>
            </a:endParaRPr>
          </a:p>
        </p:txBody>
      </p:sp>
    </p:spTree>
    <p:extLst>
      <p:ext uri="{BB962C8B-B14F-4D97-AF65-F5344CB8AC3E}">
        <p14:creationId xmlns:p14="http://schemas.microsoft.com/office/powerpoint/2010/main" val="25280154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pPr eaLnBrk="1" hangingPunct="1"/>
            <a:endParaRPr lang="ja-JP" altLang="en-US" dirty="0" smtClean="0">
              <a:latin typeface="ＭＳ ゴシック" panose="020B0609070205080204" pitchFamily="49" charset="-128"/>
              <a:ea typeface="ＭＳ Ｐ明朝" charset="-128"/>
            </a:endParaRPr>
          </a:p>
        </p:txBody>
      </p:sp>
    </p:spTree>
    <p:extLst>
      <p:ext uri="{BB962C8B-B14F-4D97-AF65-F5344CB8AC3E}">
        <p14:creationId xmlns:p14="http://schemas.microsoft.com/office/powerpoint/2010/main" val="8043754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pPr eaLnBrk="1" hangingPunct="1"/>
            <a:endParaRPr lang="ja-JP" altLang="en-US" dirty="0" smtClean="0">
              <a:latin typeface="ＭＳ ゴシック" panose="020B0609070205080204" pitchFamily="49" charset="-128"/>
              <a:ea typeface="ＭＳ Ｐ明朝" charset="-128"/>
            </a:endParaRPr>
          </a:p>
        </p:txBody>
      </p:sp>
    </p:spTree>
    <p:extLst>
      <p:ext uri="{BB962C8B-B14F-4D97-AF65-F5344CB8AC3E}">
        <p14:creationId xmlns:p14="http://schemas.microsoft.com/office/powerpoint/2010/main" val="11685228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スライド イメージ プレースホルダ 1"/>
          <p:cNvSpPr>
            <a:spLocks noGrp="1" noRot="1" noChangeAspect="1"/>
          </p:cNvSpPr>
          <p:nvPr>
            <p:ph type="sldImg"/>
          </p:nvPr>
        </p:nvSpPr>
        <p:spPr bwMode="auto">
          <a:noFill/>
          <a:ln>
            <a:solidFill>
              <a:srgbClr val="000000"/>
            </a:solidFill>
            <a:miter lim="800000"/>
            <a:headEnd/>
            <a:tailEnd/>
          </a:ln>
        </p:spPr>
      </p:sp>
      <p:sp>
        <p:nvSpPr>
          <p:cNvPr id="13314"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defTabSz="914349" eaLnBrk="1" hangingPunct="1">
              <a:spcBef>
                <a:spcPct val="0"/>
              </a:spcBef>
            </a:pPr>
            <a:endParaRPr lang="en-US" altLang="ja-JP" dirty="0" smtClean="0">
              <a:latin typeface="ＭＳ ゴシック" panose="020B0609070205080204" pitchFamily="49" charset="-128"/>
            </a:endParaRPr>
          </a:p>
        </p:txBody>
      </p:sp>
      <p:sp>
        <p:nvSpPr>
          <p:cNvPr id="13315" name="スライド番号プレースホル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5F74760-37D7-458A-B92F-9AD2F4BA4568}" type="slidenum">
              <a:rPr lang="ja-JP" altLang="en-US"/>
              <a:pPr fontAlgn="base">
                <a:spcBef>
                  <a:spcPct val="0"/>
                </a:spcBef>
                <a:spcAft>
                  <a:spcPct val="0"/>
                </a:spcAft>
                <a:defRPr/>
              </a:pPr>
              <a:t>14</a:t>
            </a:fld>
            <a:endParaRPr lang="en-US" altLang="ja-JP"/>
          </a:p>
        </p:txBody>
      </p:sp>
    </p:spTree>
    <p:extLst>
      <p:ext uri="{BB962C8B-B14F-4D97-AF65-F5344CB8AC3E}">
        <p14:creationId xmlns:p14="http://schemas.microsoft.com/office/powerpoint/2010/main" val="6334103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スライド イメージ プレースホルダ 1"/>
          <p:cNvSpPr>
            <a:spLocks noGrp="1" noRot="1" noChangeAspect="1"/>
          </p:cNvSpPr>
          <p:nvPr>
            <p:ph type="sldImg"/>
          </p:nvPr>
        </p:nvSpPr>
        <p:spPr bwMode="auto">
          <a:noFill/>
          <a:ln>
            <a:solidFill>
              <a:srgbClr val="000000"/>
            </a:solidFill>
            <a:miter lim="800000"/>
            <a:headEnd/>
            <a:tailEnd/>
          </a:ln>
        </p:spPr>
      </p:sp>
      <p:sp>
        <p:nvSpPr>
          <p:cNvPr id="13314"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defTabSz="914349" eaLnBrk="1" hangingPunct="1">
              <a:spcBef>
                <a:spcPct val="0"/>
              </a:spcBef>
            </a:pPr>
            <a:endParaRPr lang="en-US" altLang="ja-JP" dirty="0" smtClean="0">
              <a:latin typeface="ＭＳ ゴシック" panose="020B0609070205080204" pitchFamily="49" charset="-128"/>
            </a:endParaRPr>
          </a:p>
        </p:txBody>
      </p:sp>
      <p:sp>
        <p:nvSpPr>
          <p:cNvPr id="13315" name="スライド番号プレースホル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5F74760-37D7-458A-B92F-9AD2F4BA4568}" type="slidenum">
              <a:rPr lang="ja-JP" altLang="en-US"/>
              <a:pPr fontAlgn="base">
                <a:spcBef>
                  <a:spcPct val="0"/>
                </a:spcBef>
                <a:spcAft>
                  <a:spcPct val="0"/>
                </a:spcAft>
                <a:defRPr/>
              </a:pPr>
              <a:t>15</a:t>
            </a:fld>
            <a:endParaRPr lang="en-US" altLang="ja-JP"/>
          </a:p>
        </p:txBody>
      </p:sp>
    </p:spTree>
    <p:extLst>
      <p:ext uri="{BB962C8B-B14F-4D97-AF65-F5344CB8AC3E}">
        <p14:creationId xmlns:p14="http://schemas.microsoft.com/office/powerpoint/2010/main" val="5276052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スライド イメージ プレースホルダ 1"/>
          <p:cNvSpPr>
            <a:spLocks noGrp="1" noRot="1" noChangeAspect="1"/>
          </p:cNvSpPr>
          <p:nvPr>
            <p:ph type="sldImg"/>
          </p:nvPr>
        </p:nvSpPr>
        <p:spPr bwMode="auto">
          <a:noFill/>
          <a:ln>
            <a:solidFill>
              <a:srgbClr val="000000"/>
            </a:solidFill>
            <a:miter lim="800000"/>
            <a:headEnd/>
            <a:tailEnd/>
          </a:ln>
        </p:spPr>
      </p:sp>
      <p:sp>
        <p:nvSpPr>
          <p:cNvPr id="13314"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defTabSz="914349" eaLnBrk="1" hangingPunct="1">
              <a:spcBef>
                <a:spcPct val="0"/>
              </a:spcBef>
            </a:pPr>
            <a:endParaRPr lang="en-US" altLang="ja-JP" dirty="0" smtClean="0">
              <a:latin typeface="ＭＳ ゴシック" panose="020B0609070205080204" pitchFamily="49" charset="-128"/>
            </a:endParaRPr>
          </a:p>
        </p:txBody>
      </p:sp>
      <p:sp>
        <p:nvSpPr>
          <p:cNvPr id="13315" name="スライド番号プレースホル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5F74760-37D7-458A-B92F-9AD2F4BA4568}" type="slidenum">
              <a:rPr lang="ja-JP" altLang="en-US"/>
              <a:pPr fontAlgn="base">
                <a:spcBef>
                  <a:spcPct val="0"/>
                </a:spcBef>
                <a:spcAft>
                  <a:spcPct val="0"/>
                </a:spcAft>
                <a:defRPr/>
              </a:pPr>
              <a:t>16</a:t>
            </a:fld>
            <a:endParaRPr lang="en-US" altLang="ja-JP"/>
          </a:p>
        </p:txBody>
      </p:sp>
    </p:spTree>
    <p:extLst>
      <p:ext uri="{BB962C8B-B14F-4D97-AF65-F5344CB8AC3E}">
        <p14:creationId xmlns:p14="http://schemas.microsoft.com/office/powerpoint/2010/main" val="10665765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スライド イメージ プレースホルダ 1"/>
          <p:cNvSpPr>
            <a:spLocks noGrp="1" noRot="1" noChangeAspect="1"/>
          </p:cNvSpPr>
          <p:nvPr>
            <p:ph type="sldImg"/>
          </p:nvPr>
        </p:nvSpPr>
        <p:spPr bwMode="auto">
          <a:noFill/>
          <a:ln>
            <a:solidFill>
              <a:srgbClr val="000000"/>
            </a:solidFill>
            <a:miter lim="800000"/>
            <a:headEnd/>
            <a:tailEnd/>
          </a:ln>
        </p:spPr>
      </p:sp>
      <p:sp>
        <p:nvSpPr>
          <p:cNvPr id="13314"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defTabSz="914349" eaLnBrk="1" hangingPunct="1">
              <a:spcBef>
                <a:spcPct val="0"/>
              </a:spcBef>
            </a:pPr>
            <a:endParaRPr lang="en-US" altLang="ja-JP" dirty="0" smtClean="0">
              <a:latin typeface="ＭＳ ゴシック" panose="020B0609070205080204" pitchFamily="49" charset="-128"/>
            </a:endParaRPr>
          </a:p>
        </p:txBody>
      </p:sp>
      <p:sp>
        <p:nvSpPr>
          <p:cNvPr id="13315" name="スライド番号プレースホル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5F74760-37D7-458A-B92F-9AD2F4BA4568}" type="slidenum">
              <a:rPr lang="ja-JP" altLang="en-US"/>
              <a:pPr fontAlgn="base">
                <a:spcBef>
                  <a:spcPct val="0"/>
                </a:spcBef>
                <a:spcAft>
                  <a:spcPct val="0"/>
                </a:spcAft>
                <a:defRPr/>
              </a:pPr>
              <a:t>17</a:t>
            </a:fld>
            <a:endParaRPr lang="en-US" altLang="ja-JP"/>
          </a:p>
        </p:txBody>
      </p:sp>
    </p:spTree>
    <p:extLst>
      <p:ext uri="{BB962C8B-B14F-4D97-AF65-F5344CB8AC3E}">
        <p14:creationId xmlns:p14="http://schemas.microsoft.com/office/powerpoint/2010/main" val="20780891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スライド イメージ プレースホルダ 1"/>
          <p:cNvSpPr>
            <a:spLocks noGrp="1" noRot="1" noChangeAspect="1"/>
          </p:cNvSpPr>
          <p:nvPr>
            <p:ph type="sldImg"/>
          </p:nvPr>
        </p:nvSpPr>
        <p:spPr bwMode="auto">
          <a:noFill/>
          <a:ln>
            <a:solidFill>
              <a:srgbClr val="000000"/>
            </a:solidFill>
            <a:miter lim="800000"/>
            <a:headEnd/>
            <a:tailEnd/>
          </a:ln>
        </p:spPr>
      </p:sp>
      <p:sp>
        <p:nvSpPr>
          <p:cNvPr id="13314"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defTabSz="914349" eaLnBrk="1" hangingPunct="1">
              <a:spcBef>
                <a:spcPct val="0"/>
              </a:spcBef>
            </a:pPr>
            <a:endParaRPr lang="en-US" altLang="ja-JP" dirty="0" smtClean="0">
              <a:latin typeface="ＭＳ ゴシック" panose="020B0609070205080204" pitchFamily="49" charset="-128"/>
            </a:endParaRPr>
          </a:p>
        </p:txBody>
      </p:sp>
      <p:sp>
        <p:nvSpPr>
          <p:cNvPr id="13315" name="スライド番号プレースホル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5F74760-37D7-458A-B92F-9AD2F4BA4568}" type="slidenum">
              <a:rPr lang="ja-JP" altLang="en-US"/>
              <a:pPr fontAlgn="base">
                <a:spcBef>
                  <a:spcPct val="0"/>
                </a:spcBef>
                <a:spcAft>
                  <a:spcPct val="0"/>
                </a:spcAft>
                <a:defRPr/>
              </a:pPr>
              <a:t>18</a:t>
            </a:fld>
            <a:endParaRPr lang="en-US" altLang="ja-JP"/>
          </a:p>
        </p:txBody>
      </p:sp>
    </p:spTree>
    <p:extLst>
      <p:ext uri="{BB962C8B-B14F-4D97-AF65-F5344CB8AC3E}">
        <p14:creationId xmlns:p14="http://schemas.microsoft.com/office/powerpoint/2010/main" val="22323611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スライド イメージ プレースホルダ 1"/>
          <p:cNvSpPr>
            <a:spLocks noGrp="1" noRot="1" noChangeAspect="1"/>
          </p:cNvSpPr>
          <p:nvPr>
            <p:ph type="sldImg"/>
          </p:nvPr>
        </p:nvSpPr>
        <p:spPr bwMode="auto">
          <a:noFill/>
          <a:ln>
            <a:solidFill>
              <a:srgbClr val="000000"/>
            </a:solidFill>
            <a:miter lim="800000"/>
            <a:headEnd/>
            <a:tailEnd/>
          </a:ln>
        </p:spPr>
      </p:sp>
      <p:sp>
        <p:nvSpPr>
          <p:cNvPr id="13314"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defTabSz="914349" eaLnBrk="1" hangingPunct="1">
              <a:spcBef>
                <a:spcPct val="0"/>
              </a:spcBef>
            </a:pPr>
            <a:endParaRPr lang="en-US" altLang="ja-JP" dirty="0" smtClean="0">
              <a:latin typeface="ＭＳ ゴシック" panose="020B0609070205080204" pitchFamily="49" charset="-128"/>
            </a:endParaRPr>
          </a:p>
        </p:txBody>
      </p:sp>
      <p:sp>
        <p:nvSpPr>
          <p:cNvPr id="13315" name="スライド番号プレースホル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5F74760-37D7-458A-B92F-9AD2F4BA4568}" type="slidenum">
              <a:rPr lang="ja-JP" altLang="en-US"/>
              <a:pPr fontAlgn="base">
                <a:spcBef>
                  <a:spcPct val="0"/>
                </a:spcBef>
                <a:spcAft>
                  <a:spcPct val="0"/>
                </a:spcAft>
                <a:defRPr/>
              </a:pPr>
              <a:t>19</a:t>
            </a:fld>
            <a:endParaRPr lang="en-US" altLang="ja-JP"/>
          </a:p>
        </p:txBody>
      </p:sp>
    </p:spTree>
    <p:extLst>
      <p:ext uri="{BB962C8B-B14F-4D97-AF65-F5344CB8AC3E}">
        <p14:creationId xmlns:p14="http://schemas.microsoft.com/office/powerpoint/2010/main" val="3862991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pPr eaLnBrk="1" hangingPunct="1"/>
            <a:r>
              <a:rPr lang="ja-JP" altLang="en-US" smtClean="0">
                <a:latin typeface="ＭＳ ゴシック" panose="020B0609070205080204" pitchFamily="49" charset="-128"/>
                <a:ea typeface="ＭＳ Ｐ明朝" charset="-128"/>
              </a:rPr>
              <a:t>認定調査の適正化を進めていくうえで、まず大事になっていくのは、長期的な視点で取り組むということです。言い換えれば、対応すべき課題はある程度多岐にわたるのが通常ですし、また調査員のスキル向上や意識の変革を必要とする部分もありますので、短期間での実現は容易ではないだろうということです。</a:t>
            </a:r>
          </a:p>
          <a:p>
            <a:pPr eaLnBrk="1" hangingPunct="1"/>
            <a:r>
              <a:rPr lang="ja-JP" altLang="en-US" smtClean="0">
                <a:latin typeface="ＭＳ ゴシック" panose="020B0609070205080204" pitchFamily="49" charset="-128"/>
                <a:ea typeface="ＭＳ Ｐ明朝" charset="-128"/>
              </a:rPr>
              <a:t>そうした意味では、バラつきの大きい調査項目の中から、優先度の高い調査項目に絞って、改善に取り組んでいくというスタンスが必要になります。</a:t>
            </a:r>
          </a:p>
          <a:p>
            <a:pPr eaLnBrk="1" hangingPunct="1"/>
            <a:r>
              <a:rPr lang="ja-JP" altLang="en-US" smtClean="0">
                <a:latin typeface="ＭＳ ゴシック" panose="020B0609070205080204" pitchFamily="49" charset="-128"/>
                <a:ea typeface="ＭＳ Ｐ明朝" charset="-128"/>
              </a:rPr>
              <a:t>具体的には、基本調査項目の中では、樹形図で基準時間に影響を与えやすい項目を選ぶことが効果的ですし、特記事項の記載については、介護の手間に個人差が大きいような、移動、食事、排泄、ＢＰＳ</a:t>
            </a:r>
            <a:r>
              <a:rPr lang="en-US" altLang="ja-JP" smtClean="0">
                <a:latin typeface="ＭＳ ゴシック" panose="020B0609070205080204" pitchFamily="49" charset="-128"/>
                <a:ea typeface="ＭＳ Ｐ明朝" charset="-128"/>
              </a:rPr>
              <a:t>D</a:t>
            </a:r>
            <a:r>
              <a:rPr lang="ja-JP" altLang="en-US" smtClean="0">
                <a:latin typeface="ＭＳ ゴシック" panose="020B0609070205080204" pitchFamily="49" charset="-128"/>
                <a:ea typeface="ＭＳ Ｐ明朝" charset="-128"/>
              </a:rPr>
              <a:t>関連といった調査項目の特記を優先的に充実させていく、という形です。</a:t>
            </a:r>
          </a:p>
          <a:p>
            <a:pPr eaLnBrk="1" hangingPunct="1"/>
            <a:r>
              <a:rPr lang="ja-JP" altLang="en-US" smtClean="0">
                <a:latin typeface="ＭＳ ゴシック" panose="020B0609070205080204" pitchFamily="49" charset="-128"/>
                <a:ea typeface="ＭＳ Ｐ明朝" charset="-128"/>
              </a:rPr>
              <a:t>また、各自治体の認定調査がどのような体制で実施されているかに応じて、適正化の進め方も変わってきます。具体的には、委託の調査員が多い場合であったり、広域連合の場合など、すべての調査員に対して、対応策を浸透させていくには工夫も必要となってくるでしょう。</a:t>
            </a:r>
          </a:p>
          <a:p>
            <a:pPr eaLnBrk="1" hangingPunct="1"/>
            <a:r>
              <a:rPr lang="ja-JP" altLang="en-US" smtClean="0">
                <a:latin typeface="ＭＳ ゴシック" panose="020B0609070205080204" pitchFamily="49" charset="-128"/>
                <a:ea typeface="ＭＳ Ｐ明朝" charset="-128"/>
              </a:rPr>
              <a:t>さらには、１保険者だけで解決しようとするのではなく、周辺自治体との情報交換を行ったり、都道府県への相談の実施、またこうした適正化事業も有効に活用いただきたいと思います。</a:t>
            </a:r>
            <a:endParaRPr lang="ja-JP" altLang="en-US" dirty="0" smtClean="0">
              <a:latin typeface="ＭＳ ゴシック" panose="020B0609070205080204" pitchFamily="49" charset="-128"/>
              <a:ea typeface="ＭＳ Ｐ明朝" charset="-128"/>
            </a:endParaRPr>
          </a:p>
        </p:txBody>
      </p:sp>
    </p:spTree>
    <p:extLst>
      <p:ext uri="{BB962C8B-B14F-4D97-AF65-F5344CB8AC3E}">
        <p14:creationId xmlns:p14="http://schemas.microsoft.com/office/powerpoint/2010/main" val="4005453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pPr eaLnBrk="1" hangingPunct="1"/>
            <a:endParaRPr lang="ja-JP" altLang="en-US" dirty="0" smtClean="0">
              <a:latin typeface="ＭＳ ゴシック" panose="020B0609070205080204" pitchFamily="49" charset="-128"/>
              <a:ea typeface="ＭＳ Ｐ明朝" charset="-128"/>
            </a:endParaRPr>
          </a:p>
        </p:txBody>
      </p:sp>
    </p:spTree>
    <p:extLst>
      <p:ext uri="{BB962C8B-B14F-4D97-AF65-F5344CB8AC3E}">
        <p14:creationId xmlns:p14="http://schemas.microsoft.com/office/powerpoint/2010/main" val="242441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pPr eaLnBrk="1" hangingPunct="1"/>
            <a:endParaRPr lang="ja-JP" altLang="en-US" dirty="0" smtClean="0">
              <a:latin typeface="ＭＳ ゴシック" panose="020B0609070205080204" pitchFamily="49" charset="-128"/>
              <a:ea typeface="ＭＳ Ｐ明朝" charset="-128"/>
            </a:endParaRPr>
          </a:p>
        </p:txBody>
      </p:sp>
    </p:spTree>
    <p:extLst>
      <p:ext uri="{BB962C8B-B14F-4D97-AF65-F5344CB8AC3E}">
        <p14:creationId xmlns:p14="http://schemas.microsoft.com/office/powerpoint/2010/main" val="1424276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pPr eaLnBrk="1" hangingPunct="1"/>
            <a:endParaRPr lang="ja-JP" altLang="en-US" dirty="0" smtClean="0">
              <a:latin typeface="ＭＳ ゴシック" panose="020B0609070205080204" pitchFamily="49" charset="-128"/>
              <a:ea typeface="ＭＳ Ｐ明朝" charset="-128"/>
            </a:endParaRPr>
          </a:p>
        </p:txBody>
      </p:sp>
    </p:spTree>
    <p:extLst>
      <p:ext uri="{BB962C8B-B14F-4D97-AF65-F5344CB8AC3E}">
        <p14:creationId xmlns:p14="http://schemas.microsoft.com/office/powerpoint/2010/main" val="42825124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pPr eaLnBrk="1" hangingPunct="1"/>
            <a:endParaRPr lang="ja-JP" altLang="en-US" dirty="0" smtClean="0">
              <a:latin typeface="ＭＳ ゴシック" panose="020B0609070205080204" pitchFamily="49" charset="-128"/>
              <a:ea typeface="ＭＳ Ｐ明朝" charset="-128"/>
            </a:endParaRPr>
          </a:p>
        </p:txBody>
      </p:sp>
    </p:spTree>
    <p:extLst>
      <p:ext uri="{BB962C8B-B14F-4D97-AF65-F5344CB8AC3E}">
        <p14:creationId xmlns:p14="http://schemas.microsoft.com/office/powerpoint/2010/main" val="396874190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pPr eaLnBrk="1" hangingPunct="1"/>
            <a:endParaRPr lang="ja-JP" altLang="en-US" dirty="0" smtClean="0">
              <a:latin typeface="ＭＳ ゴシック" panose="020B0609070205080204" pitchFamily="49" charset="-128"/>
              <a:ea typeface="ＭＳ Ｐ明朝" charset="-128"/>
            </a:endParaRPr>
          </a:p>
        </p:txBody>
      </p:sp>
    </p:spTree>
    <p:extLst>
      <p:ext uri="{BB962C8B-B14F-4D97-AF65-F5344CB8AC3E}">
        <p14:creationId xmlns:p14="http://schemas.microsoft.com/office/powerpoint/2010/main" val="168331993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スライド イメージ プレースホルダ 1"/>
          <p:cNvSpPr>
            <a:spLocks noGrp="1" noRot="1" noChangeAspect="1"/>
          </p:cNvSpPr>
          <p:nvPr>
            <p:ph type="sldImg"/>
          </p:nvPr>
        </p:nvSpPr>
        <p:spPr bwMode="auto">
          <a:noFill/>
          <a:ln>
            <a:solidFill>
              <a:srgbClr val="000000"/>
            </a:solidFill>
            <a:miter lim="800000"/>
            <a:headEnd/>
            <a:tailEnd/>
          </a:ln>
        </p:spPr>
      </p:sp>
      <p:sp>
        <p:nvSpPr>
          <p:cNvPr id="13314"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defTabSz="914349" eaLnBrk="1" hangingPunct="1">
              <a:spcBef>
                <a:spcPct val="0"/>
              </a:spcBef>
            </a:pPr>
            <a:endParaRPr lang="en-US" altLang="ja-JP" dirty="0" smtClean="0">
              <a:latin typeface="ＭＳ ゴシック" panose="020B0609070205080204" pitchFamily="49" charset="-128"/>
            </a:endParaRPr>
          </a:p>
        </p:txBody>
      </p:sp>
      <p:sp>
        <p:nvSpPr>
          <p:cNvPr id="13315" name="スライド番号プレースホル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5F74760-37D7-458A-B92F-9AD2F4BA4568}" type="slidenum">
              <a:rPr lang="ja-JP" altLang="en-US"/>
              <a:pPr fontAlgn="base">
                <a:spcBef>
                  <a:spcPct val="0"/>
                </a:spcBef>
                <a:spcAft>
                  <a:spcPct val="0"/>
                </a:spcAft>
                <a:defRPr/>
              </a:pPr>
              <a:t>25</a:t>
            </a:fld>
            <a:endParaRPr lang="en-US" altLang="ja-JP"/>
          </a:p>
        </p:txBody>
      </p:sp>
    </p:spTree>
    <p:extLst>
      <p:ext uri="{BB962C8B-B14F-4D97-AF65-F5344CB8AC3E}">
        <p14:creationId xmlns:p14="http://schemas.microsoft.com/office/powerpoint/2010/main" val="325122662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pPr eaLnBrk="1" hangingPunct="1"/>
            <a:endParaRPr lang="ja-JP" altLang="en-US" dirty="0" smtClean="0">
              <a:latin typeface="ＭＳ ゴシック" panose="020B0609070205080204" pitchFamily="49" charset="-128"/>
              <a:ea typeface="ＭＳ Ｐ明朝" charset="-128"/>
            </a:endParaRPr>
          </a:p>
        </p:txBody>
      </p:sp>
    </p:spTree>
    <p:extLst>
      <p:ext uri="{BB962C8B-B14F-4D97-AF65-F5344CB8AC3E}">
        <p14:creationId xmlns:p14="http://schemas.microsoft.com/office/powerpoint/2010/main" val="4507921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スライド イメージ プレースホルダ 1"/>
          <p:cNvSpPr>
            <a:spLocks noGrp="1" noRot="1" noChangeAspect="1"/>
          </p:cNvSpPr>
          <p:nvPr>
            <p:ph type="sldImg"/>
          </p:nvPr>
        </p:nvSpPr>
        <p:spPr bwMode="auto">
          <a:noFill/>
          <a:ln>
            <a:solidFill>
              <a:srgbClr val="000000"/>
            </a:solidFill>
            <a:miter lim="800000"/>
            <a:headEnd/>
            <a:tailEnd/>
          </a:ln>
        </p:spPr>
      </p:sp>
      <p:sp>
        <p:nvSpPr>
          <p:cNvPr id="13314"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defTabSz="914349" eaLnBrk="1" hangingPunct="1">
              <a:spcBef>
                <a:spcPct val="0"/>
              </a:spcBef>
            </a:pPr>
            <a:endParaRPr lang="en-US" altLang="ja-JP" dirty="0" smtClean="0">
              <a:latin typeface="ＭＳ ゴシック" panose="020B0609070205080204" pitchFamily="49" charset="-128"/>
            </a:endParaRPr>
          </a:p>
        </p:txBody>
      </p:sp>
      <p:sp>
        <p:nvSpPr>
          <p:cNvPr id="13315" name="スライド番号プレースホル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5F74760-37D7-458A-B92F-9AD2F4BA4568}" type="slidenum">
              <a:rPr lang="ja-JP" altLang="en-US"/>
              <a:pPr fontAlgn="base">
                <a:spcBef>
                  <a:spcPct val="0"/>
                </a:spcBef>
                <a:spcAft>
                  <a:spcPct val="0"/>
                </a:spcAft>
                <a:defRPr/>
              </a:pPr>
              <a:t>27</a:t>
            </a:fld>
            <a:endParaRPr lang="en-US" altLang="ja-JP"/>
          </a:p>
        </p:txBody>
      </p:sp>
    </p:spTree>
    <p:extLst>
      <p:ext uri="{BB962C8B-B14F-4D97-AF65-F5344CB8AC3E}">
        <p14:creationId xmlns:p14="http://schemas.microsoft.com/office/powerpoint/2010/main" val="73595357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pPr eaLnBrk="1" hangingPunct="1"/>
            <a:endParaRPr lang="ja-JP" altLang="en-US" dirty="0" smtClean="0">
              <a:latin typeface="ＭＳ ゴシック" panose="020B0609070205080204" pitchFamily="49" charset="-128"/>
              <a:ea typeface="ＭＳ Ｐ明朝" charset="-128"/>
            </a:endParaRPr>
          </a:p>
        </p:txBody>
      </p:sp>
    </p:spTree>
    <p:extLst>
      <p:ext uri="{BB962C8B-B14F-4D97-AF65-F5344CB8AC3E}">
        <p14:creationId xmlns:p14="http://schemas.microsoft.com/office/powerpoint/2010/main" val="379180319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pPr eaLnBrk="1" hangingPunct="1"/>
            <a:r>
              <a:rPr lang="ja-JP" altLang="en-US" smtClean="0">
                <a:latin typeface="ＭＳ ゴシック" panose="020B0609070205080204" pitchFamily="49" charset="-128"/>
                <a:ea typeface="ＭＳ Ｐ明朝" charset="-128"/>
              </a:rPr>
              <a:t>各自治体の取り組み事例に関する資料は、要介護認定適正化事業のホームページでも掲載していますので、ご活用ください。</a:t>
            </a:r>
            <a:endParaRPr lang="ja-JP" altLang="en-US" dirty="0" smtClean="0">
              <a:latin typeface="ＭＳ ゴシック" panose="020B0609070205080204" pitchFamily="49" charset="-128"/>
              <a:ea typeface="ＭＳ Ｐ明朝" charset="-128"/>
            </a:endParaRPr>
          </a:p>
        </p:txBody>
      </p:sp>
    </p:spTree>
    <p:extLst>
      <p:ext uri="{BB962C8B-B14F-4D97-AF65-F5344CB8AC3E}">
        <p14:creationId xmlns:p14="http://schemas.microsoft.com/office/powerpoint/2010/main" val="30138320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pPr eaLnBrk="1" hangingPunct="1"/>
            <a:r>
              <a:rPr lang="ja-JP" altLang="en-US" smtClean="0">
                <a:latin typeface="ＭＳ ゴシック" panose="020B0609070205080204" pitchFamily="49" charset="-128"/>
                <a:ea typeface="ＭＳ Ｐ明朝" charset="-128"/>
              </a:rPr>
              <a:t>今回の研修から自治体にお戻りいただいてから、まず実施していただきたいこととしては、こちらのような内容になります。</a:t>
            </a:r>
          </a:p>
          <a:p>
            <a:pPr eaLnBrk="1" hangingPunct="1"/>
            <a:r>
              <a:rPr lang="ja-JP" altLang="en-US" smtClean="0">
                <a:latin typeface="ＭＳ ゴシック" panose="020B0609070205080204" pitchFamily="49" charset="-128"/>
                <a:ea typeface="ＭＳ Ｐ明朝" charset="-128"/>
              </a:rPr>
              <a:t>基本調査項目については、業務分析データを確認いただいて、箱ひげの箱から飛び出ている調査項目として、どのようなものがあるのかを確認いただきたいです。</a:t>
            </a:r>
          </a:p>
          <a:p>
            <a:pPr eaLnBrk="1" hangingPunct="1"/>
            <a:r>
              <a:rPr lang="ja-JP" altLang="en-US" smtClean="0">
                <a:latin typeface="ＭＳ ゴシック" panose="020B0609070205080204" pitchFamily="49" charset="-128"/>
                <a:ea typeface="ＭＳ Ｐ明朝" charset="-128"/>
              </a:rPr>
              <a:t>そうした項目については、調査員の間で選択基準に関する誤解がないか、または誤った選択を招くようなローカルルールは存在していないかなどを、確認していただくことも必要です。</a:t>
            </a:r>
          </a:p>
          <a:p>
            <a:pPr eaLnBrk="1" hangingPunct="1"/>
            <a:r>
              <a:rPr lang="ja-JP" altLang="en-US" smtClean="0">
                <a:latin typeface="ＭＳ ゴシック" panose="020B0609070205080204" pitchFamily="49" charset="-128"/>
                <a:ea typeface="ＭＳ Ｐ明朝" charset="-128"/>
              </a:rPr>
              <a:t>また、特記事項の記載においては、まずは申請者の要介護度が軽い重いに関わらず、一定量以上が記載されているかということから始めてみることは有効です。特には２群、４群、５群あたりとなります。</a:t>
            </a:r>
          </a:p>
          <a:p>
            <a:pPr eaLnBrk="1" hangingPunct="1"/>
            <a:r>
              <a:rPr lang="ja-JP" altLang="en-US" smtClean="0">
                <a:latin typeface="ＭＳ ゴシック" panose="020B0609070205080204" pitchFamily="49" charset="-128"/>
                <a:ea typeface="ＭＳ Ｐ明朝" charset="-128"/>
              </a:rPr>
              <a:t>また、そもそも審査会において、特記事項に基づいた議論が行われているのか、また一次判定結果の修正・確定のプロセスにおいて、実際に選択肢の変更などが行われているのか、という基本的な点を確認することも必要でしょう。いくら認定調査員が特記事項を改善したとしても、それが審査会で有効に活用されていないのであれば、せっかくの取り組みも効果を上げられなくなってしまいます。</a:t>
            </a:r>
          </a:p>
          <a:p>
            <a:pPr eaLnBrk="1" hangingPunct="1"/>
            <a:endParaRPr lang="ja-JP" altLang="en-US" dirty="0" smtClean="0">
              <a:latin typeface="ＭＳ ゴシック" panose="020B0609070205080204" pitchFamily="49" charset="-128"/>
              <a:ea typeface="ＭＳ Ｐ明朝" charset="-128"/>
            </a:endParaRPr>
          </a:p>
        </p:txBody>
      </p:sp>
    </p:spTree>
    <p:extLst>
      <p:ext uri="{BB962C8B-B14F-4D97-AF65-F5344CB8AC3E}">
        <p14:creationId xmlns:p14="http://schemas.microsoft.com/office/powerpoint/2010/main" val="134669514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pPr eaLnBrk="1" hangingPunct="1"/>
            <a:endParaRPr lang="ja-JP" altLang="en-US" dirty="0" smtClean="0">
              <a:latin typeface="ＭＳ ゴシック" panose="020B0609070205080204" pitchFamily="49" charset="-128"/>
              <a:ea typeface="ＭＳ Ｐ明朝" charset="-128"/>
            </a:endParaRPr>
          </a:p>
        </p:txBody>
      </p:sp>
    </p:spTree>
    <p:extLst>
      <p:ext uri="{BB962C8B-B14F-4D97-AF65-F5344CB8AC3E}">
        <p14:creationId xmlns:p14="http://schemas.microsoft.com/office/powerpoint/2010/main" val="90770010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pPr eaLnBrk="1" hangingPunct="1"/>
            <a:endParaRPr lang="ja-JP" altLang="en-US" dirty="0" smtClean="0">
              <a:latin typeface="ＭＳ ゴシック" panose="020B0609070205080204" pitchFamily="49" charset="-128"/>
              <a:ea typeface="ＭＳ Ｐ明朝" charset="-128"/>
            </a:endParaRPr>
          </a:p>
        </p:txBody>
      </p:sp>
    </p:spTree>
    <p:extLst>
      <p:ext uri="{BB962C8B-B14F-4D97-AF65-F5344CB8AC3E}">
        <p14:creationId xmlns:p14="http://schemas.microsoft.com/office/powerpoint/2010/main" val="385839497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latin typeface="ＭＳ ゴシック" panose="020B0609070205080204" pitchFamily="49" charset="-128"/>
            </a:endParaRPr>
          </a:p>
        </p:txBody>
      </p:sp>
      <p:sp>
        <p:nvSpPr>
          <p:cNvPr id="4" name="スライド番号プレースホルダー 3"/>
          <p:cNvSpPr>
            <a:spLocks noGrp="1"/>
          </p:cNvSpPr>
          <p:nvPr>
            <p:ph type="sldNum" sz="quarter" idx="10"/>
          </p:nvPr>
        </p:nvSpPr>
        <p:spPr/>
        <p:txBody>
          <a:bodyPr/>
          <a:lstStyle/>
          <a:p>
            <a:pPr>
              <a:defRPr/>
            </a:pPr>
            <a:fld id="{98431BDE-46CF-4E8F-957F-1BCDF751A170}" type="slidenum">
              <a:rPr lang="en-US" altLang="ja-JP" smtClean="0"/>
              <a:pPr>
                <a:defRPr/>
              </a:pPr>
              <a:t>32</a:t>
            </a:fld>
            <a:endParaRPr lang="en-US" altLang="ja-JP"/>
          </a:p>
        </p:txBody>
      </p:sp>
    </p:spTree>
    <p:extLst>
      <p:ext uri="{BB962C8B-B14F-4D97-AF65-F5344CB8AC3E}">
        <p14:creationId xmlns:p14="http://schemas.microsoft.com/office/powerpoint/2010/main" val="23082945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kumimoji="1" lang="ja-JP" altLang="en-US" smtClean="0">
                <a:latin typeface="ＭＳ ゴシック" panose="020B0609070205080204" pitchFamily="49" charset="-128"/>
              </a:rPr>
              <a:t>自治体における改善に向けた取り組み例について、代表的なものをご紹介したいと思います。</a:t>
            </a:r>
          </a:p>
          <a:p>
            <a:pPr marL="0" marR="0" indent="0" algn="l" defTabSz="914400" rtl="0" eaLnBrk="1" fontAlgn="base" latinLnBrk="0" hangingPunct="1">
              <a:lnSpc>
                <a:spcPct val="100000"/>
              </a:lnSpc>
              <a:spcBef>
                <a:spcPct val="30000"/>
              </a:spcBef>
              <a:spcAft>
                <a:spcPct val="0"/>
              </a:spcAft>
              <a:buClrTx/>
              <a:buSzTx/>
              <a:buFontTx/>
              <a:buNone/>
              <a:tabLst/>
              <a:defRPr/>
            </a:pPr>
            <a:r>
              <a:rPr kumimoji="1" lang="ja-JP" altLang="en-US" smtClean="0">
                <a:latin typeface="ＭＳ ゴシック" panose="020B0609070205080204" pitchFamily="49" charset="-128"/>
              </a:rPr>
              <a:t>まずは、基本調査の改善に向けた課題と取り組みです。</a:t>
            </a:r>
          </a:p>
          <a:p>
            <a:pPr marL="0" marR="0" indent="0" algn="l" defTabSz="914400" rtl="0" eaLnBrk="1" fontAlgn="base" latinLnBrk="0" hangingPunct="1">
              <a:lnSpc>
                <a:spcPct val="100000"/>
              </a:lnSpc>
              <a:spcBef>
                <a:spcPct val="30000"/>
              </a:spcBef>
              <a:spcAft>
                <a:spcPct val="0"/>
              </a:spcAft>
              <a:buClrTx/>
              <a:buSzTx/>
              <a:buFontTx/>
              <a:buNone/>
              <a:tabLst/>
              <a:defRPr/>
            </a:pPr>
            <a:r>
              <a:rPr kumimoji="1" lang="ja-JP" altLang="en-US" smtClean="0">
                <a:latin typeface="ＭＳ ゴシック" panose="020B0609070205080204" pitchFamily="49" charset="-128"/>
              </a:rPr>
              <a:t>業務分析データにおいて、箱から飛び出している調査項目が確認された場合には、その項目について特記事項で選択の根拠が記載されているか、そしてその記載が定義から考えて適切であるかを確認することが必要です。必要に応じて、調査員へのヒアリングをすることも有効でしょう。また、全国との乖離をなくしていくという意味では、実際に周辺自治体ではどのようにしているのかという情報交換や、都道府県への相談を行ってみることも検討事項でしょう。</a:t>
            </a:r>
          </a:p>
          <a:p>
            <a:pPr marL="0" marR="0" indent="0" algn="l" defTabSz="914400" rtl="0" eaLnBrk="1" fontAlgn="base" latinLnBrk="0" hangingPunct="1">
              <a:lnSpc>
                <a:spcPct val="100000"/>
              </a:lnSpc>
              <a:spcBef>
                <a:spcPct val="30000"/>
              </a:spcBef>
              <a:spcAft>
                <a:spcPct val="0"/>
              </a:spcAft>
              <a:buClrTx/>
              <a:buSzTx/>
              <a:buFontTx/>
              <a:buNone/>
              <a:tabLst/>
              <a:defRPr/>
            </a:pPr>
            <a:r>
              <a:rPr kumimoji="1" lang="ja-JP" altLang="en-US" smtClean="0">
                <a:latin typeface="ＭＳ ゴシック" panose="020B0609070205080204" pitchFamily="49" charset="-128"/>
              </a:rPr>
              <a:t>調査項目の選択肢に誤解がある場合や、疑義の多い調査項目がある場合には、研修や調査員間の話し合いの実施、そしてＥラーニングを併用していくことが効果的です。</a:t>
            </a:r>
          </a:p>
          <a:p>
            <a:pPr marL="0" marR="0" indent="0" algn="l" defTabSz="914400" rtl="0" eaLnBrk="1" fontAlgn="base" latinLnBrk="0" hangingPunct="1">
              <a:lnSpc>
                <a:spcPct val="100000"/>
              </a:lnSpc>
              <a:spcBef>
                <a:spcPct val="30000"/>
              </a:spcBef>
              <a:spcAft>
                <a:spcPct val="0"/>
              </a:spcAft>
              <a:buClrTx/>
              <a:buSzTx/>
              <a:buFontTx/>
              <a:buNone/>
              <a:tabLst/>
              <a:defRPr/>
            </a:pPr>
            <a:r>
              <a:rPr kumimoji="1" lang="ja-JP" altLang="en-US" smtClean="0">
                <a:latin typeface="ＭＳ ゴシック" panose="020B0609070205080204" pitchFamily="49" charset="-128"/>
              </a:rPr>
              <a:t>選択率の偏りをもたらすようなローカルルールが既に認識されている場合には、その見直しを検討いただくとともに、業務分析データによる確認も行ってみてください。</a:t>
            </a:r>
          </a:p>
          <a:p>
            <a:pPr marL="0" marR="0" indent="0" algn="l" defTabSz="914400" rtl="0" eaLnBrk="1" fontAlgn="base" latinLnBrk="0" hangingPunct="1">
              <a:lnSpc>
                <a:spcPct val="100000"/>
              </a:lnSpc>
              <a:spcBef>
                <a:spcPct val="30000"/>
              </a:spcBef>
              <a:spcAft>
                <a:spcPct val="0"/>
              </a:spcAft>
              <a:buClrTx/>
              <a:buSzTx/>
              <a:buFontTx/>
              <a:buNone/>
              <a:tabLst/>
              <a:defRPr/>
            </a:pPr>
            <a:r>
              <a:rPr kumimoji="1" lang="ja-JP" altLang="en-US" smtClean="0">
                <a:latin typeface="ＭＳ ゴシック" panose="020B0609070205080204" pitchFamily="49" charset="-128"/>
              </a:rPr>
              <a:t>適切な介助の判断にバラつきがあるような場合であったり、適切な介助について審査会での確認が不十分な場合には、審査会委員に対する説明や研修を行ったり、特記事項において●などを記載するといったコミュニケーション方法の活用を検討していただければと思います。</a:t>
            </a:r>
          </a:p>
          <a:p>
            <a:pPr marL="0" marR="0" indent="0" algn="l" defTabSz="914400" rtl="0" eaLnBrk="1" fontAlgn="base" latinLnBrk="0" hangingPunct="1">
              <a:lnSpc>
                <a:spcPct val="100000"/>
              </a:lnSpc>
              <a:spcBef>
                <a:spcPct val="30000"/>
              </a:spcBef>
              <a:spcAft>
                <a:spcPct val="0"/>
              </a:spcAft>
              <a:buClrTx/>
              <a:buSzTx/>
              <a:buFontTx/>
              <a:buNone/>
              <a:tabLst/>
              <a:defRPr/>
            </a:pPr>
            <a:r>
              <a:rPr kumimoji="1" lang="ja-JP" altLang="en-US" smtClean="0">
                <a:latin typeface="ＭＳ ゴシック" panose="020B0609070205080204" pitchFamily="49" charset="-128"/>
              </a:rPr>
              <a:t>いずれの場合も、調査の基本原則を伝えることに主眼を置き、個別のケースにおいて「何を選択すべきか」は示さないというスタンスが重要です。それを示すことは、結局のところ、新たなバラつきの基となるようなローカルルールを作ることにもなりかねないからです。</a:t>
            </a:r>
            <a:endParaRPr kumimoji="1" lang="ja-JP" altLang="en-US" dirty="0" smtClean="0">
              <a:latin typeface="ＭＳ ゴシック" panose="020B0609070205080204" pitchFamily="49" charset="-128"/>
            </a:endParaRPr>
          </a:p>
        </p:txBody>
      </p:sp>
    </p:spTree>
    <p:extLst>
      <p:ext uri="{BB962C8B-B14F-4D97-AF65-F5344CB8AC3E}">
        <p14:creationId xmlns:p14="http://schemas.microsoft.com/office/powerpoint/2010/main" val="4662286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kumimoji="1" lang="ja-JP" altLang="en-US" smtClean="0">
                <a:latin typeface="ＭＳ ゴシック" panose="020B0609070205080204" pitchFamily="49" charset="-128"/>
              </a:rPr>
              <a:t>続いて、特記事項の改善に向けた取り組み例です。</a:t>
            </a:r>
          </a:p>
          <a:p>
            <a:pPr marL="0" marR="0" indent="0" algn="l" defTabSz="914400" rtl="0" eaLnBrk="1" fontAlgn="base" latinLnBrk="0" hangingPunct="1">
              <a:lnSpc>
                <a:spcPct val="100000"/>
              </a:lnSpc>
              <a:spcBef>
                <a:spcPct val="30000"/>
              </a:spcBef>
              <a:spcAft>
                <a:spcPct val="0"/>
              </a:spcAft>
              <a:buClrTx/>
              <a:buSzTx/>
              <a:buFontTx/>
              <a:buNone/>
              <a:tabLst/>
              <a:defRPr/>
            </a:pPr>
            <a:r>
              <a:rPr kumimoji="1" lang="ja-JP" altLang="en-US" smtClean="0">
                <a:latin typeface="ＭＳ ゴシック" panose="020B0609070205080204" pitchFamily="49" charset="-128"/>
              </a:rPr>
              <a:t>２群、４群、５群において、介護の手間の量を把握できるような特記事項が記載されていない場合や、最軽度・最重度ケースでの特記の不足については、特記事項のポイントに関する研修であったり、今回の研修で実施したような模擬審査による検討を通じて、審査会での特記の活用のされ方を理解してもらうための取り組みが必要といえます。</a:t>
            </a:r>
          </a:p>
          <a:p>
            <a:pPr marL="0" marR="0" indent="0" algn="l" defTabSz="914400" rtl="0" eaLnBrk="1" fontAlgn="base" latinLnBrk="0" hangingPunct="1">
              <a:lnSpc>
                <a:spcPct val="100000"/>
              </a:lnSpc>
              <a:spcBef>
                <a:spcPct val="30000"/>
              </a:spcBef>
              <a:spcAft>
                <a:spcPct val="0"/>
              </a:spcAft>
              <a:buClrTx/>
              <a:buSzTx/>
              <a:buFontTx/>
              <a:buNone/>
              <a:tabLst/>
              <a:defRPr/>
            </a:pPr>
            <a:r>
              <a:rPr kumimoji="1" lang="ja-JP" altLang="en-US" smtClean="0">
                <a:latin typeface="ＭＳ ゴシック" panose="020B0609070205080204" pitchFamily="49" charset="-128"/>
              </a:rPr>
              <a:t>また、特記事項にはせっかく記載が充実していても、審査会において十分に検討されていない場合には、事務局として審査会の進行方法の工夫を検討してみることも一案です。</a:t>
            </a:r>
          </a:p>
          <a:p>
            <a:pPr marL="0" marR="0" indent="0" algn="l" defTabSz="914400" rtl="0" eaLnBrk="1" fontAlgn="base" latinLnBrk="0" hangingPunct="1">
              <a:lnSpc>
                <a:spcPct val="100000"/>
              </a:lnSpc>
              <a:spcBef>
                <a:spcPct val="30000"/>
              </a:spcBef>
              <a:spcAft>
                <a:spcPct val="0"/>
              </a:spcAft>
              <a:buClrTx/>
              <a:buSzTx/>
              <a:buFontTx/>
              <a:buNone/>
              <a:tabLst/>
              <a:defRPr/>
            </a:pPr>
            <a:endParaRPr kumimoji="1" lang="ja-JP" altLang="en-US" dirty="0" smtClean="0">
              <a:latin typeface="ＭＳ ゴシック" panose="020B0609070205080204" pitchFamily="49" charset="-128"/>
            </a:endParaRPr>
          </a:p>
        </p:txBody>
      </p:sp>
    </p:spTree>
    <p:extLst>
      <p:ext uri="{BB962C8B-B14F-4D97-AF65-F5344CB8AC3E}">
        <p14:creationId xmlns:p14="http://schemas.microsoft.com/office/powerpoint/2010/main" val="40726189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pPr eaLnBrk="1" hangingPunct="1"/>
            <a:r>
              <a:rPr lang="ja-JP" altLang="en-US" smtClean="0">
                <a:latin typeface="ＭＳ ゴシック" panose="020B0609070205080204" pitchFamily="49" charset="-128"/>
                <a:ea typeface="ＭＳ Ｐ明朝" charset="-128"/>
              </a:rPr>
              <a:t>この「要介護認定適正化事業」で提供しているツールについては、「適正化ツール」というふうに呼んでいますけれども、これらを有効に活用いただくことについても、是非ご検討いただきたいと思います。</a:t>
            </a:r>
          </a:p>
          <a:p>
            <a:pPr eaLnBrk="1" hangingPunct="1"/>
            <a:r>
              <a:rPr lang="ja-JP" altLang="en-US" smtClean="0">
                <a:latin typeface="ＭＳ ゴシック" panose="020B0609070205080204" pitchFamily="49" charset="-128"/>
                <a:ea typeface="ＭＳ Ｐ明朝" charset="-128"/>
              </a:rPr>
              <a:t>まずは、基本調査を改善していく際に、課題の発見や改善効果のチェックを行うには何をしていけばよいかです。</a:t>
            </a:r>
          </a:p>
          <a:p>
            <a:pPr eaLnBrk="1" hangingPunct="1"/>
            <a:r>
              <a:rPr lang="ja-JP" altLang="en-US" smtClean="0">
                <a:latin typeface="ＭＳ ゴシック" panose="020B0609070205080204" pitchFamily="49" charset="-128"/>
                <a:ea typeface="ＭＳ Ｐ明朝" charset="-128"/>
              </a:rPr>
              <a:t>一つは、本日午前にも取り上げた業務分析データです。繰り返しになりますが、一次判定の分布特性や、人口構造のデータ、認定率のデータから、地域特性についても確認いただき、そのうえで、バラつきのある基本調査項目や、中間評価項目得点の状況などを確認いただきたいと思います。</a:t>
            </a:r>
          </a:p>
          <a:p>
            <a:pPr eaLnBrk="1" hangingPunct="1"/>
            <a:r>
              <a:rPr lang="ja-JP" altLang="en-US" smtClean="0">
                <a:latin typeface="ＭＳ ゴシック" panose="020B0609070205080204" pitchFamily="49" charset="-128"/>
                <a:ea typeface="ＭＳ Ｐ明朝" charset="-128"/>
              </a:rPr>
              <a:t>また、この事業で提供している、調査員向けのＥラーニングについては、自分自身の弱点を見つける有効なツールになりますので、是非すべての調査員さんに活用いただきたいです。</a:t>
            </a:r>
            <a:endParaRPr lang="ja-JP" altLang="en-US" dirty="0" smtClean="0">
              <a:latin typeface="ＭＳ ゴシック" panose="020B0609070205080204" pitchFamily="49" charset="-128"/>
              <a:ea typeface="ＭＳ Ｐ明朝" charset="-128"/>
            </a:endParaRPr>
          </a:p>
        </p:txBody>
      </p:sp>
    </p:spTree>
    <p:extLst>
      <p:ext uri="{BB962C8B-B14F-4D97-AF65-F5344CB8AC3E}">
        <p14:creationId xmlns:p14="http://schemas.microsoft.com/office/powerpoint/2010/main" val="31933395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pPr eaLnBrk="1" hangingPunct="1"/>
            <a:r>
              <a:rPr lang="ja-JP" altLang="en-US" smtClean="0">
                <a:latin typeface="ＭＳ ゴシック" panose="020B0609070205080204" pitchFamily="49" charset="-128"/>
                <a:ea typeface="ＭＳ Ｐ明朝" charset="-128"/>
              </a:rPr>
              <a:t>続いては、基本調査の改善において、適正化に向けた取り組みを推進していくためのツールの活用です。</a:t>
            </a:r>
          </a:p>
          <a:p>
            <a:pPr eaLnBrk="1" hangingPunct="1"/>
            <a:r>
              <a:rPr lang="ja-JP" altLang="en-US" smtClean="0">
                <a:latin typeface="ＭＳ ゴシック" panose="020B0609070205080204" pitchFamily="49" charset="-128"/>
                <a:ea typeface="ＭＳ Ｐ明朝" charset="-128"/>
              </a:rPr>
              <a:t>一つには、調査員向けの研修を各自治体にて実施いただく上で、この事業で公開している研修資料を活用いただきたいということです。具体的には、昨日の講義１「認定調査の基本的な考え方」であったり、今日の講義４「基本調査項目のポイントと疑義への対応」などになります。</a:t>
            </a:r>
          </a:p>
          <a:p>
            <a:pPr eaLnBrk="1" hangingPunct="1"/>
            <a:r>
              <a:rPr lang="ja-JP" altLang="en-US" smtClean="0">
                <a:latin typeface="ＭＳ ゴシック" panose="020B0609070205080204" pitchFamily="49" charset="-128"/>
                <a:ea typeface="ＭＳ Ｐ明朝" charset="-128"/>
              </a:rPr>
              <a:t>なお、現在、適正化事業ホームページに掲載されている研修資料は、</a:t>
            </a:r>
            <a:r>
              <a:rPr lang="en-US" altLang="ja-JP" smtClean="0">
                <a:latin typeface="ＭＳ ゴシック" panose="020B0609070205080204" pitchFamily="49" charset="-128"/>
                <a:ea typeface="ＭＳ Ｐ明朝" charset="-128"/>
              </a:rPr>
              <a:t>30</a:t>
            </a:r>
            <a:r>
              <a:rPr lang="ja-JP" altLang="en-US" smtClean="0">
                <a:latin typeface="ＭＳ ゴシック" panose="020B0609070205080204" pitchFamily="49" charset="-128"/>
                <a:ea typeface="ＭＳ Ｐ明朝" charset="-128"/>
              </a:rPr>
              <a:t>年度のものとなりますが、今年度の資料についても、今年度末前後に掲載予定としています。</a:t>
            </a:r>
          </a:p>
          <a:p>
            <a:pPr eaLnBrk="1" hangingPunct="1"/>
            <a:r>
              <a:rPr lang="ja-JP" altLang="en-US" smtClean="0">
                <a:latin typeface="ＭＳ ゴシック" panose="020B0609070205080204" pitchFamily="49" charset="-128"/>
                <a:ea typeface="ＭＳ Ｐ明朝" charset="-128"/>
              </a:rPr>
              <a:t>また、先ほども触れたＥラーニングについて、全国テストや各種教材を活用いただいて、調査員一人一人のスキルアップを進めていただきたいと思います。</a:t>
            </a:r>
            <a:endParaRPr lang="ja-JP" altLang="en-US" dirty="0" smtClean="0">
              <a:latin typeface="ＭＳ ゴシック" panose="020B0609070205080204" pitchFamily="49" charset="-128"/>
              <a:ea typeface="ＭＳ Ｐ明朝" charset="-128"/>
            </a:endParaRPr>
          </a:p>
        </p:txBody>
      </p:sp>
    </p:spTree>
    <p:extLst>
      <p:ext uri="{BB962C8B-B14F-4D97-AF65-F5344CB8AC3E}">
        <p14:creationId xmlns:p14="http://schemas.microsoft.com/office/powerpoint/2010/main" val="7866328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pPr eaLnBrk="1" hangingPunct="1"/>
            <a:r>
              <a:rPr lang="ja-JP" altLang="en-US" smtClean="0">
                <a:latin typeface="ＭＳ ゴシック" panose="020B0609070205080204" pitchFamily="49" charset="-128"/>
                <a:ea typeface="ＭＳ Ｐ明朝" charset="-128"/>
              </a:rPr>
              <a:t>次に、特記事項の改善に向けた適正化ツールの活用についてです。</a:t>
            </a:r>
          </a:p>
          <a:p>
            <a:pPr eaLnBrk="1" hangingPunct="1"/>
            <a:r>
              <a:rPr lang="ja-JP" altLang="en-US" smtClean="0">
                <a:latin typeface="ＭＳ ゴシック" panose="020B0609070205080204" pitchFamily="49" charset="-128"/>
                <a:ea typeface="ＭＳ Ｐ明朝" charset="-128"/>
              </a:rPr>
              <a:t>こちらも先ほどと同様、過去の研修会資料の活用であったり、適正化事業ホームページに掲載している研修用の事例集、過去に本事業で配布したＤＶＤ教材、そしてＥラーニングにおいて公開している、特記事項の動画教材などを活用いただきたいと思います。</a:t>
            </a:r>
            <a:endParaRPr lang="ja-JP" altLang="en-US" dirty="0" smtClean="0">
              <a:latin typeface="ＭＳ ゴシック" panose="020B0609070205080204" pitchFamily="49" charset="-128"/>
              <a:ea typeface="ＭＳ Ｐ明朝" charset="-128"/>
            </a:endParaRPr>
          </a:p>
        </p:txBody>
      </p:sp>
    </p:spTree>
    <p:extLst>
      <p:ext uri="{BB962C8B-B14F-4D97-AF65-F5344CB8AC3E}">
        <p14:creationId xmlns:p14="http://schemas.microsoft.com/office/powerpoint/2010/main" val="34239060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pPr eaLnBrk="1" hangingPunct="1"/>
            <a:r>
              <a:rPr lang="ja-JP" altLang="en-US" smtClean="0">
                <a:latin typeface="ＭＳ ゴシック" panose="020B0609070205080204" pitchFamily="49" charset="-128"/>
                <a:ea typeface="ＭＳ Ｐ明朝" charset="-128"/>
              </a:rPr>
              <a:t>ここでＥラーニングの利用手順について、ごく簡単にご説明しておきます。</a:t>
            </a:r>
          </a:p>
          <a:p>
            <a:pPr eaLnBrk="1" hangingPunct="1"/>
            <a:r>
              <a:rPr lang="ja-JP" altLang="en-US" smtClean="0">
                <a:latin typeface="ＭＳ ゴシック" panose="020B0609070205080204" pitchFamily="49" charset="-128"/>
                <a:ea typeface="ＭＳ Ｐ明朝" charset="-128"/>
              </a:rPr>
              <a:t>Ｅラーニング自体は各自治体のご担当者の方にて、自治体内の認定調査員の登録や通知などの管理をしていただくことになっています。</a:t>
            </a:r>
          </a:p>
          <a:p>
            <a:pPr eaLnBrk="1" hangingPunct="1"/>
            <a:r>
              <a:rPr lang="ja-JP" altLang="en-US" smtClean="0">
                <a:latin typeface="ＭＳ ゴシック" panose="020B0609070205080204" pitchFamily="49" charset="-128"/>
                <a:ea typeface="ＭＳ Ｐ明朝" charset="-128"/>
              </a:rPr>
              <a:t>ですので、そもそも自治体のほうで、各調査員をＥラーニングのシステムに登録しているか、というのが第一歩になります。</a:t>
            </a:r>
          </a:p>
          <a:p>
            <a:pPr eaLnBrk="1" hangingPunct="1"/>
            <a:r>
              <a:rPr lang="ja-JP" altLang="en-US" smtClean="0">
                <a:latin typeface="ＭＳ ゴシック" panose="020B0609070205080204" pitchFamily="49" charset="-128"/>
                <a:ea typeface="ＭＳ Ｐ明朝" charset="-128"/>
              </a:rPr>
              <a:t>そのうえで、認定調査員の方がシステムを利用する環境が整ったら、はじめに全国テストを受講いただき、現時点での理解度をチェックします。その後、各自の課題に応じて、教材、問題集を活用して、弱点を潰していっていただくという流れになります。</a:t>
            </a:r>
            <a:endParaRPr lang="ja-JP" altLang="en-US" dirty="0" smtClean="0">
              <a:latin typeface="ＭＳ ゴシック" panose="020B0609070205080204" pitchFamily="49" charset="-128"/>
              <a:ea typeface="ＭＳ Ｐ明朝" charset="-128"/>
            </a:endParaRPr>
          </a:p>
        </p:txBody>
      </p:sp>
    </p:spTree>
    <p:extLst>
      <p:ext uri="{BB962C8B-B14F-4D97-AF65-F5344CB8AC3E}">
        <p14:creationId xmlns:p14="http://schemas.microsoft.com/office/powerpoint/2010/main" val="38086523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4" name="AutoShape 7"/>
          <p:cNvSpPr>
            <a:spLocks noChangeArrowheads="1"/>
          </p:cNvSpPr>
          <p:nvPr/>
        </p:nvSpPr>
        <p:spPr bwMode="auto">
          <a:xfrm>
            <a:off x="685800" y="2393950"/>
            <a:ext cx="7772400" cy="109538"/>
          </a:xfrm>
          <a:custGeom>
            <a:avLst/>
            <a:gdLst>
              <a:gd name="G0" fmla="+- 618 0 0"/>
            </a:gdLst>
            <a:ahLst/>
            <a:cxnLst>
              <a:cxn ang="0">
                <a:pos x="0" y="0"/>
              </a:cxn>
              <a:cxn ang="0">
                <a:pos x="618" y="0"/>
              </a:cxn>
              <a:cxn ang="0">
                <a:pos x="618" y="1000"/>
              </a:cxn>
              <a:cxn ang="0">
                <a:pos x="0" y="1000"/>
              </a:cxn>
              <a:cxn ang="0">
                <a:pos x="0" y="0"/>
              </a:cxn>
              <a:cxn ang="0">
                <a:pos x="1000" y="0"/>
              </a:cxn>
            </a:cxnLst>
            <a:rect l="0" t="0" r="r" b="b"/>
            <a:pathLst>
              <a:path w="1000" h="1000" stroke="0">
                <a:moveTo>
                  <a:pt x="0" y="0"/>
                </a:moveTo>
                <a:lnTo>
                  <a:pt x="618" y="0"/>
                </a:lnTo>
                <a:lnTo>
                  <a:pt x="618" y="1000"/>
                </a:lnTo>
                <a:lnTo>
                  <a:pt x="0" y="1000"/>
                </a:lnTo>
                <a:close/>
              </a:path>
              <a:path w="1000" h="1000">
                <a:moveTo>
                  <a:pt x="0" y="0"/>
                </a:moveTo>
                <a:lnTo>
                  <a:pt x="1000" y="0"/>
                </a:lnTo>
              </a:path>
            </a:pathLst>
          </a:custGeom>
          <a:solidFill>
            <a:srgbClr val="3366FF"/>
          </a:solidFill>
          <a:ln w="9525">
            <a:solidFill>
              <a:srgbClr val="3366FF"/>
            </a:solidFill>
            <a:round/>
            <a:headEnd/>
            <a:tailEnd/>
          </a:ln>
        </p:spPr>
        <p:txBody>
          <a:bodyPr/>
          <a:lstStyle/>
          <a:p>
            <a:pPr>
              <a:defRPr/>
            </a:pPr>
            <a:endParaRPr kumimoji="0" lang="ja-JP" altLang="ja-JP" sz="2400" dirty="0">
              <a:latin typeface="Times New Roman" pitchFamily="18" charset="0"/>
              <a:ea typeface="ＭＳ Ｐゴシック" pitchFamily="50" charset="-128"/>
            </a:endParaRPr>
          </a:p>
        </p:txBody>
      </p:sp>
      <p:sp>
        <p:nvSpPr>
          <p:cNvPr id="8194" name="Rectangle 2"/>
          <p:cNvSpPr>
            <a:spLocks noGrp="1" noChangeArrowheads="1"/>
          </p:cNvSpPr>
          <p:nvPr>
            <p:ph type="ctrTitle"/>
          </p:nvPr>
        </p:nvSpPr>
        <p:spPr>
          <a:xfrm>
            <a:off x="685800" y="990600"/>
            <a:ext cx="7772400" cy="1371600"/>
          </a:xfrm>
        </p:spPr>
        <p:txBody>
          <a:bodyPr/>
          <a:lstStyle>
            <a:lvl1pPr>
              <a:defRPr sz="4000"/>
            </a:lvl1pPr>
          </a:lstStyle>
          <a:p>
            <a:r>
              <a:rPr lang="ja-JP" altLang="en-US"/>
              <a:t>マスタ タイトルの書式設定</a:t>
            </a:r>
          </a:p>
        </p:txBody>
      </p:sp>
      <p:sp>
        <p:nvSpPr>
          <p:cNvPr id="8195" name="Rectangle 3"/>
          <p:cNvSpPr>
            <a:spLocks noGrp="1" noChangeArrowheads="1"/>
          </p:cNvSpPr>
          <p:nvPr>
            <p:ph type="subTitle" idx="1"/>
          </p:nvPr>
        </p:nvSpPr>
        <p:spPr>
          <a:xfrm>
            <a:off x="1447800" y="3429000"/>
            <a:ext cx="7010400" cy="1600200"/>
          </a:xfrm>
        </p:spPr>
        <p:txBody>
          <a:bodyPr/>
          <a:lstStyle>
            <a:lvl1pPr marL="0" indent="0">
              <a:buFont typeface="Wingdings" pitchFamily="2" charset="2"/>
              <a:buNone/>
              <a:defRPr sz="2800"/>
            </a:lvl1pPr>
          </a:lstStyle>
          <a:p>
            <a:r>
              <a:rPr lang="ja-JP" altLang="en-US"/>
              <a:t>マスタ サブタイトルの書式設定</a:t>
            </a:r>
          </a:p>
        </p:txBody>
      </p:sp>
      <p:sp>
        <p:nvSpPr>
          <p:cNvPr id="5" name="Rectangle 4"/>
          <p:cNvSpPr>
            <a:spLocks noGrp="1" noChangeArrowheads="1"/>
          </p:cNvSpPr>
          <p:nvPr>
            <p:ph type="dt" sz="half" idx="10"/>
          </p:nvPr>
        </p:nvSpPr>
        <p:spPr>
          <a:xfrm>
            <a:off x="685800" y="6248400"/>
            <a:ext cx="1905000" cy="457200"/>
          </a:xfrm>
        </p:spPr>
        <p:txBody>
          <a:bodyPr/>
          <a:lstStyle>
            <a:lvl1pPr>
              <a:defRPr/>
            </a:lvl1pPr>
          </a:lstStyle>
          <a:p>
            <a:pPr>
              <a:defRPr/>
            </a:pPr>
            <a:endParaRPr lang="en-US" altLang="ja-JP" dirty="0"/>
          </a:p>
        </p:txBody>
      </p:sp>
      <p:sp>
        <p:nvSpPr>
          <p:cNvPr id="6" name="Rectangle 5"/>
          <p:cNvSpPr>
            <a:spLocks noGrp="1" noChangeArrowheads="1"/>
          </p:cNvSpPr>
          <p:nvPr>
            <p:ph type="ftr" sz="quarter" idx="11"/>
          </p:nvPr>
        </p:nvSpPr>
        <p:spPr>
          <a:xfrm>
            <a:off x="3124200" y="6248400"/>
            <a:ext cx="2895600" cy="457200"/>
          </a:xfrm>
        </p:spPr>
        <p:txBody>
          <a:bodyPr/>
          <a:lstStyle>
            <a:lvl1pPr>
              <a:defRPr smtClean="0"/>
            </a:lvl1pPr>
          </a:lstStyle>
          <a:p>
            <a:pPr>
              <a:defRPr/>
            </a:pPr>
            <a:r>
              <a:rPr lang="zh-TW" altLang="en-US"/>
              <a:t>厚生労働省 老健局 老人保健課</a:t>
            </a:r>
            <a:endParaRPr lang="en-US" altLang="ja-JP" dirty="0"/>
          </a:p>
        </p:txBody>
      </p:sp>
      <p:sp>
        <p:nvSpPr>
          <p:cNvPr id="7" name="Rectangle 6"/>
          <p:cNvSpPr>
            <a:spLocks noGrp="1" noChangeArrowheads="1"/>
          </p:cNvSpPr>
          <p:nvPr>
            <p:ph type="sldNum" sz="quarter" idx="12"/>
          </p:nvPr>
        </p:nvSpPr>
        <p:spPr>
          <a:xfrm>
            <a:off x="6553200" y="6248400"/>
            <a:ext cx="1905000" cy="457200"/>
          </a:xfrm>
          <a:prstGeom prst="rect">
            <a:avLst/>
          </a:prstGeom>
        </p:spPr>
        <p:txBody>
          <a:bodyPr/>
          <a:lstStyle>
            <a:lvl1pPr>
              <a:defRPr/>
            </a:lvl1pPr>
          </a:lstStyle>
          <a:p>
            <a:pPr>
              <a:defRPr/>
            </a:pPr>
            <a:fld id="{5FD63154-E0C2-45D4-BB98-C5BCFFD1029E}" type="slidenum">
              <a:rPr lang="en-US" altLang="ja-JP"/>
              <a:pPr>
                <a:defRPr/>
              </a:pPr>
              <a:t>‹#›</a:t>
            </a:fld>
            <a:endParaRPr lang="en-US" altLang="ja-JP"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6"/>
          <p:cNvSpPr>
            <a:spLocks noGrp="1" noChangeArrowheads="1"/>
          </p:cNvSpPr>
          <p:nvPr>
            <p:ph type="dt" sz="half" idx="10"/>
          </p:nvPr>
        </p:nvSpPr>
        <p:spPr>
          <a:ln/>
        </p:spPr>
        <p:txBody>
          <a:bodyPr/>
          <a:lstStyle>
            <a:lvl1pPr>
              <a:defRPr/>
            </a:lvl1pPr>
          </a:lstStyle>
          <a:p>
            <a:pPr>
              <a:defRPr/>
            </a:pPr>
            <a:endParaRPr lang="en-US" altLang="ja-JP" dirty="0"/>
          </a:p>
        </p:txBody>
      </p:sp>
      <p:sp>
        <p:nvSpPr>
          <p:cNvPr id="5" name="Rectangle 7"/>
          <p:cNvSpPr>
            <a:spLocks noGrp="1" noChangeArrowheads="1"/>
          </p:cNvSpPr>
          <p:nvPr>
            <p:ph type="ftr" sz="quarter" idx="11"/>
          </p:nvPr>
        </p:nvSpPr>
        <p:spPr>
          <a:ln/>
        </p:spPr>
        <p:txBody>
          <a:bodyPr/>
          <a:lstStyle>
            <a:lvl1pPr>
              <a:defRPr/>
            </a:lvl1pPr>
          </a:lstStyle>
          <a:p>
            <a:pPr>
              <a:defRPr/>
            </a:pPr>
            <a:r>
              <a:rPr lang="ja-JP" altLang="en-US" dirty="0"/>
              <a:t>厚生労働省</a:t>
            </a:r>
            <a:br>
              <a:rPr lang="ja-JP" altLang="en-US" dirty="0"/>
            </a:br>
            <a:r>
              <a:rPr lang="ja-JP" altLang="en-US" sz="800" dirty="0"/>
              <a:t>老健局 老人保健課</a:t>
            </a:r>
          </a:p>
        </p:txBody>
      </p:sp>
      <p:sp>
        <p:nvSpPr>
          <p:cNvPr id="6" name="Rectangle 8"/>
          <p:cNvSpPr>
            <a:spLocks noGrp="1" noChangeArrowheads="1"/>
          </p:cNvSpPr>
          <p:nvPr>
            <p:ph type="sldNum" sz="quarter" idx="12"/>
          </p:nvPr>
        </p:nvSpPr>
        <p:spPr>
          <a:xfrm>
            <a:off x="7235825" y="6597650"/>
            <a:ext cx="1908175" cy="260350"/>
          </a:xfrm>
          <a:prstGeom prst="rect">
            <a:avLst/>
          </a:prstGeom>
          <a:ln/>
        </p:spPr>
        <p:txBody>
          <a:bodyPr/>
          <a:lstStyle>
            <a:lvl1pPr>
              <a:defRPr/>
            </a:lvl1pPr>
          </a:lstStyle>
          <a:p>
            <a:pPr>
              <a:defRPr/>
            </a:pPr>
            <a:fld id="{17DE7779-42E6-4308-8556-C13551A540AB}" type="slidenum">
              <a:rPr lang="en-US" altLang="ja-JP"/>
              <a:pPr>
                <a:defRPr/>
              </a:pPr>
              <a:t>‹#›</a:t>
            </a:fld>
            <a:endParaRPr lang="en-US" altLang="ja-JP"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73838" y="304800"/>
            <a:ext cx="2001837" cy="5715000"/>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566738" y="304800"/>
            <a:ext cx="5854700" cy="5715000"/>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6"/>
          <p:cNvSpPr>
            <a:spLocks noGrp="1" noChangeArrowheads="1"/>
          </p:cNvSpPr>
          <p:nvPr>
            <p:ph type="dt" sz="half" idx="10"/>
          </p:nvPr>
        </p:nvSpPr>
        <p:spPr>
          <a:ln/>
        </p:spPr>
        <p:txBody>
          <a:bodyPr/>
          <a:lstStyle>
            <a:lvl1pPr>
              <a:defRPr/>
            </a:lvl1pPr>
          </a:lstStyle>
          <a:p>
            <a:pPr>
              <a:defRPr/>
            </a:pPr>
            <a:endParaRPr lang="en-US" altLang="ja-JP" dirty="0"/>
          </a:p>
        </p:txBody>
      </p:sp>
      <p:sp>
        <p:nvSpPr>
          <p:cNvPr id="5" name="Rectangle 7"/>
          <p:cNvSpPr>
            <a:spLocks noGrp="1" noChangeArrowheads="1"/>
          </p:cNvSpPr>
          <p:nvPr>
            <p:ph type="ftr" sz="quarter" idx="11"/>
          </p:nvPr>
        </p:nvSpPr>
        <p:spPr>
          <a:ln/>
        </p:spPr>
        <p:txBody>
          <a:bodyPr/>
          <a:lstStyle>
            <a:lvl1pPr>
              <a:defRPr/>
            </a:lvl1pPr>
          </a:lstStyle>
          <a:p>
            <a:pPr>
              <a:defRPr/>
            </a:pPr>
            <a:r>
              <a:rPr lang="ja-JP" altLang="en-US" dirty="0"/>
              <a:t>厚生労働省</a:t>
            </a:r>
            <a:br>
              <a:rPr lang="ja-JP" altLang="en-US" dirty="0"/>
            </a:br>
            <a:r>
              <a:rPr lang="ja-JP" altLang="en-US" sz="800" dirty="0"/>
              <a:t>老健局 老人保健課</a:t>
            </a:r>
          </a:p>
        </p:txBody>
      </p:sp>
      <p:sp>
        <p:nvSpPr>
          <p:cNvPr id="6" name="Rectangle 8"/>
          <p:cNvSpPr>
            <a:spLocks noGrp="1" noChangeArrowheads="1"/>
          </p:cNvSpPr>
          <p:nvPr>
            <p:ph type="sldNum" sz="quarter" idx="12"/>
          </p:nvPr>
        </p:nvSpPr>
        <p:spPr>
          <a:xfrm>
            <a:off x="7235825" y="6597650"/>
            <a:ext cx="1908175" cy="260350"/>
          </a:xfrm>
          <a:prstGeom prst="rect">
            <a:avLst/>
          </a:prstGeom>
          <a:ln/>
        </p:spPr>
        <p:txBody>
          <a:bodyPr/>
          <a:lstStyle>
            <a:lvl1pPr>
              <a:defRPr/>
            </a:lvl1pPr>
          </a:lstStyle>
          <a:p>
            <a:pPr>
              <a:defRPr/>
            </a:pPr>
            <a:fld id="{7D6E2E2B-80CF-47A0-96DF-D0A16C1C2B3A}" type="slidenum">
              <a:rPr lang="en-US" altLang="ja-JP"/>
              <a:pPr>
                <a:defRPr/>
              </a:pPr>
              <a:t>‹#›</a:t>
            </a:fld>
            <a:endParaRPr lang="en-US" altLang="ja-JP"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タイトル、テキスト、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574675" y="304800"/>
            <a:ext cx="8001000" cy="747713"/>
          </a:xfrm>
        </p:spPr>
        <p:txBody>
          <a:bodyPr/>
          <a:lstStyle/>
          <a:p>
            <a:r>
              <a:rPr lang="ja-JP" altLang="en-US" smtClean="0"/>
              <a:t>マスタ タイトルの書式設定</a:t>
            </a:r>
            <a:endParaRPr lang="ja-JP" altLang="en-US"/>
          </a:p>
        </p:txBody>
      </p:sp>
      <p:sp>
        <p:nvSpPr>
          <p:cNvPr id="3" name="テキスト プレースホルダ 2"/>
          <p:cNvSpPr>
            <a:spLocks noGrp="1"/>
          </p:cNvSpPr>
          <p:nvPr>
            <p:ph type="body" sz="half" idx="1"/>
          </p:nvPr>
        </p:nvSpPr>
        <p:spPr>
          <a:xfrm>
            <a:off x="566738" y="1341438"/>
            <a:ext cx="3924300" cy="4678362"/>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3438" y="1341438"/>
            <a:ext cx="3924300" cy="4678362"/>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6"/>
          <p:cNvSpPr>
            <a:spLocks noGrp="1" noChangeArrowheads="1"/>
          </p:cNvSpPr>
          <p:nvPr>
            <p:ph type="dt" sz="half" idx="10"/>
          </p:nvPr>
        </p:nvSpPr>
        <p:spPr>
          <a:ln/>
        </p:spPr>
        <p:txBody>
          <a:bodyPr/>
          <a:lstStyle>
            <a:lvl1pPr>
              <a:defRPr/>
            </a:lvl1pPr>
          </a:lstStyle>
          <a:p>
            <a:pPr>
              <a:defRPr/>
            </a:pPr>
            <a:endParaRPr lang="en-US" altLang="ja-JP" dirty="0"/>
          </a:p>
        </p:txBody>
      </p:sp>
      <p:sp>
        <p:nvSpPr>
          <p:cNvPr id="6" name="Rectangle 7"/>
          <p:cNvSpPr>
            <a:spLocks noGrp="1" noChangeArrowheads="1"/>
          </p:cNvSpPr>
          <p:nvPr>
            <p:ph type="ftr" sz="quarter" idx="11"/>
          </p:nvPr>
        </p:nvSpPr>
        <p:spPr>
          <a:ln/>
        </p:spPr>
        <p:txBody>
          <a:bodyPr/>
          <a:lstStyle>
            <a:lvl1pPr>
              <a:defRPr/>
            </a:lvl1pPr>
          </a:lstStyle>
          <a:p>
            <a:pPr>
              <a:defRPr/>
            </a:pPr>
            <a:r>
              <a:rPr lang="ja-JP" altLang="en-US" dirty="0"/>
              <a:t>厚生労働省</a:t>
            </a:r>
            <a:br>
              <a:rPr lang="ja-JP" altLang="en-US" dirty="0"/>
            </a:br>
            <a:r>
              <a:rPr lang="ja-JP" altLang="en-US" sz="800" dirty="0"/>
              <a:t>老健局 老人保健課</a:t>
            </a:r>
          </a:p>
        </p:txBody>
      </p:sp>
      <p:sp>
        <p:nvSpPr>
          <p:cNvPr id="7" name="Rectangle 8"/>
          <p:cNvSpPr>
            <a:spLocks noGrp="1" noChangeArrowheads="1"/>
          </p:cNvSpPr>
          <p:nvPr>
            <p:ph type="sldNum" sz="quarter" idx="12"/>
          </p:nvPr>
        </p:nvSpPr>
        <p:spPr>
          <a:xfrm>
            <a:off x="7235825" y="6597650"/>
            <a:ext cx="1908175" cy="260350"/>
          </a:xfrm>
          <a:prstGeom prst="rect">
            <a:avLst/>
          </a:prstGeom>
          <a:ln/>
        </p:spPr>
        <p:txBody>
          <a:bodyPr/>
          <a:lstStyle>
            <a:lvl1pPr>
              <a:defRPr/>
            </a:lvl1pPr>
          </a:lstStyle>
          <a:p>
            <a:pPr>
              <a:defRPr/>
            </a:pPr>
            <a:fld id="{5DFFE16B-0EDA-40CF-AC5B-51E64EF465E7}" type="slidenum">
              <a:rPr lang="en-US" altLang="ja-JP"/>
              <a:pPr>
                <a:defRPr/>
              </a:pPr>
              <a:t>‹#›</a:t>
            </a:fld>
            <a:endParaRPr lang="en-US" altLang="ja-JP"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タイトル、テキスト、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574675" y="304800"/>
            <a:ext cx="8001000" cy="747713"/>
          </a:xfrm>
        </p:spPr>
        <p:txBody>
          <a:bodyPr/>
          <a:lstStyle/>
          <a:p>
            <a:r>
              <a:rPr lang="ja-JP" altLang="en-US" smtClean="0"/>
              <a:t>マスタ タイトルの書式設定</a:t>
            </a:r>
            <a:endParaRPr lang="ja-JP" altLang="en-US"/>
          </a:p>
        </p:txBody>
      </p:sp>
      <p:sp>
        <p:nvSpPr>
          <p:cNvPr id="3" name="テキスト プレースホルダ 2"/>
          <p:cNvSpPr>
            <a:spLocks noGrp="1"/>
          </p:cNvSpPr>
          <p:nvPr>
            <p:ph type="body" sz="half" idx="1"/>
          </p:nvPr>
        </p:nvSpPr>
        <p:spPr>
          <a:xfrm>
            <a:off x="566738" y="1341438"/>
            <a:ext cx="3924300" cy="4678362"/>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4643438" y="1341438"/>
            <a:ext cx="3924300" cy="2262187"/>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643438" y="3756025"/>
            <a:ext cx="3924300" cy="22637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6" name="Rectangle 6"/>
          <p:cNvSpPr>
            <a:spLocks noGrp="1" noChangeArrowheads="1"/>
          </p:cNvSpPr>
          <p:nvPr>
            <p:ph type="dt" sz="half" idx="10"/>
          </p:nvPr>
        </p:nvSpPr>
        <p:spPr>
          <a:ln/>
        </p:spPr>
        <p:txBody>
          <a:bodyPr/>
          <a:lstStyle>
            <a:lvl1pPr>
              <a:defRPr/>
            </a:lvl1pPr>
          </a:lstStyle>
          <a:p>
            <a:pPr>
              <a:defRPr/>
            </a:pPr>
            <a:endParaRPr lang="en-US" altLang="ja-JP" dirty="0"/>
          </a:p>
        </p:txBody>
      </p:sp>
      <p:sp>
        <p:nvSpPr>
          <p:cNvPr id="7" name="Rectangle 7"/>
          <p:cNvSpPr>
            <a:spLocks noGrp="1" noChangeArrowheads="1"/>
          </p:cNvSpPr>
          <p:nvPr>
            <p:ph type="ftr" sz="quarter" idx="11"/>
          </p:nvPr>
        </p:nvSpPr>
        <p:spPr>
          <a:ln/>
        </p:spPr>
        <p:txBody>
          <a:bodyPr/>
          <a:lstStyle>
            <a:lvl1pPr>
              <a:defRPr/>
            </a:lvl1pPr>
          </a:lstStyle>
          <a:p>
            <a:pPr>
              <a:defRPr/>
            </a:pPr>
            <a:r>
              <a:rPr lang="ja-JP" altLang="en-US" dirty="0"/>
              <a:t>厚生労働省</a:t>
            </a:r>
            <a:br>
              <a:rPr lang="ja-JP" altLang="en-US" dirty="0"/>
            </a:br>
            <a:r>
              <a:rPr lang="ja-JP" altLang="en-US" sz="800" dirty="0"/>
              <a:t>老健局 老人保健課</a:t>
            </a:r>
          </a:p>
        </p:txBody>
      </p:sp>
      <p:sp>
        <p:nvSpPr>
          <p:cNvPr id="8" name="Rectangle 8"/>
          <p:cNvSpPr>
            <a:spLocks noGrp="1" noChangeArrowheads="1"/>
          </p:cNvSpPr>
          <p:nvPr>
            <p:ph type="sldNum" sz="quarter" idx="12"/>
          </p:nvPr>
        </p:nvSpPr>
        <p:spPr>
          <a:xfrm>
            <a:off x="7235825" y="6597650"/>
            <a:ext cx="1908175" cy="260350"/>
          </a:xfrm>
          <a:prstGeom prst="rect">
            <a:avLst/>
          </a:prstGeom>
          <a:ln/>
        </p:spPr>
        <p:txBody>
          <a:bodyPr/>
          <a:lstStyle>
            <a:lvl1pPr>
              <a:defRPr/>
            </a:lvl1pPr>
          </a:lstStyle>
          <a:p>
            <a:pPr>
              <a:defRPr/>
            </a:pPr>
            <a:fld id="{A6A101E5-770C-40C1-857F-447337F26DAB}" type="slidenum">
              <a:rPr lang="en-US" altLang="ja-JP"/>
              <a:pPr>
                <a:defRPr/>
              </a:pPr>
              <a:t>‹#›</a:t>
            </a:fld>
            <a:endParaRPr lang="en-US" altLang="ja-JP"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6"/>
          <p:cNvSpPr>
            <a:spLocks noGrp="1" noChangeArrowheads="1"/>
          </p:cNvSpPr>
          <p:nvPr>
            <p:ph type="dt" sz="half" idx="10"/>
          </p:nvPr>
        </p:nvSpPr>
        <p:spPr>
          <a:ln/>
        </p:spPr>
        <p:txBody>
          <a:bodyPr/>
          <a:lstStyle>
            <a:lvl1pPr>
              <a:defRPr/>
            </a:lvl1pPr>
          </a:lstStyle>
          <a:p>
            <a:pPr>
              <a:defRPr/>
            </a:pPr>
            <a:endParaRPr lang="en-US" altLang="ja-JP" dirty="0"/>
          </a:p>
        </p:txBody>
      </p:sp>
      <p:sp>
        <p:nvSpPr>
          <p:cNvPr id="5" name="Rectangle 7"/>
          <p:cNvSpPr>
            <a:spLocks noGrp="1" noChangeArrowheads="1"/>
          </p:cNvSpPr>
          <p:nvPr>
            <p:ph type="ftr" sz="quarter" idx="11"/>
          </p:nvPr>
        </p:nvSpPr>
        <p:spPr>
          <a:ln/>
        </p:spPr>
        <p:txBody>
          <a:bodyPr/>
          <a:lstStyle>
            <a:lvl1pPr>
              <a:defRPr/>
            </a:lvl1pPr>
          </a:lstStyle>
          <a:p>
            <a:pPr>
              <a:defRPr/>
            </a:pPr>
            <a:r>
              <a:rPr lang="ja-JP" altLang="en-US" dirty="0"/>
              <a:t>厚生労働省</a:t>
            </a:r>
            <a:br>
              <a:rPr lang="ja-JP" altLang="en-US" dirty="0"/>
            </a:br>
            <a:r>
              <a:rPr lang="ja-JP" altLang="en-US" sz="800" dirty="0"/>
              <a:t>老健局 老人保健課</a:t>
            </a:r>
          </a:p>
        </p:txBody>
      </p:sp>
      <p:sp>
        <p:nvSpPr>
          <p:cNvPr id="6" name="Rectangle 8"/>
          <p:cNvSpPr>
            <a:spLocks noGrp="1" noChangeArrowheads="1"/>
          </p:cNvSpPr>
          <p:nvPr>
            <p:ph type="sldNum" sz="quarter" idx="12"/>
          </p:nvPr>
        </p:nvSpPr>
        <p:spPr>
          <a:xfrm>
            <a:off x="7235825" y="6597650"/>
            <a:ext cx="1908175" cy="260350"/>
          </a:xfrm>
          <a:prstGeom prst="rect">
            <a:avLst/>
          </a:prstGeom>
          <a:ln/>
        </p:spPr>
        <p:txBody>
          <a:bodyPr/>
          <a:lstStyle>
            <a:lvl1pPr algn="r">
              <a:defRPr sz="1050"/>
            </a:lvl1pPr>
          </a:lstStyle>
          <a:p>
            <a:pPr>
              <a:defRPr/>
            </a:pPr>
            <a:fld id="{2FE8CD3E-86AA-4423-A62C-CFF429732B92}" type="slidenum">
              <a:rPr lang="en-US" altLang="ja-JP" smtClean="0"/>
              <a:pPr>
                <a:defRPr/>
              </a:pPr>
              <a:t>‹#›</a:t>
            </a:fld>
            <a:endParaRPr lang="en-US" altLang="ja-JP"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
        <p:nvSpPr>
          <p:cNvPr id="4" name="Rectangle 6"/>
          <p:cNvSpPr>
            <a:spLocks noGrp="1" noChangeArrowheads="1"/>
          </p:cNvSpPr>
          <p:nvPr>
            <p:ph type="dt" sz="half" idx="10"/>
          </p:nvPr>
        </p:nvSpPr>
        <p:spPr>
          <a:ln/>
        </p:spPr>
        <p:txBody>
          <a:bodyPr/>
          <a:lstStyle>
            <a:lvl1pPr>
              <a:defRPr/>
            </a:lvl1pPr>
          </a:lstStyle>
          <a:p>
            <a:pPr>
              <a:defRPr/>
            </a:pPr>
            <a:endParaRPr lang="en-US" altLang="ja-JP" dirty="0"/>
          </a:p>
        </p:txBody>
      </p:sp>
      <p:sp>
        <p:nvSpPr>
          <p:cNvPr id="5" name="Rectangle 7"/>
          <p:cNvSpPr>
            <a:spLocks noGrp="1" noChangeArrowheads="1"/>
          </p:cNvSpPr>
          <p:nvPr>
            <p:ph type="ftr" sz="quarter" idx="11"/>
          </p:nvPr>
        </p:nvSpPr>
        <p:spPr>
          <a:ln/>
        </p:spPr>
        <p:txBody>
          <a:bodyPr/>
          <a:lstStyle>
            <a:lvl1pPr>
              <a:defRPr/>
            </a:lvl1pPr>
          </a:lstStyle>
          <a:p>
            <a:pPr>
              <a:defRPr/>
            </a:pPr>
            <a:r>
              <a:rPr lang="ja-JP" altLang="en-US" dirty="0"/>
              <a:t>厚生労働省</a:t>
            </a:r>
            <a:br>
              <a:rPr lang="ja-JP" altLang="en-US" dirty="0"/>
            </a:br>
            <a:r>
              <a:rPr lang="ja-JP" altLang="en-US" sz="800" dirty="0"/>
              <a:t>老健局 老人保健課</a:t>
            </a:r>
          </a:p>
        </p:txBody>
      </p:sp>
      <p:sp>
        <p:nvSpPr>
          <p:cNvPr id="6" name="Rectangle 8"/>
          <p:cNvSpPr>
            <a:spLocks noGrp="1" noChangeArrowheads="1"/>
          </p:cNvSpPr>
          <p:nvPr>
            <p:ph type="sldNum" sz="quarter" idx="12"/>
          </p:nvPr>
        </p:nvSpPr>
        <p:spPr>
          <a:xfrm>
            <a:off x="7235825" y="6597650"/>
            <a:ext cx="1908175" cy="260350"/>
          </a:xfrm>
          <a:prstGeom prst="rect">
            <a:avLst/>
          </a:prstGeom>
          <a:ln/>
        </p:spPr>
        <p:txBody>
          <a:bodyPr/>
          <a:lstStyle>
            <a:lvl1pPr>
              <a:defRPr/>
            </a:lvl1pPr>
          </a:lstStyle>
          <a:p>
            <a:pPr>
              <a:defRPr/>
            </a:pPr>
            <a:fld id="{30FF39B2-6641-4D56-9F7A-AD6079536B35}" type="slidenum">
              <a:rPr lang="en-US" altLang="ja-JP"/>
              <a:pPr>
                <a:defRPr/>
              </a:pPr>
              <a:t>‹#›</a:t>
            </a:fld>
            <a:endParaRPr lang="en-US" altLang="ja-JP"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566738" y="1341438"/>
            <a:ext cx="3924300" cy="46783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3438" y="1341438"/>
            <a:ext cx="3924300" cy="46783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6"/>
          <p:cNvSpPr>
            <a:spLocks noGrp="1" noChangeArrowheads="1"/>
          </p:cNvSpPr>
          <p:nvPr>
            <p:ph type="dt" sz="half" idx="10"/>
          </p:nvPr>
        </p:nvSpPr>
        <p:spPr>
          <a:ln/>
        </p:spPr>
        <p:txBody>
          <a:bodyPr/>
          <a:lstStyle>
            <a:lvl1pPr>
              <a:defRPr/>
            </a:lvl1pPr>
          </a:lstStyle>
          <a:p>
            <a:pPr>
              <a:defRPr/>
            </a:pPr>
            <a:endParaRPr lang="en-US" altLang="ja-JP" dirty="0"/>
          </a:p>
        </p:txBody>
      </p:sp>
      <p:sp>
        <p:nvSpPr>
          <p:cNvPr id="6" name="Rectangle 7"/>
          <p:cNvSpPr>
            <a:spLocks noGrp="1" noChangeArrowheads="1"/>
          </p:cNvSpPr>
          <p:nvPr>
            <p:ph type="ftr" sz="quarter" idx="11"/>
          </p:nvPr>
        </p:nvSpPr>
        <p:spPr>
          <a:ln/>
        </p:spPr>
        <p:txBody>
          <a:bodyPr/>
          <a:lstStyle>
            <a:lvl1pPr>
              <a:defRPr/>
            </a:lvl1pPr>
          </a:lstStyle>
          <a:p>
            <a:pPr>
              <a:defRPr/>
            </a:pPr>
            <a:r>
              <a:rPr lang="ja-JP" altLang="en-US" dirty="0"/>
              <a:t>厚生労働省</a:t>
            </a:r>
            <a:br>
              <a:rPr lang="ja-JP" altLang="en-US" dirty="0"/>
            </a:br>
            <a:r>
              <a:rPr lang="ja-JP" altLang="en-US" sz="800" dirty="0"/>
              <a:t>老健局 老人保健課</a:t>
            </a:r>
          </a:p>
        </p:txBody>
      </p:sp>
      <p:sp>
        <p:nvSpPr>
          <p:cNvPr id="7" name="Rectangle 8"/>
          <p:cNvSpPr>
            <a:spLocks noGrp="1" noChangeArrowheads="1"/>
          </p:cNvSpPr>
          <p:nvPr>
            <p:ph type="sldNum" sz="quarter" idx="12"/>
          </p:nvPr>
        </p:nvSpPr>
        <p:spPr>
          <a:xfrm>
            <a:off x="7235825" y="6597650"/>
            <a:ext cx="1908175" cy="260350"/>
          </a:xfrm>
          <a:prstGeom prst="rect">
            <a:avLst/>
          </a:prstGeom>
          <a:ln/>
        </p:spPr>
        <p:txBody>
          <a:bodyPr/>
          <a:lstStyle>
            <a:lvl1pPr>
              <a:defRPr/>
            </a:lvl1pPr>
          </a:lstStyle>
          <a:p>
            <a:pPr>
              <a:defRPr/>
            </a:pPr>
            <a:fld id="{3DA43A3A-6FD6-4788-B2EB-97BB4BA35974}" type="slidenum">
              <a:rPr lang="en-US" altLang="ja-JP"/>
              <a:pPr>
                <a:defRPr/>
              </a:pPr>
              <a:t>‹#›</a:t>
            </a:fld>
            <a:endParaRPr lang="en-US" altLang="ja-JP"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6"/>
          <p:cNvSpPr>
            <a:spLocks noGrp="1" noChangeArrowheads="1"/>
          </p:cNvSpPr>
          <p:nvPr>
            <p:ph type="dt" sz="half" idx="10"/>
          </p:nvPr>
        </p:nvSpPr>
        <p:spPr>
          <a:ln/>
        </p:spPr>
        <p:txBody>
          <a:bodyPr/>
          <a:lstStyle>
            <a:lvl1pPr>
              <a:defRPr/>
            </a:lvl1pPr>
          </a:lstStyle>
          <a:p>
            <a:pPr>
              <a:defRPr/>
            </a:pPr>
            <a:endParaRPr lang="en-US" altLang="ja-JP" dirty="0"/>
          </a:p>
        </p:txBody>
      </p:sp>
      <p:sp>
        <p:nvSpPr>
          <p:cNvPr id="8" name="Rectangle 7"/>
          <p:cNvSpPr>
            <a:spLocks noGrp="1" noChangeArrowheads="1"/>
          </p:cNvSpPr>
          <p:nvPr>
            <p:ph type="ftr" sz="quarter" idx="11"/>
          </p:nvPr>
        </p:nvSpPr>
        <p:spPr>
          <a:ln/>
        </p:spPr>
        <p:txBody>
          <a:bodyPr/>
          <a:lstStyle>
            <a:lvl1pPr>
              <a:defRPr/>
            </a:lvl1pPr>
          </a:lstStyle>
          <a:p>
            <a:pPr>
              <a:defRPr/>
            </a:pPr>
            <a:r>
              <a:rPr lang="ja-JP" altLang="en-US" dirty="0"/>
              <a:t>厚生労働省</a:t>
            </a:r>
            <a:br>
              <a:rPr lang="ja-JP" altLang="en-US" dirty="0"/>
            </a:br>
            <a:r>
              <a:rPr lang="ja-JP" altLang="en-US" sz="800" dirty="0"/>
              <a:t>老健局 老人保健課</a:t>
            </a:r>
          </a:p>
        </p:txBody>
      </p:sp>
      <p:sp>
        <p:nvSpPr>
          <p:cNvPr id="9" name="Rectangle 8"/>
          <p:cNvSpPr>
            <a:spLocks noGrp="1" noChangeArrowheads="1"/>
          </p:cNvSpPr>
          <p:nvPr>
            <p:ph type="sldNum" sz="quarter" idx="12"/>
          </p:nvPr>
        </p:nvSpPr>
        <p:spPr>
          <a:xfrm>
            <a:off x="7235825" y="6597650"/>
            <a:ext cx="1908175" cy="260350"/>
          </a:xfrm>
          <a:prstGeom prst="rect">
            <a:avLst/>
          </a:prstGeom>
          <a:ln/>
        </p:spPr>
        <p:txBody>
          <a:bodyPr/>
          <a:lstStyle>
            <a:lvl1pPr>
              <a:defRPr/>
            </a:lvl1pPr>
          </a:lstStyle>
          <a:p>
            <a:pPr>
              <a:defRPr/>
            </a:pPr>
            <a:fld id="{E24969E8-C23D-435D-8E73-B8EC4C79B469}" type="slidenum">
              <a:rPr lang="en-US" altLang="ja-JP"/>
              <a:pPr>
                <a:defRPr/>
              </a:pPr>
              <a:t>‹#›</a:t>
            </a:fld>
            <a:endParaRPr lang="en-US" altLang="ja-JP"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Rectangle 6"/>
          <p:cNvSpPr>
            <a:spLocks noGrp="1" noChangeArrowheads="1"/>
          </p:cNvSpPr>
          <p:nvPr>
            <p:ph type="dt" sz="half" idx="10"/>
          </p:nvPr>
        </p:nvSpPr>
        <p:spPr>
          <a:ln/>
        </p:spPr>
        <p:txBody>
          <a:bodyPr/>
          <a:lstStyle>
            <a:lvl1pPr>
              <a:defRPr/>
            </a:lvl1pPr>
          </a:lstStyle>
          <a:p>
            <a:pPr>
              <a:defRPr/>
            </a:pPr>
            <a:endParaRPr lang="en-US" altLang="ja-JP" dirty="0"/>
          </a:p>
        </p:txBody>
      </p:sp>
      <p:sp>
        <p:nvSpPr>
          <p:cNvPr id="4" name="Rectangle 7"/>
          <p:cNvSpPr>
            <a:spLocks noGrp="1" noChangeArrowheads="1"/>
          </p:cNvSpPr>
          <p:nvPr>
            <p:ph type="ftr" sz="quarter" idx="11"/>
          </p:nvPr>
        </p:nvSpPr>
        <p:spPr>
          <a:ln/>
        </p:spPr>
        <p:txBody>
          <a:bodyPr/>
          <a:lstStyle>
            <a:lvl1pPr>
              <a:defRPr/>
            </a:lvl1pPr>
          </a:lstStyle>
          <a:p>
            <a:pPr>
              <a:defRPr/>
            </a:pPr>
            <a:r>
              <a:rPr lang="ja-JP" altLang="en-US" dirty="0"/>
              <a:t>厚生労働省</a:t>
            </a:r>
            <a:br>
              <a:rPr lang="ja-JP" altLang="en-US" dirty="0"/>
            </a:br>
            <a:r>
              <a:rPr lang="ja-JP" altLang="en-US" sz="800" dirty="0"/>
              <a:t>老健局 老人保健課</a:t>
            </a:r>
          </a:p>
        </p:txBody>
      </p:sp>
      <p:sp>
        <p:nvSpPr>
          <p:cNvPr id="5" name="Rectangle 8"/>
          <p:cNvSpPr>
            <a:spLocks noGrp="1" noChangeArrowheads="1"/>
          </p:cNvSpPr>
          <p:nvPr>
            <p:ph type="sldNum" sz="quarter" idx="12"/>
          </p:nvPr>
        </p:nvSpPr>
        <p:spPr>
          <a:xfrm>
            <a:off x="7235825" y="6597650"/>
            <a:ext cx="1908175" cy="260350"/>
          </a:xfrm>
          <a:prstGeom prst="rect">
            <a:avLst/>
          </a:prstGeom>
          <a:ln/>
        </p:spPr>
        <p:txBody>
          <a:bodyPr/>
          <a:lstStyle>
            <a:lvl1pPr>
              <a:defRPr/>
            </a:lvl1pPr>
          </a:lstStyle>
          <a:p>
            <a:pPr>
              <a:defRPr/>
            </a:pPr>
            <a:fld id="{0CE7B995-D8DD-4227-A2A1-1CF93BAE558B}" type="slidenum">
              <a:rPr lang="en-US" altLang="ja-JP"/>
              <a:pPr>
                <a:defRPr/>
              </a:pPr>
              <a:t>‹#›</a:t>
            </a:fld>
            <a:endParaRPr lang="en-US" altLang="ja-JP"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6"/>
          <p:cNvSpPr>
            <a:spLocks noGrp="1" noChangeArrowheads="1"/>
          </p:cNvSpPr>
          <p:nvPr>
            <p:ph type="dt" sz="half" idx="10"/>
          </p:nvPr>
        </p:nvSpPr>
        <p:spPr>
          <a:ln/>
        </p:spPr>
        <p:txBody>
          <a:bodyPr/>
          <a:lstStyle>
            <a:lvl1pPr>
              <a:defRPr/>
            </a:lvl1pPr>
          </a:lstStyle>
          <a:p>
            <a:pPr>
              <a:defRPr/>
            </a:pPr>
            <a:endParaRPr lang="en-US" altLang="ja-JP" dirty="0"/>
          </a:p>
        </p:txBody>
      </p:sp>
      <p:sp>
        <p:nvSpPr>
          <p:cNvPr id="3" name="Rectangle 7"/>
          <p:cNvSpPr>
            <a:spLocks noGrp="1" noChangeArrowheads="1"/>
          </p:cNvSpPr>
          <p:nvPr>
            <p:ph type="ftr" sz="quarter" idx="11"/>
          </p:nvPr>
        </p:nvSpPr>
        <p:spPr>
          <a:ln/>
        </p:spPr>
        <p:txBody>
          <a:bodyPr/>
          <a:lstStyle>
            <a:lvl1pPr>
              <a:defRPr/>
            </a:lvl1pPr>
          </a:lstStyle>
          <a:p>
            <a:pPr>
              <a:defRPr/>
            </a:pPr>
            <a:r>
              <a:rPr lang="ja-JP" altLang="en-US" dirty="0"/>
              <a:t>厚生労働省</a:t>
            </a:r>
            <a:br>
              <a:rPr lang="ja-JP" altLang="en-US" dirty="0"/>
            </a:br>
            <a:r>
              <a:rPr lang="ja-JP" altLang="en-US" sz="800" dirty="0"/>
              <a:t>老健局 老人保健課</a:t>
            </a:r>
          </a:p>
        </p:txBody>
      </p:sp>
      <p:sp>
        <p:nvSpPr>
          <p:cNvPr id="4" name="Rectangle 8"/>
          <p:cNvSpPr>
            <a:spLocks noGrp="1" noChangeArrowheads="1"/>
          </p:cNvSpPr>
          <p:nvPr>
            <p:ph type="sldNum" sz="quarter" idx="12"/>
          </p:nvPr>
        </p:nvSpPr>
        <p:spPr>
          <a:xfrm>
            <a:off x="7235825" y="6597650"/>
            <a:ext cx="1908175" cy="260350"/>
          </a:xfrm>
          <a:prstGeom prst="rect">
            <a:avLst/>
          </a:prstGeom>
          <a:ln/>
        </p:spPr>
        <p:txBody>
          <a:bodyPr/>
          <a:lstStyle>
            <a:lvl1pPr>
              <a:defRPr/>
            </a:lvl1pPr>
          </a:lstStyle>
          <a:p>
            <a:pPr>
              <a:defRPr/>
            </a:pPr>
            <a:fld id="{3BEECCA7-BC3B-4429-8B8A-DC7482CF6527}" type="slidenum">
              <a:rPr lang="en-US" altLang="ja-JP"/>
              <a:pPr>
                <a:defRPr/>
              </a:pPr>
              <a:t>‹#›</a:t>
            </a:fld>
            <a:endParaRPr lang="en-US" altLang="ja-JP"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6"/>
          <p:cNvSpPr>
            <a:spLocks noGrp="1" noChangeArrowheads="1"/>
          </p:cNvSpPr>
          <p:nvPr>
            <p:ph type="dt" sz="half" idx="10"/>
          </p:nvPr>
        </p:nvSpPr>
        <p:spPr>
          <a:ln/>
        </p:spPr>
        <p:txBody>
          <a:bodyPr/>
          <a:lstStyle>
            <a:lvl1pPr>
              <a:defRPr/>
            </a:lvl1pPr>
          </a:lstStyle>
          <a:p>
            <a:pPr>
              <a:defRPr/>
            </a:pPr>
            <a:endParaRPr lang="en-US" altLang="ja-JP" dirty="0"/>
          </a:p>
        </p:txBody>
      </p:sp>
      <p:sp>
        <p:nvSpPr>
          <p:cNvPr id="6" name="Rectangle 7"/>
          <p:cNvSpPr>
            <a:spLocks noGrp="1" noChangeArrowheads="1"/>
          </p:cNvSpPr>
          <p:nvPr>
            <p:ph type="ftr" sz="quarter" idx="11"/>
          </p:nvPr>
        </p:nvSpPr>
        <p:spPr>
          <a:ln/>
        </p:spPr>
        <p:txBody>
          <a:bodyPr/>
          <a:lstStyle>
            <a:lvl1pPr>
              <a:defRPr/>
            </a:lvl1pPr>
          </a:lstStyle>
          <a:p>
            <a:pPr>
              <a:defRPr/>
            </a:pPr>
            <a:r>
              <a:rPr lang="ja-JP" altLang="en-US" dirty="0"/>
              <a:t>厚生労働省</a:t>
            </a:r>
            <a:br>
              <a:rPr lang="ja-JP" altLang="en-US" dirty="0"/>
            </a:br>
            <a:r>
              <a:rPr lang="ja-JP" altLang="en-US" sz="800" dirty="0"/>
              <a:t>老健局 老人保健課</a:t>
            </a:r>
          </a:p>
        </p:txBody>
      </p:sp>
      <p:sp>
        <p:nvSpPr>
          <p:cNvPr id="7" name="Rectangle 8"/>
          <p:cNvSpPr>
            <a:spLocks noGrp="1" noChangeArrowheads="1"/>
          </p:cNvSpPr>
          <p:nvPr>
            <p:ph type="sldNum" sz="quarter" idx="12"/>
          </p:nvPr>
        </p:nvSpPr>
        <p:spPr>
          <a:xfrm>
            <a:off x="7235825" y="6597650"/>
            <a:ext cx="1908175" cy="260350"/>
          </a:xfrm>
          <a:prstGeom prst="rect">
            <a:avLst/>
          </a:prstGeom>
          <a:ln/>
        </p:spPr>
        <p:txBody>
          <a:bodyPr/>
          <a:lstStyle>
            <a:lvl1pPr>
              <a:defRPr/>
            </a:lvl1pPr>
          </a:lstStyle>
          <a:p>
            <a:pPr>
              <a:defRPr/>
            </a:pPr>
            <a:fld id="{82F8BECE-39EB-40F4-807D-314741B349FB}" type="slidenum">
              <a:rPr lang="en-US" altLang="ja-JP"/>
              <a:pPr>
                <a:defRPr/>
              </a:pPr>
              <a:t>‹#›</a:t>
            </a:fld>
            <a:endParaRPr lang="en-US" altLang="ja-JP"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dirty="0" smtClean="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6"/>
          <p:cNvSpPr>
            <a:spLocks noGrp="1" noChangeArrowheads="1"/>
          </p:cNvSpPr>
          <p:nvPr>
            <p:ph type="dt" sz="half" idx="10"/>
          </p:nvPr>
        </p:nvSpPr>
        <p:spPr>
          <a:ln/>
        </p:spPr>
        <p:txBody>
          <a:bodyPr/>
          <a:lstStyle>
            <a:lvl1pPr>
              <a:defRPr/>
            </a:lvl1pPr>
          </a:lstStyle>
          <a:p>
            <a:pPr>
              <a:defRPr/>
            </a:pPr>
            <a:endParaRPr lang="en-US" altLang="ja-JP" dirty="0"/>
          </a:p>
        </p:txBody>
      </p:sp>
      <p:sp>
        <p:nvSpPr>
          <p:cNvPr id="6" name="Rectangle 7"/>
          <p:cNvSpPr>
            <a:spLocks noGrp="1" noChangeArrowheads="1"/>
          </p:cNvSpPr>
          <p:nvPr>
            <p:ph type="ftr" sz="quarter" idx="11"/>
          </p:nvPr>
        </p:nvSpPr>
        <p:spPr>
          <a:ln/>
        </p:spPr>
        <p:txBody>
          <a:bodyPr/>
          <a:lstStyle>
            <a:lvl1pPr>
              <a:defRPr/>
            </a:lvl1pPr>
          </a:lstStyle>
          <a:p>
            <a:pPr>
              <a:defRPr/>
            </a:pPr>
            <a:r>
              <a:rPr lang="ja-JP" altLang="en-US" dirty="0"/>
              <a:t>厚生労働省</a:t>
            </a:r>
            <a:br>
              <a:rPr lang="ja-JP" altLang="en-US" dirty="0"/>
            </a:br>
            <a:r>
              <a:rPr lang="ja-JP" altLang="en-US" sz="800" dirty="0"/>
              <a:t>老健局 老人保健課</a:t>
            </a:r>
          </a:p>
        </p:txBody>
      </p:sp>
      <p:sp>
        <p:nvSpPr>
          <p:cNvPr id="7" name="Rectangle 8"/>
          <p:cNvSpPr>
            <a:spLocks noGrp="1" noChangeArrowheads="1"/>
          </p:cNvSpPr>
          <p:nvPr>
            <p:ph type="sldNum" sz="quarter" idx="12"/>
          </p:nvPr>
        </p:nvSpPr>
        <p:spPr>
          <a:xfrm>
            <a:off x="7235825" y="6597650"/>
            <a:ext cx="1908175" cy="260350"/>
          </a:xfrm>
          <a:prstGeom prst="rect">
            <a:avLst/>
          </a:prstGeom>
          <a:ln/>
        </p:spPr>
        <p:txBody>
          <a:bodyPr/>
          <a:lstStyle>
            <a:lvl1pPr>
              <a:defRPr/>
            </a:lvl1pPr>
          </a:lstStyle>
          <a:p>
            <a:pPr>
              <a:defRPr/>
            </a:pPr>
            <a:fld id="{AC7E21E0-187B-48FE-8D03-4E6EE5637544}" type="slidenum">
              <a:rPr lang="en-US" altLang="ja-JP"/>
              <a:pPr>
                <a:defRPr/>
              </a:pPr>
              <a:t>‹#›</a:t>
            </a:fld>
            <a:endParaRPr lang="en-US" altLang="ja-JP"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74675" y="304800"/>
            <a:ext cx="8001000" cy="747713"/>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ja-JP" altLang="en-US" smtClean="0"/>
              <a:t>マスタ タイトルの書式設定</a:t>
            </a:r>
          </a:p>
        </p:txBody>
      </p:sp>
      <p:sp>
        <p:nvSpPr>
          <p:cNvPr id="1027" name="Rectangle 3"/>
          <p:cNvSpPr>
            <a:spLocks noGrp="1" noChangeArrowheads="1"/>
          </p:cNvSpPr>
          <p:nvPr>
            <p:ph type="body" idx="1"/>
          </p:nvPr>
        </p:nvSpPr>
        <p:spPr bwMode="auto">
          <a:xfrm>
            <a:off x="566738" y="1341438"/>
            <a:ext cx="8001000" cy="46783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7172" name="AutoShape 4"/>
          <p:cNvSpPr>
            <a:spLocks noChangeArrowheads="1"/>
          </p:cNvSpPr>
          <p:nvPr/>
        </p:nvSpPr>
        <p:spPr bwMode="auto">
          <a:xfrm>
            <a:off x="609600" y="1125538"/>
            <a:ext cx="7958138" cy="109537"/>
          </a:xfrm>
          <a:custGeom>
            <a:avLst/>
            <a:gdLst>
              <a:gd name="G0" fmla="+- 585 0 0"/>
            </a:gdLst>
            <a:ahLst/>
            <a:cxnLst>
              <a:cxn ang="0">
                <a:pos x="0" y="0"/>
              </a:cxn>
              <a:cxn ang="0">
                <a:pos x="585" y="0"/>
              </a:cxn>
              <a:cxn ang="0">
                <a:pos x="585" y="1000"/>
              </a:cxn>
              <a:cxn ang="0">
                <a:pos x="0" y="1000"/>
              </a:cxn>
              <a:cxn ang="0">
                <a:pos x="0" y="0"/>
              </a:cxn>
              <a:cxn ang="0">
                <a:pos x="1000" y="0"/>
              </a:cxn>
            </a:cxnLst>
            <a:rect l="0" t="0" r="r" b="b"/>
            <a:pathLst>
              <a:path w="1000" h="1000" stroke="0">
                <a:moveTo>
                  <a:pt x="0" y="0"/>
                </a:moveTo>
                <a:lnTo>
                  <a:pt x="585" y="0"/>
                </a:lnTo>
                <a:lnTo>
                  <a:pt x="585" y="1000"/>
                </a:lnTo>
                <a:lnTo>
                  <a:pt x="0" y="1000"/>
                </a:lnTo>
                <a:close/>
              </a:path>
              <a:path w="1000" h="1000">
                <a:moveTo>
                  <a:pt x="0" y="0"/>
                </a:moveTo>
                <a:lnTo>
                  <a:pt x="1000" y="0"/>
                </a:lnTo>
              </a:path>
            </a:pathLst>
          </a:custGeom>
          <a:solidFill>
            <a:srgbClr val="3366FF"/>
          </a:solidFill>
          <a:ln w="9525">
            <a:solidFill>
              <a:srgbClr val="3366FF"/>
            </a:solidFill>
            <a:round/>
            <a:headEnd/>
            <a:tailEnd/>
          </a:ln>
        </p:spPr>
        <p:txBody>
          <a:bodyPr/>
          <a:lstStyle/>
          <a:p>
            <a:pPr>
              <a:defRPr/>
            </a:pPr>
            <a:endParaRPr kumimoji="0" lang="ja-JP" altLang="ja-JP" sz="2400" dirty="0">
              <a:latin typeface="Times New Roman" pitchFamily="18" charset="0"/>
              <a:ea typeface="ＭＳ Ｐゴシック" pitchFamily="50" charset="-128"/>
            </a:endParaRPr>
          </a:p>
        </p:txBody>
      </p:sp>
      <p:sp>
        <p:nvSpPr>
          <p:cNvPr id="7173" name="Line 5"/>
          <p:cNvSpPr>
            <a:spLocks noChangeShapeType="1"/>
          </p:cNvSpPr>
          <p:nvPr/>
        </p:nvSpPr>
        <p:spPr bwMode="auto">
          <a:xfrm flipV="1">
            <a:off x="609600" y="6453188"/>
            <a:ext cx="7924800" cy="0"/>
          </a:xfrm>
          <a:prstGeom prst="line">
            <a:avLst/>
          </a:prstGeom>
          <a:noFill/>
          <a:ln w="3175">
            <a:solidFill>
              <a:srgbClr val="3366FF"/>
            </a:solidFill>
            <a:round/>
            <a:headEnd/>
            <a:tailEnd/>
          </a:ln>
          <a:effectLst/>
        </p:spPr>
        <p:txBody>
          <a:bodyPr/>
          <a:lstStyle/>
          <a:p>
            <a:pPr>
              <a:defRPr/>
            </a:pPr>
            <a:endParaRPr lang="ja-JP" altLang="en-US" dirty="0">
              <a:ea typeface="ＭＳ Ｐゴシック" pitchFamily="50" charset="-128"/>
            </a:endParaRPr>
          </a:p>
        </p:txBody>
      </p:sp>
      <p:sp>
        <p:nvSpPr>
          <p:cNvPr id="7174" name="Rectangle 6"/>
          <p:cNvSpPr>
            <a:spLocks noGrp="1" noChangeArrowheads="1"/>
          </p:cNvSpPr>
          <p:nvPr>
            <p:ph type="dt" sz="half" idx="2"/>
          </p:nvPr>
        </p:nvSpPr>
        <p:spPr bwMode="auto">
          <a:xfrm>
            <a:off x="609600" y="6245225"/>
            <a:ext cx="1981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kumimoji="0" sz="1200">
                <a:ea typeface="ＭＳ Ｐゴシック" pitchFamily="50" charset="-128"/>
              </a:defRPr>
            </a:lvl1pPr>
          </a:lstStyle>
          <a:p>
            <a:pPr>
              <a:defRPr/>
            </a:pPr>
            <a:endParaRPr lang="en-US" altLang="ja-JP" dirty="0"/>
          </a:p>
        </p:txBody>
      </p:sp>
      <p:sp>
        <p:nvSpPr>
          <p:cNvPr id="7175" name="Rectangle 7"/>
          <p:cNvSpPr>
            <a:spLocks noGrp="1" noChangeArrowheads="1"/>
          </p:cNvSpPr>
          <p:nvPr>
            <p:ph type="ftr" sz="quarter" idx="3"/>
          </p:nvPr>
        </p:nvSpPr>
        <p:spPr bwMode="auto">
          <a:xfrm>
            <a:off x="3124200" y="6453188"/>
            <a:ext cx="2895600" cy="339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kumimoji="0" sz="1200">
                <a:ea typeface="ＭＳ Ｐゴシック" pitchFamily="50" charset="-128"/>
              </a:defRPr>
            </a:lvl1pPr>
          </a:lstStyle>
          <a:p>
            <a:pPr>
              <a:defRPr/>
            </a:pPr>
            <a:r>
              <a:rPr lang="ja-JP" altLang="en-US" dirty="0"/>
              <a:t>厚生労働省</a:t>
            </a:r>
            <a:br>
              <a:rPr lang="ja-JP" altLang="en-US" dirty="0"/>
            </a:br>
            <a:r>
              <a:rPr lang="ja-JP" altLang="en-US" sz="800" dirty="0"/>
              <a:t>老健局 老人保健課</a:t>
            </a:r>
          </a:p>
        </p:txBody>
      </p:sp>
    </p:spTree>
  </p:cSld>
  <p:clrMap bg1="lt1" tx1="dk1" bg2="lt2" tx2="dk2" accent1="accent1" accent2="accent2" accent3="accent3" accent4="accent4" accent5="accent5" accent6="accent6" hlink="hlink" folHlink="folHlink"/>
  <p:sldLayoutIdLst>
    <p:sldLayoutId id="2147483692" r:id="rId1"/>
    <p:sldLayoutId id="2147483679" r:id="rId2"/>
    <p:sldLayoutId id="2147483678" r:id="rId3"/>
    <p:sldLayoutId id="2147483677" r:id="rId4"/>
    <p:sldLayoutId id="2147483676" r:id="rId5"/>
    <p:sldLayoutId id="2147483675" r:id="rId6"/>
    <p:sldLayoutId id="2147483674" r:id="rId7"/>
    <p:sldLayoutId id="2147483673" r:id="rId8"/>
    <p:sldLayoutId id="2147483672" r:id="rId9"/>
    <p:sldLayoutId id="2147483671" r:id="rId10"/>
    <p:sldLayoutId id="2147483670" r:id="rId11"/>
    <p:sldLayoutId id="2147483669" r:id="rId12"/>
    <p:sldLayoutId id="2147483668" r:id="rId13"/>
  </p:sldLayoutIdLst>
  <p:timing>
    <p:tnLst>
      <p:par>
        <p:cTn id="1" dur="indefinite" restart="never" nodeType="tmRoot"/>
      </p:par>
    </p:tnLst>
  </p:timing>
  <p:hf sldNum="0" hdr="0" ftr="0" dt="0"/>
  <p:txStyles>
    <p:titleStyle>
      <a:lvl1pPr algn="l" rtl="0" eaLnBrk="0" fontAlgn="base" hangingPunct="0">
        <a:spcBef>
          <a:spcPct val="0"/>
        </a:spcBef>
        <a:spcAft>
          <a:spcPct val="0"/>
        </a:spcAft>
        <a:defRPr kumimoji="1" sz="3800">
          <a:solidFill>
            <a:schemeClr val="tx2"/>
          </a:solidFill>
          <a:latin typeface="+mj-lt"/>
          <a:ea typeface="+mj-ea"/>
          <a:cs typeface="+mj-cs"/>
        </a:defRPr>
      </a:lvl1pPr>
      <a:lvl2pPr algn="l" rtl="0" eaLnBrk="0" fontAlgn="base" hangingPunct="0">
        <a:spcBef>
          <a:spcPct val="0"/>
        </a:spcBef>
        <a:spcAft>
          <a:spcPct val="0"/>
        </a:spcAft>
        <a:defRPr kumimoji="1" sz="3800">
          <a:solidFill>
            <a:schemeClr val="tx2"/>
          </a:solidFill>
          <a:latin typeface="Verdana" pitchFamily="34" charset="0"/>
          <a:ea typeface="ＭＳ Ｐゴシック" pitchFamily="50" charset="-128"/>
        </a:defRPr>
      </a:lvl2pPr>
      <a:lvl3pPr algn="l" rtl="0" eaLnBrk="0" fontAlgn="base" hangingPunct="0">
        <a:spcBef>
          <a:spcPct val="0"/>
        </a:spcBef>
        <a:spcAft>
          <a:spcPct val="0"/>
        </a:spcAft>
        <a:defRPr kumimoji="1" sz="3800">
          <a:solidFill>
            <a:schemeClr val="tx2"/>
          </a:solidFill>
          <a:latin typeface="Verdana" pitchFamily="34" charset="0"/>
          <a:ea typeface="ＭＳ Ｐゴシック" pitchFamily="50" charset="-128"/>
        </a:defRPr>
      </a:lvl3pPr>
      <a:lvl4pPr algn="l" rtl="0" eaLnBrk="0" fontAlgn="base" hangingPunct="0">
        <a:spcBef>
          <a:spcPct val="0"/>
        </a:spcBef>
        <a:spcAft>
          <a:spcPct val="0"/>
        </a:spcAft>
        <a:defRPr kumimoji="1" sz="3800">
          <a:solidFill>
            <a:schemeClr val="tx2"/>
          </a:solidFill>
          <a:latin typeface="Verdana" pitchFamily="34" charset="0"/>
          <a:ea typeface="ＭＳ Ｐゴシック" pitchFamily="50" charset="-128"/>
        </a:defRPr>
      </a:lvl4pPr>
      <a:lvl5pPr algn="l" rtl="0" eaLnBrk="0" fontAlgn="base" hangingPunct="0">
        <a:spcBef>
          <a:spcPct val="0"/>
        </a:spcBef>
        <a:spcAft>
          <a:spcPct val="0"/>
        </a:spcAft>
        <a:defRPr kumimoji="1" sz="3800">
          <a:solidFill>
            <a:schemeClr val="tx2"/>
          </a:solidFill>
          <a:latin typeface="Verdana" pitchFamily="34" charset="0"/>
          <a:ea typeface="ＭＳ Ｐゴシック" pitchFamily="50" charset="-128"/>
        </a:defRPr>
      </a:lvl5pPr>
      <a:lvl6pPr marL="457200" algn="l" rtl="0" fontAlgn="base">
        <a:spcBef>
          <a:spcPct val="0"/>
        </a:spcBef>
        <a:spcAft>
          <a:spcPct val="0"/>
        </a:spcAft>
        <a:defRPr kumimoji="1" sz="3800">
          <a:solidFill>
            <a:schemeClr val="tx2"/>
          </a:solidFill>
          <a:latin typeface="Verdana" pitchFamily="34" charset="0"/>
          <a:ea typeface="ＭＳ Ｐゴシック" pitchFamily="50" charset="-128"/>
        </a:defRPr>
      </a:lvl6pPr>
      <a:lvl7pPr marL="914400" algn="l" rtl="0" fontAlgn="base">
        <a:spcBef>
          <a:spcPct val="0"/>
        </a:spcBef>
        <a:spcAft>
          <a:spcPct val="0"/>
        </a:spcAft>
        <a:defRPr kumimoji="1" sz="3800">
          <a:solidFill>
            <a:schemeClr val="tx2"/>
          </a:solidFill>
          <a:latin typeface="Verdana" pitchFamily="34" charset="0"/>
          <a:ea typeface="ＭＳ Ｐゴシック" pitchFamily="50" charset="-128"/>
        </a:defRPr>
      </a:lvl7pPr>
      <a:lvl8pPr marL="1371600" algn="l" rtl="0" fontAlgn="base">
        <a:spcBef>
          <a:spcPct val="0"/>
        </a:spcBef>
        <a:spcAft>
          <a:spcPct val="0"/>
        </a:spcAft>
        <a:defRPr kumimoji="1" sz="3800">
          <a:solidFill>
            <a:schemeClr val="tx2"/>
          </a:solidFill>
          <a:latin typeface="Verdana" pitchFamily="34" charset="0"/>
          <a:ea typeface="ＭＳ Ｐゴシック" pitchFamily="50" charset="-128"/>
        </a:defRPr>
      </a:lvl8pPr>
      <a:lvl9pPr marL="1828800" algn="l" rtl="0" fontAlgn="base">
        <a:spcBef>
          <a:spcPct val="0"/>
        </a:spcBef>
        <a:spcAft>
          <a:spcPct val="0"/>
        </a:spcAft>
        <a:defRPr kumimoji="1" sz="3800">
          <a:solidFill>
            <a:schemeClr val="tx2"/>
          </a:solidFill>
          <a:latin typeface="Verdana" pitchFamily="34" charset="0"/>
          <a:ea typeface="ＭＳ Ｐゴシック" pitchFamily="50" charset="-128"/>
        </a:defRPr>
      </a:lvl9pPr>
    </p:titleStyle>
    <p:bodyStyle>
      <a:lvl1pPr marL="469900" indent="-469900" algn="l" rtl="0" eaLnBrk="0" fontAlgn="base" hangingPunct="0">
        <a:spcBef>
          <a:spcPct val="20000"/>
        </a:spcBef>
        <a:spcAft>
          <a:spcPct val="0"/>
        </a:spcAft>
        <a:buClr>
          <a:srgbClr val="0066FF"/>
        </a:buClr>
        <a:buFont typeface="Wingdings" pitchFamily="2" charset="2"/>
        <a:buChar char="o"/>
        <a:defRPr kumimoji="1" sz="3000">
          <a:solidFill>
            <a:schemeClr val="tx1"/>
          </a:solidFill>
          <a:latin typeface="+mn-lt"/>
          <a:ea typeface="+mn-ea"/>
          <a:cs typeface="+mn-cs"/>
        </a:defRPr>
      </a:lvl1pPr>
      <a:lvl2pPr marL="908050" indent="-436563" algn="l" rtl="0" eaLnBrk="0" fontAlgn="base" hangingPunct="0">
        <a:spcBef>
          <a:spcPct val="20000"/>
        </a:spcBef>
        <a:spcAft>
          <a:spcPct val="0"/>
        </a:spcAft>
        <a:buClr>
          <a:srgbClr val="0066FF"/>
        </a:buClr>
        <a:buFont typeface="Wingdings" pitchFamily="2" charset="2"/>
        <a:buChar char="n"/>
        <a:defRPr kumimoji="1" sz="2600">
          <a:solidFill>
            <a:schemeClr val="tx1"/>
          </a:solidFill>
          <a:latin typeface="+mn-lt"/>
          <a:ea typeface="+mn-ea"/>
        </a:defRPr>
      </a:lvl2pPr>
      <a:lvl3pPr marL="1304925" indent="-395288" algn="l" rtl="0" eaLnBrk="0" fontAlgn="base" hangingPunct="0">
        <a:spcBef>
          <a:spcPct val="20000"/>
        </a:spcBef>
        <a:spcAft>
          <a:spcPct val="0"/>
        </a:spcAft>
        <a:buClr>
          <a:srgbClr val="0066FF"/>
        </a:buClr>
        <a:buFont typeface="Wingdings" pitchFamily="2" charset="2"/>
        <a:buChar char="o"/>
        <a:defRPr kumimoji="1" sz="2300">
          <a:solidFill>
            <a:schemeClr val="tx1"/>
          </a:solidFill>
          <a:latin typeface="+mn-lt"/>
          <a:ea typeface="+mn-ea"/>
        </a:defRPr>
      </a:lvl3pPr>
      <a:lvl4pPr marL="1693863" indent="-387350" algn="l" rtl="0" eaLnBrk="0" fontAlgn="base" hangingPunct="0">
        <a:spcBef>
          <a:spcPct val="20000"/>
        </a:spcBef>
        <a:spcAft>
          <a:spcPct val="0"/>
        </a:spcAft>
        <a:buClr>
          <a:srgbClr val="0066FF"/>
        </a:buClr>
        <a:buFont typeface="Wingdings" pitchFamily="2" charset="2"/>
        <a:buChar char="n"/>
        <a:defRPr kumimoji="1" sz="2000">
          <a:solidFill>
            <a:schemeClr val="tx1"/>
          </a:solidFill>
          <a:latin typeface="+mn-lt"/>
          <a:ea typeface="+mn-ea"/>
        </a:defRPr>
      </a:lvl4pPr>
      <a:lvl5pPr marL="2093913" indent="-398463" algn="l" rtl="0" eaLnBrk="0" fontAlgn="base" hangingPunct="0">
        <a:spcBef>
          <a:spcPct val="25000"/>
        </a:spcBef>
        <a:spcAft>
          <a:spcPct val="0"/>
        </a:spcAft>
        <a:buClr>
          <a:srgbClr val="0066FF"/>
        </a:buClr>
        <a:buFont typeface="Wingdings" pitchFamily="2" charset="2"/>
        <a:buChar char="§"/>
        <a:defRPr kumimoji="1" sz="2000">
          <a:solidFill>
            <a:schemeClr val="tx1"/>
          </a:solidFill>
          <a:latin typeface="+mn-lt"/>
          <a:ea typeface="+mn-ea"/>
        </a:defRPr>
      </a:lvl5pPr>
      <a:lvl6pPr marL="2551113" indent="-398463" algn="l" rtl="0" fontAlgn="base">
        <a:spcBef>
          <a:spcPct val="25000"/>
        </a:spcBef>
        <a:spcAft>
          <a:spcPct val="0"/>
        </a:spcAft>
        <a:buClr>
          <a:srgbClr val="0066FF"/>
        </a:buClr>
        <a:buFont typeface="Wingdings" pitchFamily="2" charset="2"/>
        <a:buChar char="§"/>
        <a:defRPr kumimoji="1" sz="2000">
          <a:solidFill>
            <a:schemeClr val="tx1"/>
          </a:solidFill>
          <a:latin typeface="+mn-lt"/>
          <a:ea typeface="+mn-ea"/>
        </a:defRPr>
      </a:lvl6pPr>
      <a:lvl7pPr marL="3008313" indent="-398463" algn="l" rtl="0" fontAlgn="base">
        <a:spcBef>
          <a:spcPct val="25000"/>
        </a:spcBef>
        <a:spcAft>
          <a:spcPct val="0"/>
        </a:spcAft>
        <a:buClr>
          <a:srgbClr val="0066FF"/>
        </a:buClr>
        <a:buFont typeface="Wingdings" pitchFamily="2" charset="2"/>
        <a:buChar char="§"/>
        <a:defRPr kumimoji="1" sz="2000">
          <a:solidFill>
            <a:schemeClr val="tx1"/>
          </a:solidFill>
          <a:latin typeface="+mn-lt"/>
          <a:ea typeface="+mn-ea"/>
        </a:defRPr>
      </a:lvl7pPr>
      <a:lvl8pPr marL="3465513" indent="-398463" algn="l" rtl="0" fontAlgn="base">
        <a:spcBef>
          <a:spcPct val="25000"/>
        </a:spcBef>
        <a:spcAft>
          <a:spcPct val="0"/>
        </a:spcAft>
        <a:buClr>
          <a:srgbClr val="0066FF"/>
        </a:buClr>
        <a:buFont typeface="Wingdings" pitchFamily="2" charset="2"/>
        <a:buChar char="§"/>
        <a:defRPr kumimoji="1" sz="2000">
          <a:solidFill>
            <a:schemeClr val="tx1"/>
          </a:solidFill>
          <a:latin typeface="+mn-lt"/>
          <a:ea typeface="+mn-ea"/>
        </a:defRPr>
      </a:lvl8pPr>
      <a:lvl9pPr marL="3922713" indent="-398463" algn="l" rtl="0" fontAlgn="base">
        <a:spcBef>
          <a:spcPct val="25000"/>
        </a:spcBef>
        <a:spcAft>
          <a:spcPct val="0"/>
        </a:spcAft>
        <a:buClr>
          <a:srgbClr val="0066FF"/>
        </a:buClr>
        <a:buFont typeface="Wingdings" pitchFamily="2" charset="2"/>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ChangeArrowheads="1"/>
          </p:cNvSpPr>
          <p:nvPr>
            <p:ph type="ctrTitle"/>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eaLnBrk="1" hangingPunct="1"/>
            <a:r>
              <a:rPr lang="ja-JP" altLang="en-US" sz="3600" b="1" spc="50" dirty="0" smtClean="0">
                <a:ln w="11430"/>
                <a:solidFill>
                  <a:schemeClr val="tx1"/>
                </a:solidFill>
                <a:effectLst>
                  <a:outerShdw blurRad="76200" dist="50800" dir="5400000" algn="tl" rotWithShape="0">
                    <a:srgbClr val="000000">
                      <a:alpha val="65000"/>
                    </a:srgbClr>
                  </a:outerShdw>
                </a:effectLst>
              </a:rPr>
              <a:t>認定調査の適正化プロセス</a:t>
            </a:r>
          </a:p>
        </p:txBody>
      </p:sp>
      <p:sp>
        <p:nvSpPr>
          <p:cNvPr id="204804" name="Text Box 4"/>
          <p:cNvSpPr txBox="1">
            <a:spLocks noChangeArrowheads="1"/>
          </p:cNvSpPr>
          <p:nvPr/>
        </p:nvSpPr>
        <p:spPr bwMode="auto">
          <a:xfrm>
            <a:off x="684213" y="1412875"/>
            <a:ext cx="6119812" cy="369332"/>
          </a:xfrm>
          <a:prstGeom prst="rect">
            <a:avLst/>
          </a:prstGeom>
          <a:noFill/>
          <a:ln w="9525">
            <a:noFill/>
            <a:miter lim="800000"/>
            <a:headEnd/>
            <a:tailEnd/>
          </a:ln>
          <a:effectLst/>
        </p:spPr>
        <p:txBody>
          <a:bodyPr>
            <a:spAutoFit/>
          </a:bodyPr>
          <a:lstStyle/>
          <a:p>
            <a:pPr>
              <a:spcBef>
                <a:spcPct val="50000"/>
              </a:spcBef>
              <a:defRPr/>
            </a:pPr>
            <a:r>
              <a:rPr lang="ja-JP" altLang="en-US" sz="1800" dirty="0" smtClean="0">
                <a:effectLst>
                  <a:outerShdw blurRad="38100" dist="38100" dir="2700000" algn="tl">
                    <a:srgbClr val="C0C0C0"/>
                  </a:outerShdw>
                </a:effectLst>
                <a:ea typeface="ＭＳ Ｐゴシック" pitchFamily="50" charset="-128"/>
              </a:rPr>
              <a:t>令和元年度　厚生</a:t>
            </a:r>
            <a:r>
              <a:rPr lang="ja-JP" altLang="en-US" sz="1800" dirty="0">
                <a:effectLst>
                  <a:outerShdw blurRad="38100" dist="38100" dir="2700000" algn="tl">
                    <a:srgbClr val="C0C0C0"/>
                  </a:outerShdw>
                </a:effectLst>
                <a:ea typeface="ＭＳ Ｐゴシック" pitchFamily="50" charset="-128"/>
              </a:rPr>
              <a:t>労働省  認定調査員能力向上研修</a:t>
            </a:r>
          </a:p>
        </p:txBody>
      </p:sp>
      <p:sp>
        <p:nvSpPr>
          <p:cNvPr id="31748" name="Rectangle 6"/>
          <p:cNvSpPr>
            <a:spLocks noChangeArrowheads="1"/>
          </p:cNvSpPr>
          <p:nvPr/>
        </p:nvSpPr>
        <p:spPr bwMode="auto">
          <a:xfrm>
            <a:off x="1042988" y="3773488"/>
            <a:ext cx="7010400" cy="1600200"/>
          </a:xfrm>
          <a:prstGeom prst="rect">
            <a:avLst/>
          </a:prstGeom>
          <a:noFill/>
          <a:ln w="9525">
            <a:noFill/>
            <a:miter lim="800000"/>
            <a:headEnd/>
            <a:tailEnd/>
          </a:ln>
        </p:spPr>
        <p:txBody>
          <a:bodyPr/>
          <a:lstStyle/>
          <a:p>
            <a:pPr algn="ctr">
              <a:spcBef>
                <a:spcPct val="20000"/>
              </a:spcBef>
              <a:buClr>
                <a:srgbClr val="0066FF"/>
              </a:buClr>
              <a:buFont typeface="Wingdings" pitchFamily="2" charset="2"/>
              <a:buNone/>
            </a:pPr>
            <a:endParaRPr lang="ja-JP" altLang="en-US" sz="1800" dirty="0"/>
          </a:p>
        </p:txBody>
      </p:sp>
      <p:sp>
        <p:nvSpPr>
          <p:cNvPr id="7" name="サブタイトル 8"/>
          <p:cNvSpPr>
            <a:spLocks noGrp="1"/>
          </p:cNvSpPr>
          <p:nvPr>
            <p:ph type="subTitle" idx="1"/>
          </p:nvPr>
        </p:nvSpPr>
        <p:spPr>
          <a:xfrm>
            <a:off x="1187624" y="5229200"/>
            <a:ext cx="7010400" cy="792088"/>
          </a:xfrm>
        </p:spPr>
        <p:txBody>
          <a:bodyPr/>
          <a:lstStyle/>
          <a:p>
            <a:pPr algn="ctr"/>
            <a:r>
              <a:rPr lang="ja-JP" altLang="en-US" sz="2400" dirty="0" smtClean="0"/>
              <a:t>厚生労働省</a:t>
            </a:r>
            <a:endParaRPr lang="en-US" altLang="ja-JP" sz="2400" dirty="0" smtClean="0"/>
          </a:p>
          <a:p>
            <a:pPr algn="ctr"/>
            <a:r>
              <a:rPr kumimoji="1" lang="ja-JP" altLang="en-US" sz="1600" dirty="0" smtClean="0"/>
              <a:t>老健局 老人保健課</a:t>
            </a:r>
            <a:endParaRPr kumimoji="1" lang="en-US" altLang="ja-JP" sz="1600" dirty="0" smtClean="0"/>
          </a:p>
          <a:p>
            <a:pPr algn="ctr"/>
            <a:r>
              <a:rPr lang="ja-JP" altLang="en-US" sz="1600" dirty="0" smtClean="0"/>
              <a:t>要介護認定適正化事業</a:t>
            </a:r>
          </a:p>
          <a:p>
            <a:pPr algn="ctr"/>
            <a:endParaRPr kumimoji="1" lang="ja-JP" altLang="en-US" sz="16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574675" y="304800"/>
            <a:ext cx="8001000" cy="747713"/>
          </a:xfrm>
        </p:spPr>
        <p:txBody>
          <a:bodyPr/>
          <a:lstStyle/>
          <a:p>
            <a:pPr eaLnBrk="1" hangingPunct="1"/>
            <a:r>
              <a:rPr lang="ja-JP" altLang="en-US" sz="3400" dirty="0" smtClean="0"/>
              <a:t>６．</a:t>
            </a:r>
            <a:r>
              <a:rPr lang="en-US" altLang="ja-JP" sz="3400" dirty="0" smtClean="0"/>
              <a:t>E-</a:t>
            </a:r>
            <a:r>
              <a:rPr lang="ja-JP" altLang="en-US" sz="3400" dirty="0" smtClean="0"/>
              <a:t>ラーニングの使い方－基本構成</a:t>
            </a:r>
          </a:p>
        </p:txBody>
      </p:sp>
      <p:pic>
        <p:nvPicPr>
          <p:cNvPr id="2051"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004048" y="1562348"/>
            <a:ext cx="3960440" cy="2502580"/>
          </a:xfrm>
          <a:prstGeom prst="rect">
            <a:avLst/>
          </a:prstGeom>
          <a:noFill/>
          <a:ln w="9525">
            <a:solidFill>
              <a:srgbClr val="FFC000"/>
            </a:solidFill>
            <a:miter lim="800000"/>
            <a:headEnd/>
            <a:tailEnd/>
          </a:ln>
        </p:spPr>
      </p:pic>
      <p:pic>
        <p:nvPicPr>
          <p:cNvPr id="2052" name="Picture 4"/>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619672" y="4437112"/>
            <a:ext cx="6365324" cy="2016224"/>
          </a:xfrm>
          <a:prstGeom prst="rect">
            <a:avLst/>
          </a:prstGeom>
          <a:noFill/>
          <a:ln w="9525">
            <a:solidFill>
              <a:srgbClr val="FFC000"/>
            </a:solidFill>
            <a:miter lim="800000"/>
            <a:headEnd/>
            <a:tailEnd/>
          </a:ln>
        </p:spPr>
      </p:pic>
      <p:pic>
        <p:nvPicPr>
          <p:cNvPr id="2050" name="Picture 2"/>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83568" y="1610669"/>
            <a:ext cx="4145745" cy="2466403"/>
          </a:xfrm>
          <a:prstGeom prst="rect">
            <a:avLst/>
          </a:prstGeom>
          <a:noFill/>
          <a:ln w="9525">
            <a:solidFill>
              <a:srgbClr val="FFC000"/>
            </a:solidFill>
            <a:miter lim="800000"/>
            <a:headEnd/>
            <a:tailEnd/>
          </a:ln>
        </p:spPr>
      </p:pic>
      <p:sp>
        <p:nvSpPr>
          <p:cNvPr id="11" name="テキスト ボックス 10"/>
          <p:cNvSpPr txBox="1"/>
          <p:nvPr/>
        </p:nvSpPr>
        <p:spPr>
          <a:xfrm>
            <a:off x="563084" y="1340768"/>
            <a:ext cx="1128596" cy="374571"/>
          </a:xfrm>
          <a:prstGeom prst="roundRect">
            <a:avLst/>
          </a:prstGeom>
          <a:solidFill>
            <a:srgbClr val="FF6600"/>
          </a:solidFill>
        </p:spPr>
        <p:style>
          <a:lnRef idx="3">
            <a:schemeClr val="lt1"/>
          </a:lnRef>
          <a:fillRef idx="1">
            <a:schemeClr val="accent2"/>
          </a:fillRef>
          <a:effectRef idx="1">
            <a:schemeClr val="accent2"/>
          </a:effectRef>
          <a:fontRef idx="minor">
            <a:schemeClr val="lt1"/>
          </a:fontRef>
        </p:style>
        <p:txBody>
          <a:bodyPr wrap="none" rtlCol="0">
            <a:spAutoFit/>
          </a:bodyPr>
          <a:lstStyle/>
          <a:p>
            <a:pPr fontAlgn="base">
              <a:spcBef>
                <a:spcPct val="0"/>
              </a:spcBef>
              <a:spcAft>
                <a:spcPct val="0"/>
              </a:spcAft>
            </a:pPr>
            <a:r>
              <a:rPr lang="ja-JP" altLang="en-US" sz="1600" dirty="0">
                <a:solidFill>
                  <a:srgbClr val="FFFFFF"/>
                </a:solidFill>
              </a:rPr>
              <a:t>全国テスト</a:t>
            </a:r>
          </a:p>
        </p:txBody>
      </p:sp>
      <p:sp>
        <p:nvSpPr>
          <p:cNvPr id="12" name="テキスト ボックス 11"/>
          <p:cNvSpPr txBox="1"/>
          <p:nvPr/>
        </p:nvSpPr>
        <p:spPr>
          <a:xfrm>
            <a:off x="4932040" y="1340768"/>
            <a:ext cx="1152128" cy="374571"/>
          </a:xfrm>
          <a:prstGeom prst="roundRect">
            <a:avLst/>
          </a:prstGeom>
          <a:solidFill>
            <a:srgbClr val="FF6600"/>
          </a:solidFill>
        </p:spPr>
        <p:style>
          <a:lnRef idx="3">
            <a:schemeClr val="lt1"/>
          </a:lnRef>
          <a:fillRef idx="1">
            <a:schemeClr val="accent2"/>
          </a:fillRef>
          <a:effectRef idx="1">
            <a:schemeClr val="accent2"/>
          </a:effectRef>
          <a:fontRef idx="minor">
            <a:schemeClr val="lt1"/>
          </a:fontRef>
        </p:style>
        <p:txBody>
          <a:bodyPr wrap="square" rtlCol="0">
            <a:spAutoFit/>
          </a:bodyPr>
          <a:lstStyle/>
          <a:p>
            <a:pPr algn="ctr" fontAlgn="base">
              <a:spcBef>
                <a:spcPct val="0"/>
              </a:spcBef>
              <a:spcAft>
                <a:spcPct val="0"/>
              </a:spcAft>
            </a:pPr>
            <a:r>
              <a:rPr lang="ja-JP" altLang="en-US" sz="1600" dirty="0">
                <a:solidFill>
                  <a:srgbClr val="FFFFFF"/>
                </a:solidFill>
              </a:rPr>
              <a:t>教材</a:t>
            </a:r>
          </a:p>
        </p:txBody>
      </p:sp>
      <p:sp>
        <p:nvSpPr>
          <p:cNvPr id="13" name="テキスト ボックス 12"/>
          <p:cNvSpPr txBox="1"/>
          <p:nvPr/>
        </p:nvSpPr>
        <p:spPr>
          <a:xfrm>
            <a:off x="1475656" y="4206557"/>
            <a:ext cx="1152128" cy="374571"/>
          </a:xfrm>
          <a:prstGeom prst="roundRect">
            <a:avLst/>
          </a:prstGeom>
          <a:solidFill>
            <a:srgbClr val="FF6600"/>
          </a:solidFill>
        </p:spPr>
        <p:style>
          <a:lnRef idx="3">
            <a:schemeClr val="lt1"/>
          </a:lnRef>
          <a:fillRef idx="1">
            <a:schemeClr val="accent2"/>
          </a:fillRef>
          <a:effectRef idx="1">
            <a:schemeClr val="accent2"/>
          </a:effectRef>
          <a:fontRef idx="minor">
            <a:schemeClr val="lt1"/>
          </a:fontRef>
        </p:style>
        <p:txBody>
          <a:bodyPr wrap="square" rtlCol="0">
            <a:spAutoFit/>
          </a:bodyPr>
          <a:lstStyle/>
          <a:p>
            <a:pPr algn="ctr" fontAlgn="base">
              <a:spcBef>
                <a:spcPct val="0"/>
              </a:spcBef>
              <a:spcAft>
                <a:spcPct val="0"/>
              </a:spcAft>
            </a:pPr>
            <a:r>
              <a:rPr lang="ja-JP" altLang="en-US" sz="1600" dirty="0">
                <a:solidFill>
                  <a:srgbClr val="FFFFFF"/>
                </a:solidFill>
              </a:rPr>
              <a:t>問題集</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2"/>
          <p:cNvSpPr>
            <a:spLocks noGrp="1" noChangeArrowheads="1"/>
          </p:cNvSpPr>
          <p:nvPr>
            <p:ph type="title"/>
          </p:nvPr>
        </p:nvSpPr>
        <p:spPr>
          <a:xfrm>
            <a:off x="574674" y="304800"/>
            <a:ext cx="8173789" cy="747713"/>
          </a:xfrm>
        </p:spPr>
        <p:txBody>
          <a:bodyPr/>
          <a:lstStyle/>
          <a:p>
            <a:pPr eaLnBrk="1" hangingPunct="1"/>
            <a:r>
              <a:rPr lang="en-US" altLang="ja-JP" sz="3400" dirty="0" smtClean="0"/>
              <a:t>【</a:t>
            </a:r>
            <a:r>
              <a:rPr lang="ja-JP" altLang="en-US" sz="3400" dirty="0" smtClean="0"/>
              <a:t>演習</a:t>
            </a:r>
            <a:r>
              <a:rPr lang="en-US" altLang="ja-JP" sz="3400" dirty="0" smtClean="0"/>
              <a:t>】</a:t>
            </a:r>
            <a:r>
              <a:rPr lang="ja-JP" altLang="en-US" sz="3400" dirty="0" smtClean="0"/>
              <a:t>グループワーク</a:t>
            </a:r>
          </a:p>
        </p:txBody>
      </p:sp>
      <p:sp>
        <p:nvSpPr>
          <p:cNvPr id="4" name="Rectangle 3"/>
          <p:cNvSpPr txBox="1">
            <a:spLocks noChangeArrowheads="1"/>
          </p:cNvSpPr>
          <p:nvPr/>
        </p:nvSpPr>
        <p:spPr bwMode="auto">
          <a:xfrm>
            <a:off x="684088" y="1412776"/>
            <a:ext cx="7776344" cy="4536504"/>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lnSpcReduction="10000"/>
          </a:bodyPr>
          <a:lstStyle/>
          <a:p>
            <a:pPr marL="469900" marR="0" lvl="0" indent="-469900" algn="l" defTabSz="914400" rtl="0" eaLnBrk="1" fontAlgn="base" latinLnBrk="0" hangingPunct="1">
              <a:lnSpc>
                <a:spcPct val="100000"/>
              </a:lnSpc>
              <a:spcBef>
                <a:spcPct val="20000"/>
              </a:spcBef>
              <a:spcAft>
                <a:spcPct val="0"/>
              </a:spcAft>
              <a:buClr>
                <a:srgbClr val="0066FF"/>
              </a:buClr>
              <a:buSzTx/>
              <a:tabLst/>
              <a:defRPr/>
            </a:pPr>
            <a:endParaRPr kumimoji="1" lang="en-US" altLang="ja-JP" sz="3200" b="0" i="0" u="none" strike="noStrike" kern="0" cap="none" spc="0" normalizeH="0" baseline="0" noProof="0" dirty="0" smtClean="0">
              <a:ln>
                <a:noFill/>
              </a:ln>
              <a:solidFill>
                <a:schemeClr val="tx1"/>
              </a:solidFill>
              <a:effectLst/>
              <a:uLnTx/>
              <a:uFillTx/>
              <a:latin typeface="+mn-lt"/>
              <a:ea typeface="+mn-ea"/>
              <a:cs typeface="+mn-cs"/>
            </a:endParaRPr>
          </a:p>
          <a:p>
            <a:pPr marL="469900" marR="0" lvl="0" indent="-469900" algn="l" defTabSz="914400" rtl="0" eaLnBrk="1" fontAlgn="base" latinLnBrk="0" hangingPunct="1">
              <a:lnSpc>
                <a:spcPct val="100000"/>
              </a:lnSpc>
              <a:spcBef>
                <a:spcPct val="20000"/>
              </a:spcBef>
              <a:spcAft>
                <a:spcPct val="0"/>
              </a:spcAft>
              <a:buClr>
                <a:srgbClr val="0066FF"/>
              </a:buClr>
              <a:buSzTx/>
              <a:buFont typeface="Wingdings" pitchFamily="2" charset="2"/>
              <a:buChar char="o"/>
              <a:tabLst/>
              <a:defRPr/>
            </a:pPr>
            <a:r>
              <a:rPr kumimoji="1" lang="ja-JP" altLang="en-US" sz="3200" b="0" i="0" u="none" strike="noStrike" kern="0" cap="none" spc="0" normalizeH="0" baseline="0" noProof="0" dirty="0" smtClean="0">
                <a:ln>
                  <a:noFill/>
                </a:ln>
                <a:solidFill>
                  <a:schemeClr val="tx1"/>
                </a:solidFill>
                <a:effectLst/>
                <a:uLnTx/>
                <a:uFillTx/>
                <a:latin typeface="+mn-lt"/>
                <a:ea typeface="+mn-ea"/>
                <a:cs typeface="+mn-cs"/>
              </a:rPr>
              <a:t>２日間の研修をふまえた各地域での課題</a:t>
            </a:r>
            <a:endParaRPr kumimoji="1" lang="en-US" altLang="ja-JP" sz="3200" b="0" i="0" u="none" strike="noStrike" kern="0" cap="none" spc="0" normalizeH="0" baseline="0" noProof="0" dirty="0" smtClean="0">
              <a:ln>
                <a:noFill/>
              </a:ln>
              <a:solidFill>
                <a:schemeClr val="tx1"/>
              </a:solidFill>
              <a:effectLst/>
              <a:uLnTx/>
              <a:uFillTx/>
              <a:latin typeface="+mn-lt"/>
              <a:ea typeface="+mn-ea"/>
              <a:cs typeface="+mn-cs"/>
            </a:endParaRPr>
          </a:p>
          <a:p>
            <a:pPr marL="469900" marR="0" lvl="0" indent="-469900" algn="l" defTabSz="914400" rtl="0" eaLnBrk="1" fontAlgn="base" latinLnBrk="0" hangingPunct="1">
              <a:lnSpc>
                <a:spcPct val="100000"/>
              </a:lnSpc>
              <a:spcBef>
                <a:spcPct val="20000"/>
              </a:spcBef>
              <a:spcAft>
                <a:spcPct val="0"/>
              </a:spcAft>
              <a:buClr>
                <a:srgbClr val="0066FF"/>
              </a:buClr>
              <a:buSzTx/>
              <a:tabLst/>
              <a:defRPr/>
            </a:pPr>
            <a:r>
              <a:rPr lang="ja-JP" altLang="en-US" sz="3200" kern="0" dirty="0" smtClean="0">
                <a:latin typeface="+mn-lt"/>
                <a:ea typeface="+mn-ea"/>
              </a:rPr>
              <a:t>　　</a:t>
            </a:r>
            <a:r>
              <a:rPr lang="en-US" altLang="ja-JP" sz="3200" kern="0" dirty="0" smtClean="0">
                <a:latin typeface="+mn-lt"/>
                <a:ea typeface="+mn-ea"/>
              </a:rPr>
              <a:t>※</a:t>
            </a:r>
            <a:r>
              <a:rPr lang="ja-JP" altLang="en-US" sz="2800" kern="0" dirty="0" smtClean="0">
                <a:latin typeface="+mn-lt"/>
                <a:ea typeface="+mn-ea"/>
              </a:rPr>
              <a:t>各自の課題からグループ内で２～３つを選択</a:t>
            </a:r>
            <a:endParaRPr lang="en-US" altLang="ja-JP" sz="2800" kern="0" dirty="0" smtClean="0">
              <a:latin typeface="+mn-lt"/>
              <a:ea typeface="+mn-ea"/>
            </a:endParaRPr>
          </a:p>
          <a:p>
            <a:pPr marL="469900" marR="0" lvl="0" indent="-469900" algn="l" defTabSz="914400" rtl="0" eaLnBrk="1" fontAlgn="base" latinLnBrk="0" hangingPunct="1">
              <a:lnSpc>
                <a:spcPct val="100000"/>
              </a:lnSpc>
              <a:spcBef>
                <a:spcPct val="20000"/>
              </a:spcBef>
              <a:spcAft>
                <a:spcPct val="0"/>
              </a:spcAft>
              <a:buClr>
                <a:srgbClr val="0066FF"/>
              </a:buClr>
              <a:buSzTx/>
              <a:tabLst/>
              <a:defRPr/>
            </a:pPr>
            <a:endParaRPr kumimoji="1" lang="en-US" altLang="ja-JP" sz="2800" b="0" i="0" u="none" strike="noStrike" kern="0" cap="none" spc="0" normalizeH="0" baseline="0" noProof="0" dirty="0" smtClean="0">
              <a:ln>
                <a:noFill/>
              </a:ln>
              <a:solidFill>
                <a:schemeClr val="tx1"/>
              </a:solidFill>
              <a:effectLst/>
              <a:uLnTx/>
              <a:uFillTx/>
              <a:latin typeface="+mn-lt"/>
              <a:ea typeface="+mn-ea"/>
              <a:cs typeface="+mn-cs"/>
            </a:endParaRPr>
          </a:p>
          <a:p>
            <a:pPr marL="469900" marR="0" lvl="0" indent="-469900" algn="l" defTabSz="914400" rtl="0" eaLnBrk="1" fontAlgn="base" latinLnBrk="0" hangingPunct="1">
              <a:lnSpc>
                <a:spcPct val="100000"/>
              </a:lnSpc>
              <a:spcBef>
                <a:spcPct val="20000"/>
              </a:spcBef>
              <a:spcAft>
                <a:spcPct val="0"/>
              </a:spcAft>
              <a:buClr>
                <a:srgbClr val="0066FF"/>
              </a:buClr>
              <a:buSzTx/>
              <a:buFont typeface="Wingdings" pitchFamily="2" charset="2"/>
              <a:buChar char="o"/>
              <a:tabLst/>
              <a:defRPr/>
            </a:pPr>
            <a:r>
              <a:rPr lang="ja-JP" altLang="en-US" sz="3200" kern="0" dirty="0" smtClean="0">
                <a:latin typeface="+mn-lt"/>
                <a:ea typeface="+mn-ea"/>
              </a:rPr>
              <a:t>課題への対応策</a:t>
            </a:r>
            <a:endParaRPr kumimoji="1" lang="ja-JP" altLang="en-US" sz="3200" b="0" i="0" u="none" strike="noStrike" kern="0" cap="none" spc="0" normalizeH="0" baseline="0" noProof="0" dirty="0" smtClean="0">
              <a:ln>
                <a:noFill/>
              </a:ln>
              <a:solidFill>
                <a:schemeClr val="tx1"/>
              </a:solidFill>
              <a:effectLst/>
              <a:uLnTx/>
              <a:uFillTx/>
              <a:latin typeface="+mn-lt"/>
              <a:ea typeface="+mn-ea"/>
              <a:cs typeface="+mn-cs"/>
            </a:endParaRPr>
          </a:p>
          <a:p>
            <a:pPr marL="908050" marR="0" lvl="1" indent="-436563" algn="l" defTabSz="914400" rtl="0" eaLnBrk="1" fontAlgn="base" latinLnBrk="0" hangingPunct="1">
              <a:lnSpc>
                <a:spcPct val="100000"/>
              </a:lnSpc>
              <a:spcBef>
                <a:spcPct val="20000"/>
              </a:spcBef>
              <a:spcAft>
                <a:spcPct val="0"/>
              </a:spcAft>
              <a:buClr>
                <a:srgbClr val="0066FF"/>
              </a:buClr>
              <a:buSzTx/>
              <a:buFont typeface="Wingdings" pitchFamily="2" charset="2"/>
              <a:buChar char="n"/>
              <a:tabLst/>
              <a:defRPr/>
            </a:pPr>
            <a:r>
              <a:rPr kumimoji="1" lang="ja-JP" altLang="en-US" sz="3200" b="0" i="0" u="none" strike="noStrike" kern="0" cap="none" spc="0" normalizeH="0" baseline="0" noProof="0" dirty="0" smtClean="0">
                <a:ln>
                  <a:noFill/>
                </a:ln>
                <a:solidFill>
                  <a:schemeClr val="tx1"/>
                </a:solidFill>
                <a:effectLst/>
                <a:uLnTx/>
                <a:uFillTx/>
                <a:latin typeface="+mn-lt"/>
                <a:ea typeface="+mn-ea"/>
              </a:rPr>
              <a:t>適正化に向けた取組内容</a:t>
            </a:r>
            <a:endParaRPr kumimoji="1" lang="en-US" altLang="ja-JP" sz="3200" b="0" i="0" u="none" strike="noStrike" kern="0" cap="none" spc="0" normalizeH="0" baseline="0" noProof="0" dirty="0" smtClean="0">
              <a:ln>
                <a:noFill/>
              </a:ln>
              <a:solidFill>
                <a:schemeClr val="tx1"/>
              </a:solidFill>
              <a:effectLst/>
              <a:uLnTx/>
              <a:uFillTx/>
              <a:latin typeface="+mn-lt"/>
              <a:ea typeface="+mn-ea"/>
            </a:endParaRPr>
          </a:p>
          <a:p>
            <a:pPr marL="908050" lvl="1" indent="-436563">
              <a:spcBef>
                <a:spcPct val="20000"/>
              </a:spcBef>
              <a:buClr>
                <a:srgbClr val="0066FF"/>
              </a:buClr>
              <a:buFont typeface="Wingdings" pitchFamily="2" charset="2"/>
              <a:buChar char="n"/>
              <a:defRPr/>
            </a:pPr>
            <a:r>
              <a:rPr lang="ja-JP" altLang="en-US" sz="3200" u="sng" kern="0" dirty="0" smtClean="0"/>
              <a:t>対応策を実施する上での課題</a:t>
            </a:r>
            <a:endParaRPr lang="en-US" altLang="ja-JP" sz="3200" u="sng" kern="0" dirty="0" smtClean="0"/>
          </a:p>
          <a:p>
            <a:pPr marL="908050" marR="0" lvl="1" indent="-436563" algn="l" defTabSz="914400" rtl="0" eaLnBrk="1" fontAlgn="base" latinLnBrk="0" hangingPunct="1">
              <a:lnSpc>
                <a:spcPct val="100000"/>
              </a:lnSpc>
              <a:spcBef>
                <a:spcPct val="20000"/>
              </a:spcBef>
              <a:spcAft>
                <a:spcPct val="0"/>
              </a:spcAft>
              <a:buClr>
                <a:srgbClr val="0066FF"/>
              </a:buClr>
              <a:buSzTx/>
              <a:buFont typeface="Wingdings" pitchFamily="2" charset="2"/>
              <a:buChar char="n"/>
              <a:tabLst/>
              <a:defRPr/>
            </a:pPr>
            <a:r>
              <a:rPr kumimoji="1" lang="ja-JP" altLang="en-US" sz="3200" b="0" i="0" u="none" strike="noStrike" kern="0" cap="none" spc="0" normalizeH="0" baseline="0" noProof="0" dirty="0" smtClean="0">
                <a:ln>
                  <a:noFill/>
                </a:ln>
                <a:solidFill>
                  <a:schemeClr val="tx1"/>
                </a:solidFill>
                <a:effectLst/>
                <a:uLnTx/>
                <a:uFillTx/>
                <a:latin typeface="+mn-lt"/>
                <a:ea typeface="+mn-ea"/>
              </a:rPr>
              <a:t>これまでの取組</a:t>
            </a:r>
            <a:r>
              <a:rPr lang="ja-JP" altLang="en-US" sz="3200" kern="0" dirty="0" smtClean="0">
                <a:latin typeface="+mn-lt"/>
                <a:ea typeface="+mn-ea"/>
              </a:rPr>
              <a:t>とその効果・課題</a:t>
            </a:r>
            <a:endParaRPr lang="en-US" altLang="ja-JP" sz="3200" kern="0" noProof="0" dirty="0" smtClean="0">
              <a:latin typeface="+mn-lt"/>
              <a:ea typeface="+mn-ea"/>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2477677" y="2886035"/>
            <a:ext cx="4182555" cy="830997"/>
          </a:xfrm>
          <a:prstGeom prst="rect">
            <a:avLst/>
          </a:prstGeom>
          <a:noFill/>
        </p:spPr>
        <p:txBody>
          <a:bodyPr wrap="none" rtlCol="0">
            <a:spAutoFit/>
          </a:bodyPr>
          <a:lstStyle/>
          <a:p>
            <a:r>
              <a:rPr lang="ja-JP" altLang="en-US" sz="4800" dirty="0" smtClean="0"/>
              <a:t>グループワーク</a:t>
            </a:r>
            <a:endParaRPr kumimoji="1" lang="en-US" altLang="ja-JP" sz="4800" dirty="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1400155" y="2958043"/>
            <a:ext cx="6340197" cy="830997"/>
          </a:xfrm>
          <a:prstGeom prst="rect">
            <a:avLst/>
          </a:prstGeom>
          <a:noFill/>
        </p:spPr>
        <p:txBody>
          <a:bodyPr wrap="none" rtlCol="0">
            <a:spAutoFit/>
          </a:bodyPr>
          <a:lstStyle/>
          <a:p>
            <a:r>
              <a:rPr lang="ja-JP" altLang="en-US" sz="4800" dirty="0" smtClean="0"/>
              <a:t>介護認定審査会の実態</a:t>
            </a:r>
            <a:endParaRPr kumimoji="1" lang="en-US" altLang="ja-JP" sz="4800" dirty="0" smtClean="0"/>
          </a:p>
        </p:txBody>
      </p:sp>
      <p:sp>
        <p:nvSpPr>
          <p:cNvPr id="7" name="Text Box 12"/>
          <p:cNvSpPr txBox="1">
            <a:spLocks noChangeArrowheads="1"/>
          </p:cNvSpPr>
          <p:nvPr/>
        </p:nvSpPr>
        <p:spPr bwMode="auto">
          <a:xfrm>
            <a:off x="971600" y="4149080"/>
            <a:ext cx="7272808" cy="1015663"/>
          </a:xfrm>
          <a:prstGeom prst="rect">
            <a:avLst/>
          </a:prstGeom>
          <a:noFill/>
          <a:ln w="28575" algn="ctr">
            <a:noFill/>
            <a:miter lim="800000"/>
            <a:headEnd/>
            <a:tailEnd/>
          </a:ln>
        </p:spPr>
        <p:txBody>
          <a:bodyPr wrap="square">
            <a:spAutoFit/>
          </a:bodyPr>
          <a:lstStyle/>
          <a:p>
            <a:pPr>
              <a:spcBef>
                <a:spcPct val="50000"/>
              </a:spcBef>
            </a:pPr>
            <a:r>
              <a:rPr lang="ja-JP" altLang="en-US" sz="2000" dirty="0" smtClean="0"/>
              <a:t>平成</a:t>
            </a:r>
            <a:r>
              <a:rPr lang="en-US" altLang="ja-JP" sz="2000" dirty="0" smtClean="0"/>
              <a:t>25</a:t>
            </a:r>
            <a:r>
              <a:rPr lang="ja-JP" altLang="en-US" sz="2000" dirty="0" smtClean="0"/>
              <a:t>年度老人保健健康増進等事業</a:t>
            </a:r>
            <a:endParaRPr lang="en-US" altLang="ja-JP" sz="2000" dirty="0" smtClean="0"/>
          </a:p>
          <a:p>
            <a:pPr>
              <a:spcBef>
                <a:spcPts val="0"/>
              </a:spcBef>
            </a:pPr>
            <a:r>
              <a:rPr lang="ja-JP" altLang="en-US" sz="2000" dirty="0" smtClean="0"/>
              <a:t>「要介護認定業務の実施方法に関する調査研究事業報告書」</a:t>
            </a:r>
            <a:endParaRPr lang="en-US" altLang="ja-JP" sz="2000" dirty="0" smtClean="0"/>
          </a:p>
          <a:p>
            <a:pPr>
              <a:spcBef>
                <a:spcPts val="0"/>
              </a:spcBef>
            </a:pPr>
            <a:r>
              <a:rPr lang="ja-JP" altLang="en-US" sz="2000" dirty="0" smtClean="0"/>
              <a:t>審査会委員の業務実態調査結果より</a:t>
            </a:r>
            <a:endParaRPr lang="ja-JP" altLang="en-US" sz="20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74674" y="304800"/>
            <a:ext cx="8245797" cy="747713"/>
          </a:xfrm>
        </p:spPr>
        <p:txBody>
          <a:bodyPr rtlCol="0">
            <a:noAutofit/>
          </a:bodyPr>
          <a:lstStyle/>
          <a:p>
            <a:pPr eaLnBrk="1" fontAlgn="auto" hangingPunct="1">
              <a:spcAft>
                <a:spcPts val="0"/>
              </a:spcAft>
              <a:defRPr/>
            </a:pPr>
            <a:r>
              <a:rPr lang="ja-JP" altLang="en-US" sz="3000" spc="-150" dirty="0" smtClean="0">
                <a:solidFill>
                  <a:schemeClr val="tx1"/>
                </a:solidFill>
              </a:rPr>
              <a:t>１．介護の手間の審査判定で重視・不足している情報</a:t>
            </a:r>
            <a:endParaRPr lang="ja-JP" altLang="en-US" sz="3000" spc="-150" dirty="0">
              <a:solidFill>
                <a:schemeClr val="tx1"/>
              </a:solidFill>
            </a:endParaRPr>
          </a:p>
        </p:txBody>
      </p:sp>
      <p:pic>
        <p:nvPicPr>
          <p:cNvPr id="41987" name="Picture 3"/>
          <p:cNvPicPr>
            <a:picLocks noChangeAspect="1" noChangeArrowheads="1"/>
          </p:cNvPicPr>
          <p:nvPr/>
        </p:nvPicPr>
        <p:blipFill>
          <a:blip r:embed="rId3" cstate="print"/>
          <a:srcRect/>
          <a:stretch>
            <a:fillRect/>
          </a:stretch>
        </p:blipFill>
        <p:spPr bwMode="auto">
          <a:xfrm>
            <a:off x="899592" y="1268760"/>
            <a:ext cx="7220148" cy="5121398"/>
          </a:xfrm>
          <a:prstGeom prst="rect">
            <a:avLst/>
          </a:prstGeom>
          <a:noFill/>
          <a:ln w="9525">
            <a:noFill/>
            <a:miter lim="800000"/>
            <a:headEnd/>
            <a:tailEnd/>
          </a:ln>
          <a:effectLst/>
        </p:spPr>
      </p:pic>
      <p:sp>
        <p:nvSpPr>
          <p:cNvPr id="6" name="角丸四角形 5"/>
          <p:cNvSpPr/>
          <p:nvPr/>
        </p:nvSpPr>
        <p:spPr>
          <a:xfrm>
            <a:off x="2915816" y="2204864"/>
            <a:ext cx="4536504" cy="36004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角丸四角形 6"/>
          <p:cNvSpPr/>
          <p:nvPr/>
        </p:nvSpPr>
        <p:spPr>
          <a:xfrm>
            <a:off x="2915816" y="3140968"/>
            <a:ext cx="5256584" cy="36004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p:cNvSpPr txBox="1"/>
          <p:nvPr/>
        </p:nvSpPr>
        <p:spPr>
          <a:xfrm>
            <a:off x="611560" y="1340768"/>
            <a:ext cx="1949573" cy="369332"/>
          </a:xfrm>
          <a:prstGeom prst="rect">
            <a:avLst/>
          </a:prstGeom>
          <a:noFill/>
        </p:spPr>
        <p:txBody>
          <a:bodyPr wrap="none" rtlCol="0">
            <a:spAutoFit/>
          </a:bodyPr>
          <a:lstStyle/>
          <a:p>
            <a:r>
              <a:rPr lang="ja-JP" altLang="en-US" sz="1800" dirty="0" smtClean="0">
                <a:latin typeface="HGPｺﾞｼｯｸE" pitchFamily="50" charset="-128"/>
                <a:ea typeface="HGPｺﾞｼｯｸE" pitchFamily="50" charset="-128"/>
              </a:rPr>
              <a:t>非該当～要介護１</a:t>
            </a:r>
            <a:endParaRPr kumimoji="1" lang="ja-JP" altLang="en-US" sz="1800" dirty="0">
              <a:latin typeface="HGPｺﾞｼｯｸE" pitchFamily="50" charset="-128"/>
              <a:ea typeface="HGPｺﾞｼｯｸE" pitchFamily="50" charset="-128"/>
            </a:endParaRPr>
          </a:p>
        </p:txBody>
      </p:sp>
      <p:sp>
        <p:nvSpPr>
          <p:cNvPr id="8" name="Text Box 12"/>
          <p:cNvSpPr txBox="1">
            <a:spLocks noChangeArrowheads="1"/>
          </p:cNvSpPr>
          <p:nvPr/>
        </p:nvSpPr>
        <p:spPr bwMode="auto">
          <a:xfrm>
            <a:off x="683568" y="6583363"/>
            <a:ext cx="8532440" cy="276999"/>
          </a:xfrm>
          <a:prstGeom prst="rect">
            <a:avLst/>
          </a:prstGeom>
          <a:noFill/>
          <a:ln w="28575" algn="ctr">
            <a:noFill/>
            <a:miter lim="800000"/>
            <a:headEnd/>
            <a:tailEnd/>
          </a:ln>
        </p:spPr>
        <p:txBody>
          <a:bodyPr wrap="square">
            <a:spAutoFit/>
          </a:bodyPr>
          <a:lstStyle/>
          <a:p>
            <a:pPr algn="ctr">
              <a:spcBef>
                <a:spcPct val="50000"/>
              </a:spcBef>
            </a:pPr>
            <a:r>
              <a:rPr lang="ja-JP" altLang="en-US" sz="1200" dirty="0"/>
              <a:t>資料</a:t>
            </a:r>
            <a:r>
              <a:rPr lang="ja-JP" altLang="en-US" sz="1200" dirty="0" smtClean="0"/>
              <a:t>）平成</a:t>
            </a:r>
            <a:r>
              <a:rPr lang="en-US" altLang="ja-JP" sz="1200" dirty="0" smtClean="0"/>
              <a:t>25</a:t>
            </a:r>
            <a:r>
              <a:rPr lang="ja-JP" altLang="en-US" sz="1200" dirty="0" smtClean="0"/>
              <a:t>年度老人保健健康増進等事業「要介護認定業務の実施方法に関する調査研究事業報告書」　審査会委員</a:t>
            </a:r>
            <a:r>
              <a:rPr lang="en-US" altLang="ja-JP" sz="1200" dirty="0" smtClean="0"/>
              <a:t>n=5,793</a:t>
            </a:r>
            <a:endParaRPr lang="ja-JP" altLang="en-US" sz="12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1" name="Picture 3"/>
          <p:cNvPicPr>
            <a:picLocks noChangeAspect="1" noChangeArrowheads="1"/>
          </p:cNvPicPr>
          <p:nvPr/>
        </p:nvPicPr>
        <p:blipFill>
          <a:blip r:embed="rId3" cstate="print"/>
          <a:srcRect/>
          <a:stretch>
            <a:fillRect/>
          </a:stretch>
        </p:blipFill>
        <p:spPr bwMode="auto">
          <a:xfrm>
            <a:off x="827584" y="1189702"/>
            <a:ext cx="7488832" cy="5335642"/>
          </a:xfrm>
          <a:prstGeom prst="rect">
            <a:avLst/>
          </a:prstGeom>
          <a:noFill/>
          <a:ln w="9525">
            <a:noFill/>
            <a:miter lim="800000"/>
            <a:headEnd/>
            <a:tailEnd/>
          </a:ln>
          <a:effectLst/>
        </p:spPr>
      </p:pic>
      <p:sp>
        <p:nvSpPr>
          <p:cNvPr id="6" name="角丸四角形 5"/>
          <p:cNvSpPr/>
          <p:nvPr/>
        </p:nvSpPr>
        <p:spPr>
          <a:xfrm>
            <a:off x="3059832" y="1844824"/>
            <a:ext cx="5184576" cy="324218"/>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角丸四角形 6"/>
          <p:cNvSpPr/>
          <p:nvPr/>
        </p:nvSpPr>
        <p:spPr>
          <a:xfrm>
            <a:off x="2264597" y="3489899"/>
            <a:ext cx="5907804" cy="36004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p:cNvSpPr txBox="1"/>
          <p:nvPr/>
        </p:nvSpPr>
        <p:spPr>
          <a:xfrm>
            <a:off x="611560" y="1340768"/>
            <a:ext cx="1406154" cy="369332"/>
          </a:xfrm>
          <a:prstGeom prst="rect">
            <a:avLst/>
          </a:prstGeom>
          <a:noFill/>
        </p:spPr>
        <p:txBody>
          <a:bodyPr wrap="none" rtlCol="0">
            <a:spAutoFit/>
          </a:bodyPr>
          <a:lstStyle/>
          <a:p>
            <a:r>
              <a:rPr lang="ja-JP" altLang="en-US" sz="1800" dirty="0" smtClean="0">
                <a:latin typeface="HGPｺﾞｼｯｸE" pitchFamily="50" charset="-128"/>
                <a:ea typeface="HGPｺﾞｼｯｸE" pitchFamily="50" charset="-128"/>
              </a:rPr>
              <a:t>要介護２～３</a:t>
            </a:r>
            <a:endParaRPr kumimoji="1" lang="ja-JP" altLang="en-US" sz="1800" dirty="0">
              <a:latin typeface="HGPｺﾞｼｯｸE" pitchFamily="50" charset="-128"/>
              <a:ea typeface="HGPｺﾞｼｯｸE" pitchFamily="50" charset="-128"/>
            </a:endParaRPr>
          </a:p>
        </p:txBody>
      </p:sp>
      <p:sp>
        <p:nvSpPr>
          <p:cNvPr id="13" name="タイトル 1"/>
          <p:cNvSpPr>
            <a:spLocks noGrp="1"/>
          </p:cNvSpPr>
          <p:nvPr>
            <p:ph type="title"/>
          </p:nvPr>
        </p:nvSpPr>
        <p:spPr>
          <a:xfrm>
            <a:off x="574674" y="304800"/>
            <a:ext cx="8245797" cy="747713"/>
          </a:xfrm>
        </p:spPr>
        <p:txBody>
          <a:bodyPr rtlCol="0">
            <a:noAutofit/>
          </a:bodyPr>
          <a:lstStyle/>
          <a:p>
            <a:pPr eaLnBrk="1" fontAlgn="auto" hangingPunct="1">
              <a:spcAft>
                <a:spcPts val="0"/>
              </a:spcAft>
              <a:defRPr/>
            </a:pPr>
            <a:r>
              <a:rPr lang="ja-JP" altLang="en-US" sz="3000" spc="-150" dirty="0" smtClean="0">
                <a:solidFill>
                  <a:schemeClr val="tx1"/>
                </a:solidFill>
              </a:rPr>
              <a:t>１．介護の手間の審査判定で重視・不足している情報</a:t>
            </a:r>
            <a:endParaRPr lang="ja-JP" altLang="en-US" sz="3000" spc="-150" dirty="0">
              <a:solidFill>
                <a:schemeClr val="tx1"/>
              </a:solidFill>
            </a:endParaRPr>
          </a:p>
        </p:txBody>
      </p:sp>
      <p:sp>
        <p:nvSpPr>
          <p:cNvPr id="15" name="Text Box 12"/>
          <p:cNvSpPr txBox="1">
            <a:spLocks noChangeArrowheads="1"/>
          </p:cNvSpPr>
          <p:nvPr/>
        </p:nvSpPr>
        <p:spPr bwMode="auto">
          <a:xfrm>
            <a:off x="683568" y="6583363"/>
            <a:ext cx="8532440" cy="276999"/>
          </a:xfrm>
          <a:prstGeom prst="rect">
            <a:avLst/>
          </a:prstGeom>
          <a:noFill/>
          <a:ln w="28575" algn="ctr">
            <a:noFill/>
            <a:miter lim="800000"/>
            <a:headEnd/>
            <a:tailEnd/>
          </a:ln>
        </p:spPr>
        <p:txBody>
          <a:bodyPr wrap="square">
            <a:spAutoFit/>
          </a:bodyPr>
          <a:lstStyle/>
          <a:p>
            <a:pPr algn="ctr">
              <a:spcBef>
                <a:spcPct val="50000"/>
              </a:spcBef>
            </a:pPr>
            <a:r>
              <a:rPr lang="ja-JP" altLang="en-US" sz="1200" dirty="0"/>
              <a:t>資料</a:t>
            </a:r>
            <a:r>
              <a:rPr lang="ja-JP" altLang="en-US" sz="1200" dirty="0" smtClean="0"/>
              <a:t>）平成</a:t>
            </a:r>
            <a:r>
              <a:rPr lang="en-US" altLang="ja-JP" sz="1200" dirty="0" smtClean="0"/>
              <a:t>25</a:t>
            </a:r>
            <a:r>
              <a:rPr lang="ja-JP" altLang="en-US" sz="1200" dirty="0" smtClean="0"/>
              <a:t>年度老人保健健康増進等事業「要介護認定業務の実施方法に関する調査研究事業報告書」　審査会委員</a:t>
            </a:r>
            <a:r>
              <a:rPr lang="en-US" altLang="ja-JP" sz="1200" dirty="0" smtClean="0"/>
              <a:t>n=5,793</a:t>
            </a:r>
            <a:endParaRPr lang="ja-JP" altLang="en-US" sz="12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p:cNvPicPr>
            <a:picLocks noChangeAspect="1" noChangeArrowheads="1"/>
          </p:cNvPicPr>
          <p:nvPr/>
        </p:nvPicPr>
        <p:blipFill>
          <a:blip r:embed="rId3" cstate="print"/>
          <a:srcRect/>
          <a:stretch>
            <a:fillRect/>
          </a:stretch>
        </p:blipFill>
        <p:spPr bwMode="auto">
          <a:xfrm>
            <a:off x="971600" y="1262278"/>
            <a:ext cx="7200798" cy="5119050"/>
          </a:xfrm>
          <a:prstGeom prst="rect">
            <a:avLst/>
          </a:prstGeom>
          <a:noFill/>
          <a:ln w="9525">
            <a:noFill/>
            <a:miter lim="800000"/>
            <a:headEnd/>
            <a:tailEnd/>
          </a:ln>
          <a:effectLst/>
        </p:spPr>
      </p:pic>
      <p:sp>
        <p:nvSpPr>
          <p:cNvPr id="6" name="角丸四角形 5"/>
          <p:cNvSpPr/>
          <p:nvPr/>
        </p:nvSpPr>
        <p:spPr>
          <a:xfrm>
            <a:off x="3059832" y="1573618"/>
            <a:ext cx="3816424" cy="631245"/>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角丸四角形 6"/>
          <p:cNvSpPr/>
          <p:nvPr/>
        </p:nvSpPr>
        <p:spPr>
          <a:xfrm>
            <a:off x="2987824" y="4077072"/>
            <a:ext cx="4896544" cy="36004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p:cNvSpPr txBox="1"/>
          <p:nvPr/>
        </p:nvSpPr>
        <p:spPr>
          <a:xfrm>
            <a:off x="611560" y="1340768"/>
            <a:ext cx="1406154" cy="369332"/>
          </a:xfrm>
          <a:prstGeom prst="rect">
            <a:avLst/>
          </a:prstGeom>
          <a:noFill/>
        </p:spPr>
        <p:txBody>
          <a:bodyPr wrap="none" rtlCol="0">
            <a:spAutoFit/>
          </a:bodyPr>
          <a:lstStyle/>
          <a:p>
            <a:r>
              <a:rPr lang="ja-JP" altLang="en-US" sz="1800" dirty="0" smtClean="0">
                <a:latin typeface="HGPｺﾞｼｯｸE" pitchFamily="50" charset="-128"/>
                <a:ea typeface="HGPｺﾞｼｯｸE" pitchFamily="50" charset="-128"/>
              </a:rPr>
              <a:t>要介護４～５</a:t>
            </a:r>
            <a:endParaRPr kumimoji="1" lang="ja-JP" altLang="en-US" sz="1800" dirty="0">
              <a:latin typeface="HGPｺﾞｼｯｸE" pitchFamily="50" charset="-128"/>
              <a:ea typeface="HGPｺﾞｼｯｸE" pitchFamily="50" charset="-128"/>
            </a:endParaRPr>
          </a:p>
        </p:txBody>
      </p:sp>
      <p:sp>
        <p:nvSpPr>
          <p:cNvPr id="10" name="角丸四角形 9"/>
          <p:cNvSpPr/>
          <p:nvPr/>
        </p:nvSpPr>
        <p:spPr>
          <a:xfrm>
            <a:off x="2339752" y="3466214"/>
            <a:ext cx="4680520" cy="322826"/>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タイトル 1"/>
          <p:cNvSpPr>
            <a:spLocks noGrp="1"/>
          </p:cNvSpPr>
          <p:nvPr>
            <p:ph type="title"/>
          </p:nvPr>
        </p:nvSpPr>
        <p:spPr>
          <a:xfrm>
            <a:off x="574674" y="304800"/>
            <a:ext cx="8245797" cy="747713"/>
          </a:xfrm>
        </p:spPr>
        <p:txBody>
          <a:bodyPr rtlCol="0">
            <a:noAutofit/>
          </a:bodyPr>
          <a:lstStyle/>
          <a:p>
            <a:pPr eaLnBrk="1" fontAlgn="auto" hangingPunct="1">
              <a:spcAft>
                <a:spcPts val="0"/>
              </a:spcAft>
              <a:defRPr/>
            </a:pPr>
            <a:r>
              <a:rPr lang="ja-JP" altLang="en-US" sz="3000" spc="-150" dirty="0" smtClean="0">
                <a:solidFill>
                  <a:schemeClr val="tx1"/>
                </a:solidFill>
              </a:rPr>
              <a:t>１．介護の手間の審査判定で重視・不足している情報</a:t>
            </a:r>
            <a:endParaRPr lang="ja-JP" altLang="en-US" sz="3000" spc="-150" dirty="0">
              <a:solidFill>
                <a:schemeClr val="tx1"/>
              </a:solidFill>
            </a:endParaRPr>
          </a:p>
        </p:txBody>
      </p:sp>
      <p:sp>
        <p:nvSpPr>
          <p:cNvPr id="14" name="Text Box 12"/>
          <p:cNvSpPr txBox="1">
            <a:spLocks noChangeArrowheads="1"/>
          </p:cNvSpPr>
          <p:nvPr/>
        </p:nvSpPr>
        <p:spPr bwMode="auto">
          <a:xfrm>
            <a:off x="683568" y="6583363"/>
            <a:ext cx="8532440" cy="276999"/>
          </a:xfrm>
          <a:prstGeom prst="rect">
            <a:avLst/>
          </a:prstGeom>
          <a:noFill/>
          <a:ln w="28575" algn="ctr">
            <a:noFill/>
            <a:miter lim="800000"/>
            <a:headEnd/>
            <a:tailEnd/>
          </a:ln>
        </p:spPr>
        <p:txBody>
          <a:bodyPr wrap="square">
            <a:spAutoFit/>
          </a:bodyPr>
          <a:lstStyle/>
          <a:p>
            <a:pPr algn="ctr">
              <a:spcBef>
                <a:spcPct val="50000"/>
              </a:spcBef>
            </a:pPr>
            <a:r>
              <a:rPr lang="ja-JP" altLang="en-US" sz="1200" dirty="0"/>
              <a:t>資料</a:t>
            </a:r>
            <a:r>
              <a:rPr lang="ja-JP" altLang="en-US" sz="1200" dirty="0" smtClean="0"/>
              <a:t>）平成</a:t>
            </a:r>
            <a:r>
              <a:rPr lang="en-US" altLang="ja-JP" sz="1200" dirty="0" smtClean="0"/>
              <a:t>25</a:t>
            </a:r>
            <a:r>
              <a:rPr lang="ja-JP" altLang="en-US" sz="1200" dirty="0" smtClean="0"/>
              <a:t>年度老人保健健康増進等事業「要介護認定業務の実施方法に関する調査研究事業報告書」　審査会委員</a:t>
            </a:r>
            <a:r>
              <a:rPr lang="en-US" altLang="ja-JP" sz="1200" dirty="0" smtClean="0"/>
              <a:t>n=5,793</a:t>
            </a:r>
            <a:endParaRPr lang="ja-JP" altLang="en-US" sz="12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srcRect/>
          <a:stretch>
            <a:fillRect/>
          </a:stretch>
        </p:blipFill>
        <p:spPr bwMode="auto">
          <a:xfrm>
            <a:off x="1187624" y="1556792"/>
            <a:ext cx="7056784" cy="4487392"/>
          </a:xfrm>
          <a:prstGeom prst="rect">
            <a:avLst/>
          </a:prstGeom>
          <a:noFill/>
          <a:ln w="9525">
            <a:noFill/>
            <a:miter lim="800000"/>
            <a:headEnd/>
            <a:tailEnd/>
          </a:ln>
          <a:effectLst/>
        </p:spPr>
      </p:pic>
      <p:sp>
        <p:nvSpPr>
          <p:cNvPr id="13" name="タイトル 1"/>
          <p:cNvSpPr>
            <a:spLocks noGrp="1"/>
          </p:cNvSpPr>
          <p:nvPr>
            <p:ph type="title"/>
          </p:nvPr>
        </p:nvSpPr>
        <p:spPr>
          <a:xfrm>
            <a:off x="574674" y="304800"/>
            <a:ext cx="8245797" cy="747713"/>
          </a:xfrm>
        </p:spPr>
        <p:txBody>
          <a:bodyPr rtlCol="0">
            <a:noAutofit/>
          </a:bodyPr>
          <a:lstStyle/>
          <a:p>
            <a:pPr eaLnBrk="1" fontAlgn="auto" hangingPunct="1">
              <a:spcAft>
                <a:spcPts val="0"/>
              </a:spcAft>
              <a:defRPr/>
            </a:pPr>
            <a:r>
              <a:rPr lang="ja-JP" altLang="en-US" sz="3200" dirty="0" smtClean="0">
                <a:solidFill>
                  <a:schemeClr val="tx1"/>
                </a:solidFill>
              </a:rPr>
              <a:t>２．事前の読み込みに要する時間</a:t>
            </a:r>
            <a:endParaRPr lang="ja-JP" altLang="en-US" sz="3200" dirty="0">
              <a:solidFill>
                <a:schemeClr val="tx1"/>
              </a:solidFill>
            </a:endParaRPr>
          </a:p>
        </p:txBody>
      </p:sp>
      <p:sp>
        <p:nvSpPr>
          <p:cNvPr id="6" name="角丸四角形 5"/>
          <p:cNvSpPr/>
          <p:nvPr/>
        </p:nvSpPr>
        <p:spPr>
          <a:xfrm>
            <a:off x="5076056" y="2204864"/>
            <a:ext cx="2808312" cy="1872208"/>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Text Box 12"/>
          <p:cNvSpPr txBox="1">
            <a:spLocks noChangeArrowheads="1"/>
          </p:cNvSpPr>
          <p:nvPr/>
        </p:nvSpPr>
        <p:spPr bwMode="auto">
          <a:xfrm>
            <a:off x="683568" y="6583363"/>
            <a:ext cx="8532440" cy="276999"/>
          </a:xfrm>
          <a:prstGeom prst="rect">
            <a:avLst/>
          </a:prstGeom>
          <a:noFill/>
          <a:ln w="28575" algn="ctr">
            <a:noFill/>
            <a:miter lim="800000"/>
            <a:headEnd/>
            <a:tailEnd/>
          </a:ln>
        </p:spPr>
        <p:txBody>
          <a:bodyPr wrap="square">
            <a:spAutoFit/>
          </a:bodyPr>
          <a:lstStyle/>
          <a:p>
            <a:pPr algn="ctr">
              <a:spcBef>
                <a:spcPct val="50000"/>
              </a:spcBef>
            </a:pPr>
            <a:r>
              <a:rPr lang="ja-JP" altLang="en-US" sz="1200" dirty="0"/>
              <a:t>資料</a:t>
            </a:r>
            <a:r>
              <a:rPr lang="ja-JP" altLang="en-US" sz="1200" dirty="0" smtClean="0"/>
              <a:t>）平成</a:t>
            </a:r>
            <a:r>
              <a:rPr lang="en-US" altLang="ja-JP" sz="1200" dirty="0" smtClean="0"/>
              <a:t>25</a:t>
            </a:r>
            <a:r>
              <a:rPr lang="ja-JP" altLang="en-US" sz="1200" dirty="0" smtClean="0"/>
              <a:t>年度老人保健健康増進等事業「要介護認定業務の実施方法に関する調査研究事業報告書」　審査会委員</a:t>
            </a:r>
            <a:r>
              <a:rPr lang="en-US" altLang="ja-JP" sz="1200" dirty="0" smtClean="0"/>
              <a:t>n=5,793</a:t>
            </a:r>
            <a:endParaRPr lang="ja-JP" altLang="en-US" sz="12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タイトル 1"/>
          <p:cNvSpPr>
            <a:spLocks noGrp="1"/>
          </p:cNvSpPr>
          <p:nvPr>
            <p:ph type="title"/>
          </p:nvPr>
        </p:nvSpPr>
        <p:spPr>
          <a:xfrm>
            <a:off x="574674" y="304800"/>
            <a:ext cx="8245797" cy="747713"/>
          </a:xfrm>
        </p:spPr>
        <p:txBody>
          <a:bodyPr rtlCol="0">
            <a:noAutofit/>
          </a:bodyPr>
          <a:lstStyle/>
          <a:p>
            <a:pPr eaLnBrk="1" fontAlgn="auto" hangingPunct="1">
              <a:spcAft>
                <a:spcPts val="0"/>
              </a:spcAft>
              <a:defRPr/>
            </a:pPr>
            <a:r>
              <a:rPr lang="ja-JP" altLang="en-US" sz="3200" dirty="0" smtClean="0">
                <a:solidFill>
                  <a:schemeClr val="tx1"/>
                </a:solidFill>
              </a:rPr>
              <a:t>３．事務局に役割を徹底・強化してほしいこと</a:t>
            </a:r>
            <a:endParaRPr lang="ja-JP" altLang="en-US" sz="3200" dirty="0">
              <a:solidFill>
                <a:schemeClr val="tx1"/>
              </a:solidFill>
            </a:endParaRPr>
          </a:p>
        </p:txBody>
      </p:sp>
      <p:pic>
        <p:nvPicPr>
          <p:cNvPr id="1026" name="Picture 2"/>
          <p:cNvPicPr>
            <a:picLocks noChangeAspect="1" noChangeArrowheads="1"/>
          </p:cNvPicPr>
          <p:nvPr/>
        </p:nvPicPr>
        <p:blipFill>
          <a:blip r:embed="rId3" cstate="print"/>
          <a:srcRect/>
          <a:stretch>
            <a:fillRect/>
          </a:stretch>
        </p:blipFill>
        <p:spPr bwMode="auto">
          <a:xfrm>
            <a:off x="683568" y="1124744"/>
            <a:ext cx="7776864" cy="5380670"/>
          </a:xfrm>
          <a:prstGeom prst="rect">
            <a:avLst/>
          </a:prstGeom>
          <a:noFill/>
          <a:ln w="9525">
            <a:noFill/>
            <a:miter lim="800000"/>
            <a:headEnd/>
            <a:tailEnd/>
          </a:ln>
          <a:effectLst/>
        </p:spPr>
      </p:pic>
      <p:sp>
        <p:nvSpPr>
          <p:cNvPr id="12" name="角丸四角形 11"/>
          <p:cNvSpPr/>
          <p:nvPr/>
        </p:nvSpPr>
        <p:spPr>
          <a:xfrm>
            <a:off x="654893" y="2254102"/>
            <a:ext cx="6838490" cy="557332"/>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角丸四角形 13"/>
          <p:cNvSpPr/>
          <p:nvPr/>
        </p:nvSpPr>
        <p:spPr>
          <a:xfrm>
            <a:off x="654893" y="2850898"/>
            <a:ext cx="6294742" cy="530255"/>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Text Box 12"/>
          <p:cNvSpPr txBox="1">
            <a:spLocks noChangeArrowheads="1"/>
          </p:cNvSpPr>
          <p:nvPr/>
        </p:nvSpPr>
        <p:spPr bwMode="auto">
          <a:xfrm>
            <a:off x="683568" y="6583363"/>
            <a:ext cx="8532440" cy="276999"/>
          </a:xfrm>
          <a:prstGeom prst="rect">
            <a:avLst/>
          </a:prstGeom>
          <a:noFill/>
          <a:ln w="28575" algn="ctr">
            <a:noFill/>
            <a:miter lim="800000"/>
            <a:headEnd/>
            <a:tailEnd/>
          </a:ln>
        </p:spPr>
        <p:txBody>
          <a:bodyPr wrap="square">
            <a:spAutoFit/>
          </a:bodyPr>
          <a:lstStyle/>
          <a:p>
            <a:pPr algn="ctr">
              <a:spcBef>
                <a:spcPct val="50000"/>
              </a:spcBef>
            </a:pPr>
            <a:r>
              <a:rPr lang="ja-JP" altLang="en-US" sz="1200" dirty="0"/>
              <a:t>資料</a:t>
            </a:r>
            <a:r>
              <a:rPr lang="ja-JP" altLang="en-US" sz="1200" dirty="0" smtClean="0"/>
              <a:t>）平成</a:t>
            </a:r>
            <a:r>
              <a:rPr lang="en-US" altLang="ja-JP" sz="1200" dirty="0" smtClean="0"/>
              <a:t>25</a:t>
            </a:r>
            <a:r>
              <a:rPr lang="ja-JP" altLang="en-US" sz="1200" dirty="0" smtClean="0"/>
              <a:t>年度老人保健健康増進等事業「要介護認定業務の実施方法に関する調査研究事業報告書」　審査会委員</a:t>
            </a:r>
            <a:r>
              <a:rPr lang="en-US" altLang="ja-JP" sz="1200" dirty="0" smtClean="0"/>
              <a:t>n=5,793</a:t>
            </a:r>
            <a:endParaRPr lang="ja-JP" altLang="en-US" sz="12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タイトル 1"/>
          <p:cNvSpPr>
            <a:spLocks noGrp="1"/>
          </p:cNvSpPr>
          <p:nvPr>
            <p:ph type="title"/>
          </p:nvPr>
        </p:nvSpPr>
        <p:spPr>
          <a:xfrm>
            <a:off x="574674" y="304800"/>
            <a:ext cx="8245797" cy="747713"/>
          </a:xfrm>
        </p:spPr>
        <p:txBody>
          <a:bodyPr rtlCol="0">
            <a:noAutofit/>
          </a:bodyPr>
          <a:lstStyle/>
          <a:p>
            <a:pPr eaLnBrk="1" fontAlgn="auto" hangingPunct="1">
              <a:spcAft>
                <a:spcPts val="0"/>
              </a:spcAft>
              <a:defRPr/>
            </a:pPr>
            <a:r>
              <a:rPr lang="ja-JP" altLang="en-US" sz="2800" spc="-150" dirty="0" smtClean="0">
                <a:solidFill>
                  <a:schemeClr val="tx1"/>
                </a:solidFill>
              </a:rPr>
              <a:t>４．適切な審査判定を行う上で、より理解を深めたい項目</a:t>
            </a:r>
            <a:endParaRPr lang="ja-JP" altLang="en-US" sz="2800" spc="-150" dirty="0">
              <a:solidFill>
                <a:schemeClr val="tx1"/>
              </a:solidFill>
            </a:endParaRPr>
          </a:p>
        </p:txBody>
      </p:sp>
      <p:pic>
        <p:nvPicPr>
          <p:cNvPr id="2050" name="Picture 2"/>
          <p:cNvPicPr>
            <a:picLocks noChangeAspect="1" noChangeArrowheads="1"/>
          </p:cNvPicPr>
          <p:nvPr/>
        </p:nvPicPr>
        <p:blipFill>
          <a:blip r:embed="rId3" cstate="print"/>
          <a:srcRect/>
          <a:stretch>
            <a:fillRect/>
          </a:stretch>
        </p:blipFill>
        <p:spPr bwMode="auto">
          <a:xfrm>
            <a:off x="899592" y="1164260"/>
            <a:ext cx="7384354" cy="5361084"/>
          </a:xfrm>
          <a:prstGeom prst="rect">
            <a:avLst/>
          </a:prstGeom>
          <a:noFill/>
          <a:ln w="9525">
            <a:noFill/>
            <a:miter lim="800000"/>
            <a:headEnd/>
            <a:tailEnd/>
          </a:ln>
          <a:effectLst/>
        </p:spPr>
      </p:pic>
      <p:sp>
        <p:nvSpPr>
          <p:cNvPr id="6" name="角丸四角形 5"/>
          <p:cNvSpPr/>
          <p:nvPr/>
        </p:nvSpPr>
        <p:spPr>
          <a:xfrm>
            <a:off x="1403648" y="1948730"/>
            <a:ext cx="6768752" cy="413316"/>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Text Box 12"/>
          <p:cNvSpPr txBox="1">
            <a:spLocks noChangeArrowheads="1"/>
          </p:cNvSpPr>
          <p:nvPr/>
        </p:nvSpPr>
        <p:spPr bwMode="auto">
          <a:xfrm>
            <a:off x="683568" y="6583363"/>
            <a:ext cx="8532440" cy="276999"/>
          </a:xfrm>
          <a:prstGeom prst="rect">
            <a:avLst/>
          </a:prstGeom>
          <a:noFill/>
          <a:ln w="28575" algn="ctr">
            <a:noFill/>
            <a:miter lim="800000"/>
            <a:headEnd/>
            <a:tailEnd/>
          </a:ln>
        </p:spPr>
        <p:txBody>
          <a:bodyPr wrap="square">
            <a:spAutoFit/>
          </a:bodyPr>
          <a:lstStyle/>
          <a:p>
            <a:pPr algn="ctr">
              <a:spcBef>
                <a:spcPct val="50000"/>
              </a:spcBef>
            </a:pPr>
            <a:r>
              <a:rPr lang="ja-JP" altLang="en-US" sz="1200" dirty="0"/>
              <a:t>資料</a:t>
            </a:r>
            <a:r>
              <a:rPr lang="ja-JP" altLang="en-US" sz="1200" dirty="0" smtClean="0"/>
              <a:t>）平成</a:t>
            </a:r>
            <a:r>
              <a:rPr lang="en-US" altLang="ja-JP" sz="1200" dirty="0" smtClean="0"/>
              <a:t>25</a:t>
            </a:r>
            <a:r>
              <a:rPr lang="ja-JP" altLang="en-US" sz="1200" dirty="0" smtClean="0"/>
              <a:t>年度老人保健健康増進等事業「要介護認定業務の実施方法に関する調査研究事業報告書」　審査会委員</a:t>
            </a:r>
            <a:r>
              <a:rPr lang="en-US" altLang="ja-JP" sz="1200" dirty="0" smtClean="0"/>
              <a:t>n=5,793</a:t>
            </a:r>
            <a:endParaRPr lang="ja-JP" altLang="en-US" sz="12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2"/>
          <p:cNvSpPr>
            <a:spLocks noGrp="1" noChangeArrowheads="1"/>
          </p:cNvSpPr>
          <p:nvPr>
            <p:ph type="title"/>
          </p:nvPr>
        </p:nvSpPr>
        <p:spPr>
          <a:xfrm>
            <a:off x="574674" y="304800"/>
            <a:ext cx="8569326" cy="747713"/>
          </a:xfrm>
        </p:spPr>
        <p:txBody>
          <a:bodyPr/>
          <a:lstStyle/>
          <a:p>
            <a:pPr eaLnBrk="1" hangingPunct="1"/>
            <a:r>
              <a:rPr lang="ja-JP" altLang="en-US" sz="3400" dirty="0" smtClean="0"/>
              <a:t>１．認定調査の適正化プロセス</a:t>
            </a:r>
          </a:p>
        </p:txBody>
      </p:sp>
      <p:sp>
        <p:nvSpPr>
          <p:cNvPr id="25604" name="Rectangle 3"/>
          <p:cNvSpPr>
            <a:spLocks noGrp="1" noChangeArrowheads="1"/>
          </p:cNvSpPr>
          <p:nvPr>
            <p:ph type="body" idx="1"/>
          </p:nvPr>
        </p:nvSpPr>
        <p:spPr>
          <a:xfrm>
            <a:off x="4572000" y="1412776"/>
            <a:ext cx="4320480" cy="5112568"/>
          </a:xfrm>
        </p:spPr>
        <p:txBody>
          <a:bodyPr>
            <a:normAutofit fontScale="92500" lnSpcReduction="10000"/>
          </a:bodyPr>
          <a:lstStyle/>
          <a:p>
            <a:pPr eaLnBrk="1" hangingPunct="1"/>
            <a:r>
              <a:rPr lang="ja-JP" altLang="en-US" sz="2400" dirty="0" smtClean="0">
                <a:solidFill>
                  <a:srgbClr val="000000"/>
                </a:solidFill>
              </a:rPr>
              <a:t>「長期的な視点」で取り組む</a:t>
            </a:r>
            <a:endParaRPr lang="en-US" altLang="ja-JP" sz="2400" dirty="0" smtClean="0">
              <a:solidFill>
                <a:srgbClr val="000000"/>
              </a:solidFill>
            </a:endParaRPr>
          </a:p>
          <a:p>
            <a:pPr lvl="0" eaLnBrk="1" hangingPunct="1"/>
            <a:r>
              <a:rPr lang="ja-JP" altLang="en-US" sz="2400" dirty="0" smtClean="0">
                <a:solidFill>
                  <a:srgbClr val="000000"/>
                </a:solidFill>
              </a:rPr>
              <a:t>優先度の高い調査項目に絞り改善に取り組む</a:t>
            </a:r>
            <a:endParaRPr lang="en-US" altLang="ja-JP" sz="2400" dirty="0" smtClean="0">
              <a:solidFill>
                <a:srgbClr val="000000"/>
              </a:solidFill>
            </a:endParaRPr>
          </a:p>
          <a:p>
            <a:pPr lvl="1" eaLnBrk="1" hangingPunct="1"/>
            <a:r>
              <a:rPr lang="ja-JP" altLang="en-US" sz="2000" dirty="0" smtClean="0"/>
              <a:t>基本調査：要介護認定等基準時間に影響を与えやすい項目</a:t>
            </a:r>
            <a:endParaRPr lang="en-US" altLang="ja-JP" sz="2000" dirty="0" smtClean="0"/>
          </a:p>
          <a:p>
            <a:pPr lvl="1" eaLnBrk="1" hangingPunct="1"/>
            <a:r>
              <a:rPr lang="ja-JP" altLang="en-US" sz="2000" dirty="0" smtClean="0"/>
              <a:t>特記事項：介護の手間に個人差が生まれやすい項目（移動・食事・排泄、</a:t>
            </a:r>
            <a:r>
              <a:rPr lang="en-US" altLang="ja-JP" sz="2000" dirty="0" smtClean="0"/>
              <a:t>BPSD</a:t>
            </a:r>
            <a:r>
              <a:rPr lang="ja-JP" altLang="en-US" sz="2000" dirty="0" smtClean="0"/>
              <a:t>関連）</a:t>
            </a:r>
            <a:endParaRPr lang="en-US" altLang="ja-JP" sz="2000" dirty="0" smtClean="0"/>
          </a:p>
          <a:p>
            <a:pPr lvl="0" eaLnBrk="1" hangingPunct="1"/>
            <a:r>
              <a:rPr lang="ja-JP" altLang="en-US" sz="2400" dirty="0" smtClean="0">
                <a:solidFill>
                  <a:srgbClr val="000000"/>
                </a:solidFill>
              </a:rPr>
              <a:t>各自治体の認定調査の体制に応じた適正化の推進</a:t>
            </a:r>
            <a:endParaRPr lang="en-US" altLang="ja-JP" sz="2400" dirty="0" smtClean="0"/>
          </a:p>
          <a:p>
            <a:pPr lvl="1" eaLnBrk="1" hangingPunct="1"/>
            <a:r>
              <a:rPr lang="ja-JP" altLang="en-US" sz="2000" dirty="0" smtClean="0"/>
              <a:t>委託調査員が多い場合</a:t>
            </a:r>
            <a:endParaRPr lang="en-US" altLang="ja-JP" sz="2000" dirty="0" smtClean="0"/>
          </a:p>
          <a:p>
            <a:pPr lvl="1" eaLnBrk="1" hangingPunct="1"/>
            <a:r>
              <a:rPr lang="ja-JP" altLang="en-US" sz="2000" dirty="0" smtClean="0"/>
              <a:t>広域連合の場合</a:t>
            </a:r>
            <a:endParaRPr lang="en-US" altLang="ja-JP" sz="2000" dirty="0" smtClean="0"/>
          </a:p>
          <a:p>
            <a:pPr lvl="0" eaLnBrk="1" hangingPunct="1"/>
            <a:r>
              <a:rPr lang="ja-JP" altLang="en-US" sz="2400" dirty="0" smtClean="0">
                <a:solidFill>
                  <a:srgbClr val="000000"/>
                </a:solidFill>
              </a:rPr>
              <a:t>周辺市町村との情報交換、都道府県への相談、適正化事業の活用</a:t>
            </a:r>
            <a:endParaRPr lang="ja-JP" altLang="en-US" sz="2400" dirty="0" smtClean="0"/>
          </a:p>
        </p:txBody>
      </p:sp>
      <p:sp>
        <p:nvSpPr>
          <p:cNvPr id="4" name="角丸四角形 3"/>
          <p:cNvSpPr/>
          <p:nvPr/>
        </p:nvSpPr>
        <p:spPr>
          <a:xfrm>
            <a:off x="251520" y="1412776"/>
            <a:ext cx="4320480" cy="4968552"/>
          </a:xfrm>
          <a:prstGeom prst="roundRect">
            <a:avLst>
              <a:gd name="adj" fmla="val 5347"/>
            </a:avLst>
          </a:prstGeom>
          <a:solidFill>
            <a:srgbClr val="FFF7E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5" name="図表 4"/>
          <p:cNvGraphicFramePr/>
          <p:nvPr/>
        </p:nvGraphicFramePr>
        <p:xfrm>
          <a:off x="467544" y="1700808"/>
          <a:ext cx="3960440" cy="48965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テキスト ボックス 7"/>
          <p:cNvSpPr txBox="1"/>
          <p:nvPr/>
        </p:nvSpPr>
        <p:spPr>
          <a:xfrm>
            <a:off x="340106" y="1599183"/>
            <a:ext cx="4145686" cy="430887"/>
          </a:xfrm>
          <a:prstGeom prst="rect">
            <a:avLst/>
          </a:prstGeom>
          <a:noFill/>
        </p:spPr>
        <p:txBody>
          <a:bodyPr wrap="none" rtlCol="0">
            <a:spAutoFit/>
          </a:bodyPr>
          <a:lstStyle/>
          <a:p>
            <a:pPr algn="ctr"/>
            <a:r>
              <a:rPr kumimoji="1" lang="ja-JP" altLang="en-US" sz="2200" dirty="0" smtClean="0">
                <a:solidFill>
                  <a:srgbClr val="800000"/>
                </a:solidFill>
              </a:rPr>
              <a:t>－適正化推進の３つのステップ－</a:t>
            </a:r>
            <a:endParaRPr kumimoji="1" lang="ja-JP" altLang="en-US" sz="2200" dirty="0">
              <a:solidFill>
                <a:srgbClr val="800000"/>
              </a:solidFill>
            </a:endParaRPr>
          </a:p>
        </p:txBody>
      </p:sp>
      <p:sp>
        <p:nvSpPr>
          <p:cNvPr id="10" name="右矢印 9"/>
          <p:cNvSpPr/>
          <p:nvPr/>
        </p:nvSpPr>
        <p:spPr>
          <a:xfrm rot="17872253">
            <a:off x="586188" y="3440742"/>
            <a:ext cx="1296144" cy="675279"/>
          </a:xfrm>
          <a:prstGeom prst="rightArrow">
            <a:avLst/>
          </a:prstGeom>
          <a:solidFill>
            <a:schemeClr val="bg1">
              <a:lumMod val="6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右矢印 10"/>
          <p:cNvSpPr/>
          <p:nvPr/>
        </p:nvSpPr>
        <p:spPr>
          <a:xfrm rot="3198452">
            <a:off x="3121938" y="3452727"/>
            <a:ext cx="1296144" cy="675279"/>
          </a:xfrm>
          <a:prstGeom prst="rightArrow">
            <a:avLst/>
          </a:prstGeom>
          <a:solidFill>
            <a:schemeClr val="bg1">
              <a:lumMod val="6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右矢印 11"/>
          <p:cNvSpPr/>
          <p:nvPr/>
        </p:nvSpPr>
        <p:spPr>
          <a:xfrm rot="10800000">
            <a:off x="1763688" y="5445224"/>
            <a:ext cx="1296144" cy="675279"/>
          </a:xfrm>
          <a:prstGeom prst="rightArrow">
            <a:avLst/>
          </a:prstGeom>
          <a:solidFill>
            <a:schemeClr val="bg1">
              <a:lumMod val="6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1979712" y="2886035"/>
            <a:ext cx="5109091" cy="830997"/>
          </a:xfrm>
          <a:prstGeom prst="rect">
            <a:avLst/>
          </a:prstGeom>
          <a:noFill/>
        </p:spPr>
        <p:txBody>
          <a:bodyPr wrap="none" rtlCol="0">
            <a:spAutoFit/>
          </a:bodyPr>
          <a:lstStyle/>
          <a:p>
            <a:r>
              <a:rPr lang="ja-JP" altLang="en-US" sz="4800" dirty="0" smtClean="0"/>
              <a:t>認定事務局の実態</a:t>
            </a:r>
            <a:endParaRPr kumimoji="1" lang="en-US" altLang="ja-JP" sz="4800" dirty="0" smtClean="0"/>
          </a:p>
        </p:txBody>
      </p:sp>
      <p:sp>
        <p:nvSpPr>
          <p:cNvPr id="4" name="Text Box 12"/>
          <p:cNvSpPr txBox="1">
            <a:spLocks noChangeArrowheads="1"/>
          </p:cNvSpPr>
          <p:nvPr/>
        </p:nvSpPr>
        <p:spPr bwMode="auto">
          <a:xfrm>
            <a:off x="971600" y="4149080"/>
            <a:ext cx="7272808" cy="1015663"/>
          </a:xfrm>
          <a:prstGeom prst="rect">
            <a:avLst/>
          </a:prstGeom>
          <a:noFill/>
          <a:ln w="28575" algn="ctr">
            <a:noFill/>
            <a:miter lim="800000"/>
            <a:headEnd/>
            <a:tailEnd/>
          </a:ln>
        </p:spPr>
        <p:txBody>
          <a:bodyPr wrap="square">
            <a:spAutoFit/>
          </a:bodyPr>
          <a:lstStyle/>
          <a:p>
            <a:pPr>
              <a:spcBef>
                <a:spcPct val="50000"/>
              </a:spcBef>
            </a:pPr>
            <a:r>
              <a:rPr lang="ja-JP" altLang="en-US" sz="2000" dirty="0" smtClean="0"/>
              <a:t>平成</a:t>
            </a:r>
            <a:r>
              <a:rPr lang="en-US" altLang="ja-JP" sz="2000" dirty="0" smtClean="0"/>
              <a:t>25</a:t>
            </a:r>
            <a:r>
              <a:rPr lang="ja-JP" altLang="en-US" sz="2000" dirty="0" smtClean="0"/>
              <a:t>年度老人保健健康増進等事業</a:t>
            </a:r>
            <a:endParaRPr lang="en-US" altLang="ja-JP" sz="2000" dirty="0" smtClean="0"/>
          </a:p>
          <a:p>
            <a:pPr>
              <a:spcBef>
                <a:spcPts val="0"/>
              </a:spcBef>
            </a:pPr>
            <a:r>
              <a:rPr lang="ja-JP" altLang="en-US" sz="2000" dirty="0" smtClean="0"/>
              <a:t>「要介護認定業務の実施方法に関する調査研究事業報告書」</a:t>
            </a:r>
            <a:endParaRPr lang="en-US" altLang="ja-JP" sz="2000" dirty="0" smtClean="0"/>
          </a:p>
          <a:p>
            <a:pPr>
              <a:spcBef>
                <a:spcPts val="0"/>
              </a:spcBef>
            </a:pPr>
            <a:r>
              <a:rPr lang="ja-JP" altLang="en-US" sz="2000" dirty="0" smtClean="0"/>
              <a:t>認定事務局の業務実態調査結果より</a:t>
            </a:r>
            <a:endParaRPr lang="ja-JP" altLang="en-US" sz="20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2"/>
          <p:cNvSpPr>
            <a:spLocks noGrp="1" noChangeArrowheads="1"/>
          </p:cNvSpPr>
          <p:nvPr>
            <p:ph type="title"/>
          </p:nvPr>
        </p:nvSpPr>
        <p:spPr>
          <a:xfrm>
            <a:off x="574674" y="304800"/>
            <a:ext cx="8173789" cy="747713"/>
          </a:xfrm>
        </p:spPr>
        <p:txBody>
          <a:bodyPr/>
          <a:lstStyle/>
          <a:p>
            <a:pPr eaLnBrk="1" hangingPunct="1"/>
            <a:r>
              <a:rPr lang="ja-JP" altLang="en-US" sz="3200" dirty="0" smtClean="0"/>
              <a:t>１．申請受付窓口で行っている工夫</a:t>
            </a:r>
          </a:p>
        </p:txBody>
      </p:sp>
      <p:sp>
        <p:nvSpPr>
          <p:cNvPr id="6" name="Text Box 12"/>
          <p:cNvSpPr txBox="1">
            <a:spLocks noChangeArrowheads="1"/>
          </p:cNvSpPr>
          <p:nvPr/>
        </p:nvSpPr>
        <p:spPr bwMode="auto">
          <a:xfrm>
            <a:off x="251520" y="6583363"/>
            <a:ext cx="8964488" cy="276999"/>
          </a:xfrm>
          <a:prstGeom prst="rect">
            <a:avLst/>
          </a:prstGeom>
          <a:noFill/>
          <a:ln w="28575" algn="ctr">
            <a:noFill/>
            <a:miter lim="800000"/>
            <a:headEnd/>
            <a:tailEnd/>
          </a:ln>
        </p:spPr>
        <p:txBody>
          <a:bodyPr wrap="square">
            <a:spAutoFit/>
          </a:bodyPr>
          <a:lstStyle/>
          <a:p>
            <a:pPr algn="ctr">
              <a:spcBef>
                <a:spcPct val="50000"/>
              </a:spcBef>
            </a:pPr>
            <a:r>
              <a:rPr lang="ja-JP" altLang="en-US" sz="1200" dirty="0"/>
              <a:t>資料</a:t>
            </a:r>
            <a:r>
              <a:rPr lang="ja-JP" altLang="en-US" sz="1200" dirty="0" smtClean="0"/>
              <a:t>）平成</a:t>
            </a:r>
            <a:r>
              <a:rPr lang="en-US" altLang="ja-JP" sz="1200" dirty="0" smtClean="0"/>
              <a:t>25</a:t>
            </a:r>
            <a:r>
              <a:rPr lang="ja-JP" altLang="en-US" sz="1200" dirty="0" smtClean="0"/>
              <a:t>年度老人保健健康増進等事業「要介護認定業務の実施方法に関する調査研究事業報告書」　市町村・広域連合等</a:t>
            </a:r>
            <a:r>
              <a:rPr lang="en-US" altLang="ja-JP" sz="1200" dirty="0" smtClean="0"/>
              <a:t>n=780</a:t>
            </a:r>
            <a:endParaRPr lang="ja-JP" altLang="en-US" sz="1200" dirty="0"/>
          </a:p>
        </p:txBody>
      </p:sp>
      <p:pic>
        <p:nvPicPr>
          <p:cNvPr id="1027" name="Picture 3"/>
          <p:cNvPicPr>
            <a:picLocks noChangeAspect="1" noChangeArrowheads="1"/>
          </p:cNvPicPr>
          <p:nvPr/>
        </p:nvPicPr>
        <p:blipFill>
          <a:blip r:embed="rId3" cstate="print"/>
          <a:srcRect/>
          <a:stretch>
            <a:fillRect/>
          </a:stretch>
        </p:blipFill>
        <p:spPr bwMode="auto">
          <a:xfrm>
            <a:off x="539552" y="1246907"/>
            <a:ext cx="8208910" cy="50687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2"/>
          <p:cNvSpPr>
            <a:spLocks noGrp="1" noChangeArrowheads="1"/>
          </p:cNvSpPr>
          <p:nvPr>
            <p:ph type="title"/>
          </p:nvPr>
        </p:nvSpPr>
        <p:spPr>
          <a:xfrm>
            <a:off x="574674" y="304800"/>
            <a:ext cx="8173789" cy="747713"/>
          </a:xfrm>
        </p:spPr>
        <p:txBody>
          <a:bodyPr/>
          <a:lstStyle/>
          <a:p>
            <a:pPr eaLnBrk="1" hangingPunct="1"/>
            <a:r>
              <a:rPr lang="ja-JP" altLang="en-US" sz="3200" dirty="0" smtClean="0"/>
              <a:t>（参考）各自治体の取組事例①　北杜市</a:t>
            </a:r>
          </a:p>
        </p:txBody>
      </p:sp>
      <p:sp>
        <p:nvSpPr>
          <p:cNvPr id="5" name="Rectangle 3"/>
          <p:cNvSpPr txBox="1">
            <a:spLocks noChangeArrowheads="1"/>
          </p:cNvSpPr>
          <p:nvPr/>
        </p:nvSpPr>
        <p:spPr bwMode="auto">
          <a:xfrm>
            <a:off x="539552" y="1268511"/>
            <a:ext cx="7992888" cy="511281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469900" marR="0" lvl="0" indent="-469900" algn="l" defTabSz="914400" rtl="0" eaLnBrk="1" fontAlgn="base" latinLnBrk="0" hangingPunct="1">
              <a:lnSpc>
                <a:spcPct val="100000"/>
              </a:lnSpc>
              <a:spcBef>
                <a:spcPct val="20000"/>
              </a:spcBef>
              <a:spcAft>
                <a:spcPct val="0"/>
              </a:spcAft>
              <a:buClr>
                <a:srgbClr val="0066FF"/>
              </a:buClr>
              <a:buSzTx/>
              <a:buFont typeface="Wingdings" pitchFamily="2" charset="2"/>
              <a:buChar char="o"/>
              <a:tabLst/>
              <a:defRPr/>
            </a:pPr>
            <a:r>
              <a:rPr kumimoji="1" lang="ja-JP" altLang="en-US" sz="2800" b="0" i="0" u="none" strike="noStrike" kern="0" cap="none" spc="0" normalizeH="0" baseline="0" noProof="0" dirty="0" smtClean="0">
                <a:ln>
                  <a:noFill/>
                </a:ln>
                <a:solidFill>
                  <a:schemeClr val="tx1"/>
                </a:solidFill>
                <a:effectLst/>
                <a:uLnTx/>
                <a:uFillTx/>
                <a:latin typeface="+mn-lt"/>
                <a:ea typeface="+mn-ea"/>
                <a:cs typeface="+mn-cs"/>
              </a:rPr>
              <a:t>地域包括支援センターによる初回相談の実施</a:t>
            </a:r>
          </a:p>
          <a:p>
            <a:pPr marL="908050" marR="0" lvl="1" indent="-436563" algn="l" defTabSz="914400" rtl="0" eaLnBrk="1" fontAlgn="base" latinLnBrk="0" hangingPunct="1">
              <a:lnSpc>
                <a:spcPct val="100000"/>
              </a:lnSpc>
              <a:spcBef>
                <a:spcPct val="20000"/>
              </a:spcBef>
              <a:spcAft>
                <a:spcPct val="0"/>
              </a:spcAft>
              <a:buClr>
                <a:srgbClr val="0066FF"/>
              </a:buClr>
              <a:buSzTx/>
              <a:buFont typeface="Wingdings" pitchFamily="2" charset="2"/>
              <a:buChar char="n"/>
              <a:tabLst/>
              <a:defRPr/>
            </a:pPr>
            <a:r>
              <a:rPr kumimoji="1" lang="ja-JP" altLang="en-US" sz="2400" b="0" i="0" u="none" strike="noStrike" kern="0" cap="none" spc="0" normalizeH="0" baseline="0" noProof="0" dirty="0" smtClean="0">
                <a:ln>
                  <a:noFill/>
                </a:ln>
                <a:solidFill>
                  <a:schemeClr val="tx1"/>
                </a:solidFill>
                <a:effectLst/>
                <a:uLnTx/>
                <a:uFillTx/>
                <a:latin typeface="+mn-lt"/>
                <a:ea typeface="+mn-ea"/>
              </a:rPr>
              <a:t>介護が必要になったら、まず「相談」</a:t>
            </a:r>
            <a:endParaRPr kumimoji="1" lang="en-US" altLang="ja-JP" sz="2400" b="0" i="0" u="none" strike="noStrike" kern="0" cap="none" spc="0" normalizeH="0" baseline="0" noProof="0" dirty="0" smtClean="0">
              <a:ln>
                <a:noFill/>
              </a:ln>
              <a:solidFill>
                <a:schemeClr val="tx1"/>
              </a:solidFill>
              <a:effectLst/>
              <a:uLnTx/>
              <a:uFillTx/>
              <a:latin typeface="+mn-lt"/>
              <a:ea typeface="+mn-ea"/>
            </a:endParaRPr>
          </a:p>
          <a:p>
            <a:pPr marL="908050" marR="0" lvl="1" indent="-436563" algn="l" defTabSz="914400" rtl="0" eaLnBrk="1" fontAlgn="base" latinLnBrk="0" hangingPunct="1">
              <a:lnSpc>
                <a:spcPct val="100000"/>
              </a:lnSpc>
              <a:spcBef>
                <a:spcPct val="20000"/>
              </a:spcBef>
              <a:spcAft>
                <a:spcPct val="0"/>
              </a:spcAft>
              <a:buClr>
                <a:srgbClr val="0066FF"/>
              </a:buClr>
              <a:buSzTx/>
              <a:buFont typeface="Wingdings" pitchFamily="2" charset="2"/>
              <a:buChar char="n"/>
              <a:tabLst/>
              <a:defRPr/>
            </a:pPr>
            <a:r>
              <a:rPr lang="ja-JP" altLang="en-US" sz="2400" kern="0" dirty="0" smtClean="0">
                <a:latin typeface="+mn-lt"/>
                <a:ea typeface="+mn-ea"/>
              </a:rPr>
              <a:t>支援の組み合わせは「十人十色」</a:t>
            </a:r>
            <a:r>
              <a:rPr lang="ja-JP" altLang="en-US" sz="2000" kern="0" dirty="0" smtClean="0">
                <a:latin typeface="+mn-lt"/>
                <a:ea typeface="+mn-ea"/>
              </a:rPr>
              <a:t>（</a:t>
            </a:r>
            <a:r>
              <a:rPr kumimoji="1" lang="ja-JP" altLang="en-US" sz="2000" b="0" i="0" u="none" strike="noStrike" kern="0" cap="none" spc="0" normalizeH="0" baseline="0" noProof="0" dirty="0" smtClean="0">
                <a:ln>
                  <a:noFill/>
                </a:ln>
                <a:solidFill>
                  <a:schemeClr val="tx1"/>
                </a:solidFill>
                <a:effectLst/>
                <a:uLnTx/>
                <a:uFillTx/>
                <a:latin typeface="+mn-lt"/>
                <a:ea typeface="+mn-ea"/>
              </a:rPr>
              <a:t>介護保険サービスだけでなく、地域支援事業や</a:t>
            </a:r>
            <a:r>
              <a:rPr kumimoji="1" lang="en-US" altLang="ja-JP" sz="2000" b="0" i="0" u="none" strike="noStrike" kern="0" cap="none" spc="0" normalizeH="0" baseline="0" noProof="0" dirty="0" smtClean="0">
                <a:ln>
                  <a:noFill/>
                </a:ln>
                <a:solidFill>
                  <a:schemeClr val="tx1"/>
                </a:solidFill>
                <a:effectLst/>
                <a:uLnTx/>
                <a:uFillTx/>
                <a:latin typeface="+mn-lt"/>
                <a:ea typeface="+mn-ea"/>
              </a:rPr>
              <a:t>NPO</a:t>
            </a:r>
            <a:r>
              <a:rPr kumimoji="1" lang="ja-JP" altLang="en-US" sz="2000" b="0" i="0" u="none" strike="noStrike" kern="0" cap="none" spc="0" normalizeH="0" baseline="0" noProof="0" dirty="0" smtClean="0">
                <a:ln>
                  <a:noFill/>
                </a:ln>
                <a:solidFill>
                  <a:schemeClr val="tx1"/>
                </a:solidFill>
                <a:effectLst/>
                <a:uLnTx/>
                <a:uFillTx/>
                <a:latin typeface="+mn-lt"/>
                <a:ea typeface="+mn-ea"/>
              </a:rPr>
              <a:t>・生協などの民間サービスを活用）</a:t>
            </a:r>
            <a:endParaRPr kumimoji="1" lang="en-US" altLang="ja-JP" sz="2000" b="0" i="0" u="none" strike="noStrike" kern="0" cap="none" spc="0" normalizeH="0" baseline="0" noProof="0" dirty="0" smtClean="0">
              <a:ln>
                <a:noFill/>
              </a:ln>
              <a:solidFill>
                <a:schemeClr val="tx1"/>
              </a:solidFill>
              <a:effectLst/>
              <a:uLnTx/>
              <a:uFillTx/>
              <a:latin typeface="+mn-lt"/>
              <a:ea typeface="+mn-ea"/>
            </a:endParaRPr>
          </a:p>
          <a:p>
            <a:pPr marL="908050" marR="0" lvl="1" indent="-436563" algn="l" defTabSz="914400" rtl="0" eaLnBrk="1" fontAlgn="base" latinLnBrk="0" hangingPunct="1">
              <a:lnSpc>
                <a:spcPct val="100000"/>
              </a:lnSpc>
              <a:spcBef>
                <a:spcPct val="20000"/>
              </a:spcBef>
              <a:spcAft>
                <a:spcPct val="0"/>
              </a:spcAft>
              <a:buClr>
                <a:srgbClr val="0066FF"/>
              </a:buClr>
              <a:buSzTx/>
              <a:tabLst/>
              <a:defRPr/>
            </a:pPr>
            <a:endParaRPr kumimoji="1" lang="en-US" altLang="ja-JP" sz="1000" b="0" i="0" u="none" strike="noStrike" kern="0" cap="none" spc="0" normalizeH="0" baseline="0" noProof="0" dirty="0" smtClean="0">
              <a:ln>
                <a:noFill/>
              </a:ln>
              <a:solidFill>
                <a:schemeClr val="tx1"/>
              </a:solidFill>
              <a:effectLst/>
              <a:uLnTx/>
              <a:uFillTx/>
              <a:latin typeface="+mn-lt"/>
              <a:ea typeface="+mn-ea"/>
            </a:endParaRPr>
          </a:p>
          <a:p>
            <a:pPr marL="469900" indent="-469900">
              <a:spcBef>
                <a:spcPct val="20000"/>
              </a:spcBef>
              <a:buClr>
                <a:srgbClr val="0066FF"/>
              </a:buClr>
              <a:buFont typeface="Wingdings" pitchFamily="2" charset="2"/>
              <a:buChar char="o"/>
              <a:defRPr/>
            </a:pPr>
            <a:r>
              <a:rPr lang="ja-JP" altLang="en-US" sz="2800" kern="0" dirty="0" smtClean="0">
                <a:latin typeface="+mn-lt"/>
                <a:ea typeface="+mn-ea"/>
              </a:rPr>
              <a:t>初回相談を取り入れたことによる効果</a:t>
            </a:r>
            <a:endParaRPr lang="en-US" altLang="ja-JP" sz="2800" kern="0" dirty="0" smtClean="0">
              <a:latin typeface="+mn-lt"/>
              <a:ea typeface="+mn-ea"/>
            </a:endParaRPr>
          </a:p>
          <a:p>
            <a:pPr marL="908050" marR="0" lvl="1" indent="-436563" algn="l" defTabSz="914400" rtl="0" eaLnBrk="1" fontAlgn="base" latinLnBrk="0" hangingPunct="1">
              <a:lnSpc>
                <a:spcPct val="100000"/>
              </a:lnSpc>
              <a:spcBef>
                <a:spcPct val="20000"/>
              </a:spcBef>
              <a:spcAft>
                <a:spcPct val="0"/>
              </a:spcAft>
              <a:buClr>
                <a:srgbClr val="0066FF"/>
              </a:buClr>
              <a:buSzTx/>
              <a:buFont typeface="Wingdings" pitchFamily="2" charset="2"/>
              <a:buChar char="n"/>
              <a:tabLst/>
              <a:defRPr/>
            </a:pPr>
            <a:r>
              <a:rPr kumimoji="1" lang="ja-JP" altLang="en-US" sz="2400" b="0" i="0" u="none" strike="noStrike" kern="0" cap="none" spc="0" normalizeH="0" baseline="0" noProof="0" dirty="0" smtClean="0">
                <a:ln>
                  <a:noFill/>
                </a:ln>
                <a:solidFill>
                  <a:schemeClr val="tx1"/>
                </a:solidFill>
                <a:effectLst/>
                <a:uLnTx/>
                <a:uFillTx/>
                <a:latin typeface="+mn-lt"/>
                <a:ea typeface="+mn-ea"/>
              </a:rPr>
              <a:t>早期に必要な支援に結びつく</a:t>
            </a:r>
            <a:endParaRPr kumimoji="1" lang="en-US" altLang="ja-JP" sz="2400" b="0" i="0" u="none" strike="noStrike" kern="0" cap="none" spc="0" normalizeH="0" baseline="0" noProof="0" dirty="0" smtClean="0">
              <a:ln>
                <a:noFill/>
              </a:ln>
              <a:solidFill>
                <a:schemeClr val="tx1"/>
              </a:solidFill>
              <a:effectLst/>
              <a:uLnTx/>
              <a:uFillTx/>
              <a:latin typeface="+mn-lt"/>
              <a:ea typeface="+mn-ea"/>
            </a:endParaRPr>
          </a:p>
          <a:p>
            <a:pPr marL="908050" marR="0" lvl="1" indent="-436563" algn="l" defTabSz="914400" rtl="0" eaLnBrk="1" fontAlgn="base" latinLnBrk="0" hangingPunct="1">
              <a:lnSpc>
                <a:spcPct val="100000"/>
              </a:lnSpc>
              <a:spcBef>
                <a:spcPct val="20000"/>
              </a:spcBef>
              <a:spcAft>
                <a:spcPct val="0"/>
              </a:spcAft>
              <a:buClr>
                <a:srgbClr val="0066FF"/>
              </a:buClr>
              <a:buSzTx/>
              <a:buFont typeface="Wingdings" pitchFamily="2" charset="2"/>
              <a:buChar char="n"/>
              <a:tabLst/>
              <a:defRPr/>
            </a:pPr>
            <a:r>
              <a:rPr lang="ja-JP" altLang="en-US" sz="2400" kern="0" dirty="0" smtClean="0">
                <a:latin typeface="+mn-lt"/>
                <a:ea typeface="+mn-ea"/>
              </a:rPr>
              <a:t>認定率</a:t>
            </a:r>
            <a:r>
              <a:rPr lang="en-US" altLang="ja-JP" sz="2400" kern="0" dirty="0" smtClean="0">
                <a:latin typeface="+mn-lt"/>
                <a:ea typeface="+mn-ea"/>
              </a:rPr>
              <a:t>11.3</a:t>
            </a:r>
            <a:r>
              <a:rPr lang="ja-JP" altLang="en-US" sz="2400" kern="0" dirty="0" smtClean="0">
                <a:latin typeface="+mn-lt"/>
                <a:ea typeface="+mn-ea"/>
              </a:rPr>
              <a:t>％</a:t>
            </a:r>
            <a:endParaRPr lang="en-US" altLang="ja-JP" sz="2400" kern="0" dirty="0" smtClean="0">
              <a:latin typeface="+mn-lt"/>
              <a:ea typeface="+mn-ea"/>
            </a:endParaRPr>
          </a:p>
          <a:p>
            <a:pPr marL="908050" marR="0" lvl="1" indent="-436563" algn="l" defTabSz="914400" rtl="0" eaLnBrk="1" fontAlgn="base" latinLnBrk="0" hangingPunct="1">
              <a:lnSpc>
                <a:spcPct val="100000"/>
              </a:lnSpc>
              <a:spcBef>
                <a:spcPct val="20000"/>
              </a:spcBef>
              <a:spcAft>
                <a:spcPct val="0"/>
              </a:spcAft>
              <a:buClr>
                <a:srgbClr val="0066FF"/>
              </a:buClr>
              <a:buSzTx/>
              <a:buFont typeface="Wingdings" pitchFamily="2" charset="2"/>
              <a:buChar char="n"/>
              <a:tabLst/>
              <a:defRPr/>
            </a:pPr>
            <a:r>
              <a:rPr kumimoji="1" lang="ja-JP" altLang="en-US" sz="2400" b="0" i="0" u="none" strike="noStrike" kern="0" cap="none" spc="0" normalizeH="0" baseline="0" noProof="0" dirty="0" smtClean="0">
                <a:ln>
                  <a:noFill/>
                </a:ln>
                <a:solidFill>
                  <a:schemeClr val="tx1"/>
                </a:solidFill>
                <a:effectLst/>
                <a:uLnTx/>
                <a:uFillTx/>
                <a:latin typeface="+mn-lt"/>
                <a:ea typeface="+mn-ea"/>
              </a:rPr>
              <a:t>高齢者や家族、地域の実態がわかる</a:t>
            </a:r>
            <a:endParaRPr kumimoji="1" lang="en-US" altLang="ja-JP" sz="2400" b="0" i="0" u="none" strike="noStrike" kern="0" cap="none" spc="0" normalizeH="0" baseline="0" noProof="0" dirty="0" smtClean="0">
              <a:ln>
                <a:noFill/>
              </a:ln>
              <a:solidFill>
                <a:schemeClr val="tx1"/>
              </a:solidFill>
              <a:effectLst/>
              <a:uLnTx/>
              <a:uFillTx/>
              <a:latin typeface="+mn-lt"/>
              <a:ea typeface="+mn-ea"/>
            </a:endParaRPr>
          </a:p>
          <a:p>
            <a:pPr lvl="0">
              <a:spcBef>
                <a:spcPct val="20000"/>
              </a:spcBef>
              <a:buClr>
                <a:srgbClr val="0066FF"/>
              </a:buClr>
              <a:defRPr/>
            </a:pPr>
            <a:endParaRPr lang="en-US" altLang="ja-JP" sz="400" kern="0" dirty="0" smtClean="0"/>
          </a:p>
          <a:p>
            <a:pPr lvl="0">
              <a:spcBef>
                <a:spcPct val="20000"/>
              </a:spcBef>
              <a:buClr>
                <a:srgbClr val="0066FF"/>
              </a:buClr>
              <a:defRPr/>
            </a:pPr>
            <a:endParaRPr lang="en-US" altLang="ja-JP" sz="1400" kern="0" dirty="0" smtClean="0">
              <a:solidFill>
                <a:srgbClr val="FF0000"/>
              </a:solidFill>
            </a:endParaRPr>
          </a:p>
          <a:p>
            <a:pPr lvl="0">
              <a:spcBef>
                <a:spcPct val="20000"/>
              </a:spcBef>
              <a:buClr>
                <a:srgbClr val="0066FF"/>
              </a:buClr>
              <a:defRPr/>
            </a:pPr>
            <a:r>
              <a:rPr lang="ja-JP" altLang="en-US" kern="0" dirty="0" smtClean="0"/>
              <a:t>自治体の取組事例（</a:t>
            </a:r>
            <a:r>
              <a:rPr lang="en-US" altLang="ja-JP" kern="0" dirty="0" smtClean="0"/>
              <a:t>http://nintei.net/2_2trkm.html</a:t>
            </a:r>
            <a:r>
              <a:rPr lang="ja-JP" altLang="en-US" kern="0" dirty="0" smtClean="0"/>
              <a:t>）</a:t>
            </a:r>
            <a:endParaRPr lang="en-US" altLang="ja-JP" kern="0" dirty="0" smtClean="0"/>
          </a:p>
          <a:p>
            <a:pPr lvl="0">
              <a:spcBef>
                <a:spcPct val="20000"/>
              </a:spcBef>
              <a:buClr>
                <a:srgbClr val="0066FF"/>
              </a:buClr>
              <a:defRPr/>
            </a:pPr>
            <a:r>
              <a:rPr lang="ja-JP" altLang="en-US" kern="0" dirty="0" smtClean="0"/>
              <a:t>＞</a:t>
            </a:r>
            <a:r>
              <a:rPr lang="ja-JP" altLang="en-US" b="1" dirty="0" smtClean="0"/>
              <a:t> </a:t>
            </a:r>
            <a:r>
              <a:rPr lang="ja-JP" altLang="en-US" dirty="0" smtClean="0"/>
              <a:t>■各自治体における取組事例</a:t>
            </a:r>
            <a:endParaRPr lang="en-US" altLang="ja-JP" kern="0" dirty="0" smtClean="0"/>
          </a:p>
          <a:p>
            <a:pPr lvl="0">
              <a:spcBef>
                <a:spcPct val="20000"/>
              </a:spcBef>
              <a:buClr>
                <a:srgbClr val="0066FF"/>
              </a:buClr>
              <a:defRPr/>
            </a:pPr>
            <a:r>
              <a:rPr lang="ja-JP" altLang="en-US" sz="1400" kern="0" spc="-150" dirty="0" smtClean="0"/>
              <a:t>＞</a:t>
            </a:r>
            <a:r>
              <a:rPr lang="ja-JP" altLang="en-US" sz="1400" spc="-150" dirty="0" smtClean="0"/>
              <a:t>要介護認定における保険者の取り組み・役割について～地域包括支援センターにおける関わり～ 北杜市</a:t>
            </a:r>
            <a:endParaRPr kumimoji="1" lang="en-US" altLang="ja-JP" sz="1400" b="0" i="0" u="none" strike="noStrike" kern="0" cap="none" spc="-150" normalizeH="0" baseline="0" noProof="0" dirty="0" smtClean="0">
              <a:ln>
                <a:noFill/>
              </a:ln>
              <a:effectLst/>
              <a:uLnTx/>
              <a:uFillTx/>
              <a:latin typeface="+mn-lt"/>
              <a:ea typeface="+mn-ea"/>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2"/>
          <p:cNvSpPr>
            <a:spLocks noGrp="1" noChangeArrowheads="1"/>
          </p:cNvSpPr>
          <p:nvPr>
            <p:ph type="title"/>
          </p:nvPr>
        </p:nvSpPr>
        <p:spPr>
          <a:xfrm>
            <a:off x="574674" y="304800"/>
            <a:ext cx="8173789" cy="747713"/>
          </a:xfrm>
        </p:spPr>
        <p:txBody>
          <a:bodyPr/>
          <a:lstStyle/>
          <a:p>
            <a:pPr eaLnBrk="1" hangingPunct="1"/>
            <a:r>
              <a:rPr lang="ja-JP" altLang="en-US" sz="3000" spc="-150" dirty="0" smtClean="0"/>
              <a:t>２．申請時期に関して医療機関に理解を求める活動</a:t>
            </a:r>
          </a:p>
        </p:txBody>
      </p:sp>
      <p:sp>
        <p:nvSpPr>
          <p:cNvPr id="5" name="Text Box 12"/>
          <p:cNvSpPr txBox="1">
            <a:spLocks noChangeArrowheads="1"/>
          </p:cNvSpPr>
          <p:nvPr/>
        </p:nvSpPr>
        <p:spPr bwMode="auto">
          <a:xfrm>
            <a:off x="251520" y="6583363"/>
            <a:ext cx="8964488" cy="276999"/>
          </a:xfrm>
          <a:prstGeom prst="rect">
            <a:avLst/>
          </a:prstGeom>
          <a:noFill/>
          <a:ln w="28575" algn="ctr">
            <a:noFill/>
            <a:miter lim="800000"/>
            <a:headEnd/>
            <a:tailEnd/>
          </a:ln>
        </p:spPr>
        <p:txBody>
          <a:bodyPr wrap="square">
            <a:spAutoFit/>
          </a:bodyPr>
          <a:lstStyle/>
          <a:p>
            <a:pPr algn="ctr">
              <a:spcBef>
                <a:spcPct val="50000"/>
              </a:spcBef>
            </a:pPr>
            <a:r>
              <a:rPr lang="ja-JP" altLang="en-US" sz="1200" dirty="0"/>
              <a:t>資料</a:t>
            </a:r>
            <a:r>
              <a:rPr lang="ja-JP" altLang="en-US" sz="1200" dirty="0" smtClean="0"/>
              <a:t>）平成</a:t>
            </a:r>
            <a:r>
              <a:rPr lang="en-US" altLang="ja-JP" sz="1200" dirty="0" smtClean="0"/>
              <a:t>25</a:t>
            </a:r>
            <a:r>
              <a:rPr lang="ja-JP" altLang="en-US" sz="1200" dirty="0" smtClean="0"/>
              <a:t>年度老人保健健康増進等事業「要介護認定業務の実施方法に関する調査研究事業報告書」　市町村・広域連合等</a:t>
            </a:r>
            <a:r>
              <a:rPr lang="en-US" altLang="ja-JP" sz="1200" dirty="0" smtClean="0"/>
              <a:t>n=780</a:t>
            </a:r>
            <a:endParaRPr lang="ja-JP" altLang="en-US" sz="1200" dirty="0"/>
          </a:p>
        </p:txBody>
      </p:sp>
      <p:pic>
        <p:nvPicPr>
          <p:cNvPr id="2050" name="Picture 2"/>
          <p:cNvPicPr>
            <a:picLocks noChangeAspect="1" noChangeArrowheads="1"/>
          </p:cNvPicPr>
          <p:nvPr/>
        </p:nvPicPr>
        <p:blipFill>
          <a:blip r:embed="rId3" cstate="print"/>
          <a:srcRect/>
          <a:stretch>
            <a:fillRect/>
          </a:stretch>
        </p:blipFill>
        <p:spPr bwMode="auto">
          <a:xfrm>
            <a:off x="467546" y="1377152"/>
            <a:ext cx="8208910" cy="493216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2"/>
          <p:cNvSpPr>
            <a:spLocks noGrp="1" noChangeArrowheads="1"/>
          </p:cNvSpPr>
          <p:nvPr>
            <p:ph type="title"/>
          </p:nvPr>
        </p:nvSpPr>
        <p:spPr>
          <a:xfrm>
            <a:off x="574674" y="304800"/>
            <a:ext cx="8173789" cy="747713"/>
          </a:xfrm>
        </p:spPr>
        <p:txBody>
          <a:bodyPr/>
          <a:lstStyle/>
          <a:p>
            <a:pPr eaLnBrk="1" hangingPunct="1"/>
            <a:r>
              <a:rPr lang="ja-JP" altLang="en-US" sz="3200" dirty="0" smtClean="0"/>
              <a:t>（参考）各自治体の取組事例②　大紀町</a:t>
            </a:r>
          </a:p>
        </p:txBody>
      </p:sp>
      <p:sp>
        <p:nvSpPr>
          <p:cNvPr id="5" name="Rectangle 3"/>
          <p:cNvSpPr txBox="1">
            <a:spLocks noChangeArrowheads="1"/>
          </p:cNvSpPr>
          <p:nvPr/>
        </p:nvSpPr>
        <p:spPr bwMode="auto">
          <a:xfrm>
            <a:off x="539552" y="1268511"/>
            <a:ext cx="8064896" cy="51848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469900" lvl="0" indent="-469900">
              <a:spcBef>
                <a:spcPct val="20000"/>
              </a:spcBef>
              <a:buClr>
                <a:srgbClr val="0066FF"/>
              </a:buClr>
              <a:buFont typeface="Wingdings" pitchFamily="2" charset="2"/>
              <a:buChar char="o"/>
              <a:defRPr/>
            </a:pPr>
            <a:r>
              <a:rPr lang="ja-JP" altLang="en-US" sz="2400" kern="0" dirty="0" smtClean="0"/>
              <a:t>近隣病院への申請時期に関する働きかけ</a:t>
            </a:r>
          </a:p>
          <a:p>
            <a:pPr marL="908050" lvl="1" indent="-436563">
              <a:spcBef>
                <a:spcPct val="20000"/>
              </a:spcBef>
              <a:buClr>
                <a:srgbClr val="0066FF"/>
              </a:buClr>
              <a:buFont typeface="Wingdings" pitchFamily="2" charset="2"/>
              <a:buChar char="n"/>
              <a:defRPr/>
            </a:pPr>
            <a:r>
              <a:rPr lang="ja-JP" altLang="en-US" sz="2000" kern="0" dirty="0" smtClean="0"/>
              <a:t>住民や病院が申請を急ぐ理由は、①退院後の生活に対する不安（住民）と、②退院後の支援体制に対する不安（病院）、この不安を安心に変える必要がある</a:t>
            </a:r>
            <a:endParaRPr lang="en-US" altLang="ja-JP" sz="2000" kern="0" dirty="0" smtClean="0"/>
          </a:p>
          <a:p>
            <a:pPr marL="908050" lvl="1" indent="-436563">
              <a:spcBef>
                <a:spcPct val="20000"/>
              </a:spcBef>
              <a:buClr>
                <a:srgbClr val="0066FF"/>
              </a:buClr>
              <a:defRPr/>
            </a:pPr>
            <a:endParaRPr lang="en-US" altLang="ja-JP" sz="800" kern="0" dirty="0" smtClean="0"/>
          </a:p>
          <a:p>
            <a:pPr marL="469900" indent="-469900">
              <a:spcBef>
                <a:spcPct val="20000"/>
              </a:spcBef>
              <a:buClr>
                <a:srgbClr val="0066FF"/>
              </a:buClr>
              <a:buFont typeface="Wingdings" pitchFamily="2" charset="2"/>
              <a:buChar char="o"/>
              <a:defRPr/>
            </a:pPr>
            <a:r>
              <a:rPr lang="ja-JP" altLang="en-US" sz="2400" kern="0" dirty="0" smtClean="0"/>
              <a:t>取組の段階的な実施</a:t>
            </a:r>
            <a:endParaRPr lang="en-US" altLang="ja-JP" sz="2400" kern="0" dirty="0" smtClean="0"/>
          </a:p>
          <a:p>
            <a:pPr marL="908050" lvl="1" indent="-436563">
              <a:spcBef>
                <a:spcPct val="20000"/>
              </a:spcBef>
              <a:buClr>
                <a:srgbClr val="0066FF"/>
              </a:buClr>
              <a:buFont typeface="Wingdings" pitchFamily="2" charset="2"/>
              <a:buChar char="n"/>
              <a:defRPr/>
            </a:pPr>
            <a:r>
              <a:rPr lang="ja-JP" altLang="en-US" sz="2000" kern="0" dirty="0" smtClean="0"/>
              <a:t>入院中の新規申請（在宅希望の場合）に地域包括支援センターが関わり、希望サービスをふまえて申請時期を検討</a:t>
            </a:r>
            <a:endParaRPr lang="en-US" altLang="ja-JP" sz="2000" kern="0" dirty="0" smtClean="0"/>
          </a:p>
          <a:p>
            <a:pPr marL="908050" lvl="1" indent="-436563">
              <a:spcBef>
                <a:spcPct val="20000"/>
              </a:spcBef>
              <a:buClr>
                <a:srgbClr val="0066FF"/>
              </a:buClr>
              <a:buFont typeface="Wingdings" pitchFamily="2" charset="2"/>
              <a:buChar char="n"/>
              <a:defRPr/>
            </a:pPr>
            <a:r>
              <a:rPr lang="ja-JP" altLang="en-US" sz="2000" kern="0" dirty="0" smtClean="0"/>
              <a:t>サービスを急ぐケースには、早急な調査・審査を行えるよう、申請日に調査に行ける体制を整備、審査会に対しては、審査会前日までに資料を届ければ追加審査を認めてくれるよう調整（</a:t>
            </a:r>
            <a:r>
              <a:rPr lang="en-US" altLang="ja-JP" sz="2000" kern="0" dirty="0" smtClean="0"/>
              <a:t>14</a:t>
            </a:r>
            <a:r>
              <a:rPr lang="ja-JP" altLang="en-US" sz="2000" kern="0" dirty="0" smtClean="0"/>
              <a:t>日以内に認定）</a:t>
            </a:r>
            <a:endParaRPr lang="en-US" altLang="ja-JP" sz="2000" kern="0" dirty="0" smtClean="0"/>
          </a:p>
          <a:p>
            <a:pPr lvl="0">
              <a:spcBef>
                <a:spcPct val="20000"/>
              </a:spcBef>
              <a:buClr>
                <a:srgbClr val="0066FF"/>
              </a:buClr>
              <a:defRPr/>
            </a:pPr>
            <a:endParaRPr lang="en-US" altLang="ja-JP" sz="400" kern="0" dirty="0" smtClean="0">
              <a:solidFill>
                <a:srgbClr val="0070C0"/>
              </a:solidFill>
            </a:endParaRPr>
          </a:p>
          <a:p>
            <a:pPr lvl="0">
              <a:spcBef>
                <a:spcPct val="20000"/>
              </a:spcBef>
              <a:buClr>
                <a:srgbClr val="0066FF"/>
              </a:buClr>
              <a:defRPr/>
            </a:pPr>
            <a:endParaRPr lang="en-US" altLang="ja-JP" kern="0" dirty="0" smtClean="0">
              <a:solidFill>
                <a:srgbClr val="0070C0"/>
              </a:solidFill>
            </a:endParaRPr>
          </a:p>
          <a:p>
            <a:pPr lvl="0">
              <a:spcBef>
                <a:spcPct val="20000"/>
              </a:spcBef>
              <a:buClr>
                <a:srgbClr val="0066FF"/>
              </a:buClr>
              <a:defRPr/>
            </a:pPr>
            <a:r>
              <a:rPr lang="ja-JP" altLang="en-US" kern="0" dirty="0" smtClean="0"/>
              <a:t>自治体の取組事例（</a:t>
            </a:r>
            <a:r>
              <a:rPr lang="en-US" altLang="ja-JP" kern="0" dirty="0" smtClean="0"/>
              <a:t>http://nintei.net/2_2trkm.html</a:t>
            </a:r>
            <a:r>
              <a:rPr lang="ja-JP" altLang="en-US" kern="0" dirty="0" smtClean="0"/>
              <a:t>）</a:t>
            </a:r>
            <a:endParaRPr lang="en-US" altLang="ja-JP" kern="0" dirty="0" smtClean="0"/>
          </a:p>
          <a:p>
            <a:pPr lvl="0">
              <a:spcBef>
                <a:spcPct val="20000"/>
              </a:spcBef>
              <a:buClr>
                <a:srgbClr val="0066FF"/>
              </a:buClr>
              <a:defRPr/>
            </a:pPr>
            <a:r>
              <a:rPr lang="ja-JP" altLang="en-US" kern="0" dirty="0" smtClean="0"/>
              <a:t>＞</a:t>
            </a:r>
            <a:r>
              <a:rPr lang="ja-JP" altLang="en-US" dirty="0" smtClean="0"/>
              <a:t> ■各自治体における取組事例</a:t>
            </a:r>
            <a:endParaRPr lang="en-US" altLang="ja-JP" kern="0" dirty="0" smtClean="0"/>
          </a:p>
          <a:p>
            <a:pPr lvl="0">
              <a:spcBef>
                <a:spcPct val="20000"/>
              </a:spcBef>
              <a:buClr>
                <a:srgbClr val="0066FF"/>
              </a:buClr>
              <a:defRPr/>
            </a:pPr>
            <a:r>
              <a:rPr lang="ja-JP" altLang="en-US" kern="0" dirty="0" smtClean="0"/>
              <a:t>＞</a:t>
            </a:r>
            <a:r>
              <a:rPr lang="ja-JP" altLang="en-US" dirty="0" smtClean="0"/>
              <a:t>要介護認定申請における相談支援の強化・病院との連携　 大紀町・度会広域連合</a:t>
            </a:r>
            <a:endParaRPr lang="en-US" altLang="ja-JP" kern="0" dirty="0"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タイトル 1"/>
          <p:cNvSpPr>
            <a:spLocks noGrp="1"/>
          </p:cNvSpPr>
          <p:nvPr>
            <p:ph type="title"/>
          </p:nvPr>
        </p:nvSpPr>
        <p:spPr>
          <a:xfrm>
            <a:off x="574674" y="304800"/>
            <a:ext cx="8245797" cy="747713"/>
          </a:xfrm>
        </p:spPr>
        <p:txBody>
          <a:bodyPr rtlCol="0">
            <a:noAutofit/>
          </a:bodyPr>
          <a:lstStyle/>
          <a:p>
            <a:pPr eaLnBrk="1" fontAlgn="auto" hangingPunct="1">
              <a:spcAft>
                <a:spcPts val="0"/>
              </a:spcAft>
              <a:defRPr/>
            </a:pPr>
            <a:r>
              <a:rPr lang="ja-JP" altLang="en-US" sz="3100" dirty="0" smtClean="0">
                <a:solidFill>
                  <a:schemeClr val="tx1"/>
                </a:solidFill>
              </a:rPr>
              <a:t>３．認定調査に係る業務の対応策の実現可能性</a:t>
            </a:r>
            <a:endParaRPr lang="ja-JP" altLang="en-US" sz="3100" dirty="0">
              <a:solidFill>
                <a:schemeClr val="tx1"/>
              </a:solidFill>
            </a:endParaRPr>
          </a:p>
        </p:txBody>
      </p:sp>
      <p:sp>
        <p:nvSpPr>
          <p:cNvPr id="7" name="Text Box 12"/>
          <p:cNvSpPr txBox="1">
            <a:spLocks noChangeArrowheads="1"/>
          </p:cNvSpPr>
          <p:nvPr/>
        </p:nvSpPr>
        <p:spPr bwMode="auto">
          <a:xfrm>
            <a:off x="251520" y="6583363"/>
            <a:ext cx="8964488" cy="276999"/>
          </a:xfrm>
          <a:prstGeom prst="rect">
            <a:avLst/>
          </a:prstGeom>
          <a:noFill/>
          <a:ln w="28575" algn="ctr">
            <a:noFill/>
            <a:miter lim="800000"/>
            <a:headEnd/>
            <a:tailEnd/>
          </a:ln>
        </p:spPr>
        <p:txBody>
          <a:bodyPr wrap="square">
            <a:spAutoFit/>
          </a:bodyPr>
          <a:lstStyle/>
          <a:p>
            <a:pPr algn="ctr">
              <a:spcBef>
                <a:spcPct val="50000"/>
              </a:spcBef>
            </a:pPr>
            <a:r>
              <a:rPr lang="ja-JP" altLang="en-US" sz="1200" dirty="0"/>
              <a:t>資料</a:t>
            </a:r>
            <a:r>
              <a:rPr lang="ja-JP" altLang="en-US" sz="1200" dirty="0" smtClean="0"/>
              <a:t>）平成</a:t>
            </a:r>
            <a:r>
              <a:rPr lang="en-US" altLang="ja-JP" sz="1200" dirty="0" smtClean="0"/>
              <a:t>25</a:t>
            </a:r>
            <a:r>
              <a:rPr lang="ja-JP" altLang="en-US" sz="1200" dirty="0" smtClean="0"/>
              <a:t>年度老人保健健康増進等事業「要介護認定業務の実施方法に関する調査研究事業報告書」　市町村・広域連合等</a:t>
            </a:r>
            <a:r>
              <a:rPr lang="en-US" altLang="ja-JP" sz="1200" dirty="0" smtClean="0"/>
              <a:t>n=755</a:t>
            </a:r>
            <a:endParaRPr lang="ja-JP" altLang="en-US" sz="1200" dirty="0"/>
          </a:p>
        </p:txBody>
      </p:sp>
      <p:pic>
        <p:nvPicPr>
          <p:cNvPr id="4098" name="Picture 2"/>
          <p:cNvPicPr>
            <a:picLocks noChangeAspect="1" noChangeArrowheads="1"/>
          </p:cNvPicPr>
          <p:nvPr/>
        </p:nvPicPr>
        <p:blipFill>
          <a:blip r:embed="rId3" cstate="print"/>
          <a:srcRect/>
          <a:stretch>
            <a:fillRect/>
          </a:stretch>
        </p:blipFill>
        <p:spPr bwMode="auto">
          <a:xfrm>
            <a:off x="683568" y="1393168"/>
            <a:ext cx="7815332" cy="498816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2"/>
          <p:cNvSpPr>
            <a:spLocks noGrp="1" noChangeArrowheads="1"/>
          </p:cNvSpPr>
          <p:nvPr>
            <p:ph type="title"/>
          </p:nvPr>
        </p:nvSpPr>
        <p:spPr>
          <a:xfrm>
            <a:off x="574674" y="304800"/>
            <a:ext cx="8173789" cy="747713"/>
          </a:xfrm>
        </p:spPr>
        <p:txBody>
          <a:bodyPr/>
          <a:lstStyle/>
          <a:p>
            <a:pPr eaLnBrk="1" hangingPunct="1"/>
            <a:r>
              <a:rPr lang="ja-JP" altLang="en-US" sz="3200" dirty="0" smtClean="0"/>
              <a:t>（参考）各自治体の取組事例③　寝屋川市</a:t>
            </a:r>
          </a:p>
        </p:txBody>
      </p:sp>
      <p:sp>
        <p:nvSpPr>
          <p:cNvPr id="5" name="Rectangle 3"/>
          <p:cNvSpPr txBox="1">
            <a:spLocks noChangeArrowheads="1"/>
          </p:cNvSpPr>
          <p:nvPr/>
        </p:nvSpPr>
        <p:spPr bwMode="auto">
          <a:xfrm>
            <a:off x="539552" y="1412527"/>
            <a:ext cx="7992888" cy="51848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469900" lvl="0" indent="-469900">
              <a:spcBef>
                <a:spcPct val="20000"/>
              </a:spcBef>
              <a:buClr>
                <a:srgbClr val="0066FF"/>
              </a:buClr>
              <a:buFont typeface="Wingdings" pitchFamily="2" charset="2"/>
              <a:buChar char="o"/>
              <a:defRPr/>
            </a:pPr>
            <a:r>
              <a:rPr lang="ja-JP" altLang="en-US" sz="2400" kern="0" dirty="0" smtClean="0"/>
              <a:t>介護支援専門員への調査委託（個人委託）の導入</a:t>
            </a:r>
          </a:p>
          <a:p>
            <a:pPr marL="908050" lvl="1" indent="-436563">
              <a:spcBef>
                <a:spcPct val="20000"/>
              </a:spcBef>
              <a:buClr>
                <a:srgbClr val="0066FF"/>
              </a:buClr>
              <a:buFont typeface="Wingdings" pitchFamily="2" charset="2"/>
              <a:buChar char="n"/>
              <a:defRPr/>
            </a:pPr>
            <a:r>
              <a:rPr lang="ja-JP" altLang="en-US" sz="2000" kern="0" dirty="0" smtClean="0"/>
              <a:t>介護支援専門員に、更新・区分変更申請に係る調査を委託</a:t>
            </a:r>
            <a:endParaRPr lang="en-US" altLang="ja-JP" sz="2000" kern="0" dirty="0" smtClean="0"/>
          </a:p>
          <a:p>
            <a:pPr marL="908050" lvl="1" indent="-436563">
              <a:spcBef>
                <a:spcPct val="20000"/>
              </a:spcBef>
              <a:buClr>
                <a:srgbClr val="0066FF"/>
              </a:buClr>
              <a:buFont typeface="Wingdings" pitchFamily="2" charset="2"/>
              <a:buChar char="n"/>
              <a:defRPr/>
            </a:pPr>
            <a:r>
              <a:rPr lang="en-US" altLang="ja-JP" sz="2000" kern="0" dirty="0" smtClean="0"/>
              <a:t>14</a:t>
            </a:r>
            <a:r>
              <a:rPr lang="ja-JP" altLang="en-US" sz="2000" kern="0" dirty="0" smtClean="0"/>
              <a:t>名の介護支援専門員に委託</a:t>
            </a:r>
            <a:r>
              <a:rPr lang="ja-JP" altLang="en-US" kern="0" dirty="0" smtClean="0"/>
              <a:t>（平成</a:t>
            </a:r>
            <a:r>
              <a:rPr lang="en-US" altLang="ja-JP" kern="0" dirty="0" smtClean="0"/>
              <a:t>25</a:t>
            </a:r>
            <a:r>
              <a:rPr lang="ja-JP" altLang="en-US" kern="0" dirty="0" smtClean="0"/>
              <a:t>年</a:t>
            </a:r>
            <a:r>
              <a:rPr lang="en-US" altLang="ja-JP" kern="0" dirty="0" smtClean="0"/>
              <a:t>7</a:t>
            </a:r>
            <a:r>
              <a:rPr lang="ja-JP" altLang="en-US" kern="0" dirty="0" smtClean="0"/>
              <a:t>月時点）</a:t>
            </a:r>
            <a:endParaRPr lang="en-US" altLang="ja-JP" kern="0" dirty="0" smtClean="0"/>
          </a:p>
          <a:p>
            <a:pPr marL="908050" lvl="1" indent="-436563">
              <a:spcBef>
                <a:spcPct val="20000"/>
              </a:spcBef>
              <a:buClr>
                <a:srgbClr val="0066FF"/>
              </a:buClr>
              <a:buFont typeface="Wingdings" pitchFamily="2" charset="2"/>
              <a:buChar char="n"/>
              <a:defRPr/>
            </a:pPr>
            <a:r>
              <a:rPr lang="ja-JP" altLang="en-US" sz="2000" kern="0" dirty="0" smtClean="0"/>
              <a:t>調査員１人あたりの調査実施件数は平均</a:t>
            </a:r>
            <a:r>
              <a:rPr lang="en-US" altLang="ja-JP" sz="2000" kern="0" dirty="0" smtClean="0"/>
              <a:t>19.6</a:t>
            </a:r>
            <a:r>
              <a:rPr lang="ja-JP" altLang="en-US" sz="2000" kern="0" dirty="0" smtClean="0"/>
              <a:t>件／月</a:t>
            </a:r>
            <a:r>
              <a:rPr lang="ja-JP" altLang="en-US" kern="0" dirty="0" smtClean="0"/>
              <a:t>（平成</a:t>
            </a:r>
            <a:r>
              <a:rPr lang="en-US" altLang="ja-JP" kern="0" dirty="0" smtClean="0"/>
              <a:t>25</a:t>
            </a:r>
            <a:r>
              <a:rPr lang="ja-JP" altLang="en-US" kern="0" dirty="0" smtClean="0"/>
              <a:t>年度時点）</a:t>
            </a:r>
            <a:endParaRPr lang="en-US" altLang="ja-JP" kern="0" dirty="0" smtClean="0"/>
          </a:p>
          <a:p>
            <a:pPr marL="908050" lvl="1" indent="-436563">
              <a:spcBef>
                <a:spcPct val="20000"/>
              </a:spcBef>
              <a:buClr>
                <a:srgbClr val="0066FF"/>
              </a:buClr>
              <a:defRPr/>
            </a:pPr>
            <a:endParaRPr lang="en-US" altLang="ja-JP" sz="800" kern="0" dirty="0" smtClean="0"/>
          </a:p>
          <a:p>
            <a:pPr marL="469900" indent="-469900">
              <a:spcBef>
                <a:spcPct val="20000"/>
              </a:spcBef>
              <a:buClr>
                <a:srgbClr val="0066FF"/>
              </a:buClr>
              <a:buFont typeface="Wingdings" pitchFamily="2" charset="2"/>
              <a:buChar char="o"/>
              <a:defRPr/>
            </a:pPr>
            <a:r>
              <a:rPr lang="ja-JP" altLang="en-US" sz="2400" kern="0" dirty="0" smtClean="0"/>
              <a:t>導入のメリット</a:t>
            </a:r>
            <a:endParaRPr lang="en-US" altLang="ja-JP" sz="2400" kern="0" dirty="0" smtClean="0"/>
          </a:p>
          <a:p>
            <a:pPr marL="908050" lvl="1" indent="-436563">
              <a:spcBef>
                <a:spcPct val="20000"/>
              </a:spcBef>
              <a:buClr>
                <a:srgbClr val="0066FF"/>
              </a:buClr>
              <a:buFont typeface="Wingdings" pitchFamily="2" charset="2"/>
              <a:buChar char="n"/>
              <a:defRPr/>
            </a:pPr>
            <a:r>
              <a:rPr lang="ja-JP" altLang="en-US" sz="2000" kern="0" dirty="0" smtClean="0"/>
              <a:t>調査員数が少ないため、指導が浸透しやすい</a:t>
            </a:r>
            <a:endParaRPr lang="en-US" altLang="ja-JP" sz="2000" kern="0" dirty="0" smtClean="0"/>
          </a:p>
          <a:p>
            <a:pPr marL="908050" lvl="1" indent="-436563">
              <a:spcBef>
                <a:spcPct val="20000"/>
              </a:spcBef>
              <a:buClr>
                <a:srgbClr val="0066FF"/>
              </a:buClr>
              <a:buFont typeface="Wingdings" pitchFamily="2" charset="2"/>
              <a:buChar char="n"/>
              <a:defRPr/>
            </a:pPr>
            <a:r>
              <a:rPr lang="ja-JP" altLang="en-US" sz="2000" kern="0" dirty="0" smtClean="0"/>
              <a:t>誤った理解が定着しないよう、情報交換会やリーフレット等で注意を促している</a:t>
            </a:r>
            <a:endParaRPr lang="en-US" altLang="ja-JP" sz="2000" kern="0" dirty="0" smtClean="0"/>
          </a:p>
          <a:p>
            <a:pPr marL="908050" lvl="1" indent="-436563">
              <a:spcBef>
                <a:spcPct val="20000"/>
              </a:spcBef>
              <a:buClr>
                <a:srgbClr val="0066FF"/>
              </a:buClr>
              <a:buFont typeface="Wingdings" pitchFamily="2" charset="2"/>
              <a:buChar char="n"/>
              <a:defRPr/>
            </a:pPr>
            <a:r>
              <a:rPr lang="ja-JP" altLang="en-US" sz="2000" kern="0" dirty="0" smtClean="0"/>
              <a:t>調査の経験が豊富なため、調査への信頼性が高い</a:t>
            </a:r>
            <a:endParaRPr lang="en-US" altLang="ja-JP" sz="2000" kern="0" dirty="0" smtClean="0"/>
          </a:p>
          <a:p>
            <a:pPr lvl="0">
              <a:spcBef>
                <a:spcPct val="20000"/>
              </a:spcBef>
              <a:buClr>
                <a:srgbClr val="0066FF"/>
              </a:buClr>
              <a:defRPr/>
            </a:pPr>
            <a:endParaRPr lang="en-US" altLang="ja-JP" sz="400" kern="0" dirty="0" smtClean="0">
              <a:solidFill>
                <a:srgbClr val="0070C0"/>
              </a:solidFill>
            </a:endParaRPr>
          </a:p>
          <a:p>
            <a:pPr lvl="0">
              <a:spcBef>
                <a:spcPct val="20000"/>
              </a:spcBef>
              <a:buClr>
                <a:srgbClr val="0066FF"/>
              </a:buClr>
              <a:defRPr/>
            </a:pPr>
            <a:endParaRPr lang="en-US" altLang="ja-JP" sz="1800" kern="0" dirty="0" smtClean="0">
              <a:solidFill>
                <a:srgbClr val="0070C0"/>
              </a:solidFill>
            </a:endParaRPr>
          </a:p>
          <a:p>
            <a:pPr lvl="0">
              <a:spcBef>
                <a:spcPct val="20000"/>
              </a:spcBef>
              <a:buClr>
                <a:srgbClr val="0066FF"/>
              </a:buClr>
              <a:defRPr/>
            </a:pPr>
            <a:r>
              <a:rPr lang="ja-JP" altLang="en-US" kern="0" dirty="0" smtClean="0"/>
              <a:t>自治体の取組事例（</a:t>
            </a:r>
            <a:r>
              <a:rPr lang="en-US" altLang="ja-JP" kern="0" dirty="0" smtClean="0"/>
              <a:t>http://nintei.net/2_2trkm.html</a:t>
            </a:r>
            <a:r>
              <a:rPr lang="ja-JP" altLang="en-US" kern="0" dirty="0" smtClean="0"/>
              <a:t>）</a:t>
            </a:r>
            <a:endParaRPr lang="en-US" altLang="ja-JP" kern="0" dirty="0" smtClean="0"/>
          </a:p>
          <a:p>
            <a:pPr lvl="0">
              <a:spcBef>
                <a:spcPct val="20000"/>
              </a:spcBef>
              <a:buClr>
                <a:srgbClr val="0066FF"/>
              </a:buClr>
              <a:defRPr/>
            </a:pPr>
            <a:r>
              <a:rPr lang="ja-JP" altLang="en-US" kern="0" dirty="0" smtClean="0"/>
              <a:t>＞</a:t>
            </a:r>
            <a:r>
              <a:rPr lang="ja-JP" altLang="en-US" b="1" dirty="0" smtClean="0"/>
              <a:t> </a:t>
            </a:r>
            <a:r>
              <a:rPr lang="ja-JP" altLang="en-US" dirty="0" smtClean="0"/>
              <a:t>■各自治体における取組事例</a:t>
            </a:r>
            <a:endParaRPr lang="en-US" altLang="ja-JP" kern="0" dirty="0" smtClean="0"/>
          </a:p>
          <a:p>
            <a:pPr lvl="0">
              <a:spcBef>
                <a:spcPct val="20000"/>
              </a:spcBef>
              <a:buClr>
                <a:srgbClr val="0066FF"/>
              </a:buClr>
              <a:defRPr/>
            </a:pPr>
            <a:r>
              <a:rPr lang="ja-JP" altLang="en-US" kern="0" dirty="0" smtClean="0"/>
              <a:t>＞</a:t>
            </a:r>
            <a:r>
              <a:rPr lang="ja-JP" altLang="en-US" dirty="0" smtClean="0"/>
              <a:t>個人委託調査員導入の取組 寝屋川市</a:t>
            </a:r>
            <a:endParaRPr kumimoji="1" lang="en-US" altLang="ja-JP" b="0" i="0" u="none" strike="noStrike" kern="0" cap="none" spc="0" normalizeH="0" baseline="0" noProof="0" dirty="0" smtClean="0">
              <a:ln>
                <a:noFill/>
              </a:ln>
              <a:effectLst/>
              <a:uLnTx/>
              <a:uFillTx/>
              <a:latin typeface="+mn-lt"/>
              <a:ea typeface="+mn-ea"/>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srcRect/>
          <a:stretch>
            <a:fillRect/>
          </a:stretch>
        </p:blipFill>
        <p:spPr bwMode="auto">
          <a:xfrm>
            <a:off x="539552" y="1340768"/>
            <a:ext cx="8208910" cy="4932168"/>
          </a:xfrm>
          <a:prstGeom prst="rect">
            <a:avLst/>
          </a:prstGeom>
          <a:noFill/>
          <a:ln w="9525">
            <a:noFill/>
            <a:miter lim="800000"/>
            <a:headEnd/>
            <a:tailEnd/>
          </a:ln>
          <a:effectLst/>
        </p:spPr>
      </p:pic>
      <p:sp>
        <p:nvSpPr>
          <p:cNvPr id="13" name="タイトル 1"/>
          <p:cNvSpPr>
            <a:spLocks noGrp="1"/>
          </p:cNvSpPr>
          <p:nvPr>
            <p:ph type="title"/>
          </p:nvPr>
        </p:nvSpPr>
        <p:spPr>
          <a:xfrm>
            <a:off x="574674" y="304800"/>
            <a:ext cx="8245797" cy="747713"/>
          </a:xfrm>
        </p:spPr>
        <p:txBody>
          <a:bodyPr rtlCol="0">
            <a:noAutofit/>
          </a:bodyPr>
          <a:lstStyle/>
          <a:p>
            <a:pPr eaLnBrk="1" fontAlgn="auto" hangingPunct="1">
              <a:spcAft>
                <a:spcPts val="0"/>
              </a:spcAft>
              <a:defRPr/>
            </a:pPr>
            <a:r>
              <a:rPr lang="ja-JP" altLang="en-US" sz="3200" dirty="0" smtClean="0">
                <a:solidFill>
                  <a:schemeClr val="tx1"/>
                </a:solidFill>
              </a:rPr>
              <a:t>４．合議体の運用数</a:t>
            </a:r>
            <a:endParaRPr lang="ja-JP" altLang="en-US" sz="3200" dirty="0">
              <a:solidFill>
                <a:schemeClr val="tx1"/>
              </a:solidFill>
            </a:endParaRPr>
          </a:p>
        </p:txBody>
      </p:sp>
      <p:sp>
        <p:nvSpPr>
          <p:cNvPr id="7" name="Text Box 12"/>
          <p:cNvSpPr txBox="1">
            <a:spLocks noChangeArrowheads="1"/>
          </p:cNvSpPr>
          <p:nvPr/>
        </p:nvSpPr>
        <p:spPr bwMode="auto">
          <a:xfrm>
            <a:off x="251520" y="6583363"/>
            <a:ext cx="8964488" cy="276999"/>
          </a:xfrm>
          <a:prstGeom prst="rect">
            <a:avLst/>
          </a:prstGeom>
          <a:noFill/>
          <a:ln w="28575" algn="ctr">
            <a:noFill/>
            <a:miter lim="800000"/>
            <a:headEnd/>
            <a:tailEnd/>
          </a:ln>
        </p:spPr>
        <p:txBody>
          <a:bodyPr wrap="square">
            <a:spAutoFit/>
          </a:bodyPr>
          <a:lstStyle/>
          <a:p>
            <a:pPr algn="ctr">
              <a:spcBef>
                <a:spcPct val="50000"/>
              </a:spcBef>
            </a:pPr>
            <a:r>
              <a:rPr lang="ja-JP" altLang="en-US" sz="1200" dirty="0"/>
              <a:t>資料</a:t>
            </a:r>
            <a:r>
              <a:rPr lang="ja-JP" altLang="en-US" sz="1200" dirty="0" smtClean="0"/>
              <a:t>）平成</a:t>
            </a:r>
            <a:r>
              <a:rPr lang="en-US" altLang="ja-JP" sz="1200" dirty="0" smtClean="0"/>
              <a:t>25</a:t>
            </a:r>
            <a:r>
              <a:rPr lang="ja-JP" altLang="en-US" sz="1200" dirty="0" smtClean="0"/>
              <a:t>年度老人保健健康増進等事業「要介護認定業務の実施方法に関する調査研究事業報告書」　市町村・広域連合等</a:t>
            </a:r>
            <a:r>
              <a:rPr lang="en-US" altLang="ja-JP" sz="1200" dirty="0" smtClean="0"/>
              <a:t>n=615</a:t>
            </a:r>
            <a:endParaRPr lang="ja-JP" altLang="en-US" sz="12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2"/>
          <p:cNvSpPr>
            <a:spLocks noGrp="1" noChangeArrowheads="1"/>
          </p:cNvSpPr>
          <p:nvPr>
            <p:ph type="title"/>
          </p:nvPr>
        </p:nvSpPr>
        <p:spPr>
          <a:xfrm>
            <a:off x="574674" y="304800"/>
            <a:ext cx="8173789" cy="747713"/>
          </a:xfrm>
        </p:spPr>
        <p:txBody>
          <a:bodyPr/>
          <a:lstStyle/>
          <a:p>
            <a:pPr eaLnBrk="1" hangingPunct="1"/>
            <a:r>
              <a:rPr lang="ja-JP" altLang="en-US" sz="3200" dirty="0" smtClean="0"/>
              <a:t>（参考）各自治体の取組事例④　名古屋市</a:t>
            </a:r>
          </a:p>
        </p:txBody>
      </p:sp>
      <p:sp>
        <p:nvSpPr>
          <p:cNvPr id="5" name="Rectangle 3"/>
          <p:cNvSpPr txBox="1">
            <a:spLocks noChangeArrowheads="1"/>
          </p:cNvSpPr>
          <p:nvPr/>
        </p:nvSpPr>
        <p:spPr bwMode="auto">
          <a:xfrm>
            <a:off x="539552" y="1268511"/>
            <a:ext cx="8064896" cy="51848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469900" lvl="0" indent="-469900">
              <a:spcBef>
                <a:spcPct val="20000"/>
              </a:spcBef>
              <a:buClr>
                <a:srgbClr val="0066FF"/>
              </a:buClr>
              <a:buFont typeface="Wingdings" pitchFamily="2" charset="2"/>
              <a:buChar char="o"/>
              <a:defRPr/>
            </a:pPr>
            <a:r>
              <a:rPr lang="ja-JP" altLang="en-US" sz="2400" kern="0" dirty="0" smtClean="0"/>
              <a:t>３人合議体の導入</a:t>
            </a:r>
          </a:p>
          <a:p>
            <a:pPr marL="908050" lvl="1" indent="-436563">
              <a:spcBef>
                <a:spcPct val="20000"/>
              </a:spcBef>
              <a:buClr>
                <a:srgbClr val="0066FF"/>
              </a:buClr>
              <a:buFont typeface="Wingdings" pitchFamily="2" charset="2"/>
              <a:buChar char="n"/>
              <a:defRPr/>
            </a:pPr>
            <a:r>
              <a:rPr lang="ja-JP" altLang="en-US" sz="2000" kern="0" dirty="0" smtClean="0"/>
              <a:t>委員が欠席した場合の予備委員として、分野委員を各合議体に３人ずつ（保健・医療・福祉）設置</a:t>
            </a:r>
            <a:endParaRPr lang="en-US" altLang="ja-JP" sz="2000" kern="0" dirty="0" smtClean="0"/>
          </a:p>
          <a:p>
            <a:pPr marL="908050" lvl="1" indent="-436563">
              <a:spcBef>
                <a:spcPct val="20000"/>
              </a:spcBef>
              <a:buClr>
                <a:srgbClr val="0066FF"/>
              </a:buClr>
              <a:buFont typeface="Wingdings" pitchFamily="2" charset="2"/>
              <a:buChar char="n"/>
              <a:defRPr/>
            </a:pPr>
            <a:r>
              <a:rPr kumimoji="1" lang="ja-JP" altLang="en-US" sz="2000" b="0" i="0" u="none" strike="noStrike" kern="0" cap="none" spc="0" normalizeH="0" baseline="0" noProof="0" dirty="0" smtClean="0">
                <a:ln>
                  <a:noFill/>
                </a:ln>
                <a:solidFill>
                  <a:schemeClr val="tx1"/>
                </a:solidFill>
                <a:effectLst/>
                <a:uLnTx/>
                <a:uFillTx/>
                <a:latin typeface="+mn-lt"/>
                <a:ea typeface="+mn-ea"/>
              </a:rPr>
              <a:t>分野委員については、主に担当する合議体を定めつつ、複数合議体を担当することも可</a:t>
            </a:r>
            <a:endParaRPr kumimoji="1" lang="en-US" altLang="ja-JP" sz="2000" b="0" i="0" u="none" strike="noStrike" kern="0" cap="none" spc="0" normalizeH="0" baseline="0" noProof="0" dirty="0" smtClean="0">
              <a:ln>
                <a:noFill/>
              </a:ln>
              <a:solidFill>
                <a:schemeClr val="tx1"/>
              </a:solidFill>
              <a:effectLst/>
              <a:uLnTx/>
              <a:uFillTx/>
              <a:latin typeface="+mn-lt"/>
              <a:ea typeface="+mn-ea"/>
            </a:endParaRPr>
          </a:p>
          <a:p>
            <a:pPr marL="908050" lvl="1" indent="-436563">
              <a:spcBef>
                <a:spcPct val="20000"/>
              </a:spcBef>
              <a:buClr>
                <a:srgbClr val="0066FF"/>
              </a:buClr>
              <a:defRPr/>
            </a:pPr>
            <a:endParaRPr kumimoji="1" lang="en-US" altLang="ja-JP" sz="800" b="0" i="0" u="none" strike="noStrike" kern="0" cap="none" spc="0" normalizeH="0" baseline="0" noProof="0" dirty="0" smtClean="0">
              <a:ln>
                <a:noFill/>
              </a:ln>
              <a:solidFill>
                <a:schemeClr val="tx1"/>
              </a:solidFill>
              <a:effectLst/>
              <a:uLnTx/>
              <a:uFillTx/>
              <a:latin typeface="+mn-lt"/>
              <a:ea typeface="+mn-ea"/>
            </a:endParaRPr>
          </a:p>
          <a:p>
            <a:pPr marL="469900" indent="-469900">
              <a:spcBef>
                <a:spcPct val="20000"/>
              </a:spcBef>
              <a:buClr>
                <a:srgbClr val="0066FF"/>
              </a:buClr>
              <a:buFont typeface="Wingdings" pitchFamily="2" charset="2"/>
              <a:buChar char="o"/>
              <a:defRPr/>
            </a:pPr>
            <a:r>
              <a:rPr lang="ja-JP" altLang="en-US" sz="2400" kern="0" dirty="0" smtClean="0"/>
              <a:t>導入による効果</a:t>
            </a:r>
            <a:endParaRPr lang="en-US" altLang="ja-JP" sz="2400" kern="0" dirty="0" smtClean="0"/>
          </a:p>
          <a:p>
            <a:pPr marL="908050" lvl="1" indent="-436563">
              <a:spcBef>
                <a:spcPct val="20000"/>
              </a:spcBef>
              <a:buClr>
                <a:srgbClr val="0066FF"/>
              </a:buClr>
              <a:buFont typeface="Wingdings" pitchFamily="2" charset="2"/>
              <a:buChar char="n"/>
              <a:defRPr/>
            </a:pPr>
            <a:r>
              <a:rPr kumimoji="1" lang="ja-JP" altLang="en-US" sz="2000" b="0" i="0" u="none" strike="noStrike" kern="0" cap="none" spc="0" normalizeH="0" baseline="0" noProof="0" dirty="0" smtClean="0">
                <a:ln>
                  <a:noFill/>
                </a:ln>
                <a:solidFill>
                  <a:schemeClr val="tx1"/>
                </a:solidFill>
                <a:effectLst/>
                <a:uLnTx/>
                <a:uFillTx/>
                <a:latin typeface="+mn-lt"/>
                <a:ea typeface="+mn-ea"/>
              </a:rPr>
              <a:t>委員の確保が</a:t>
            </a:r>
            <a:r>
              <a:rPr lang="ja-JP" altLang="en-US" sz="2000" kern="0" dirty="0" smtClean="0">
                <a:latin typeface="+mn-lt"/>
                <a:ea typeface="+mn-ea"/>
              </a:rPr>
              <a:t>比較的容易になった</a:t>
            </a:r>
            <a:endParaRPr lang="en-US" altLang="ja-JP" sz="2000" kern="0" dirty="0" smtClean="0">
              <a:latin typeface="+mn-lt"/>
              <a:ea typeface="+mn-ea"/>
            </a:endParaRPr>
          </a:p>
          <a:p>
            <a:pPr marL="908050" lvl="1" indent="-436563">
              <a:spcBef>
                <a:spcPct val="20000"/>
              </a:spcBef>
              <a:buClr>
                <a:srgbClr val="0066FF"/>
              </a:buClr>
              <a:buFont typeface="Wingdings" pitchFamily="2" charset="2"/>
              <a:buChar char="n"/>
              <a:defRPr/>
            </a:pPr>
            <a:r>
              <a:rPr kumimoji="1" lang="ja-JP" altLang="en-US" sz="2000" b="0" i="0" u="none" strike="noStrike" kern="0" cap="none" spc="0" normalizeH="0" baseline="0" noProof="0" dirty="0" smtClean="0">
                <a:ln>
                  <a:noFill/>
                </a:ln>
                <a:solidFill>
                  <a:schemeClr val="tx1"/>
                </a:solidFill>
                <a:effectLst/>
                <a:uLnTx/>
                <a:uFillTx/>
                <a:latin typeface="+mn-lt"/>
                <a:ea typeface="+mn-ea"/>
              </a:rPr>
              <a:t>合議体数の増加により、合議体間での審査件数の均等化を図ることができた</a:t>
            </a:r>
            <a:endParaRPr kumimoji="1" lang="en-US" altLang="ja-JP" sz="2000" b="0" i="0" u="none" strike="noStrike" kern="0" cap="none" spc="0" normalizeH="0" baseline="0" noProof="0" dirty="0" smtClean="0">
              <a:ln>
                <a:noFill/>
              </a:ln>
              <a:solidFill>
                <a:schemeClr val="tx1"/>
              </a:solidFill>
              <a:effectLst/>
              <a:uLnTx/>
              <a:uFillTx/>
              <a:latin typeface="+mn-lt"/>
              <a:ea typeface="+mn-ea"/>
            </a:endParaRPr>
          </a:p>
          <a:p>
            <a:pPr marL="908050" lvl="1" indent="-436563">
              <a:spcBef>
                <a:spcPct val="20000"/>
              </a:spcBef>
              <a:buClr>
                <a:srgbClr val="0066FF"/>
              </a:buClr>
              <a:buFont typeface="Wingdings" pitchFamily="2" charset="2"/>
              <a:buChar char="n"/>
              <a:defRPr/>
            </a:pPr>
            <a:r>
              <a:rPr lang="ja-JP" altLang="en-US" sz="2000" kern="0" dirty="0" smtClean="0">
                <a:latin typeface="+mn-lt"/>
                <a:ea typeface="+mn-ea"/>
              </a:rPr>
              <a:t>予算縮減が可能となった（委員報酬、審査会開催経費）</a:t>
            </a:r>
            <a:endParaRPr kumimoji="1" lang="en-US" altLang="ja-JP" sz="2000" b="0" i="0" u="none" strike="noStrike" kern="0" cap="none" spc="0" normalizeH="0" baseline="0" noProof="0" dirty="0" smtClean="0">
              <a:ln>
                <a:noFill/>
              </a:ln>
              <a:solidFill>
                <a:schemeClr val="tx1"/>
              </a:solidFill>
              <a:effectLst/>
              <a:uLnTx/>
              <a:uFillTx/>
              <a:latin typeface="+mn-lt"/>
              <a:ea typeface="+mn-ea"/>
            </a:endParaRPr>
          </a:p>
          <a:p>
            <a:pPr marL="908050" lvl="1" indent="-436563">
              <a:spcBef>
                <a:spcPct val="20000"/>
              </a:spcBef>
              <a:buClr>
                <a:srgbClr val="0066FF"/>
              </a:buClr>
              <a:buFont typeface="Wingdings" pitchFamily="2" charset="2"/>
              <a:buChar char="n"/>
              <a:defRPr/>
            </a:pPr>
            <a:endParaRPr kumimoji="1" lang="en-US" altLang="ja-JP" sz="2000" b="0" i="0" u="none" strike="noStrike" kern="0" cap="none" spc="0" normalizeH="0" baseline="0" noProof="0" dirty="0" smtClean="0">
              <a:ln>
                <a:noFill/>
              </a:ln>
              <a:solidFill>
                <a:schemeClr val="tx1"/>
              </a:solidFill>
              <a:effectLst/>
              <a:uLnTx/>
              <a:uFillTx/>
              <a:latin typeface="+mn-lt"/>
              <a:ea typeface="+mn-ea"/>
            </a:endParaRPr>
          </a:p>
          <a:p>
            <a:pPr lvl="0">
              <a:spcBef>
                <a:spcPct val="20000"/>
              </a:spcBef>
              <a:buClr>
                <a:srgbClr val="0066FF"/>
              </a:buClr>
              <a:defRPr/>
            </a:pPr>
            <a:endParaRPr lang="en-US" altLang="ja-JP" sz="400" kern="0" dirty="0" smtClean="0"/>
          </a:p>
          <a:p>
            <a:pPr lvl="0">
              <a:spcBef>
                <a:spcPct val="20000"/>
              </a:spcBef>
              <a:buClr>
                <a:srgbClr val="0066FF"/>
              </a:buClr>
              <a:defRPr/>
            </a:pPr>
            <a:endParaRPr lang="en-US" altLang="ja-JP" sz="400" kern="0" dirty="0" smtClean="0"/>
          </a:p>
          <a:p>
            <a:pPr lvl="0">
              <a:spcBef>
                <a:spcPct val="20000"/>
              </a:spcBef>
              <a:buClr>
                <a:srgbClr val="0066FF"/>
              </a:buClr>
              <a:defRPr/>
            </a:pPr>
            <a:r>
              <a:rPr lang="ja-JP" altLang="en-US" kern="0" dirty="0" smtClean="0"/>
              <a:t>自治体の取組事例（</a:t>
            </a:r>
            <a:r>
              <a:rPr lang="en-US" altLang="ja-JP" kern="0" dirty="0" smtClean="0"/>
              <a:t>http://nintei.net/2_2trkm.html</a:t>
            </a:r>
            <a:r>
              <a:rPr lang="ja-JP" altLang="en-US" kern="0" dirty="0" smtClean="0"/>
              <a:t>）</a:t>
            </a:r>
            <a:endParaRPr lang="en-US" altLang="ja-JP" kern="0" dirty="0" smtClean="0"/>
          </a:p>
          <a:p>
            <a:pPr lvl="0">
              <a:spcBef>
                <a:spcPct val="20000"/>
              </a:spcBef>
              <a:buClr>
                <a:srgbClr val="0066FF"/>
              </a:buClr>
              <a:defRPr/>
            </a:pPr>
            <a:r>
              <a:rPr lang="ja-JP" altLang="en-US" kern="0" dirty="0" smtClean="0"/>
              <a:t>＞</a:t>
            </a:r>
            <a:r>
              <a:rPr lang="ja-JP" altLang="en-US" dirty="0" smtClean="0"/>
              <a:t> ■各自治体における取組事例</a:t>
            </a:r>
            <a:endParaRPr lang="en-US" altLang="ja-JP" kern="0" dirty="0" smtClean="0"/>
          </a:p>
          <a:p>
            <a:pPr lvl="0">
              <a:spcBef>
                <a:spcPct val="20000"/>
              </a:spcBef>
              <a:buClr>
                <a:srgbClr val="0066FF"/>
              </a:buClr>
              <a:defRPr/>
            </a:pPr>
            <a:r>
              <a:rPr lang="ja-JP" altLang="en-US" kern="0" dirty="0" smtClean="0"/>
              <a:t>＞</a:t>
            </a:r>
            <a:r>
              <a:rPr lang="ja-JP" altLang="en-US" dirty="0" smtClean="0"/>
              <a:t>介護認定審査会における取り組み～３人合議体の導入について～ 名古屋市</a:t>
            </a:r>
            <a:endParaRPr lang="en-US" altLang="ja-JP" kern="0" dirty="0" smtClean="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2"/>
          <p:cNvSpPr>
            <a:spLocks noGrp="1" noChangeArrowheads="1"/>
          </p:cNvSpPr>
          <p:nvPr>
            <p:ph type="title"/>
          </p:nvPr>
        </p:nvSpPr>
        <p:spPr>
          <a:xfrm>
            <a:off x="574674" y="304800"/>
            <a:ext cx="8173789" cy="747713"/>
          </a:xfrm>
        </p:spPr>
        <p:txBody>
          <a:bodyPr/>
          <a:lstStyle/>
          <a:p>
            <a:pPr eaLnBrk="1" hangingPunct="1"/>
            <a:r>
              <a:rPr lang="en-US" altLang="ja-JP" sz="3200" dirty="0" smtClean="0"/>
              <a:t>※</a:t>
            </a:r>
            <a:r>
              <a:rPr lang="ja-JP" altLang="en-US" sz="3200" dirty="0" smtClean="0"/>
              <a:t>各自治体の取組事例に関する資料</a:t>
            </a:r>
          </a:p>
        </p:txBody>
      </p:sp>
      <p:sp>
        <p:nvSpPr>
          <p:cNvPr id="15" name="Rectangle 3"/>
          <p:cNvSpPr txBox="1">
            <a:spLocks noChangeArrowheads="1"/>
          </p:cNvSpPr>
          <p:nvPr/>
        </p:nvSpPr>
        <p:spPr bwMode="auto">
          <a:xfrm>
            <a:off x="1979712" y="5805264"/>
            <a:ext cx="7848872" cy="50405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spcBef>
                <a:spcPct val="20000"/>
              </a:spcBef>
              <a:buClr>
                <a:srgbClr val="0066FF"/>
              </a:buClr>
              <a:defRPr/>
            </a:pPr>
            <a:r>
              <a:rPr lang="ja-JP" altLang="en-US" kern="0" dirty="0" smtClean="0"/>
              <a:t>自治体の取組事例（</a:t>
            </a:r>
            <a:r>
              <a:rPr lang="en-US" altLang="ja-JP" kern="0" dirty="0" smtClean="0"/>
              <a:t>http://nintei.net/2_2trkm.html</a:t>
            </a:r>
            <a:r>
              <a:rPr lang="ja-JP" altLang="en-US" kern="0" dirty="0" smtClean="0"/>
              <a:t>）</a:t>
            </a:r>
            <a:endParaRPr lang="en-US" altLang="ja-JP" kern="0" dirty="0" smtClean="0"/>
          </a:p>
          <a:p>
            <a:pPr lvl="0">
              <a:spcBef>
                <a:spcPct val="20000"/>
              </a:spcBef>
              <a:buClr>
                <a:srgbClr val="0066FF"/>
              </a:buClr>
              <a:defRPr/>
            </a:pPr>
            <a:r>
              <a:rPr lang="ja-JP" altLang="en-US" kern="0" dirty="0" smtClean="0"/>
              <a:t>＞■各自治体における取組事例</a:t>
            </a:r>
            <a:endParaRPr kumimoji="1" lang="en-US" altLang="ja-JP" b="0" i="0" u="none" strike="noStrike" kern="0" cap="none" spc="0" normalizeH="0" baseline="0" noProof="0" dirty="0" smtClean="0">
              <a:ln>
                <a:noFill/>
              </a:ln>
              <a:effectLst/>
              <a:uLnTx/>
              <a:uFillTx/>
              <a:latin typeface="+mn-lt"/>
              <a:ea typeface="+mn-ea"/>
            </a:endParaRPr>
          </a:p>
        </p:txBody>
      </p:sp>
      <p:pic>
        <p:nvPicPr>
          <p:cNvPr id="26"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979712" y="1340768"/>
            <a:ext cx="4968552" cy="4336191"/>
          </a:xfrm>
          <a:prstGeom prst="rect">
            <a:avLst/>
          </a:prstGeom>
          <a:noFill/>
          <a:ln w="25400">
            <a:noFill/>
            <a:miter lim="800000"/>
            <a:headEnd/>
            <a:tailEnd/>
          </a:ln>
        </p:spPr>
      </p:pic>
      <p:sp>
        <p:nvSpPr>
          <p:cNvPr id="25" name="正方形/長方形 24"/>
          <p:cNvSpPr/>
          <p:nvPr/>
        </p:nvSpPr>
        <p:spPr>
          <a:xfrm>
            <a:off x="2083692" y="3483670"/>
            <a:ext cx="1264171" cy="27536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正方形/長方形 26"/>
          <p:cNvSpPr/>
          <p:nvPr/>
        </p:nvSpPr>
        <p:spPr>
          <a:xfrm>
            <a:off x="3626742" y="2206461"/>
            <a:ext cx="3124201" cy="82867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下矢印 27"/>
          <p:cNvSpPr/>
          <p:nvPr/>
        </p:nvSpPr>
        <p:spPr>
          <a:xfrm rot="13458472">
            <a:off x="3241778" y="3028486"/>
            <a:ext cx="288032" cy="432048"/>
          </a:xfrm>
          <a:prstGeom prst="downArrow">
            <a:avLst>
              <a:gd name="adj1" fmla="val 33344"/>
              <a:gd name="adj2" fmla="val 57303"/>
            </a:avLst>
          </a:prstGeom>
          <a:solidFill>
            <a:srgbClr val="FF0000"/>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kumimoji="1" lang="ja-JP" alt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noChangeArrowheads="1"/>
          </p:cNvSpPr>
          <p:nvPr>
            <p:ph type="title"/>
          </p:nvPr>
        </p:nvSpPr>
        <p:spPr>
          <a:xfrm>
            <a:off x="574674" y="304800"/>
            <a:ext cx="8317805" cy="747713"/>
          </a:xfrm>
        </p:spPr>
        <p:txBody>
          <a:bodyPr/>
          <a:lstStyle/>
          <a:p>
            <a:pPr eaLnBrk="1" hangingPunct="1"/>
            <a:r>
              <a:rPr lang="ja-JP" altLang="en-US" sz="3400" dirty="0" smtClean="0"/>
              <a:t>２．研修終了後まず実施いただきたいこと</a:t>
            </a:r>
          </a:p>
        </p:txBody>
      </p:sp>
      <p:sp>
        <p:nvSpPr>
          <p:cNvPr id="5" name="Rectangle 3"/>
          <p:cNvSpPr txBox="1">
            <a:spLocks noChangeArrowheads="1"/>
          </p:cNvSpPr>
          <p:nvPr/>
        </p:nvSpPr>
        <p:spPr bwMode="auto">
          <a:xfrm>
            <a:off x="683568" y="1412776"/>
            <a:ext cx="8064896" cy="46085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p>
            <a:pPr marL="469900" marR="0" lvl="0" indent="-469900" algn="l" defTabSz="914400" rtl="0" eaLnBrk="1" fontAlgn="base" latinLnBrk="0" hangingPunct="1">
              <a:lnSpc>
                <a:spcPct val="100000"/>
              </a:lnSpc>
              <a:spcBef>
                <a:spcPct val="20000"/>
              </a:spcBef>
              <a:spcAft>
                <a:spcPct val="0"/>
              </a:spcAft>
              <a:buClr>
                <a:srgbClr val="0066FF"/>
              </a:buClr>
              <a:buSzTx/>
              <a:tabLst/>
              <a:defRPr/>
            </a:pPr>
            <a:r>
              <a:rPr kumimoji="1" lang="ja-JP" altLang="en-US" sz="2500" b="0" i="0" u="none" strike="noStrike" kern="0" cap="none" spc="0" normalizeH="0" baseline="0" noProof="0" dirty="0" smtClean="0">
                <a:ln>
                  <a:noFill/>
                </a:ln>
                <a:solidFill>
                  <a:srgbClr val="0070C0"/>
                </a:solidFill>
                <a:effectLst/>
                <a:uLnTx/>
                <a:uFillTx/>
                <a:latin typeface="+mn-lt"/>
                <a:ea typeface="+mn-ea"/>
                <a:cs typeface="+mn-cs"/>
              </a:rPr>
              <a:t>基本調査</a:t>
            </a:r>
            <a:endParaRPr kumimoji="1" lang="en-US" altLang="ja-JP" sz="2500" b="0" i="0" u="none" strike="noStrike" kern="0" cap="none" spc="0" normalizeH="0" baseline="0" noProof="0" dirty="0" smtClean="0">
              <a:ln>
                <a:noFill/>
              </a:ln>
              <a:solidFill>
                <a:srgbClr val="0070C0"/>
              </a:solidFill>
              <a:effectLst/>
              <a:uLnTx/>
              <a:uFillTx/>
              <a:latin typeface="+mn-lt"/>
              <a:ea typeface="+mn-ea"/>
              <a:cs typeface="+mn-cs"/>
            </a:endParaRPr>
          </a:p>
          <a:p>
            <a:pPr marL="469900" marR="0" lvl="0" indent="-469900" algn="l" defTabSz="914400" rtl="0" eaLnBrk="1" fontAlgn="base" latinLnBrk="0" hangingPunct="1">
              <a:lnSpc>
                <a:spcPct val="100000"/>
              </a:lnSpc>
              <a:spcBef>
                <a:spcPct val="20000"/>
              </a:spcBef>
              <a:spcAft>
                <a:spcPct val="0"/>
              </a:spcAft>
              <a:buClr>
                <a:srgbClr val="0066FF"/>
              </a:buClr>
              <a:buSzTx/>
              <a:buFont typeface="Wingdings" pitchFamily="2" charset="2"/>
              <a:buChar char="o"/>
              <a:tabLst/>
              <a:defRPr/>
            </a:pPr>
            <a:r>
              <a:rPr kumimoji="1" lang="ja-JP" altLang="en-US" sz="2500" b="0" i="0" u="none" strike="noStrike" kern="0" cap="none" spc="0" normalizeH="0" baseline="0" noProof="0" dirty="0" smtClean="0">
                <a:ln>
                  <a:noFill/>
                </a:ln>
                <a:solidFill>
                  <a:srgbClr val="000000"/>
                </a:solidFill>
                <a:effectLst/>
                <a:uLnTx/>
                <a:uFillTx/>
                <a:latin typeface="+mn-lt"/>
                <a:ea typeface="+mn-ea"/>
                <a:cs typeface="+mn-cs"/>
              </a:rPr>
              <a:t>業務分析データで箱から飛び出ている調査項目を確認</a:t>
            </a:r>
            <a:endParaRPr kumimoji="1" lang="en-US" altLang="ja-JP" sz="2500" b="0" i="0" u="none" strike="noStrike" kern="0" cap="none" spc="0" normalizeH="0" baseline="0" noProof="0" dirty="0" smtClean="0">
              <a:ln>
                <a:noFill/>
              </a:ln>
              <a:solidFill>
                <a:srgbClr val="000000"/>
              </a:solidFill>
              <a:effectLst/>
              <a:uLnTx/>
              <a:uFillTx/>
              <a:latin typeface="+mn-lt"/>
              <a:ea typeface="+mn-ea"/>
              <a:cs typeface="+mn-cs"/>
            </a:endParaRPr>
          </a:p>
          <a:p>
            <a:pPr marL="469900" marR="0" lvl="0" indent="-469900" algn="l" defTabSz="914400" rtl="0" eaLnBrk="1" fontAlgn="base" latinLnBrk="0" hangingPunct="1">
              <a:lnSpc>
                <a:spcPct val="100000"/>
              </a:lnSpc>
              <a:spcBef>
                <a:spcPct val="20000"/>
              </a:spcBef>
              <a:spcAft>
                <a:spcPct val="0"/>
              </a:spcAft>
              <a:buClr>
                <a:srgbClr val="0066FF"/>
              </a:buClr>
              <a:buSzTx/>
              <a:buFont typeface="Wingdings" pitchFamily="2" charset="2"/>
              <a:buChar char="o"/>
              <a:tabLst/>
              <a:defRPr/>
            </a:pPr>
            <a:r>
              <a:rPr lang="ja-JP" altLang="en-US" sz="2500" kern="0" dirty="0" smtClean="0">
                <a:solidFill>
                  <a:srgbClr val="000000"/>
                </a:solidFill>
                <a:latin typeface="+mn-lt"/>
                <a:ea typeface="+mn-ea"/>
              </a:rPr>
              <a:t>選択基準に関する誤解、ローカルルールの存在の確認</a:t>
            </a:r>
            <a:endParaRPr lang="en-US" altLang="ja-JP" sz="2500" kern="0" dirty="0" smtClean="0">
              <a:solidFill>
                <a:srgbClr val="000000"/>
              </a:solidFill>
              <a:latin typeface="+mn-lt"/>
              <a:ea typeface="+mn-ea"/>
            </a:endParaRPr>
          </a:p>
          <a:p>
            <a:pPr marL="469900" marR="0" lvl="0" indent="-469900" algn="l" defTabSz="914400" rtl="0" eaLnBrk="1" fontAlgn="base" latinLnBrk="0" hangingPunct="1">
              <a:lnSpc>
                <a:spcPct val="100000"/>
              </a:lnSpc>
              <a:spcBef>
                <a:spcPct val="20000"/>
              </a:spcBef>
              <a:spcAft>
                <a:spcPct val="0"/>
              </a:spcAft>
              <a:buClr>
                <a:srgbClr val="0066FF"/>
              </a:buClr>
              <a:buSzTx/>
              <a:tabLst/>
              <a:defRPr/>
            </a:pPr>
            <a:endParaRPr kumimoji="1" lang="en-US" altLang="ja-JP" sz="2500" b="0" i="0" u="none" strike="noStrike" kern="0" cap="none" spc="0" normalizeH="0" baseline="0" noProof="0" dirty="0" smtClean="0">
              <a:ln>
                <a:noFill/>
              </a:ln>
              <a:solidFill>
                <a:schemeClr val="tx1"/>
              </a:solidFill>
              <a:effectLst/>
              <a:uLnTx/>
              <a:uFillTx/>
              <a:latin typeface="+mn-lt"/>
              <a:ea typeface="+mn-ea"/>
            </a:endParaRPr>
          </a:p>
          <a:p>
            <a:pPr marL="469900" marR="0" lvl="0" indent="-469900" algn="l" defTabSz="914400" rtl="0" eaLnBrk="1" fontAlgn="base" latinLnBrk="0" hangingPunct="1">
              <a:lnSpc>
                <a:spcPct val="100000"/>
              </a:lnSpc>
              <a:spcBef>
                <a:spcPct val="20000"/>
              </a:spcBef>
              <a:spcAft>
                <a:spcPct val="0"/>
              </a:spcAft>
              <a:buClr>
                <a:srgbClr val="0066FF"/>
              </a:buClr>
              <a:buSzTx/>
              <a:tabLst/>
              <a:defRPr/>
            </a:pPr>
            <a:r>
              <a:rPr kumimoji="1" lang="ja-JP" altLang="en-US" sz="2500" b="0" i="0" u="none" strike="noStrike" kern="0" cap="none" spc="0" normalizeH="0" baseline="0" noProof="0" dirty="0" smtClean="0">
                <a:ln>
                  <a:noFill/>
                </a:ln>
                <a:solidFill>
                  <a:srgbClr val="0070C0"/>
                </a:solidFill>
                <a:effectLst/>
                <a:uLnTx/>
                <a:uFillTx/>
                <a:latin typeface="+mn-lt"/>
                <a:ea typeface="+mn-ea"/>
                <a:cs typeface="+mn-cs"/>
              </a:rPr>
              <a:t>特記事項</a:t>
            </a:r>
            <a:endParaRPr kumimoji="1" lang="en-US" altLang="ja-JP" sz="2500" b="0" i="0" u="none" strike="noStrike" kern="0" cap="none" spc="0" normalizeH="0" baseline="0" noProof="0" dirty="0" smtClean="0">
              <a:ln>
                <a:noFill/>
              </a:ln>
              <a:solidFill>
                <a:srgbClr val="0070C0"/>
              </a:solidFill>
              <a:effectLst/>
              <a:uLnTx/>
              <a:uFillTx/>
              <a:latin typeface="+mn-lt"/>
              <a:ea typeface="+mn-ea"/>
              <a:cs typeface="+mn-cs"/>
            </a:endParaRPr>
          </a:p>
          <a:p>
            <a:pPr marL="469900" marR="0" lvl="0" indent="-469900" algn="l" defTabSz="914400" rtl="0" eaLnBrk="1" fontAlgn="base" latinLnBrk="0" hangingPunct="1">
              <a:lnSpc>
                <a:spcPct val="100000"/>
              </a:lnSpc>
              <a:spcBef>
                <a:spcPct val="20000"/>
              </a:spcBef>
              <a:spcAft>
                <a:spcPct val="0"/>
              </a:spcAft>
              <a:buClr>
                <a:srgbClr val="0066FF"/>
              </a:buClr>
              <a:buSzTx/>
              <a:buFont typeface="Wingdings" pitchFamily="2" charset="2"/>
              <a:buChar char="o"/>
              <a:tabLst/>
              <a:defRPr/>
            </a:pPr>
            <a:r>
              <a:rPr lang="ja-JP" altLang="en-US" sz="2500" kern="0" dirty="0" smtClean="0">
                <a:solidFill>
                  <a:srgbClr val="000000"/>
                </a:solidFill>
                <a:latin typeface="+mn-lt"/>
                <a:ea typeface="+mn-ea"/>
              </a:rPr>
              <a:t>要介護度に関わらず、一定量が記載されているか（主に２・４・５群）</a:t>
            </a:r>
            <a:endParaRPr lang="en-US" altLang="ja-JP" sz="2500" kern="0" dirty="0" smtClean="0">
              <a:solidFill>
                <a:srgbClr val="000000"/>
              </a:solidFill>
              <a:latin typeface="+mn-lt"/>
              <a:ea typeface="+mn-ea"/>
            </a:endParaRPr>
          </a:p>
          <a:p>
            <a:pPr marL="469900" marR="0" lvl="0" indent="-469900" algn="l" defTabSz="914400" rtl="0" eaLnBrk="1" fontAlgn="base" latinLnBrk="0" hangingPunct="1">
              <a:lnSpc>
                <a:spcPct val="100000"/>
              </a:lnSpc>
              <a:spcBef>
                <a:spcPct val="20000"/>
              </a:spcBef>
              <a:spcAft>
                <a:spcPct val="0"/>
              </a:spcAft>
              <a:buClr>
                <a:srgbClr val="0066FF"/>
              </a:buClr>
              <a:buSzTx/>
              <a:buFont typeface="Wingdings" pitchFamily="2" charset="2"/>
              <a:buChar char="o"/>
              <a:tabLst/>
              <a:defRPr/>
            </a:pPr>
            <a:r>
              <a:rPr lang="ja-JP" altLang="en-US" sz="2500" kern="0" dirty="0" smtClean="0">
                <a:solidFill>
                  <a:srgbClr val="000000"/>
                </a:solidFill>
                <a:latin typeface="+mn-lt"/>
                <a:ea typeface="+mn-ea"/>
              </a:rPr>
              <a:t>介護認定審査会において、特記事項に基づいた議論、一次判定結果の変更が行われているか</a:t>
            </a:r>
            <a:endParaRPr kumimoji="1" lang="ja-JP" altLang="en-US" sz="2500" b="0" i="0" u="none" strike="noStrike" kern="0" cap="none" spc="0" normalizeH="0" baseline="0" noProof="0" dirty="0" smtClean="0">
              <a:ln>
                <a:noFill/>
              </a:ln>
              <a:solidFill>
                <a:schemeClr val="tx1"/>
              </a:solidFill>
              <a:effectLst/>
              <a:uLnTx/>
              <a:uFillTx/>
              <a:latin typeface="+mn-lt"/>
              <a:ea typeface="+mn-ea"/>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2"/>
          <p:cNvSpPr>
            <a:spLocks noGrp="1" noChangeArrowheads="1"/>
          </p:cNvSpPr>
          <p:nvPr>
            <p:ph type="title"/>
          </p:nvPr>
        </p:nvSpPr>
        <p:spPr>
          <a:xfrm>
            <a:off x="574674" y="304800"/>
            <a:ext cx="8173789" cy="747713"/>
          </a:xfrm>
        </p:spPr>
        <p:txBody>
          <a:bodyPr/>
          <a:lstStyle/>
          <a:p>
            <a:pPr eaLnBrk="1" hangingPunct="1"/>
            <a:r>
              <a:rPr lang="ja-JP" altLang="en-US" sz="3200" dirty="0" smtClean="0"/>
              <a:t>基本調査　取組のポイント</a:t>
            </a:r>
          </a:p>
        </p:txBody>
      </p:sp>
      <p:sp>
        <p:nvSpPr>
          <p:cNvPr id="17" name="テキスト ボックス 16"/>
          <p:cNvSpPr txBox="1"/>
          <p:nvPr/>
        </p:nvSpPr>
        <p:spPr>
          <a:xfrm>
            <a:off x="698629" y="1412776"/>
            <a:ext cx="461665" cy="2304256"/>
          </a:xfrm>
          <a:prstGeom prst="rect">
            <a:avLst/>
          </a:prstGeom>
          <a:solidFill>
            <a:schemeClr val="bg1"/>
          </a:solidFill>
          <a:ln w="19050">
            <a:solidFill>
              <a:srgbClr val="66CCFF"/>
            </a:solidFill>
            <a:prstDash val="sysDot"/>
          </a:ln>
        </p:spPr>
        <p:txBody>
          <a:bodyPr vert="eaVert" wrap="square" rtlCol="0">
            <a:spAutoFit/>
          </a:bodyPr>
          <a:lstStyle/>
          <a:p>
            <a:pPr algn="ctr"/>
            <a:r>
              <a:rPr kumimoji="1" lang="ja-JP" altLang="en-US" sz="1800" dirty="0" smtClean="0">
                <a:solidFill>
                  <a:schemeClr val="tx1">
                    <a:lumMod val="65000"/>
                    <a:lumOff val="35000"/>
                  </a:schemeClr>
                </a:solidFill>
                <a:latin typeface="+mn-ea"/>
                <a:ea typeface="+mn-ea"/>
              </a:rPr>
              <a:t>課題を探る</a:t>
            </a:r>
            <a:endParaRPr kumimoji="1" lang="ja-JP" altLang="en-US" sz="1800" dirty="0">
              <a:solidFill>
                <a:schemeClr val="tx1">
                  <a:lumMod val="65000"/>
                  <a:lumOff val="35000"/>
                </a:schemeClr>
              </a:solidFill>
              <a:latin typeface="+mn-ea"/>
              <a:ea typeface="+mn-ea"/>
            </a:endParaRPr>
          </a:p>
        </p:txBody>
      </p:sp>
      <p:sp>
        <p:nvSpPr>
          <p:cNvPr id="18" name="テキスト ボックス 17"/>
          <p:cNvSpPr txBox="1"/>
          <p:nvPr/>
        </p:nvSpPr>
        <p:spPr>
          <a:xfrm>
            <a:off x="698629" y="3933056"/>
            <a:ext cx="461665" cy="2304256"/>
          </a:xfrm>
          <a:prstGeom prst="rect">
            <a:avLst/>
          </a:prstGeom>
          <a:solidFill>
            <a:schemeClr val="bg1"/>
          </a:solidFill>
          <a:ln w="19050">
            <a:solidFill>
              <a:srgbClr val="FF99CC"/>
            </a:solidFill>
            <a:prstDash val="sysDot"/>
          </a:ln>
        </p:spPr>
        <p:txBody>
          <a:bodyPr vert="eaVert" wrap="square" rtlCol="0">
            <a:spAutoFit/>
          </a:bodyPr>
          <a:lstStyle/>
          <a:p>
            <a:pPr algn="ctr"/>
            <a:r>
              <a:rPr kumimoji="1" lang="ja-JP" altLang="en-US" sz="1800" dirty="0" smtClean="0">
                <a:solidFill>
                  <a:schemeClr val="tx1">
                    <a:lumMod val="65000"/>
                    <a:lumOff val="35000"/>
                  </a:schemeClr>
                </a:solidFill>
                <a:latin typeface="+mn-ea"/>
                <a:ea typeface="+mn-ea"/>
              </a:rPr>
              <a:t>改善に向けて取り組む</a:t>
            </a:r>
            <a:endParaRPr kumimoji="1" lang="ja-JP" altLang="en-US" sz="1800" dirty="0">
              <a:solidFill>
                <a:schemeClr val="tx1">
                  <a:lumMod val="65000"/>
                  <a:lumOff val="35000"/>
                </a:schemeClr>
              </a:solidFill>
              <a:latin typeface="+mn-ea"/>
              <a:ea typeface="+mn-ea"/>
            </a:endParaRPr>
          </a:p>
        </p:txBody>
      </p:sp>
      <p:sp>
        <p:nvSpPr>
          <p:cNvPr id="19" name="テキスト ボックス 18"/>
          <p:cNvSpPr txBox="1"/>
          <p:nvPr/>
        </p:nvSpPr>
        <p:spPr>
          <a:xfrm>
            <a:off x="1403648" y="1484784"/>
            <a:ext cx="3240360" cy="655338"/>
          </a:xfrm>
          <a:prstGeom prst="roundRect">
            <a:avLst/>
          </a:prstGeom>
          <a:solidFill>
            <a:srgbClr val="CCECF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chorCtr="1">
            <a:noAutofit/>
          </a:bodyPr>
          <a:lstStyle/>
          <a:p>
            <a:pPr algn="ctr"/>
            <a:r>
              <a:rPr kumimoji="1" lang="ja-JP" altLang="en-US" sz="2000" dirty="0" smtClean="0">
                <a:solidFill>
                  <a:schemeClr val="tx1">
                    <a:lumMod val="65000"/>
                    <a:lumOff val="35000"/>
                  </a:schemeClr>
                </a:solidFill>
                <a:latin typeface="HGS創英角ｺﾞｼｯｸUB" pitchFamily="50" charset="-128"/>
                <a:ea typeface="HGS創英角ｺﾞｼｯｸUB" pitchFamily="50" charset="-128"/>
              </a:rPr>
              <a:t>「データ」から探る</a:t>
            </a:r>
            <a:endParaRPr kumimoji="1" lang="ja-JP" altLang="en-US" sz="2000" dirty="0">
              <a:solidFill>
                <a:schemeClr val="tx1">
                  <a:lumMod val="65000"/>
                  <a:lumOff val="35000"/>
                </a:schemeClr>
              </a:solidFill>
              <a:latin typeface="HGS創英角ｺﾞｼｯｸUB" pitchFamily="50" charset="-128"/>
              <a:ea typeface="HGS創英角ｺﾞｼｯｸUB" pitchFamily="50" charset="-128"/>
            </a:endParaRPr>
          </a:p>
        </p:txBody>
      </p:sp>
      <p:sp>
        <p:nvSpPr>
          <p:cNvPr id="20" name="テキスト ボックス 19"/>
          <p:cNvSpPr txBox="1"/>
          <p:nvPr/>
        </p:nvSpPr>
        <p:spPr>
          <a:xfrm>
            <a:off x="5364088" y="1484784"/>
            <a:ext cx="3312368" cy="655338"/>
          </a:xfrm>
          <a:prstGeom prst="roundRect">
            <a:avLst/>
          </a:prstGeom>
          <a:solidFill>
            <a:srgbClr val="CCECF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chorCtr="1">
            <a:noAutofit/>
          </a:bodyPr>
          <a:lstStyle/>
          <a:p>
            <a:pPr algn="ctr"/>
            <a:r>
              <a:rPr kumimoji="1" lang="ja-JP" altLang="en-US" sz="2000" dirty="0" smtClean="0">
                <a:solidFill>
                  <a:schemeClr val="tx1">
                    <a:lumMod val="65000"/>
                    <a:lumOff val="35000"/>
                  </a:schemeClr>
                </a:solidFill>
                <a:latin typeface="HGS創英角ｺﾞｼｯｸUB" pitchFamily="50" charset="-128"/>
                <a:ea typeface="HGS創英角ｺﾞｼｯｸUB" pitchFamily="50" charset="-128"/>
              </a:rPr>
              <a:t>「聞き取り」から探る</a:t>
            </a:r>
            <a:endParaRPr kumimoji="1" lang="ja-JP" altLang="en-US" sz="2000" dirty="0">
              <a:solidFill>
                <a:schemeClr val="tx1">
                  <a:lumMod val="65000"/>
                  <a:lumOff val="35000"/>
                </a:schemeClr>
              </a:solidFill>
              <a:latin typeface="HGS創英角ｺﾞｼｯｸUB" pitchFamily="50" charset="-128"/>
              <a:ea typeface="HGS創英角ｺﾞｼｯｸUB" pitchFamily="50" charset="-128"/>
            </a:endParaRPr>
          </a:p>
        </p:txBody>
      </p:sp>
      <p:sp>
        <p:nvSpPr>
          <p:cNvPr id="21" name="テキスト ボックス 20"/>
          <p:cNvSpPr txBox="1"/>
          <p:nvPr/>
        </p:nvSpPr>
        <p:spPr>
          <a:xfrm>
            <a:off x="1403648" y="4106733"/>
            <a:ext cx="3244552" cy="722410"/>
          </a:xfrm>
          <a:prstGeom prst="roundRect">
            <a:avLst/>
          </a:prstGeom>
          <a:solidFill>
            <a:srgbClr val="FFCCC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chorCtr="1">
            <a:noAutofit/>
          </a:bodyPr>
          <a:lstStyle/>
          <a:p>
            <a:pPr algn="ctr"/>
            <a:r>
              <a:rPr lang="ja-JP" altLang="en-US" sz="2000" dirty="0" smtClean="0">
                <a:solidFill>
                  <a:schemeClr val="tx1">
                    <a:lumMod val="65000"/>
                    <a:lumOff val="35000"/>
                  </a:schemeClr>
                </a:solidFill>
                <a:latin typeface="HGS創英角ｺﾞｼｯｸUB" pitchFamily="50" charset="-128"/>
                <a:ea typeface="HGS創英角ｺﾞｼｯｸUB" pitchFamily="50" charset="-128"/>
              </a:rPr>
              <a:t>基本原則に関する</a:t>
            </a:r>
            <a:endParaRPr lang="en-US" altLang="ja-JP" sz="2000" dirty="0" smtClean="0">
              <a:solidFill>
                <a:schemeClr val="tx1">
                  <a:lumMod val="65000"/>
                  <a:lumOff val="35000"/>
                </a:schemeClr>
              </a:solidFill>
              <a:latin typeface="HGS創英角ｺﾞｼｯｸUB" pitchFamily="50" charset="-128"/>
              <a:ea typeface="HGS創英角ｺﾞｼｯｸUB" pitchFamily="50" charset="-128"/>
            </a:endParaRPr>
          </a:p>
          <a:p>
            <a:pPr algn="ctr"/>
            <a:r>
              <a:rPr lang="ja-JP" altLang="en-US" sz="2000" dirty="0" smtClean="0">
                <a:solidFill>
                  <a:schemeClr val="tx1">
                    <a:lumMod val="65000"/>
                    <a:lumOff val="35000"/>
                  </a:schemeClr>
                </a:solidFill>
                <a:latin typeface="HGS創英角ｺﾞｼｯｸUB" pitchFamily="50" charset="-128"/>
                <a:ea typeface="HGS創英角ｺﾞｼｯｸUB" pitchFamily="50" charset="-128"/>
              </a:rPr>
              <a:t>「指導・助言」</a:t>
            </a:r>
            <a:r>
              <a:rPr lang="ja-JP" altLang="en-US" sz="1800" dirty="0" smtClean="0">
                <a:solidFill>
                  <a:schemeClr val="tx1">
                    <a:lumMod val="65000"/>
                    <a:lumOff val="35000"/>
                  </a:schemeClr>
                </a:solidFill>
                <a:latin typeface="HGS創英角ｺﾞｼｯｸUB" pitchFamily="50" charset="-128"/>
                <a:ea typeface="HGS創英角ｺﾞｼｯｸUB" pitchFamily="50" charset="-128"/>
              </a:rPr>
              <a:t>（一方向）</a:t>
            </a:r>
            <a:endParaRPr lang="en-US" altLang="ja-JP" sz="1800" dirty="0" smtClean="0">
              <a:solidFill>
                <a:schemeClr val="tx1">
                  <a:lumMod val="65000"/>
                  <a:lumOff val="35000"/>
                </a:schemeClr>
              </a:solidFill>
              <a:latin typeface="HGS創英角ｺﾞｼｯｸUB" pitchFamily="50" charset="-128"/>
              <a:ea typeface="HGS創英角ｺﾞｼｯｸUB" pitchFamily="50" charset="-128"/>
            </a:endParaRPr>
          </a:p>
        </p:txBody>
      </p:sp>
      <p:sp>
        <p:nvSpPr>
          <p:cNvPr id="22" name="テキスト ボックス 21"/>
          <p:cNvSpPr txBox="1"/>
          <p:nvPr/>
        </p:nvSpPr>
        <p:spPr>
          <a:xfrm>
            <a:off x="5364088" y="4076342"/>
            <a:ext cx="3224741" cy="783193"/>
          </a:xfrm>
          <a:prstGeom prst="roundRect">
            <a:avLst/>
          </a:prstGeom>
          <a:solidFill>
            <a:srgbClr val="FFCCC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ja-JP" altLang="en-US" sz="2000" dirty="0" smtClean="0">
                <a:solidFill>
                  <a:schemeClr val="tx1">
                    <a:lumMod val="65000"/>
                    <a:lumOff val="35000"/>
                  </a:schemeClr>
                </a:solidFill>
                <a:latin typeface="HGS創英角ｺﾞｼｯｸUB" pitchFamily="50" charset="-128"/>
                <a:ea typeface="HGS創英角ｺﾞｼｯｸUB" pitchFamily="50" charset="-128"/>
              </a:rPr>
              <a:t>調査方法・判断基準の</a:t>
            </a:r>
            <a:endParaRPr lang="en-US" altLang="ja-JP" sz="2000" dirty="0" smtClean="0">
              <a:solidFill>
                <a:schemeClr val="tx1">
                  <a:lumMod val="65000"/>
                  <a:lumOff val="35000"/>
                </a:schemeClr>
              </a:solidFill>
              <a:latin typeface="HGS創英角ｺﾞｼｯｸUB" pitchFamily="50" charset="-128"/>
              <a:ea typeface="HGS創英角ｺﾞｼｯｸUB" pitchFamily="50" charset="-128"/>
            </a:endParaRPr>
          </a:p>
          <a:p>
            <a:pPr algn="ctr"/>
            <a:r>
              <a:rPr lang="ja-JP" altLang="en-US" sz="2000" dirty="0" smtClean="0">
                <a:solidFill>
                  <a:schemeClr val="tx1">
                    <a:lumMod val="65000"/>
                    <a:lumOff val="35000"/>
                  </a:schemeClr>
                </a:solidFill>
                <a:latin typeface="HGS創英角ｺﾞｼｯｸUB" pitchFamily="50" charset="-128"/>
                <a:ea typeface="HGS創英角ｺﾞｼｯｸUB" pitchFamily="50" charset="-128"/>
              </a:rPr>
              <a:t>「すり合わせ」</a:t>
            </a:r>
            <a:r>
              <a:rPr lang="ja-JP" altLang="en-US" sz="1800" dirty="0" smtClean="0">
                <a:solidFill>
                  <a:schemeClr val="tx1">
                    <a:lumMod val="65000"/>
                    <a:lumOff val="35000"/>
                  </a:schemeClr>
                </a:solidFill>
                <a:latin typeface="HGS創英角ｺﾞｼｯｸUB" pitchFamily="50" charset="-128"/>
                <a:ea typeface="HGS創英角ｺﾞｼｯｸUB" pitchFamily="50" charset="-128"/>
              </a:rPr>
              <a:t>（双方向）</a:t>
            </a:r>
            <a:endParaRPr kumimoji="1" lang="ja-JP" altLang="en-US" sz="1800" dirty="0">
              <a:solidFill>
                <a:schemeClr val="tx1">
                  <a:lumMod val="65000"/>
                  <a:lumOff val="35000"/>
                </a:schemeClr>
              </a:solidFill>
              <a:latin typeface="HGS創英角ｺﾞｼｯｸUB" pitchFamily="50" charset="-128"/>
              <a:ea typeface="HGS創英角ｺﾞｼｯｸUB" pitchFamily="50" charset="-128"/>
            </a:endParaRPr>
          </a:p>
        </p:txBody>
      </p:sp>
      <p:sp>
        <p:nvSpPr>
          <p:cNvPr id="23" name="加算記号 22"/>
          <p:cNvSpPr/>
          <p:nvPr/>
        </p:nvSpPr>
        <p:spPr>
          <a:xfrm>
            <a:off x="4680012" y="1488417"/>
            <a:ext cx="648072" cy="648072"/>
          </a:xfrm>
          <a:prstGeom prst="mathPlus">
            <a:avLst>
              <a:gd name="adj1" fmla="val 16649"/>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加算記号 24"/>
          <p:cNvSpPr/>
          <p:nvPr/>
        </p:nvSpPr>
        <p:spPr>
          <a:xfrm>
            <a:off x="4682108" y="4143902"/>
            <a:ext cx="648072" cy="648072"/>
          </a:xfrm>
          <a:prstGeom prst="mathPlus">
            <a:avLst>
              <a:gd name="adj1" fmla="val 16649"/>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テキスト ボックス 25"/>
          <p:cNvSpPr txBox="1"/>
          <p:nvPr/>
        </p:nvSpPr>
        <p:spPr>
          <a:xfrm>
            <a:off x="1331640" y="2249577"/>
            <a:ext cx="3312368" cy="1323439"/>
          </a:xfrm>
          <a:prstGeom prst="rect">
            <a:avLst/>
          </a:prstGeom>
          <a:noFill/>
        </p:spPr>
        <p:txBody>
          <a:bodyPr wrap="square" rtlCol="0">
            <a:spAutoFit/>
          </a:bodyPr>
          <a:lstStyle/>
          <a:p>
            <a:pPr marL="180000" indent="-180000"/>
            <a:r>
              <a:rPr kumimoji="1" lang="ja-JP" altLang="en-US" dirty="0" smtClean="0"/>
              <a:t>○業務分析データを活用</a:t>
            </a:r>
            <a:endParaRPr kumimoji="1" lang="en-US" altLang="ja-JP" dirty="0" smtClean="0"/>
          </a:p>
          <a:p>
            <a:pPr marL="180000" indent="-180000"/>
            <a:r>
              <a:rPr kumimoji="1" lang="ja-JP" altLang="en-US" dirty="0" smtClean="0"/>
              <a:t>○「箱から出ている」調査項目すべてを課題にしない</a:t>
            </a:r>
            <a:endParaRPr kumimoji="1" lang="en-US" altLang="ja-JP" dirty="0" smtClean="0"/>
          </a:p>
          <a:p>
            <a:pPr marL="180000" indent="-180000"/>
            <a:r>
              <a:rPr lang="ja-JP" altLang="en-US" dirty="0" smtClean="0"/>
              <a:t>○調査だけでなく、地域特性の影響も考慮</a:t>
            </a:r>
            <a:endParaRPr kumimoji="1" lang="en-US" altLang="ja-JP" dirty="0" smtClean="0"/>
          </a:p>
        </p:txBody>
      </p:sp>
      <p:sp>
        <p:nvSpPr>
          <p:cNvPr id="27" name="テキスト ボックス 26"/>
          <p:cNvSpPr txBox="1"/>
          <p:nvPr/>
        </p:nvSpPr>
        <p:spPr>
          <a:xfrm>
            <a:off x="5364088" y="2249577"/>
            <a:ext cx="3312368" cy="1077218"/>
          </a:xfrm>
          <a:prstGeom prst="rect">
            <a:avLst/>
          </a:prstGeom>
          <a:noFill/>
        </p:spPr>
        <p:txBody>
          <a:bodyPr wrap="square" rtlCol="0">
            <a:spAutoFit/>
          </a:bodyPr>
          <a:lstStyle/>
          <a:p>
            <a:pPr marL="180000" indent="-180000"/>
            <a:r>
              <a:rPr kumimoji="1" lang="ja-JP" altLang="en-US" dirty="0" smtClean="0"/>
              <a:t>○調査員へのヒアリング</a:t>
            </a:r>
            <a:r>
              <a:rPr lang="ja-JP" altLang="en-US" dirty="0" smtClean="0"/>
              <a:t>、ローカルルールの確認</a:t>
            </a:r>
            <a:endParaRPr kumimoji="1" lang="en-US" altLang="ja-JP" dirty="0" smtClean="0"/>
          </a:p>
          <a:p>
            <a:pPr marL="180000" indent="-180000"/>
            <a:r>
              <a:rPr lang="ja-JP" altLang="en-US" dirty="0" smtClean="0"/>
              <a:t>○「データ」と「聞き取り」を総合的に判断して課題を絞り込む</a:t>
            </a:r>
            <a:endParaRPr kumimoji="1" lang="ja-JP" altLang="en-US" dirty="0"/>
          </a:p>
        </p:txBody>
      </p:sp>
      <p:sp>
        <p:nvSpPr>
          <p:cNvPr id="28" name="テキスト ボックス 27"/>
          <p:cNvSpPr txBox="1"/>
          <p:nvPr/>
        </p:nvSpPr>
        <p:spPr>
          <a:xfrm>
            <a:off x="1403648" y="4944070"/>
            <a:ext cx="3312368" cy="1077218"/>
          </a:xfrm>
          <a:prstGeom prst="rect">
            <a:avLst/>
          </a:prstGeom>
          <a:noFill/>
        </p:spPr>
        <p:txBody>
          <a:bodyPr wrap="square" rtlCol="0">
            <a:spAutoFit/>
          </a:bodyPr>
          <a:lstStyle/>
          <a:p>
            <a:pPr marL="180000" indent="-180000"/>
            <a:r>
              <a:rPr kumimoji="1" lang="ja-JP" altLang="en-US" dirty="0" smtClean="0"/>
              <a:t>○評価軸など、基本原則の誤解は、研修や日頃の指導で対応</a:t>
            </a:r>
            <a:endParaRPr kumimoji="1" lang="en-US" altLang="ja-JP" dirty="0" smtClean="0"/>
          </a:p>
          <a:p>
            <a:pPr marL="180000" indent="-180000"/>
            <a:r>
              <a:rPr lang="ja-JP" altLang="en-US" dirty="0" smtClean="0"/>
              <a:t>○</a:t>
            </a:r>
            <a:r>
              <a:rPr lang="en-US" altLang="ja-JP" dirty="0" smtClean="0"/>
              <a:t>E</a:t>
            </a:r>
            <a:r>
              <a:rPr lang="ja-JP" altLang="en-US" dirty="0" smtClean="0"/>
              <a:t>ラーニングを活用すれば、指導者の負担も軽減可能</a:t>
            </a:r>
            <a:endParaRPr kumimoji="1" lang="ja-JP" altLang="en-US" dirty="0"/>
          </a:p>
        </p:txBody>
      </p:sp>
      <p:sp>
        <p:nvSpPr>
          <p:cNvPr id="29" name="テキスト ボックス 28"/>
          <p:cNvSpPr txBox="1"/>
          <p:nvPr/>
        </p:nvSpPr>
        <p:spPr>
          <a:xfrm>
            <a:off x="5292080" y="4944070"/>
            <a:ext cx="3600400" cy="1323439"/>
          </a:xfrm>
          <a:prstGeom prst="rect">
            <a:avLst/>
          </a:prstGeom>
          <a:noFill/>
        </p:spPr>
        <p:txBody>
          <a:bodyPr wrap="square" rtlCol="0">
            <a:spAutoFit/>
          </a:bodyPr>
          <a:lstStyle/>
          <a:p>
            <a:pPr marL="180000" indent="-180000"/>
            <a:r>
              <a:rPr kumimoji="1" lang="ja-JP" altLang="en-US" dirty="0" smtClean="0"/>
              <a:t>○調査方法（質問の仕方、動作の実施方法など）、判断基準などは、双方向のすり合わせが効果的</a:t>
            </a:r>
            <a:endParaRPr kumimoji="1" lang="en-US" altLang="ja-JP" dirty="0" smtClean="0"/>
          </a:p>
          <a:p>
            <a:pPr marL="180000" indent="-180000"/>
            <a:r>
              <a:rPr lang="ja-JP" altLang="en-US" dirty="0" smtClean="0"/>
              <a:t>○勉強会、情報交換会など</a:t>
            </a:r>
            <a:endParaRPr lang="en-US" altLang="ja-JP" dirty="0" smtClean="0"/>
          </a:p>
          <a:p>
            <a:pPr marL="180000" indent="-180000"/>
            <a:r>
              <a:rPr kumimoji="1" lang="ja-JP" altLang="en-US" dirty="0" smtClean="0"/>
              <a:t>○他自治体の調査員との交流も効果的</a:t>
            </a:r>
            <a:endParaRPr kumimoji="1" lang="ja-JP" alt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2"/>
          <p:cNvSpPr>
            <a:spLocks noGrp="1" noChangeArrowheads="1"/>
          </p:cNvSpPr>
          <p:nvPr>
            <p:ph type="title"/>
          </p:nvPr>
        </p:nvSpPr>
        <p:spPr>
          <a:xfrm>
            <a:off x="574674" y="304800"/>
            <a:ext cx="8173789" cy="747713"/>
          </a:xfrm>
        </p:spPr>
        <p:txBody>
          <a:bodyPr/>
          <a:lstStyle/>
          <a:p>
            <a:pPr eaLnBrk="1" hangingPunct="1"/>
            <a:r>
              <a:rPr lang="ja-JP" altLang="en-US" sz="3200" dirty="0" smtClean="0"/>
              <a:t>特記事項　取組のポイント</a:t>
            </a:r>
          </a:p>
        </p:txBody>
      </p:sp>
      <p:sp>
        <p:nvSpPr>
          <p:cNvPr id="17" name="テキスト ボックス 16"/>
          <p:cNvSpPr txBox="1"/>
          <p:nvPr/>
        </p:nvSpPr>
        <p:spPr>
          <a:xfrm>
            <a:off x="698629" y="1412776"/>
            <a:ext cx="461665" cy="2304256"/>
          </a:xfrm>
          <a:prstGeom prst="rect">
            <a:avLst/>
          </a:prstGeom>
          <a:solidFill>
            <a:schemeClr val="bg1"/>
          </a:solidFill>
          <a:ln w="19050">
            <a:solidFill>
              <a:srgbClr val="66CCFF"/>
            </a:solidFill>
            <a:prstDash val="sysDot"/>
          </a:ln>
        </p:spPr>
        <p:txBody>
          <a:bodyPr vert="eaVert" wrap="square" rtlCol="0">
            <a:spAutoFit/>
          </a:bodyPr>
          <a:lstStyle/>
          <a:p>
            <a:pPr algn="ctr"/>
            <a:r>
              <a:rPr kumimoji="1" lang="ja-JP" altLang="en-US" sz="1800" dirty="0" smtClean="0">
                <a:solidFill>
                  <a:schemeClr val="tx1">
                    <a:lumMod val="65000"/>
                    <a:lumOff val="35000"/>
                  </a:schemeClr>
                </a:solidFill>
                <a:latin typeface="+mn-ea"/>
                <a:ea typeface="+mn-ea"/>
              </a:rPr>
              <a:t>課題を探る</a:t>
            </a:r>
            <a:endParaRPr kumimoji="1" lang="ja-JP" altLang="en-US" sz="1800" dirty="0">
              <a:solidFill>
                <a:schemeClr val="tx1">
                  <a:lumMod val="65000"/>
                  <a:lumOff val="35000"/>
                </a:schemeClr>
              </a:solidFill>
              <a:latin typeface="+mn-ea"/>
              <a:ea typeface="+mn-ea"/>
            </a:endParaRPr>
          </a:p>
        </p:txBody>
      </p:sp>
      <p:sp>
        <p:nvSpPr>
          <p:cNvPr id="18" name="テキスト ボックス 17"/>
          <p:cNvSpPr txBox="1"/>
          <p:nvPr/>
        </p:nvSpPr>
        <p:spPr>
          <a:xfrm>
            <a:off x="698629" y="3933056"/>
            <a:ext cx="461665" cy="2304256"/>
          </a:xfrm>
          <a:prstGeom prst="rect">
            <a:avLst/>
          </a:prstGeom>
          <a:solidFill>
            <a:schemeClr val="bg1"/>
          </a:solidFill>
          <a:ln w="19050">
            <a:solidFill>
              <a:srgbClr val="FF99CC"/>
            </a:solidFill>
            <a:prstDash val="sysDot"/>
          </a:ln>
        </p:spPr>
        <p:txBody>
          <a:bodyPr vert="eaVert" wrap="square" rtlCol="0">
            <a:spAutoFit/>
          </a:bodyPr>
          <a:lstStyle/>
          <a:p>
            <a:pPr algn="ctr"/>
            <a:r>
              <a:rPr kumimoji="1" lang="ja-JP" altLang="en-US" sz="1800" dirty="0" smtClean="0">
                <a:solidFill>
                  <a:schemeClr val="tx1">
                    <a:lumMod val="65000"/>
                    <a:lumOff val="35000"/>
                  </a:schemeClr>
                </a:solidFill>
                <a:latin typeface="+mn-ea"/>
                <a:ea typeface="+mn-ea"/>
              </a:rPr>
              <a:t>改善に向けて取り組む</a:t>
            </a:r>
            <a:endParaRPr kumimoji="1" lang="ja-JP" altLang="en-US" sz="1800" dirty="0">
              <a:solidFill>
                <a:schemeClr val="tx1">
                  <a:lumMod val="65000"/>
                  <a:lumOff val="35000"/>
                </a:schemeClr>
              </a:solidFill>
              <a:latin typeface="+mn-ea"/>
              <a:ea typeface="+mn-ea"/>
            </a:endParaRPr>
          </a:p>
        </p:txBody>
      </p:sp>
      <p:sp>
        <p:nvSpPr>
          <p:cNvPr id="19" name="テキスト ボックス 18"/>
          <p:cNvSpPr txBox="1"/>
          <p:nvPr/>
        </p:nvSpPr>
        <p:spPr>
          <a:xfrm>
            <a:off x="1403648" y="1624436"/>
            <a:ext cx="3240360" cy="655338"/>
          </a:xfrm>
          <a:prstGeom prst="roundRect">
            <a:avLst/>
          </a:prstGeom>
          <a:solidFill>
            <a:srgbClr val="CCECF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chorCtr="1">
            <a:noAutofit/>
          </a:bodyPr>
          <a:lstStyle/>
          <a:p>
            <a:pPr algn="ctr"/>
            <a:r>
              <a:rPr lang="ja-JP" altLang="en-US" sz="2000" dirty="0" smtClean="0">
                <a:solidFill>
                  <a:schemeClr val="tx1">
                    <a:lumMod val="65000"/>
                    <a:lumOff val="35000"/>
                  </a:schemeClr>
                </a:solidFill>
                <a:latin typeface="HGS創英角ｺﾞｼｯｸUB" pitchFamily="50" charset="-128"/>
                <a:ea typeface="HGS創英角ｺﾞｼｯｸUB" pitchFamily="50" charset="-128"/>
              </a:rPr>
              <a:t>要介護度別に探る</a:t>
            </a:r>
            <a:endParaRPr kumimoji="1" lang="ja-JP" altLang="en-US" sz="2000" dirty="0">
              <a:solidFill>
                <a:schemeClr val="tx1">
                  <a:lumMod val="65000"/>
                  <a:lumOff val="35000"/>
                </a:schemeClr>
              </a:solidFill>
              <a:latin typeface="HGS創英角ｺﾞｼｯｸUB" pitchFamily="50" charset="-128"/>
              <a:ea typeface="HGS創英角ｺﾞｼｯｸUB" pitchFamily="50" charset="-128"/>
            </a:endParaRPr>
          </a:p>
        </p:txBody>
      </p:sp>
      <p:sp>
        <p:nvSpPr>
          <p:cNvPr id="20" name="テキスト ボックス 19"/>
          <p:cNvSpPr txBox="1"/>
          <p:nvPr/>
        </p:nvSpPr>
        <p:spPr>
          <a:xfrm>
            <a:off x="5364088" y="1624436"/>
            <a:ext cx="3312368" cy="655338"/>
          </a:xfrm>
          <a:prstGeom prst="roundRect">
            <a:avLst/>
          </a:prstGeom>
          <a:solidFill>
            <a:srgbClr val="CCECF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chorCtr="1">
            <a:noAutofit/>
          </a:bodyPr>
          <a:lstStyle/>
          <a:p>
            <a:pPr algn="ctr"/>
            <a:r>
              <a:rPr kumimoji="1" lang="ja-JP" altLang="en-US" sz="2000" dirty="0" smtClean="0">
                <a:solidFill>
                  <a:schemeClr val="tx1">
                    <a:lumMod val="65000"/>
                    <a:lumOff val="35000"/>
                  </a:schemeClr>
                </a:solidFill>
                <a:latin typeface="HGS創英角ｺﾞｼｯｸUB" pitchFamily="50" charset="-128"/>
                <a:ea typeface="HGS創英角ｺﾞｼｯｸUB" pitchFamily="50" charset="-128"/>
              </a:rPr>
              <a:t>審査会の意見をきく</a:t>
            </a:r>
            <a:endParaRPr kumimoji="1" lang="ja-JP" altLang="en-US" sz="2000" dirty="0">
              <a:solidFill>
                <a:schemeClr val="tx1">
                  <a:lumMod val="65000"/>
                  <a:lumOff val="35000"/>
                </a:schemeClr>
              </a:solidFill>
              <a:latin typeface="HGS創英角ｺﾞｼｯｸUB" pitchFamily="50" charset="-128"/>
              <a:ea typeface="HGS創英角ｺﾞｼｯｸUB" pitchFamily="50" charset="-128"/>
            </a:endParaRPr>
          </a:p>
        </p:txBody>
      </p:sp>
      <p:sp>
        <p:nvSpPr>
          <p:cNvPr id="21" name="テキスト ボックス 20"/>
          <p:cNvSpPr txBox="1"/>
          <p:nvPr/>
        </p:nvSpPr>
        <p:spPr>
          <a:xfrm>
            <a:off x="1403648" y="4107463"/>
            <a:ext cx="3244552" cy="722410"/>
          </a:xfrm>
          <a:prstGeom prst="roundRect">
            <a:avLst/>
          </a:prstGeom>
          <a:solidFill>
            <a:srgbClr val="FFCCC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chorCtr="1">
            <a:noAutofit/>
          </a:bodyPr>
          <a:lstStyle/>
          <a:p>
            <a:pPr algn="ctr"/>
            <a:r>
              <a:rPr lang="ja-JP" altLang="en-US" sz="2000" dirty="0" smtClean="0">
                <a:solidFill>
                  <a:schemeClr val="tx1">
                    <a:lumMod val="65000"/>
                    <a:lumOff val="35000"/>
                  </a:schemeClr>
                </a:solidFill>
                <a:latin typeface="HGS創英角ｺﾞｼｯｸUB" pitchFamily="50" charset="-128"/>
                <a:ea typeface="HGS創英角ｺﾞｼｯｸUB" pitchFamily="50" charset="-128"/>
              </a:rPr>
              <a:t>調査員に「審査」の視点を取り込む</a:t>
            </a:r>
            <a:endParaRPr kumimoji="1" lang="ja-JP" altLang="en-US" sz="2000" dirty="0">
              <a:solidFill>
                <a:schemeClr val="tx1">
                  <a:lumMod val="65000"/>
                  <a:lumOff val="35000"/>
                </a:schemeClr>
              </a:solidFill>
              <a:latin typeface="HGS創英角ｺﾞｼｯｸUB" pitchFamily="50" charset="-128"/>
              <a:ea typeface="HGS創英角ｺﾞｼｯｸUB" pitchFamily="50" charset="-128"/>
            </a:endParaRPr>
          </a:p>
        </p:txBody>
      </p:sp>
      <p:sp>
        <p:nvSpPr>
          <p:cNvPr id="22" name="テキスト ボックス 21"/>
          <p:cNvSpPr txBox="1"/>
          <p:nvPr/>
        </p:nvSpPr>
        <p:spPr>
          <a:xfrm>
            <a:off x="5364088" y="4077072"/>
            <a:ext cx="3224741" cy="783193"/>
          </a:xfrm>
          <a:prstGeom prst="roundRect">
            <a:avLst/>
          </a:prstGeom>
          <a:solidFill>
            <a:srgbClr val="FFCCC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ja-JP" altLang="en-US" sz="2000" dirty="0" smtClean="0">
                <a:solidFill>
                  <a:schemeClr val="tx1">
                    <a:lumMod val="65000"/>
                    <a:lumOff val="35000"/>
                  </a:schemeClr>
                </a:solidFill>
                <a:latin typeface="HGS創英角ｺﾞｼｯｸUB" pitchFamily="50" charset="-128"/>
                <a:ea typeface="HGS創英角ｺﾞｼｯｸUB" pitchFamily="50" charset="-128"/>
              </a:rPr>
              <a:t>審査会に「調査」の視点を取り込む</a:t>
            </a:r>
            <a:endParaRPr kumimoji="1" lang="ja-JP" altLang="en-US" sz="2000" dirty="0">
              <a:solidFill>
                <a:schemeClr val="tx1">
                  <a:lumMod val="65000"/>
                  <a:lumOff val="35000"/>
                </a:schemeClr>
              </a:solidFill>
              <a:latin typeface="HGS創英角ｺﾞｼｯｸUB" pitchFamily="50" charset="-128"/>
              <a:ea typeface="HGS創英角ｺﾞｼｯｸUB" pitchFamily="50" charset="-128"/>
            </a:endParaRPr>
          </a:p>
        </p:txBody>
      </p:sp>
      <p:sp>
        <p:nvSpPr>
          <p:cNvPr id="23" name="加算記号 22"/>
          <p:cNvSpPr/>
          <p:nvPr/>
        </p:nvSpPr>
        <p:spPr>
          <a:xfrm>
            <a:off x="4680012" y="1628069"/>
            <a:ext cx="648072" cy="648072"/>
          </a:xfrm>
          <a:prstGeom prst="mathPlus">
            <a:avLst>
              <a:gd name="adj1" fmla="val 16649"/>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加算記号 24"/>
          <p:cNvSpPr/>
          <p:nvPr/>
        </p:nvSpPr>
        <p:spPr>
          <a:xfrm>
            <a:off x="4682108" y="4144632"/>
            <a:ext cx="648072" cy="648072"/>
          </a:xfrm>
          <a:prstGeom prst="mathPlus">
            <a:avLst>
              <a:gd name="adj1" fmla="val 16649"/>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テキスト ボックス 25"/>
          <p:cNvSpPr txBox="1"/>
          <p:nvPr/>
        </p:nvSpPr>
        <p:spPr>
          <a:xfrm>
            <a:off x="1331640" y="2351782"/>
            <a:ext cx="3312368" cy="1077218"/>
          </a:xfrm>
          <a:prstGeom prst="rect">
            <a:avLst/>
          </a:prstGeom>
          <a:noFill/>
        </p:spPr>
        <p:txBody>
          <a:bodyPr wrap="square" rtlCol="0">
            <a:spAutoFit/>
          </a:bodyPr>
          <a:lstStyle/>
          <a:p>
            <a:pPr marL="180000" indent="-180000"/>
            <a:r>
              <a:rPr kumimoji="1" lang="ja-JP" altLang="en-US" dirty="0" smtClean="0"/>
              <a:t>○要介護度別で特記事項のポイントは異なる</a:t>
            </a:r>
            <a:endParaRPr kumimoji="1" lang="en-US" altLang="ja-JP" dirty="0" smtClean="0"/>
          </a:p>
          <a:p>
            <a:pPr marL="180000" indent="-180000"/>
            <a:r>
              <a:rPr lang="ja-JP" altLang="en-US" dirty="0" smtClean="0"/>
              <a:t>○「審査会での議論の焦点」から優先順位</a:t>
            </a:r>
            <a:r>
              <a:rPr lang="ja-JP" altLang="en-US" smtClean="0"/>
              <a:t>をつける</a:t>
            </a:r>
            <a:endParaRPr kumimoji="1" lang="ja-JP" altLang="en-US" dirty="0"/>
          </a:p>
        </p:txBody>
      </p:sp>
      <p:sp>
        <p:nvSpPr>
          <p:cNvPr id="27" name="テキスト ボックス 26"/>
          <p:cNvSpPr txBox="1"/>
          <p:nvPr/>
        </p:nvSpPr>
        <p:spPr>
          <a:xfrm>
            <a:off x="5292080" y="2351782"/>
            <a:ext cx="3312368" cy="830997"/>
          </a:xfrm>
          <a:prstGeom prst="rect">
            <a:avLst/>
          </a:prstGeom>
          <a:noFill/>
        </p:spPr>
        <p:txBody>
          <a:bodyPr wrap="square" rtlCol="0">
            <a:spAutoFit/>
          </a:bodyPr>
          <a:lstStyle/>
          <a:p>
            <a:pPr marL="180000" indent="-180000"/>
            <a:r>
              <a:rPr kumimoji="1" lang="ja-JP" altLang="en-US" dirty="0" smtClean="0"/>
              <a:t>○審査会委員は、議論の中で、特記事項に関する感想・要望をつぶやいてることがある</a:t>
            </a:r>
            <a:endParaRPr kumimoji="1" lang="ja-JP" altLang="en-US" dirty="0"/>
          </a:p>
        </p:txBody>
      </p:sp>
      <p:sp>
        <p:nvSpPr>
          <p:cNvPr id="28" name="テキスト ボックス 27"/>
          <p:cNvSpPr txBox="1"/>
          <p:nvPr/>
        </p:nvSpPr>
        <p:spPr>
          <a:xfrm>
            <a:off x="1403648" y="5019710"/>
            <a:ext cx="3312368" cy="830997"/>
          </a:xfrm>
          <a:prstGeom prst="rect">
            <a:avLst/>
          </a:prstGeom>
          <a:noFill/>
        </p:spPr>
        <p:txBody>
          <a:bodyPr wrap="square" rtlCol="0">
            <a:spAutoFit/>
          </a:bodyPr>
          <a:lstStyle/>
          <a:p>
            <a:pPr marL="180000" indent="-180000"/>
            <a:r>
              <a:rPr kumimoji="1" lang="ja-JP" altLang="en-US" dirty="0" smtClean="0"/>
              <a:t>○模擬審査会、</a:t>
            </a:r>
            <a:r>
              <a:rPr lang="ja-JP" altLang="en-US" dirty="0" smtClean="0"/>
              <a:t>審査会</a:t>
            </a:r>
            <a:r>
              <a:rPr lang="en-US" altLang="ja-JP" dirty="0" smtClean="0"/>
              <a:t>DVD</a:t>
            </a:r>
            <a:r>
              <a:rPr lang="ja-JP" altLang="en-US" dirty="0" smtClean="0"/>
              <a:t>を活用して、調査員に、審査会委員の視点から特記事項を見直してもらう</a:t>
            </a:r>
            <a:endParaRPr kumimoji="1" lang="ja-JP" altLang="en-US" dirty="0"/>
          </a:p>
        </p:txBody>
      </p:sp>
      <p:sp>
        <p:nvSpPr>
          <p:cNvPr id="29" name="テキスト ボックス 28"/>
          <p:cNvSpPr txBox="1"/>
          <p:nvPr/>
        </p:nvSpPr>
        <p:spPr>
          <a:xfrm>
            <a:off x="5292080" y="5019710"/>
            <a:ext cx="3312368" cy="1077218"/>
          </a:xfrm>
          <a:prstGeom prst="rect">
            <a:avLst/>
          </a:prstGeom>
          <a:noFill/>
        </p:spPr>
        <p:txBody>
          <a:bodyPr wrap="square" rtlCol="0">
            <a:spAutoFit/>
          </a:bodyPr>
          <a:lstStyle/>
          <a:p>
            <a:pPr marL="180000" indent="-180000"/>
            <a:r>
              <a:rPr kumimoji="1" lang="ja-JP" altLang="en-US" dirty="0" smtClean="0"/>
              <a:t>○特記事項の改善</a:t>
            </a:r>
            <a:r>
              <a:rPr lang="ja-JP" altLang="en-US" dirty="0" smtClean="0"/>
              <a:t>内容は、必ず審査会に伝える</a:t>
            </a:r>
            <a:endParaRPr kumimoji="1" lang="en-US" altLang="ja-JP" dirty="0" smtClean="0"/>
          </a:p>
          <a:p>
            <a:pPr marL="180000" indent="-180000"/>
            <a:r>
              <a:rPr kumimoji="1" lang="ja-JP" altLang="en-US" dirty="0" smtClean="0"/>
              <a:t>○審査会への情報発信は「さりげなく」がポイント</a:t>
            </a:r>
            <a:endParaRPr kumimoji="1" lang="en-US" altLang="ja-JP" dirty="0" smtClean="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609600" y="6452615"/>
            <a:ext cx="7924800" cy="0"/>
          </a:xfrm>
          <a:custGeom>
            <a:avLst/>
            <a:gdLst/>
            <a:ahLst/>
            <a:cxnLst/>
            <a:rect l="l" t="t" r="r" b="b"/>
            <a:pathLst>
              <a:path w="7924800">
                <a:moveTo>
                  <a:pt x="0" y="0"/>
                </a:moveTo>
                <a:lnTo>
                  <a:pt x="7924800" y="0"/>
                </a:lnTo>
              </a:path>
            </a:pathLst>
          </a:custGeom>
          <a:ln w="3175">
            <a:solidFill>
              <a:srgbClr val="3366FF"/>
            </a:solidFill>
          </a:ln>
        </p:spPr>
        <p:txBody>
          <a:bodyPr wrap="square" lIns="0" tIns="0" rIns="0" bIns="0" rtlCol="0"/>
          <a:lstStyle/>
          <a:p>
            <a:pPr fontAlgn="auto">
              <a:spcBef>
                <a:spcPts val="0"/>
              </a:spcBef>
              <a:spcAft>
                <a:spcPts val="0"/>
              </a:spcAft>
            </a:pPr>
            <a:endParaRPr sz="1800">
              <a:solidFill>
                <a:prstClr val="black"/>
              </a:solidFill>
              <a:latin typeface="Calibri"/>
              <a:ea typeface="+mn-ea"/>
            </a:endParaRPr>
          </a:p>
        </p:txBody>
      </p:sp>
      <p:sp>
        <p:nvSpPr>
          <p:cNvPr id="5" name="タイトル 4"/>
          <p:cNvSpPr>
            <a:spLocks noGrp="1"/>
          </p:cNvSpPr>
          <p:nvPr>
            <p:ph type="title"/>
          </p:nvPr>
        </p:nvSpPr>
        <p:spPr/>
        <p:txBody>
          <a:bodyPr/>
          <a:lstStyle/>
          <a:p>
            <a:r>
              <a:rPr kumimoji="1" lang="en-US" altLang="ja-JP" dirty="0" smtClean="0"/>
              <a:t>MEMO</a:t>
            </a:r>
            <a:endParaRPr kumimoji="1" lang="ja-JP" altLang="en-US" dirty="0"/>
          </a:p>
        </p:txBody>
      </p:sp>
      <p:sp>
        <p:nvSpPr>
          <p:cNvPr id="3" name="角丸四角形 2"/>
          <p:cNvSpPr/>
          <p:nvPr/>
        </p:nvSpPr>
        <p:spPr>
          <a:xfrm>
            <a:off x="574675" y="1340768"/>
            <a:ext cx="8173789" cy="4968552"/>
          </a:xfrm>
          <a:prstGeom prst="roundRect">
            <a:avLst/>
          </a:prstGeom>
          <a:noFill/>
          <a:ln w="28575">
            <a:solidFill>
              <a:schemeClr val="tx1">
                <a:lumMod val="50000"/>
                <a:lumOff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0673720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2"/>
          <p:cNvSpPr>
            <a:spLocks noGrp="1" noChangeArrowheads="1"/>
          </p:cNvSpPr>
          <p:nvPr>
            <p:ph type="title"/>
          </p:nvPr>
        </p:nvSpPr>
        <p:spPr>
          <a:xfrm>
            <a:off x="574674" y="304800"/>
            <a:ext cx="8569326" cy="747713"/>
          </a:xfrm>
        </p:spPr>
        <p:txBody>
          <a:bodyPr/>
          <a:lstStyle/>
          <a:p>
            <a:pPr eaLnBrk="1" hangingPunct="1"/>
            <a:r>
              <a:rPr lang="ja-JP" altLang="en-US" sz="3400" dirty="0" smtClean="0"/>
              <a:t>３．基本調査の改善に向けた取組例</a:t>
            </a:r>
          </a:p>
        </p:txBody>
      </p:sp>
      <p:graphicFrame>
        <p:nvGraphicFramePr>
          <p:cNvPr id="10" name="表 9"/>
          <p:cNvGraphicFramePr>
            <a:graphicFrameLocks noGrp="1"/>
          </p:cNvGraphicFramePr>
          <p:nvPr/>
        </p:nvGraphicFramePr>
        <p:xfrm>
          <a:off x="683568" y="1268760"/>
          <a:ext cx="8208912" cy="5064760"/>
        </p:xfrm>
        <a:graphic>
          <a:graphicData uri="http://schemas.openxmlformats.org/drawingml/2006/table">
            <a:tbl>
              <a:tblPr firstRow="1" bandRow="1">
                <a:tableStyleId>{5C22544A-7EE6-4342-B048-85BDC9FD1C3A}</a:tableStyleId>
              </a:tblPr>
              <a:tblGrid>
                <a:gridCol w="3456384"/>
                <a:gridCol w="4752528"/>
              </a:tblGrid>
              <a:tr h="370840">
                <a:tc>
                  <a:txBody>
                    <a:bodyPr/>
                    <a:lstStyle/>
                    <a:p>
                      <a:pPr algn="ctr"/>
                      <a:r>
                        <a:rPr kumimoji="1" lang="ja-JP" altLang="en-US" sz="1600" dirty="0" smtClean="0"/>
                        <a:t>現　　状</a:t>
                      </a:r>
                      <a:endParaRPr kumimoji="1" lang="ja-JP" altLang="en-US" sz="1600" dirty="0"/>
                    </a:p>
                  </a:txBody>
                  <a:tcPr/>
                </a:tc>
                <a:tc>
                  <a:txBody>
                    <a:bodyPr/>
                    <a:lstStyle/>
                    <a:p>
                      <a:pPr algn="ctr"/>
                      <a:r>
                        <a:rPr kumimoji="1" lang="ja-JP" altLang="en-US" sz="1600" dirty="0" smtClean="0"/>
                        <a:t>取組内容の例</a:t>
                      </a:r>
                      <a:endParaRPr kumimoji="1" lang="ja-JP" altLang="en-US" sz="1600" dirty="0"/>
                    </a:p>
                  </a:txBody>
                  <a:tcPr/>
                </a:tc>
              </a:tr>
              <a:tr h="370840">
                <a:tc>
                  <a:txBody>
                    <a:bodyPr/>
                    <a:lstStyle/>
                    <a:p>
                      <a:r>
                        <a:rPr kumimoji="1" lang="ja-JP" altLang="en-US" sz="1600" dirty="0" smtClean="0"/>
                        <a:t>業務分析データで箱から飛び出している調査項目があった</a:t>
                      </a:r>
                      <a:endParaRPr kumimoji="1" lang="ja-JP" altLang="en-US" sz="1600" dirty="0"/>
                    </a:p>
                  </a:txBody>
                  <a:tcPr/>
                </a:tc>
                <a:tc>
                  <a:txBody>
                    <a:bodyPr/>
                    <a:lstStyle/>
                    <a:p>
                      <a:pPr marL="180000" indent="-180000">
                        <a:buFontTx/>
                        <a:buBlip>
                          <a:blip r:embed="rId3"/>
                        </a:buBlip>
                      </a:pPr>
                      <a:r>
                        <a:rPr kumimoji="1" lang="ja-JP" altLang="en-US" sz="1600" dirty="0" smtClean="0"/>
                        <a:t>特記事項の「選択根拠」に関する記載の確認</a:t>
                      </a:r>
                      <a:endParaRPr kumimoji="1" lang="en-US" altLang="ja-JP" sz="1600" dirty="0" smtClean="0"/>
                    </a:p>
                    <a:p>
                      <a:pPr marL="180000" indent="-180000">
                        <a:buFontTx/>
                        <a:buBlip>
                          <a:blip r:embed="rId3"/>
                        </a:buBlip>
                      </a:pPr>
                      <a:r>
                        <a:rPr kumimoji="1" lang="ja-JP" altLang="en-US" sz="1600" dirty="0" smtClean="0"/>
                        <a:t>調査員へのヒアリング</a:t>
                      </a:r>
                      <a:endParaRPr kumimoji="1" lang="en-US" altLang="ja-JP" sz="1600" dirty="0" smtClean="0"/>
                    </a:p>
                    <a:p>
                      <a:pPr marL="180000" indent="-180000">
                        <a:buFontTx/>
                        <a:buBlip>
                          <a:blip r:embed="rId3"/>
                        </a:buBlip>
                      </a:pPr>
                      <a:r>
                        <a:rPr kumimoji="1" lang="ja-JP" altLang="en-US" sz="1600" dirty="0" smtClean="0"/>
                        <a:t>他自治体との情報交換、都道府県への相談</a:t>
                      </a:r>
                      <a:endParaRPr kumimoji="1" lang="ja-JP" altLang="en-US" sz="1600" dirty="0"/>
                    </a:p>
                  </a:txBody>
                  <a:tcPr/>
                </a:tc>
              </a:tr>
              <a:tr h="370840">
                <a:tc>
                  <a:txBody>
                    <a:bodyPr/>
                    <a:lstStyle/>
                    <a:p>
                      <a:r>
                        <a:rPr kumimoji="1" lang="ja-JP" altLang="en-US" sz="1600" dirty="0" smtClean="0"/>
                        <a:t>一部の調査項目の選択基準に誤解がありそう</a:t>
                      </a:r>
                      <a:endParaRPr kumimoji="1" lang="ja-JP" altLang="en-US" sz="1600" dirty="0"/>
                    </a:p>
                  </a:txBody>
                  <a:tcPr/>
                </a:tc>
                <a:tc>
                  <a:txBody>
                    <a:bodyPr/>
                    <a:lstStyle/>
                    <a:p>
                      <a:pPr marL="180000" indent="-180000">
                        <a:buFontTx/>
                        <a:buBlip>
                          <a:blip r:embed="rId3"/>
                        </a:buBlip>
                      </a:pPr>
                      <a:r>
                        <a:rPr kumimoji="1" lang="ja-JP" altLang="en-US" sz="1600" dirty="0" smtClean="0"/>
                        <a:t>基本調査の選択の考え方に関する研修</a:t>
                      </a:r>
                      <a:endParaRPr kumimoji="1" lang="en-US" altLang="ja-JP" sz="1600" dirty="0" smtClean="0"/>
                    </a:p>
                    <a:p>
                      <a:pPr marL="180000" indent="-180000">
                        <a:buFontTx/>
                        <a:buBlip>
                          <a:blip r:embed="rId3"/>
                        </a:buBlip>
                      </a:pPr>
                      <a:r>
                        <a:rPr kumimoji="1" lang="en-US" altLang="ja-JP" sz="1600" dirty="0" smtClean="0"/>
                        <a:t>E-</a:t>
                      </a:r>
                      <a:r>
                        <a:rPr kumimoji="1" lang="ja-JP" altLang="en-US" sz="1600" dirty="0" smtClean="0"/>
                        <a:t>ラーニングを活用した自主的な学習機会の提供</a:t>
                      </a:r>
                      <a:endParaRPr kumimoji="1" lang="ja-JP" altLang="en-US" sz="1600" dirty="0"/>
                    </a:p>
                  </a:txBody>
                  <a:tcPr/>
                </a:tc>
              </a:tr>
              <a:tr h="370840">
                <a:tc>
                  <a:txBody>
                    <a:bodyPr/>
                    <a:lstStyle/>
                    <a:p>
                      <a:r>
                        <a:rPr kumimoji="1" lang="ja-JP" altLang="en-US" sz="1600" dirty="0" smtClean="0"/>
                        <a:t>疑義の多い調査項目があり、調査員によるばらつきが心配</a:t>
                      </a:r>
                      <a:endParaRPr kumimoji="1" lang="ja-JP" altLang="en-US" sz="1600" dirty="0"/>
                    </a:p>
                  </a:txBody>
                  <a:tcPr/>
                </a:tc>
                <a:tc>
                  <a:txBody>
                    <a:bodyPr/>
                    <a:lstStyle/>
                    <a:p>
                      <a:pPr marL="180000" indent="-180000">
                        <a:buFontTx/>
                        <a:buBlip>
                          <a:blip r:embed="rId3"/>
                        </a:buBlip>
                      </a:pPr>
                      <a:r>
                        <a:rPr kumimoji="1" lang="ja-JP" altLang="en-US" sz="1600" dirty="0" smtClean="0"/>
                        <a:t>調査員同士の「選択の考え方」に関する話し合い</a:t>
                      </a:r>
                      <a:endParaRPr kumimoji="1" lang="en-US" altLang="ja-JP" sz="1600" dirty="0" smtClean="0"/>
                    </a:p>
                    <a:p>
                      <a:pPr marL="180000" indent="-180000">
                        <a:buFontTx/>
                        <a:buBlip>
                          <a:blip r:embed="rId3"/>
                        </a:buBlip>
                      </a:pPr>
                      <a:r>
                        <a:rPr kumimoji="1" lang="en-US" altLang="ja-JP" sz="1600" dirty="0" smtClean="0"/>
                        <a:t>E-</a:t>
                      </a:r>
                      <a:r>
                        <a:rPr kumimoji="1" lang="ja-JP" altLang="en-US" sz="1600" dirty="0" smtClean="0"/>
                        <a:t>ラーニングを活用した自主的な学習機会の提供</a:t>
                      </a:r>
                      <a:endParaRPr kumimoji="1" lang="ja-JP" altLang="en-US" sz="1600" dirty="0"/>
                    </a:p>
                  </a:txBody>
                  <a:tcPr/>
                </a:tc>
              </a:tr>
              <a:tr h="370840">
                <a:tc>
                  <a:txBody>
                    <a:bodyPr/>
                    <a:lstStyle/>
                    <a:p>
                      <a:r>
                        <a:rPr kumimoji="1" lang="ja-JP" altLang="en-US" sz="1600" dirty="0" smtClean="0"/>
                        <a:t>連動選択等、選択率の偏りをもたらす可能性のあるローカルルールがある</a:t>
                      </a:r>
                      <a:endParaRPr kumimoji="1" lang="ja-JP" altLang="en-US" sz="1600" dirty="0"/>
                    </a:p>
                  </a:txBody>
                  <a:tcPr/>
                </a:tc>
                <a:tc>
                  <a:txBody>
                    <a:bodyPr/>
                    <a:lstStyle/>
                    <a:p>
                      <a:pPr marL="180000" indent="-180000">
                        <a:buFontTx/>
                        <a:buBlip>
                          <a:blip r:embed="rId3"/>
                        </a:buBlip>
                      </a:pPr>
                      <a:r>
                        <a:rPr kumimoji="1" lang="ja-JP" altLang="en-US" sz="1600" dirty="0" smtClean="0"/>
                        <a:t>ローカルルールの見直し</a:t>
                      </a:r>
                      <a:endParaRPr kumimoji="1" lang="en-US" altLang="ja-JP" sz="1600" dirty="0" smtClean="0"/>
                    </a:p>
                    <a:p>
                      <a:pPr marL="180000" indent="-180000">
                        <a:buFontTx/>
                        <a:buBlip>
                          <a:blip r:embed="rId3"/>
                        </a:buBlip>
                      </a:pPr>
                      <a:r>
                        <a:rPr kumimoji="1" lang="ja-JP" altLang="en-US" sz="1600" dirty="0" smtClean="0"/>
                        <a:t>業務分析データによるモニタリング</a:t>
                      </a:r>
                      <a:endParaRPr kumimoji="1" lang="ja-JP" altLang="en-US" sz="1600" dirty="0"/>
                    </a:p>
                  </a:txBody>
                  <a:tcPr/>
                </a:tc>
              </a:tr>
              <a:tr h="370840">
                <a:tc>
                  <a:txBody>
                    <a:bodyPr/>
                    <a:lstStyle/>
                    <a:p>
                      <a:r>
                        <a:rPr kumimoji="1" lang="ja-JP" altLang="en-US" sz="1600" dirty="0" smtClean="0"/>
                        <a:t>適切な介助の判断にばらつきがある可能性がある</a:t>
                      </a:r>
                      <a:endParaRPr kumimoji="1" lang="ja-JP" altLang="en-US" sz="1600" dirty="0"/>
                    </a:p>
                  </a:txBody>
                  <a:tcPr/>
                </a:tc>
                <a:tc>
                  <a:txBody>
                    <a:bodyPr/>
                    <a:lstStyle/>
                    <a:p>
                      <a:pPr marL="180000" marR="0" indent="-180000" algn="l" defTabSz="914400" rtl="0" eaLnBrk="1" fontAlgn="auto" latinLnBrk="0" hangingPunct="1">
                        <a:lnSpc>
                          <a:spcPct val="100000"/>
                        </a:lnSpc>
                        <a:spcBef>
                          <a:spcPts val="0"/>
                        </a:spcBef>
                        <a:spcAft>
                          <a:spcPts val="0"/>
                        </a:spcAft>
                        <a:buClrTx/>
                        <a:buSzTx/>
                        <a:buFontTx/>
                        <a:buBlip>
                          <a:blip r:embed="rId3"/>
                        </a:buBlip>
                        <a:tabLst/>
                        <a:defRPr/>
                      </a:pPr>
                      <a:r>
                        <a:rPr kumimoji="1" lang="ja-JP" altLang="en-US" sz="1600" dirty="0" smtClean="0"/>
                        <a:t>不適切な場合の選択の考え方、介護認定審査会の一次判定の修正・確定プロセスに関する研修</a:t>
                      </a:r>
                      <a:endParaRPr kumimoji="1" lang="en-US" altLang="ja-JP" sz="1600" dirty="0" smtClean="0"/>
                    </a:p>
                    <a:p>
                      <a:pPr marL="180000" marR="0" indent="-180000" algn="l" defTabSz="914400" rtl="0" eaLnBrk="1" fontAlgn="auto" latinLnBrk="0" hangingPunct="1">
                        <a:lnSpc>
                          <a:spcPct val="100000"/>
                        </a:lnSpc>
                        <a:spcBef>
                          <a:spcPts val="0"/>
                        </a:spcBef>
                        <a:spcAft>
                          <a:spcPts val="0"/>
                        </a:spcAft>
                        <a:buClrTx/>
                        <a:buSzTx/>
                        <a:buFontTx/>
                        <a:buBlip>
                          <a:blip r:embed="rId3"/>
                        </a:buBlip>
                        <a:tabLst/>
                        <a:defRPr/>
                      </a:pPr>
                      <a:r>
                        <a:rPr kumimoji="1" lang="ja-JP" altLang="en-US" sz="1600" dirty="0" smtClean="0"/>
                        <a:t>審査会委員に対する適切な介助の考え方の説明</a:t>
                      </a:r>
                    </a:p>
                    <a:p>
                      <a:pPr marL="180000" indent="-180000">
                        <a:buFontTx/>
                        <a:buBlip>
                          <a:blip r:embed="rId3"/>
                        </a:buBlip>
                      </a:pPr>
                      <a:r>
                        <a:rPr kumimoji="1" lang="ja-JP" altLang="en-US" sz="1600" dirty="0" smtClean="0"/>
                        <a:t>審査会委員による「適切な介助」に関する研修</a:t>
                      </a:r>
                      <a:endParaRPr kumimoji="1" lang="ja-JP" altLang="en-US" sz="1600" dirty="0"/>
                    </a:p>
                  </a:txBody>
                  <a:tcPr/>
                </a:tc>
              </a:tr>
              <a:tr h="370840">
                <a:tc>
                  <a:txBody>
                    <a:bodyPr/>
                    <a:lstStyle/>
                    <a:p>
                      <a:r>
                        <a:rPr kumimoji="1" lang="ja-JP" altLang="en-US" sz="1600" dirty="0" smtClean="0"/>
                        <a:t>適切な介助による選択が行われているが、介護認定審査会が確認していない</a:t>
                      </a:r>
                      <a:endParaRPr kumimoji="1" lang="ja-JP" altLang="en-US" sz="1600" dirty="0"/>
                    </a:p>
                  </a:txBody>
                  <a:tcPr/>
                </a:tc>
                <a:tc>
                  <a:txBody>
                    <a:bodyPr/>
                    <a:lstStyle/>
                    <a:p>
                      <a:pPr marL="180000" indent="-180000">
                        <a:buFontTx/>
                        <a:buBlip>
                          <a:blip r:embed="rId3"/>
                        </a:buBlip>
                      </a:pPr>
                      <a:r>
                        <a:rPr kumimoji="1" lang="ja-JP" altLang="en-US" sz="1600" dirty="0" smtClean="0"/>
                        <a:t>審査会委員に対する適切な介助の考え方の説明</a:t>
                      </a:r>
                      <a:endParaRPr kumimoji="1" lang="en-US" altLang="ja-JP" sz="1600" dirty="0" smtClean="0"/>
                    </a:p>
                    <a:p>
                      <a:pPr marL="180000" indent="-180000">
                        <a:buFontTx/>
                        <a:buBlip>
                          <a:blip r:embed="rId3"/>
                        </a:buBlip>
                      </a:pPr>
                      <a:r>
                        <a:rPr kumimoji="1" lang="ja-JP" altLang="en-US" sz="1600" dirty="0" smtClean="0"/>
                        <a:t>審査会とのコミュニケーションツールの活用（「●」、下線など）</a:t>
                      </a:r>
                      <a:endParaRPr kumimoji="1" lang="en-US" altLang="ja-JP" sz="1600" dirty="0" smtClean="0"/>
                    </a:p>
                    <a:p>
                      <a:pPr marL="180000" indent="-180000">
                        <a:buFontTx/>
                        <a:buBlip>
                          <a:blip r:embed="rId3"/>
                        </a:buBlip>
                      </a:pPr>
                      <a:r>
                        <a:rPr kumimoji="1" lang="ja-JP" altLang="en-US" sz="1600" dirty="0" smtClean="0"/>
                        <a:t>審査会の進行方法の工夫</a:t>
                      </a:r>
                      <a:endParaRPr kumimoji="1" lang="ja-JP" altLang="en-US" sz="1600" dirty="0"/>
                    </a:p>
                  </a:txBody>
                  <a:tcPr/>
                </a:tc>
              </a:tr>
            </a:tbl>
          </a:graphicData>
        </a:graphic>
      </p:graphicFrame>
      <p:sp>
        <p:nvSpPr>
          <p:cNvPr id="5" name="テキスト ボックス 4"/>
          <p:cNvSpPr txBox="1"/>
          <p:nvPr/>
        </p:nvSpPr>
        <p:spPr>
          <a:xfrm>
            <a:off x="704783" y="6402814"/>
            <a:ext cx="8392041" cy="338554"/>
          </a:xfrm>
          <a:prstGeom prst="rect">
            <a:avLst/>
          </a:prstGeom>
          <a:noFill/>
        </p:spPr>
        <p:txBody>
          <a:bodyPr wrap="none" rtlCol="0">
            <a:spAutoFit/>
          </a:bodyPr>
          <a:lstStyle/>
          <a:p>
            <a:pPr>
              <a:spcBef>
                <a:spcPct val="30000"/>
              </a:spcBef>
              <a:defRPr/>
            </a:pPr>
            <a:r>
              <a:rPr lang="en-US" altLang="ja-JP" dirty="0" smtClean="0">
                <a:latin typeface="HG丸ｺﾞｼｯｸM-PRO" pitchFamily="50" charset="-128"/>
                <a:ea typeface="HG丸ｺﾞｼｯｸM-PRO" pitchFamily="50" charset="-128"/>
              </a:rPr>
              <a:t>※</a:t>
            </a:r>
            <a:r>
              <a:rPr lang="ja-JP" altLang="en-US" dirty="0" smtClean="0">
                <a:latin typeface="HG丸ｺﾞｼｯｸM-PRO" pitchFamily="50" charset="-128"/>
                <a:ea typeface="HG丸ｺﾞｼｯｸM-PRO" pitchFamily="50" charset="-128"/>
              </a:rPr>
              <a:t>調査の基本原則はきちんと伝えるが、個別のケースに「何を選択すべきか」は示さない</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2"/>
          <p:cNvSpPr>
            <a:spLocks noGrp="1" noChangeArrowheads="1"/>
          </p:cNvSpPr>
          <p:nvPr>
            <p:ph type="title"/>
          </p:nvPr>
        </p:nvSpPr>
        <p:spPr>
          <a:xfrm>
            <a:off x="574674" y="304800"/>
            <a:ext cx="8569326" cy="747713"/>
          </a:xfrm>
        </p:spPr>
        <p:txBody>
          <a:bodyPr/>
          <a:lstStyle/>
          <a:p>
            <a:pPr eaLnBrk="1" hangingPunct="1"/>
            <a:r>
              <a:rPr lang="ja-JP" altLang="en-US" sz="3400" dirty="0" smtClean="0"/>
              <a:t>４．特記事項の改善に向けた取組例</a:t>
            </a:r>
          </a:p>
        </p:txBody>
      </p:sp>
      <p:graphicFrame>
        <p:nvGraphicFramePr>
          <p:cNvPr id="3" name="表 2"/>
          <p:cNvGraphicFramePr>
            <a:graphicFrameLocks noGrp="1"/>
          </p:cNvGraphicFramePr>
          <p:nvPr/>
        </p:nvGraphicFramePr>
        <p:xfrm>
          <a:off x="683568" y="1340768"/>
          <a:ext cx="8208912" cy="5008880"/>
        </p:xfrm>
        <a:graphic>
          <a:graphicData uri="http://schemas.openxmlformats.org/drawingml/2006/table">
            <a:tbl>
              <a:tblPr firstRow="1" bandRow="1">
                <a:tableStyleId>{5C22544A-7EE6-4342-B048-85BDC9FD1C3A}</a:tableStyleId>
              </a:tblPr>
              <a:tblGrid>
                <a:gridCol w="3180029"/>
                <a:gridCol w="5028883"/>
              </a:tblGrid>
              <a:tr h="370840">
                <a:tc>
                  <a:txBody>
                    <a:bodyPr/>
                    <a:lstStyle/>
                    <a:p>
                      <a:pPr algn="ctr"/>
                      <a:r>
                        <a:rPr kumimoji="1" lang="ja-JP" altLang="en-US" sz="1600" dirty="0" smtClean="0"/>
                        <a:t>現　　状</a:t>
                      </a:r>
                      <a:endParaRPr kumimoji="1" lang="ja-JP" altLang="en-US" sz="1600" dirty="0"/>
                    </a:p>
                  </a:txBody>
                  <a:tcPr/>
                </a:tc>
                <a:tc>
                  <a:txBody>
                    <a:bodyPr/>
                    <a:lstStyle/>
                    <a:p>
                      <a:pPr algn="ctr"/>
                      <a:r>
                        <a:rPr kumimoji="1" lang="ja-JP" altLang="en-US" sz="1600" dirty="0" smtClean="0"/>
                        <a:t>取組内容の例</a:t>
                      </a:r>
                      <a:endParaRPr kumimoji="1" lang="ja-JP" altLang="en-US" sz="1600" dirty="0"/>
                    </a:p>
                  </a:txBody>
                  <a:tcPr/>
                </a:tc>
              </a:tr>
              <a:tr h="370840">
                <a:tc>
                  <a:txBody>
                    <a:bodyPr/>
                    <a:lstStyle/>
                    <a:p>
                      <a:r>
                        <a:rPr kumimoji="1" lang="ja-JP" altLang="en-US" sz="1600" dirty="0" smtClean="0"/>
                        <a:t>２・４・５群に「介護の手間の量」を把握できる特記事項が記載されていない</a:t>
                      </a:r>
                      <a:endParaRPr kumimoji="1" lang="ja-JP" altLang="en-US" sz="1600" dirty="0"/>
                    </a:p>
                  </a:txBody>
                  <a:tcPr/>
                </a:tc>
                <a:tc>
                  <a:txBody>
                    <a:bodyPr/>
                    <a:lstStyle/>
                    <a:p>
                      <a:pPr marL="180000" marR="0" indent="-180000" algn="l" defTabSz="914400" rtl="0" eaLnBrk="1" fontAlgn="auto" latinLnBrk="0" hangingPunct="1">
                        <a:lnSpc>
                          <a:spcPct val="100000"/>
                        </a:lnSpc>
                        <a:spcBef>
                          <a:spcPts val="0"/>
                        </a:spcBef>
                        <a:spcAft>
                          <a:spcPts val="0"/>
                        </a:spcAft>
                        <a:buClrTx/>
                        <a:buSzTx/>
                        <a:buFontTx/>
                        <a:buBlip>
                          <a:blip r:embed="rId3"/>
                        </a:buBlip>
                        <a:tabLst/>
                        <a:defRPr/>
                      </a:pPr>
                      <a:r>
                        <a:rPr kumimoji="1" lang="ja-JP" altLang="en-US" sz="1600" dirty="0" smtClean="0"/>
                        <a:t>介護認定審査会での特記事項の活用され方を伝える模擬審査会の開催</a:t>
                      </a:r>
                    </a:p>
                    <a:p>
                      <a:pPr marL="180000" indent="-180000">
                        <a:buFontTx/>
                        <a:buBlip>
                          <a:blip r:embed="rId3"/>
                        </a:buBlip>
                      </a:pPr>
                      <a:r>
                        <a:rPr kumimoji="1" lang="ja-JP" altLang="en-US" sz="1600" dirty="0" smtClean="0"/>
                        <a:t>介助の方法、</a:t>
                      </a:r>
                      <a:r>
                        <a:rPr kumimoji="1" lang="en-US" altLang="ja-JP" sz="1600" dirty="0" smtClean="0"/>
                        <a:t>BPSD</a:t>
                      </a:r>
                      <a:r>
                        <a:rPr kumimoji="1" lang="ja-JP" altLang="en-US" sz="1600" dirty="0" smtClean="0"/>
                        <a:t>関連の調査項目における特記事項のポイントに関する研修</a:t>
                      </a:r>
                      <a:endParaRPr kumimoji="1" lang="en-US" altLang="ja-JP" sz="1600" dirty="0" smtClean="0"/>
                    </a:p>
                  </a:txBody>
                  <a:tcPr/>
                </a:tc>
              </a:tr>
              <a:tr h="370840">
                <a:tc>
                  <a:txBody>
                    <a:bodyPr/>
                    <a:lstStyle/>
                    <a:p>
                      <a:r>
                        <a:rPr kumimoji="1" lang="ja-JP" altLang="en-US" sz="1600" dirty="0" smtClean="0"/>
                        <a:t>最軽度・最重度のケースで、個別のケースによる介護の手間の違いがわかる記載となっていない</a:t>
                      </a:r>
                      <a:endParaRPr kumimoji="1" lang="ja-JP" altLang="en-US" sz="1600" dirty="0"/>
                    </a:p>
                  </a:txBody>
                  <a:tcPr/>
                </a:tc>
                <a:tc>
                  <a:txBody>
                    <a:bodyPr/>
                    <a:lstStyle/>
                    <a:p>
                      <a:pPr marL="180000" marR="0" indent="-180000" algn="l" defTabSz="914400" rtl="0" eaLnBrk="1" fontAlgn="auto" latinLnBrk="0" hangingPunct="1">
                        <a:lnSpc>
                          <a:spcPct val="100000"/>
                        </a:lnSpc>
                        <a:spcBef>
                          <a:spcPts val="0"/>
                        </a:spcBef>
                        <a:spcAft>
                          <a:spcPts val="0"/>
                        </a:spcAft>
                        <a:buClrTx/>
                        <a:buSzTx/>
                        <a:buFontTx/>
                        <a:buBlip>
                          <a:blip r:embed="rId3"/>
                        </a:buBlip>
                        <a:tabLst/>
                        <a:defRPr/>
                      </a:pPr>
                      <a:r>
                        <a:rPr kumimoji="1" lang="ja-JP" altLang="en-US" sz="1600" dirty="0" smtClean="0"/>
                        <a:t>介護認定審査会での特記事項の活用され方を伝える模擬審査会の開催</a:t>
                      </a:r>
                      <a:endParaRPr kumimoji="1" lang="en-US" altLang="ja-JP" sz="1600" dirty="0" smtClean="0"/>
                    </a:p>
                    <a:p>
                      <a:pPr marL="180000" indent="-180000">
                        <a:buFontTx/>
                        <a:buBlip>
                          <a:blip r:embed="rId3"/>
                        </a:buBlip>
                      </a:pPr>
                      <a:r>
                        <a:rPr kumimoji="1" lang="ja-JP" altLang="en-US" sz="1600" dirty="0" smtClean="0"/>
                        <a:t>最軽度・最重度のケースにおける特記事項のポイントに関する研修</a:t>
                      </a:r>
                      <a:endParaRPr kumimoji="1" lang="en-US" altLang="ja-JP" sz="1600" dirty="0" smtClean="0"/>
                    </a:p>
                    <a:p>
                      <a:pPr marL="180000" indent="-180000">
                        <a:buFontTx/>
                        <a:buBlip>
                          <a:blip r:embed="rId3"/>
                        </a:buBlip>
                      </a:pPr>
                      <a:r>
                        <a:rPr kumimoji="1" lang="ja-JP" altLang="en-US" sz="1600" dirty="0" smtClean="0"/>
                        <a:t>研修会用資料＞事例集＞研修用事例２・３・４を活用した調査員・審査会委員研修の開催</a:t>
                      </a:r>
                      <a:endParaRPr kumimoji="1" lang="ja-JP" altLang="en-US" sz="1600" dirty="0"/>
                    </a:p>
                  </a:txBody>
                  <a:tcPr/>
                </a:tc>
              </a:tr>
              <a:tr h="370840">
                <a:tc>
                  <a:txBody>
                    <a:bodyPr/>
                    <a:lstStyle/>
                    <a:p>
                      <a:r>
                        <a:rPr kumimoji="1" lang="ja-JP" altLang="en-US" sz="1600" dirty="0" smtClean="0"/>
                        <a:t>調査員によってばらつきがある</a:t>
                      </a:r>
                      <a:endParaRPr kumimoji="1" lang="ja-JP" altLang="en-US" sz="1600" dirty="0"/>
                    </a:p>
                  </a:txBody>
                  <a:tcPr/>
                </a:tc>
                <a:tc>
                  <a:txBody>
                    <a:bodyPr/>
                    <a:lstStyle/>
                    <a:p>
                      <a:pPr marL="180000" indent="-180000">
                        <a:buFontTx/>
                        <a:buBlip>
                          <a:blip r:embed="rId3"/>
                        </a:buBlip>
                      </a:pPr>
                      <a:r>
                        <a:rPr kumimoji="1" lang="ja-JP" altLang="en-US" sz="1600" dirty="0" smtClean="0"/>
                        <a:t>特記事項の記入様式の工夫</a:t>
                      </a:r>
                      <a:endParaRPr kumimoji="1" lang="ja-JP" altLang="en-US" sz="1600" dirty="0"/>
                    </a:p>
                  </a:txBody>
                  <a:tcPr/>
                </a:tc>
              </a:tr>
              <a:tr h="370840">
                <a:tc>
                  <a:txBody>
                    <a:bodyPr/>
                    <a:lstStyle/>
                    <a:p>
                      <a:r>
                        <a:rPr kumimoji="1" lang="ja-JP" altLang="en-US" sz="1600" dirty="0" smtClean="0"/>
                        <a:t>「介護の手間の量」を把握できる特記事項となっているが、介護認定審査会で活用されていない</a:t>
                      </a:r>
                      <a:endParaRPr kumimoji="1" lang="ja-JP" altLang="en-US" sz="1600" dirty="0"/>
                    </a:p>
                  </a:txBody>
                  <a:tcPr/>
                </a:tc>
                <a:tc>
                  <a:txBody>
                    <a:bodyPr/>
                    <a:lstStyle/>
                    <a:p>
                      <a:pPr marL="180000" marR="0" indent="-180000" algn="l" defTabSz="914400" rtl="0" eaLnBrk="1" fontAlgn="auto" latinLnBrk="0" hangingPunct="1">
                        <a:lnSpc>
                          <a:spcPct val="100000"/>
                        </a:lnSpc>
                        <a:spcBef>
                          <a:spcPts val="0"/>
                        </a:spcBef>
                        <a:spcAft>
                          <a:spcPts val="0"/>
                        </a:spcAft>
                        <a:buClrTx/>
                        <a:buSzTx/>
                        <a:buFontTx/>
                        <a:buBlip>
                          <a:blip r:embed="rId3"/>
                        </a:buBlip>
                        <a:tabLst/>
                        <a:defRPr/>
                      </a:pPr>
                      <a:r>
                        <a:rPr kumimoji="1" lang="ja-JP" altLang="en-US" sz="1600" dirty="0" smtClean="0"/>
                        <a:t>審査会とのコミュニケーションツールの活用（「●」、下線など）</a:t>
                      </a:r>
                      <a:endParaRPr kumimoji="1" lang="en-US" altLang="ja-JP" sz="1600" dirty="0" smtClean="0"/>
                    </a:p>
                    <a:p>
                      <a:pPr marL="180000" marR="0" indent="-180000" algn="l" defTabSz="914400" rtl="0" eaLnBrk="1" fontAlgn="auto" latinLnBrk="0" hangingPunct="1">
                        <a:lnSpc>
                          <a:spcPct val="100000"/>
                        </a:lnSpc>
                        <a:spcBef>
                          <a:spcPts val="0"/>
                        </a:spcBef>
                        <a:spcAft>
                          <a:spcPts val="0"/>
                        </a:spcAft>
                        <a:buClrTx/>
                        <a:buSzTx/>
                        <a:buFontTx/>
                        <a:buBlip>
                          <a:blip r:embed="rId3"/>
                        </a:buBlip>
                        <a:tabLst/>
                        <a:defRPr/>
                      </a:pPr>
                      <a:r>
                        <a:rPr kumimoji="1" lang="ja-JP" altLang="en-US" sz="1600" dirty="0" smtClean="0"/>
                        <a:t>審査会の進行方法の工夫</a:t>
                      </a:r>
                      <a:endParaRPr kumimoji="1" lang="en-US" altLang="ja-JP" sz="1600" dirty="0" smtClean="0"/>
                    </a:p>
                  </a:txBody>
                  <a:tcPr/>
                </a:tc>
              </a:tr>
              <a:tr h="370840">
                <a:tc>
                  <a:txBody>
                    <a:bodyPr/>
                    <a:lstStyle/>
                    <a:p>
                      <a:r>
                        <a:rPr kumimoji="1" lang="ja-JP" altLang="en-US" sz="1600" dirty="0" smtClean="0"/>
                        <a:t>介護認定審査会で、特記事項に基づく議論、一次判定の変更が行われていない（ケースが一部ある）</a:t>
                      </a:r>
                      <a:endParaRPr kumimoji="1" lang="ja-JP" altLang="en-US" sz="1600" dirty="0"/>
                    </a:p>
                  </a:txBody>
                  <a:tcPr/>
                </a:tc>
                <a:tc>
                  <a:txBody>
                    <a:bodyPr/>
                    <a:lstStyle/>
                    <a:p>
                      <a:pPr marL="180000" marR="0" indent="-180000" algn="l" defTabSz="914400" rtl="0" eaLnBrk="1" fontAlgn="auto" latinLnBrk="0" hangingPunct="1">
                        <a:lnSpc>
                          <a:spcPct val="100000"/>
                        </a:lnSpc>
                        <a:spcBef>
                          <a:spcPts val="0"/>
                        </a:spcBef>
                        <a:spcAft>
                          <a:spcPts val="0"/>
                        </a:spcAft>
                        <a:buClrTx/>
                        <a:buSzTx/>
                        <a:buFontTx/>
                        <a:buBlip>
                          <a:blip r:embed="rId3"/>
                        </a:buBlip>
                        <a:tabLst/>
                        <a:defRPr/>
                      </a:pPr>
                      <a:r>
                        <a:rPr kumimoji="1" lang="ja-JP" altLang="en-US" sz="1600" dirty="0" smtClean="0"/>
                        <a:t>２・４・５群の特記事項の確認</a:t>
                      </a:r>
                      <a:endParaRPr kumimoji="1" lang="en-US" altLang="ja-JP" sz="1600" dirty="0" smtClean="0"/>
                    </a:p>
                    <a:p>
                      <a:pPr marL="180000" marR="0" indent="-180000" algn="l" defTabSz="914400" rtl="0" eaLnBrk="1" fontAlgn="auto" latinLnBrk="0" hangingPunct="1">
                        <a:lnSpc>
                          <a:spcPct val="100000"/>
                        </a:lnSpc>
                        <a:spcBef>
                          <a:spcPts val="0"/>
                        </a:spcBef>
                        <a:spcAft>
                          <a:spcPts val="0"/>
                        </a:spcAft>
                        <a:buClrTx/>
                        <a:buSzTx/>
                        <a:buFontTx/>
                        <a:buBlip>
                          <a:blip r:embed="rId3"/>
                        </a:buBlip>
                        <a:tabLst/>
                        <a:defRPr/>
                      </a:pPr>
                      <a:r>
                        <a:rPr kumimoji="1" lang="ja-JP" altLang="en-US" sz="1600" dirty="0" smtClean="0"/>
                        <a:t>議論が滞るケースとそのケースの特記事項</a:t>
                      </a:r>
                      <a:r>
                        <a:rPr kumimoji="1" lang="ja-JP" altLang="en-US" sz="1600" smtClean="0"/>
                        <a:t>の記載内容の</a:t>
                      </a:r>
                      <a:r>
                        <a:rPr kumimoji="1" lang="ja-JP" altLang="en-US" sz="1600" dirty="0" smtClean="0"/>
                        <a:t>確認</a:t>
                      </a:r>
                      <a:endParaRPr kumimoji="1" lang="ja-JP" altLang="en-US" sz="1600" dirty="0"/>
                    </a:p>
                  </a:txBody>
                  <a:tcPr/>
                </a:tc>
              </a:tr>
            </a:tbl>
          </a:graphicData>
        </a:graphic>
      </p:graphicFrame>
      <p:sp>
        <p:nvSpPr>
          <p:cNvPr id="5" name="テキスト ボックス 4"/>
          <p:cNvSpPr txBox="1"/>
          <p:nvPr/>
        </p:nvSpPr>
        <p:spPr>
          <a:xfrm>
            <a:off x="726307" y="6453336"/>
            <a:ext cx="6750566" cy="338554"/>
          </a:xfrm>
          <a:prstGeom prst="rect">
            <a:avLst/>
          </a:prstGeom>
          <a:noFill/>
        </p:spPr>
        <p:txBody>
          <a:bodyPr wrap="none" rtlCol="0">
            <a:spAutoFit/>
          </a:bodyPr>
          <a:lstStyle/>
          <a:p>
            <a:r>
              <a:rPr kumimoji="1" lang="en-US" altLang="ja-JP" dirty="0" smtClean="0">
                <a:latin typeface="HG丸ｺﾞｼｯｸM-PRO" pitchFamily="50" charset="-128"/>
                <a:ea typeface="HG丸ｺﾞｼｯｸM-PRO" pitchFamily="50" charset="-128"/>
              </a:rPr>
              <a:t>※</a:t>
            </a:r>
            <a:r>
              <a:rPr lang="ja-JP" altLang="en-US" dirty="0" smtClean="0">
                <a:latin typeface="HG丸ｺﾞｼｯｸM-PRO" pitchFamily="50" charset="-128"/>
                <a:ea typeface="HG丸ｺﾞｼｯｸM-PRO" pitchFamily="50" charset="-128"/>
              </a:rPr>
              <a:t>課題把握においても、改善に向けても、介護認定審査会の視点が重要</a:t>
            </a:r>
            <a:endParaRPr kumimoji="1" lang="ja-JP" altLang="en-US" dirty="0">
              <a:latin typeface="HG丸ｺﾞｼｯｸM-PRO" pitchFamily="50" charset="-128"/>
              <a:ea typeface="HG丸ｺﾞｼｯｸM-PRO" pitchFamily="50" charset="-128"/>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004048" y="2924944"/>
            <a:ext cx="3301499" cy="2736304"/>
          </a:xfrm>
          <a:prstGeom prst="rect">
            <a:avLst/>
          </a:prstGeom>
          <a:noFill/>
          <a:ln w="9525">
            <a:noFill/>
            <a:miter lim="800000"/>
            <a:headEnd/>
            <a:tailEnd/>
          </a:ln>
        </p:spPr>
      </p:pic>
      <p:sp>
        <p:nvSpPr>
          <p:cNvPr id="25603" name="Rectangle 2"/>
          <p:cNvSpPr>
            <a:spLocks noGrp="1" noChangeArrowheads="1"/>
          </p:cNvSpPr>
          <p:nvPr>
            <p:ph type="title"/>
          </p:nvPr>
        </p:nvSpPr>
        <p:spPr>
          <a:xfrm>
            <a:off x="571500" y="260648"/>
            <a:ext cx="8001000" cy="747713"/>
          </a:xfrm>
        </p:spPr>
        <p:txBody>
          <a:bodyPr/>
          <a:lstStyle/>
          <a:p>
            <a:pPr eaLnBrk="1" hangingPunct="1"/>
            <a:r>
              <a:rPr lang="ja-JP" altLang="en-US" sz="3400" dirty="0" smtClean="0"/>
              <a:t>５．適正化ツール－基本調査の改善</a:t>
            </a:r>
          </a:p>
        </p:txBody>
      </p:sp>
      <p:sp>
        <p:nvSpPr>
          <p:cNvPr id="25604" name="Rectangle 3"/>
          <p:cNvSpPr>
            <a:spLocks noGrp="1" noChangeArrowheads="1"/>
          </p:cNvSpPr>
          <p:nvPr>
            <p:ph type="body" idx="1"/>
          </p:nvPr>
        </p:nvSpPr>
        <p:spPr>
          <a:xfrm>
            <a:off x="647824" y="1484535"/>
            <a:ext cx="4356224" cy="4824785"/>
          </a:xfrm>
        </p:spPr>
        <p:txBody>
          <a:bodyPr/>
          <a:lstStyle/>
          <a:p>
            <a:pPr eaLnBrk="1" hangingPunct="1">
              <a:buNone/>
            </a:pPr>
            <a:r>
              <a:rPr lang="ja-JP" altLang="en-US" sz="2400" dirty="0" smtClean="0">
                <a:solidFill>
                  <a:srgbClr val="0070C0"/>
                </a:solidFill>
              </a:rPr>
              <a:t>課題の発見</a:t>
            </a:r>
            <a:r>
              <a:rPr lang="en-US" altLang="ja-JP" sz="2400" dirty="0" smtClean="0">
                <a:solidFill>
                  <a:srgbClr val="0070C0"/>
                </a:solidFill>
              </a:rPr>
              <a:t>/</a:t>
            </a:r>
            <a:r>
              <a:rPr lang="ja-JP" altLang="en-US" sz="2400" dirty="0" smtClean="0">
                <a:solidFill>
                  <a:srgbClr val="0070C0"/>
                </a:solidFill>
              </a:rPr>
              <a:t>改善効果のチェック</a:t>
            </a:r>
            <a:endParaRPr lang="en-US" altLang="ja-JP" sz="2400" dirty="0" smtClean="0">
              <a:solidFill>
                <a:srgbClr val="0070C0"/>
              </a:solidFill>
            </a:endParaRPr>
          </a:p>
          <a:p>
            <a:pPr eaLnBrk="1" hangingPunct="1"/>
            <a:r>
              <a:rPr lang="ja-JP" altLang="en-US" sz="2400" dirty="0" smtClean="0">
                <a:solidFill>
                  <a:srgbClr val="000000"/>
                </a:solidFill>
              </a:rPr>
              <a:t>業務分析データ</a:t>
            </a:r>
          </a:p>
          <a:p>
            <a:pPr lvl="1" eaLnBrk="1" hangingPunct="1">
              <a:buNone/>
            </a:pPr>
            <a:r>
              <a:rPr lang="ja-JP" altLang="en-US" sz="2000" dirty="0" smtClean="0"/>
              <a:t>①一次判定の分布特性：「審査判定データ」</a:t>
            </a:r>
            <a:endParaRPr lang="en-US" altLang="ja-JP" sz="2000" dirty="0" smtClean="0"/>
          </a:p>
          <a:p>
            <a:pPr lvl="1" eaLnBrk="1" hangingPunct="1">
              <a:buNone/>
            </a:pPr>
            <a:r>
              <a:rPr lang="ja-JP" altLang="en-US" sz="2000" dirty="0" smtClean="0"/>
              <a:t>②人口構造・認定率等：「基礎情報」</a:t>
            </a:r>
            <a:endParaRPr lang="en-US" altLang="ja-JP" sz="2000" dirty="0" smtClean="0"/>
          </a:p>
          <a:p>
            <a:pPr lvl="1" eaLnBrk="1" hangingPunct="1">
              <a:buNone/>
            </a:pPr>
            <a:r>
              <a:rPr lang="ja-JP" altLang="en-US" sz="2000" dirty="0" smtClean="0"/>
              <a:t>③中間評価項目得点、④各基本調査項目の選択率：「調査項目データ」</a:t>
            </a:r>
            <a:endParaRPr lang="en-US" altLang="ja-JP" sz="2000" dirty="0" smtClean="0"/>
          </a:p>
          <a:p>
            <a:pPr lvl="0" eaLnBrk="1" hangingPunct="1"/>
            <a:r>
              <a:rPr lang="en-US" altLang="ja-JP" sz="2400" dirty="0" smtClean="0">
                <a:solidFill>
                  <a:srgbClr val="000000"/>
                </a:solidFill>
              </a:rPr>
              <a:t>E-</a:t>
            </a:r>
            <a:r>
              <a:rPr lang="ja-JP" altLang="en-US" sz="2400" dirty="0" smtClean="0">
                <a:solidFill>
                  <a:srgbClr val="000000"/>
                </a:solidFill>
              </a:rPr>
              <a:t>ラーニング</a:t>
            </a:r>
            <a:endParaRPr lang="en-US" altLang="ja-JP" sz="2400" dirty="0" smtClean="0"/>
          </a:p>
          <a:p>
            <a:pPr lvl="1" eaLnBrk="1" hangingPunct="1"/>
            <a:r>
              <a:rPr lang="ja-JP" altLang="en-US" sz="2000" dirty="0" smtClean="0"/>
              <a:t>学習管理＞個人の成績を見る</a:t>
            </a:r>
            <a:endParaRPr lang="en-US" altLang="ja-JP" sz="2000" dirty="0" smtClean="0"/>
          </a:p>
          <a:p>
            <a:pPr lvl="1" eaLnBrk="1" hangingPunct="1"/>
            <a:r>
              <a:rPr lang="ja-JP" altLang="en-US" sz="2000" dirty="0" smtClean="0"/>
              <a:t>学習管理＞自治体の成績を見る</a:t>
            </a:r>
            <a:endParaRPr lang="en-US" altLang="ja-JP" sz="2000" dirty="0" smtClean="0"/>
          </a:p>
        </p:txBody>
      </p:sp>
      <p:sp>
        <p:nvSpPr>
          <p:cNvPr id="6" name="正方形/長方形 5"/>
          <p:cNvSpPr/>
          <p:nvPr/>
        </p:nvSpPr>
        <p:spPr>
          <a:xfrm>
            <a:off x="5076057" y="3703321"/>
            <a:ext cx="852304" cy="17907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p:cNvSpPr/>
          <p:nvPr/>
        </p:nvSpPr>
        <p:spPr>
          <a:xfrm>
            <a:off x="5076058" y="3501008"/>
            <a:ext cx="848492" cy="183262"/>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27"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948264" y="3829546"/>
            <a:ext cx="2007088" cy="2839814"/>
          </a:xfrm>
          <a:prstGeom prst="rect">
            <a:avLst/>
          </a:prstGeom>
          <a:noFill/>
          <a:ln w="25400">
            <a:solidFill>
              <a:srgbClr val="FF0000"/>
            </a:solidFill>
            <a:miter lim="800000"/>
            <a:headEnd/>
            <a:tailEnd/>
          </a:ln>
        </p:spPr>
      </p:pic>
      <p:pic>
        <p:nvPicPr>
          <p:cNvPr id="17" name="Picture 6"/>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932040" y="4437112"/>
            <a:ext cx="2545626" cy="1351374"/>
          </a:xfrm>
          <a:prstGeom prst="rect">
            <a:avLst/>
          </a:prstGeom>
          <a:noFill/>
          <a:ln w="25400">
            <a:solidFill>
              <a:srgbClr val="FF0000"/>
            </a:solidFill>
            <a:miter lim="800000"/>
            <a:headEnd/>
            <a:tailEnd/>
          </a:ln>
        </p:spPr>
      </p:pic>
      <p:pic>
        <p:nvPicPr>
          <p:cNvPr id="18" name="Picture 5"/>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948264" y="1196752"/>
            <a:ext cx="1800200" cy="1964394"/>
          </a:xfrm>
          <a:prstGeom prst="rect">
            <a:avLst/>
          </a:prstGeom>
          <a:noFill/>
          <a:ln w="25400">
            <a:solidFill>
              <a:schemeClr val="bg1">
                <a:lumMod val="50000"/>
              </a:schemeClr>
            </a:solidFill>
            <a:miter lim="800000"/>
            <a:headEnd/>
            <a:tailEnd/>
          </a:ln>
        </p:spPr>
      </p:pic>
      <p:pic>
        <p:nvPicPr>
          <p:cNvPr id="15" name="Picture 3"/>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5004048" y="1340768"/>
            <a:ext cx="2355019" cy="1311200"/>
          </a:xfrm>
          <a:prstGeom prst="rect">
            <a:avLst/>
          </a:prstGeom>
          <a:noFill/>
          <a:ln w="25400">
            <a:solidFill>
              <a:schemeClr val="bg1">
                <a:lumMod val="50000"/>
              </a:schemeClr>
            </a:solidFill>
            <a:miter lim="800000"/>
            <a:headEnd/>
            <a:tailEnd/>
          </a:ln>
        </p:spPr>
      </p:pic>
      <p:sp>
        <p:nvSpPr>
          <p:cNvPr id="13" name="下矢印 12"/>
          <p:cNvSpPr/>
          <p:nvPr/>
        </p:nvSpPr>
        <p:spPr>
          <a:xfrm rot="10800000">
            <a:off x="5364088" y="2564904"/>
            <a:ext cx="288032" cy="936104"/>
          </a:xfrm>
          <a:prstGeom prst="downArrow">
            <a:avLst/>
          </a:prstGeom>
          <a:solidFill>
            <a:schemeClr val="bg1">
              <a:lumMod val="50000"/>
            </a:schemeClr>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kumimoji="1" lang="ja-JP" altLang="en-US"/>
          </a:p>
        </p:txBody>
      </p:sp>
      <p:sp>
        <p:nvSpPr>
          <p:cNvPr id="8" name="下矢印 7"/>
          <p:cNvSpPr/>
          <p:nvPr/>
        </p:nvSpPr>
        <p:spPr>
          <a:xfrm>
            <a:off x="5364088" y="3887718"/>
            <a:ext cx="288032" cy="559760"/>
          </a:xfrm>
          <a:prstGeom prst="downArrow">
            <a:avLst/>
          </a:prstGeom>
          <a:solidFill>
            <a:srgbClr val="FF0000"/>
          </a:solidFill>
          <a:ln>
            <a:solidFill>
              <a:srgbClr val="FF0000"/>
            </a:solidFill>
          </a:ln>
        </p:spPr>
        <p:style>
          <a:lnRef idx="0">
            <a:schemeClr val="accent5"/>
          </a:lnRef>
          <a:fillRef idx="3">
            <a:schemeClr val="accent5"/>
          </a:fillRef>
          <a:effectRef idx="3">
            <a:schemeClr val="accent5"/>
          </a:effectRef>
          <a:fontRef idx="minor">
            <a:schemeClr val="lt1"/>
          </a:fontRef>
        </p:style>
        <p:txBody>
          <a:bodyPr rtlCol="0" anchor="ctr"/>
          <a:lstStyle/>
          <a:p>
            <a:pPr algn="ctr"/>
            <a:endParaRPr kumimoji="1" lang="ja-JP" alt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202511" y="1340768"/>
            <a:ext cx="3617961" cy="2448272"/>
          </a:xfrm>
          <a:prstGeom prst="rect">
            <a:avLst/>
          </a:prstGeom>
          <a:noFill/>
          <a:ln w="9525">
            <a:solidFill>
              <a:srgbClr val="A6A6A6"/>
            </a:solidFill>
            <a:miter lim="800000"/>
            <a:headEnd/>
            <a:tailEnd/>
          </a:ln>
        </p:spPr>
      </p:pic>
      <p:sp>
        <p:nvSpPr>
          <p:cNvPr id="25604" name="Rectangle 3"/>
          <p:cNvSpPr>
            <a:spLocks noGrp="1" noChangeArrowheads="1"/>
          </p:cNvSpPr>
          <p:nvPr>
            <p:ph type="body" idx="1"/>
          </p:nvPr>
        </p:nvSpPr>
        <p:spPr>
          <a:xfrm>
            <a:off x="612080" y="1412776"/>
            <a:ext cx="4607992" cy="5184825"/>
          </a:xfrm>
        </p:spPr>
        <p:txBody>
          <a:bodyPr/>
          <a:lstStyle/>
          <a:p>
            <a:pPr eaLnBrk="1" hangingPunct="1">
              <a:buNone/>
            </a:pPr>
            <a:r>
              <a:rPr lang="ja-JP" altLang="en-US" sz="2400" dirty="0" smtClean="0">
                <a:solidFill>
                  <a:srgbClr val="0070C0"/>
                </a:solidFill>
              </a:rPr>
              <a:t>適正化に向けた取組の推進</a:t>
            </a:r>
            <a:endParaRPr lang="en-US" altLang="ja-JP" sz="2400" dirty="0" smtClean="0">
              <a:solidFill>
                <a:srgbClr val="0070C0"/>
              </a:solidFill>
            </a:endParaRPr>
          </a:p>
          <a:p>
            <a:pPr eaLnBrk="1" hangingPunct="1"/>
            <a:r>
              <a:rPr lang="ja-JP" altLang="en-US" sz="2400" dirty="0" smtClean="0"/>
              <a:t>平成</a:t>
            </a:r>
            <a:r>
              <a:rPr lang="en-US" altLang="ja-JP" sz="2400" dirty="0" smtClean="0"/>
              <a:t>30</a:t>
            </a:r>
            <a:r>
              <a:rPr lang="ja-JP" altLang="en-US" sz="2400" dirty="0" smtClean="0"/>
              <a:t>年度 認定調査員能力向上研修会資料</a:t>
            </a:r>
          </a:p>
          <a:p>
            <a:pPr lvl="1" eaLnBrk="1" hangingPunct="1"/>
            <a:r>
              <a:rPr lang="ja-JP" altLang="en-US" sz="2000" dirty="0" smtClean="0"/>
              <a:t>講義１：認定調査の基本的な考え方</a:t>
            </a:r>
            <a:endParaRPr lang="en-US" altLang="ja-JP" sz="2000" dirty="0" smtClean="0"/>
          </a:p>
          <a:p>
            <a:pPr lvl="1" eaLnBrk="1" hangingPunct="1"/>
            <a:r>
              <a:rPr lang="ja-JP" altLang="en-US" sz="2000" dirty="0" smtClean="0"/>
              <a:t>講義４：基本調査項目のポイントと疑義への対応</a:t>
            </a:r>
            <a:endParaRPr lang="en-US" altLang="ja-JP" sz="2000" dirty="0" smtClean="0"/>
          </a:p>
          <a:p>
            <a:pPr marL="719138" lvl="1" indent="-247650" eaLnBrk="1" hangingPunct="1">
              <a:buNone/>
            </a:pPr>
            <a:r>
              <a:rPr lang="en-US" altLang="ja-JP" sz="1800" dirty="0" smtClean="0"/>
              <a:t>※</a:t>
            </a:r>
            <a:r>
              <a:rPr lang="ja-JP" altLang="en-US" sz="1800" dirty="0" smtClean="0"/>
              <a:t>来年</a:t>
            </a:r>
            <a:r>
              <a:rPr lang="en-US" altLang="ja-JP" sz="1800" dirty="0"/>
              <a:t>3</a:t>
            </a:r>
            <a:r>
              <a:rPr lang="ja-JP" altLang="en-US" sz="1800" dirty="0" smtClean="0"/>
              <a:t>月以降を目途に令和元年度版も</a:t>
            </a:r>
            <a:r>
              <a:rPr lang="en-US" altLang="ja-JP" sz="1800" dirty="0" smtClean="0"/>
              <a:t>UP</a:t>
            </a:r>
            <a:r>
              <a:rPr lang="ja-JP" altLang="en-US" sz="1800" dirty="0" smtClean="0"/>
              <a:t>予定</a:t>
            </a:r>
            <a:endParaRPr lang="en-US" altLang="ja-JP" sz="1800" dirty="0" smtClean="0"/>
          </a:p>
          <a:p>
            <a:pPr eaLnBrk="1" hangingPunct="1"/>
            <a:r>
              <a:rPr lang="en-US" altLang="ja-JP" sz="2400" dirty="0" smtClean="0"/>
              <a:t>E-</a:t>
            </a:r>
            <a:r>
              <a:rPr lang="ja-JP" altLang="en-US" sz="2400" dirty="0" smtClean="0"/>
              <a:t>ラーニング</a:t>
            </a:r>
            <a:r>
              <a:rPr lang="ja-JP" altLang="en-US" sz="2000" dirty="0" smtClean="0"/>
              <a:t>（詳細は次頁以降）</a:t>
            </a:r>
          </a:p>
          <a:p>
            <a:pPr lvl="1" eaLnBrk="1" hangingPunct="1"/>
            <a:r>
              <a:rPr lang="ja-JP" altLang="en-US" sz="2000" dirty="0" smtClean="0"/>
              <a:t>全国テスト</a:t>
            </a:r>
            <a:endParaRPr lang="en-US" altLang="ja-JP" sz="2000" dirty="0" smtClean="0"/>
          </a:p>
          <a:p>
            <a:pPr lvl="1" eaLnBrk="1" hangingPunct="1"/>
            <a:r>
              <a:rPr lang="ja-JP" altLang="en-US" sz="2000" dirty="0" smtClean="0"/>
              <a:t>教材</a:t>
            </a:r>
            <a:endParaRPr lang="en-US" altLang="ja-JP" sz="2000" dirty="0" smtClean="0"/>
          </a:p>
          <a:p>
            <a:pPr lvl="1" eaLnBrk="1" hangingPunct="1"/>
            <a:r>
              <a:rPr lang="ja-JP" altLang="en-US" sz="2000" dirty="0" smtClean="0"/>
              <a:t>問題集</a:t>
            </a:r>
            <a:endParaRPr lang="en-US" altLang="ja-JP" sz="1800" dirty="0" smtClean="0"/>
          </a:p>
        </p:txBody>
      </p:sp>
      <p:sp>
        <p:nvSpPr>
          <p:cNvPr id="10" name="正方形/長方形 9"/>
          <p:cNvSpPr/>
          <p:nvPr/>
        </p:nvSpPr>
        <p:spPr>
          <a:xfrm>
            <a:off x="5292080" y="3436621"/>
            <a:ext cx="960239" cy="251460"/>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Rectangle 2"/>
          <p:cNvSpPr>
            <a:spLocks noGrp="1" noChangeArrowheads="1"/>
          </p:cNvSpPr>
          <p:nvPr>
            <p:ph type="title"/>
          </p:nvPr>
        </p:nvSpPr>
        <p:spPr>
          <a:xfrm>
            <a:off x="571500" y="260648"/>
            <a:ext cx="8001000" cy="747713"/>
          </a:xfrm>
        </p:spPr>
        <p:txBody>
          <a:bodyPr/>
          <a:lstStyle/>
          <a:p>
            <a:pPr eaLnBrk="1" hangingPunct="1"/>
            <a:r>
              <a:rPr lang="ja-JP" altLang="en-US" sz="3400" dirty="0" smtClean="0"/>
              <a:t>５．適正化ツール－基本調査の改善</a:t>
            </a:r>
          </a:p>
        </p:txBody>
      </p:sp>
      <p:sp>
        <p:nvSpPr>
          <p:cNvPr id="7" name="下矢印 6"/>
          <p:cNvSpPr/>
          <p:nvPr/>
        </p:nvSpPr>
        <p:spPr>
          <a:xfrm>
            <a:off x="5652120" y="3645024"/>
            <a:ext cx="288032" cy="288032"/>
          </a:xfrm>
          <a:prstGeom prst="downArrow">
            <a:avLst/>
          </a:prstGeom>
          <a:solidFill>
            <a:srgbClr val="00B0F0"/>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kumimoji="1" lang="ja-JP" altLang="en-US"/>
          </a:p>
        </p:txBody>
      </p:sp>
      <p:pic>
        <p:nvPicPr>
          <p:cNvPr id="8"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076056" y="1340768"/>
            <a:ext cx="3960440" cy="2785272"/>
          </a:xfrm>
          <a:prstGeom prst="rect">
            <a:avLst/>
          </a:prstGeom>
          <a:noFill/>
          <a:ln w="9525">
            <a:noFill/>
            <a:miter lim="800000"/>
            <a:headEnd/>
            <a:tailEnd/>
          </a:ln>
        </p:spPr>
      </p:pic>
      <p:sp>
        <p:nvSpPr>
          <p:cNvPr id="9" name="正方形/長方形 8"/>
          <p:cNvSpPr/>
          <p:nvPr/>
        </p:nvSpPr>
        <p:spPr>
          <a:xfrm>
            <a:off x="5148064" y="2852936"/>
            <a:ext cx="1017124" cy="23246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p:cNvSpPr/>
          <p:nvPr/>
        </p:nvSpPr>
        <p:spPr>
          <a:xfrm>
            <a:off x="6344702" y="2587344"/>
            <a:ext cx="603562" cy="14401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下矢印 12"/>
          <p:cNvSpPr/>
          <p:nvPr/>
        </p:nvSpPr>
        <p:spPr>
          <a:xfrm rot="14087920">
            <a:off x="6087888" y="2583219"/>
            <a:ext cx="192666" cy="285216"/>
          </a:xfrm>
          <a:prstGeom prst="downArrow">
            <a:avLst>
              <a:gd name="adj1" fmla="val 33344"/>
              <a:gd name="adj2" fmla="val 57303"/>
            </a:avLst>
          </a:prstGeom>
          <a:solidFill>
            <a:srgbClr val="FF0000"/>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kumimoji="1" lang="ja-JP" altLang="en-US"/>
          </a:p>
        </p:txBody>
      </p:sp>
      <p:pic>
        <p:nvPicPr>
          <p:cNvPr id="16" name="Picture 4"/>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781700" y="3717032"/>
            <a:ext cx="3169041" cy="2880320"/>
          </a:xfrm>
          <a:prstGeom prst="rect">
            <a:avLst/>
          </a:prstGeom>
          <a:noFill/>
          <a:ln w="25400">
            <a:solidFill>
              <a:srgbClr val="FF0000"/>
            </a:solidFill>
            <a:miter lim="800000"/>
            <a:headEnd/>
            <a:tailEnd/>
          </a:ln>
        </p:spPr>
      </p:pic>
      <p:sp>
        <p:nvSpPr>
          <p:cNvPr id="15" name="下矢印 14"/>
          <p:cNvSpPr/>
          <p:nvPr/>
        </p:nvSpPr>
        <p:spPr>
          <a:xfrm>
            <a:off x="6588223" y="2750218"/>
            <a:ext cx="216025" cy="894805"/>
          </a:xfrm>
          <a:prstGeom prst="downArrow">
            <a:avLst>
              <a:gd name="adj1" fmla="val 33344"/>
              <a:gd name="adj2" fmla="val 57303"/>
            </a:avLst>
          </a:prstGeom>
          <a:solidFill>
            <a:srgbClr val="FF0000"/>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kumimoji="1" lang="ja-JP" alt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2"/>
          <p:cNvSpPr>
            <a:spLocks noGrp="1" noChangeArrowheads="1"/>
          </p:cNvSpPr>
          <p:nvPr>
            <p:ph type="title"/>
          </p:nvPr>
        </p:nvSpPr>
        <p:spPr>
          <a:xfrm>
            <a:off x="574674" y="304800"/>
            <a:ext cx="8173789" cy="747713"/>
          </a:xfrm>
        </p:spPr>
        <p:txBody>
          <a:bodyPr/>
          <a:lstStyle/>
          <a:p>
            <a:pPr eaLnBrk="1" hangingPunct="1"/>
            <a:r>
              <a:rPr lang="ja-JP" altLang="en-US" sz="3400" dirty="0" smtClean="0"/>
              <a:t>５．適正化ツール－特記事項の改善</a:t>
            </a:r>
          </a:p>
        </p:txBody>
      </p:sp>
      <p:sp>
        <p:nvSpPr>
          <p:cNvPr id="5" name="Rectangle 3"/>
          <p:cNvSpPr txBox="1">
            <a:spLocks noChangeArrowheads="1"/>
          </p:cNvSpPr>
          <p:nvPr/>
        </p:nvSpPr>
        <p:spPr bwMode="auto">
          <a:xfrm>
            <a:off x="612080" y="1268760"/>
            <a:ext cx="4607992" cy="51848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469900" marR="0" lvl="0" indent="-469900" algn="l" defTabSz="914400" rtl="0" eaLnBrk="1" fontAlgn="base" latinLnBrk="0" hangingPunct="1">
              <a:lnSpc>
                <a:spcPct val="100000"/>
              </a:lnSpc>
              <a:spcBef>
                <a:spcPct val="20000"/>
              </a:spcBef>
              <a:spcAft>
                <a:spcPct val="0"/>
              </a:spcAft>
              <a:buClr>
                <a:srgbClr val="0066FF"/>
              </a:buClr>
              <a:buSzTx/>
              <a:buFont typeface="Wingdings" pitchFamily="2" charset="2"/>
              <a:buChar char="o"/>
              <a:tabLst/>
              <a:defRPr/>
            </a:pPr>
            <a:r>
              <a:rPr kumimoji="1" lang="ja-JP" altLang="en-US" sz="2400" b="0" i="0" u="none" strike="noStrike" kern="0" cap="none" spc="0" normalizeH="0" baseline="0" noProof="0" dirty="0" smtClean="0">
                <a:ln>
                  <a:noFill/>
                </a:ln>
                <a:solidFill>
                  <a:schemeClr val="tx1"/>
                </a:solidFill>
                <a:effectLst/>
                <a:uLnTx/>
                <a:uFillTx/>
                <a:latin typeface="+mn-lt"/>
                <a:ea typeface="+mn-ea"/>
                <a:cs typeface="+mn-cs"/>
              </a:rPr>
              <a:t>平成</a:t>
            </a:r>
            <a:r>
              <a:rPr lang="en-US" altLang="ja-JP" sz="2400" kern="0" dirty="0" smtClean="0">
                <a:latin typeface="+mn-lt"/>
                <a:ea typeface="+mn-ea"/>
              </a:rPr>
              <a:t>30</a:t>
            </a:r>
            <a:r>
              <a:rPr kumimoji="1" lang="ja-JP" altLang="en-US" sz="2400" b="0" i="0" u="none" strike="noStrike" kern="0" cap="none" spc="0" normalizeH="0" baseline="0" noProof="0" dirty="0" smtClean="0">
                <a:ln>
                  <a:noFill/>
                </a:ln>
                <a:solidFill>
                  <a:schemeClr val="tx1"/>
                </a:solidFill>
                <a:effectLst/>
                <a:uLnTx/>
                <a:uFillTx/>
                <a:latin typeface="+mn-lt"/>
                <a:ea typeface="+mn-ea"/>
                <a:cs typeface="+mn-cs"/>
              </a:rPr>
              <a:t>年度 認定調査員能力向上研修会資料</a:t>
            </a:r>
          </a:p>
          <a:p>
            <a:pPr marL="908050" marR="0" lvl="1" indent="-436563" algn="l" defTabSz="914400" rtl="0" eaLnBrk="1" fontAlgn="base" latinLnBrk="0" hangingPunct="1">
              <a:lnSpc>
                <a:spcPct val="100000"/>
              </a:lnSpc>
              <a:spcBef>
                <a:spcPct val="20000"/>
              </a:spcBef>
              <a:spcAft>
                <a:spcPct val="0"/>
              </a:spcAft>
              <a:buClr>
                <a:srgbClr val="0066FF"/>
              </a:buClr>
              <a:buSzTx/>
              <a:buFont typeface="Wingdings" pitchFamily="2" charset="2"/>
              <a:buChar char="n"/>
              <a:tabLst/>
              <a:defRPr/>
            </a:pPr>
            <a:r>
              <a:rPr kumimoji="1" lang="ja-JP" altLang="en-US" sz="1800" b="0" i="0" u="none" strike="noStrike" kern="0" cap="none" spc="0" normalizeH="0" baseline="0" noProof="0" dirty="0" smtClean="0">
                <a:ln>
                  <a:noFill/>
                </a:ln>
                <a:solidFill>
                  <a:schemeClr val="tx1"/>
                </a:solidFill>
                <a:effectLst/>
                <a:uLnTx/>
                <a:uFillTx/>
                <a:latin typeface="+mn-lt"/>
                <a:ea typeface="+mn-ea"/>
              </a:rPr>
              <a:t>講義１：認定調査の基本的な考え方</a:t>
            </a:r>
            <a:endParaRPr kumimoji="1" lang="en-US" altLang="ja-JP" sz="1800" b="0" i="0" u="none" strike="noStrike" kern="0" cap="none" spc="0" normalizeH="0" baseline="0" noProof="0" dirty="0" smtClean="0">
              <a:ln>
                <a:noFill/>
              </a:ln>
              <a:solidFill>
                <a:schemeClr val="tx1"/>
              </a:solidFill>
              <a:effectLst/>
              <a:uLnTx/>
              <a:uFillTx/>
              <a:latin typeface="+mn-lt"/>
              <a:ea typeface="+mn-ea"/>
            </a:endParaRPr>
          </a:p>
          <a:p>
            <a:pPr marL="908050" marR="0" lvl="1" indent="-436563" algn="l" defTabSz="914400" rtl="0" eaLnBrk="1" fontAlgn="base" latinLnBrk="0" hangingPunct="1">
              <a:lnSpc>
                <a:spcPct val="100000"/>
              </a:lnSpc>
              <a:spcBef>
                <a:spcPct val="20000"/>
              </a:spcBef>
              <a:spcAft>
                <a:spcPct val="0"/>
              </a:spcAft>
              <a:buClr>
                <a:srgbClr val="0066FF"/>
              </a:buClr>
              <a:buSzTx/>
              <a:buFont typeface="Wingdings" pitchFamily="2" charset="2"/>
              <a:buChar char="n"/>
              <a:tabLst/>
              <a:defRPr/>
            </a:pPr>
            <a:r>
              <a:rPr lang="ja-JP" altLang="en-US" sz="1800" kern="0" dirty="0" smtClean="0">
                <a:latin typeface="+mn-lt"/>
                <a:ea typeface="+mn-ea"/>
              </a:rPr>
              <a:t>演習２：模擬審査会と伝わる特記事項の書き方</a:t>
            </a:r>
            <a:endParaRPr lang="en-US" altLang="ja-JP" sz="1800" kern="0" dirty="0" smtClean="0">
              <a:latin typeface="+mn-lt"/>
              <a:ea typeface="+mn-ea"/>
            </a:endParaRPr>
          </a:p>
          <a:p>
            <a:pPr marL="908050" marR="0" lvl="1" indent="-436563" algn="l" defTabSz="914400" rtl="0" eaLnBrk="1" fontAlgn="base" latinLnBrk="0" hangingPunct="1">
              <a:lnSpc>
                <a:spcPct val="100000"/>
              </a:lnSpc>
              <a:spcBef>
                <a:spcPct val="20000"/>
              </a:spcBef>
              <a:spcAft>
                <a:spcPct val="0"/>
              </a:spcAft>
              <a:buClr>
                <a:srgbClr val="0066FF"/>
              </a:buClr>
              <a:buSzTx/>
              <a:buFont typeface="Wingdings" pitchFamily="2" charset="2"/>
              <a:buChar char="n"/>
              <a:tabLst/>
              <a:defRPr/>
            </a:pPr>
            <a:r>
              <a:rPr kumimoji="1" lang="ja-JP" altLang="en-US" sz="1800" b="0" i="0" u="none" strike="noStrike" kern="0" cap="none" spc="0" normalizeH="0" baseline="0" noProof="0" dirty="0" smtClean="0">
                <a:ln>
                  <a:noFill/>
                </a:ln>
                <a:solidFill>
                  <a:schemeClr val="tx1"/>
                </a:solidFill>
                <a:effectLst/>
                <a:uLnTx/>
                <a:uFillTx/>
                <a:latin typeface="+mn-lt"/>
                <a:ea typeface="+mn-ea"/>
              </a:rPr>
              <a:t>講義４：基本調査項目のポイントと疑義への対応</a:t>
            </a:r>
            <a:endParaRPr kumimoji="1" lang="en-US" altLang="ja-JP" sz="1800" b="0" i="0" u="none" strike="noStrike" kern="0" cap="none" spc="0" normalizeH="0" baseline="0" noProof="0" dirty="0" smtClean="0">
              <a:ln>
                <a:noFill/>
              </a:ln>
              <a:solidFill>
                <a:schemeClr val="tx1"/>
              </a:solidFill>
              <a:effectLst/>
              <a:uLnTx/>
              <a:uFillTx/>
              <a:latin typeface="+mn-lt"/>
              <a:ea typeface="+mn-ea"/>
            </a:endParaRPr>
          </a:p>
          <a:p>
            <a:pPr marL="719138" lvl="1" indent="-247650">
              <a:spcBef>
                <a:spcPct val="20000"/>
              </a:spcBef>
              <a:buClr>
                <a:srgbClr val="0066FF"/>
              </a:buClr>
              <a:defRPr/>
            </a:pPr>
            <a:r>
              <a:rPr kumimoji="1" lang="en-US" altLang="ja-JP" sz="1800" b="0" i="0" u="none" strike="noStrike" kern="0" cap="none" spc="0" normalizeH="0" baseline="0" noProof="0" dirty="0" smtClean="0">
                <a:ln>
                  <a:noFill/>
                </a:ln>
                <a:solidFill>
                  <a:schemeClr val="tx1"/>
                </a:solidFill>
                <a:effectLst/>
                <a:uLnTx/>
                <a:uFillTx/>
                <a:latin typeface="+mn-lt"/>
                <a:ea typeface="+mn-ea"/>
              </a:rPr>
              <a:t>※</a:t>
            </a:r>
            <a:r>
              <a:rPr lang="ja-JP" altLang="en-US" sz="1800" dirty="0" smtClean="0"/>
              <a:t>来年</a:t>
            </a:r>
            <a:r>
              <a:rPr lang="en-US" altLang="ja-JP" sz="1800" dirty="0"/>
              <a:t>3</a:t>
            </a:r>
            <a:r>
              <a:rPr lang="ja-JP" altLang="en-US" sz="1800" dirty="0" smtClean="0"/>
              <a:t>月</a:t>
            </a:r>
            <a:r>
              <a:rPr lang="ja-JP" altLang="en-US" sz="1800" dirty="0"/>
              <a:t>以降を目途に</a:t>
            </a:r>
            <a:r>
              <a:rPr kumimoji="1" lang="ja-JP" altLang="en-US" sz="1800" b="0" i="0" u="none" strike="noStrike" kern="0" cap="none" spc="0" normalizeH="0" baseline="0" noProof="0" dirty="0" smtClean="0">
                <a:ln>
                  <a:noFill/>
                </a:ln>
                <a:solidFill>
                  <a:schemeClr val="tx1"/>
                </a:solidFill>
                <a:effectLst/>
                <a:uLnTx/>
                <a:uFillTx/>
                <a:latin typeface="+mn-lt"/>
                <a:ea typeface="+mn-ea"/>
              </a:rPr>
              <a:t>平成</a:t>
            </a:r>
            <a:r>
              <a:rPr kumimoji="1" lang="en-US" altLang="ja-JP" sz="1800" b="0" i="0" u="none" strike="noStrike" kern="0" cap="none" spc="0" normalizeH="0" baseline="0" noProof="0" dirty="0" smtClean="0">
                <a:ln>
                  <a:noFill/>
                </a:ln>
                <a:solidFill>
                  <a:schemeClr val="tx1"/>
                </a:solidFill>
                <a:effectLst/>
                <a:uLnTx/>
                <a:uFillTx/>
                <a:latin typeface="+mn-lt"/>
                <a:ea typeface="+mn-ea"/>
              </a:rPr>
              <a:t>30</a:t>
            </a:r>
            <a:r>
              <a:rPr kumimoji="1" lang="ja-JP" altLang="en-US" sz="1800" b="0" i="0" u="none" strike="noStrike" kern="0" cap="none" spc="0" normalizeH="0" baseline="0" noProof="0" dirty="0" smtClean="0">
                <a:ln>
                  <a:noFill/>
                </a:ln>
                <a:solidFill>
                  <a:schemeClr val="tx1"/>
                </a:solidFill>
                <a:effectLst/>
                <a:uLnTx/>
                <a:uFillTx/>
                <a:latin typeface="+mn-lt"/>
                <a:ea typeface="+mn-ea"/>
              </a:rPr>
              <a:t>年度版も</a:t>
            </a:r>
            <a:r>
              <a:rPr kumimoji="1" lang="en-US" altLang="ja-JP" sz="1800" b="0" i="0" u="none" strike="noStrike" kern="0" cap="none" spc="0" normalizeH="0" baseline="0" noProof="0" dirty="0" smtClean="0">
                <a:ln>
                  <a:noFill/>
                </a:ln>
                <a:solidFill>
                  <a:schemeClr val="tx1"/>
                </a:solidFill>
                <a:effectLst/>
                <a:uLnTx/>
                <a:uFillTx/>
                <a:latin typeface="+mn-lt"/>
                <a:ea typeface="+mn-ea"/>
              </a:rPr>
              <a:t>UP</a:t>
            </a:r>
            <a:r>
              <a:rPr kumimoji="1" lang="ja-JP" altLang="en-US" sz="1800" b="0" i="0" u="none" strike="noStrike" kern="0" cap="none" spc="0" normalizeH="0" baseline="0" noProof="0" dirty="0" smtClean="0">
                <a:ln>
                  <a:noFill/>
                </a:ln>
                <a:solidFill>
                  <a:schemeClr val="tx1"/>
                </a:solidFill>
                <a:effectLst/>
                <a:uLnTx/>
                <a:uFillTx/>
                <a:latin typeface="+mn-lt"/>
                <a:ea typeface="+mn-ea"/>
              </a:rPr>
              <a:t>予定</a:t>
            </a:r>
            <a:endParaRPr kumimoji="1" lang="en-US" altLang="ja-JP" sz="1800" b="0" i="0" u="none" strike="noStrike" kern="0" cap="none" spc="0" normalizeH="0" baseline="0" noProof="0" dirty="0" smtClean="0">
              <a:ln>
                <a:noFill/>
              </a:ln>
              <a:solidFill>
                <a:schemeClr val="tx1"/>
              </a:solidFill>
              <a:effectLst/>
              <a:uLnTx/>
              <a:uFillTx/>
              <a:latin typeface="+mn-lt"/>
              <a:ea typeface="+mn-ea"/>
            </a:endParaRPr>
          </a:p>
          <a:p>
            <a:pPr marL="469900" lvl="0" indent="-469900">
              <a:spcBef>
                <a:spcPct val="20000"/>
              </a:spcBef>
              <a:buClr>
                <a:srgbClr val="0066FF"/>
              </a:buClr>
              <a:buFont typeface="Wingdings" pitchFamily="2" charset="2"/>
              <a:buChar char="o"/>
              <a:defRPr/>
            </a:pPr>
            <a:r>
              <a:rPr lang="ja-JP" altLang="en-US" sz="2400" kern="0" dirty="0" smtClean="0"/>
              <a:t>研修会用資料 事例集</a:t>
            </a:r>
            <a:endParaRPr lang="ja-JP" altLang="en-US" sz="1800" kern="0" dirty="0" smtClean="0"/>
          </a:p>
          <a:p>
            <a:pPr marL="908050" lvl="1" indent="-436563">
              <a:spcBef>
                <a:spcPct val="20000"/>
              </a:spcBef>
              <a:buClr>
                <a:srgbClr val="0066FF"/>
              </a:buClr>
              <a:buFont typeface="Wingdings" pitchFamily="2" charset="2"/>
              <a:buChar char="n"/>
              <a:defRPr/>
            </a:pPr>
            <a:r>
              <a:rPr lang="en-US" altLang="zh-TW" sz="2000" dirty="0" smtClean="0"/>
              <a:t>DVD</a:t>
            </a:r>
            <a:r>
              <a:rPr lang="zh-TW" altLang="en-US" sz="2000" dirty="0" smtClean="0"/>
              <a:t>教材収載資料</a:t>
            </a:r>
            <a:r>
              <a:rPr lang="ja-JP" altLang="en-US" sz="2000" kern="0" dirty="0" smtClean="0"/>
              <a:t>／研修用事例</a:t>
            </a:r>
            <a:r>
              <a:rPr lang="en-US" altLang="ja-JP" sz="2000" kern="0" dirty="0" smtClean="0"/>
              <a:t>(</a:t>
            </a:r>
            <a:r>
              <a:rPr lang="ja-JP" altLang="en-US" sz="2000" kern="0" dirty="0" smtClean="0"/>
              <a:t>事例のポイント解説・講義録</a:t>
            </a:r>
            <a:r>
              <a:rPr lang="en-US" altLang="ja-JP" sz="2000" kern="0" dirty="0" smtClean="0"/>
              <a:t>)</a:t>
            </a:r>
          </a:p>
          <a:p>
            <a:pPr marL="469900" lvl="0" indent="-469900">
              <a:spcBef>
                <a:spcPct val="20000"/>
              </a:spcBef>
              <a:buClr>
                <a:srgbClr val="0066FF"/>
              </a:buClr>
              <a:buFont typeface="Wingdings" pitchFamily="2" charset="2"/>
              <a:buChar char="o"/>
              <a:defRPr/>
            </a:pPr>
            <a:r>
              <a:rPr lang="en-US" altLang="ja-JP" sz="2400" kern="0" dirty="0" smtClean="0"/>
              <a:t>E-</a:t>
            </a:r>
            <a:r>
              <a:rPr lang="ja-JP" altLang="en-US" sz="2400" kern="0" dirty="0" smtClean="0"/>
              <a:t>ラーニング</a:t>
            </a:r>
          </a:p>
          <a:p>
            <a:pPr marL="908050" lvl="1" indent="-436563">
              <a:spcBef>
                <a:spcPct val="20000"/>
              </a:spcBef>
              <a:buClr>
                <a:srgbClr val="0066FF"/>
              </a:buClr>
              <a:buFont typeface="Wingdings" pitchFamily="2" charset="2"/>
              <a:buChar char="n"/>
              <a:defRPr/>
            </a:pPr>
            <a:r>
              <a:rPr lang="ja-JP" altLang="en-US" sz="2000" kern="0" dirty="0" smtClean="0"/>
              <a:t>「特記事項」動画教材</a:t>
            </a:r>
            <a:endParaRPr lang="en-US" altLang="ja-JP" sz="2000" kern="0" dirty="0" smtClean="0"/>
          </a:p>
          <a:p>
            <a:pPr marL="908050" lvl="1" indent="-436563">
              <a:spcBef>
                <a:spcPct val="20000"/>
              </a:spcBef>
              <a:buClr>
                <a:srgbClr val="0066FF"/>
              </a:buClr>
              <a:buFont typeface="Wingdings" pitchFamily="2" charset="2"/>
              <a:buChar char="n"/>
              <a:defRPr/>
            </a:pPr>
            <a:endParaRPr lang="en-US" altLang="ja-JP" sz="2000" kern="0" dirty="0" smtClean="0"/>
          </a:p>
          <a:p>
            <a:pPr marL="908050" marR="0" lvl="1" indent="-436563" algn="l" defTabSz="914400" rtl="0" eaLnBrk="1" fontAlgn="base" latinLnBrk="0" hangingPunct="1">
              <a:lnSpc>
                <a:spcPct val="100000"/>
              </a:lnSpc>
              <a:spcBef>
                <a:spcPct val="20000"/>
              </a:spcBef>
              <a:spcAft>
                <a:spcPct val="0"/>
              </a:spcAft>
              <a:buClr>
                <a:srgbClr val="0066FF"/>
              </a:buClr>
              <a:buSzTx/>
              <a:buFont typeface="Wingdings" pitchFamily="2" charset="2"/>
              <a:buNone/>
              <a:tabLst/>
              <a:defRPr/>
            </a:pPr>
            <a:endParaRPr kumimoji="1" lang="en-US" altLang="ja-JP" sz="1800" b="0" i="0" u="none" strike="noStrike" kern="0" cap="none" spc="0" normalizeH="0" baseline="0" noProof="0" dirty="0" smtClean="0">
              <a:ln>
                <a:noFill/>
              </a:ln>
              <a:solidFill>
                <a:schemeClr val="tx1"/>
              </a:solidFill>
              <a:effectLst/>
              <a:uLnTx/>
              <a:uFillTx/>
              <a:latin typeface="+mn-lt"/>
              <a:ea typeface="+mn-ea"/>
            </a:endParaRPr>
          </a:p>
        </p:txBody>
      </p:sp>
      <p:pic>
        <p:nvPicPr>
          <p:cNvPr id="9"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143525" y="1289720"/>
            <a:ext cx="3960440" cy="2785272"/>
          </a:xfrm>
          <a:prstGeom prst="rect">
            <a:avLst/>
          </a:prstGeom>
          <a:noFill/>
          <a:ln w="9525">
            <a:noFill/>
            <a:miter lim="800000"/>
            <a:headEnd/>
            <a:tailEnd/>
          </a:ln>
        </p:spPr>
      </p:pic>
      <p:sp>
        <p:nvSpPr>
          <p:cNvPr id="12" name="正方形/長方形 11"/>
          <p:cNvSpPr/>
          <p:nvPr/>
        </p:nvSpPr>
        <p:spPr>
          <a:xfrm>
            <a:off x="5220072" y="2780928"/>
            <a:ext cx="1017124" cy="23246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下矢印 12"/>
          <p:cNvSpPr/>
          <p:nvPr/>
        </p:nvSpPr>
        <p:spPr>
          <a:xfrm rot="14087920">
            <a:off x="6159897" y="2439202"/>
            <a:ext cx="192666" cy="285216"/>
          </a:xfrm>
          <a:prstGeom prst="downArrow">
            <a:avLst>
              <a:gd name="adj1" fmla="val 33344"/>
              <a:gd name="adj2" fmla="val 57303"/>
            </a:avLst>
          </a:prstGeom>
          <a:solidFill>
            <a:srgbClr val="FF0000"/>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kumimoji="1" lang="ja-JP" altLang="en-US"/>
          </a:p>
        </p:txBody>
      </p:sp>
      <p:sp>
        <p:nvSpPr>
          <p:cNvPr id="14" name="正方形/長方形 13"/>
          <p:cNvSpPr/>
          <p:nvPr/>
        </p:nvSpPr>
        <p:spPr>
          <a:xfrm>
            <a:off x="6412171" y="2364449"/>
            <a:ext cx="603562" cy="14401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下矢印 14"/>
          <p:cNvSpPr/>
          <p:nvPr/>
        </p:nvSpPr>
        <p:spPr>
          <a:xfrm>
            <a:off x="6588224" y="2518544"/>
            <a:ext cx="177279" cy="303939"/>
          </a:xfrm>
          <a:prstGeom prst="downArrow">
            <a:avLst>
              <a:gd name="adj1" fmla="val 33344"/>
              <a:gd name="adj2" fmla="val 57303"/>
            </a:avLst>
          </a:prstGeom>
          <a:solidFill>
            <a:srgbClr val="FF0000"/>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kumimoji="1" lang="ja-JP" altLang="en-US"/>
          </a:p>
        </p:txBody>
      </p:sp>
      <p:pic>
        <p:nvPicPr>
          <p:cNvPr id="10"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372200" y="2852936"/>
            <a:ext cx="2092811" cy="3882162"/>
          </a:xfrm>
          <a:prstGeom prst="rect">
            <a:avLst/>
          </a:prstGeom>
          <a:noFill/>
          <a:ln w="25400">
            <a:solidFill>
              <a:srgbClr val="FF0000"/>
            </a:solid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843808" y="1412776"/>
            <a:ext cx="3456384" cy="1922150"/>
          </a:xfrm>
          <a:prstGeom prst="rect">
            <a:avLst/>
          </a:prstGeom>
          <a:noFill/>
          <a:ln w="9525">
            <a:noFill/>
            <a:miter lim="800000"/>
            <a:headEnd/>
            <a:tailEnd/>
          </a:ln>
        </p:spPr>
      </p:pic>
      <p:sp>
        <p:nvSpPr>
          <p:cNvPr id="8" name="角丸四角形吹き出し 7"/>
          <p:cNvSpPr/>
          <p:nvPr/>
        </p:nvSpPr>
        <p:spPr>
          <a:xfrm>
            <a:off x="1763688" y="3645024"/>
            <a:ext cx="5544616" cy="2880320"/>
          </a:xfrm>
          <a:prstGeom prst="wedgeRoundRectCallout">
            <a:avLst>
              <a:gd name="adj1" fmla="val 453"/>
              <a:gd name="adj2" fmla="val -74260"/>
              <a:gd name="adj3" fmla="val 16667"/>
            </a:avLst>
          </a:prstGeom>
          <a:solidFill>
            <a:schemeClr val="bg1"/>
          </a:solidFill>
          <a:ln>
            <a:solidFill>
              <a:srgbClr val="FFC000"/>
            </a:solidFill>
          </a:ln>
          <a:effectLst>
            <a:outerShdw blurRad="50800" dist="38100" dir="2700000" algn="tl" rotWithShape="0">
              <a:prstClr val="black">
                <a:alpha val="40000"/>
              </a:prstClr>
            </a:outerShdw>
          </a:effectLst>
        </p:spPr>
        <p:style>
          <a:lnRef idx="3">
            <a:schemeClr val="lt1"/>
          </a:lnRef>
          <a:fillRef idx="1">
            <a:schemeClr val="accent2"/>
          </a:fillRef>
          <a:effectRef idx="1">
            <a:schemeClr val="accent2"/>
          </a:effectRef>
          <a:fontRef idx="minor">
            <a:schemeClr val="lt1"/>
          </a:fontRef>
        </p:style>
        <p:txBody>
          <a:bodyPr rtlCol="0" anchor="ctr"/>
          <a:lstStyle/>
          <a:p>
            <a:pPr algn="ctr"/>
            <a:endParaRPr kumimoji="1" lang="ja-JP" altLang="en-US"/>
          </a:p>
        </p:txBody>
      </p:sp>
      <p:sp>
        <p:nvSpPr>
          <p:cNvPr id="6" name="Rectangle 2"/>
          <p:cNvSpPr>
            <a:spLocks noGrp="1" noChangeArrowheads="1"/>
          </p:cNvSpPr>
          <p:nvPr>
            <p:ph type="title"/>
          </p:nvPr>
        </p:nvSpPr>
        <p:spPr>
          <a:xfrm>
            <a:off x="574675" y="304800"/>
            <a:ext cx="8001000" cy="747713"/>
          </a:xfrm>
        </p:spPr>
        <p:txBody>
          <a:bodyPr/>
          <a:lstStyle/>
          <a:p>
            <a:pPr eaLnBrk="1" hangingPunct="1"/>
            <a:r>
              <a:rPr lang="ja-JP" altLang="en-US" sz="3400" dirty="0" smtClean="0"/>
              <a:t>６．</a:t>
            </a:r>
            <a:r>
              <a:rPr lang="en-US" altLang="ja-JP" sz="3400" dirty="0" smtClean="0"/>
              <a:t>E-</a:t>
            </a:r>
            <a:r>
              <a:rPr lang="ja-JP" altLang="en-US" sz="3400" dirty="0" smtClean="0"/>
              <a:t>ラーニングの使い方－利用手順</a:t>
            </a:r>
          </a:p>
        </p:txBody>
      </p:sp>
      <p:pic>
        <p:nvPicPr>
          <p:cNvPr id="1028" name="Picture 4"/>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051720" y="3717032"/>
            <a:ext cx="5040560" cy="2670218"/>
          </a:xfrm>
          <a:prstGeom prst="rect">
            <a:avLst/>
          </a:prstGeom>
          <a:noFill/>
          <a:ln w="9525">
            <a:noFill/>
            <a:miter lim="800000"/>
            <a:headEnd/>
            <a:tailEnd/>
          </a:ln>
        </p:spPr>
      </p:pic>
      <p:sp>
        <p:nvSpPr>
          <p:cNvPr id="2" name="正方形/長方形 1"/>
          <p:cNvSpPr/>
          <p:nvPr/>
        </p:nvSpPr>
        <p:spPr>
          <a:xfrm>
            <a:off x="2555776" y="5085184"/>
            <a:ext cx="288032"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p:cNvSpPr/>
          <p:nvPr/>
        </p:nvSpPr>
        <p:spPr>
          <a:xfrm>
            <a:off x="2987824" y="5901149"/>
            <a:ext cx="216024" cy="1658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Profile">
  <a:themeElements>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fontScheme name="Profile">
      <a:majorFont>
        <a:latin typeface="Verdana"/>
        <a:ea typeface="ＭＳ Ｐゴシック"/>
        <a:cs typeface=""/>
      </a:majorFont>
      <a:minorFont>
        <a:latin typeface="Verdan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rofile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Profile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Profile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Profile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Profile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Profile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Profile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Profile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Profile</Template>
  <TotalTime>7606</TotalTime>
  <Words>4210</Words>
  <Application>Microsoft Office PowerPoint</Application>
  <PresentationFormat>画面に合わせる (4:3)</PresentationFormat>
  <Paragraphs>290</Paragraphs>
  <Slides>32</Slides>
  <Notes>32</Notes>
  <HiddenSlides>0</HiddenSlides>
  <MMClips>0</MMClips>
  <ScaleCrop>false</ScaleCrop>
  <HeadingPairs>
    <vt:vector size="6" baseType="variant">
      <vt:variant>
        <vt:lpstr>使用されているフォント</vt:lpstr>
      </vt:variant>
      <vt:variant>
        <vt:i4>12</vt:i4>
      </vt:variant>
      <vt:variant>
        <vt:lpstr>テーマ</vt:lpstr>
      </vt:variant>
      <vt:variant>
        <vt:i4>1</vt:i4>
      </vt:variant>
      <vt:variant>
        <vt:lpstr>スライド タイトル</vt:lpstr>
      </vt:variant>
      <vt:variant>
        <vt:i4>32</vt:i4>
      </vt:variant>
    </vt:vector>
  </HeadingPairs>
  <TitlesOfParts>
    <vt:vector size="45" baseType="lpstr">
      <vt:lpstr>HGPｺﾞｼｯｸE</vt:lpstr>
      <vt:lpstr>HGP創英角ｺﾞｼｯｸUB</vt:lpstr>
      <vt:lpstr>HGS創英角ｺﾞｼｯｸUB</vt:lpstr>
      <vt:lpstr>HG丸ｺﾞｼｯｸM-PRO</vt:lpstr>
      <vt:lpstr>ＭＳ Ｐゴシック</vt:lpstr>
      <vt:lpstr>ＭＳ Ｐ明朝</vt:lpstr>
      <vt:lpstr>ＭＳ ゴシック</vt:lpstr>
      <vt:lpstr>Arial</vt:lpstr>
      <vt:lpstr>Calibri</vt:lpstr>
      <vt:lpstr>Times New Roman</vt:lpstr>
      <vt:lpstr>Verdana</vt:lpstr>
      <vt:lpstr>Wingdings</vt:lpstr>
      <vt:lpstr>Profile</vt:lpstr>
      <vt:lpstr>認定調査の適正化プロセス</vt:lpstr>
      <vt:lpstr>１．認定調査の適正化プロセス</vt:lpstr>
      <vt:lpstr>２．研修終了後まず実施いただきたいこと</vt:lpstr>
      <vt:lpstr>３．基本調査の改善に向けた取組例</vt:lpstr>
      <vt:lpstr>４．特記事項の改善に向けた取組例</vt:lpstr>
      <vt:lpstr>５．適正化ツール－基本調査の改善</vt:lpstr>
      <vt:lpstr>５．適正化ツール－基本調査の改善</vt:lpstr>
      <vt:lpstr>５．適正化ツール－特記事項の改善</vt:lpstr>
      <vt:lpstr>６．E-ラーニングの使い方－利用手順</vt:lpstr>
      <vt:lpstr>６．E-ラーニングの使い方－基本構成</vt:lpstr>
      <vt:lpstr>【演習】グループワーク</vt:lpstr>
      <vt:lpstr>PowerPoint プレゼンテーション</vt:lpstr>
      <vt:lpstr>PowerPoint プレゼンテーション</vt:lpstr>
      <vt:lpstr>１．介護の手間の審査判定で重視・不足している情報</vt:lpstr>
      <vt:lpstr>１．介護の手間の審査判定で重視・不足している情報</vt:lpstr>
      <vt:lpstr>１．介護の手間の審査判定で重視・不足している情報</vt:lpstr>
      <vt:lpstr>２．事前の読み込みに要する時間</vt:lpstr>
      <vt:lpstr>３．事務局に役割を徹底・強化してほしいこと</vt:lpstr>
      <vt:lpstr>４．適切な審査判定を行う上で、より理解を深めたい項目</vt:lpstr>
      <vt:lpstr>PowerPoint プレゼンテーション</vt:lpstr>
      <vt:lpstr>１．申請受付窓口で行っている工夫</vt:lpstr>
      <vt:lpstr>（参考）各自治体の取組事例①　北杜市</vt:lpstr>
      <vt:lpstr>２．申請時期に関して医療機関に理解を求める活動</vt:lpstr>
      <vt:lpstr>（参考）各自治体の取組事例②　大紀町</vt:lpstr>
      <vt:lpstr>３．認定調査に係る業務の対応策の実現可能性</vt:lpstr>
      <vt:lpstr>（参考）各自治体の取組事例③　寝屋川市</vt:lpstr>
      <vt:lpstr>４．合議体の運用数</vt:lpstr>
      <vt:lpstr>（参考）各自治体の取組事例④　名古屋市</vt:lpstr>
      <vt:lpstr>※各自治体の取組事例に関する資料</vt:lpstr>
      <vt:lpstr>基本調査　取組のポイント</vt:lpstr>
      <vt:lpstr>特記事項　取組のポイント</vt:lpstr>
      <vt:lpstr>MEMO</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認定調査の適正化プロセス</dc:title>
  <dc:creator>植村 靖則</dc:creator>
  <cp:lastModifiedBy>植村 靖則</cp:lastModifiedBy>
  <cp:revision>1</cp:revision>
  <dcterms:created xsi:type="dcterms:W3CDTF">2010-08-22T03:01:41Z</dcterms:created>
  <dcterms:modified xsi:type="dcterms:W3CDTF">2019-12-27T07:12:07Z</dcterms:modified>
</cp:coreProperties>
</file>