
<file path=[Content_Types].xml><?xml version="1.0" encoding="utf-8"?>
<Types xmlns="http://schemas.openxmlformats.org/package/2006/content-types">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99" r:id="rId4"/>
    <p:sldMasterId id="2147484151" r:id="rId5"/>
    <p:sldMasterId id="2147484165" r:id="rId6"/>
  </p:sldMasterIdLst>
  <p:notesMasterIdLst>
    <p:notesMasterId r:id="rId17"/>
  </p:notesMasterIdLst>
  <p:handoutMasterIdLst>
    <p:handoutMasterId r:id="rId18"/>
  </p:handoutMasterIdLst>
  <p:sldIdLst>
    <p:sldId id="591" r:id="rId7"/>
    <p:sldId id="667" r:id="rId8"/>
    <p:sldId id="655" r:id="rId9"/>
    <p:sldId id="656" r:id="rId10"/>
    <p:sldId id="668" r:id="rId11"/>
    <p:sldId id="669" r:id="rId12"/>
    <p:sldId id="678" r:id="rId13"/>
    <p:sldId id="670" r:id="rId14"/>
    <p:sldId id="657" r:id="rId15"/>
    <p:sldId id="679" r:id="rId16"/>
  </p:sldIdLst>
  <p:sldSz cx="9144000" cy="6858000" type="screen4x3"/>
  <p:notesSz cx="6807200" cy="9939338"/>
  <p:embeddedFontLst>
    <p:embeddedFont>
      <p:font typeface="HGP創英角ｺﾞｼｯｸUB" pitchFamily="50" charset="-128"/>
      <p:regular r:id="rId19"/>
    </p:embeddedFont>
    <p:embeddedFont>
      <p:font typeface="Calibri" pitchFamily="34" charset="0"/>
      <p:regular r:id="rId20"/>
      <p:bold r:id="rId21"/>
      <p:italic r:id="rId22"/>
      <p:boldItalic r:id="rId23"/>
    </p:embeddedFont>
    <p:embeddedFont>
      <p:font typeface="HG創英角ｺﾞｼｯｸUB" pitchFamily="49" charset="-128"/>
      <p:regular r:id="rId24"/>
    </p:embeddedFont>
    <p:embeddedFont>
      <p:font typeface="Verdana" pitchFamily="34" charset="0"/>
      <p:regular r:id="rId25"/>
      <p:bold r:id="rId26"/>
      <p:italic r:id="rId27"/>
      <p:boldItalic r:id="rId28"/>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49728" autoAdjust="0"/>
    <p:restoredTop sz="96583" autoAdjust="0"/>
  </p:normalViewPr>
  <p:slideViewPr>
    <p:cSldViewPr snapToGrid="0">
      <p:cViewPr>
        <p:scale>
          <a:sx n="80" d="100"/>
          <a:sy n="80" d="100"/>
        </p:scale>
        <p:origin x="-852" y="-72"/>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20750" y="746125"/>
            <a:ext cx="4967288" cy="3725863"/>
          </a:xfrm>
          <a:ln/>
        </p:spPr>
      </p:sp>
      <p:sp>
        <p:nvSpPr>
          <p:cNvPr id="45059"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20750" y="746125"/>
            <a:ext cx="4967288" cy="3725863"/>
          </a:xfrm>
          <a:ln/>
        </p:spPr>
      </p:sp>
      <p:sp>
        <p:nvSpPr>
          <p:cNvPr id="51203"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20750" y="746125"/>
            <a:ext cx="4967288" cy="3725863"/>
          </a:xfrm>
          <a:ln/>
        </p:spPr>
      </p:sp>
      <p:sp>
        <p:nvSpPr>
          <p:cNvPr id="5325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xfrm>
            <a:off x="920750" y="746125"/>
            <a:ext cx="4967288" cy="3725863"/>
          </a:xfrm>
          <a:ln/>
        </p:spPr>
      </p:sp>
      <p:sp>
        <p:nvSpPr>
          <p:cNvPr id="4301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510F6ED-0357-4651-AC46-974D861E0C9E}" type="datetime1">
              <a:rPr lang="ja-JP" altLang="en-US" smtClean="0">
                <a:solidFill>
                  <a:srgbClr val="000000"/>
                </a:solidFill>
              </a:rPr>
              <a:t>2013/6/5</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08B4C2B-1E02-4FF0-A760-0E5B6A255805}"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D543E9AC-D013-43D0-A7CB-AE7119C6F862}"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47FC40A-B9AD-4074-B6BE-179930B75C50}"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20808456-6DA2-4BB0-AFEF-F833F8499A4A}" type="datetime1">
              <a:rPr lang="ja-JP" altLang="en-US" smtClean="0">
                <a:solidFill>
                  <a:srgbClr val="000000"/>
                </a:solidFill>
              </a:rPr>
              <a:t>2013/6/5</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CAED9A82-B414-431A-895A-1C6A6759FAC6}" type="datetime1">
              <a:rPr lang="ja-JP" altLang="en-US" smtClean="0">
                <a:solidFill>
                  <a:srgbClr val="000000"/>
                </a:solidFill>
              </a:rPr>
              <a:t>2013/6/5</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BF67FD02-45E0-4D18-8968-3D22A451CBC8}" type="datetime1">
              <a:rPr lang="ja-JP" altLang="en-US" smtClean="0">
                <a:solidFill>
                  <a:srgbClr val="000000"/>
                </a:solidFill>
              </a:rPr>
              <a:t>2013/6/5</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D74036D-BB42-4272-9375-FC4C0BF5AD5B}"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650C2DF8-2E9C-4229-B07C-2DDFFC09324D}"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80BABBD2-EB38-4F2B-871E-57F6673434F6}"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065ECE6-A3EE-46E0-BFA8-0D35F89FDA14}"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0413712-747F-43BB-8BE1-770F5ACE5080}"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516D3225-875A-45B5-938E-3EDCA79A5577}" type="datetime1">
              <a:rPr lang="ja-JP" altLang="en-US" smtClean="0">
                <a:solidFill>
                  <a:srgbClr val="000000"/>
                </a:solidFill>
              </a:rPr>
              <a:t>2013/6/5</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9AC5141E-2E68-44AE-812C-4FC910852B37}" type="datetime1">
              <a:rPr lang="ja-JP" altLang="en-US" smtClean="0">
                <a:solidFill>
                  <a:srgbClr val="000000"/>
                </a:solidFill>
              </a:rPr>
              <a:t>2013/6/5</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0190154-578E-4CCD-8982-FCEBA746A474}"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lgn="r">
              <a:defRPr sz="1050"/>
            </a:lvl1pPr>
          </a:lstStyle>
          <a:p>
            <a:pPr>
              <a:defRPr/>
            </a:pPr>
            <a:fld id="{2FE8CD3E-86AA-4423-A62C-CFF429732B92}" type="slidenum">
              <a:rPr lang="en-US" altLang="ja-JP" smtClean="0">
                <a:solidFill>
                  <a:srgbClr val="000000"/>
                </a:solidFill>
                <a:latin typeface="Verdana" pitchFamily="34" charset="0"/>
                <a:ea typeface="ＭＳ Ｐゴシック" charset="-128"/>
              </a:rPr>
              <a:pPr>
                <a:defRPr/>
              </a:pPr>
              <a:t>‹#›</a:t>
            </a:fld>
            <a:endParaRPr lang="en-US" altLang="ja-JP">
              <a:solidFill>
                <a:srgbClr val="000000"/>
              </a:solidFill>
              <a:latin typeface="Verdana" pitchFamily="34" charset="0"/>
              <a:ea typeface="ＭＳ Ｐゴシック"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64261067-5AAA-4BCC-84FB-04A4CDE635C2}"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0FF39B2-6641-4D56-9F7A-AD6079536B35}"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A12B94C2-5707-43D4-9571-41B1B856FBC8}"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DA43A3A-6FD6-4788-B2EB-97BB4BA3597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DAB8AD30-590E-4E09-878C-5B2D6FA6E788}" type="datetime1">
              <a:rPr lang="ja-JP" altLang="en-US" smtClean="0">
                <a:solidFill>
                  <a:srgbClr val="000000"/>
                </a:solidFill>
              </a:rPr>
              <a:t>2013/6/5</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E24969E8-C23D-435D-8E73-B8EC4C79B469}"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82CC9F75-2EC5-4E5D-A635-608202915349}" type="datetime1">
              <a:rPr lang="ja-JP" altLang="en-US" smtClean="0">
                <a:solidFill>
                  <a:srgbClr val="000000"/>
                </a:solidFill>
              </a:rPr>
              <a:t>2013/6/5</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0CE7B995-D8DD-4227-A2A1-1CF93BAE558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5E0402D-C848-48AD-BA1B-6DF478400C9F}" type="datetime1">
              <a:rPr lang="ja-JP" altLang="en-US" smtClean="0">
                <a:solidFill>
                  <a:srgbClr val="000000"/>
                </a:solidFill>
              </a:rPr>
              <a:t>2013/6/5</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BEECCA7-BC3B-4429-8B8A-DC7482CF652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70AB4D68-CE54-49FB-A8B4-E46033AA6EDE}"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82F8BECE-39EB-40F4-807D-314741B349F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AD60D26-016E-481F-AD3B-AB707FF78545}"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C7E21E0-187B-48FE-8D03-4E6EE563754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17FBC99-4ACD-4ECE-8A26-28E69533844F}"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17DE7779-42E6-4308-8556-C13551A540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C30921E-B82A-4C2A-B914-BBF460B495B1}" type="datetime1">
              <a:rPr lang="ja-JP" altLang="en-US" smtClean="0">
                <a:solidFill>
                  <a:srgbClr val="000000"/>
                </a:solidFill>
              </a:rPr>
              <a:t>2013/6/5</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7D6E2E2B-80CF-47A0-96DF-D0A16C1C2B3A}"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3B575319-1FE2-4581-9012-85A7380A84BF}" type="datetime1">
              <a:rPr lang="ja-JP" altLang="en-US" smtClean="0">
                <a:solidFill>
                  <a:srgbClr val="000000"/>
                </a:solidFill>
              </a:rPr>
              <a:t>2013/6/5</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5DFFE16B-0EDA-40CF-AC5B-51E64EF465E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DA9BA7CA-6A6B-41F5-A9E9-69C813853B0F}" type="datetime1">
              <a:rPr lang="ja-JP" altLang="en-US" smtClean="0">
                <a:solidFill>
                  <a:srgbClr val="000000"/>
                </a:solidFill>
              </a:rPr>
              <a:t>2013/6/5</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6A101E5-770C-40C1-857F-447337F26D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D7134303-74B6-4B4A-A3AA-2A88F8DA4982}" type="datetime1">
              <a:rPr lang="ja-JP" altLang="en-US" smtClean="0">
                <a:solidFill>
                  <a:srgbClr val="000000"/>
                </a:solidFill>
                <a:latin typeface="Verdana" pitchFamily="34" charset="0"/>
              </a:rPr>
              <a:t>2013/6/5</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fld id="{DEBC03D6-A8DC-43F9-8083-A6C145611A1C}" type="datetime1">
              <a:rPr lang="ja-JP" altLang="en-US" smtClean="0">
                <a:solidFill>
                  <a:srgbClr val="000000"/>
                </a:solidFill>
                <a:latin typeface="Verdana" pitchFamily="34" charset="0"/>
              </a:rPr>
              <a:t>2013/6/5</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ja-JP" altLang="en-US" sz="80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３．要介護認定の仕組み</a:t>
            </a:r>
            <a:endParaRPr lang="en-US" altLang="ja-JP" sz="4800"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200" dirty="0" smtClean="0"/>
              <a:t>特記事項の必要性</a:t>
            </a:r>
            <a:endParaRPr lang="ja-JP" altLang="en-US" dirty="0" smtClean="0"/>
          </a:p>
        </p:txBody>
      </p:sp>
      <p:sp>
        <p:nvSpPr>
          <p:cNvPr id="18" name="正方形/長方形 17"/>
          <p:cNvSpPr/>
          <p:nvPr/>
        </p:nvSpPr>
        <p:spPr>
          <a:xfrm>
            <a:off x="1619672" y="2060848"/>
            <a:ext cx="3024336" cy="1224136"/>
          </a:xfrm>
          <a:prstGeom prst="rect">
            <a:avLst/>
          </a:prstGeom>
          <a:solidFill>
            <a:srgbClr val="FCAE91"/>
          </a:solidFill>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2000" b="1" spc="50" dirty="0" smtClean="0">
                <a:ln w="11430"/>
                <a:solidFill>
                  <a:srgbClr val="C000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介護の手間</a:t>
            </a:r>
            <a:r>
              <a:rPr lang="ja-JP" altLang="en-U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≒介護の時間</a:t>
            </a:r>
            <a:r>
              <a:rPr lang="ja-JP"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を「ものさし」とする</a:t>
            </a:r>
            <a:endParaRPr kumimoji="1" lang="en-US" altLang="ja-JP"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ndParaRPr>
          </a:p>
        </p:txBody>
      </p:sp>
      <p:sp>
        <p:nvSpPr>
          <p:cNvPr id="21" name="正方形/長方形 20"/>
          <p:cNvSpPr/>
          <p:nvPr/>
        </p:nvSpPr>
        <p:spPr>
          <a:xfrm>
            <a:off x="1619672" y="1412776"/>
            <a:ext cx="3024336" cy="495672"/>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基　本　原　則</a:t>
            </a:r>
            <a:endParaRPr kumimoji="1" lang="ja-JP"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22" name="正方形/長方形 21"/>
          <p:cNvSpPr/>
          <p:nvPr/>
        </p:nvSpPr>
        <p:spPr>
          <a:xfrm>
            <a:off x="1619672" y="3429000"/>
            <a:ext cx="3024336" cy="1224136"/>
          </a:xfrm>
          <a:prstGeom prst="rect">
            <a:avLst/>
          </a:prstGeom>
          <a:solidFill>
            <a:srgbClr val="FCAE91"/>
          </a:solidFill>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介護の時間は、</a:t>
            </a:r>
            <a:r>
              <a:rPr lang="en-US" altLang="ja-JP"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
            </a:r>
            <a:br>
              <a:rPr lang="en-US" altLang="ja-JP"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br>
            <a:r>
              <a:rPr lang="en-US" altLang="ja-JP" sz="2000" b="1" spc="50" dirty="0" smtClean="0">
                <a:ln w="11430"/>
                <a:solidFill>
                  <a:srgbClr val="C000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3</a:t>
            </a:r>
            <a:r>
              <a:rPr lang="ja-JP" altLang="en-US" sz="2000" b="1" spc="50" dirty="0" err="1" smtClean="0">
                <a:ln w="11430"/>
                <a:solidFill>
                  <a:srgbClr val="C000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つの</a:t>
            </a:r>
            <a:r>
              <a:rPr lang="ja-JP" altLang="en-US" sz="2000" b="1" spc="50" dirty="0" smtClean="0">
                <a:ln w="11430"/>
                <a:solidFill>
                  <a:srgbClr val="C000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評価軸</a:t>
            </a:r>
            <a:r>
              <a:rPr lang="ja-JP"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に基づく調査項目により推計される</a:t>
            </a:r>
            <a:endParaRPr kumimoji="1" lang="en-US" altLang="ja-JP"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ndParaRPr>
          </a:p>
        </p:txBody>
      </p:sp>
      <p:sp>
        <p:nvSpPr>
          <p:cNvPr id="23" name="正方形/長方形 22"/>
          <p:cNvSpPr/>
          <p:nvPr/>
        </p:nvSpPr>
        <p:spPr>
          <a:xfrm>
            <a:off x="1619672" y="4869160"/>
            <a:ext cx="3024336" cy="1224136"/>
          </a:xfrm>
          <a:prstGeom prst="rect">
            <a:avLst/>
          </a:prstGeom>
          <a:solidFill>
            <a:srgbClr val="FCAE91"/>
          </a:solidFill>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推計された</a:t>
            </a:r>
            <a:r>
              <a:rPr lang="ja-JP"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介護の時間では表現しきれない「介護の手間」は</a:t>
            </a:r>
            <a:r>
              <a:rPr lang="ja-JP" altLang="en-US" sz="2000" b="1" spc="50" dirty="0" smtClean="0">
                <a:ln w="11430"/>
                <a:solidFill>
                  <a:srgbClr val="C000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審査会で評価</a:t>
            </a:r>
            <a:endParaRPr kumimoji="1" lang="en-US" altLang="ja-JP" sz="2000" b="1" spc="50" dirty="0" smtClean="0">
              <a:ln w="11430"/>
              <a:solidFill>
                <a:srgbClr val="C000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26" name="正方形/長方形 25"/>
          <p:cNvSpPr/>
          <p:nvPr/>
        </p:nvSpPr>
        <p:spPr>
          <a:xfrm>
            <a:off x="179514" y="2060848"/>
            <a:ext cx="1296144" cy="1224136"/>
          </a:xfrm>
          <a:prstGeom prst="rect">
            <a:avLst/>
          </a:prstGeom>
          <a:solidFill>
            <a:srgbClr val="FCAE91"/>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000" dirty="0" smtClean="0">
                <a:solidFill>
                  <a:srgbClr val="000000"/>
                </a:solidFill>
                <a:latin typeface="HGP創英角ｺﾞｼｯｸUB" pitchFamily="50" charset="-128"/>
                <a:ea typeface="HGP創英角ｺﾞｼｯｸUB" pitchFamily="50" charset="-128"/>
              </a:rPr>
              <a:t>ものさし</a:t>
            </a:r>
            <a:endParaRPr kumimoji="1" lang="en-US" altLang="ja-JP" sz="2000" dirty="0" smtClean="0">
              <a:solidFill>
                <a:srgbClr val="000000"/>
              </a:solidFill>
              <a:latin typeface="HGP創英角ｺﾞｼｯｸUB" pitchFamily="50" charset="-128"/>
              <a:ea typeface="HGP創英角ｺﾞｼｯｸUB" pitchFamily="50" charset="-128"/>
            </a:endParaRPr>
          </a:p>
          <a:p>
            <a:pPr algn="ctr"/>
            <a:r>
              <a:rPr lang="ja-JP" altLang="en-US" sz="2000" dirty="0" smtClean="0">
                <a:solidFill>
                  <a:srgbClr val="000000"/>
                </a:solidFill>
                <a:latin typeface="HGP創英角ｺﾞｼｯｸUB" pitchFamily="50" charset="-128"/>
                <a:ea typeface="HGP創英角ｺﾞｼｯｸUB" pitchFamily="50" charset="-128"/>
              </a:rPr>
              <a:t>（基準）</a:t>
            </a:r>
            <a:endParaRPr kumimoji="1" lang="en-US" altLang="ja-JP" sz="2000" dirty="0" smtClean="0">
              <a:solidFill>
                <a:srgbClr val="000000"/>
              </a:solidFill>
              <a:latin typeface="HGP創英角ｺﾞｼｯｸUB" pitchFamily="50" charset="-128"/>
              <a:ea typeface="HGP創英角ｺﾞｼｯｸUB" pitchFamily="50" charset="-128"/>
            </a:endParaRPr>
          </a:p>
        </p:txBody>
      </p:sp>
      <p:sp>
        <p:nvSpPr>
          <p:cNvPr id="28" name="正方形/長方形 27"/>
          <p:cNvSpPr/>
          <p:nvPr/>
        </p:nvSpPr>
        <p:spPr>
          <a:xfrm>
            <a:off x="179514" y="3429000"/>
            <a:ext cx="1296144" cy="1224136"/>
          </a:xfrm>
          <a:prstGeom prst="rect">
            <a:avLst/>
          </a:prstGeom>
          <a:solidFill>
            <a:srgbClr val="FCAE91"/>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000" dirty="0" smtClean="0">
                <a:solidFill>
                  <a:srgbClr val="000000"/>
                </a:solidFill>
                <a:latin typeface="HGP創英角ｺﾞｼｯｸUB" pitchFamily="50" charset="-128"/>
                <a:ea typeface="HGP創英角ｺﾞｼｯｸUB" pitchFamily="50" charset="-128"/>
              </a:rPr>
              <a:t>基本調査と一次</a:t>
            </a:r>
            <a:r>
              <a:rPr kumimoji="1" lang="en-US" altLang="ja-JP" sz="2000" dirty="0" smtClean="0">
                <a:solidFill>
                  <a:srgbClr val="000000"/>
                </a:solidFill>
                <a:latin typeface="HGP創英角ｺﾞｼｯｸUB" pitchFamily="50" charset="-128"/>
                <a:ea typeface="HGP創英角ｺﾞｼｯｸUB" pitchFamily="50" charset="-128"/>
              </a:rPr>
              <a:t/>
            </a:r>
            <a:br>
              <a:rPr kumimoji="1" lang="en-US" altLang="ja-JP" sz="2000" dirty="0" smtClean="0">
                <a:solidFill>
                  <a:srgbClr val="000000"/>
                </a:solidFill>
                <a:latin typeface="HGP創英角ｺﾞｼｯｸUB" pitchFamily="50" charset="-128"/>
                <a:ea typeface="HGP創英角ｺﾞｼｯｸUB" pitchFamily="50" charset="-128"/>
              </a:rPr>
            </a:br>
            <a:r>
              <a:rPr kumimoji="1" lang="ja-JP" altLang="en-US" sz="2000" dirty="0" smtClean="0">
                <a:solidFill>
                  <a:srgbClr val="000000"/>
                </a:solidFill>
                <a:latin typeface="HGP創英角ｺﾞｼｯｸUB" pitchFamily="50" charset="-128"/>
                <a:ea typeface="HGP創英角ｺﾞｼｯｸUB" pitchFamily="50" charset="-128"/>
              </a:rPr>
              <a:t>判定ｿﾌﾄ</a:t>
            </a:r>
            <a:endParaRPr kumimoji="1" lang="en-US" altLang="ja-JP" sz="2000" dirty="0" smtClean="0">
              <a:solidFill>
                <a:srgbClr val="000000"/>
              </a:solidFill>
              <a:latin typeface="HGP創英角ｺﾞｼｯｸUB" pitchFamily="50" charset="-128"/>
              <a:ea typeface="HGP創英角ｺﾞｼｯｸUB" pitchFamily="50" charset="-128"/>
            </a:endParaRPr>
          </a:p>
        </p:txBody>
      </p:sp>
      <p:sp>
        <p:nvSpPr>
          <p:cNvPr id="29" name="正方形/長方形 28"/>
          <p:cNvSpPr/>
          <p:nvPr/>
        </p:nvSpPr>
        <p:spPr>
          <a:xfrm>
            <a:off x="179514" y="4869160"/>
            <a:ext cx="1296144" cy="1224136"/>
          </a:xfrm>
          <a:prstGeom prst="rect">
            <a:avLst/>
          </a:prstGeom>
          <a:solidFill>
            <a:srgbClr val="FCAE9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000" dirty="0" smtClean="0">
                <a:solidFill>
                  <a:srgbClr val="000000"/>
                </a:solidFill>
                <a:latin typeface="HGP創英角ｺﾞｼｯｸUB" pitchFamily="50" charset="-128"/>
                <a:ea typeface="HGP創英角ｺﾞｼｯｸUB" pitchFamily="50" charset="-128"/>
              </a:rPr>
              <a:t>特記事項と審査会</a:t>
            </a:r>
            <a:endParaRPr kumimoji="1" lang="en-US" altLang="ja-JP" sz="2000" dirty="0" smtClean="0">
              <a:solidFill>
                <a:srgbClr val="000000"/>
              </a:solidFill>
              <a:latin typeface="HGP創英角ｺﾞｼｯｸUB" pitchFamily="50" charset="-128"/>
              <a:ea typeface="HGP創英角ｺﾞｼｯｸUB" pitchFamily="50" charset="-128"/>
            </a:endParaRPr>
          </a:p>
        </p:txBody>
      </p:sp>
      <p:sp>
        <p:nvSpPr>
          <p:cNvPr id="30" name="二等辺三角形 29"/>
          <p:cNvSpPr/>
          <p:nvPr/>
        </p:nvSpPr>
        <p:spPr>
          <a:xfrm rot="5400000">
            <a:off x="4355976" y="2493079"/>
            <a:ext cx="1224136" cy="360040"/>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4355976" y="3861055"/>
            <a:ext cx="1224136" cy="360040"/>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4355976" y="5301391"/>
            <a:ext cx="1224136" cy="360040"/>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4" name="正方形/長方形 33"/>
          <p:cNvSpPr/>
          <p:nvPr/>
        </p:nvSpPr>
        <p:spPr>
          <a:xfrm>
            <a:off x="5292086" y="2060848"/>
            <a:ext cx="3528392" cy="1224136"/>
          </a:xfrm>
          <a:prstGeom prst="rect">
            <a:avLst/>
          </a:prstGeom>
          <a:solidFill>
            <a:schemeClr val="bg1"/>
          </a:solidFill>
          <a:ln>
            <a:solidFill>
              <a:schemeClr val="accent2">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buFont typeface="Wingdings" pitchFamily="2" charset="2"/>
              <a:buChar char="Ø"/>
            </a:pPr>
            <a:r>
              <a:rPr kumimoji="1" lang="ja-JP" altLang="en-US" dirty="0" smtClean="0">
                <a:solidFill>
                  <a:schemeClr val="tx1"/>
                </a:solidFill>
              </a:rPr>
              <a:t> </a:t>
            </a:r>
            <a:r>
              <a:rPr kumimoji="1" lang="ja-JP" altLang="en-US" sz="1600" dirty="0" smtClean="0">
                <a:solidFill>
                  <a:schemeClr val="tx1"/>
                </a:solidFill>
              </a:rPr>
              <a:t>特記事項に必要な情報は「できる」</a:t>
            </a:r>
            <a:r>
              <a:rPr lang="ja-JP" altLang="en-US" sz="1600" dirty="0" smtClean="0">
                <a:solidFill>
                  <a:schemeClr val="tx1"/>
                </a:solidFill>
              </a:rPr>
              <a:t>「できない」よりも、介護の手間を知る手掛かりになる情報（「介護を行う頻度」や「時間」）が必要になる。</a:t>
            </a:r>
            <a:endParaRPr kumimoji="1" lang="en-US" altLang="ja-JP" sz="1600" dirty="0" smtClean="0">
              <a:solidFill>
                <a:schemeClr val="tx1"/>
              </a:solidFill>
            </a:endParaRPr>
          </a:p>
        </p:txBody>
      </p:sp>
      <p:sp>
        <p:nvSpPr>
          <p:cNvPr id="35" name="正方形/長方形 34"/>
          <p:cNvSpPr/>
          <p:nvPr/>
        </p:nvSpPr>
        <p:spPr>
          <a:xfrm>
            <a:off x="5292086" y="3501008"/>
            <a:ext cx="3528392" cy="1224136"/>
          </a:xfrm>
          <a:prstGeom prst="rect">
            <a:avLst/>
          </a:prstGeom>
          <a:solidFill>
            <a:schemeClr val="bg1"/>
          </a:solidFill>
          <a:ln>
            <a:solidFill>
              <a:schemeClr val="accent2">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buFont typeface="Wingdings" pitchFamily="2" charset="2"/>
              <a:buChar char="Ø"/>
            </a:pPr>
            <a:r>
              <a:rPr kumimoji="1" lang="ja-JP" altLang="en-US" dirty="0" smtClean="0">
                <a:solidFill>
                  <a:schemeClr val="tx1"/>
                </a:solidFill>
              </a:rPr>
              <a:t> </a:t>
            </a:r>
            <a:r>
              <a:rPr lang="ja-JP" altLang="en-US" dirty="0" smtClean="0">
                <a:solidFill>
                  <a:schemeClr val="tx1"/>
                </a:solidFill>
              </a:rPr>
              <a:t>評価軸によって調査の基準（調査の視点）が違う。</a:t>
            </a:r>
            <a:endParaRPr lang="en-US" altLang="ja-JP" dirty="0" smtClean="0">
              <a:solidFill>
                <a:schemeClr val="tx1"/>
              </a:solidFill>
            </a:endParaRPr>
          </a:p>
          <a:p>
            <a:pPr marL="266700" indent="-266700">
              <a:buFont typeface="Wingdings" pitchFamily="2" charset="2"/>
              <a:buChar char="Ø"/>
            </a:pPr>
            <a:r>
              <a:rPr lang="en-US" altLang="ja-JP" dirty="0" smtClean="0">
                <a:solidFill>
                  <a:schemeClr val="tx1"/>
                </a:solidFill>
              </a:rPr>
              <a:t> </a:t>
            </a:r>
            <a:r>
              <a:rPr lang="ja-JP" altLang="en-US" dirty="0" smtClean="0">
                <a:solidFill>
                  <a:schemeClr val="tx1"/>
                </a:solidFill>
              </a:rPr>
              <a:t>評価軸によって選択肢の種類が違う。</a:t>
            </a:r>
            <a:endParaRPr lang="en-US" altLang="ja-JP" dirty="0" smtClean="0">
              <a:solidFill>
                <a:schemeClr val="tx1"/>
              </a:solidFill>
            </a:endParaRPr>
          </a:p>
        </p:txBody>
      </p:sp>
      <p:sp>
        <p:nvSpPr>
          <p:cNvPr id="36" name="正方形/長方形 35"/>
          <p:cNvSpPr/>
          <p:nvPr/>
        </p:nvSpPr>
        <p:spPr>
          <a:xfrm>
            <a:off x="5292086" y="4869160"/>
            <a:ext cx="3528392" cy="1224136"/>
          </a:xfrm>
          <a:prstGeom prst="rect">
            <a:avLst/>
          </a:prstGeom>
          <a:solidFill>
            <a:schemeClr val="bg1"/>
          </a:solidFill>
          <a:ln>
            <a:solidFill>
              <a:schemeClr val="accent2">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buFont typeface="Wingdings" pitchFamily="2" charset="2"/>
              <a:buChar char="Ø"/>
            </a:pPr>
            <a:r>
              <a:rPr kumimoji="1" lang="en-US" altLang="ja-JP" dirty="0" smtClean="0">
                <a:solidFill>
                  <a:schemeClr val="tx1"/>
                </a:solidFill>
              </a:rPr>
              <a:t> </a:t>
            </a:r>
            <a:r>
              <a:rPr lang="ja-JP" altLang="en-US" dirty="0" smtClean="0">
                <a:solidFill>
                  <a:schemeClr val="tx1"/>
                </a:solidFill>
              </a:rPr>
              <a:t>審査会では、一次判定で評価されていない（基本調査の定義に含まれていない）介護の手間が注目される。</a:t>
            </a:r>
            <a:endParaRPr lang="en-US" altLang="ja-JP" dirty="0" smtClean="0">
              <a:solidFill>
                <a:schemeClr val="tx1"/>
              </a:solidFill>
            </a:endParaRPr>
          </a:p>
        </p:txBody>
      </p:sp>
      <p:sp>
        <p:nvSpPr>
          <p:cNvPr id="37" name="二等辺三角形 36"/>
          <p:cNvSpPr/>
          <p:nvPr/>
        </p:nvSpPr>
        <p:spPr>
          <a:xfrm>
            <a:off x="2843808" y="314096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a:off x="2843808" y="458112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275856" y="3212976"/>
            <a:ext cx="2376264" cy="369332"/>
          </a:xfrm>
          <a:prstGeom prst="rect">
            <a:avLst/>
          </a:prstGeom>
          <a:noFill/>
        </p:spPr>
        <p:txBody>
          <a:bodyPr wrap="square" rtlCol="0">
            <a:spAutoFit/>
          </a:bodyPr>
          <a:lstStyle/>
          <a:p>
            <a:r>
              <a:rPr kumimoji="1" lang="ja-JP" altLang="en-US" dirty="0" smtClean="0">
                <a:latin typeface="HGP創英角ｺﾞｼｯｸUB" pitchFamily="50" charset="-128"/>
                <a:ea typeface="HGP創英角ｺﾞｼｯｸUB" pitchFamily="50" charset="-128"/>
              </a:rPr>
              <a:t>介護の手間を具体化</a:t>
            </a:r>
            <a:endParaRPr kumimoji="1" lang="ja-JP" altLang="en-US" dirty="0">
              <a:latin typeface="HGP創英角ｺﾞｼｯｸUB" pitchFamily="50" charset="-128"/>
              <a:ea typeface="HGP創英角ｺﾞｼｯｸUB" pitchFamily="50" charset="-128"/>
            </a:endParaRPr>
          </a:p>
        </p:txBody>
      </p:sp>
      <p:sp>
        <p:nvSpPr>
          <p:cNvPr id="40" name="テキスト ボックス 39"/>
          <p:cNvSpPr txBox="1"/>
          <p:nvPr/>
        </p:nvSpPr>
        <p:spPr>
          <a:xfrm>
            <a:off x="3275856" y="4602614"/>
            <a:ext cx="1728192"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一次判定を補う</a:t>
            </a:r>
            <a:endParaRPr kumimoji="1" lang="ja-JP" altLang="en-US" dirty="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要介護度は、「要介護認定等基準時間」で決まる</a:t>
            </a:r>
          </a:p>
        </p:txBody>
      </p:sp>
      <p:sp>
        <p:nvSpPr>
          <p:cNvPr id="41986" name="テキスト ボックス 19"/>
          <p:cNvSpPr txBox="1">
            <a:spLocks noChangeArrowheads="1"/>
          </p:cNvSpPr>
          <p:nvPr/>
        </p:nvSpPr>
        <p:spPr bwMode="auto">
          <a:xfrm>
            <a:off x="571594" y="1428768"/>
            <a:ext cx="8143875" cy="1477963"/>
          </a:xfrm>
          <a:prstGeom prst="rect">
            <a:avLst/>
          </a:prstGeom>
          <a:noFill/>
          <a:ln w="9525">
            <a:noFill/>
            <a:miter lim="800000"/>
            <a:headEnd/>
            <a:tailEnd/>
          </a:ln>
        </p:spPr>
        <p:txBody>
          <a:bodyPr>
            <a:spAutoFit/>
          </a:bodyPr>
          <a:lstStyle/>
          <a:p>
            <a:r>
              <a:rPr lang="ja-JP" altLang="en-US" dirty="0">
                <a:solidFill>
                  <a:srgbClr val="000000"/>
                </a:solidFill>
                <a:latin typeface="Verdana" pitchFamily="34" charset="0"/>
                <a:ea typeface="ＭＳ Ｐゴシック" charset="-128"/>
              </a:rPr>
              <a:t>■「介護の時間」＝「要介護認定等基準時間」</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■「要介護認定等基準時間」を基準時間に基づき６段階に分類した</a:t>
            </a:r>
            <a:r>
              <a:rPr lang="ja-JP" altLang="en-US" dirty="0" smtClean="0">
                <a:solidFill>
                  <a:srgbClr val="000000"/>
                </a:solidFill>
                <a:latin typeface="Verdana" pitchFamily="34" charset="0"/>
                <a:ea typeface="ＭＳ Ｐゴシック" charset="-128"/>
              </a:rPr>
              <a:t>ものが要介護度</a:t>
            </a:r>
            <a:r>
              <a:rPr lang="ja-JP" altLang="en-US" dirty="0">
                <a:solidFill>
                  <a:srgbClr val="000000"/>
                </a:solidFill>
                <a:latin typeface="Verdana" pitchFamily="34" charset="0"/>
                <a:ea typeface="ＭＳ Ｐゴシック" charset="-128"/>
              </a:rPr>
              <a:t>（要支援</a:t>
            </a:r>
            <a:r>
              <a:rPr lang="en-US" altLang="ja-JP" dirty="0">
                <a:solidFill>
                  <a:srgbClr val="000000"/>
                </a:solidFill>
                <a:latin typeface="Verdana" pitchFamily="34" charset="0"/>
                <a:ea typeface="ＭＳ Ｐゴシック" charset="-128"/>
              </a:rPr>
              <a:t>2</a:t>
            </a:r>
            <a:r>
              <a:rPr lang="ja-JP" altLang="en-US" dirty="0">
                <a:solidFill>
                  <a:srgbClr val="000000"/>
                </a:solidFill>
                <a:latin typeface="Verdana" pitchFamily="34" charset="0"/>
                <a:ea typeface="ＭＳ Ｐゴシック" charset="-128"/>
              </a:rPr>
              <a:t>は状態像で分類）</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■厳密には、要介護度の定義は「要介護認定等基準時間」のみであり、定性的な定義は存在しない。</a:t>
            </a:r>
          </a:p>
        </p:txBody>
      </p:sp>
      <p:graphicFrame>
        <p:nvGraphicFramePr>
          <p:cNvPr id="21" name="表 20"/>
          <p:cNvGraphicFramePr>
            <a:graphicFrameLocks noGrp="1"/>
          </p:cNvGraphicFramePr>
          <p:nvPr/>
        </p:nvGraphicFramePr>
        <p:xfrm>
          <a:off x="785818" y="3071813"/>
          <a:ext cx="7429552" cy="3169920"/>
        </p:xfrm>
        <a:graphic>
          <a:graphicData uri="http://schemas.openxmlformats.org/drawingml/2006/table">
            <a:tbl>
              <a:tblPr firstRow="1" bandRow="1">
                <a:tableStyleId>{5C22544A-7EE6-4342-B048-85BDC9FD1C3A}</a:tableStyleId>
              </a:tblPr>
              <a:tblGrid>
                <a:gridCol w="3714776"/>
                <a:gridCol w="3714776"/>
              </a:tblGrid>
              <a:tr h="370840">
                <a:tc>
                  <a:txBody>
                    <a:bodyPr/>
                    <a:lstStyle/>
                    <a:p>
                      <a:pPr algn="ctr"/>
                      <a:r>
                        <a:rPr kumimoji="1" lang="ja-JP" altLang="en-US" sz="2000" dirty="0" smtClean="0"/>
                        <a:t>要介護認定等基準時間</a:t>
                      </a:r>
                      <a:endParaRPr kumimoji="1" lang="ja-JP" altLang="en-US" sz="2000" dirty="0"/>
                    </a:p>
                  </a:txBody>
                  <a:tcPr/>
                </a:tc>
                <a:tc>
                  <a:txBody>
                    <a:bodyPr/>
                    <a:lstStyle/>
                    <a:p>
                      <a:pPr algn="ctr"/>
                      <a:r>
                        <a:rPr kumimoji="1" lang="ja-JP" altLang="en-US" sz="2000" dirty="0" smtClean="0"/>
                        <a:t>要介護度</a:t>
                      </a:r>
                      <a:endParaRPr kumimoji="1" lang="ja-JP" altLang="en-US" sz="2000" dirty="0"/>
                    </a:p>
                  </a:txBody>
                  <a:tcPr/>
                </a:tc>
              </a:tr>
              <a:tr h="370840">
                <a:tc>
                  <a:txBody>
                    <a:bodyPr/>
                    <a:lstStyle/>
                    <a:p>
                      <a:r>
                        <a:rPr kumimoji="1" lang="en-US" altLang="ja-JP" sz="2000" dirty="0" smtClean="0"/>
                        <a:t>25</a:t>
                      </a:r>
                      <a:r>
                        <a:rPr kumimoji="1" lang="ja-JP" altLang="en-US" sz="2000" dirty="0" smtClean="0"/>
                        <a:t>分未満</a:t>
                      </a:r>
                      <a:endParaRPr kumimoji="1" lang="ja-JP" altLang="en-US" sz="2000" dirty="0"/>
                    </a:p>
                  </a:txBody>
                  <a:tcPr/>
                </a:tc>
                <a:tc>
                  <a:txBody>
                    <a:bodyPr/>
                    <a:lstStyle/>
                    <a:p>
                      <a:pPr algn="ctr"/>
                      <a:r>
                        <a:rPr kumimoji="1" lang="ja-JP" altLang="en-US" sz="2000" dirty="0" smtClean="0"/>
                        <a:t>非該当</a:t>
                      </a:r>
                      <a:endParaRPr kumimoji="1" lang="ja-JP" altLang="en-US" sz="2000" dirty="0"/>
                    </a:p>
                  </a:txBody>
                  <a:tcPr/>
                </a:tc>
              </a:tr>
              <a:tr h="370840">
                <a:tc>
                  <a:txBody>
                    <a:bodyPr/>
                    <a:lstStyle/>
                    <a:p>
                      <a:r>
                        <a:rPr kumimoji="1" lang="en-US" altLang="ja-JP" sz="2000" dirty="0" smtClean="0"/>
                        <a:t>25</a:t>
                      </a:r>
                      <a:r>
                        <a:rPr kumimoji="1" lang="ja-JP" altLang="en-US" sz="2000" dirty="0" smtClean="0"/>
                        <a:t>分以上</a:t>
                      </a:r>
                      <a:r>
                        <a:rPr kumimoji="1" lang="en-US" altLang="ja-JP" sz="2000" dirty="0" smtClean="0"/>
                        <a:t>32</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要支援１</a:t>
                      </a:r>
                      <a:endParaRPr kumimoji="1" lang="ja-JP" altLang="en-US" sz="2000" dirty="0"/>
                    </a:p>
                  </a:txBody>
                  <a:tcPr/>
                </a:tc>
              </a:tr>
              <a:tr h="370840">
                <a:tc>
                  <a:txBody>
                    <a:bodyPr/>
                    <a:lstStyle/>
                    <a:p>
                      <a:r>
                        <a:rPr kumimoji="1" lang="en-US" altLang="ja-JP" sz="2000" dirty="0" smtClean="0"/>
                        <a:t>32</a:t>
                      </a:r>
                      <a:r>
                        <a:rPr kumimoji="1" lang="ja-JP" altLang="en-US" sz="2000" dirty="0" smtClean="0"/>
                        <a:t>分以上</a:t>
                      </a:r>
                      <a:r>
                        <a:rPr kumimoji="1" lang="en-US" altLang="ja-JP" sz="2000" dirty="0" smtClean="0"/>
                        <a:t>50</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要支援２／要介護１</a:t>
                      </a:r>
                      <a:endParaRPr kumimoji="1" lang="ja-JP" altLang="en-US" sz="2000" dirty="0"/>
                    </a:p>
                  </a:txBody>
                  <a:tcPr/>
                </a:tc>
              </a:tr>
              <a:tr h="370840">
                <a:tc>
                  <a:txBody>
                    <a:bodyPr/>
                    <a:lstStyle/>
                    <a:p>
                      <a:r>
                        <a:rPr kumimoji="1" lang="en-US" altLang="ja-JP" sz="2000" dirty="0" smtClean="0"/>
                        <a:t>50</a:t>
                      </a:r>
                      <a:r>
                        <a:rPr kumimoji="1" lang="ja-JP" altLang="en-US" sz="2000" dirty="0" smtClean="0"/>
                        <a:t>分以上</a:t>
                      </a:r>
                      <a:r>
                        <a:rPr kumimoji="1" lang="en-US" altLang="ja-JP" sz="2000" dirty="0" smtClean="0"/>
                        <a:t>70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要介護２</a:t>
                      </a:r>
                      <a:endParaRPr kumimoji="1" lang="ja-JP" altLang="en-US" sz="2000" dirty="0"/>
                    </a:p>
                  </a:txBody>
                  <a:tcPr/>
                </a:tc>
              </a:tr>
              <a:tr h="370840">
                <a:tc>
                  <a:txBody>
                    <a:bodyPr/>
                    <a:lstStyle/>
                    <a:p>
                      <a:r>
                        <a:rPr kumimoji="1" lang="en-US" altLang="ja-JP" sz="2000" dirty="0" smtClean="0"/>
                        <a:t>70</a:t>
                      </a:r>
                      <a:r>
                        <a:rPr kumimoji="1" lang="ja-JP" altLang="en-US" sz="2000" dirty="0" smtClean="0"/>
                        <a:t>分以上</a:t>
                      </a:r>
                      <a:r>
                        <a:rPr kumimoji="1" lang="en-US" altLang="ja-JP" sz="2000" dirty="0" smtClean="0"/>
                        <a:t>90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要介護３</a:t>
                      </a:r>
                      <a:endParaRPr kumimoji="1" lang="ja-JP" altLang="en-US" sz="2000" dirty="0"/>
                    </a:p>
                  </a:txBody>
                  <a:tcPr/>
                </a:tc>
              </a:tr>
              <a:tr h="370840">
                <a:tc>
                  <a:txBody>
                    <a:bodyPr/>
                    <a:lstStyle/>
                    <a:p>
                      <a:r>
                        <a:rPr kumimoji="1" lang="en-US" altLang="ja-JP" sz="2000" dirty="0" smtClean="0"/>
                        <a:t>90</a:t>
                      </a:r>
                      <a:r>
                        <a:rPr kumimoji="1" lang="ja-JP" altLang="en-US" sz="2000" dirty="0" smtClean="0"/>
                        <a:t>分以上</a:t>
                      </a:r>
                      <a:r>
                        <a:rPr kumimoji="1" lang="en-US" altLang="ja-JP" sz="2000" dirty="0" smtClean="0"/>
                        <a:t>110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要介護４</a:t>
                      </a:r>
                      <a:endParaRPr kumimoji="1" lang="ja-JP" altLang="en-US" sz="2000" dirty="0"/>
                    </a:p>
                  </a:txBody>
                  <a:tcPr/>
                </a:tc>
              </a:tr>
              <a:tr h="370840">
                <a:tc>
                  <a:txBody>
                    <a:bodyPr/>
                    <a:lstStyle/>
                    <a:p>
                      <a:r>
                        <a:rPr kumimoji="1" lang="en-US" altLang="ja-JP" sz="2000" dirty="0" smtClean="0"/>
                        <a:t>110</a:t>
                      </a:r>
                      <a:r>
                        <a:rPr kumimoji="1" lang="ja-JP" altLang="en-US" sz="2000" dirty="0" smtClean="0"/>
                        <a:t>分以上</a:t>
                      </a:r>
                      <a:endParaRPr kumimoji="1" lang="ja-JP" altLang="en-US" sz="2000" dirty="0"/>
                    </a:p>
                  </a:txBody>
                  <a:tcPr/>
                </a:tc>
                <a:tc>
                  <a:txBody>
                    <a:bodyPr/>
                    <a:lstStyle/>
                    <a:p>
                      <a:pPr algn="ctr"/>
                      <a:r>
                        <a:rPr kumimoji="1" lang="ja-JP" altLang="en-US" sz="2000" dirty="0" smtClean="0"/>
                        <a:t>要介護５</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要介護認定とは。</a:t>
            </a:r>
          </a:p>
        </p:txBody>
      </p:sp>
      <p:sp>
        <p:nvSpPr>
          <p:cNvPr id="4" name="角丸四角形 3"/>
          <p:cNvSpPr/>
          <p:nvPr/>
        </p:nvSpPr>
        <p:spPr>
          <a:xfrm>
            <a:off x="500034" y="1428736"/>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6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「要介護認定」</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5" name="角丸四角形 4"/>
          <p:cNvSpPr/>
          <p:nvPr/>
        </p:nvSpPr>
        <p:spPr>
          <a:xfrm>
            <a:off x="500034" y="2928934"/>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「介護の手間」の多い・少ない</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6" name="角丸四角形 5"/>
          <p:cNvSpPr/>
          <p:nvPr/>
        </p:nvSpPr>
        <p:spPr>
          <a:xfrm>
            <a:off x="500034" y="4572008"/>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必要な介護を提供するのに必要な時間</a:t>
            </a:r>
            <a: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
            </a:r>
            <a:b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br>
            <a:r>
              <a:rPr lang="ja-JP" altLang="en-US" sz="28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「介護の時間」</a:t>
            </a:r>
            <a:endParaRPr lang="ja-JP" altLang="en-US" sz="20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8" name="直線コネクタ 7"/>
          <p:cNvCxnSpPr/>
          <p:nvPr/>
        </p:nvCxnSpPr>
        <p:spPr>
          <a:xfrm rot="5400000">
            <a:off x="3286116" y="3643314"/>
            <a:ext cx="442915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09008" y="2357430"/>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1" name="テキスト ボックス 10"/>
          <p:cNvSpPr txBox="1"/>
          <p:nvPr/>
        </p:nvSpPr>
        <p:spPr>
          <a:xfrm>
            <a:off x="2609008" y="3857628"/>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2" name="テキスト ボックス 11"/>
          <p:cNvSpPr txBox="1"/>
          <p:nvPr/>
        </p:nvSpPr>
        <p:spPr>
          <a:xfrm>
            <a:off x="5572132" y="1571614"/>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3" name="テキスト ボックス 12"/>
          <p:cNvSpPr txBox="1"/>
          <p:nvPr/>
        </p:nvSpPr>
        <p:spPr>
          <a:xfrm>
            <a:off x="6072198" y="1702346"/>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疾病や心身の重篤さ</a:t>
            </a:r>
            <a:endParaRPr lang="ja-JP" altLang="en-US" dirty="0">
              <a:solidFill>
                <a:srgbClr val="000000"/>
              </a:solidFill>
              <a:latin typeface="Verdana" pitchFamily="34" charset="0"/>
            </a:endParaRPr>
          </a:p>
        </p:txBody>
      </p:sp>
      <p:sp>
        <p:nvSpPr>
          <p:cNvPr id="14" name="テキスト ボックス 13"/>
          <p:cNvSpPr txBox="1"/>
          <p:nvPr/>
        </p:nvSpPr>
        <p:spPr>
          <a:xfrm>
            <a:off x="5572132" y="2282985"/>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5" name="テキスト ボックス 14"/>
          <p:cNvSpPr txBox="1"/>
          <p:nvPr/>
        </p:nvSpPr>
        <p:spPr>
          <a:xfrm>
            <a:off x="6072198" y="2413337"/>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身体の能力の低下</a:t>
            </a:r>
            <a:endParaRPr lang="ja-JP" altLang="en-US" dirty="0">
              <a:solidFill>
                <a:srgbClr val="000000"/>
              </a:solidFill>
              <a:latin typeface="Verdana" pitchFamily="34" charset="0"/>
            </a:endParaRPr>
          </a:p>
        </p:txBody>
      </p:sp>
      <p:sp>
        <p:nvSpPr>
          <p:cNvPr id="16" name="テキスト ボックス 15"/>
          <p:cNvSpPr txBox="1"/>
          <p:nvPr/>
        </p:nvSpPr>
        <p:spPr>
          <a:xfrm>
            <a:off x="5572132" y="3072192"/>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7" name="テキスト ボックス 16"/>
          <p:cNvSpPr txBox="1"/>
          <p:nvPr/>
        </p:nvSpPr>
        <p:spPr>
          <a:xfrm>
            <a:off x="6072198" y="3202544"/>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認知症の進行の程度</a:t>
            </a:r>
            <a:endParaRPr lang="ja-JP" altLang="en-US" dirty="0">
              <a:solidFill>
                <a:srgbClr val="000000"/>
              </a:solidFill>
              <a:latin typeface="Verdana" pitchFamily="34" charset="0"/>
            </a:endParaRPr>
          </a:p>
        </p:txBody>
      </p:sp>
      <p:sp>
        <p:nvSpPr>
          <p:cNvPr id="18" name="テキスト ボックス 17"/>
          <p:cNvSpPr txBox="1"/>
          <p:nvPr/>
        </p:nvSpPr>
        <p:spPr>
          <a:xfrm>
            <a:off x="5572132" y="3782801"/>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9" name="テキスト ボックス 18"/>
          <p:cNvSpPr txBox="1"/>
          <p:nvPr/>
        </p:nvSpPr>
        <p:spPr>
          <a:xfrm>
            <a:off x="6072198" y="3913556"/>
            <a:ext cx="2786082" cy="646331"/>
          </a:xfrm>
          <a:prstGeom prst="rect">
            <a:avLst/>
          </a:prstGeom>
          <a:noFill/>
        </p:spPr>
        <p:txBody>
          <a:bodyPr wrap="square" rtlCol="0">
            <a:spAutoFit/>
          </a:bodyPr>
          <a:lstStyle/>
          <a:p>
            <a:r>
              <a:rPr lang="ja-JP" altLang="en-US" dirty="0" smtClean="0">
                <a:solidFill>
                  <a:srgbClr val="000000"/>
                </a:solidFill>
                <a:latin typeface="Verdana" pitchFamily="34" charset="0"/>
              </a:rPr>
              <a:t>生活の中でできないことの多さ</a:t>
            </a:r>
            <a:endParaRPr lang="ja-JP" altLang="en-US" dirty="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なぜ「心身の重篤さ」≠「介護の手間」なのか</a:t>
            </a:r>
            <a:endParaRPr kumimoji="1" lang="ja-JP" altLang="en-US" sz="3200" dirty="0"/>
          </a:p>
        </p:txBody>
      </p:sp>
      <p:cxnSp>
        <p:nvCxnSpPr>
          <p:cNvPr id="6" name="直線コネクタ 5"/>
          <p:cNvCxnSpPr/>
          <p:nvPr/>
        </p:nvCxnSpPr>
        <p:spPr>
          <a:xfrm rot="5400000">
            <a:off x="-1098003" y="4045541"/>
            <a:ext cx="36247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10800000">
            <a:off x="428596" y="5500702"/>
            <a:ext cx="37147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3500430" y="5305024"/>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1571604" y="5805090"/>
            <a:ext cx="3000396"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疾病や身体能力低下の重篤さ</a:t>
            </a:r>
            <a:endParaRPr lang="ja-JP" altLang="en-US" sz="1600" dirty="0">
              <a:solidFill>
                <a:srgbClr val="000000"/>
              </a:solidFill>
              <a:latin typeface="Verdana" pitchFamily="34" charset="0"/>
            </a:endParaRPr>
          </a:p>
        </p:txBody>
      </p:sp>
      <p:sp>
        <p:nvSpPr>
          <p:cNvPr id="11" name="上矢印 10"/>
          <p:cNvSpPr/>
          <p:nvPr/>
        </p:nvSpPr>
        <p:spPr>
          <a:xfrm>
            <a:off x="500040" y="2161752"/>
            <a:ext cx="428628"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2" name="テキスト ボックス 11"/>
          <p:cNvSpPr txBox="1"/>
          <p:nvPr/>
        </p:nvSpPr>
        <p:spPr>
          <a:xfrm>
            <a:off x="142858" y="2661818"/>
            <a:ext cx="430887" cy="1214446"/>
          </a:xfrm>
          <a:prstGeom prst="rect">
            <a:avLst/>
          </a:prstGeom>
          <a:noFill/>
        </p:spPr>
        <p:txBody>
          <a:bodyPr vert="eaVert" wrap="square" rtlCol="0">
            <a:spAutoFit/>
          </a:bodyPr>
          <a:lstStyle/>
          <a:p>
            <a:r>
              <a:rPr lang="ja-JP" altLang="en-US" sz="1600" dirty="0">
                <a:solidFill>
                  <a:srgbClr val="000000"/>
                </a:solidFill>
                <a:latin typeface="Verdana" pitchFamily="34" charset="0"/>
              </a:rPr>
              <a:t>介護</a:t>
            </a:r>
            <a:r>
              <a:rPr lang="ja-JP" altLang="en-US" sz="1600" dirty="0" smtClean="0">
                <a:solidFill>
                  <a:srgbClr val="000000"/>
                </a:solidFill>
                <a:latin typeface="Verdana" pitchFamily="34" charset="0"/>
              </a:rPr>
              <a:t>の手間</a:t>
            </a:r>
            <a:endParaRPr lang="ja-JP" altLang="en-US" sz="1600" dirty="0">
              <a:solidFill>
                <a:srgbClr val="000000"/>
              </a:solidFill>
              <a:latin typeface="Verdana" pitchFamily="34" charset="0"/>
            </a:endParaRPr>
          </a:p>
        </p:txBody>
      </p:sp>
      <p:sp>
        <p:nvSpPr>
          <p:cNvPr id="13" name="角丸四角形 12"/>
          <p:cNvSpPr/>
          <p:nvPr/>
        </p:nvSpPr>
        <p:spPr>
          <a:xfrm>
            <a:off x="857224" y="1714488"/>
            <a:ext cx="3571900" cy="500066"/>
          </a:xfrm>
          <a:prstGeom prst="round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誤った考え方のイメージ</a:t>
            </a:r>
            <a:endParaRPr lang="ja-JP" altLang="en-US" sz="2400" b="1" spc="50" dirty="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15" name="直線矢印コネクタ 14"/>
          <p:cNvCxnSpPr/>
          <p:nvPr/>
        </p:nvCxnSpPr>
        <p:spPr>
          <a:xfrm flipV="1">
            <a:off x="1000100" y="2714620"/>
            <a:ext cx="3286148" cy="25717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714876" y="1643050"/>
            <a:ext cx="4214842" cy="1631216"/>
          </a:xfrm>
          <a:prstGeom prst="rect">
            <a:avLst/>
          </a:prstGeom>
          <a:noFill/>
          <a:ln>
            <a:solidFill>
              <a:schemeClr val="tx1"/>
            </a:solidFill>
            <a:prstDash val="lgDash"/>
          </a:ln>
        </p:spPr>
        <p:txBody>
          <a:bodyPr wrap="square" rtlCol="0">
            <a:spAutoFit/>
          </a:bodyPr>
          <a:lstStyle/>
          <a:p>
            <a:pPr>
              <a:buFont typeface="Wingdings" pitchFamily="2" charset="2"/>
              <a:buChar char="u"/>
            </a:pPr>
            <a:r>
              <a:rPr lang="ja-JP" altLang="en-US" dirty="0" smtClean="0">
                <a:solidFill>
                  <a:srgbClr val="000000"/>
                </a:solidFill>
                <a:latin typeface="Verdana" pitchFamily="34" charset="0"/>
              </a:rPr>
              <a:t>どちらの「介護の手間」が大きいか？　</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疾病が重篤で、経管栄養でしか栄養の摂取ができない対象者</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疾病は重篤であるが、まだ経口摂取が可能な対象者</a:t>
            </a:r>
            <a:endParaRPr lang="ja-JP" altLang="en-US" dirty="0">
              <a:solidFill>
                <a:srgbClr val="000000"/>
              </a:solidFill>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ja-JP" sz="3200" dirty="0" smtClean="0"/>
              <a:t/>
            </a:r>
            <a:br>
              <a:rPr lang="en-US" altLang="ja-JP" sz="3200" dirty="0" smtClean="0"/>
            </a:br>
            <a:r>
              <a:rPr lang="ja-JP" altLang="en-US" sz="3200" dirty="0" smtClean="0"/>
              <a:t>「介護の時間」をどのように測るか？</a:t>
            </a:r>
          </a:p>
        </p:txBody>
      </p:sp>
      <p:sp>
        <p:nvSpPr>
          <p:cNvPr id="44034" name="Rectangle 6"/>
          <p:cNvSpPr>
            <a:spLocks noChangeArrowheads="1"/>
          </p:cNvSpPr>
          <p:nvPr/>
        </p:nvSpPr>
        <p:spPr bwMode="auto">
          <a:xfrm>
            <a:off x="468313" y="1412875"/>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個々の申請者の「介護の時間」を実際に測定することは難しい。</a:t>
            </a:r>
            <a:endParaRPr lang="en-US" altLang="ja-JP" sz="2000">
              <a:solidFill>
                <a:srgbClr val="000000"/>
              </a:solidFill>
              <a:latin typeface="Verdana" pitchFamily="34" charset="0"/>
              <a:ea typeface="ＭＳ Ｐゴシック" charset="-128"/>
            </a:endParaRPr>
          </a:p>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申請者の「心身の状態」や「介助の方法」などは、観察や聞き取りで客観的に把握することができる。</a:t>
            </a:r>
            <a:endParaRPr lang="en-US" altLang="ja-JP" sz="2000">
              <a:solidFill>
                <a:srgbClr val="000000"/>
              </a:solidFill>
              <a:latin typeface="Verdana" pitchFamily="34" charset="0"/>
              <a:ea typeface="ＭＳ Ｐゴシック" charset="-128"/>
            </a:endParaRPr>
          </a:p>
        </p:txBody>
      </p:sp>
      <p:sp>
        <p:nvSpPr>
          <p:cNvPr id="44035" name="Rectangle 6"/>
          <p:cNvSpPr>
            <a:spLocks noChangeArrowheads="1"/>
          </p:cNvSpPr>
          <p:nvPr/>
        </p:nvSpPr>
        <p:spPr bwMode="auto">
          <a:xfrm>
            <a:off x="611200" y="3213100"/>
            <a:ext cx="7921625" cy="1295400"/>
          </a:xfrm>
          <a:prstGeom prst="rect">
            <a:avLst/>
          </a:prstGeom>
          <a:noFill/>
          <a:ln w="9525">
            <a:noFill/>
            <a:miter lim="800000"/>
            <a:headEnd/>
            <a:tailEnd/>
          </a:ln>
        </p:spPr>
        <p:txBody>
          <a:bodyPr/>
          <a:lstStyle/>
          <a:p>
            <a:pPr>
              <a:spcBef>
                <a:spcPct val="20000"/>
              </a:spcBef>
              <a:buClr>
                <a:srgbClr val="0066FF"/>
              </a:buClr>
            </a:pPr>
            <a:r>
              <a:rPr lang="ja-JP" altLang="en-US" sz="2400">
                <a:solidFill>
                  <a:srgbClr val="000000"/>
                </a:solidFill>
                <a:latin typeface="Verdana" pitchFamily="34" charset="0"/>
                <a:ea typeface="ＭＳ Ｐゴシック" charset="-128"/>
              </a:rPr>
              <a:t>「心身の状態」や「介助の方法」と「介護の時間」の関係を明らかにすれば、観察や聞き取りによる調査で「介護の時間」を推計することができる。</a:t>
            </a:r>
            <a:endParaRPr lang="en-US" altLang="ja-JP" sz="2400">
              <a:solidFill>
                <a:srgbClr val="000000"/>
              </a:solidFill>
              <a:latin typeface="Verdana" pitchFamily="34" charset="0"/>
              <a:ea typeface="ＭＳ Ｐゴシック" charset="-128"/>
            </a:endParaRPr>
          </a:p>
        </p:txBody>
      </p:sp>
      <p:sp>
        <p:nvSpPr>
          <p:cNvPr id="20" name="下矢印 19"/>
          <p:cNvSpPr/>
          <p:nvPr/>
        </p:nvSpPr>
        <p:spPr>
          <a:xfrm>
            <a:off x="3419475" y="2565400"/>
            <a:ext cx="208915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21" name="Rectangle 6"/>
          <p:cNvSpPr>
            <a:spLocks noChangeArrowheads="1"/>
          </p:cNvSpPr>
          <p:nvPr/>
        </p:nvSpPr>
        <p:spPr bwMode="auto">
          <a:xfrm>
            <a:off x="611566" y="4581128"/>
            <a:ext cx="7920880" cy="1800200"/>
          </a:xfrm>
          <a:prstGeom prst="round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buClr>
                <a:srgbClr val="0066FF"/>
              </a:buClr>
              <a:defRPr/>
            </a:pPr>
            <a:r>
              <a:rPr lang="ja-JP" altLang="en-US" sz="2400" dirty="0">
                <a:solidFill>
                  <a:srgbClr val="FF6600"/>
                </a:solidFill>
                <a:latin typeface="Verdana" pitchFamily="34" charset="0"/>
              </a:rPr>
              <a:t>「心身の状態」や「介助の方法」から</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r>
              <a:rPr lang="ja-JP" altLang="en-US" sz="2400" dirty="0">
                <a:solidFill>
                  <a:srgbClr val="FF6600"/>
                </a:solidFill>
                <a:latin typeface="Verdana" pitchFamily="34" charset="0"/>
              </a:rPr>
              <a:t>「介護の時間」を推計するソフト</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endParaRPr lang="en-US" altLang="ja-JP" sz="2400" dirty="0">
              <a:solidFill>
                <a:srgbClr val="FF6600"/>
              </a:solidFill>
              <a:latin typeface="Verdana" pitchFamily="34" charset="0"/>
            </a:endParaRPr>
          </a:p>
          <a:p>
            <a:pPr algn="ctr">
              <a:spcBef>
                <a:spcPct val="20000"/>
              </a:spcBef>
              <a:spcAft>
                <a:spcPts val="300"/>
              </a:spcAft>
              <a:buClr>
                <a:srgbClr val="0066FF"/>
              </a:buClr>
              <a:defRPr/>
            </a:pPr>
            <a:r>
              <a:rPr lang="ja-JP" altLang="en-US" sz="2800" dirty="0">
                <a:solidFill>
                  <a:srgbClr val="663300"/>
                </a:solidFill>
                <a:latin typeface="Verdana" pitchFamily="34" charset="0"/>
              </a:rPr>
              <a:t>一次判定ソフト</a:t>
            </a:r>
            <a:endParaRPr lang="en-US" altLang="ja-JP" sz="2800" dirty="0">
              <a:solidFill>
                <a:srgbClr val="663300"/>
              </a:solidFill>
              <a:latin typeface="Verdana" pitchFamily="34" charset="0"/>
            </a:endParaRPr>
          </a:p>
        </p:txBody>
      </p:sp>
      <p:sp>
        <p:nvSpPr>
          <p:cNvPr id="44040" name="テキスト ボックス 9"/>
          <p:cNvSpPr txBox="1">
            <a:spLocks noChangeArrowheads="1"/>
          </p:cNvSpPr>
          <p:nvPr/>
        </p:nvSpPr>
        <p:spPr bwMode="auto">
          <a:xfrm>
            <a:off x="4305340" y="5445507"/>
            <a:ext cx="553998" cy="500063"/>
          </a:xfrm>
          <a:prstGeom prst="rect">
            <a:avLst/>
          </a:prstGeom>
          <a:noFill/>
          <a:ln w="9525">
            <a:noFill/>
            <a:miter lim="800000"/>
            <a:headEnd/>
            <a:tailEnd/>
          </a:ln>
        </p:spPr>
        <p:txBody>
          <a:bodyPr vert="eaVert">
            <a:spAutoFit/>
          </a:bodyPr>
          <a:lstStyle/>
          <a:p>
            <a:r>
              <a:rPr lang="ja-JP" altLang="en-US" sz="2400">
                <a:solidFill>
                  <a:srgbClr val="000000"/>
                </a:solidFill>
                <a:latin typeface="Verdana" pitchFamily="34" charset="0"/>
                <a:ea typeface="ＭＳ Ｐゴシック" charset="-128"/>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250825" y="1844675"/>
            <a:ext cx="4033838" cy="4459288"/>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38" name="正方形/長方形 37"/>
          <p:cNvSpPr/>
          <p:nvPr/>
        </p:nvSpPr>
        <p:spPr>
          <a:xfrm>
            <a:off x="654125" y="4077072"/>
            <a:ext cx="3240360" cy="1944216"/>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6" name="角丸四角形 45"/>
          <p:cNvSpPr/>
          <p:nvPr/>
        </p:nvSpPr>
        <p:spPr>
          <a:xfrm>
            <a:off x="5435649" y="1844675"/>
            <a:ext cx="3529013" cy="4508500"/>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50179" name="Rectangle 2"/>
          <p:cNvSpPr>
            <a:spLocks noGrp="1" noChangeArrowheads="1"/>
          </p:cNvSpPr>
          <p:nvPr>
            <p:ph type="title"/>
          </p:nvPr>
        </p:nvSpPr>
        <p:spPr>
          <a:xfrm>
            <a:off x="574740" y="304819"/>
            <a:ext cx="8283575" cy="747713"/>
          </a:xfrm>
        </p:spPr>
        <p:txBody>
          <a:bodyPr/>
          <a:lstStyle/>
          <a:p>
            <a:pPr eaLnBrk="1" hangingPunct="1"/>
            <a:r>
              <a:rPr lang="en-US" altLang="ja-JP" sz="2800" smtClean="0"/>
              <a:t/>
            </a:r>
            <a:br>
              <a:rPr lang="en-US" altLang="ja-JP" sz="2800" smtClean="0"/>
            </a:br>
            <a:r>
              <a:rPr lang="ja-JP" altLang="en-US" sz="2800" smtClean="0"/>
              <a:t>一次判定ソフト</a:t>
            </a:r>
            <a:r>
              <a:rPr lang="en-US" altLang="ja-JP" sz="2800" smtClean="0"/>
              <a:t/>
            </a:r>
            <a:br>
              <a:rPr lang="en-US" altLang="ja-JP" sz="2800" smtClean="0"/>
            </a:br>
            <a:r>
              <a:rPr lang="ja-JP" altLang="en-US" sz="2800" smtClean="0"/>
              <a:t>　＝「心身の状態」から「介護の時間」を推計</a:t>
            </a:r>
          </a:p>
        </p:txBody>
      </p:sp>
      <p:sp>
        <p:nvSpPr>
          <p:cNvPr id="139" name="Text Box 5"/>
          <p:cNvSpPr txBox="1">
            <a:spLocks noChangeArrowheads="1"/>
          </p:cNvSpPr>
          <p:nvPr/>
        </p:nvSpPr>
        <p:spPr bwMode="auto">
          <a:xfrm>
            <a:off x="4151316" y="4181475"/>
            <a:ext cx="1573212" cy="1201738"/>
          </a:xfrm>
          <a:prstGeom prst="rect">
            <a:avLst/>
          </a:prstGeom>
          <a:noFill/>
          <a:ln w="9525">
            <a:noFill/>
            <a:miter lim="800000"/>
            <a:headEnd/>
            <a:tailEnd/>
          </a:ln>
        </p:spPr>
        <p:txBody>
          <a:bodyPr>
            <a:spAutoFit/>
          </a:bodyPr>
          <a:lstStyle/>
          <a:p>
            <a:pPr algn="ctr">
              <a:spcBef>
                <a:spcPct val="50000"/>
              </a:spcBef>
              <a:defRPr/>
            </a:pPr>
            <a:r>
              <a:rPr lang="ja-JP" altLang="en-US" sz="2400" b="1" dirty="0">
                <a:solidFill>
                  <a:srgbClr val="000000">
                    <a:lumMod val="65000"/>
                    <a:lumOff val="35000"/>
                  </a:srgbClr>
                </a:solidFill>
                <a:effectLst>
                  <a:outerShdw blurRad="38100" dist="38100" dir="2700000" algn="tl">
                    <a:srgbClr val="C0C0C0"/>
                  </a:outerShdw>
                </a:effectLst>
                <a:latin typeface="Verdana" pitchFamily="34" charset="0"/>
              </a:rPr>
              <a:t>一次判定</a:t>
            </a:r>
            <a:br>
              <a:rPr lang="ja-JP" altLang="en-US" sz="2400" b="1" dirty="0">
                <a:solidFill>
                  <a:srgbClr val="000000">
                    <a:lumMod val="65000"/>
                    <a:lumOff val="35000"/>
                  </a:srgbClr>
                </a:solidFill>
                <a:effectLst>
                  <a:outerShdw blurRad="38100" dist="38100" dir="2700000" algn="tl">
                    <a:srgbClr val="C0C0C0"/>
                  </a:outerShdw>
                </a:effectLst>
                <a:latin typeface="Verdana" pitchFamily="34" charset="0"/>
              </a:rPr>
            </a:br>
            <a:r>
              <a:rPr lang="ja-JP" altLang="en-US" sz="2400" b="1" dirty="0">
                <a:solidFill>
                  <a:srgbClr val="000000">
                    <a:lumMod val="65000"/>
                    <a:lumOff val="35000"/>
                  </a:srgbClr>
                </a:solidFill>
                <a:effectLst>
                  <a:outerShdw blurRad="38100" dist="38100" dir="2700000" algn="tl">
                    <a:srgbClr val="C0C0C0"/>
                  </a:outerShdw>
                </a:effectLst>
                <a:latin typeface="Verdana" pitchFamily="34" charset="0"/>
              </a:rPr>
              <a:t>ソフト</a:t>
            </a:r>
            <a:endParaRPr lang="en-US" altLang="ja-JP" sz="2400" b="1" dirty="0">
              <a:solidFill>
                <a:srgbClr val="000000">
                  <a:lumMod val="65000"/>
                  <a:lumOff val="35000"/>
                </a:srgbClr>
              </a:solidFill>
              <a:effectLst>
                <a:outerShdw blurRad="38100" dist="38100" dir="2700000" algn="tl">
                  <a:srgbClr val="C0C0C0"/>
                </a:outerShdw>
              </a:effectLst>
              <a:latin typeface="Verdana" pitchFamily="34" charset="0"/>
            </a:endParaRPr>
          </a:p>
          <a:p>
            <a:pPr algn="ctr">
              <a:spcBef>
                <a:spcPct val="50000"/>
              </a:spcBef>
              <a:defRPr/>
            </a:pPr>
            <a:r>
              <a:rPr lang="ja-JP" altLang="en-US" sz="1600" b="1" dirty="0">
                <a:solidFill>
                  <a:srgbClr val="000000">
                    <a:lumMod val="65000"/>
                    <a:lumOff val="35000"/>
                  </a:srgbClr>
                </a:solidFill>
                <a:effectLst>
                  <a:outerShdw blurRad="38100" dist="38100" dir="2700000" algn="tl">
                    <a:srgbClr val="C0C0C0"/>
                  </a:outerShdw>
                </a:effectLst>
                <a:latin typeface="Verdana" pitchFamily="34" charset="0"/>
              </a:rPr>
              <a:t>による推計</a:t>
            </a:r>
          </a:p>
        </p:txBody>
      </p:sp>
      <p:sp>
        <p:nvSpPr>
          <p:cNvPr id="140" name="AutoShape 6"/>
          <p:cNvSpPr>
            <a:spLocks noChangeArrowheads="1"/>
          </p:cNvSpPr>
          <p:nvPr/>
        </p:nvSpPr>
        <p:spPr bwMode="auto">
          <a:xfrm>
            <a:off x="5435649" y="1341438"/>
            <a:ext cx="3529013" cy="431800"/>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latin typeface="Verdana" pitchFamily="34" charset="0"/>
              </a:rPr>
              <a:t>介護の時間：「要介護認定等基準時間」</a:t>
            </a:r>
          </a:p>
        </p:txBody>
      </p:sp>
      <p:sp>
        <p:nvSpPr>
          <p:cNvPr id="50188" name="AutoShape 8"/>
          <p:cNvSpPr>
            <a:spLocks noChangeArrowheads="1"/>
          </p:cNvSpPr>
          <p:nvPr/>
        </p:nvSpPr>
        <p:spPr bwMode="auto">
          <a:xfrm>
            <a:off x="6294964" y="3069020"/>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食事の介助時間</a:t>
            </a:r>
          </a:p>
        </p:txBody>
      </p:sp>
      <p:sp>
        <p:nvSpPr>
          <p:cNvPr id="50189" name="AutoShape 9"/>
          <p:cNvSpPr>
            <a:spLocks noChangeArrowheads="1"/>
          </p:cNvSpPr>
          <p:nvPr/>
        </p:nvSpPr>
        <p:spPr bwMode="auto">
          <a:xfrm>
            <a:off x="6294964" y="3439010"/>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a:solidFill>
                  <a:srgbClr val="000000"/>
                </a:solidFill>
                <a:latin typeface="Verdana" pitchFamily="34" charset="0"/>
                <a:ea typeface="ＭＳ Ｐゴシック" charset="-128"/>
              </a:rPr>
              <a:t>移動の介助時間</a:t>
            </a:r>
          </a:p>
        </p:txBody>
      </p:sp>
      <p:sp>
        <p:nvSpPr>
          <p:cNvPr id="50190" name="AutoShape 10"/>
          <p:cNvSpPr>
            <a:spLocks noChangeArrowheads="1"/>
          </p:cNvSpPr>
          <p:nvPr/>
        </p:nvSpPr>
        <p:spPr bwMode="auto">
          <a:xfrm>
            <a:off x="6294964" y="3809383"/>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排泄の介助時間</a:t>
            </a:r>
          </a:p>
        </p:txBody>
      </p:sp>
      <p:sp>
        <p:nvSpPr>
          <p:cNvPr id="50191" name="AutoShape 11"/>
          <p:cNvSpPr>
            <a:spLocks noChangeArrowheads="1"/>
          </p:cNvSpPr>
          <p:nvPr/>
        </p:nvSpPr>
        <p:spPr bwMode="auto">
          <a:xfrm>
            <a:off x="6294964" y="4179778"/>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清潔保持の介助時間</a:t>
            </a:r>
          </a:p>
        </p:txBody>
      </p:sp>
      <p:sp>
        <p:nvSpPr>
          <p:cNvPr id="50192" name="AutoShape 12"/>
          <p:cNvSpPr>
            <a:spLocks noChangeArrowheads="1"/>
          </p:cNvSpPr>
          <p:nvPr/>
        </p:nvSpPr>
        <p:spPr bwMode="auto">
          <a:xfrm>
            <a:off x="6294964" y="4550127"/>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間接の介助時間</a:t>
            </a:r>
          </a:p>
        </p:txBody>
      </p:sp>
      <p:sp>
        <p:nvSpPr>
          <p:cNvPr id="50193" name="AutoShape 13"/>
          <p:cNvSpPr>
            <a:spLocks noChangeArrowheads="1"/>
          </p:cNvSpPr>
          <p:nvPr/>
        </p:nvSpPr>
        <p:spPr bwMode="auto">
          <a:xfrm>
            <a:off x="6294964" y="4920882"/>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en-US" altLang="ja-JP" sz="1600" dirty="0">
                <a:solidFill>
                  <a:srgbClr val="000000"/>
                </a:solidFill>
                <a:latin typeface="Verdana" pitchFamily="34" charset="0"/>
                <a:ea typeface="ＭＳ Ｐゴシック" charset="-128"/>
              </a:rPr>
              <a:t>BPSD</a:t>
            </a:r>
            <a:r>
              <a:rPr lang="ja-JP" altLang="en-US" sz="1600" dirty="0">
                <a:solidFill>
                  <a:srgbClr val="000000"/>
                </a:solidFill>
                <a:latin typeface="Verdana" pitchFamily="34" charset="0"/>
                <a:ea typeface="ＭＳ Ｐゴシック" charset="-128"/>
              </a:rPr>
              <a:t>の介助時間</a:t>
            </a:r>
          </a:p>
        </p:txBody>
      </p:sp>
      <p:sp>
        <p:nvSpPr>
          <p:cNvPr id="50194" name="AutoShape 14"/>
          <p:cNvSpPr>
            <a:spLocks noChangeArrowheads="1"/>
          </p:cNvSpPr>
          <p:nvPr/>
        </p:nvSpPr>
        <p:spPr bwMode="auto">
          <a:xfrm>
            <a:off x="6294964" y="5290872"/>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機能訓練の介助時間</a:t>
            </a:r>
          </a:p>
        </p:txBody>
      </p:sp>
      <p:sp>
        <p:nvSpPr>
          <p:cNvPr id="50195" name="Text Box 16"/>
          <p:cNvSpPr txBox="1">
            <a:spLocks noChangeArrowheads="1"/>
          </p:cNvSpPr>
          <p:nvPr/>
        </p:nvSpPr>
        <p:spPr bwMode="auto">
          <a:xfrm>
            <a:off x="6011863" y="2348295"/>
            <a:ext cx="2530475" cy="585787"/>
          </a:xfrm>
          <a:prstGeom prst="rect">
            <a:avLst/>
          </a:prstGeom>
          <a:noFill/>
          <a:ln w="9525">
            <a:noFill/>
            <a:miter lim="800000"/>
            <a:headEnd/>
            <a:tailEnd/>
          </a:ln>
        </p:spPr>
        <p:txBody>
          <a:bodyPr>
            <a:spAutoFit/>
          </a:bodyPr>
          <a:lstStyle/>
          <a:p>
            <a:pPr algn="ctr">
              <a:spcBef>
                <a:spcPct val="50000"/>
              </a:spcBef>
            </a:pPr>
            <a:r>
              <a:rPr lang="en-US" altLang="ja-JP" sz="1600">
                <a:solidFill>
                  <a:srgbClr val="000000"/>
                </a:solidFill>
                <a:latin typeface="Verdana" pitchFamily="34" charset="0"/>
                <a:ea typeface="ＭＳ Ｐゴシック" charset="-128"/>
              </a:rPr>
              <a:t>8</a:t>
            </a:r>
            <a:r>
              <a:rPr lang="ja-JP" altLang="en-US" sz="1600">
                <a:solidFill>
                  <a:srgbClr val="000000"/>
                </a:solidFill>
                <a:latin typeface="Verdana" pitchFamily="34" charset="0"/>
                <a:ea typeface="ＭＳ Ｐゴシック" charset="-128"/>
              </a:rPr>
              <a:t>つの生活場面毎の</a:t>
            </a:r>
            <a:endParaRPr lang="en-US" altLang="ja-JP" sz="1600">
              <a:solidFill>
                <a:srgbClr val="000000"/>
              </a:solidFill>
              <a:latin typeface="Verdana" pitchFamily="34" charset="0"/>
              <a:ea typeface="ＭＳ Ｐゴシック" charset="-128"/>
            </a:endParaRPr>
          </a:p>
          <a:p>
            <a:pPr algn="ctr"/>
            <a:r>
              <a:rPr lang="ja-JP" altLang="en-US" sz="1600">
                <a:solidFill>
                  <a:srgbClr val="000000"/>
                </a:solidFill>
                <a:latin typeface="Verdana" pitchFamily="34" charset="0"/>
                <a:ea typeface="ＭＳ Ｐゴシック" charset="-128"/>
              </a:rPr>
              <a:t>介助時間の推計値の合計</a:t>
            </a:r>
          </a:p>
        </p:txBody>
      </p:sp>
      <p:sp>
        <p:nvSpPr>
          <p:cNvPr id="25622" name="Oval 17"/>
          <p:cNvSpPr>
            <a:spLocks noChangeArrowheads="1"/>
          </p:cNvSpPr>
          <p:nvPr/>
        </p:nvSpPr>
        <p:spPr bwMode="auto">
          <a:xfrm>
            <a:off x="611625" y="2059708"/>
            <a:ext cx="1482725" cy="865236"/>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sz="1600" dirty="0">
                <a:solidFill>
                  <a:srgbClr val="000000"/>
                </a:solidFill>
                <a:latin typeface="Verdana" pitchFamily="34" charset="0"/>
                <a:ea typeface="ＭＳ Ｐゴシック" charset="-128"/>
              </a:rPr>
              <a:t>能力</a:t>
            </a:r>
            <a:br>
              <a:rPr lang="ja-JP" altLang="en-US" sz="1600" dirty="0">
                <a:solidFill>
                  <a:srgbClr val="000000"/>
                </a:solidFill>
                <a:latin typeface="Verdana" pitchFamily="34" charset="0"/>
                <a:ea typeface="ＭＳ Ｐゴシック" charset="-128"/>
              </a:rPr>
            </a:br>
            <a:r>
              <a:rPr lang="ja-JP" altLang="en-US" sz="1600" dirty="0">
                <a:solidFill>
                  <a:srgbClr val="000000"/>
                </a:solidFill>
                <a:latin typeface="Verdana" pitchFamily="34" charset="0"/>
                <a:ea typeface="ＭＳ Ｐゴシック" charset="-128"/>
              </a:rPr>
              <a:t>（身体能力）</a:t>
            </a:r>
          </a:p>
          <a:p>
            <a:pPr algn="ctr">
              <a:defRPr/>
            </a:pPr>
            <a:r>
              <a:rPr lang="ja-JP" altLang="en-US" sz="1600" dirty="0">
                <a:solidFill>
                  <a:srgbClr val="000000"/>
                </a:solidFill>
                <a:latin typeface="Verdana" pitchFamily="34" charset="0"/>
                <a:ea typeface="ＭＳ Ｐゴシック" charset="-128"/>
              </a:rPr>
              <a:t>（認知能力）</a:t>
            </a:r>
          </a:p>
        </p:txBody>
      </p:sp>
      <p:sp>
        <p:nvSpPr>
          <p:cNvPr id="25623" name="Oval 18"/>
          <p:cNvSpPr>
            <a:spLocks noChangeArrowheads="1"/>
          </p:cNvSpPr>
          <p:nvPr/>
        </p:nvSpPr>
        <p:spPr bwMode="auto">
          <a:xfrm>
            <a:off x="1590275" y="2852936"/>
            <a:ext cx="1481137" cy="865236"/>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sz="1600" dirty="0">
                <a:solidFill>
                  <a:srgbClr val="000000"/>
                </a:solidFill>
                <a:latin typeface="Verdana" pitchFamily="34" charset="0"/>
                <a:ea typeface="ＭＳ Ｐゴシック" charset="-128"/>
              </a:rPr>
              <a:t>有無</a:t>
            </a:r>
          </a:p>
        </p:txBody>
      </p:sp>
      <p:sp>
        <p:nvSpPr>
          <p:cNvPr id="25624" name="Oval 19"/>
          <p:cNvSpPr>
            <a:spLocks noChangeArrowheads="1"/>
          </p:cNvSpPr>
          <p:nvPr/>
        </p:nvSpPr>
        <p:spPr bwMode="auto">
          <a:xfrm>
            <a:off x="2451249" y="2059708"/>
            <a:ext cx="1481138" cy="865236"/>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sz="1600" dirty="0">
                <a:solidFill>
                  <a:srgbClr val="000000"/>
                </a:solidFill>
                <a:latin typeface="Verdana" pitchFamily="34" charset="0"/>
                <a:ea typeface="ＭＳ Ｐゴシック" charset="-128"/>
              </a:rPr>
              <a:t>介助の方法</a:t>
            </a:r>
          </a:p>
        </p:txBody>
      </p:sp>
      <p:sp>
        <p:nvSpPr>
          <p:cNvPr id="50202" name="AutoShape 26"/>
          <p:cNvSpPr>
            <a:spLocks noChangeArrowheads="1"/>
          </p:cNvSpPr>
          <p:nvPr/>
        </p:nvSpPr>
        <p:spPr bwMode="auto">
          <a:xfrm>
            <a:off x="1806285" y="2636912"/>
            <a:ext cx="1090613" cy="412594"/>
          </a:xfrm>
          <a:prstGeom prst="roundRect">
            <a:avLst>
              <a:gd name="adj" fmla="val 50000"/>
            </a:avLst>
          </a:prstGeom>
          <a:solidFill>
            <a:srgbClr val="000099"/>
          </a:solidFill>
          <a:ln w="12700" cap="sq">
            <a:noFill/>
            <a:round/>
            <a:headEnd/>
            <a:tailEnd/>
          </a:ln>
        </p:spPr>
        <p:txBody>
          <a:bodyPr wrap="none" anchor="ctr"/>
          <a:lstStyle/>
          <a:p>
            <a:pPr algn="ctr"/>
            <a:r>
              <a:rPr lang="en-US" altLang="ja-JP" sz="1600" dirty="0">
                <a:solidFill>
                  <a:srgbClr val="FFFFFF"/>
                </a:solidFill>
                <a:latin typeface="Verdana" pitchFamily="34" charset="0"/>
                <a:ea typeface="ＭＳ Ｐゴシック" charset="-128"/>
              </a:rPr>
              <a:t>74</a:t>
            </a:r>
            <a:r>
              <a:rPr lang="ja-JP" altLang="en-US" sz="1600" dirty="0">
                <a:solidFill>
                  <a:srgbClr val="FFFFFF"/>
                </a:solidFill>
                <a:latin typeface="Verdana" pitchFamily="34" charset="0"/>
                <a:ea typeface="ＭＳ Ｐゴシック" charset="-128"/>
              </a:rPr>
              <a:t>項目</a:t>
            </a:r>
          </a:p>
        </p:txBody>
      </p:sp>
      <p:sp>
        <p:nvSpPr>
          <p:cNvPr id="42" name="AutoShape 6"/>
          <p:cNvSpPr>
            <a:spLocks noChangeArrowheads="1"/>
          </p:cNvSpPr>
          <p:nvPr/>
        </p:nvSpPr>
        <p:spPr bwMode="auto">
          <a:xfrm>
            <a:off x="250825" y="1341438"/>
            <a:ext cx="4033838" cy="430212"/>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latin typeface="Verdana" pitchFamily="34" charset="0"/>
              </a:rPr>
              <a:t>心身の状態：「状態像」</a:t>
            </a:r>
          </a:p>
        </p:txBody>
      </p:sp>
      <p:sp>
        <p:nvSpPr>
          <p:cNvPr id="44" name="右矢印 43"/>
          <p:cNvSpPr/>
          <p:nvPr/>
        </p:nvSpPr>
        <p:spPr>
          <a:xfrm>
            <a:off x="4140200" y="3500438"/>
            <a:ext cx="1511300" cy="57626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31" name="AutoShape 14"/>
          <p:cNvSpPr>
            <a:spLocks noChangeArrowheads="1"/>
          </p:cNvSpPr>
          <p:nvPr/>
        </p:nvSpPr>
        <p:spPr bwMode="auto">
          <a:xfrm>
            <a:off x="6294964" y="5661630"/>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400">
                <a:solidFill>
                  <a:srgbClr val="000000"/>
                </a:solidFill>
                <a:latin typeface="Verdana" pitchFamily="34" charset="0"/>
                <a:ea typeface="ＭＳ Ｐゴシック" charset="-128"/>
              </a:rPr>
              <a:t>医療関連の介助時間</a:t>
            </a:r>
          </a:p>
        </p:txBody>
      </p:sp>
      <p:sp>
        <p:nvSpPr>
          <p:cNvPr id="32" name="AutoShape 8"/>
          <p:cNvSpPr>
            <a:spLocks noChangeArrowheads="1"/>
          </p:cNvSpPr>
          <p:nvPr/>
        </p:nvSpPr>
        <p:spPr bwMode="auto">
          <a:xfrm>
            <a:off x="1547676" y="4149098"/>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1</a:t>
            </a:r>
            <a:r>
              <a:rPr lang="ja-JP" altLang="en-US" sz="1600" dirty="0" smtClean="0">
                <a:solidFill>
                  <a:srgbClr val="000000"/>
                </a:solidFill>
                <a:latin typeface="Verdana" pitchFamily="34" charset="0"/>
                <a:ea typeface="ＭＳ Ｐゴシック" charset="-128"/>
              </a:rPr>
              <a:t>群：身体機能・起居動作</a:t>
            </a:r>
            <a:endParaRPr lang="ja-JP" altLang="en-US" sz="1600" dirty="0">
              <a:solidFill>
                <a:srgbClr val="000000"/>
              </a:solidFill>
              <a:latin typeface="Verdana" pitchFamily="34" charset="0"/>
              <a:ea typeface="ＭＳ Ｐゴシック" charset="-128"/>
            </a:endParaRPr>
          </a:p>
        </p:txBody>
      </p:sp>
      <p:sp>
        <p:nvSpPr>
          <p:cNvPr id="33" name="AutoShape 9"/>
          <p:cNvSpPr>
            <a:spLocks noChangeArrowheads="1"/>
          </p:cNvSpPr>
          <p:nvPr/>
        </p:nvSpPr>
        <p:spPr bwMode="auto">
          <a:xfrm>
            <a:off x="1547676" y="4519452"/>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2</a:t>
            </a:r>
            <a:r>
              <a:rPr lang="ja-JP" altLang="en-US" sz="1600" dirty="0" smtClean="0">
                <a:solidFill>
                  <a:srgbClr val="000000"/>
                </a:solidFill>
                <a:latin typeface="Verdana" pitchFamily="34" charset="0"/>
                <a:ea typeface="ＭＳ Ｐゴシック" charset="-128"/>
              </a:rPr>
              <a:t>群：生活機能</a:t>
            </a:r>
            <a:endParaRPr lang="ja-JP" altLang="en-US" sz="1600" dirty="0">
              <a:solidFill>
                <a:srgbClr val="000000"/>
              </a:solidFill>
              <a:latin typeface="Verdana" pitchFamily="34" charset="0"/>
              <a:ea typeface="ＭＳ Ｐゴシック" charset="-128"/>
            </a:endParaRPr>
          </a:p>
        </p:txBody>
      </p:sp>
      <p:sp>
        <p:nvSpPr>
          <p:cNvPr id="34" name="AutoShape 10"/>
          <p:cNvSpPr>
            <a:spLocks noChangeArrowheads="1"/>
          </p:cNvSpPr>
          <p:nvPr/>
        </p:nvSpPr>
        <p:spPr bwMode="auto">
          <a:xfrm>
            <a:off x="1547676" y="4890207"/>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3</a:t>
            </a:r>
            <a:r>
              <a:rPr lang="ja-JP" altLang="en-US" sz="1600" dirty="0" smtClean="0">
                <a:solidFill>
                  <a:srgbClr val="000000"/>
                </a:solidFill>
                <a:latin typeface="Verdana" pitchFamily="34" charset="0"/>
                <a:ea typeface="ＭＳ Ｐゴシック" charset="-128"/>
              </a:rPr>
              <a:t>群：認知機能</a:t>
            </a:r>
            <a:endParaRPr lang="ja-JP" altLang="en-US" sz="1600" dirty="0">
              <a:solidFill>
                <a:srgbClr val="000000"/>
              </a:solidFill>
              <a:latin typeface="Verdana" pitchFamily="34" charset="0"/>
              <a:ea typeface="ＭＳ Ｐゴシック" charset="-128"/>
            </a:endParaRPr>
          </a:p>
        </p:txBody>
      </p:sp>
      <p:sp>
        <p:nvSpPr>
          <p:cNvPr id="35" name="AutoShape 11"/>
          <p:cNvSpPr>
            <a:spLocks noChangeArrowheads="1"/>
          </p:cNvSpPr>
          <p:nvPr/>
        </p:nvSpPr>
        <p:spPr bwMode="auto">
          <a:xfrm>
            <a:off x="1547676" y="5260579"/>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4</a:t>
            </a:r>
            <a:r>
              <a:rPr lang="ja-JP" altLang="en-US" sz="1600" dirty="0" smtClean="0">
                <a:solidFill>
                  <a:srgbClr val="000000"/>
                </a:solidFill>
                <a:latin typeface="Verdana" pitchFamily="34" charset="0"/>
                <a:ea typeface="ＭＳ Ｐゴシック" charset="-128"/>
              </a:rPr>
              <a:t>群：精神・行動障害</a:t>
            </a:r>
            <a:endParaRPr lang="ja-JP" altLang="en-US" sz="1600" dirty="0">
              <a:solidFill>
                <a:srgbClr val="000000"/>
              </a:solidFill>
              <a:latin typeface="Verdana" pitchFamily="34" charset="0"/>
              <a:ea typeface="ＭＳ Ｐゴシック" charset="-128"/>
            </a:endParaRPr>
          </a:p>
        </p:txBody>
      </p:sp>
      <p:sp>
        <p:nvSpPr>
          <p:cNvPr id="36" name="AutoShape 12"/>
          <p:cNvSpPr>
            <a:spLocks noChangeArrowheads="1"/>
          </p:cNvSpPr>
          <p:nvPr/>
        </p:nvSpPr>
        <p:spPr bwMode="auto">
          <a:xfrm>
            <a:off x="1547676" y="5630569"/>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5</a:t>
            </a:r>
            <a:r>
              <a:rPr lang="ja-JP" altLang="en-US" sz="1600" dirty="0" smtClean="0">
                <a:solidFill>
                  <a:srgbClr val="000000"/>
                </a:solidFill>
                <a:latin typeface="Verdana" pitchFamily="34" charset="0"/>
                <a:ea typeface="ＭＳ Ｐゴシック" charset="-128"/>
              </a:rPr>
              <a:t>群：社会生活への適応</a:t>
            </a:r>
            <a:endParaRPr lang="ja-JP" altLang="en-US" sz="1600" dirty="0">
              <a:solidFill>
                <a:srgbClr val="000000"/>
              </a:solidFill>
              <a:latin typeface="Verdana" pitchFamily="34" charset="0"/>
              <a:ea typeface="ＭＳ Ｐゴシック" charset="-128"/>
            </a:endParaRPr>
          </a:p>
        </p:txBody>
      </p:sp>
      <p:sp>
        <p:nvSpPr>
          <p:cNvPr id="37" name="二等辺三角形 36"/>
          <p:cNvSpPr/>
          <p:nvPr/>
        </p:nvSpPr>
        <p:spPr>
          <a:xfrm flipV="1">
            <a:off x="1302202" y="3789040"/>
            <a:ext cx="2088232"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39" name="テキスト ボックス 38"/>
          <p:cNvSpPr txBox="1"/>
          <p:nvPr/>
        </p:nvSpPr>
        <p:spPr>
          <a:xfrm>
            <a:off x="611560" y="4725526"/>
            <a:ext cx="1008112" cy="584775"/>
          </a:xfrm>
          <a:prstGeom prst="rect">
            <a:avLst/>
          </a:prstGeom>
          <a:noFill/>
        </p:spPr>
        <p:txBody>
          <a:bodyPr wrap="square" rtlCol="0">
            <a:spAutoFit/>
          </a:bodyPr>
          <a:lstStyle/>
          <a:p>
            <a:r>
              <a:rPr lang="ja-JP" altLang="en-US" sz="1600" dirty="0" smtClean="0">
                <a:solidFill>
                  <a:srgbClr val="000000"/>
                </a:solidFill>
                <a:latin typeface="Verdana" pitchFamily="34" charset="0"/>
                <a:ea typeface="ＭＳ Ｐゴシック" charset="-128"/>
              </a:rPr>
              <a:t>中間評価項目得点</a:t>
            </a:r>
            <a:endParaRPr lang="ja-JP" altLang="en-US" sz="1600" dirty="0">
              <a:solidFill>
                <a:srgbClr val="000000"/>
              </a:solidFill>
              <a:latin typeface="Verdana" pitchFamily="34" charset="0"/>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介護認定審査会資料</a:t>
            </a:r>
            <a:endParaRPr kumimoji="1" lang="ja-JP" altLang="en-US" dirty="0"/>
          </a:p>
        </p:txBody>
      </p:sp>
      <p:pic>
        <p:nvPicPr>
          <p:cNvPr id="93186" name="Picture 2"/>
          <p:cNvPicPr>
            <a:picLocks noChangeAspect="1" noChangeArrowheads="1"/>
          </p:cNvPicPr>
          <p:nvPr/>
        </p:nvPicPr>
        <p:blipFill>
          <a:blip r:embed="rId3" cstate="print"/>
          <a:srcRect/>
          <a:stretch>
            <a:fillRect/>
          </a:stretch>
        </p:blipFill>
        <p:spPr bwMode="auto">
          <a:xfrm>
            <a:off x="2643365" y="1285860"/>
            <a:ext cx="3694155" cy="5429288"/>
          </a:xfrm>
          <a:prstGeom prst="rect">
            <a:avLst/>
          </a:prstGeom>
          <a:noFill/>
          <a:ln w="9525">
            <a:solidFill>
              <a:schemeClr val="accent1"/>
            </a:solidFill>
            <a:miter lim="800000"/>
            <a:headEnd/>
            <a:tailEnd/>
          </a:ln>
          <a:effectLst/>
        </p:spPr>
      </p:pic>
      <p:sp>
        <p:nvSpPr>
          <p:cNvPr id="6" name="角丸四角形 5"/>
          <p:cNvSpPr/>
          <p:nvPr/>
        </p:nvSpPr>
        <p:spPr>
          <a:xfrm>
            <a:off x="4572001" y="1928802"/>
            <a:ext cx="1643074" cy="4214842"/>
          </a:xfrm>
          <a:prstGeom prst="roundRect">
            <a:avLst>
              <a:gd name="adj" fmla="val 10901"/>
            </a:avLst>
          </a:prstGeom>
          <a:solidFill>
            <a:srgbClr val="66FFFF">
              <a:alpha val="25882"/>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7" name="角丸四角形 6"/>
          <p:cNvSpPr/>
          <p:nvPr/>
        </p:nvSpPr>
        <p:spPr>
          <a:xfrm>
            <a:off x="2643179" y="3929066"/>
            <a:ext cx="1785950" cy="500066"/>
          </a:xfrm>
          <a:prstGeom prst="roundRect">
            <a:avLst>
              <a:gd name="adj" fmla="val 10901"/>
            </a:avLst>
          </a:prstGeom>
          <a:solidFill>
            <a:srgbClr val="6699FF">
              <a:alpha val="38039"/>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8" name="角丸四角形 7"/>
          <p:cNvSpPr/>
          <p:nvPr/>
        </p:nvSpPr>
        <p:spPr>
          <a:xfrm>
            <a:off x="2643174" y="2357430"/>
            <a:ext cx="1857388" cy="1214446"/>
          </a:xfrm>
          <a:prstGeom prst="roundRect">
            <a:avLst>
              <a:gd name="adj" fmla="val 10901"/>
            </a:avLst>
          </a:prstGeom>
          <a:solidFill>
            <a:srgbClr val="FFC2C2">
              <a:alpha val="34902"/>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9" name="角丸四角形 8"/>
          <p:cNvSpPr/>
          <p:nvPr/>
        </p:nvSpPr>
        <p:spPr>
          <a:xfrm>
            <a:off x="2643174" y="1928802"/>
            <a:ext cx="1857388" cy="357190"/>
          </a:xfrm>
          <a:prstGeom prst="roundRect">
            <a:avLst>
              <a:gd name="adj" fmla="val 10901"/>
            </a:avLst>
          </a:prstGeom>
          <a:solidFill>
            <a:srgbClr val="FF8585">
              <a:alpha val="52157"/>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7000860" y="2928934"/>
            <a:ext cx="1928858"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基本調査の選択</a:t>
            </a:r>
            <a:endParaRPr lang="ja-JP" altLang="en-US" sz="1600" dirty="0">
              <a:solidFill>
                <a:srgbClr val="000000"/>
              </a:solidFill>
              <a:latin typeface="Verdana" pitchFamily="34" charset="0"/>
            </a:endParaRPr>
          </a:p>
        </p:txBody>
      </p:sp>
      <p:sp>
        <p:nvSpPr>
          <p:cNvPr id="12" name="テキスト ボックス 11"/>
          <p:cNvSpPr txBox="1"/>
          <p:nvPr/>
        </p:nvSpPr>
        <p:spPr>
          <a:xfrm>
            <a:off x="750071" y="3857629"/>
            <a:ext cx="1035851"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中間評価</a:t>
            </a:r>
            <a:r>
              <a:rPr lang="en-US" altLang="ja-JP" sz="1600" dirty="0" smtClean="0">
                <a:solidFill>
                  <a:srgbClr val="000000"/>
                </a:solidFill>
                <a:latin typeface="Verdana" pitchFamily="34" charset="0"/>
              </a:rPr>
              <a:t/>
            </a:r>
            <a:br>
              <a:rPr lang="en-US" altLang="ja-JP" sz="1600" dirty="0" smtClean="0">
                <a:solidFill>
                  <a:srgbClr val="000000"/>
                </a:solidFill>
                <a:latin typeface="Verdana" pitchFamily="34" charset="0"/>
              </a:rPr>
            </a:br>
            <a:r>
              <a:rPr lang="ja-JP" altLang="en-US" sz="1600" dirty="0" smtClean="0">
                <a:solidFill>
                  <a:srgbClr val="000000"/>
                </a:solidFill>
                <a:latin typeface="Verdana" pitchFamily="34" charset="0"/>
              </a:rPr>
              <a:t>項目</a:t>
            </a:r>
            <a:r>
              <a:rPr lang="ja-JP" altLang="en-US" sz="1600" dirty="0">
                <a:solidFill>
                  <a:srgbClr val="000000"/>
                </a:solidFill>
                <a:latin typeface="Verdana" pitchFamily="34" charset="0"/>
              </a:rPr>
              <a:t>得点</a:t>
            </a:r>
          </a:p>
        </p:txBody>
      </p:sp>
      <p:sp>
        <p:nvSpPr>
          <p:cNvPr id="14" name="テキスト ボックス 13"/>
          <p:cNvSpPr txBox="1"/>
          <p:nvPr/>
        </p:nvSpPr>
        <p:spPr>
          <a:xfrm>
            <a:off x="857224" y="2572126"/>
            <a:ext cx="1071570"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行為区分毎の時間</a:t>
            </a:r>
            <a:endParaRPr lang="ja-JP" altLang="en-US" sz="1600" dirty="0">
              <a:solidFill>
                <a:srgbClr val="000000"/>
              </a:solidFill>
              <a:latin typeface="Verdana" pitchFamily="34" charset="0"/>
            </a:endParaRPr>
          </a:p>
        </p:txBody>
      </p:sp>
      <p:sp>
        <p:nvSpPr>
          <p:cNvPr id="16" name="テキスト ボックス 15"/>
          <p:cNvSpPr txBox="1"/>
          <p:nvPr/>
        </p:nvSpPr>
        <p:spPr>
          <a:xfrm>
            <a:off x="928668" y="1571614"/>
            <a:ext cx="1285884"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要介護認定等基準時間</a:t>
            </a:r>
            <a:endParaRPr lang="ja-JP" altLang="en-US" sz="1600" dirty="0">
              <a:solidFill>
                <a:srgbClr val="000000"/>
              </a:solidFill>
              <a:latin typeface="Verdana" pitchFamily="34" charset="0"/>
            </a:endParaRPr>
          </a:p>
        </p:txBody>
      </p:sp>
      <p:sp>
        <p:nvSpPr>
          <p:cNvPr id="18" name="左矢印 17"/>
          <p:cNvSpPr/>
          <p:nvPr/>
        </p:nvSpPr>
        <p:spPr>
          <a:xfrm>
            <a:off x="4286248" y="4071942"/>
            <a:ext cx="357190" cy="285752"/>
          </a:xfrm>
          <a:prstGeom prst="leftArrow">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19" name="上矢印 18"/>
          <p:cNvSpPr/>
          <p:nvPr/>
        </p:nvSpPr>
        <p:spPr>
          <a:xfrm>
            <a:off x="3571868" y="3429000"/>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20" name="上矢印 19"/>
          <p:cNvSpPr/>
          <p:nvPr/>
        </p:nvSpPr>
        <p:spPr>
          <a:xfrm rot="16200000">
            <a:off x="4464843" y="2750522"/>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cxnSp>
        <p:nvCxnSpPr>
          <p:cNvPr id="22" name="直線矢印コネクタ 21"/>
          <p:cNvCxnSpPr>
            <a:stCxn id="12" idx="3"/>
            <a:endCxn id="7" idx="1"/>
          </p:cNvCxnSpPr>
          <p:nvPr/>
        </p:nvCxnSpPr>
        <p:spPr>
          <a:xfrm>
            <a:off x="1785918" y="4150018"/>
            <a:ext cx="857256" cy="29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4" idx="3"/>
            <a:endCxn id="8" idx="1"/>
          </p:cNvCxnSpPr>
          <p:nvPr/>
        </p:nvCxnSpPr>
        <p:spPr>
          <a:xfrm>
            <a:off x="1928794" y="2864514"/>
            <a:ext cx="714380" cy="100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0" idx="1"/>
            <a:endCxn id="6" idx="3"/>
          </p:cNvCxnSpPr>
          <p:nvPr/>
        </p:nvCxnSpPr>
        <p:spPr>
          <a:xfrm rot="10800000" flipV="1">
            <a:off x="6215074" y="3098211"/>
            <a:ext cx="785786" cy="93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6" idx="3"/>
            <a:endCxn id="9" idx="1"/>
          </p:cNvCxnSpPr>
          <p:nvPr/>
        </p:nvCxnSpPr>
        <p:spPr>
          <a:xfrm>
            <a:off x="2214552" y="1864002"/>
            <a:ext cx="428628" cy="243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上矢印 40"/>
          <p:cNvSpPr/>
          <p:nvPr/>
        </p:nvSpPr>
        <p:spPr>
          <a:xfrm>
            <a:off x="3571868" y="2214554"/>
            <a:ext cx="214314" cy="357190"/>
          </a:xfrm>
          <a:prstGeom prst="up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5003986" y="3460766"/>
            <a:ext cx="3529013" cy="2263775"/>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00" dirty="0">
              <a:solidFill>
                <a:srgbClr val="000000"/>
              </a:solidFill>
            </a:endParaRPr>
          </a:p>
        </p:txBody>
      </p:sp>
      <p:sp>
        <p:nvSpPr>
          <p:cNvPr id="45" name="角丸四角形 44"/>
          <p:cNvSpPr/>
          <p:nvPr/>
        </p:nvSpPr>
        <p:spPr>
          <a:xfrm>
            <a:off x="684227" y="3448072"/>
            <a:ext cx="3527425" cy="2263775"/>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000000"/>
              </a:solidFill>
            </a:endParaRPr>
          </a:p>
        </p:txBody>
      </p:sp>
      <p:sp>
        <p:nvSpPr>
          <p:cNvPr id="52227" name="Rectangle 2"/>
          <p:cNvSpPr>
            <a:spLocks noGrp="1" noChangeArrowheads="1"/>
          </p:cNvSpPr>
          <p:nvPr>
            <p:ph type="title"/>
          </p:nvPr>
        </p:nvSpPr>
        <p:spPr>
          <a:xfrm>
            <a:off x="574740" y="304819"/>
            <a:ext cx="8283575" cy="747713"/>
          </a:xfrm>
        </p:spPr>
        <p:txBody>
          <a:bodyPr/>
          <a:lstStyle/>
          <a:p>
            <a:pPr eaLnBrk="1" hangingPunct="1"/>
            <a:r>
              <a:rPr lang="en-US" altLang="ja-JP" sz="3200" smtClean="0"/>
              <a:t/>
            </a:r>
            <a:br>
              <a:rPr lang="en-US" altLang="ja-JP" sz="3200" smtClean="0"/>
            </a:br>
            <a:r>
              <a:rPr lang="ja-JP" altLang="en-US" sz="3200" smtClean="0"/>
              <a:t>一次判定ソフトの設計に用いられたデータ</a:t>
            </a:r>
          </a:p>
        </p:txBody>
      </p:sp>
      <p:sp>
        <p:nvSpPr>
          <p:cNvPr id="140" name="AutoShape 6"/>
          <p:cNvSpPr>
            <a:spLocks noChangeArrowheads="1"/>
          </p:cNvSpPr>
          <p:nvPr/>
        </p:nvSpPr>
        <p:spPr bwMode="auto">
          <a:xfrm>
            <a:off x="5003986" y="2873757"/>
            <a:ext cx="3529013" cy="474663"/>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latin typeface="Verdana" pitchFamily="34" charset="0"/>
              </a:rPr>
              <a:t>介護の時間：「要介護認定等基準時間」</a:t>
            </a:r>
          </a:p>
        </p:txBody>
      </p:sp>
      <p:sp>
        <p:nvSpPr>
          <p:cNvPr id="42" name="AutoShape 6"/>
          <p:cNvSpPr>
            <a:spLocks noChangeArrowheads="1"/>
          </p:cNvSpPr>
          <p:nvPr/>
        </p:nvSpPr>
        <p:spPr bwMode="auto">
          <a:xfrm>
            <a:off x="684227" y="2844800"/>
            <a:ext cx="3527425" cy="503238"/>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latin typeface="Verdana" pitchFamily="34" charset="0"/>
              </a:rPr>
              <a:t>心身の状態：「状態像」</a:t>
            </a:r>
          </a:p>
        </p:txBody>
      </p:sp>
      <p:sp>
        <p:nvSpPr>
          <p:cNvPr id="52230" name="テキスト ボックス 12"/>
          <p:cNvSpPr txBox="1">
            <a:spLocks noChangeArrowheads="1"/>
          </p:cNvSpPr>
          <p:nvPr/>
        </p:nvSpPr>
        <p:spPr bwMode="auto">
          <a:xfrm>
            <a:off x="5364163" y="3563939"/>
            <a:ext cx="2747868"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a:t>
            </a:r>
            <a:r>
              <a:rPr lang="en-US" altLang="ja-JP" sz="1600">
                <a:solidFill>
                  <a:srgbClr val="000000"/>
                </a:solidFill>
                <a:latin typeface="Verdana" pitchFamily="34" charset="0"/>
                <a:ea typeface="ＭＳ Ｐゴシック" charset="-128"/>
              </a:rPr>
              <a:t>1</a:t>
            </a:r>
            <a:r>
              <a:rPr lang="ja-JP" altLang="en-US" sz="1600">
                <a:solidFill>
                  <a:srgbClr val="000000"/>
                </a:solidFill>
                <a:latin typeface="Verdana" pitchFamily="34" charset="0"/>
                <a:ea typeface="ＭＳ Ｐゴシック" charset="-128"/>
              </a:rPr>
              <a:t>分間タイムスタディ調査～</a:t>
            </a:r>
          </a:p>
        </p:txBody>
      </p:sp>
      <p:sp>
        <p:nvSpPr>
          <p:cNvPr id="52231" name="テキスト ボックス 13"/>
          <p:cNvSpPr txBox="1">
            <a:spLocks noChangeArrowheads="1"/>
          </p:cNvSpPr>
          <p:nvPr/>
        </p:nvSpPr>
        <p:spPr bwMode="auto">
          <a:xfrm>
            <a:off x="971554" y="3563939"/>
            <a:ext cx="2852063"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～高齢者の心身の状態調査～</a:t>
            </a:r>
          </a:p>
        </p:txBody>
      </p:sp>
      <p:sp>
        <p:nvSpPr>
          <p:cNvPr id="52232" name="Rectangle 6"/>
          <p:cNvSpPr>
            <a:spLocks noChangeArrowheads="1"/>
          </p:cNvSpPr>
          <p:nvPr/>
        </p:nvSpPr>
        <p:spPr bwMode="auto">
          <a:xfrm>
            <a:off x="519113" y="1557338"/>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平成</a:t>
            </a:r>
            <a:r>
              <a:rPr lang="en-US" altLang="ja-JP" sz="2000">
                <a:solidFill>
                  <a:srgbClr val="000000"/>
                </a:solidFill>
                <a:latin typeface="Verdana" pitchFamily="34" charset="0"/>
                <a:ea typeface="ＭＳ Ｐゴシック" charset="-128"/>
              </a:rPr>
              <a:t>21</a:t>
            </a:r>
            <a:r>
              <a:rPr lang="ja-JP" altLang="en-US" sz="2000">
                <a:solidFill>
                  <a:srgbClr val="000000"/>
                </a:solidFill>
                <a:latin typeface="Verdana" pitchFamily="34" charset="0"/>
                <a:ea typeface="ＭＳ Ｐゴシック" charset="-128"/>
              </a:rPr>
              <a:t>年度から使用されている要介護認定等基準時間の作成にあたっては、平成</a:t>
            </a:r>
            <a:r>
              <a:rPr lang="en-US" altLang="ja-JP" sz="2000">
                <a:solidFill>
                  <a:srgbClr val="000000"/>
                </a:solidFill>
                <a:latin typeface="Verdana" pitchFamily="34" charset="0"/>
                <a:ea typeface="ＭＳ Ｐゴシック" charset="-128"/>
              </a:rPr>
              <a:t>19</a:t>
            </a:r>
            <a:r>
              <a:rPr lang="ja-JP" altLang="en-US" sz="2000">
                <a:solidFill>
                  <a:srgbClr val="000000"/>
                </a:solidFill>
                <a:latin typeface="Verdana" pitchFamily="34" charset="0"/>
                <a:ea typeface="ＭＳ Ｐゴシック" charset="-128"/>
              </a:rPr>
              <a:t>年に特養・老健等の施設に入所している高齢者約</a:t>
            </a:r>
            <a:r>
              <a:rPr lang="en-US" altLang="ja-JP" sz="2000">
                <a:solidFill>
                  <a:srgbClr val="000000"/>
                </a:solidFill>
                <a:latin typeface="Verdana" pitchFamily="34" charset="0"/>
                <a:ea typeface="ＭＳ Ｐゴシック" charset="-128"/>
              </a:rPr>
              <a:t>3,500</a:t>
            </a:r>
            <a:r>
              <a:rPr lang="ja-JP" altLang="en-US" sz="2000">
                <a:solidFill>
                  <a:srgbClr val="000000"/>
                </a:solidFill>
                <a:latin typeface="Verdana" pitchFamily="34" charset="0"/>
                <a:ea typeface="ＭＳ Ｐゴシック" charset="-128"/>
              </a:rPr>
              <a:t>人を対象に調査を実施。</a:t>
            </a:r>
            <a:endParaRPr lang="en-US" altLang="ja-JP" sz="2000">
              <a:solidFill>
                <a:srgbClr val="000000"/>
              </a:solidFill>
              <a:latin typeface="Verdana" pitchFamily="34" charset="0"/>
              <a:ea typeface="ＭＳ Ｐゴシック" charset="-128"/>
            </a:endParaRPr>
          </a:p>
        </p:txBody>
      </p:sp>
      <p:sp>
        <p:nvSpPr>
          <p:cNvPr id="17" name="左右矢印 16"/>
          <p:cNvSpPr/>
          <p:nvPr/>
        </p:nvSpPr>
        <p:spPr>
          <a:xfrm>
            <a:off x="3851281" y="5293107"/>
            <a:ext cx="1441450" cy="576263"/>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FFFFFF"/>
              </a:solidFill>
            </a:endParaRPr>
          </a:p>
        </p:txBody>
      </p:sp>
      <p:sp>
        <p:nvSpPr>
          <p:cNvPr id="52234" name="テキスト ボックス 17"/>
          <p:cNvSpPr txBox="1">
            <a:spLocks noChangeArrowheads="1"/>
          </p:cNvSpPr>
          <p:nvPr/>
        </p:nvSpPr>
        <p:spPr bwMode="auto">
          <a:xfrm>
            <a:off x="3603877" y="5869369"/>
            <a:ext cx="1936749" cy="584775"/>
          </a:xfrm>
          <a:prstGeom prst="rect">
            <a:avLst/>
          </a:prstGeom>
          <a:noFill/>
          <a:ln w="9525">
            <a:noFill/>
            <a:miter lim="800000"/>
            <a:headEnd/>
            <a:tailEnd/>
          </a:ln>
        </p:spPr>
        <p:txBody>
          <a:bodyPr wrap="none">
            <a:spAutoFit/>
          </a:bodyPr>
          <a:lstStyle/>
          <a:p>
            <a:pPr algn="ctr"/>
            <a:r>
              <a:rPr lang="ja-JP" altLang="en-US" sz="1600">
                <a:solidFill>
                  <a:srgbClr val="000000"/>
                </a:solidFill>
                <a:latin typeface="Verdana" pitchFamily="34" charset="0"/>
                <a:ea typeface="ＭＳ Ｐゴシック" charset="-128"/>
              </a:rPr>
              <a:t>「樹形モデル」による</a:t>
            </a:r>
            <a:endParaRPr lang="en-US" altLang="ja-JP" sz="1600">
              <a:solidFill>
                <a:srgbClr val="000000"/>
              </a:solidFill>
              <a:latin typeface="Verdana" pitchFamily="34" charset="0"/>
              <a:ea typeface="ＭＳ Ｐゴシック" charset="-128"/>
            </a:endParaRPr>
          </a:p>
          <a:p>
            <a:pPr algn="ctr"/>
            <a:r>
              <a:rPr lang="ja-JP" altLang="en-US" sz="1600">
                <a:solidFill>
                  <a:srgbClr val="000000"/>
                </a:solidFill>
                <a:latin typeface="Verdana" pitchFamily="34" charset="0"/>
                <a:ea typeface="ＭＳ Ｐゴシック" charset="-128"/>
              </a:rPr>
              <a:t>関係性の分析</a:t>
            </a:r>
          </a:p>
        </p:txBody>
      </p:sp>
      <p:sp>
        <p:nvSpPr>
          <p:cNvPr id="52235" name="テキスト ボックス 18"/>
          <p:cNvSpPr txBox="1">
            <a:spLocks noChangeArrowheads="1"/>
          </p:cNvSpPr>
          <p:nvPr/>
        </p:nvSpPr>
        <p:spPr bwMode="auto">
          <a:xfrm>
            <a:off x="5148297" y="3995755"/>
            <a:ext cx="3311525" cy="1600438"/>
          </a:xfrm>
          <a:prstGeom prst="rect">
            <a:avLst/>
          </a:prstGeom>
          <a:noFill/>
          <a:ln w="9525">
            <a:noFill/>
            <a:miter lim="800000"/>
            <a:headEnd/>
            <a:tailEnd/>
          </a:ln>
        </p:spPr>
        <p:txBody>
          <a:bodyPr>
            <a:spAutoFit/>
          </a:bodyPr>
          <a:lstStyle/>
          <a:p>
            <a:pPr marL="179388" indent="-179388">
              <a:buFontTx/>
              <a:buBlip>
                <a:blip r:embed="rId3"/>
              </a:buBlip>
            </a:pPr>
            <a:r>
              <a:rPr lang="ja-JP" altLang="en-US" sz="1400">
                <a:solidFill>
                  <a:srgbClr val="000000"/>
                </a:solidFill>
                <a:latin typeface="Verdana" pitchFamily="34" charset="0"/>
                <a:ea typeface="ＭＳ Ｐゴシック" charset="-128"/>
              </a:rPr>
              <a:t>調査対象の高齢者に対するサービスを</a:t>
            </a:r>
            <a:r>
              <a:rPr lang="en-US" altLang="ja-JP" sz="1400">
                <a:solidFill>
                  <a:srgbClr val="000000"/>
                </a:solidFill>
                <a:latin typeface="Verdana" pitchFamily="34" charset="0"/>
                <a:ea typeface="ＭＳ Ｐゴシック" charset="-128"/>
              </a:rPr>
              <a:t>48</a:t>
            </a:r>
            <a:r>
              <a:rPr lang="ja-JP" altLang="en-US" sz="1400">
                <a:solidFill>
                  <a:srgbClr val="000000"/>
                </a:solidFill>
                <a:latin typeface="Verdana" pitchFamily="34" charset="0"/>
                <a:ea typeface="ＭＳ Ｐゴシック" charset="-128"/>
              </a:rPr>
              <a:t>時間記録</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3"/>
              </a:buBlip>
            </a:pPr>
            <a:r>
              <a:rPr lang="ja-JP" altLang="en-US" sz="1400">
                <a:solidFill>
                  <a:srgbClr val="000000"/>
                </a:solidFill>
                <a:latin typeface="Verdana" pitchFamily="34" charset="0"/>
                <a:ea typeface="ＭＳ Ｐゴシック" charset="-128"/>
              </a:rPr>
              <a:t>調査対象高齢者にサービスを提供する職員全員に一人ずつ調査員がつき、職員が行うサービスの内容を</a:t>
            </a: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分毎に記録</a:t>
            </a:r>
            <a:endParaRPr lang="en-US" altLang="ja-JP" sz="1400">
              <a:solidFill>
                <a:srgbClr val="000000"/>
              </a:solidFill>
              <a:latin typeface="Verdana" pitchFamily="34" charset="0"/>
              <a:ea typeface="ＭＳ Ｐゴシック" charset="-128"/>
            </a:endParaRPr>
          </a:p>
        </p:txBody>
      </p:sp>
      <p:sp>
        <p:nvSpPr>
          <p:cNvPr id="52236" name="テキスト ボックス 19"/>
          <p:cNvSpPr txBox="1">
            <a:spLocks noChangeArrowheads="1"/>
          </p:cNvSpPr>
          <p:nvPr/>
        </p:nvSpPr>
        <p:spPr bwMode="auto">
          <a:xfrm>
            <a:off x="755673" y="4068763"/>
            <a:ext cx="3311525" cy="1384300"/>
          </a:xfrm>
          <a:prstGeom prst="rect">
            <a:avLst/>
          </a:prstGeom>
          <a:noFill/>
          <a:ln w="9525">
            <a:noFill/>
            <a:miter lim="800000"/>
            <a:headEnd/>
            <a:tailEnd/>
          </a:ln>
        </p:spPr>
        <p:txBody>
          <a:bodyPr>
            <a:spAutoFit/>
          </a:bodyPr>
          <a:lstStyle/>
          <a:p>
            <a:pPr marL="179388" indent="-179388">
              <a:buFontTx/>
              <a:buBlip>
                <a:blip r:embed="rId4"/>
              </a:buBlip>
            </a:pPr>
            <a:r>
              <a:rPr lang="ja-JP" altLang="en-US" sz="1400">
                <a:solidFill>
                  <a:srgbClr val="000000"/>
                </a:solidFill>
                <a:latin typeface="Verdana" pitchFamily="34" charset="0"/>
                <a:ea typeface="ＭＳ Ｐゴシック" charset="-128"/>
              </a:rPr>
              <a:t>調査対象高齢者全員に対し、要介護認定調査を基礎として作成した調査票による調査を実施</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4"/>
              </a:buBlip>
            </a:pP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分間タイムスタディ調査が行われていない日程で、各施設の職員が実施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3400" dirty="0" smtClean="0"/>
              <a:t>「介護の手間」の意味</a:t>
            </a:r>
          </a:p>
        </p:txBody>
      </p:sp>
      <p:sp>
        <p:nvSpPr>
          <p:cNvPr id="207878" name="Rectangle 6"/>
          <p:cNvSpPr>
            <a:spLocks noChangeArrowheads="1"/>
          </p:cNvSpPr>
          <p:nvPr/>
        </p:nvSpPr>
        <p:spPr bwMode="auto">
          <a:xfrm>
            <a:off x="558800" y="1331933"/>
            <a:ext cx="8229600" cy="2312987"/>
          </a:xfrm>
          <a:prstGeom prst="rect">
            <a:avLst/>
          </a:prstGeom>
          <a:noFill/>
          <a:ln w="9525">
            <a:noFill/>
            <a:miter lim="800000"/>
            <a:headEnd/>
            <a:tailEnd/>
          </a:ln>
          <a:effectLst/>
        </p:spPr>
        <p:txBody>
          <a:bodyPr/>
          <a:lstStyle/>
          <a:p>
            <a:pPr marL="469900" indent="-469900">
              <a:lnSpc>
                <a:spcPct val="80000"/>
              </a:lnSpc>
              <a:spcBef>
                <a:spcPct val="20000"/>
              </a:spcBef>
              <a:buClr>
                <a:srgbClr val="0066FF"/>
              </a:buClr>
              <a:buFont typeface="Wingdings" pitchFamily="2" charset="2"/>
              <a:buChar char="o"/>
              <a:defRPr/>
            </a:pPr>
            <a:r>
              <a:rPr lang="ja-JP" altLang="en-US" sz="2000">
                <a:solidFill>
                  <a:srgbClr val="000000"/>
                </a:solidFill>
                <a:latin typeface="Verdana" pitchFamily="34" charset="0"/>
              </a:rPr>
              <a:t>「介護の手間」は様々な心身及び生活上の影響因子（環境なども含む）の組み合わせから、結果的に生じているもの。</a:t>
            </a:r>
          </a:p>
          <a:p>
            <a:pPr marL="469900" indent="-469900">
              <a:lnSpc>
                <a:spcPct val="80000"/>
              </a:lnSpc>
              <a:spcBef>
                <a:spcPct val="20000"/>
              </a:spcBef>
              <a:buClr>
                <a:srgbClr val="0066FF"/>
              </a:buClr>
              <a:buFont typeface="Wingdings" pitchFamily="2" charset="2"/>
              <a:buChar char="o"/>
              <a:defRPr/>
            </a:pPr>
            <a:r>
              <a:rPr lang="ja-JP" altLang="en-US" sz="2000">
                <a:solidFill>
                  <a:srgbClr val="000000"/>
                </a:solidFill>
                <a:latin typeface="Verdana" pitchFamily="34" charset="0"/>
              </a:rPr>
              <a:t>介護の手間に与える因子は数多くあることから、それらすべてを網羅し、その組み合わせを人間の目だけで評価することは困難。</a:t>
            </a:r>
          </a:p>
          <a:p>
            <a:pPr marL="469900" indent="-469900">
              <a:lnSpc>
                <a:spcPct val="80000"/>
              </a:lnSpc>
              <a:spcBef>
                <a:spcPct val="20000"/>
              </a:spcBef>
              <a:buClr>
                <a:srgbClr val="0066FF"/>
              </a:buClr>
              <a:buFont typeface="Wingdings" pitchFamily="2" charset="2"/>
              <a:buChar char="o"/>
              <a:defRPr/>
            </a:pPr>
            <a:r>
              <a:rPr lang="ja-JP" altLang="en-US" sz="2000">
                <a:solidFill>
                  <a:srgbClr val="000000"/>
                </a:solidFill>
                <a:latin typeface="Verdana" pitchFamily="34" charset="0"/>
              </a:rPr>
              <a:t>介護の手間に集中させたほうが審査判定は平準化される。</a:t>
            </a:r>
            <a:r>
              <a:rPr lang="ja-JP" altLang="en-US" sz="2000" b="1">
                <a:solidFill>
                  <a:srgbClr val="000000"/>
                </a:solidFill>
                <a:effectLst>
                  <a:outerShdw blurRad="38100" dist="38100" dir="2700000" algn="tl">
                    <a:srgbClr val="C0C0C0"/>
                  </a:outerShdw>
                </a:effectLst>
                <a:latin typeface="Verdana" pitchFamily="34" charset="0"/>
              </a:rPr>
              <a:t>「結局、どういう手間が生じているのか？」</a:t>
            </a:r>
          </a:p>
        </p:txBody>
      </p:sp>
      <p:sp>
        <p:nvSpPr>
          <p:cNvPr id="4100" name="AutoShape 44"/>
          <p:cNvSpPr>
            <a:spLocks noChangeArrowheads="1"/>
          </p:cNvSpPr>
          <p:nvPr/>
        </p:nvSpPr>
        <p:spPr bwMode="auto">
          <a:xfrm>
            <a:off x="1165225" y="3640158"/>
            <a:ext cx="2527300" cy="21050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w="28575" algn="ctr">
            <a:noFill/>
            <a:miter lim="800000"/>
            <a:headEnd/>
            <a:tailEnd/>
          </a:ln>
        </p:spPr>
        <p:txBody>
          <a:bodyPr wrap="none" anchor="ctr"/>
          <a:lstStyle/>
          <a:p>
            <a:endParaRPr lang="ja-JP" altLang="en-US" sz="1600">
              <a:solidFill>
                <a:srgbClr val="000000"/>
              </a:solidFill>
              <a:latin typeface="Verdana" pitchFamily="34" charset="0"/>
            </a:endParaRPr>
          </a:p>
        </p:txBody>
      </p:sp>
      <p:sp>
        <p:nvSpPr>
          <p:cNvPr id="4101" name="AutoShape 45"/>
          <p:cNvSpPr>
            <a:spLocks noChangeArrowheads="1"/>
          </p:cNvSpPr>
          <p:nvPr/>
        </p:nvSpPr>
        <p:spPr bwMode="auto">
          <a:xfrm flipH="1" flipV="1">
            <a:off x="1236663" y="4192612"/>
            <a:ext cx="2527300" cy="21050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CC00"/>
          </a:solidFill>
          <a:ln w="28575" algn="ctr">
            <a:noFill/>
            <a:miter lim="800000"/>
            <a:headEnd/>
            <a:tailEnd/>
          </a:ln>
        </p:spPr>
        <p:txBody>
          <a:bodyPr wrap="none" anchor="ctr"/>
          <a:lstStyle/>
          <a:p>
            <a:endParaRPr lang="ja-JP" altLang="en-US" sz="1600">
              <a:solidFill>
                <a:srgbClr val="000000"/>
              </a:solidFill>
              <a:latin typeface="Verdana" pitchFamily="34" charset="0"/>
            </a:endParaRPr>
          </a:p>
        </p:txBody>
      </p:sp>
      <p:grpSp>
        <p:nvGrpSpPr>
          <p:cNvPr id="2" name="Group 46"/>
          <p:cNvGrpSpPr>
            <a:grpSpLocks/>
          </p:cNvGrpSpPr>
          <p:nvPr/>
        </p:nvGrpSpPr>
        <p:grpSpPr bwMode="auto">
          <a:xfrm>
            <a:off x="1408150" y="4395788"/>
            <a:ext cx="3343275" cy="1638300"/>
            <a:chOff x="901" y="2781"/>
            <a:chExt cx="2106" cy="1032"/>
          </a:xfrm>
        </p:grpSpPr>
        <p:sp>
          <p:nvSpPr>
            <p:cNvPr id="4130" name="Oval 47"/>
            <p:cNvSpPr>
              <a:spLocks noChangeArrowheads="1"/>
            </p:cNvSpPr>
            <p:nvPr/>
          </p:nvSpPr>
          <p:spPr bwMode="auto">
            <a:xfrm>
              <a:off x="2015" y="2820"/>
              <a:ext cx="757"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介助の</a:t>
              </a:r>
              <a:br>
                <a:rPr lang="ja-JP" altLang="en-US">
                  <a:solidFill>
                    <a:srgbClr val="000000"/>
                  </a:solidFill>
                  <a:latin typeface="Arial" charset="0"/>
                  <a:ea typeface="HG創英角ｺﾞｼｯｸUB" pitchFamily="49" charset="-128"/>
                </a:rPr>
              </a:br>
              <a:r>
                <a:rPr lang="ja-JP" altLang="en-US">
                  <a:solidFill>
                    <a:srgbClr val="000000"/>
                  </a:solidFill>
                  <a:latin typeface="Arial" charset="0"/>
                  <a:ea typeface="HG創英角ｺﾞｼｯｸUB" pitchFamily="49" charset="-128"/>
                </a:rPr>
                <a:t>方法</a:t>
              </a:r>
            </a:p>
          </p:txBody>
        </p:sp>
        <p:sp>
          <p:nvSpPr>
            <p:cNvPr id="4131" name="Oval 48"/>
            <p:cNvSpPr>
              <a:spLocks noChangeArrowheads="1"/>
            </p:cNvSpPr>
            <p:nvPr/>
          </p:nvSpPr>
          <p:spPr bwMode="auto">
            <a:xfrm>
              <a:off x="901" y="2781"/>
              <a:ext cx="819"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身体能力</a:t>
              </a:r>
              <a:br>
                <a:rPr lang="ja-JP" altLang="en-US">
                  <a:solidFill>
                    <a:srgbClr val="000000"/>
                  </a:solidFill>
                  <a:latin typeface="Arial" charset="0"/>
                  <a:ea typeface="HG創英角ｺﾞｼｯｸUB" pitchFamily="49" charset="-128"/>
                </a:rPr>
              </a:br>
              <a:r>
                <a:rPr lang="ja-JP" altLang="en-US">
                  <a:solidFill>
                    <a:srgbClr val="000000"/>
                  </a:solidFill>
                  <a:latin typeface="Arial" charset="0"/>
                  <a:ea typeface="HG創英角ｺﾞｼｯｸUB" pitchFamily="49" charset="-128"/>
                </a:rPr>
                <a:t>の低下</a:t>
              </a:r>
            </a:p>
          </p:txBody>
        </p:sp>
        <p:sp>
          <p:nvSpPr>
            <p:cNvPr id="4132" name="Oval 49"/>
            <p:cNvSpPr>
              <a:spLocks noChangeArrowheads="1"/>
            </p:cNvSpPr>
            <p:nvPr/>
          </p:nvSpPr>
          <p:spPr bwMode="auto">
            <a:xfrm>
              <a:off x="909" y="3387"/>
              <a:ext cx="819"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認知能力</a:t>
              </a:r>
              <a:br>
                <a:rPr lang="ja-JP" altLang="en-US">
                  <a:solidFill>
                    <a:srgbClr val="000000"/>
                  </a:solidFill>
                  <a:latin typeface="Arial" charset="0"/>
                  <a:ea typeface="HG創英角ｺﾞｼｯｸUB" pitchFamily="49" charset="-128"/>
                </a:rPr>
              </a:br>
              <a:r>
                <a:rPr lang="ja-JP" altLang="en-US">
                  <a:solidFill>
                    <a:srgbClr val="000000"/>
                  </a:solidFill>
                  <a:latin typeface="Arial" charset="0"/>
                  <a:ea typeface="HG創英角ｺﾞｼｯｸUB" pitchFamily="49" charset="-128"/>
                </a:rPr>
                <a:t>の低下</a:t>
              </a:r>
            </a:p>
          </p:txBody>
        </p:sp>
        <p:sp>
          <p:nvSpPr>
            <p:cNvPr id="4133" name="Oval 50"/>
            <p:cNvSpPr>
              <a:spLocks noChangeArrowheads="1"/>
            </p:cNvSpPr>
            <p:nvPr/>
          </p:nvSpPr>
          <p:spPr bwMode="auto">
            <a:xfrm>
              <a:off x="2250" y="3419"/>
              <a:ext cx="757" cy="394"/>
            </a:xfrm>
            <a:prstGeom prst="ellipse">
              <a:avLst/>
            </a:prstGeom>
            <a:solidFill>
              <a:schemeClr val="accent1"/>
            </a:solidFill>
            <a:ln w="28575" algn="ctr">
              <a:solidFill>
                <a:schemeClr val="tx1"/>
              </a:solidFill>
              <a:round/>
              <a:headEnd/>
              <a:tailEnd/>
            </a:ln>
          </p:spPr>
          <p:txBody>
            <a:bodyPr wrap="none" anchor="ctr"/>
            <a:lstStyle/>
            <a:p>
              <a:pPr algn="ctr"/>
              <a:r>
                <a:rPr lang="en-US" altLang="ja-JP" b="1">
                  <a:solidFill>
                    <a:srgbClr val="000000"/>
                  </a:solidFill>
                  <a:latin typeface="Arial" charset="0"/>
                  <a:ea typeface="HG創英角ｺﾞｼｯｸUB" pitchFamily="49" charset="-128"/>
                </a:rPr>
                <a:t>BPSD</a:t>
              </a:r>
            </a:p>
          </p:txBody>
        </p:sp>
      </p:grpSp>
      <p:sp>
        <p:nvSpPr>
          <p:cNvPr id="4103" name="Oval 51"/>
          <p:cNvSpPr>
            <a:spLocks noChangeArrowheads="1"/>
          </p:cNvSpPr>
          <p:nvPr/>
        </p:nvSpPr>
        <p:spPr bwMode="auto">
          <a:xfrm>
            <a:off x="2610035" y="3346450"/>
            <a:ext cx="117792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居住環境</a:t>
            </a:r>
          </a:p>
        </p:txBody>
      </p:sp>
      <p:sp>
        <p:nvSpPr>
          <p:cNvPr id="4104" name="Oval 52"/>
          <p:cNvSpPr>
            <a:spLocks noChangeArrowheads="1"/>
          </p:cNvSpPr>
          <p:nvPr/>
        </p:nvSpPr>
        <p:spPr bwMode="auto">
          <a:xfrm>
            <a:off x="2011372" y="6164645"/>
            <a:ext cx="1106487"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意欲</a:t>
            </a:r>
          </a:p>
        </p:txBody>
      </p:sp>
      <p:sp>
        <p:nvSpPr>
          <p:cNvPr id="4105" name="Line 53"/>
          <p:cNvSpPr>
            <a:spLocks noChangeShapeType="1"/>
          </p:cNvSpPr>
          <p:nvPr/>
        </p:nvSpPr>
        <p:spPr bwMode="auto">
          <a:xfrm flipV="1">
            <a:off x="1117600" y="4752975"/>
            <a:ext cx="312738" cy="71438"/>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06" name="Line 54"/>
          <p:cNvSpPr>
            <a:spLocks noChangeShapeType="1"/>
          </p:cNvSpPr>
          <p:nvPr/>
        </p:nvSpPr>
        <p:spPr bwMode="auto">
          <a:xfrm>
            <a:off x="1141474" y="4993070"/>
            <a:ext cx="382587" cy="458787"/>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07" name="Line 55"/>
          <p:cNvSpPr>
            <a:spLocks noChangeShapeType="1"/>
          </p:cNvSpPr>
          <p:nvPr/>
        </p:nvSpPr>
        <p:spPr bwMode="auto">
          <a:xfrm>
            <a:off x="2056001" y="6016625"/>
            <a:ext cx="204787" cy="192088"/>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08" name="Oval 56"/>
          <p:cNvSpPr>
            <a:spLocks noChangeArrowheads="1"/>
          </p:cNvSpPr>
          <p:nvPr/>
        </p:nvSpPr>
        <p:spPr bwMode="auto">
          <a:xfrm>
            <a:off x="1393833" y="3513139"/>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性別</a:t>
            </a:r>
          </a:p>
        </p:txBody>
      </p:sp>
      <p:sp>
        <p:nvSpPr>
          <p:cNvPr id="4109" name="Line 57"/>
          <p:cNvSpPr>
            <a:spLocks noChangeShapeType="1"/>
          </p:cNvSpPr>
          <p:nvPr/>
        </p:nvSpPr>
        <p:spPr bwMode="auto">
          <a:xfrm>
            <a:off x="2224088" y="3824288"/>
            <a:ext cx="1395412" cy="68580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10" name="Line 58"/>
          <p:cNvSpPr>
            <a:spLocks noChangeShapeType="1"/>
          </p:cNvSpPr>
          <p:nvPr/>
        </p:nvSpPr>
        <p:spPr bwMode="auto">
          <a:xfrm flipV="1">
            <a:off x="2670179" y="4945063"/>
            <a:ext cx="601663" cy="56515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11" name="Line 59"/>
          <p:cNvSpPr>
            <a:spLocks noChangeShapeType="1"/>
          </p:cNvSpPr>
          <p:nvPr/>
        </p:nvSpPr>
        <p:spPr bwMode="auto">
          <a:xfrm flipV="1">
            <a:off x="2959100" y="5076825"/>
            <a:ext cx="541338" cy="114300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12" name="Line 60"/>
          <p:cNvSpPr>
            <a:spLocks noChangeShapeType="1"/>
          </p:cNvSpPr>
          <p:nvPr/>
        </p:nvSpPr>
        <p:spPr bwMode="auto">
          <a:xfrm flipH="1">
            <a:off x="2513016" y="4908550"/>
            <a:ext cx="49212" cy="1239838"/>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13" name="Line 61"/>
          <p:cNvSpPr>
            <a:spLocks noChangeShapeType="1"/>
          </p:cNvSpPr>
          <p:nvPr/>
        </p:nvSpPr>
        <p:spPr bwMode="auto">
          <a:xfrm>
            <a:off x="3548065" y="3921126"/>
            <a:ext cx="157162" cy="517525"/>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14" name="Line 62"/>
          <p:cNvSpPr>
            <a:spLocks noChangeShapeType="1"/>
          </p:cNvSpPr>
          <p:nvPr/>
        </p:nvSpPr>
        <p:spPr bwMode="auto">
          <a:xfrm>
            <a:off x="2730513" y="5673725"/>
            <a:ext cx="830263" cy="9525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15" name="Line 63"/>
          <p:cNvSpPr>
            <a:spLocks noChangeShapeType="1"/>
          </p:cNvSpPr>
          <p:nvPr/>
        </p:nvSpPr>
        <p:spPr bwMode="auto">
          <a:xfrm flipH="1" flipV="1">
            <a:off x="3944944" y="5120070"/>
            <a:ext cx="73025" cy="325437"/>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16" name="Line 64"/>
          <p:cNvSpPr>
            <a:spLocks noChangeShapeType="1"/>
          </p:cNvSpPr>
          <p:nvPr/>
        </p:nvSpPr>
        <p:spPr bwMode="auto">
          <a:xfrm flipH="1">
            <a:off x="3079750" y="5132388"/>
            <a:ext cx="541338" cy="1166812"/>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17" name="Oval 65"/>
          <p:cNvSpPr>
            <a:spLocks noChangeArrowheads="1"/>
          </p:cNvSpPr>
          <p:nvPr/>
        </p:nvSpPr>
        <p:spPr bwMode="auto">
          <a:xfrm>
            <a:off x="311158" y="3800479"/>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疾患</a:t>
            </a:r>
          </a:p>
        </p:txBody>
      </p:sp>
      <p:sp>
        <p:nvSpPr>
          <p:cNvPr id="4118" name="Line 66"/>
          <p:cNvSpPr>
            <a:spLocks noChangeShapeType="1"/>
          </p:cNvSpPr>
          <p:nvPr/>
        </p:nvSpPr>
        <p:spPr bwMode="auto">
          <a:xfrm>
            <a:off x="1117600" y="4000500"/>
            <a:ext cx="469900" cy="541338"/>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19" name="Line 67"/>
          <p:cNvSpPr>
            <a:spLocks noChangeShapeType="1"/>
          </p:cNvSpPr>
          <p:nvPr/>
        </p:nvSpPr>
        <p:spPr bwMode="auto">
          <a:xfrm>
            <a:off x="973146" y="4397375"/>
            <a:ext cx="769937" cy="103505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20" name="Freeform 68"/>
          <p:cNvSpPr>
            <a:spLocks/>
          </p:cNvSpPr>
          <p:nvPr/>
        </p:nvSpPr>
        <p:spPr bwMode="auto">
          <a:xfrm>
            <a:off x="588966" y="4410075"/>
            <a:ext cx="1431925" cy="2203450"/>
          </a:xfrm>
          <a:custGeom>
            <a:avLst/>
            <a:gdLst>
              <a:gd name="T0" fmla="*/ 0 w 902"/>
              <a:gd name="T1" fmla="*/ 0 h 1388"/>
              <a:gd name="T2" fmla="*/ 476310395 w 902"/>
              <a:gd name="T3" fmla="*/ 2147483647 h 1388"/>
              <a:gd name="T4" fmla="*/ 2147483647 w 902"/>
              <a:gd name="T5" fmla="*/ 2147483647 h 1388"/>
              <a:gd name="T6" fmla="*/ 0 60000 65536"/>
              <a:gd name="T7" fmla="*/ 0 60000 65536"/>
              <a:gd name="T8" fmla="*/ 0 60000 65536"/>
              <a:gd name="T9" fmla="*/ 0 w 902"/>
              <a:gd name="T10" fmla="*/ 0 h 1388"/>
              <a:gd name="T11" fmla="*/ 902 w 902"/>
              <a:gd name="T12" fmla="*/ 1388 h 1388"/>
            </a:gdLst>
            <a:ahLst/>
            <a:cxnLst>
              <a:cxn ang="T6">
                <a:pos x="T0" y="T1"/>
              </a:cxn>
              <a:cxn ang="T7">
                <a:pos x="T2" y="T3"/>
              </a:cxn>
              <a:cxn ang="T8">
                <a:pos x="T4" y="T5"/>
              </a:cxn>
            </a:cxnLst>
            <a:rect l="T9" t="T10" r="T11" b="T12"/>
            <a:pathLst>
              <a:path w="902" h="1388">
                <a:moveTo>
                  <a:pt x="0" y="0"/>
                </a:moveTo>
                <a:cubicBezTo>
                  <a:pt x="19" y="465"/>
                  <a:pt x="39" y="930"/>
                  <a:pt x="189" y="1159"/>
                </a:cubicBezTo>
                <a:cubicBezTo>
                  <a:pt x="339" y="1388"/>
                  <a:pt x="780" y="1335"/>
                  <a:pt x="902" y="1372"/>
                </a:cubicBezTo>
              </a:path>
            </a:pathLst>
          </a:cu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121" name="Oval 69"/>
          <p:cNvSpPr>
            <a:spLocks noChangeArrowheads="1"/>
          </p:cNvSpPr>
          <p:nvPr/>
        </p:nvSpPr>
        <p:spPr bwMode="auto">
          <a:xfrm>
            <a:off x="300046" y="4620007"/>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年齢</a:t>
            </a:r>
          </a:p>
        </p:txBody>
      </p:sp>
      <p:sp>
        <p:nvSpPr>
          <p:cNvPr id="4122" name="AutoShape 70"/>
          <p:cNvSpPr>
            <a:spLocks noChangeArrowheads="1"/>
          </p:cNvSpPr>
          <p:nvPr/>
        </p:nvSpPr>
        <p:spPr bwMode="auto">
          <a:xfrm>
            <a:off x="4559486" y="4397757"/>
            <a:ext cx="1177925" cy="974725"/>
          </a:xfrm>
          <a:prstGeom prst="rightArrow">
            <a:avLst>
              <a:gd name="adj1" fmla="val 50000"/>
              <a:gd name="adj2" fmla="val 30212"/>
            </a:avLst>
          </a:prstGeom>
          <a:solidFill>
            <a:srgbClr val="FF6600"/>
          </a:solidFill>
          <a:ln w="28575" algn="ctr">
            <a:noFill/>
            <a:miter lim="800000"/>
            <a:headEnd/>
            <a:tailEnd/>
          </a:ln>
        </p:spPr>
        <p:txBody>
          <a:bodyPr wrap="none" anchor="ctr"/>
          <a:lstStyle/>
          <a:p>
            <a:endParaRPr lang="ja-JP" altLang="en-US" sz="1600">
              <a:solidFill>
                <a:srgbClr val="000000"/>
              </a:solidFill>
              <a:latin typeface="Verdana" pitchFamily="34" charset="0"/>
            </a:endParaRPr>
          </a:p>
        </p:txBody>
      </p:sp>
      <p:sp>
        <p:nvSpPr>
          <p:cNvPr id="4123" name="Text Box 71"/>
          <p:cNvSpPr txBox="1">
            <a:spLocks noChangeArrowheads="1"/>
          </p:cNvSpPr>
          <p:nvPr/>
        </p:nvSpPr>
        <p:spPr bwMode="auto">
          <a:xfrm>
            <a:off x="5786441" y="4434270"/>
            <a:ext cx="3117850" cy="830997"/>
          </a:xfrm>
          <a:prstGeom prst="rect">
            <a:avLst/>
          </a:prstGeom>
          <a:solidFill>
            <a:srgbClr val="FFCC99"/>
          </a:solidFill>
          <a:ln w="57150" cmpd="thinThick" algn="ctr">
            <a:solidFill>
              <a:srgbClr val="FF0000"/>
            </a:solidFill>
            <a:miter lim="800000"/>
            <a:headEnd/>
            <a:tailEnd/>
          </a:ln>
        </p:spPr>
        <p:txBody>
          <a:bodyPr>
            <a:spAutoFit/>
          </a:bodyPr>
          <a:lstStyle/>
          <a:p>
            <a:pPr algn="ctr">
              <a:spcBef>
                <a:spcPct val="50000"/>
              </a:spcBef>
            </a:pPr>
            <a:r>
              <a:rPr lang="ja-JP" altLang="en-US" sz="2400">
                <a:solidFill>
                  <a:srgbClr val="000000"/>
                </a:solidFill>
                <a:latin typeface="Arial" charset="0"/>
                <a:ea typeface="HG創英角ｺﾞｼｯｸUB" pitchFamily="49" charset="-128"/>
              </a:rPr>
              <a:t>結果的に生じている</a:t>
            </a:r>
            <a:br>
              <a:rPr lang="ja-JP" altLang="en-US" sz="2400">
                <a:solidFill>
                  <a:srgbClr val="000000"/>
                </a:solidFill>
                <a:latin typeface="Arial" charset="0"/>
                <a:ea typeface="HG創英角ｺﾞｼｯｸUB" pitchFamily="49" charset="-128"/>
              </a:rPr>
            </a:br>
            <a:r>
              <a:rPr lang="ja-JP" altLang="en-US" sz="2400">
                <a:solidFill>
                  <a:srgbClr val="000000"/>
                </a:solidFill>
                <a:latin typeface="Arial" charset="0"/>
                <a:ea typeface="HG創英角ｺﾞｼｯｸUB" pitchFamily="49" charset="-128"/>
              </a:rPr>
              <a:t>「介護の手間」</a:t>
            </a:r>
          </a:p>
        </p:txBody>
      </p:sp>
      <p:sp>
        <p:nvSpPr>
          <p:cNvPr id="4124" name="Line 72"/>
          <p:cNvSpPr>
            <a:spLocks noChangeShapeType="1"/>
          </p:cNvSpPr>
          <p:nvPr/>
        </p:nvSpPr>
        <p:spPr bwMode="auto">
          <a:xfrm>
            <a:off x="2730500" y="4727957"/>
            <a:ext cx="457200" cy="60325"/>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grpSp>
        <p:nvGrpSpPr>
          <p:cNvPr id="3" name="Group 73"/>
          <p:cNvGrpSpPr>
            <a:grpSpLocks/>
          </p:cNvGrpSpPr>
          <p:nvPr/>
        </p:nvGrpSpPr>
        <p:grpSpPr bwMode="auto">
          <a:xfrm>
            <a:off x="1411306" y="4398963"/>
            <a:ext cx="3343275" cy="1638300"/>
            <a:chOff x="901" y="2781"/>
            <a:chExt cx="2106" cy="1032"/>
          </a:xfrm>
        </p:grpSpPr>
        <p:sp>
          <p:nvSpPr>
            <p:cNvPr id="4126" name="Oval 74"/>
            <p:cNvSpPr>
              <a:spLocks noChangeArrowheads="1"/>
            </p:cNvSpPr>
            <p:nvPr/>
          </p:nvSpPr>
          <p:spPr bwMode="auto">
            <a:xfrm>
              <a:off x="2015" y="2820"/>
              <a:ext cx="757" cy="394"/>
            </a:xfrm>
            <a:prstGeom prst="ellipse">
              <a:avLst/>
            </a:prstGeom>
            <a:solidFill>
              <a:srgbClr val="FF99CC"/>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介助の</a:t>
              </a:r>
              <a:br>
                <a:rPr lang="ja-JP" altLang="en-US">
                  <a:solidFill>
                    <a:srgbClr val="000000"/>
                  </a:solidFill>
                  <a:latin typeface="Arial" charset="0"/>
                  <a:ea typeface="HG創英角ｺﾞｼｯｸUB" pitchFamily="49" charset="-128"/>
                </a:rPr>
              </a:br>
              <a:r>
                <a:rPr lang="ja-JP" altLang="en-US">
                  <a:solidFill>
                    <a:srgbClr val="000000"/>
                  </a:solidFill>
                  <a:latin typeface="Arial" charset="0"/>
                  <a:ea typeface="HG創英角ｺﾞｼｯｸUB" pitchFamily="49" charset="-128"/>
                </a:rPr>
                <a:t>方法</a:t>
              </a:r>
            </a:p>
          </p:txBody>
        </p:sp>
        <p:sp>
          <p:nvSpPr>
            <p:cNvPr id="4127" name="Oval 75"/>
            <p:cNvSpPr>
              <a:spLocks noChangeArrowheads="1"/>
            </p:cNvSpPr>
            <p:nvPr/>
          </p:nvSpPr>
          <p:spPr bwMode="auto">
            <a:xfrm>
              <a:off x="901" y="2781"/>
              <a:ext cx="819" cy="394"/>
            </a:xfrm>
            <a:prstGeom prst="ellipse">
              <a:avLst/>
            </a:prstGeom>
            <a:solidFill>
              <a:srgbClr val="FF99CC"/>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身体能力</a:t>
              </a:r>
              <a:br>
                <a:rPr lang="ja-JP" altLang="en-US">
                  <a:solidFill>
                    <a:srgbClr val="000000"/>
                  </a:solidFill>
                  <a:latin typeface="Arial" charset="0"/>
                  <a:ea typeface="HG創英角ｺﾞｼｯｸUB" pitchFamily="49" charset="-128"/>
                </a:rPr>
              </a:br>
              <a:r>
                <a:rPr lang="ja-JP" altLang="en-US">
                  <a:solidFill>
                    <a:srgbClr val="000000"/>
                  </a:solidFill>
                  <a:latin typeface="Arial" charset="0"/>
                  <a:ea typeface="HG創英角ｺﾞｼｯｸUB" pitchFamily="49" charset="-128"/>
                </a:rPr>
                <a:t>の低下</a:t>
              </a:r>
            </a:p>
          </p:txBody>
        </p:sp>
        <p:sp>
          <p:nvSpPr>
            <p:cNvPr id="4128" name="Oval 76"/>
            <p:cNvSpPr>
              <a:spLocks noChangeArrowheads="1"/>
            </p:cNvSpPr>
            <p:nvPr/>
          </p:nvSpPr>
          <p:spPr bwMode="auto">
            <a:xfrm>
              <a:off x="909" y="3387"/>
              <a:ext cx="819" cy="394"/>
            </a:xfrm>
            <a:prstGeom prst="ellipse">
              <a:avLst/>
            </a:prstGeom>
            <a:solidFill>
              <a:srgbClr val="FF99CC"/>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認知能力</a:t>
              </a:r>
              <a:br>
                <a:rPr lang="ja-JP" altLang="en-US">
                  <a:solidFill>
                    <a:srgbClr val="000000"/>
                  </a:solidFill>
                  <a:latin typeface="Arial" charset="0"/>
                  <a:ea typeface="HG創英角ｺﾞｼｯｸUB" pitchFamily="49" charset="-128"/>
                </a:rPr>
              </a:br>
              <a:r>
                <a:rPr lang="ja-JP" altLang="en-US">
                  <a:solidFill>
                    <a:srgbClr val="000000"/>
                  </a:solidFill>
                  <a:latin typeface="Arial" charset="0"/>
                  <a:ea typeface="HG創英角ｺﾞｼｯｸUB" pitchFamily="49" charset="-128"/>
                </a:rPr>
                <a:t>の低下</a:t>
              </a:r>
            </a:p>
          </p:txBody>
        </p:sp>
        <p:sp>
          <p:nvSpPr>
            <p:cNvPr id="4129" name="Oval 77"/>
            <p:cNvSpPr>
              <a:spLocks noChangeArrowheads="1"/>
            </p:cNvSpPr>
            <p:nvPr/>
          </p:nvSpPr>
          <p:spPr bwMode="auto">
            <a:xfrm>
              <a:off x="2250" y="3419"/>
              <a:ext cx="757" cy="394"/>
            </a:xfrm>
            <a:prstGeom prst="ellipse">
              <a:avLst/>
            </a:prstGeom>
            <a:solidFill>
              <a:srgbClr val="FF99CC"/>
            </a:solidFill>
            <a:ln w="28575" algn="ctr">
              <a:solidFill>
                <a:schemeClr val="tx1"/>
              </a:solidFill>
              <a:round/>
              <a:headEnd/>
              <a:tailEnd/>
            </a:ln>
          </p:spPr>
          <p:txBody>
            <a:bodyPr wrap="none" anchor="ctr"/>
            <a:lstStyle/>
            <a:p>
              <a:pPr algn="ctr"/>
              <a:r>
                <a:rPr lang="en-US" altLang="ja-JP" b="1">
                  <a:solidFill>
                    <a:srgbClr val="000000"/>
                  </a:solidFill>
                  <a:latin typeface="Arial" charset="0"/>
                  <a:ea typeface="HG創英角ｺﾞｼｯｸUB" pitchFamily="49" charset="-128"/>
                </a:rPr>
                <a:t>BPSD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fb02c745-2821-438e-a9f3-36f365a5b5fa"/>
    <ds:schemaRef ds:uri="http://purl.org/dc/dcmitype/"/>
    <ds:schemaRef ds:uri="http://www.w3.org/XML/1998/namespace"/>
    <ds:schemaRef ds:uri="8B97BE19-CDDD-400E-817A-CFDD13F7EC12"/>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8273</TotalTime>
  <Words>899</Words>
  <Application>Microsoft Office PowerPoint</Application>
  <PresentationFormat>画面に合わせる (4:3)</PresentationFormat>
  <Paragraphs>127</Paragraphs>
  <Slides>10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10</vt:i4>
      </vt:variant>
    </vt:vector>
  </HeadingPairs>
  <TitlesOfParts>
    <vt:vector size="21" baseType="lpstr">
      <vt:lpstr>Arial</vt:lpstr>
      <vt:lpstr>ＭＳ Ｐゴシック</vt:lpstr>
      <vt:lpstr>HGP創英角ｺﾞｼｯｸUB</vt:lpstr>
      <vt:lpstr>Calibri</vt:lpstr>
      <vt:lpstr>HG創英角ｺﾞｼｯｸUB</vt:lpstr>
      <vt:lpstr>Wingdings</vt:lpstr>
      <vt:lpstr>Times New Roman</vt:lpstr>
      <vt:lpstr>Verdana</vt:lpstr>
      <vt:lpstr>11_Office テーマ</vt:lpstr>
      <vt:lpstr>2_Profile</vt:lpstr>
      <vt:lpstr>3_Profile</vt:lpstr>
      <vt:lpstr>PowerPoint プレゼンテーション</vt:lpstr>
      <vt:lpstr> 要介護度は、「要介護認定等基準時間」で決まる</vt:lpstr>
      <vt:lpstr> 要介護認定とは。</vt:lpstr>
      <vt:lpstr>なぜ「心身の重篤さ」≠「介護の手間」なのか</vt:lpstr>
      <vt:lpstr> 「介護の時間」をどのように測るか？</vt:lpstr>
      <vt:lpstr> 一次判定ソフト 　＝「心身の状態」から「介護の時間」を推計</vt:lpstr>
      <vt:lpstr>介護認定審査会資料</vt:lpstr>
      <vt:lpstr> 一次判定ソフトの設計に用いられたデータ</vt:lpstr>
      <vt:lpstr>「介護の手間」の意味</vt:lpstr>
      <vt:lpstr> 特記事項の必要性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550</cp:revision>
  <cp:lastPrinted>2013-05-28T07:56:05Z</cp:lastPrinted>
  <dcterms:created xsi:type="dcterms:W3CDTF">2010-10-16T08:07:39Z</dcterms:created>
  <dcterms:modified xsi:type="dcterms:W3CDTF">2013-06-05T07:40:58Z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