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4099" r:id="rId4"/>
    <p:sldMasterId id="2147484151" r:id="rId5"/>
    <p:sldMasterId id="2147484165" r:id="rId6"/>
  </p:sldMasterIdLst>
  <p:notesMasterIdLst>
    <p:notesMasterId r:id="rId40"/>
  </p:notesMasterIdLst>
  <p:handoutMasterIdLst>
    <p:handoutMasterId r:id="rId41"/>
  </p:handoutMasterIdLst>
  <p:sldIdLst>
    <p:sldId id="700" r:id="rId7"/>
    <p:sldId id="708" r:id="rId8"/>
    <p:sldId id="724" r:id="rId9"/>
    <p:sldId id="725" r:id="rId10"/>
    <p:sldId id="689" r:id="rId11"/>
    <p:sldId id="667" r:id="rId12"/>
    <p:sldId id="726" r:id="rId13"/>
    <p:sldId id="727" r:id="rId14"/>
    <p:sldId id="728" r:id="rId15"/>
    <p:sldId id="729" r:id="rId16"/>
    <p:sldId id="730" r:id="rId17"/>
    <p:sldId id="731" r:id="rId18"/>
    <p:sldId id="683" r:id="rId19"/>
    <p:sldId id="669" r:id="rId20"/>
    <p:sldId id="692" r:id="rId21"/>
    <p:sldId id="695" r:id="rId22"/>
    <p:sldId id="696" r:id="rId23"/>
    <p:sldId id="691" r:id="rId24"/>
    <p:sldId id="732" r:id="rId25"/>
    <p:sldId id="733" r:id="rId26"/>
    <p:sldId id="734" r:id="rId27"/>
    <p:sldId id="735" r:id="rId28"/>
    <p:sldId id="736" r:id="rId29"/>
    <p:sldId id="737" r:id="rId30"/>
    <p:sldId id="738" r:id="rId31"/>
    <p:sldId id="739" r:id="rId32"/>
    <p:sldId id="740" r:id="rId33"/>
    <p:sldId id="741" r:id="rId34"/>
    <p:sldId id="742" r:id="rId35"/>
    <p:sldId id="743" r:id="rId36"/>
    <p:sldId id="744" r:id="rId37"/>
    <p:sldId id="745" r:id="rId38"/>
    <p:sldId id="746" r:id="rId39"/>
  </p:sldIdLst>
  <p:sldSz cx="9144000" cy="6858000" type="screen4x3"/>
  <p:notesSz cx="6807200" cy="9939338"/>
  <p:embeddedFontLst>
    <p:embeddedFont>
      <p:font typeface="HG丸ｺﾞｼｯｸM-PRO" panose="020F0600000000000000" pitchFamily="50" charset="-128"/>
      <p:regular r:id="rId42"/>
    </p:embeddedFont>
    <p:embeddedFont>
      <p:font typeface="Calibri" panose="020F0502020204030204" pitchFamily="34" charset="0"/>
      <p:regular r:id="rId43"/>
      <p:bold r:id="rId44"/>
      <p:italic r:id="rId45"/>
      <p:boldItalic r:id="rId46"/>
    </p:embeddedFont>
    <p:embeddedFont>
      <p:font typeface="Century" panose="02040604050505020304" pitchFamily="18" charset="0"/>
      <p:regular r:id="rId47"/>
    </p:embeddedFont>
    <p:embeddedFont>
      <p:font typeface="HGP創英角ｺﾞｼｯｸUB" panose="020B0900000000000000" pitchFamily="50" charset="-128"/>
      <p:regular r:id="rId48"/>
    </p:embeddedFont>
    <p:embeddedFont>
      <p:font typeface="Verdana" panose="020B0604030504040204" pitchFamily="34" charset="0"/>
      <p:regular r:id="rId49"/>
      <p:bold r:id="rId50"/>
      <p:italic r:id="rId51"/>
      <p:boldItalic r:id="rId52"/>
    </p:embeddedFont>
    <p:embeddedFont>
      <p:font typeface="メイリオ" panose="020B0604030504040204" pitchFamily="50" charset="-128"/>
      <p:regular r:id="rId53"/>
      <p:bold r:id="rId54"/>
      <p:italic r:id="rId55"/>
      <p:boldItalic r:id="rId56"/>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6" autoAdjust="0"/>
    <p:restoredTop sz="86457" autoAdjust="0"/>
  </p:normalViewPr>
  <p:slideViewPr>
    <p:cSldViewPr snapToGrid="0">
      <p:cViewPr>
        <p:scale>
          <a:sx n="69" d="100"/>
          <a:sy n="69" d="100"/>
        </p:scale>
        <p:origin x="-1182"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5.fntdata"/><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2.xml"/><Relationship Id="rId51" Type="http://schemas.openxmlformats.org/officeDocument/2006/relationships/font" Target="fonts/font10.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6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E966D5-63EA-4380-B7F8-5DA198B093F1}"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7D59860-EBF3-4784-929A-4B04EDDC46A8}"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C00254-F1E8-45DE-965A-208E3DE4B3F1}"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3510F6ED-0357-4651-AC46-974D861E0C9E}" type="datetime1">
              <a:rPr lang="ja-JP" altLang="en-US" smtClean="0">
                <a:solidFill>
                  <a:srgbClr val="000000"/>
                </a:solidFill>
              </a:rPr>
              <a:pPr>
                <a:defRPr/>
              </a:pPr>
              <a:t>2016/4/26</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D08B4C2B-1E02-4FF0-A760-0E5B6A255805}"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D543E9AC-D013-43D0-A7CB-AE7119C6F862}"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47FC40A-B9AD-4074-B6BE-179930B75C50}"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20808456-6DA2-4BB0-AFEF-F833F8499A4A}" type="datetime1">
              <a:rPr lang="ja-JP" altLang="en-US" smtClean="0">
                <a:solidFill>
                  <a:srgbClr val="000000"/>
                </a:solidFill>
              </a:rPr>
              <a:pPr>
                <a:defRPr/>
              </a:pPr>
              <a:t>2016/4/26</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CAED9A82-B414-431A-895A-1C6A6759FAC6}" type="datetime1">
              <a:rPr lang="ja-JP" altLang="en-US" smtClean="0">
                <a:solidFill>
                  <a:srgbClr val="000000"/>
                </a:solidFill>
              </a:rPr>
              <a:pPr>
                <a:defRPr/>
              </a:pPr>
              <a:t>2016/4/26</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BF67FD02-45E0-4D18-8968-3D22A451CBC8}" type="datetime1">
              <a:rPr lang="ja-JP" altLang="en-US" smtClean="0">
                <a:solidFill>
                  <a:srgbClr val="000000"/>
                </a:solidFill>
              </a:rPr>
              <a:pPr>
                <a:defRPr/>
              </a:pPr>
              <a:t>2016/4/26</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D74036D-BB42-4272-9375-FC4C0BF5AD5B}"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0C514E-AFDF-4A45-B2B1-9A675AE2C706}"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650C2DF8-2E9C-4229-B07C-2DDFFC09324D}"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80BABBD2-EB38-4F2B-871E-57F6673434F6}"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E065ECE6-A3EE-46E0-BFA8-0D35F89FDA14}"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0413712-747F-43BB-8BE1-770F5ACE5080}"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516D3225-875A-45B5-938E-3EDCA79A5577}" type="datetime1">
              <a:rPr lang="ja-JP" altLang="en-US" smtClean="0">
                <a:solidFill>
                  <a:srgbClr val="000000"/>
                </a:solidFill>
              </a:rPr>
              <a:pPr>
                <a:defRPr/>
              </a:pPr>
              <a:t>2016/4/26</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9AC5141E-2E68-44AE-812C-4FC910852B37}" type="datetime1">
              <a:rPr lang="ja-JP" altLang="en-US" smtClean="0">
                <a:solidFill>
                  <a:srgbClr val="000000"/>
                </a:solidFill>
              </a:rPr>
              <a:pPr>
                <a:defRPr/>
              </a:pPr>
              <a:t>2016/4/26</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FD63154-E0C2-45D4-BB98-C5BCFFD1029E}"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0190154-578E-4CCD-8982-FCEBA746A474}"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lgn="r">
              <a:defRPr sz="1050"/>
            </a:lvl1pPr>
          </a:lstStyle>
          <a:p>
            <a:pPr>
              <a:defRPr/>
            </a:pPr>
            <a:fld id="{2FE8CD3E-86AA-4423-A62C-CFF429732B92}" type="slidenum">
              <a:rPr lang="en-US" altLang="ja-JP" smtClean="0">
                <a:solidFill>
                  <a:srgbClr val="000000"/>
                </a:solidFill>
                <a:latin typeface="Verdana" pitchFamily="34" charset="0"/>
                <a:ea typeface="ＭＳ Ｐゴシック" charset="-128"/>
              </a:rPr>
              <a:pPr>
                <a:defRPr/>
              </a:pPr>
              <a:t>‹#›</a:t>
            </a:fld>
            <a:endParaRPr lang="en-US" altLang="ja-JP">
              <a:solidFill>
                <a:srgbClr val="000000"/>
              </a:solidFill>
              <a:latin typeface="Verdana" pitchFamily="34" charset="0"/>
              <a:ea typeface="ＭＳ Ｐゴシック" charset="-128"/>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64261067-5AAA-4BCC-84FB-04A4CDE635C2}"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0FF39B2-6641-4D56-9F7A-AD6079536B35}"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A12B94C2-5707-43D4-9571-41B1B856FBC8}"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DA43A3A-6FD6-4788-B2EB-97BB4BA35974}"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DAB8AD30-590E-4E09-878C-5B2D6FA6E788}" type="datetime1">
              <a:rPr lang="ja-JP" altLang="en-US" smtClean="0">
                <a:solidFill>
                  <a:srgbClr val="000000"/>
                </a:solidFill>
              </a:rPr>
              <a:pPr>
                <a:defRPr/>
              </a:pPr>
              <a:t>2016/4/26</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E24969E8-C23D-435D-8E73-B8EC4C79B469}"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4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E3D78AF-C223-40C5-9301-7ECF3B47FAFA}"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82CC9F75-2EC5-4E5D-A635-608202915349}" type="datetime1">
              <a:rPr lang="ja-JP" altLang="en-US" smtClean="0">
                <a:solidFill>
                  <a:srgbClr val="000000"/>
                </a:solidFill>
              </a:rPr>
              <a:pPr>
                <a:defRPr/>
              </a:pPr>
              <a:t>2016/4/26</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0CE7B995-D8DD-4227-A2A1-1CF93BAE558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55E0402D-C848-48AD-BA1B-6DF478400C9F}" type="datetime1">
              <a:rPr lang="ja-JP" altLang="en-US" smtClean="0">
                <a:solidFill>
                  <a:srgbClr val="000000"/>
                </a:solidFill>
              </a:rPr>
              <a:pPr>
                <a:defRPr/>
              </a:pPr>
              <a:t>2016/4/26</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BEECCA7-BC3B-4429-8B8A-DC7482CF6527}"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70AB4D68-CE54-49FB-A8B4-E46033AA6EDE}"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82F8BECE-39EB-40F4-807D-314741B349F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AD60D26-016E-481F-AD3B-AB707FF78545}"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C7E21E0-187B-48FE-8D03-4E6EE5637544}"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C17FBC99-4ACD-4ECE-8A26-28E69533844F}"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17DE7779-42E6-4308-8556-C13551A540A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C30921E-B82A-4C2A-B914-BBF460B495B1}"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7D6E2E2B-80CF-47A0-96DF-D0A16C1C2B3A}"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3B575319-1FE2-4581-9012-85A7380A84BF}"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5DFFE16B-0EDA-40CF-AC5B-51E64EF465E7}"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DA9BA7CA-6A6B-41F5-A9E9-69C813853B0F}" type="datetime1">
              <a:rPr lang="ja-JP" altLang="en-US" smtClean="0">
                <a:solidFill>
                  <a:srgbClr val="000000"/>
                </a:solidFill>
              </a:rPr>
              <a:pPr>
                <a:defRPr/>
              </a:pPr>
              <a:t>2016/4/26</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6A101E5-770C-40C1-857F-447337F26DA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B7CADC8-10DA-499B-B132-F9DE734C2D08}"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1D7CDD9-2DFF-48F4-870B-8009222BA327}" type="datetime1">
              <a:rPr lang="ja-JP" altLang="en-US" smtClean="0"/>
              <a:pPr>
                <a:defRPr/>
              </a:pPr>
              <a:t>2016/4/26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20A1E42-091A-4BEE-8D87-356A5CFE988E}" type="datetime1">
              <a:rPr lang="ja-JP" altLang="en-US" smtClean="0"/>
              <a:pPr>
                <a:defRPr/>
              </a:pPr>
              <a:t>2016/4/26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CF3B268-296E-46AA-AE74-D5F582ED2F09}" type="datetime1">
              <a:rPr lang="ja-JP" altLang="en-US" smtClean="0"/>
              <a:pPr>
                <a:defRPr/>
              </a:pPr>
              <a:t>2016/4/26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3"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3"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90C94B-A392-4E64-BF36-BAB5D3852BCF}"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99F9D-D34E-4920-8598-316A45729AC7}"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E3FE755D-2357-4429-A764-10FCCA034737}" type="datetime1">
              <a:rPr lang="ja-JP" altLang="en-US" smtClean="0"/>
              <a:pPr>
                <a:defRPr/>
              </a:pPr>
              <a:t>2016/4/26</a:t>
            </a:fld>
            <a:endParaRPr lang="ja-JP" altLang="en-US"/>
          </a:p>
        </p:txBody>
      </p:sp>
      <p:sp>
        <p:nvSpPr>
          <p:cNvPr id="5" name="フッター プレースホルダ 4"/>
          <p:cNvSpPr>
            <a:spLocks noGrp="1"/>
          </p:cNvSpPr>
          <p:nvPr>
            <p:ph type="ftr" sz="quarter" idx="3"/>
          </p:nvPr>
        </p:nvSpPr>
        <p:spPr>
          <a:xfrm>
            <a:off x="3124237" y="635674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D7134303-74B6-4B4A-A3AA-2A88F8DA4982}" type="datetime1">
              <a:rPr lang="ja-JP" altLang="en-US" smtClean="0">
                <a:solidFill>
                  <a:srgbClr val="000000"/>
                </a:solidFill>
                <a:latin typeface="Verdana" pitchFamily="34" charset="0"/>
              </a:rPr>
              <a:pPr>
                <a:defRPr/>
              </a:pPr>
              <a:t>2016/4/26</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fld id="{DEBC03D6-A8DC-43F9-8083-A6C145611A1C}" type="datetime1">
              <a:rPr lang="ja-JP" altLang="en-US" smtClean="0">
                <a:solidFill>
                  <a:srgbClr val="000000"/>
                </a:solidFill>
                <a:latin typeface="Verdana" pitchFamily="34" charset="0"/>
              </a:rPr>
              <a:pPr>
                <a:defRPr/>
              </a:pPr>
              <a:t>2016/4/26</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endParaRPr lang="ja-JP" altLang="en-US" sz="800">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83130" y="1930650"/>
            <a:ext cx="9337970" cy="4154984"/>
          </a:xfrm>
          <a:prstGeom prst="rect">
            <a:avLst/>
          </a:prstGeom>
          <a:noFill/>
          <a:ln w="9525">
            <a:noFill/>
            <a:miter lim="800000"/>
            <a:headEnd/>
            <a:tailEnd/>
          </a:ln>
        </p:spPr>
        <p:txBody>
          <a:bodyPr wrap="square">
            <a:spAutoFit/>
          </a:bodyPr>
          <a:lstStyle/>
          <a:p>
            <a:pPr algn="ctr"/>
            <a:r>
              <a:rPr lang="en-US" altLang="ja-JP" sz="4400" dirty="0" smtClean="0">
                <a:solidFill>
                  <a:srgbClr val="000000"/>
                </a:solidFill>
                <a:latin typeface="Calibri" pitchFamily="34" charset="0"/>
              </a:rPr>
              <a:t>2</a:t>
            </a:r>
            <a:r>
              <a:rPr lang="ja-JP" altLang="en-US" sz="4400" dirty="0" err="1" smtClean="0">
                <a:solidFill>
                  <a:srgbClr val="000000"/>
                </a:solidFill>
                <a:latin typeface="Calibri" pitchFamily="34" charset="0"/>
              </a:rPr>
              <a:t>．</a:t>
            </a:r>
            <a:r>
              <a:rPr lang="ja-JP" altLang="en-US" sz="4400" dirty="0" smtClean="0">
                <a:solidFill>
                  <a:srgbClr val="000000"/>
                </a:solidFill>
                <a:latin typeface="Calibri" pitchFamily="34" charset="0"/>
              </a:rPr>
              <a:t>要介護認定における地域間格差と要介護認定適正化事業</a:t>
            </a:r>
            <a:endParaRPr lang="en-US" altLang="ja-JP" sz="4400" dirty="0" smtClean="0">
              <a:solidFill>
                <a:srgbClr val="000000"/>
              </a:solidFill>
              <a:latin typeface="Calibri" pitchFamily="34" charset="0"/>
            </a:endParaRPr>
          </a:p>
          <a:p>
            <a:pPr algn="ctr"/>
            <a:endParaRPr lang="en-US" altLang="ja-JP" sz="4400" dirty="0">
              <a:solidFill>
                <a:srgbClr val="000000"/>
              </a:solidFill>
              <a:latin typeface="Calibri" pitchFamily="34" charset="0"/>
            </a:endParaRPr>
          </a:p>
          <a:p>
            <a:pPr algn="ctr"/>
            <a:r>
              <a:rPr lang="ja-JP" altLang="en-US" sz="4400" dirty="0" smtClean="0">
                <a:solidFill>
                  <a:srgbClr val="000000"/>
                </a:solidFill>
                <a:latin typeface="Calibri" pitchFamily="34" charset="0"/>
              </a:rPr>
              <a:t>　　</a:t>
            </a:r>
            <a:r>
              <a:rPr lang="ja-JP" altLang="en-US" sz="3600" dirty="0" smtClean="0">
                <a:solidFill>
                  <a:srgbClr val="000000"/>
                </a:solidFill>
                <a:latin typeface="Calibri" pitchFamily="34" charset="0"/>
              </a:rPr>
              <a:t>（平成</a:t>
            </a:r>
            <a:r>
              <a:rPr lang="en-US" altLang="ja-JP" sz="3600" dirty="0" smtClean="0">
                <a:solidFill>
                  <a:srgbClr val="000000"/>
                </a:solidFill>
                <a:latin typeface="Calibri" pitchFamily="34" charset="0"/>
              </a:rPr>
              <a:t>27</a:t>
            </a:r>
            <a:r>
              <a:rPr lang="ja-JP" altLang="en-US" sz="3600" dirty="0" smtClean="0">
                <a:solidFill>
                  <a:srgbClr val="000000"/>
                </a:solidFill>
                <a:latin typeface="Calibri" pitchFamily="34" charset="0"/>
              </a:rPr>
              <a:t>年度適正化事業の実施報告</a:t>
            </a:r>
            <a:endParaRPr lang="en-US" altLang="ja-JP" sz="3600" dirty="0" smtClean="0">
              <a:solidFill>
                <a:srgbClr val="000000"/>
              </a:solidFill>
              <a:latin typeface="Calibri" pitchFamily="34" charset="0"/>
            </a:endParaRPr>
          </a:p>
          <a:p>
            <a:pPr algn="ctr"/>
            <a:r>
              <a:rPr lang="ja-JP" altLang="en-US" sz="3600" dirty="0" smtClean="0">
                <a:solidFill>
                  <a:srgbClr val="000000"/>
                </a:solidFill>
                <a:latin typeface="Calibri" pitchFamily="34" charset="0"/>
              </a:rPr>
              <a:t>と今年度の予定）</a:t>
            </a:r>
            <a:endParaRPr lang="en-US" altLang="ja-JP" sz="3600" dirty="0" smtClean="0">
              <a:solidFill>
                <a:srgbClr val="000000"/>
              </a:solidFill>
              <a:latin typeface="Calibri" pitchFamily="34" charset="0"/>
            </a:endParaRPr>
          </a:p>
          <a:p>
            <a:pPr algn="ctr"/>
            <a:endParaRPr lang="en-US" altLang="ja-JP" sz="4400"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都道府県に提供する情報</a:t>
            </a:r>
          </a:p>
        </p:txBody>
      </p:sp>
      <p:sp>
        <p:nvSpPr>
          <p:cNvPr id="43" name="正方形/長方形 42"/>
          <p:cNvSpPr/>
          <p:nvPr/>
        </p:nvSpPr>
        <p:spPr bwMode="auto">
          <a:xfrm>
            <a:off x="5351206" y="2407857"/>
            <a:ext cx="3636404" cy="40684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pic>
        <p:nvPicPr>
          <p:cNvPr id="50" name="Picture 2"/>
          <p:cNvPicPr>
            <a:picLocks noChangeAspect="1" noChangeArrowheads="1"/>
          </p:cNvPicPr>
          <p:nvPr/>
        </p:nvPicPr>
        <p:blipFill>
          <a:blip r:embed="rId3" cstate="print"/>
          <a:srcRect/>
          <a:stretch>
            <a:fillRect/>
          </a:stretch>
        </p:blipFill>
        <p:spPr bwMode="auto">
          <a:xfrm>
            <a:off x="5531226" y="2659727"/>
            <a:ext cx="3261392" cy="3729033"/>
          </a:xfrm>
          <a:prstGeom prst="rect">
            <a:avLst/>
          </a:prstGeom>
          <a:noFill/>
          <a:ln w="9525">
            <a:noFill/>
            <a:miter lim="800000"/>
            <a:headEnd/>
            <a:tailEnd/>
          </a:ln>
          <a:effectLst/>
        </p:spPr>
      </p:pic>
      <p:sp>
        <p:nvSpPr>
          <p:cNvPr id="51" name="正方形/長方形 50"/>
          <p:cNvSpPr/>
          <p:nvPr/>
        </p:nvSpPr>
        <p:spPr bwMode="auto">
          <a:xfrm>
            <a:off x="130626" y="2407857"/>
            <a:ext cx="5040560" cy="40684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52" name="Rectangle 109"/>
          <p:cNvSpPr>
            <a:spLocks noChangeArrowheads="1"/>
          </p:cNvSpPr>
          <p:nvPr/>
        </p:nvSpPr>
        <p:spPr bwMode="auto">
          <a:xfrm>
            <a:off x="274642" y="2839904"/>
            <a:ext cx="4716524" cy="3492388"/>
          </a:xfrm>
          <a:prstGeom prst="rect">
            <a:avLst/>
          </a:prstGeom>
          <a:solidFill>
            <a:schemeClr val="bg1"/>
          </a:solidFill>
          <a:ln w="12700" algn="ctr">
            <a:solidFill>
              <a:schemeClr val="tx1">
                <a:lumMod val="50000"/>
                <a:lumOff val="50000"/>
              </a:schemeClr>
            </a:solidFill>
            <a:miter lim="800000"/>
            <a:headEnd/>
            <a:tailEnd type="none" w="lg" len="lg"/>
          </a:ln>
        </p:spPr>
        <p:txBody>
          <a:bodyPr wrap="none" lIns="90000" tIns="46800" rIns="90000" bIns="46800" anchor="ctr"/>
          <a:lstStyle/>
          <a:p>
            <a:endParaRPr lang="ja-JP" altLang="en-US">
              <a:solidFill>
                <a:srgbClr val="000000"/>
              </a:solidFill>
            </a:endParaRPr>
          </a:p>
        </p:txBody>
      </p:sp>
      <p:sp>
        <p:nvSpPr>
          <p:cNvPr id="53" name="AutoShape 110"/>
          <p:cNvSpPr>
            <a:spLocks noChangeArrowheads="1"/>
          </p:cNvSpPr>
          <p:nvPr/>
        </p:nvSpPr>
        <p:spPr bwMode="auto">
          <a:xfrm rot="10800000">
            <a:off x="437492" y="2596970"/>
            <a:ext cx="2510425" cy="231789"/>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chemeClr val="bg1"/>
          </a:solidFill>
          <a:ln w="12700" algn="ctr">
            <a:solidFill>
              <a:schemeClr val="tx1">
                <a:lumMod val="50000"/>
                <a:lumOff val="50000"/>
              </a:schemeClr>
            </a:solidFill>
            <a:miter lim="800000"/>
            <a:headEnd/>
            <a:tailEnd type="none" w="lg" len="lg"/>
          </a:ln>
        </p:spPr>
        <p:txBody>
          <a:bodyPr wrap="none" lIns="90000" tIns="46800" rIns="90000" bIns="46800" anchor="ctr"/>
          <a:lstStyle/>
          <a:p>
            <a:endParaRPr lang="ja-JP" altLang="en-US">
              <a:solidFill>
                <a:srgbClr val="000000"/>
              </a:solidFill>
            </a:endParaRPr>
          </a:p>
        </p:txBody>
      </p:sp>
      <p:sp>
        <p:nvSpPr>
          <p:cNvPr id="54" name="Text Box 111"/>
          <p:cNvSpPr txBox="1">
            <a:spLocks noChangeArrowheads="1"/>
          </p:cNvSpPr>
          <p:nvPr/>
        </p:nvSpPr>
        <p:spPr bwMode="auto">
          <a:xfrm>
            <a:off x="490666" y="2595306"/>
            <a:ext cx="2433255" cy="233014"/>
          </a:xfrm>
          <a:prstGeom prst="rect">
            <a:avLst/>
          </a:prstGeom>
          <a:noFill/>
          <a:ln w="12700" algn="ctr">
            <a:noFill/>
            <a:miter lim="800000"/>
            <a:headEnd/>
            <a:tailEnd type="none" w="lg" len="lg"/>
          </a:ln>
        </p:spPr>
        <p:txBody>
          <a:bodyPr wrap="square" lIns="90000" tIns="46800" rIns="90000" bIns="46800">
            <a:spAutoFit/>
          </a:bodyPr>
          <a:lstStyle/>
          <a:p>
            <a:r>
              <a:rPr lang="ja-JP" altLang="en-US" sz="900" dirty="0" smtClean="0">
                <a:solidFill>
                  <a:srgbClr val="000000"/>
                </a:solidFill>
                <a:latin typeface="HGP創英角ｺﾞｼｯｸUB" pitchFamily="50" charset="-128"/>
                <a:ea typeface="HGP創英角ｺﾞｼｯｸUB" pitchFamily="50" charset="-128"/>
              </a:rPr>
              <a:t>シート全体のイメージ</a:t>
            </a:r>
            <a:endParaRPr lang="ja-JP" altLang="en-US" sz="900" dirty="0">
              <a:solidFill>
                <a:srgbClr val="000000"/>
              </a:solidFill>
              <a:latin typeface="HGP創英角ｺﾞｼｯｸUB" pitchFamily="50" charset="-128"/>
              <a:ea typeface="HGP創英角ｺﾞｼｯｸUB" pitchFamily="50" charset="-128"/>
            </a:endParaRPr>
          </a:p>
        </p:txBody>
      </p:sp>
      <p:sp>
        <p:nvSpPr>
          <p:cNvPr id="55" name="AutoShape 214"/>
          <p:cNvSpPr>
            <a:spLocks noChangeArrowheads="1"/>
          </p:cNvSpPr>
          <p:nvPr/>
        </p:nvSpPr>
        <p:spPr bwMode="auto">
          <a:xfrm>
            <a:off x="274641" y="2229933"/>
            <a:ext cx="3644215"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「都道府県別自治体データ一覧」のイメージ</a:t>
            </a:r>
            <a:endParaRPr lang="ja-JP" altLang="en-US" sz="1400" dirty="0">
              <a:solidFill>
                <a:srgbClr val="FFFFFF"/>
              </a:solidFill>
              <a:ea typeface="HGP創英角ｺﾞｼｯｸUB" pitchFamily="50" charset="-128"/>
            </a:endParaRPr>
          </a:p>
        </p:txBody>
      </p:sp>
      <p:pic>
        <p:nvPicPr>
          <p:cNvPr id="56" name="Picture 8"/>
          <p:cNvPicPr>
            <a:picLocks noChangeAspect="1" noChangeArrowheads="1"/>
          </p:cNvPicPr>
          <p:nvPr/>
        </p:nvPicPr>
        <p:blipFill>
          <a:blip r:embed="rId4" cstate="print"/>
          <a:srcRect/>
          <a:stretch>
            <a:fillRect/>
          </a:stretch>
        </p:blipFill>
        <p:spPr bwMode="auto">
          <a:xfrm>
            <a:off x="393258" y="2916104"/>
            <a:ext cx="2268252" cy="2321195"/>
          </a:xfrm>
          <a:prstGeom prst="rect">
            <a:avLst/>
          </a:prstGeom>
          <a:noFill/>
          <a:ln w="9525">
            <a:noFill/>
            <a:miter lim="800000"/>
            <a:headEnd/>
            <a:tailEnd/>
          </a:ln>
          <a:effectLst/>
        </p:spPr>
      </p:pic>
      <p:pic>
        <p:nvPicPr>
          <p:cNvPr id="57" name="Picture 2"/>
          <p:cNvPicPr>
            <a:picLocks noChangeAspect="1" noChangeArrowheads="1"/>
          </p:cNvPicPr>
          <p:nvPr/>
        </p:nvPicPr>
        <p:blipFill>
          <a:blip r:embed="rId5" cstate="print"/>
          <a:srcRect/>
          <a:stretch>
            <a:fillRect/>
          </a:stretch>
        </p:blipFill>
        <p:spPr bwMode="auto">
          <a:xfrm>
            <a:off x="2697515" y="2939409"/>
            <a:ext cx="2167804" cy="3348372"/>
          </a:xfrm>
          <a:prstGeom prst="rect">
            <a:avLst/>
          </a:prstGeom>
          <a:noFill/>
          <a:ln w="9525">
            <a:noFill/>
            <a:miter lim="800000"/>
            <a:headEnd/>
            <a:tailEnd/>
          </a:ln>
          <a:effectLst/>
        </p:spPr>
      </p:pic>
      <p:cxnSp>
        <p:nvCxnSpPr>
          <p:cNvPr id="62" name="直線矢印コネクタ 61"/>
          <p:cNvCxnSpPr/>
          <p:nvPr/>
        </p:nvCxnSpPr>
        <p:spPr bwMode="auto">
          <a:xfrm>
            <a:off x="3288498" y="3407460"/>
            <a:ext cx="0" cy="2592000"/>
          </a:xfrm>
          <a:prstGeom prst="straightConnector1">
            <a:avLst/>
          </a:prstGeom>
          <a:solidFill>
            <a:schemeClr val="bg1"/>
          </a:solidFill>
          <a:ln w="38100" cap="flat" cmpd="sng" algn="ctr">
            <a:solidFill>
              <a:srgbClr val="FF0000"/>
            </a:solidFill>
            <a:prstDash val="solid"/>
            <a:round/>
            <a:headEnd type="arrow"/>
            <a:tailEnd type="arrow"/>
          </a:ln>
          <a:effectLst/>
        </p:spPr>
      </p:cxnSp>
      <p:sp>
        <p:nvSpPr>
          <p:cNvPr id="63" name="AutoShape 214"/>
          <p:cNvSpPr>
            <a:spLocks noChangeArrowheads="1"/>
          </p:cNvSpPr>
          <p:nvPr/>
        </p:nvSpPr>
        <p:spPr bwMode="auto">
          <a:xfrm>
            <a:off x="5423213" y="2229933"/>
            <a:ext cx="3476237"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「はずれ値を示す自治体リスト」のイメージ</a:t>
            </a:r>
            <a:endParaRPr lang="ja-JP" altLang="en-US" sz="1400" dirty="0">
              <a:solidFill>
                <a:srgbClr val="FFFFFF"/>
              </a:solidFill>
              <a:ea typeface="HGP創英角ｺﾞｼｯｸUB" pitchFamily="50" charset="-128"/>
            </a:endParaRPr>
          </a:p>
        </p:txBody>
      </p:sp>
      <p:sp>
        <p:nvSpPr>
          <p:cNvPr id="64" name="AutoShape 115"/>
          <p:cNvSpPr>
            <a:spLocks noChangeArrowheads="1"/>
          </p:cNvSpPr>
          <p:nvPr/>
        </p:nvSpPr>
        <p:spPr bwMode="auto">
          <a:xfrm>
            <a:off x="3979235" y="4412512"/>
            <a:ext cx="2243470" cy="2009553"/>
          </a:xfrm>
          <a:prstGeom prst="wedgeEllipseCallout">
            <a:avLst>
              <a:gd name="adj1" fmla="val 77437"/>
              <a:gd name="adj2" fmla="val -57434"/>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65" name="Text Box 45"/>
          <p:cNvSpPr txBox="1">
            <a:spLocks noChangeArrowheads="1"/>
          </p:cNvSpPr>
          <p:nvPr/>
        </p:nvSpPr>
        <p:spPr bwMode="auto">
          <a:xfrm>
            <a:off x="4199021" y="4628172"/>
            <a:ext cx="1800200" cy="1602619"/>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latin typeface="HG丸ｺﾞｼｯｸM-PRO" pitchFamily="50" charset="-128"/>
                <a:ea typeface="HG丸ｺﾞｼｯｸM-PRO" pitchFamily="50" charset="-128"/>
              </a:rPr>
              <a:t>全国的にばらつきの大きい項目について、特定の選択肢の出現率が</a:t>
            </a:r>
            <a:r>
              <a:rPr lang="ja-JP" altLang="en-US" sz="1400" b="1" dirty="0" smtClean="0">
                <a:solidFill>
                  <a:srgbClr val="FF0000"/>
                </a:solidFill>
                <a:latin typeface="HG丸ｺﾞｼｯｸM-PRO" pitchFamily="50" charset="-128"/>
                <a:ea typeface="HG丸ｺﾞｼｯｸM-PRO" pitchFamily="50" charset="-128"/>
              </a:rPr>
              <a:t>全国の自治体の約</a:t>
            </a:r>
            <a:r>
              <a:rPr lang="en-US" altLang="ja-JP" sz="1400" b="1" dirty="0" smtClean="0">
                <a:solidFill>
                  <a:srgbClr val="FF0000"/>
                </a:solidFill>
                <a:latin typeface="HG丸ｺﾞｼｯｸM-PRO" pitchFamily="50" charset="-128"/>
                <a:ea typeface="HG丸ｺﾞｼｯｸM-PRO" pitchFamily="50" charset="-128"/>
              </a:rPr>
              <a:t>10%</a:t>
            </a:r>
            <a:r>
              <a:rPr lang="ja-JP" altLang="en-US" sz="1400" b="1" dirty="0" smtClean="0">
                <a:solidFill>
                  <a:srgbClr val="FF0000"/>
                </a:solidFill>
                <a:latin typeface="HG丸ｺﾞｼｯｸM-PRO" pitchFamily="50" charset="-128"/>
                <a:ea typeface="HG丸ｺﾞｼｯｸM-PRO" pitchFamily="50" charset="-128"/>
              </a:rPr>
              <a:t>（</a:t>
            </a:r>
            <a:r>
              <a:rPr lang="en-US" altLang="ja-JP" sz="1400" b="1" dirty="0" smtClean="0">
                <a:solidFill>
                  <a:srgbClr val="FF0000"/>
                </a:solidFill>
                <a:latin typeface="HG丸ｺﾞｼｯｸM-PRO" pitchFamily="50" charset="-128"/>
                <a:ea typeface="HG丸ｺﾞｼｯｸM-PRO" pitchFamily="50" charset="-128"/>
              </a:rPr>
              <a:t>+/-2σ</a:t>
            </a:r>
            <a:r>
              <a:rPr lang="ja-JP" altLang="en-US" sz="1400" b="1" dirty="0" smtClean="0">
                <a:solidFill>
                  <a:srgbClr val="FF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に該当する自治体をチェック</a:t>
            </a:r>
            <a:endParaRPr lang="ja-JP" altLang="en-US" sz="1400" b="1" dirty="0">
              <a:solidFill>
                <a:srgbClr val="000000"/>
              </a:solidFill>
              <a:latin typeface="HG丸ｺﾞｼｯｸM-PRO" pitchFamily="50" charset="-128"/>
              <a:ea typeface="HG丸ｺﾞｼｯｸM-PRO" pitchFamily="50" charset="-128"/>
            </a:endParaRPr>
          </a:p>
        </p:txBody>
      </p:sp>
      <p:sp>
        <p:nvSpPr>
          <p:cNvPr id="66" name="正方形/長方形 65"/>
          <p:cNvSpPr/>
          <p:nvPr/>
        </p:nvSpPr>
        <p:spPr bwMode="auto">
          <a:xfrm>
            <a:off x="2775872" y="3089836"/>
            <a:ext cx="2088232" cy="252028"/>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67" name="AutoShape 115"/>
          <p:cNvSpPr>
            <a:spLocks noChangeArrowheads="1"/>
          </p:cNvSpPr>
          <p:nvPr/>
        </p:nvSpPr>
        <p:spPr bwMode="auto">
          <a:xfrm>
            <a:off x="3782730" y="2413590"/>
            <a:ext cx="1735568" cy="1036936"/>
          </a:xfrm>
          <a:prstGeom prst="wedgeEllipseCallout">
            <a:avLst>
              <a:gd name="adj1" fmla="val -75255"/>
              <a:gd name="adj2" fmla="val 31720"/>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68" name="Text Box 45"/>
          <p:cNvSpPr txBox="1">
            <a:spLocks noChangeArrowheads="1"/>
          </p:cNvSpPr>
          <p:nvPr/>
        </p:nvSpPr>
        <p:spPr bwMode="auto">
          <a:xfrm>
            <a:off x="3932166" y="2558119"/>
            <a:ext cx="1586134" cy="740845"/>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ea typeface="HG丸ｺﾞｼｯｸM-PRO" pitchFamily="50" charset="-128"/>
              </a:rPr>
              <a:t>上段に「全国」と「都道府県」のデータを表示</a:t>
            </a:r>
            <a:endParaRPr lang="ja-JP" altLang="en-US" sz="1400" b="1" dirty="0">
              <a:solidFill>
                <a:srgbClr val="000000"/>
              </a:solidFill>
              <a:ea typeface="HG丸ｺﾞｼｯｸM-PRO" pitchFamily="50" charset="-128"/>
            </a:endParaRPr>
          </a:p>
        </p:txBody>
      </p:sp>
      <p:sp>
        <p:nvSpPr>
          <p:cNvPr id="69" name="AutoShape 115"/>
          <p:cNvSpPr>
            <a:spLocks noChangeArrowheads="1"/>
          </p:cNvSpPr>
          <p:nvPr/>
        </p:nvSpPr>
        <p:spPr bwMode="auto">
          <a:xfrm>
            <a:off x="739171" y="5188688"/>
            <a:ext cx="1727582" cy="1020726"/>
          </a:xfrm>
          <a:prstGeom prst="wedgeEllipseCallout">
            <a:avLst>
              <a:gd name="adj1" fmla="val 16825"/>
              <a:gd name="adj2" fmla="val -10779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25" name="正方形/長方形 24"/>
          <p:cNvSpPr/>
          <p:nvPr/>
        </p:nvSpPr>
        <p:spPr>
          <a:xfrm>
            <a:off x="523628" y="1214846"/>
            <a:ext cx="8152410" cy="101822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市町村に提供する「業務分析データ」と同様の項目について、構成する市町村の状況を一覧できるデータ集</a:t>
            </a:r>
            <a:r>
              <a:rPr lang="ja-JP" altLang="en-US" sz="1600" b="1" dirty="0" smtClean="0"/>
              <a:t>「都道府県別自治体データ一覧」</a:t>
            </a:r>
            <a:r>
              <a:rPr lang="ja-JP" altLang="en-US" sz="1600" dirty="0" smtClean="0"/>
              <a:t>を、都道府県、政令市</a:t>
            </a:r>
            <a:r>
              <a:rPr lang="ja-JP" altLang="en-US" sz="1050" dirty="0" smtClean="0"/>
              <a:t>（</a:t>
            </a:r>
            <a:r>
              <a:rPr lang="en-US" altLang="ja-JP" sz="1050" dirty="0" smtClean="0"/>
              <a:t>※</a:t>
            </a:r>
            <a:r>
              <a:rPr lang="ja-JP" altLang="en-US" sz="1050" dirty="0" smtClean="0"/>
              <a:t>区単位送信のみ）</a:t>
            </a:r>
            <a:r>
              <a:rPr lang="ja-JP" altLang="en-US" sz="1600" dirty="0" smtClean="0"/>
              <a:t>に提供</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上記データ集に加えて、全国的にばらつきの大きい調査項目等について、選択率が非常に高い／低い自治体を抽出した</a:t>
            </a:r>
            <a:r>
              <a:rPr lang="ja-JP" altLang="en-US" sz="1600" b="1" dirty="0" smtClean="0"/>
              <a:t>「はずれ値を示す自治体リスト」</a:t>
            </a:r>
            <a:r>
              <a:rPr lang="ja-JP" altLang="en-US" sz="1600" dirty="0" smtClean="0"/>
              <a:t>を、都道府県に提供</a:t>
            </a:r>
            <a:endParaRPr lang="en-US" altLang="ja-JP" sz="1600" dirty="0" smtClean="0"/>
          </a:p>
        </p:txBody>
      </p:sp>
      <p:sp>
        <p:nvSpPr>
          <p:cNvPr id="26" name="AutoShape 115"/>
          <p:cNvSpPr>
            <a:spLocks noChangeArrowheads="1"/>
          </p:cNvSpPr>
          <p:nvPr/>
        </p:nvSpPr>
        <p:spPr bwMode="auto">
          <a:xfrm>
            <a:off x="742709" y="5192226"/>
            <a:ext cx="1727582" cy="1020726"/>
          </a:xfrm>
          <a:prstGeom prst="wedgeEllipseCallout">
            <a:avLst>
              <a:gd name="adj1" fmla="val 88270"/>
              <a:gd name="adj2" fmla="val -3632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70" name="Text Box 45"/>
          <p:cNvSpPr txBox="1">
            <a:spLocks noChangeArrowheads="1"/>
          </p:cNvSpPr>
          <p:nvPr/>
        </p:nvSpPr>
        <p:spPr bwMode="auto">
          <a:xfrm>
            <a:off x="909872" y="5268353"/>
            <a:ext cx="1429292" cy="956288"/>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ea typeface="HG丸ｺﾞｼｯｸM-PRO" pitchFamily="50" charset="-128"/>
              </a:rPr>
              <a:t>構成する市町村の「データ」と「グラフ」を</a:t>
            </a:r>
            <a:r>
              <a:rPr lang="en-US" altLang="ja-JP" sz="1400" b="1" dirty="0" smtClean="0">
                <a:solidFill>
                  <a:srgbClr val="000000"/>
                </a:solidFill>
                <a:ea typeface="HG丸ｺﾞｼｯｸM-PRO" pitchFamily="50" charset="-128"/>
              </a:rPr>
              <a:t/>
            </a:r>
            <a:br>
              <a:rPr lang="en-US" altLang="ja-JP" sz="1400" b="1" dirty="0" smtClean="0">
                <a:solidFill>
                  <a:srgbClr val="000000"/>
                </a:solidFill>
                <a:ea typeface="HG丸ｺﾞｼｯｸM-PRO" pitchFamily="50" charset="-128"/>
              </a:rPr>
            </a:br>
            <a:r>
              <a:rPr lang="ja-JP" altLang="en-US" sz="1400" b="1" dirty="0" smtClean="0">
                <a:solidFill>
                  <a:srgbClr val="000000"/>
                </a:solidFill>
                <a:ea typeface="HG丸ｺﾞｼｯｸM-PRO" pitchFamily="50" charset="-128"/>
              </a:rPr>
              <a:t>一覧で提供</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業務分析データにて提供する分析項目</a:t>
            </a:r>
          </a:p>
        </p:txBody>
      </p:sp>
      <p:sp>
        <p:nvSpPr>
          <p:cNvPr id="4" name="正方形/長方形 3"/>
          <p:cNvSpPr/>
          <p:nvPr/>
        </p:nvSpPr>
        <p:spPr>
          <a:xfrm>
            <a:off x="523628" y="1214846"/>
            <a:ext cx="8152410" cy="555280"/>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a:t>
            </a:r>
            <a:r>
              <a:rPr lang="en-US" altLang="ja-JP" sz="1600" dirty="0" smtClean="0"/>
              <a:t>1.</a:t>
            </a:r>
            <a:r>
              <a:rPr lang="ja-JP" altLang="en-US" sz="1600" dirty="0" smtClean="0"/>
              <a:t>基礎情報」、「</a:t>
            </a:r>
            <a:r>
              <a:rPr lang="en-US" altLang="ja-JP" sz="1600" dirty="0" smtClean="0"/>
              <a:t>2.</a:t>
            </a:r>
            <a:r>
              <a:rPr lang="ja-JP" altLang="en-US" sz="1600" dirty="0" smtClean="0"/>
              <a:t>事務データ」、「</a:t>
            </a:r>
            <a:r>
              <a:rPr lang="en-US" altLang="ja-JP" sz="1600" dirty="0" smtClean="0"/>
              <a:t>3.</a:t>
            </a:r>
            <a:r>
              <a:rPr lang="ja-JP" altLang="en-US" sz="1600" dirty="0" smtClean="0"/>
              <a:t>調査項目データ」、「</a:t>
            </a:r>
            <a:r>
              <a:rPr lang="en-US" altLang="ja-JP" sz="1600" dirty="0" smtClean="0"/>
              <a:t>4.</a:t>
            </a:r>
            <a:r>
              <a:rPr lang="ja-JP" altLang="en-US" sz="1600" dirty="0" smtClean="0"/>
              <a:t>審査判定データ」の要介護認定に関連する４つの分析軸についてデータを集計し、業務分析データとして提供</a:t>
            </a:r>
            <a:endParaRPr lang="en-US" altLang="ja-JP" sz="1600" dirty="0" smtClean="0"/>
          </a:p>
        </p:txBody>
      </p:sp>
      <p:sp>
        <p:nvSpPr>
          <p:cNvPr id="6" name="正方形/長方形 5"/>
          <p:cNvSpPr/>
          <p:nvPr/>
        </p:nvSpPr>
        <p:spPr bwMode="auto">
          <a:xfrm>
            <a:off x="243872" y="2179524"/>
            <a:ext cx="8604000" cy="4284000"/>
          </a:xfrm>
          <a:prstGeom prst="rect">
            <a:avLst/>
          </a:prstGeom>
          <a:solidFill>
            <a:schemeClr val="bg1">
              <a:lumMod val="95000"/>
            </a:schemeClr>
          </a:solid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7" name="正方形/長方形 6"/>
          <p:cNvSpPr/>
          <p:nvPr/>
        </p:nvSpPr>
        <p:spPr bwMode="auto">
          <a:xfrm>
            <a:off x="188686" y="1979025"/>
            <a:ext cx="8708571" cy="4536000"/>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9" name="テキスト ボックス 8"/>
          <p:cNvSpPr txBox="1"/>
          <p:nvPr/>
        </p:nvSpPr>
        <p:spPr>
          <a:xfrm>
            <a:off x="261257" y="2168008"/>
            <a:ext cx="4354286" cy="4324004"/>
          </a:xfrm>
          <a:prstGeom prst="rect">
            <a:avLst/>
          </a:prstGeom>
          <a:noFill/>
        </p:spPr>
        <p:txBody>
          <a:bodyPr wrap="square" rtlCol="0">
            <a:spAutoFit/>
          </a:bodyPr>
          <a:lstStyle/>
          <a:p>
            <a:pPr marL="266700" indent="-266700" algn="l">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１</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基礎情報</a:t>
            </a:r>
            <a:r>
              <a:rPr kumimoji="1" lang="ja-JP" altLang="en-US" sz="1200" u="sng" dirty="0" smtClean="0">
                <a:latin typeface="HGP創英角ｺﾞｼｯｸUB" pitchFamily="50" charset="-128"/>
                <a:ea typeface="HGP創英角ｺﾞｼｯｸUB" pitchFamily="50" charset="-128"/>
              </a:rPr>
              <a:t>（→自治体および申請者の特徴を示す情報）</a:t>
            </a: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自治体の特徴</a:t>
            </a:r>
            <a:r>
              <a:rPr kumimoji="1" lang="ja-JP" altLang="en-US" sz="1200" dirty="0" smtClean="0">
                <a:solidFill>
                  <a:srgbClr val="000000"/>
                </a:solidFill>
                <a:latin typeface="HG丸ｺﾞｼｯｸM-PRO" pitchFamily="50" charset="-128"/>
                <a:ea typeface="HG丸ｺﾞｼｯｸM-PRO" pitchFamily="50" charset="-128"/>
              </a:rPr>
              <a:t>　</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・総人口、高齢者人口、後期高齢者人口</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・認定率</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lang="ja-JP" altLang="en-US" sz="1200" b="1" dirty="0" smtClean="0">
                <a:solidFill>
                  <a:srgbClr val="000000"/>
                </a:solidFill>
                <a:latin typeface="HG丸ｺﾞｼｯｸM-PRO" pitchFamily="50" charset="-128"/>
                <a:ea typeface="HG丸ｺﾞｼｯｸM-PRO" pitchFamily="50" charset="-128"/>
              </a:rPr>
              <a:t>　　</a:t>
            </a:r>
            <a:r>
              <a:rPr lang="ja-JP" altLang="en-US" sz="1200" dirty="0" smtClean="0">
                <a:solidFill>
                  <a:srgbClr val="FF0000"/>
                </a:solidFill>
                <a:latin typeface="HG丸ｺﾞｼｯｸM-PRO" pitchFamily="50" charset="-128"/>
                <a:ea typeface="HG丸ｺﾞｼｯｸM-PRO" pitchFamily="50" charset="-128"/>
              </a:rPr>
              <a:t>●</a:t>
            </a:r>
            <a:r>
              <a:rPr lang="ja-JP" altLang="en-US" sz="1200" b="1" dirty="0" smtClean="0">
                <a:solidFill>
                  <a:srgbClr val="FF0000"/>
                </a:solidFill>
                <a:latin typeface="HG丸ｺﾞｼｯｸM-PRO" pitchFamily="50" charset="-128"/>
                <a:ea typeface="HG丸ｺﾞｼｯｸM-PRO" pitchFamily="50" charset="-128"/>
              </a:rPr>
              <a:t>補正</a:t>
            </a:r>
            <a:r>
              <a:rPr kumimoji="1" lang="ja-JP" altLang="en-US" sz="1200" b="1" dirty="0" smtClean="0">
                <a:solidFill>
                  <a:srgbClr val="FF0000"/>
                </a:solidFill>
                <a:latin typeface="HG丸ｺﾞｼｯｸM-PRO" pitchFamily="50" charset="-128"/>
                <a:ea typeface="HG丸ｺﾞｼｯｸM-PRO" pitchFamily="50" charset="-128"/>
              </a:rPr>
              <a:t>認定率（</a:t>
            </a:r>
            <a:r>
              <a:rPr kumimoji="1" lang="en-US" altLang="ja-JP" sz="1200" b="1" dirty="0" smtClean="0">
                <a:solidFill>
                  <a:srgbClr val="FF0000"/>
                </a:solidFill>
                <a:latin typeface="HG丸ｺﾞｼｯｸM-PRO" pitchFamily="50" charset="-128"/>
                <a:ea typeface="HG丸ｺﾞｼｯｸM-PRO" pitchFamily="50" charset="-128"/>
              </a:rPr>
              <a:t>※</a:t>
            </a:r>
            <a:r>
              <a:rPr kumimoji="1" lang="ja-JP" altLang="en-US" sz="1200" b="1" dirty="0" smtClean="0">
                <a:solidFill>
                  <a:srgbClr val="FF0000"/>
                </a:solidFill>
                <a:latin typeface="HG丸ｺﾞｼｯｸM-PRO" pitchFamily="50" charset="-128"/>
                <a:ea typeface="HG丸ｺﾞｼｯｸM-PRO" pitchFamily="50" charset="-128"/>
              </a:rPr>
              <a:t>人口構成を全国値に補正）</a:t>
            </a:r>
            <a:endParaRPr kumimoji="1" lang="en-US" altLang="ja-JP" sz="1200" b="1" dirty="0" smtClean="0">
              <a:solidFill>
                <a:srgbClr val="FF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申請者の特徴</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b="1" dirty="0" smtClean="0">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・一次判定結果</a:t>
            </a:r>
            <a:endParaRPr lang="en-US" altLang="ja-JP" sz="1200" dirty="0" smtClean="0">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lang="ja-JP" altLang="en-US" sz="1200" dirty="0" smtClean="0">
                <a:solidFill>
                  <a:srgbClr val="FF0000"/>
                </a:solidFill>
                <a:latin typeface="HG丸ｺﾞｼｯｸM-PRO" pitchFamily="50" charset="-128"/>
                <a:ea typeface="HG丸ｺﾞｼｯｸM-PRO" pitchFamily="50" charset="-128"/>
              </a:rPr>
              <a:t>　　●</a:t>
            </a:r>
            <a:r>
              <a:rPr lang="ja-JP" altLang="en-US" sz="1200" b="1" dirty="0" smtClean="0">
                <a:solidFill>
                  <a:srgbClr val="FF0000"/>
                </a:solidFill>
                <a:latin typeface="HG丸ｺﾞｼｯｸM-PRO" pitchFamily="50" charset="-128"/>
                <a:ea typeface="HG丸ｺﾞｼｯｸM-PRO" pitchFamily="50" charset="-128"/>
              </a:rPr>
              <a:t>補正一次判定結果</a:t>
            </a:r>
            <a:r>
              <a:rPr lang="ja-JP" altLang="en-US" sz="1200" b="1" spc="-150" dirty="0" smtClean="0">
                <a:solidFill>
                  <a:srgbClr val="FF0000"/>
                </a:solidFill>
                <a:latin typeface="HG丸ｺﾞｼｯｸM-PRO" pitchFamily="50" charset="-128"/>
                <a:ea typeface="HG丸ｺﾞｼｯｸM-PRO" pitchFamily="50" charset="-128"/>
              </a:rPr>
              <a:t>（</a:t>
            </a:r>
            <a:r>
              <a:rPr lang="en-US" altLang="ja-JP" sz="1200" b="1" spc="-150" dirty="0" smtClean="0">
                <a:solidFill>
                  <a:srgbClr val="FF0000"/>
                </a:solidFill>
                <a:latin typeface="HG丸ｺﾞｼｯｸM-PRO" pitchFamily="50" charset="-128"/>
                <a:ea typeface="HG丸ｺﾞｼｯｸM-PRO" pitchFamily="50" charset="-128"/>
              </a:rPr>
              <a:t>※</a:t>
            </a:r>
            <a:r>
              <a:rPr lang="ja-JP" altLang="en-US" sz="1200" b="1" spc="-150" dirty="0" smtClean="0">
                <a:solidFill>
                  <a:srgbClr val="FF0000"/>
                </a:solidFill>
                <a:latin typeface="HG丸ｺﾞｼｯｸM-PRO" pitchFamily="50" charset="-128"/>
                <a:ea typeface="HG丸ｺﾞｼｯｸM-PRO" pitchFamily="50" charset="-128"/>
              </a:rPr>
              <a:t>申請者の年齢構成を全国値に補正）</a:t>
            </a:r>
            <a:endParaRPr lang="en-US" altLang="ja-JP" sz="1200" b="1" spc="-150" dirty="0" smtClean="0">
              <a:solidFill>
                <a:srgbClr val="FF0000"/>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lang="ja-JP" altLang="en-US" sz="1200" dirty="0" smtClean="0">
                <a:solidFill>
                  <a:srgbClr val="3D6AA7"/>
                </a:solidFill>
                <a:latin typeface="HG丸ｺﾞｼｯｸM-PRO" pitchFamily="50" charset="-128"/>
                <a:ea typeface="HG丸ｺﾞｼｯｸM-PRO" pitchFamily="50" charset="-128"/>
              </a:rPr>
              <a:t>　　●居宅／施設別</a:t>
            </a:r>
            <a:endParaRPr kumimoji="1" lang="en-US" altLang="ja-JP" sz="1200" spc="-150" dirty="0" smtClean="0">
              <a:solidFill>
                <a:srgbClr val="FF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・認知症高齢者自立度（</a:t>
            </a:r>
            <a:r>
              <a:rPr kumimoji="1" lang="en-US" altLang="ja-JP" sz="1200" dirty="0" smtClean="0">
                <a:solidFill>
                  <a:srgbClr val="000000"/>
                </a:solidFill>
                <a:latin typeface="HG丸ｺﾞｼｯｸM-PRO" pitchFamily="50" charset="-128"/>
                <a:ea typeface="HG丸ｺﾞｼｯｸM-PRO" pitchFamily="50" charset="-128"/>
              </a:rPr>
              <a:t>Ⅱ</a:t>
            </a:r>
            <a:r>
              <a:rPr kumimoji="1" lang="ja-JP" altLang="en-US" sz="1200" dirty="0" smtClean="0">
                <a:solidFill>
                  <a:srgbClr val="000000"/>
                </a:solidFill>
                <a:latin typeface="HG丸ｺﾞｼｯｸM-PRO" pitchFamily="50" charset="-128"/>
                <a:ea typeface="HG丸ｺﾞｼｯｸM-PRO" pitchFamily="50" charset="-128"/>
              </a:rPr>
              <a:t>以上の割合、</a:t>
            </a:r>
            <a:r>
              <a:rPr kumimoji="1" lang="en-US" altLang="ja-JP" sz="1200" dirty="0" smtClean="0">
                <a:solidFill>
                  <a:srgbClr val="000000"/>
                </a:solidFill>
                <a:latin typeface="HG丸ｺﾞｼｯｸM-PRO" pitchFamily="50" charset="-128"/>
                <a:ea typeface="HG丸ｺﾞｼｯｸM-PRO" pitchFamily="50" charset="-128"/>
              </a:rPr>
              <a:t>Ⅲ</a:t>
            </a:r>
            <a:r>
              <a:rPr kumimoji="1" lang="ja-JP" altLang="en-US" sz="1200" dirty="0" smtClean="0">
                <a:solidFill>
                  <a:srgbClr val="000000"/>
                </a:solidFill>
                <a:latin typeface="HG丸ｺﾞｼｯｸM-PRO" pitchFamily="50" charset="-128"/>
                <a:ea typeface="HG丸ｺﾞｼｯｸM-PRO" pitchFamily="50" charset="-128"/>
              </a:rPr>
              <a:t>以上の割合）</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spcAft>
                <a:spcPts val="600"/>
              </a:spcAft>
              <a:buClr>
                <a:srgbClr val="000000"/>
              </a:buClr>
            </a:pPr>
            <a:r>
              <a:rPr kumimoji="1" lang="ja-JP" altLang="en-US" sz="1200" dirty="0" smtClean="0">
                <a:solidFill>
                  <a:srgbClr val="000000"/>
                </a:solidFill>
                <a:latin typeface="HG丸ｺﾞｼｯｸM-PRO" pitchFamily="50" charset="-128"/>
                <a:ea typeface="HG丸ｺﾞｼｯｸM-PRO" pitchFamily="50" charset="-128"/>
              </a:rPr>
              <a:t>　・障害高齢者自立度（</a:t>
            </a:r>
            <a:r>
              <a:rPr kumimoji="1" lang="en-US" altLang="ja-JP" sz="1200" dirty="0" smtClean="0">
                <a:solidFill>
                  <a:srgbClr val="000000"/>
                </a:solidFill>
                <a:latin typeface="HG丸ｺﾞｼｯｸM-PRO" pitchFamily="50" charset="-128"/>
                <a:ea typeface="HG丸ｺﾞｼｯｸM-PRO" pitchFamily="50" charset="-128"/>
              </a:rPr>
              <a:t>B</a:t>
            </a:r>
            <a:r>
              <a:rPr kumimoji="1" lang="ja-JP" altLang="en-US" sz="1200" dirty="0" smtClean="0">
                <a:solidFill>
                  <a:srgbClr val="000000"/>
                </a:solidFill>
                <a:latin typeface="HG丸ｺﾞｼｯｸM-PRO" pitchFamily="50" charset="-128"/>
                <a:ea typeface="HG丸ｺﾞｼｯｸM-PRO" pitchFamily="50" charset="-128"/>
              </a:rPr>
              <a:t>以上の割合）</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２</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事務データ</a:t>
            </a:r>
            <a:r>
              <a:rPr kumimoji="1" lang="ja-JP" altLang="en-US" sz="1200" u="sng" dirty="0" smtClean="0">
                <a:latin typeface="HGP創英角ｺﾞｼｯｸUB" pitchFamily="50" charset="-128"/>
                <a:ea typeface="HGP創英角ｺﾞｼｯｸUB" pitchFamily="50" charset="-128"/>
              </a:rPr>
              <a:t>（→要介護認定に係る事務関連の情報）</a:t>
            </a: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申請件数</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a:t>
            </a:r>
            <a:r>
              <a:rPr kumimoji="1" lang="ja-JP" altLang="en-US" sz="1200" dirty="0" smtClean="0">
                <a:solidFill>
                  <a:srgbClr val="000000"/>
                </a:solidFill>
                <a:latin typeface="HG丸ｺﾞｼｯｸM-PRO" pitchFamily="50" charset="-128"/>
                <a:ea typeface="HG丸ｺﾞｼｯｸM-PRO" pitchFamily="50" charset="-128"/>
              </a:rPr>
              <a:t>・申請件数（被保険者区分別、申請区分別）</a:t>
            </a: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意見書、調査、認定に係る期間</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・意見書依頼から入手までの期間</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・調査依頼から実施までの期間</a:t>
            </a:r>
          </a:p>
          <a:p>
            <a:pPr marL="266700" indent="-266700" algn="l">
              <a:lnSpc>
                <a:spcPct val="104000"/>
              </a:lnSpc>
              <a:spcBef>
                <a:spcPct val="20000"/>
              </a:spcBef>
              <a:spcAft>
                <a:spcPts val="600"/>
              </a:spcAft>
              <a:buClr>
                <a:srgbClr val="000000"/>
              </a:buClr>
            </a:pPr>
            <a:r>
              <a:rPr kumimoji="1" lang="ja-JP" altLang="en-US" sz="1200" dirty="0" smtClean="0">
                <a:solidFill>
                  <a:srgbClr val="000000"/>
                </a:solidFill>
                <a:latin typeface="HG丸ｺﾞｼｯｸM-PRO" pitchFamily="50" charset="-128"/>
                <a:ea typeface="HG丸ｺﾞｼｯｸM-PRO" pitchFamily="50" charset="-128"/>
              </a:rPr>
              <a:t>　・申請から認定までの期間</a:t>
            </a:r>
            <a:r>
              <a:rPr kumimoji="1" lang="en-US" altLang="ja-JP" sz="1200" dirty="0" smtClean="0">
                <a:solidFill>
                  <a:srgbClr val="000000"/>
                </a:solidFill>
                <a:latin typeface="HG丸ｺﾞｼｯｸM-PRO" pitchFamily="50" charset="-128"/>
                <a:ea typeface="HG丸ｺﾞｼｯｸM-PRO" pitchFamily="50" charset="-128"/>
              </a:rPr>
              <a:t>	</a:t>
            </a:r>
            <a:endParaRPr kumimoji="1" lang="ja-JP" altLang="en-US" sz="2800" dirty="0">
              <a:solidFill>
                <a:srgbClr val="000000"/>
              </a:solidFill>
            </a:endParaRPr>
          </a:p>
        </p:txBody>
      </p:sp>
      <p:sp>
        <p:nvSpPr>
          <p:cNvPr id="10" name="テキスト ボックス 9"/>
          <p:cNvSpPr txBox="1"/>
          <p:nvPr/>
        </p:nvSpPr>
        <p:spPr>
          <a:xfrm>
            <a:off x="4592505" y="2182522"/>
            <a:ext cx="4477063" cy="4324004"/>
          </a:xfrm>
          <a:prstGeom prst="rect">
            <a:avLst/>
          </a:prstGeom>
          <a:noFill/>
        </p:spPr>
        <p:txBody>
          <a:bodyPr wrap="square" rtlCol="0">
            <a:spAutoFit/>
          </a:bodyPr>
          <a:lstStyle/>
          <a:p>
            <a:pPr marL="266700" indent="-266700">
              <a:lnSpc>
                <a:spcPct val="104000"/>
              </a:lnSpc>
              <a:spcBef>
                <a:spcPct val="20000"/>
              </a:spcBef>
              <a:buClr>
                <a:srgbClr val="000000"/>
              </a:buClr>
            </a:pPr>
            <a:r>
              <a:rPr lang="ja-JP" altLang="en-US" sz="1400" u="sng" dirty="0" smtClean="0">
                <a:solidFill>
                  <a:srgbClr val="000000"/>
                </a:solidFill>
                <a:latin typeface="HGP創英角ｺﾞｼｯｸUB" pitchFamily="50" charset="-128"/>
                <a:ea typeface="HGP創英角ｺﾞｼｯｸUB" pitchFamily="50" charset="-128"/>
              </a:rPr>
              <a:t>３</a:t>
            </a:r>
            <a:r>
              <a:rPr lang="en-US" altLang="ja-JP" sz="1400" u="sng" dirty="0" smtClean="0">
                <a:solidFill>
                  <a:srgbClr val="000000"/>
                </a:solidFill>
                <a:latin typeface="HGP創英角ｺﾞｼｯｸUB" pitchFamily="50" charset="-128"/>
                <a:ea typeface="HGP創英角ｺﾞｼｯｸUB" pitchFamily="50" charset="-128"/>
              </a:rPr>
              <a:t>.</a:t>
            </a:r>
            <a:r>
              <a:rPr lang="ja-JP" altLang="en-US" sz="1400" u="sng" dirty="0" smtClean="0">
                <a:solidFill>
                  <a:srgbClr val="000000"/>
                </a:solidFill>
                <a:latin typeface="HGP創英角ｺﾞｼｯｸUB" pitchFamily="50" charset="-128"/>
                <a:ea typeface="HGP創英角ｺﾞｼｯｸUB" pitchFamily="50" charset="-128"/>
              </a:rPr>
              <a:t>調査項目データ</a:t>
            </a:r>
            <a:r>
              <a:rPr lang="ja-JP" altLang="en-US" sz="1200" u="sng" dirty="0" smtClean="0">
                <a:latin typeface="HGP創英角ｺﾞｼｯｸUB" pitchFamily="50" charset="-128"/>
                <a:ea typeface="HGP創英角ｺﾞｼｯｸUB" pitchFamily="50" charset="-128"/>
              </a:rPr>
              <a:t>（→選択率のかたより状況を示す情報）</a:t>
            </a: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中間評価項目得点</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・中間評価項目得点（第</a:t>
            </a:r>
            <a:r>
              <a:rPr lang="en-US" altLang="ja-JP" sz="1200" dirty="0" smtClean="0">
                <a:solidFill>
                  <a:srgbClr val="000000"/>
                </a:solidFill>
                <a:latin typeface="HG丸ｺﾞｼｯｸM-PRO" pitchFamily="50" charset="-128"/>
                <a:ea typeface="HG丸ｺﾞｼｯｸM-PRO" pitchFamily="50" charset="-128"/>
              </a:rPr>
              <a:t>1</a:t>
            </a:r>
            <a:r>
              <a:rPr lang="ja-JP" altLang="en-US" sz="1200" dirty="0" smtClean="0">
                <a:solidFill>
                  <a:srgbClr val="000000"/>
                </a:solidFill>
                <a:latin typeface="HG丸ｺﾞｼｯｸM-PRO" pitchFamily="50" charset="-128"/>
                <a:ea typeface="HG丸ｺﾞｼｯｸM-PRO" pitchFamily="50" charset="-128"/>
              </a:rPr>
              <a:t>群～第</a:t>
            </a:r>
            <a:r>
              <a:rPr lang="en-US" altLang="ja-JP" sz="1200" dirty="0" smtClean="0">
                <a:solidFill>
                  <a:srgbClr val="000000"/>
                </a:solidFill>
                <a:latin typeface="HG丸ｺﾞｼｯｸM-PRO" pitchFamily="50" charset="-128"/>
                <a:ea typeface="HG丸ｺﾞｼｯｸM-PRO" pitchFamily="50" charset="-128"/>
              </a:rPr>
              <a:t>5</a:t>
            </a:r>
            <a:r>
              <a:rPr lang="ja-JP" altLang="en-US" sz="1200" dirty="0" smtClean="0">
                <a:solidFill>
                  <a:srgbClr val="000000"/>
                </a:solidFill>
                <a:latin typeface="HG丸ｺﾞｼｯｸM-PRO" pitchFamily="50" charset="-128"/>
                <a:ea typeface="HG丸ｺﾞｼｯｸM-PRO" pitchFamily="50" charset="-128"/>
              </a:rPr>
              <a:t>群）</a:t>
            </a:r>
            <a:endParaRPr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3D6AA7"/>
                </a:solidFill>
                <a:latin typeface="HG丸ｺﾞｼｯｸM-PRO" pitchFamily="50" charset="-128"/>
                <a:ea typeface="HG丸ｺﾞｼｯｸM-PRO" pitchFamily="50" charset="-128"/>
              </a:rPr>
              <a:t> ●居宅／施設別</a:t>
            </a:r>
            <a:endParaRPr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spcAft>
                <a:spcPts val="0"/>
              </a:spcAft>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調査項目選択率</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spcAft>
                <a:spcPts val="0"/>
              </a:spcAft>
              <a:buClr>
                <a:srgbClr val="000000"/>
              </a:buClr>
            </a:pPr>
            <a:r>
              <a:rPr lang="ja-JP" altLang="en-US" sz="1200" dirty="0" smtClean="0">
                <a:solidFill>
                  <a:srgbClr val="000000"/>
                </a:solidFill>
                <a:latin typeface="HG丸ｺﾞｼｯｸM-PRO" pitchFamily="50" charset="-128"/>
                <a:ea typeface="HG丸ｺﾞｼｯｸM-PRO" pitchFamily="50" charset="-128"/>
              </a:rPr>
              <a:t>　・調査項目別選択率（第</a:t>
            </a:r>
            <a:r>
              <a:rPr lang="en-US" altLang="ja-JP" sz="1200" dirty="0" smtClean="0">
                <a:solidFill>
                  <a:srgbClr val="000000"/>
                </a:solidFill>
                <a:latin typeface="HG丸ｺﾞｼｯｸM-PRO" pitchFamily="50" charset="-128"/>
                <a:ea typeface="HG丸ｺﾞｼｯｸM-PRO" pitchFamily="50" charset="-128"/>
              </a:rPr>
              <a:t>1</a:t>
            </a:r>
            <a:r>
              <a:rPr lang="ja-JP" altLang="en-US" sz="1200" dirty="0" smtClean="0">
                <a:solidFill>
                  <a:srgbClr val="000000"/>
                </a:solidFill>
                <a:latin typeface="HG丸ｺﾞｼｯｸM-PRO" pitchFamily="50" charset="-128"/>
                <a:ea typeface="HG丸ｺﾞｼｯｸM-PRO" pitchFamily="50" charset="-128"/>
              </a:rPr>
              <a:t>群～第</a:t>
            </a:r>
            <a:r>
              <a:rPr lang="en-US" altLang="ja-JP" sz="1200" dirty="0" smtClean="0">
                <a:solidFill>
                  <a:srgbClr val="000000"/>
                </a:solidFill>
                <a:latin typeface="HG丸ｺﾞｼｯｸM-PRO" pitchFamily="50" charset="-128"/>
                <a:ea typeface="HG丸ｺﾞｼｯｸM-PRO" pitchFamily="50" charset="-128"/>
              </a:rPr>
              <a:t>5</a:t>
            </a:r>
            <a:r>
              <a:rPr lang="ja-JP" altLang="en-US" sz="1200" dirty="0" smtClean="0">
                <a:solidFill>
                  <a:srgbClr val="000000"/>
                </a:solidFill>
                <a:latin typeface="HG丸ｺﾞｼｯｸM-PRO" pitchFamily="50" charset="-128"/>
                <a:ea typeface="HG丸ｺﾞｼｯｸM-PRO" pitchFamily="50" charset="-128"/>
              </a:rPr>
              <a:t>群、特別な医療）</a:t>
            </a:r>
            <a:endParaRPr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spcAft>
                <a:spcPts val="0"/>
              </a:spcAft>
              <a:buClr>
                <a:srgbClr val="000000"/>
              </a:buClr>
            </a:pPr>
            <a:r>
              <a:rPr lang="ja-JP" altLang="en-US" sz="1200" dirty="0" smtClean="0">
                <a:solidFill>
                  <a:srgbClr val="FF0000"/>
                </a:solidFill>
                <a:latin typeface="HG丸ｺﾞｼｯｸM-PRO" pitchFamily="50" charset="-128"/>
                <a:ea typeface="HG丸ｺﾞｼｯｸM-PRO" pitchFamily="50" charset="-128"/>
              </a:rPr>
              <a:t>　　●</a:t>
            </a:r>
            <a:r>
              <a:rPr lang="ja-JP" altLang="en-US" sz="1200" b="1" dirty="0" smtClean="0">
                <a:solidFill>
                  <a:srgbClr val="FF0000"/>
                </a:solidFill>
                <a:latin typeface="HG丸ｺﾞｼｯｸM-PRO" pitchFamily="50" charset="-128"/>
                <a:ea typeface="HG丸ｺﾞｼｯｸM-PRO" pitchFamily="50" charset="-128"/>
              </a:rPr>
              <a:t>補正選択率（</a:t>
            </a:r>
            <a:r>
              <a:rPr lang="en-US" altLang="ja-JP" sz="1200" b="1" dirty="0" smtClean="0">
                <a:solidFill>
                  <a:srgbClr val="FF0000"/>
                </a:solidFill>
                <a:latin typeface="HG丸ｺﾞｼｯｸM-PRO" pitchFamily="50" charset="-128"/>
                <a:ea typeface="HG丸ｺﾞｼｯｸM-PRO" pitchFamily="50" charset="-128"/>
              </a:rPr>
              <a:t>※</a:t>
            </a:r>
            <a:r>
              <a:rPr lang="ja-JP" altLang="en-US" sz="1200" b="1" dirty="0" smtClean="0">
                <a:solidFill>
                  <a:srgbClr val="FF0000"/>
                </a:solidFill>
                <a:latin typeface="HG丸ｺﾞｼｯｸM-PRO" pitchFamily="50" charset="-128"/>
                <a:ea typeface="HG丸ｺﾞｼｯｸM-PRO" pitchFamily="50" charset="-128"/>
              </a:rPr>
              <a:t>申請者の年齢構成を全国値に補正）</a:t>
            </a:r>
            <a:endParaRPr lang="en-US" altLang="ja-JP" sz="1200" b="1" dirty="0" smtClean="0">
              <a:solidFill>
                <a:srgbClr val="FF0000"/>
              </a:solidFill>
              <a:latin typeface="HG丸ｺﾞｼｯｸM-PRO" pitchFamily="50" charset="-128"/>
              <a:ea typeface="HG丸ｺﾞｼｯｸM-PRO" pitchFamily="50" charset="-128"/>
            </a:endParaRPr>
          </a:p>
          <a:p>
            <a:pPr marL="266700" indent="-266700">
              <a:lnSpc>
                <a:spcPct val="104000"/>
              </a:lnSpc>
              <a:spcBef>
                <a:spcPct val="20000"/>
              </a:spcBef>
              <a:spcAft>
                <a:spcPts val="600"/>
              </a:spcAft>
              <a:buClr>
                <a:srgbClr val="000000"/>
              </a:buClr>
            </a:pPr>
            <a:r>
              <a:rPr lang="ja-JP" altLang="en-US" sz="1200" dirty="0" smtClean="0">
                <a:solidFill>
                  <a:srgbClr val="FF0000"/>
                </a:solidFill>
                <a:latin typeface="HG丸ｺﾞｼｯｸM-PRO" pitchFamily="50" charset="-128"/>
                <a:ea typeface="HG丸ｺﾞｼｯｸM-PRO" pitchFamily="50" charset="-128"/>
              </a:rPr>
              <a:t>　</a:t>
            </a:r>
            <a:r>
              <a:rPr lang="ja-JP" altLang="en-US" sz="1200" dirty="0" smtClean="0">
                <a:solidFill>
                  <a:srgbClr val="3D6AA7"/>
                </a:solidFill>
                <a:latin typeface="HG丸ｺﾞｼｯｸM-PRO" pitchFamily="50" charset="-128"/>
                <a:ea typeface="HG丸ｺﾞｼｯｸM-PRO" pitchFamily="50" charset="-128"/>
              </a:rPr>
              <a:t>　●居宅／施設別</a:t>
            </a:r>
            <a:endParaRPr lang="en-US" altLang="ja-JP" sz="1200" dirty="0" smtClean="0">
              <a:solidFill>
                <a:srgbClr val="3D6AA7"/>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４</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審査判定データ</a:t>
            </a:r>
            <a:r>
              <a:rPr lang="ja-JP" altLang="en-US" sz="1200" u="sng" dirty="0" smtClean="0">
                <a:latin typeface="HGP創英角ｺﾞｼｯｸUB" pitchFamily="50" charset="-128"/>
                <a:ea typeface="HGP創英角ｺﾞｼｯｸUB" pitchFamily="50" charset="-128"/>
              </a:rPr>
              <a:t>（→審査会に関する情報）</a:t>
            </a:r>
            <a:endParaRPr kumimoji="1" lang="ja-JP" altLang="en-US"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二次判定結果</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・二次判定結果</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3D6AA7"/>
                </a:solidFill>
                <a:latin typeface="HG丸ｺﾞｼｯｸM-PRO" pitchFamily="50" charset="-128"/>
                <a:ea typeface="HG丸ｺﾞｼｯｸM-PRO" pitchFamily="50" charset="-128"/>
              </a:rPr>
              <a:t> ●居宅／施設別</a:t>
            </a:r>
            <a:endParaRPr kumimoji="1" lang="ja-JP" altLang="en-US"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変更率</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・重度変更／軽度変更（一次判定から二次判定への変更）</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・一次判定別</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・申請区分別（新規／更新／区分変更）</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・前回判定からの変化別（軽度化／変化なし／重度化）</a:t>
            </a:r>
          </a:p>
          <a:p>
            <a:pPr marL="266700" indent="-266700" algn="l">
              <a:lnSpc>
                <a:spcPct val="104000"/>
              </a:lnSpc>
              <a:spcBef>
                <a:spcPct val="20000"/>
              </a:spcBef>
              <a:buClr>
                <a:srgbClr val="000000"/>
              </a:buClr>
            </a:pPr>
            <a:endParaRPr kumimoji="1" lang="ja-JP" altLang="en-US" sz="1200" dirty="0">
              <a:solidFill>
                <a:srgbClr val="000000"/>
              </a:solidFill>
            </a:endParaRPr>
          </a:p>
        </p:txBody>
      </p:sp>
      <p:cxnSp>
        <p:nvCxnSpPr>
          <p:cNvPr id="11" name="直線コネクタ 10"/>
          <p:cNvCxnSpPr/>
          <p:nvPr/>
        </p:nvCxnSpPr>
        <p:spPr bwMode="auto">
          <a:xfrm>
            <a:off x="4532338" y="2123937"/>
            <a:ext cx="0" cy="4140000"/>
          </a:xfrm>
          <a:prstGeom prst="line">
            <a:avLst/>
          </a:prstGeom>
          <a:solidFill>
            <a:schemeClr val="bg1"/>
          </a:solidFill>
          <a:ln w="12700" cap="flat" cmpd="sng" algn="ctr">
            <a:solidFill>
              <a:schemeClr val="tx1">
                <a:lumMod val="50000"/>
                <a:lumOff val="50000"/>
              </a:schemeClr>
            </a:solidFill>
            <a:prstDash val="dash"/>
            <a:round/>
            <a:headEnd type="none" w="med" len="med"/>
            <a:tailEnd type="none" w="lg" len="lg"/>
          </a:ln>
          <a:effectLst/>
        </p:spPr>
      </p:cxnSp>
      <p:sp>
        <p:nvSpPr>
          <p:cNvPr id="12" name="テキスト ボックス 11"/>
          <p:cNvSpPr txBox="1"/>
          <p:nvPr/>
        </p:nvSpPr>
        <p:spPr>
          <a:xfrm>
            <a:off x="210963" y="6495483"/>
            <a:ext cx="6530955" cy="307777"/>
          </a:xfrm>
          <a:prstGeom prst="rect">
            <a:avLst/>
          </a:prstGeom>
          <a:noFill/>
        </p:spPr>
        <p:txBody>
          <a:bodyPr wrap="none" rtlCol="0">
            <a:spAutoFit/>
          </a:bodyPr>
          <a:lstStyle/>
          <a:p>
            <a:r>
              <a:rPr lang="en-US" altLang="ja-JP" sz="1400" u="sng" dirty="0" smtClean="0">
                <a:latin typeface="HGP創英角ｺﾞｼｯｸUB" pitchFamily="50" charset="-128"/>
                <a:ea typeface="HGP創英角ｺﾞｼｯｸUB" pitchFamily="50" charset="-128"/>
              </a:rPr>
              <a:t>※</a:t>
            </a:r>
            <a:r>
              <a:rPr lang="ja-JP" altLang="en-US" sz="1400" u="sng" dirty="0" smtClean="0">
                <a:latin typeface="HGP創英角ｺﾞｼｯｸUB" pitchFamily="50" charset="-128"/>
                <a:ea typeface="HGP創英角ｺﾞｼｯｸUB" pitchFamily="50" charset="-128"/>
              </a:rPr>
              <a:t>上記分析項目（案）の</a:t>
            </a:r>
            <a:r>
              <a:rPr lang="ja-JP" altLang="en-US" sz="1400" u="sng" dirty="0" smtClean="0">
                <a:solidFill>
                  <a:srgbClr val="FF0000"/>
                </a:solidFill>
                <a:latin typeface="HGP創英角ｺﾞｼｯｸUB" pitchFamily="50" charset="-128"/>
                <a:ea typeface="HGP創英角ｺﾞｼｯｸUB" pitchFamily="50" charset="-128"/>
              </a:rPr>
              <a:t>赤字</a:t>
            </a:r>
            <a:r>
              <a:rPr lang="ja-JP" altLang="en-US" sz="1400" u="sng" dirty="0" smtClean="0">
                <a:latin typeface="HGP創英角ｺﾞｼｯｸUB" pitchFamily="50" charset="-128"/>
                <a:ea typeface="HGP創英角ｺﾞｼｯｸUB" pitchFamily="50" charset="-128"/>
              </a:rPr>
              <a:t>は追加、</a:t>
            </a:r>
            <a:r>
              <a:rPr lang="ja-JP" altLang="en-US" sz="1400" u="sng" dirty="0" smtClean="0">
                <a:solidFill>
                  <a:srgbClr val="3D6AA7"/>
                </a:solidFill>
                <a:latin typeface="HGP創英角ｺﾞｼｯｸUB" pitchFamily="50" charset="-128"/>
                <a:ea typeface="HGP創英角ｺﾞｼｯｸUB" pitchFamily="50" charset="-128"/>
              </a:rPr>
              <a:t>青字</a:t>
            </a:r>
            <a:r>
              <a:rPr lang="ja-JP" altLang="en-US" sz="1400" u="sng" dirty="0" smtClean="0">
                <a:latin typeface="HGP創英角ｺﾞｼｯｸUB" pitchFamily="50" charset="-128"/>
                <a:ea typeface="HGP創英角ｺﾞｼｯｸUB" pitchFamily="50" charset="-128"/>
              </a:rPr>
              <a:t>は削除する予定の集計項目（平成</a:t>
            </a:r>
            <a:r>
              <a:rPr lang="en-US" altLang="ja-JP" sz="1400" u="sng" dirty="0" smtClean="0">
                <a:latin typeface="HGP創英角ｺﾞｼｯｸUB" pitchFamily="50" charset="-128"/>
                <a:ea typeface="HGP創英角ｺﾞｼｯｸUB" pitchFamily="50" charset="-128"/>
              </a:rPr>
              <a:t>28</a:t>
            </a:r>
            <a:r>
              <a:rPr lang="ja-JP" altLang="en-US" sz="1400" u="sng" dirty="0" smtClean="0">
                <a:latin typeface="HGP創英角ｺﾞｼｯｸUB" pitchFamily="50" charset="-128"/>
                <a:ea typeface="HGP創英角ｺﾞｼｯｸUB" pitchFamily="50" charset="-128"/>
              </a:rPr>
              <a:t>年度）</a:t>
            </a:r>
          </a:p>
        </p:txBody>
      </p:sp>
      <p:sp>
        <p:nvSpPr>
          <p:cNvPr id="13" name="AutoShape 214"/>
          <p:cNvSpPr>
            <a:spLocks noChangeArrowheads="1"/>
          </p:cNvSpPr>
          <p:nvPr/>
        </p:nvSpPr>
        <p:spPr bwMode="auto">
          <a:xfrm>
            <a:off x="1571918" y="1753055"/>
            <a:ext cx="5945297"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「平成２８年度」の業務分析データにて提供する分析項目（案）</a:t>
            </a:r>
            <a:endParaRPr lang="ja-JP" altLang="en-US" sz="1400" dirty="0">
              <a:solidFill>
                <a:srgbClr val="FFFFFF"/>
              </a:solidFill>
              <a:ea typeface="HGP創英角ｺﾞｼｯｸUB"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6283842"/>
            <a:ext cx="9144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6949383" y="4689341"/>
            <a:ext cx="1922474" cy="1818166"/>
          </a:xfrm>
          <a:prstGeom prst="rect">
            <a:avLst/>
          </a:prstGeom>
          <a:solidFill>
            <a:schemeClr val="accent2">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p:cNvPicPr>
            <a:picLocks noChangeAspect="1" noChangeArrowheads="1"/>
          </p:cNvPicPr>
          <p:nvPr/>
        </p:nvPicPr>
        <p:blipFill>
          <a:blip r:embed="rId3" cstate="print"/>
          <a:srcRect/>
          <a:stretch>
            <a:fillRect/>
          </a:stretch>
        </p:blipFill>
        <p:spPr bwMode="auto">
          <a:xfrm>
            <a:off x="249978" y="4652903"/>
            <a:ext cx="3171724" cy="1764000"/>
          </a:xfrm>
          <a:prstGeom prst="rect">
            <a:avLst/>
          </a:prstGeom>
          <a:noFill/>
          <a:ln w="9525">
            <a:noFill/>
            <a:miter lim="800000"/>
            <a:headEnd/>
            <a:tailEnd/>
          </a:ln>
          <a:effectLst/>
        </p:spPr>
      </p:pic>
      <p:sp>
        <p:nvSpPr>
          <p:cNvPr id="5122" name="Rectangle 2"/>
          <p:cNvSpPr>
            <a:spLocks noGrp="1" noChangeArrowheads="1"/>
          </p:cNvSpPr>
          <p:nvPr>
            <p:ph type="title"/>
          </p:nvPr>
        </p:nvSpPr>
        <p:spPr/>
        <p:txBody>
          <a:bodyPr/>
          <a:lstStyle/>
          <a:p>
            <a:pPr eaLnBrk="1" hangingPunct="1"/>
            <a:r>
              <a:rPr lang="en-US" altLang="ja-JP" sz="3200" dirty="0" smtClean="0"/>
              <a:t>H28</a:t>
            </a:r>
            <a:r>
              <a:rPr lang="ja-JP" altLang="en-US" sz="3200" dirty="0" smtClean="0"/>
              <a:t>年度提供データの主な改定内容（案）</a:t>
            </a:r>
          </a:p>
        </p:txBody>
      </p:sp>
      <p:sp>
        <p:nvSpPr>
          <p:cNvPr id="4" name="正方形/長方形 3"/>
          <p:cNvSpPr/>
          <p:nvPr/>
        </p:nvSpPr>
        <p:spPr>
          <a:xfrm>
            <a:off x="523628" y="1278644"/>
            <a:ext cx="8471516" cy="32380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今年度提供する業務分析データより、以下の改定をおこない、より効果的な活用を目指す</a:t>
            </a:r>
            <a:endParaRPr lang="en-US" altLang="ja-JP" sz="1600" dirty="0" smtClean="0"/>
          </a:p>
        </p:txBody>
      </p:sp>
      <p:sp>
        <p:nvSpPr>
          <p:cNvPr id="13" name="テキスト ボックス 12"/>
          <p:cNvSpPr txBox="1"/>
          <p:nvPr/>
        </p:nvSpPr>
        <p:spPr>
          <a:xfrm>
            <a:off x="571627" y="1672859"/>
            <a:ext cx="8126059" cy="1031051"/>
          </a:xfrm>
          <a:prstGeom prst="rect">
            <a:avLst/>
          </a:prstGeom>
          <a:noFill/>
        </p:spPr>
        <p:txBody>
          <a:bodyPr wrap="square" rtlCol="0">
            <a:spAutoFit/>
          </a:bodyPr>
          <a:lstStyle/>
          <a:p>
            <a:pPr marL="271463" indent="-271463"/>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今までの提供データの弱点</a:t>
            </a:r>
            <a:r>
              <a:rPr lang="en-US" altLang="ja-JP" sz="1600" dirty="0" smtClean="0">
                <a:solidFill>
                  <a:srgbClr val="000000"/>
                </a:solidFill>
                <a:latin typeface="HGP創英角ｺﾞｼｯｸUB" pitchFamily="50" charset="-128"/>
                <a:ea typeface="HGP創英角ｺﾞｼｯｸUB" pitchFamily="50" charset="-128"/>
              </a:rPr>
              <a:t>】</a:t>
            </a:r>
          </a:p>
          <a:p>
            <a:pPr marL="180975" indent="-180975"/>
            <a:r>
              <a:rPr lang="ja-JP" altLang="en-US" sz="1500" dirty="0" smtClean="0">
                <a:latin typeface="HG丸ｺﾞｼｯｸM-PRO" pitchFamily="50" charset="-128"/>
                <a:ea typeface="HG丸ｺﾞｼｯｸM-PRO" pitchFamily="50" charset="-128"/>
              </a:rPr>
              <a:t>○</a:t>
            </a:r>
            <a:r>
              <a:rPr kumimoji="1" lang="ja-JP" altLang="en-US" sz="1500" dirty="0" smtClean="0">
                <a:latin typeface="HG丸ｺﾞｼｯｸM-PRO" pitchFamily="50" charset="-128"/>
                <a:ea typeface="HG丸ｺﾞｼｯｸM-PRO" pitchFamily="50" charset="-128"/>
              </a:rPr>
              <a:t>調査項目の選択率や一次判定結果の要介護度</a:t>
            </a:r>
            <a:r>
              <a:rPr lang="ja-JP" altLang="en-US" sz="1500" dirty="0" smtClean="0">
                <a:latin typeface="HG丸ｺﾞｼｯｸM-PRO" pitchFamily="50" charset="-128"/>
                <a:ea typeface="HG丸ｺﾞｼｯｸM-PRO" pitchFamily="50" charset="-128"/>
              </a:rPr>
              <a:t>別の出現率は、各自治体の</a:t>
            </a:r>
            <a:r>
              <a:rPr lang="ja-JP" altLang="en-US" sz="1500" b="1" dirty="0" smtClean="0">
                <a:solidFill>
                  <a:srgbClr val="FF0000"/>
                </a:solidFill>
                <a:latin typeface="HG丸ｺﾞｼｯｸM-PRO" pitchFamily="50" charset="-128"/>
                <a:ea typeface="HG丸ｺﾞｼｯｸM-PRO" pitchFamily="50" charset="-128"/>
              </a:rPr>
              <a:t>「調査」の特徴</a:t>
            </a:r>
            <a:r>
              <a:rPr lang="ja-JP" altLang="en-US" sz="1500" dirty="0" smtClean="0">
                <a:latin typeface="HG丸ｺﾞｼｯｸM-PRO" pitchFamily="50" charset="-128"/>
                <a:ea typeface="HG丸ｺﾞｼｯｸM-PRO" pitchFamily="50" charset="-128"/>
              </a:rPr>
              <a:t>だけでなく、</a:t>
            </a:r>
            <a:r>
              <a:rPr lang="ja-JP" altLang="en-US" sz="1500" b="1" dirty="0" smtClean="0">
                <a:solidFill>
                  <a:srgbClr val="FF0000"/>
                </a:solidFill>
                <a:latin typeface="HG丸ｺﾞｼｯｸM-PRO" pitchFamily="50" charset="-128"/>
                <a:ea typeface="HG丸ｺﾞｼｯｸM-PRO" pitchFamily="50" charset="-128"/>
              </a:rPr>
              <a:t>地域特性</a:t>
            </a:r>
            <a:r>
              <a:rPr lang="ja-JP" altLang="en-US" sz="1500" dirty="0" smtClean="0">
                <a:latin typeface="HG丸ｺﾞｼｯｸM-PRO" pitchFamily="50" charset="-128"/>
                <a:ea typeface="HG丸ｺﾞｼｯｸM-PRO" pitchFamily="50" charset="-128"/>
              </a:rPr>
              <a:t>（</a:t>
            </a:r>
            <a:r>
              <a:rPr lang="en-US" altLang="ja-JP" sz="1500" dirty="0" smtClean="0">
                <a:latin typeface="HG丸ｺﾞｼｯｸM-PRO" pitchFamily="50" charset="-128"/>
                <a:ea typeface="HG丸ｺﾞｼｯｸM-PRO" pitchFamily="50" charset="-128"/>
              </a:rPr>
              <a:t>85</a:t>
            </a:r>
            <a:r>
              <a:rPr lang="ja-JP" altLang="en-US" sz="1500" dirty="0" smtClean="0">
                <a:latin typeface="HG丸ｺﾞｼｯｸM-PRO" pitchFamily="50" charset="-128"/>
                <a:ea typeface="HG丸ｺﾞｼｯｸM-PRO" pitchFamily="50" charset="-128"/>
              </a:rPr>
              <a:t>歳以上が多いといった人口構成の特徴や軽度の申請が少ないといった申請者の特徴など）の影響も受けており、原因の特定が難しい</a:t>
            </a:r>
            <a:endParaRPr lang="en-US" altLang="ja-JP" sz="1500" dirty="0" smtClean="0">
              <a:latin typeface="HG丸ｺﾞｼｯｸM-PRO" pitchFamily="50" charset="-128"/>
              <a:ea typeface="HG丸ｺﾞｼｯｸM-PRO" pitchFamily="50" charset="-128"/>
            </a:endParaRPr>
          </a:p>
        </p:txBody>
      </p:sp>
      <p:sp>
        <p:nvSpPr>
          <p:cNvPr id="14" name="正方形/長方形 13"/>
          <p:cNvSpPr/>
          <p:nvPr/>
        </p:nvSpPr>
        <p:spPr bwMode="auto">
          <a:xfrm>
            <a:off x="520994" y="1663580"/>
            <a:ext cx="8325293" cy="1044000"/>
          </a:xfrm>
          <a:prstGeom prst="rect">
            <a:avLst/>
          </a:prstGeom>
          <a:noFill/>
          <a:ln w="12700" cap="flat" cmpd="sng" algn="ctr">
            <a:solidFill>
              <a:schemeClr val="tx1">
                <a:lumMod val="75000"/>
                <a:lumOff val="25000"/>
              </a:schemeClr>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cxnSp>
        <p:nvCxnSpPr>
          <p:cNvPr id="16" name="直線矢印コネクタ 15"/>
          <p:cNvCxnSpPr/>
          <p:nvPr/>
        </p:nvCxnSpPr>
        <p:spPr>
          <a:xfrm>
            <a:off x="584790" y="3614812"/>
            <a:ext cx="468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230846" y="2812565"/>
            <a:ext cx="7499497" cy="1354217"/>
          </a:xfrm>
          <a:prstGeom prst="rect">
            <a:avLst/>
          </a:prstGeom>
          <a:noFill/>
        </p:spPr>
        <p:txBody>
          <a:bodyPr wrap="square" rtlCol="0">
            <a:spAutoFit/>
          </a:bodyPr>
          <a:lstStyle/>
          <a:p>
            <a:pPr marL="271463" indent="-271463"/>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改定案</a:t>
            </a:r>
            <a:r>
              <a:rPr lang="en-US" altLang="ja-JP" sz="1600" dirty="0" smtClean="0">
                <a:solidFill>
                  <a:srgbClr val="000000"/>
                </a:solidFill>
                <a:latin typeface="HGP創英角ｺﾞｼｯｸUB" pitchFamily="50" charset="-128"/>
                <a:ea typeface="HGP創英角ｺﾞｼｯｸUB" pitchFamily="50" charset="-128"/>
              </a:rPr>
              <a:t>】</a:t>
            </a:r>
            <a:endParaRPr lang="en-US" altLang="ja-JP" sz="1600" dirty="0" smtClean="0"/>
          </a:p>
          <a:p>
            <a:pPr marL="180975" indent="-180975"/>
            <a:r>
              <a:rPr lang="ja-JP" altLang="en-US" sz="1500" dirty="0" smtClean="0">
                <a:latin typeface="HG丸ｺﾞｼｯｸM-PRO" pitchFamily="50" charset="-128"/>
                <a:ea typeface="HG丸ｺﾞｼｯｸM-PRO" pitchFamily="50" charset="-128"/>
              </a:rPr>
              <a:t>○業務分析データの集計期間の申請者データについて、各自治体の年齢区分別（</a:t>
            </a:r>
            <a:r>
              <a:rPr lang="en-US" altLang="ja-JP" sz="1500" dirty="0" smtClean="0">
                <a:latin typeface="HG丸ｺﾞｼｯｸM-PRO" pitchFamily="50" charset="-128"/>
                <a:ea typeface="HG丸ｺﾞｼｯｸM-PRO" pitchFamily="50" charset="-128"/>
              </a:rPr>
              <a:t>40</a:t>
            </a:r>
            <a:r>
              <a:rPr lang="ja-JP" altLang="en-US" sz="1500" dirty="0" smtClean="0">
                <a:latin typeface="HG丸ｺﾞｼｯｸM-PRO" pitchFamily="50" charset="-128"/>
                <a:ea typeface="HG丸ｺﾞｼｯｸM-PRO" pitchFamily="50" charset="-128"/>
              </a:rPr>
              <a:t>歳～</a:t>
            </a:r>
            <a:r>
              <a:rPr lang="en-US" altLang="ja-JP" sz="1500" dirty="0" smtClean="0">
                <a:latin typeface="HG丸ｺﾞｼｯｸM-PRO" pitchFamily="50" charset="-128"/>
                <a:ea typeface="HG丸ｺﾞｼｯｸM-PRO" pitchFamily="50" charset="-128"/>
              </a:rPr>
              <a:t>64</a:t>
            </a:r>
            <a:r>
              <a:rPr lang="ja-JP" altLang="en-US" sz="1500" dirty="0" smtClean="0">
                <a:latin typeface="HG丸ｺﾞｼｯｸM-PRO" pitchFamily="50" charset="-128"/>
                <a:ea typeface="HG丸ｺﾞｼｯｸM-PRO" pitchFamily="50" charset="-128"/>
              </a:rPr>
              <a:t>歳／</a:t>
            </a:r>
            <a:r>
              <a:rPr lang="en-US" altLang="ja-JP" sz="1500" dirty="0" smtClean="0">
                <a:latin typeface="HG丸ｺﾞｼｯｸM-PRO" pitchFamily="50" charset="-128"/>
                <a:ea typeface="HG丸ｺﾞｼｯｸM-PRO" pitchFamily="50" charset="-128"/>
              </a:rPr>
              <a:t>65</a:t>
            </a:r>
            <a:r>
              <a:rPr lang="ja-JP" altLang="en-US" sz="1500" dirty="0" smtClean="0">
                <a:latin typeface="HG丸ｺﾞｼｯｸM-PRO" pitchFamily="50" charset="-128"/>
                <a:ea typeface="HG丸ｺﾞｼｯｸM-PRO" pitchFamily="50" charset="-128"/>
              </a:rPr>
              <a:t>歳以上から</a:t>
            </a:r>
            <a:r>
              <a:rPr lang="en-US" altLang="ja-JP" sz="1500" dirty="0" smtClean="0">
                <a:latin typeface="HG丸ｺﾞｼｯｸM-PRO" pitchFamily="50" charset="-128"/>
                <a:ea typeface="HG丸ｺﾞｼｯｸM-PRO" pitchFamily="50" charset="-128"/>
              </a:rPr>
              <a:t>5</a:t>
            </a:r>
            <a:r>
              <a:rPr lang="ja-JP" altLang="en-US" sz="1500" dirty="0" smtClean="0">
                <a:latin typeface="HG丸ｺﾞｼｯｸM-PRO" pitchFamily="50" charset="-128"/>
                <a:ea typeface="HG丸ｺﾞｼｯｸM-PRO" pitchFamily="50" charset="-128"/>
              </a:rPr>
              <a:t>歳刻み）の選択率や要介護度区分別の一次判定出現率を算出した上で、</a:t>
            </a:r>
            <a:r>
              <a:rPr lang="ja-JP" altLang="en-US" sz="1500" b="1" dirty="0" smtClean="0">
                <a:solidFill>
                  <a:srgbClr val="FF0000"/>
                </a:solidFill>
                <a:latin typeface="HG丸ｺﾞｼｯｸM-PRO" pitchFamily="50" charset="-128"/>
                <a:ea typeface="HG丸ｺﾞｼｯｸM-PRO" pitchFamily="50" charset="-128"/>
              </a:rPr>
              <a:t>各自治体の年齢区分別の構成比</a:t>
            </a:r>
            <a:r>
              <a:rPr lang="ja-JP" altLang="en-US" sz="1500" dirty="0" smtClean="0">
                <a:latin typeface="HG丸ｺﾞｼｯｸM-PRO" pitchFamily="50" charset="-128"/>
                <a:ea typeface="HG丸ｺﾞｼｯｸM-PRO" pitchFamily="50" charset="-128"/>
              </a:rPr>
              <a:t>を、</a:t>
            </a:r>
            <a:r>
              <a:rPr lang="ja-JP" altLang="en-US" sz="1500" b="1" dirty="0" smtClean="0">
                <a:solidFill>
                  <a:srgbClr val="FF0000"/>
                </a:solidFill>
                <a:latin typeface="HG丸ｺﾞｼｯｸM-PRO" pitchFamily="50" charset="-128"/>
                <a:ea typeface="HG丸ｺﾞｼｯｸM-PRO" pitchFamily="50" charset="-128"/>
              </a:rPr>
              <a:t>全国の構成比に補正</a:t>
            </a:r>
            <a:endParaRPr lang="en-US" altLang="ja-JP" sz="1500" b="1" dirty="0" smtClean="0">
              <a:solidFill>
                <a:srgbClr val="FF0000"/>
              </a:solidFill>
              <a:latin typeface="HG丸ｺﾞｼｯｸM-PRO" pitchFamily="50" charset="-128"/>
              <a:ea typeface="HG丸ｺﾞｼｯｸM-PRO" pitchFamily="50" charset="-128"/>
            </a:endParaRPr>
          </a:p>
          <a:p>
            <a:pPr marL="180975" indent="-180975">
              <a:spcBef>
                <a:spcPts val="600"/>
              </a:spcBef>
            </a:pPr>
            <a:r>
              <a:rPr lang="ja-JP" altLang="en-US" sz="1600" dirty="0" smtClean="0">
                <a:latin typeface="HG丸ｺﾞｼｯｸM-PRO" pitchFamily="50" charset="-128"/>
                <a:ea typeface="HG丸ｺﾞｼｯｸM-PRO" pitchFamily="50" charset="-128"/>
              </a:rPr>
              <a:t>→その自治体の年齢構成上の特徴を取り除いたデータを把握できる</a:t>
            </a:r>
            <a:endParaRPr lang="en-US" altLang="ja-JP" sz="1600" dirty="0" smtClean="0">
              <a:latin typeface="HG丸ｺﾞｼｯｸM-PRO" pitchFamily="50" charset="-128"/>
              <a:ea typeface="HG丸ｺﾞｼｯｸM-PRO" pitchFamily="50" charset="-128"/>
            </a:endParaRPr>
          </a:p>
        </p:txBody>
      </p:sp>
      <p:sp>
        <p:nvSpPr>
          <p:cNvPr id="19" name="正方形/長方形 18"/>
          <p:cNvSpPr/>
          <p:nvPr/>
        </p:nvSpPr>
        <p:spPr bwMode="auto">
          <a:xfrm>
            <a:off x="1180214" y="2792653"/>
            <a:ext cx="7680758" cy="1440000"/>
          </a:xfrm>
          <a:prstGeom prst="rect">
            <a:avLst/>
          </a:prstGeom>
          <a:noFill/>
          <a:ln w="19050" cap="flat" cmpd="sng" algn="ctr">
            <a:solidFill>
              <a:schemeClr val="accent2">
                <a:lumMod val="60000"/>
                <a:lumOff val="40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pic>
        <p:nvPicPr>
          <p:cNvPr id="3075" name="Picture 3"/>
          <p:cNvPicPr>
            <a:picLocks noChangeAspect="1" noChangeArrowheads="1"/>
          </p:cNvPicPr>
          <p:nvPr/>
        </p:nvPicPr>
        <p:blipFill>
          <a:blip r:embed="rId4" cstate="print"/>
          <a:srcRect/>
          <a:stretch>
            <a:fillRect/>
          </a:stretch>
        </p:blipFill>
        <p:spPr bwMode="auto">
          <a:xfrm>
            <a:off x="3535443" y="4652903"/>
            <a:ext cx="3171724" cy="1764000"/>
          </a:xfrm>
          <a:prstGeom prst="rect">
            <a:avLst/>
          </a:prstGeom>
          <a:noFill/>
          <a:ln w="9525">
            <a:noFill/>
            <a:miter lim="800000"/>
            <a:headEnd/>
            <a:tailEnd/>
          </a:ln>
          <a:effectLst/>
        </p:spPr>
      </p:pic>
      <p:cxnSp>
        <p:nvCxnSpPr>
          <p:cNvPr id="21" name="直線矢印コネクタ 20"/>
          <p:cNvCxnSpPr/>
          <p:nvPr/>
        </p:nvCxnSpPr>
        <p:spPr>
          <a:xfrm>
            <a:off x="3115339" y="5646274"/>
            <a:ext cx="468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978209" y="4391627"/>
            <a:ext cx="2371060" cy="276999"/>
          </a:xfrm>
          <a:prstGeom prst="rect">
            <a:avLst/>
          </a:prstGeom>
          <a:noFill/>
        </p:spPr>
        <p:txBody>
          <a:bodyPr wrap="square" rtlCol="0">
            <a:spAutoFit/>
          </a:bodyPr>
          <a:lstStyle/>
          <a:p>
            <a:r>
              <a:rPr kumimoji="1" lang="en-US" altLang="ja-JP" sz="1200" dirty="0" smtClean="0">
                <a:latin typeface="HG丸ｺﾞｼｯｸM-PRO" pitchFamily="50" charset="-128"/>
                <a:ea typeface="HG丸ｺﾞｼｯｸM-PRO" pitchFamily="50" charset="-128"/>
              </a:rPr>
              <a:t>A</a:t>
            </a:r>
            <a:r>
              <a:rPr kumimoji="1" lang="ja-JP" altLang="en-US" sz="1200" dirty="0" smtClean="0">
                <a:latin typeface="HG丸ｺﾞｼｯｸM-PRO" pitchFamily="50" charset="-128"/>
                <a:ea typeface="HG丸ｺﾞｼｯｸM-PRO" pitchFamily="50" charset="-128"/>
              </a:rPr>
              <a:t>市の年齢構成（申請者）</a:t>
            </a:r>
            <a:endParaRPr kumimoji="1" lang="ja-JP" altLang="en-US" sz="1200" dirty="0">
              <a:latin typeface="HG丸ｺﾞｼｯｸM-PRO" pitchFamily="50" charset="-128"/>
              <a:ea typeface="HG丸ｺﾞｼｯｸM-PRO" pitchFamily="50" charset="-128"/>
            </a:endParaRPr>
          </a:p>
        </p:txBody>
      </p:sp>
      <p:sp>
        <p:nvSpPr>
          <p:cNvPr id="24" name="テキスト ボックス 23"/>
          <p:cNvSpPr txBox="1"/>
          <p:nvPr/>
        </p:nvSpPr>
        <p:spPr>
          <a:xfrm>
            <a:off x="3689512" y="4391627"/>
            <a:ext cx="3572532" cy="276999"/>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全国の年齢構成（申請者）による</a:t>
            </a:r>
            <a:r>
              <a:rPr kumimoji="1" lang="ja-JP" altLang="en-US" sz="1200" dirty="0" smtClean="0">
                <a:solidFill>
                  <a:srgbClr val="FF0000"/>
                </a:solidFill>
                <a:latin typeface="HG丸ｺﾞｼｯｸM-PRO" pitchFamily="50" charset="-128"/>
                <a:ea typeface="HG丸ｺﾞｼｯｸM-PRO" pitchFamily="50" charset="-128"/>
              </a:rPr>
              <a:t>「補正」</a:t>
            </a:r>
            <a:endParaRPr kumimoji="1" lang="ja-JP" altLang="en-US" sz="1200" dirty="0">
              <a:solidFill>
                <a:srgbClr val="FF0000"/>
              </a:solidFill>
              <a:latin typeface="HG丸ｺﾞｼｯｸM-PRO" pitchFamily="50" charset="-128"/>
              <a:ea typeface="HG丸ｺﾞｼｯｸM-PRO" pitchFamily="50" charset="-128"/>
            </a:endParaRPr>
          </a:p>
        </p:txBody>
      </p:sp>
      <p:sp>
        <p:nvSpPr>
          <p:cNvPr id="25" name="円/楕円 24"/>
          <p:cNvSpPr/>
          <p:nvPr/>
        </p:nvSpPr>
        <p:spPr>
          <a:xfrm>
            <a:off x="2042462" y="5474877"/>
            <a:ext cx="1041991" cy="89313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Text Box 45"/>
          <p:cNvSpPr txBox="1">
            <a:spLocks noChangeArrowheads="1"/>
          </p:cNvSpPr>
          <p:nvPr/>
        </p:nvSpPr>
        <p:spPr bwMode="auto">
          <a:xfrm>
            <a:off x="1767061" y="4975804"/>
            <a:ext cx="1567514" cy="525401"/>
          </a:xfrm>
          <a:prstGeom prst="rect">
            <a:avLst/>
          </a:prstGeom>
          <a:noFill/>
          <a:ln w="38100" algn="ctr">
            <a:noFill/>
            <a:miter lim="800000"/>
            <a:headEnd/>
            <a:tailEnd type="none" w="lg" len="lg"/>
          </a:ln>
        </p:spPr>
        <p:txBody>
          <a:bodyPr wrap="square" lIns="90000" tIns="46800" rIns="90000" bIns="46800">
            <a:spAutoFit/>
          </a:bodyPr>
          <a:lstStyle/>
          <a:p>
            <a:pPr algn="ctr"/>
            <a:r>
              <a:rPr lang="ja-JP" altLang="en-US" sz="1400" b="1" dirty="0" smtClean="0">
                <a:solidFill>
                  <a:srgbClr val="000000"/>
                </a:solidFill>
                <a:ea typeface="HG丸ｺﾞｼｯｸM-PRO" pitchFamily="50" charset="-128"/>
              </a:rPr>
              <a:t>申請者の中に</a:t>
            </a:r>
            <a:r>
              <a:rPr lang="en-US" altLang="ja-JP" sz="1400" b="1" dirty="0" smtClean="0">
                <a:solidFill>
                  <a:srgbClr val="000000"/>
                </a:solidFill>
                <a:ea typeface="HG丸ｺﾞｼｯｸM-PRO" pitchFamily="50" charset="-128"/>
              </a:rPr>
              <a:t/>
            </a:r>
            <a:br>
              <a:rPr lang="en-US" altLang="ja-JP" sz="1400" b="1" dirty="0" smtClean="0">
                <a:solidFill>
                  <a:srgbClr val="000000"/>
                </a:solidFill>
                <a:ea typeface="HG丸ｺﾞｼｯｸM-PRO" pitchFamily="50" charset="-128"/>
              </a:rPr>
            </a:br>
            <a:r>
              <a:rPr lang="en-US" altLang="ja-JP" sz="1400" b="1" dirty="0" smtClean="0">
                <a:solidFill>
                  <a:srgbClr val="000000"/>
                </a:solidFill>
                <a:ea typeface="HG丸ｺﾞｼｯｸM-PRO" pitchFamily="50" charset="-128"/>
              </a:rPr>
              <a:t>85</a:t>
            </a:r>
            <a:r>
              <a:rPr lang="ja-JP" altLang="en-US" sz="1400" b="1" dirty="0" smtClean="0">
                <a:solidFill>
                  <a:srgbClr val="000000"/>
                </a:solidFill>
                <a:ea typeface="HG丸ｺﾞｼｯｸM-PRO" pitchFamily="50" charset="-128"/>
              </a:rPr>
              <a:t>歳以上が多い</a:t>
            </a:r>
          </a:p>
        </p:txBody>
      </p:sp>
      <p:cxnSp>
        <p:nvCxnSpPr>
          <p:cNvPr id="28" name="直線矢印コネクタ 27"/>
          <p:cNvCxnSpPr/>
          <p:nvPr/>
        </p:nvCxnSpPr>
        <p:spPr>
          <a:xfrm>
            <a:off x="6411432" y="5646274"/>
            <a:ext cx="468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Box 45"/>
          <p:cNvSpPr txBox="1">
            <a:spLocks noChangeArrowheads="1"/>
          </p:cNvSpPr>
          <p:nvPr/>
        </p:nvSpPr>
        <p:spPr bwMode="auto">
          <a:xfrm>
            <a:off x="6947897" y="4689338"/>
            <a:ext cx="1812064" cy="1818063"/>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ea typeface="HG丸ｺﾞｼｯｸM-PRO" pitchFamily="50" charset="-128"/>
              </a:rPr>
              <a:t>全国と同じ年齢構成比でみた場合の</a:t>
            </a:r>
            <a:r>
              <a:rPr lang="en-US" altLang="ja-JP" sz="1400" b="1" dirty="0" smtClean="0">
                <a:solidFill>
                  <a:srgbClr val="000000"/>
                </a:solidFill>
                <a:ea typeface="HG丸ｺﾞｼｯｸM-PRO" pitchFamily="50" charset="-128"/>
              </a:rPr>
              <a:t>A</a:t>
            </a:r>
            <a:r>
              <a:rPr lang="ja-JP" altLang="en-US" sz="1400" b="1" dirty="0" smtClean="0">
                <a:solidFill>
                  <a:srgbClr val="000000"/>
                </a:solidFill>
                <a:ea typeface="HG丸ｺﾞｼｯｸM-PRO" pitchFamily="50" charset="-128"/>
              </a:rPr>
              <a:t>市の選択率を算出</a:t>
            </a:r>
            <a:endParaRPr lang="en-US" altLang="ja-JP" sz="1400" b="1" dirty="0" smtClean="0">
              <a:solidFill>
                <a:srgbClr val="000000"/>
              </a:solidFill>
              <a:ea typeface="HG丸ｺﾞｼｯｸM-PRO" pitchFamily="50" charset="-128"/>
            </a:endParaRPr>
          </a:p>
          <a:p>
            <a:pPr algn="l"/>
            <a:r>
              <a:rPr lang="ja-JP" altLang="en-US" sz="1400" b="1" dirty="0" smtClean="0">
                <a:solidFill>
                  <a:srgbClr val="000000"/>
                </a:solidFill>
                <a:ea typeface="HG丸ｺﾞｼｯｸM-PRO" pitchFamily="50" charset="-128"/>
              </a:rPr>
              <a:t>　　　　 ↓</a:t>
            </a:r>
            <a:endParaRPr lang="en-US" altLang="ja-JP" sz="1400" b="1" dirty="0" smtClean="0">
              <a:solidFill>
                <a:srgbClr val="000000"/>
              </a:solidFill>
              <a:ea typeface="HG丸ｺﾞｼｯｸM-PRO" pitchFamily="50" charset="-128"/>
            </a:endParaRPr>
          </a:p>
          <a:p>
            <a:pPr algn="l"/>
            <a:r>
              <a:rPr lang="ja-JP" altLang="en-US" sz="1400" b="1" dirty="0" smtClean="0">
                <a:solidFill>
                  <a:srgbClr val="000000"/>
                </a:solidFill>
                <a:ea typeface="HG丸ｺﾞｼｯｸM-PRO" pitchFamily="50" charset="-128"/>
              </a:rPr>
              <a:t>調査の特徴／地域の申請者の年齢以外の特徴に要因を絞り込むことができる</a:t>
            </a:r>
          </a:p>
        </p:txBody>
      </p:sp>
      <p:sp>
        <p:nvSpPr>
          <p:cNvPr id="32" name="テキスト ボックス 31"/>
          <p:cNvSpPr txBox="1"/>
          <p:nvPr/>
        </p:nvSpPr>
        <p:spPr>
          <a:xfrm>
            <a:off x="6995653" y="4391627"/>
            <a:ext cx="1757530" cy="276999"/>
          </a:xfrm>
          <a:prstGeom prst="rect">
            <a:avLst/>
          </a:prstGeom>
          <a:noFill/>
        </p:spPr>
        <p:txBody>
          <a:bodyPr wrap="square" rtlCol="0">
            <a:spAutoFit/>
          </a:bodyPr>
          <a:lstStyle/>
          <a:p>
            <a:pPr algn="ctr"/>
            <a:r>
              <a:rPr kumimoji="1" lang="en-US" altLang="ja-JP" sz="1200" dirty="0" smtClean="0">
                <a:latin typeface="HG丸ｺﾞｼｯｸM-PRO" pitchFamily="50" charset="-128"/>
                <a:ea typeface="HG丸ｺﾞｼｯｸM-PRO" pitchFamily="50" charset="-128"/>
              </a:rPr>
              <a:t>A</a:t>
            </a:r>
            <a:r>
              <a:rPr kumimoji="1" lang="ja-JP" altLang="en-US" sz="1200" dirty="0" smtClean="0">
                <a:latin typeface="HG丸ｺﾞｼｯｸM-PRO" pitchFamily="50" charset="-128"/>
                <a:ea typeface="HG丸ｺﾞｼｯｸM-PRO" pitchFamily="50" charset="-128"/>
              </a:rPr>
              <a:t>市の</a:t>
            </a:r>
            <a:r>
              <a:rPr kumimoji="1" lang="ja-JP" altLang="en-US" sz="1200" dirty="0" smtClean="0">
                <a:solidFill>
                  <a:srgbClr val="FF0000"/>
                </a:solidFill>
                <a:latin typeface="HG丸ｺﾞｼｯｸM-PRO" pitchFamily="50" charset="-128"/>
                <a:ea typeface="HG丸ｺﾞｼｯｸM-PRO" pitchFamily="50" charset="-128"/>
              </a:rPr>
              <a:t>「補正選択率」</a:t>
            </a:r>
            <a:endParaRPr kumimoji="1" lang="ja-JP" altLang="en-US" sz="1200" dirty="0">
              <a:solidFill>
                <a:srgbClr val="FF0000"/>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387858"/>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【2-3</a:t>
            </a:r>
            <a:r>
              <a:rPr lang="ja-JP" altLang="en-US" sz="4000" dirty="0" smtClean="0">
                <a:solidFill>
                  <a:srgbClr val="000000"/>
                </a:solidFill>
                <a:latin typeface="Calibri" pitchFamily="34" charset="0"/>
              </a:rPr>
              <a:t>：技術的助言事業</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技術的助言事業のプロセス</a:t>
            </a:r>
          </a:p>
        </p:txBody>
      </p:sp>
      <p:pic>
        <p:nvPicPr>
          <p:cNvPr id="5126" name="Picture 6"/>
          <p:cNvPicPr>
            <a:picLocks noChangeAspect="1" noChangeArrowheads="1"/>
          </p:cNvPicPr>
          <p:nvPr/>
        </p:nvPicPr>
        <p:blipFill>
          <a:blip r:embed="rId3" cstate="print"/>
          <a:srcRect/>
          <a:stretch>
            <a:fillRect/>
          </a:stretch>
        </p:blipFill>
        <p:spPr bwMode="auto">
          <a:xfrm>
            <a:off x="20" y="2337092"/>
            <a:ext cx="9143979" cy="4302247"/>
          </a:xfrm>
          <a:prstGeom prst="rect">
            <a:avLst/>
          </a:prstGeom>
          <a:noFill/>
          <a:ln w="9525">
            <a:noFill/>
            <a:miter lim="800000"/>
            <a:headEnd/>
            <a:tailEnd/>
          </a:ln>
          <a:effectLst/>
        </p:spPr>
      </p:pic>
      <p:sp>
        <p:nvSpPr>
          <p:cNvPr id="21" name="Text Box 221"/>
          <p:cNvSpPr txBox="1">
            <a:spLocks noChangeArrowheads="1"/>
          </p:cNvSpPr>
          <p:nvPr/>
        </p:nvSpPr>
        <p:spPr bwMode="auto">
          <a:xfrm>
            <a:off x="315912" y="1240131"/>
            <a:ext cx="8459953" cy="1022140"/>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sz="1400" dirty="0">
                <a:solidFill>
                  <a:srgbClr val="000000"/>
                </a:solidFill>
              </a:rPr>
              <a:t>■</a:t>
            </a:r>
            <a:r>
              <a:rPr lang="ja-JP" altLang="en-US" sz="1400" dirty="0">
                <a:solidFill>
                  <a:srgbClr val="000000"/>
                </a:solidFill>
                <a:ea typeface="HG丸ｺﾞｼｯｸM-PRO" pitchFamily="50" charset="-128"/>
              </a:rPr>
              <a:t>全国の介護認定審査会に訪問し、要介護認定業務の適正な運用に資する改善策等の技術的助言を行う</a:t>
            </a:r>
            <a:r>
              <a:rPr lang="ja-JP" altLang="en-US" sz="1400" dirty="0" smtClean="0">
                <a:solidFill>
                  <a:srgbClr val="000000"/>
                </a:solidFill>
                <a:ea typeface="HG丸ｺﾞｼｯｸM-PRO" pitchFamily="50" charset="-128"/>
              </a:rPr>
              <a:t>。実施にあたっては、当日の調査票や審査会の傍聴のみでなく、事前に「業務分析データ」「事前アンケート（カルテ）」などから傾向を把握し、当日の助言・支援の内容に反映させるとともに、事後のフォローアップを通じて自治体内での定着を支援する。</a:t>
            </a:r>
            <a:endParaRPr lang="en-US" altLang="ja-JP" sz="1400" dirty="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技術的助言事業の訪問先自治体の選定</a:t>
            </a:r>
            <a:endParaRPr lang="ja-JP" altLang="en-US" dirty="0" smtClean="0"/>
          </a:p>
        </p:txBody>
      </p:sp>
      <p:pic>
        <p:nvPicPr>
          <p:cNvPr id="5" name="Picture 2"/>
          <p:cNvPicPr>
            <a:picLocks noChangeAspect="1" noChangeArrowheads="1"/>
          </p:cNvPicPr>
          <p:nvPr/>
        </p:nvPicPr>
        <p:blipFill>
          <a:blip r:embed="rId3" cstate="print"/>
          <a:srcRect b="16126"/>
          <a:stretch>
            <a:fillRect/>
          </a:stretch>
        </p:blipFill>
        <p:spPr bwMode="auto">
          <a:xfrm>
            <a:off x="319042" y="2775084"/>
            <a:ext cx="8553970" cy="3639792"/>
          </a:xfrm>
          <a:prstGeom prst="rect">
            <a:avLst/>
          </a:prstGeom>
          <a:noFill/>
          <a:ln w="9525">
            <a:noFill/>
            <a:miter lim="800000"/>
            <a:headEnd/>
            <a:tailEnd/>
          </a:ln>
          <a:effectLst/>
        </p:spPr>
      </p:pic>
      <p:sp>
        <p:nvSpPr>
          <p:cNvPr id="6" name="角丸四角形 5"/>
          <p:cNvSpPr/>
          <p:nvPr/>
        </p:nvSpPr>
        <p:spPr bwMode="auto">
          <a:xfrm>
            <a:off x="302284" y="4952427"/>
            <a:ext cx="8604956" cy="292137"/>
          </a:xfrm>
          <a:prstGeom prst="roundRect">
            <a:avLst/>
          </a:prstGeom>
          <a:noFill/>
          <a:ln>
            <a:solidFill>
              <a:srgbClr val="FF0000"/>
            </a:solidFill>
            <a:prstDash val="sysDash"/>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endParaRPr kumimoji="0" lang="ja-JP" altLang="en-US">
              <a:solidFill>
                <a:schemeClr val="tx1"/>
              </a:solidFill>
              <a:latin typeface="Arial" charset="0"/>
              <a:ea typeface="ＭＳ Ｐゴシック" charset="-128"/>
            </a:endParaRPr>
          </a:p>
        </p:txBody>
      </p:sp>
      <p:sp>
        <p:nvSpPr>
          <p:cNvPr id="7" name="円形吹き出し 6"/>
          <p:cNvSpPr/>
          <p:nvPr/>
        </p:nvSpPr>
        <p:spPr bwMode="auto">
          <a:xfrm>
            <a:off x="2250831" y="4906371"/>
            <a:ext cx="2757267" cy="900100"/>
          </a:xfrm>
          <a:prstGeom prst="wedgeEllipseCallout">
            <a:avLst>
              <a:gd name="adj1" fmla="val -30677"/>
              <a:gd name="adj2" fmla="val 64862"/>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全国平均から標準偏差の１～２倍以上の乖離がある項目を色で表示</a:t>
            </a:r>
            <a:endParaRPr lang="en-US" altLang="ja-JP" sz="1400" dirty="0" smtClean="0">
              <a:solidFill>
                <a:schemeClr val="tx1"/>
              </a:solidFill>
              <a:latin typeface="Arial" charset="0"/>
              <a:ea typeface="ＭＳ Ｐゴシック" charset="-128"/>
            </a:endParaRPr>
          </a:p>
        </p:txBody>
      </p:sp>
      <p:sp>
        <p:nvSpPr>
          <p:cNvPr id="8" name="円形吹き出し 7"/>
          <p:cNvSpPr/>
          <p:nvPr/>
        </p:nvSpPr>
        <p:spPr bwMode="auto">
          <a:xfrm>
            <a:off x="6485206" y="3914708"/>
            <a:ext cx="2295377" cy="900100"/>
          </a:xfrm>
          <a:prstGeom prst="wedgeEllipseCallout">
            <a:avLst>
              <a:gd name="adj1" fmla="val -5958"/>
              <a:gd name="adj2" fmla="val 66425"/>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分析結果に基づいて訪問先候補を選定する</a:t>
            </a:r>
            <a:endParaRPr lang="en-US" altLang="ja-JP" sz="1400" dirty="0" smtClean="0">
              <a:solidFill>
                <a:schemeClr val="tx1"/>
              </a:solidFill>
              <a:latin typeface="Arial" charset="0"/>
              <a:ea typeface="ＭＳ Ｐゴシック" charset="-128"/>
            </a:endParaRPr>
          </a:p>
        </p:txBody>
      </p:sp>
      <p:sp>
        <p:nvSpPr>
          <p:cNvPr id="9" name="円形吹き出し 8"/>
          <p:cNvSpPr/>
          <p:nvPr/>
        </p:nvSpPr>
        <p:spPr bwMode="auto">
          <a:xfrm>
            <a:off x="351693" y="2599966"/>
            <a:ext cx="2053882" cy="828092"/>
          </a:xfrm>
          <a:prstGeom prst="wedgeEllipseCallout">
            <a:avLst>
              <a:gd name="adj1" fmla="val 87654"/>
              <a:gd name="adj2" fmla="val 27666"/>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全国的にバラツキが大きい項目をピックアップ</a:t>
            </a:r>
            <a:endParaRPr lang="en-US" altLang="ja-JP" sz="1400" dirty="0" smtClean="0">
              <a:solidFill>
                <a:schemeClr val="tx1"/>
              </a:solidFill>
              <a:latin typeface="Arial" charset="0"/>
              <a:ea typeface="ＭＳ Ｐゴシック" charset="-128"/>
            </a:endParaRPr>
          </a:p>
        </p:txBody>
      </p:sp>
      <p:sp>
        <p:nvSpPr>
          <p:cNvPr id="10" name="角丸四角形 9"/>
          <p:cNvSpPr/>
          <p:nvPr/>
        </p:nvSpPr>
        <p:spPr bwMode="auto">
          <a:xfrm>
            <a:off x="217877" y="5825547"/>
            <a:ext cx="8604956" cy="292137"/>
          </a:xfrm>
          <a:prstGeom prst="roundRect">
            <a:avLst/>
          </a:prstGeom>
          <a:noFill/>
          <a:ln>
            <a:solidFill>
              <a:srgbClr val="FF0000"/>
            </a:solidFill>
            <a:prstDash val="sysDash"/>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endParaRPr kumimoji="0" lang="ja-JP" altLang="en-US">
              <a:solidFill>
                <a:schemeClr val="tx1"/>
              </a:solidFill>
              <a:latin typeface="Arial" charset="0"/>
              <a:ea typeface="ＭＳ Ｐゴシック" charset="-128"/>
            </a:endParaRPr>
          </a:p>
        </p:txBody>
      </p:sp>
      <p:sp>
        <p:nvSpPr>
          <p:cNvPr id="11" name="Text Box 221"/>
          <p:cNvSpPr txBox="1">
            <a:spLocks noChangeArrowheads="1"/>
          </p:cNvSpPr>
          <p:nvPr/>
        </p:nvSpPr>
        <p:spPr bwMode="auto">
          <a:xfrm>
            <a:off x="90825" y="1238893"/>
            <a:ext cx="8856227" cy="1259128"/>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sz="1400" dirty="0" smtClean="0"/>
              <a:t>■ </a:t>
            </a:r>
            <a:r>
              <a:rPr lang="ja-JP" altLang="en-US" sz="1400" dirty="0" smtClean="0">
                <a:ea typeface="HG丸ｺﾞｼｯｸM-PRO" pitchFamily="50" charset="-128"/>
              </a:rPr>
              <a:t>「全国的な要介護認定の適正化」という事業目的の達成のため、業務分析データに基づいた「訪問すべき市町村の優先度」の分析を行い、より高い改善効果が見込まれる市町村を優先的に選定。</a:t>
            </a:r>
            <a:endParaRPr lang="en-US" altLang="ja-JP" sz="1400" dirty="0" smtClean="0">
              <a:ea typeface="HG丸ｺﾞｼｯｸM-PRO" pitchFamily="50" charset="-128"/>
            </a:endParaRPr>
          </a:p>
          <a:p>
            <a:pPr marL="177800" indent="-177800" algn="l">
              <a:lnSpc>
                <a:spcPct val="110000"/>
              </a:lnSpc>
            </a:pPr>
            <a:r>
              <a:rPr lang="ja-JP" altLang="en-US" sz="1400" dirty="0" smtClean="0">
                <a:ea typeface="HG丸ｺﾞｼｯｸM-PRO" pitchFamily="50" charset="-128"/>
              </a:rPr>
              <a:t>■ 業務分析データの特定の項目における「はずれ値の有無」や一次・二次判定後の「要介護度分布」を中心に分析結果を都道府県に配布の上で、推薦自治体の選定を依頼する予定。最終決定は、上記の分析結果に加え、過去の訪問実績なども加味して選定。</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都道府県の参加による効果</a:t>
            </a:r>
          </a:p>
        </p:txBody>
      </p:sp>
      <p:sp>
        <p:nvSpPr>
          <p:cNvPr id="46" name="角丸四角形 45"/>
          <p:cNvSpPr/>
          <p:nvPr/>
        </p:nvSpPr>
        <p:spPr bwMode="auto">
          <a:xfrm>
            <a:off x="39702" y="2785424"/>
            <a:ext cx="4356000" cy="3996445"/>
          </a:xfrm>
          <a:prstGeom prst="roundRect">
            <a:avLst>
              <a:gd name="adj" fmla="val 4755"/>
            </a:avLst>
          </a:prstGeom>
          <a:solidFill>
            <a:sysClr val="window" lastClr="FFFFFF"/>
          </a:solidFill>
          <a:ln w="38100" cap="flat" cmpd="sng" algn="ctr">
            <a:solidFill>
              <a:srgbClr val="3E68AF">
                <a:lumMod val="40000"/>
                <a:lumOff val="60000"/>
              </a:srgbClr>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47" name="角丸四角形 46"/>
          <p:cNvSpPr/>
          <p:nvPr/>
        </p:nvSpPr>
        <p:spPr bwMode="auto">
          <a:xfrm>
            <a:off x="489708" y="2850004"/>
            <a:ext cx="3455988" cy="325437"/>
          </a:xfrm>
          <a:prstGeom prst="roundRect">
            <a:avLst/>
          </a:prstGeom>
          <a:solidFill>
            <a:srgbClr val="3E68AF">
              <a:lumMod val="20000"/>
              <a:lumOff val="8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rgbClr val="3E68AF">
                    <a:lumMod val="75000"/>
                  </a:srgbClr>
                </a:solidFill>
                <a:effectLst/>
                <a:uLnTx/>
                <a:uFillTx/>
                <a:latin typeface="HG丸ｺﾞｼｯｸM-PRO"/>
                <a:ea typeface="HG丸ｺﾞｼｯｸM-PRO"/>
                <a:cs typeface="Arial"/>
              </a:rPr>
              <a:t>技術的助言事業が抱える課題</a:t>
            </a:r>
            <a:endParaRPr kumimoji="0" lang="ja-JP" altLang="en-US" sz="1600" b="0" i="0" u="none" strike="noStrike" kern="0" cap="none" spc="0" normalizeH="0" baseline="0" noProof="0" dirty="0">
              <a:ln>
                <a:noFill/>
              </a:ln>
              <a:solidFill>
                <a:srgbClr val="3E68AF">
                  <a:lumMod val="75000"/>
                </a:srgbClr>
              </a:solidFill>
              <a:effectLst/>
              <a:uLnTx/>
              <a:uFillTx/>
              <a:latin typeface="HG丸ｺﾞｼｯｸM-PRO"/>
              <a:ea typeface="HG丸ｺﾞｼｯｸM-PRO"/>
              <a:cs typeface="Arial"/>
            </a:endParaRPr>
          </a:p>
        </p:txBody>
      </p:sp>
      <p:sp>
        <p:nvSpPr>
          <p:cNvPr id="48" name="テキスト ボックス 47"/>
          <p:cNvSpPr txBox="1"/>
          <p:nvPr/>
        </p:nvSpPr>
        <p:spPr>
          <a:xfrm>
            <a:off x="-1" y="3190994"/>
            <a:ext cx="4499429" cy="1277273"/>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en-US" altLang="ja-JP" sz="5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60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rPr>
              <a:t>　</a:t>
            </a:r>
            <a:r>
              <a:rPr kumimoji="1" lang="ja-JP" altLang="en-US" sz="1200" b="0" i="0" u="none" strike="noStrike" kern="0" cap="none" spc="0" normalizeH="0" baseline="0" noProof="0" dirty="0" smtClean="0">
                <a:ln>
                  <a:noFill/>
                </a:ln>
                <a:solidFill>
                  <a:srgbClr val="000000"/>
                </a:solidFill>
                <a:effectLst/>
                <a:uLnTx/>
                <a:uFillTx/>
              </a:rPr>
              <a:t>・訪問可能な自治体の数は、年間</a:t>
            </a:r>
            <a:r>
              <a:rPr kumimoji="1" lang="en-US" altLang="ja-JP" sz="1200" b="0" i="0" u="none" strike="noStrike" kern="0" cap="none" spc="0" normalizeH="0" baseline="0" noProof="0" dirty="0" smtClean="0">
                <a:ln>
                  <a:noFill/>
                </a:ln>
                <a:solidFill>
                  <a:srgbClr val="000000"/>
                </a:solidFill>
                <a:effectLst/>
                <a:uLnTx/>
                <a:uFillTx/>
              </a:rPr>
              <a:t>47</a:t>
            </a:r>
            <a:r>
              <a:rPr kumimoji="1" lang="ja-JP" altLang="en-US" sz="1200" b="0" i="0" u="none" strike="noStrike" kern="0" cap="none" spc="0" normalizeH="0" baseline="0" noProof="0" dirty="0" smtClean="0">
                <a:ln>
                  <a:noFill/>
                </a:ln>
                <a:solidFill>
                  <a:srgbClr val="000000"/>
                </a:solidFill>
                <a:effectLst/>
                <a:uLnTx/>
                <a:uFillTx/>
              </a:rPr>
              <a:t>自治体程度に限定される</a:t>
            </a:r>
            <a:endParaRPr kumimoji="1" lang="en-US" altLang="ja-JP" sz="6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・都道府県の担当者は、技術的助言事業への同席を依頼して</a:t>
            </a:r>
            <a:r>
              <a:rPr kumimoji="1" lang="ja-JP" altLang="en-US" sz="1200" b="0" i="0" u="none" strike="noStrike" kern="0" cap="none" spc="0" normalizeH="0" baseline="0" noProof="0" dirty="0" err="1" smtClean="0">
                <a:ln>
                  <a:noFill/>
                </a:ln>
                <a:solidFill>
                  <a:srgbClr val="000000"/>
                </a:solidFill>
                <a:effectLst/>
                <a:uLnTx/>
                <a:uFillTx/>
              </a:rPr>
              <a:t>い</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60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a:t>
            </a:r>
            <a:r>
              <a:rPr lang="ja-JP" altLang="en-US" sz="1200" kern="0" dirty="0" smtClean="0">
                <a:solidFill>
                  <a:srgbClr val="000000"/>
                </a:solidFill>
              </a:rPr>
              <a:t>るが</a:t>
            </a:r>
            <a:r>
              <a:rPr kumimoji="1" lang="ja-JP" altLang="en-US" sz="1200" b="0" i="0" u="none" strike="noStrike" kern="0" cap="none" spc="0" normalizeH="0" baseline="0" noProof="0" dirty="0" err="1" smtClean="0">
                <a:ln>
                  <a:noFill/>
                </a:ln>
                <a:solidFill>
                  <a:srgbClr val="000000"/>
                </a:solidFill>
                <a:effectLst/>
                <a:uLnTx/>
                <a:uFillTx/>
              </a:rPr>
              <a:t>、</a:t>
            </a:r>
            <a:r>
              <a:rPr kumimoji="1" lang="ja-JP" altLang="en-US" sz="1200" b="0" i="0" u="none" strike="noStrike" kern="0" cap="none" spc="0" normalizeH="0" baseline="0" noProof="0" dirty="0" smtClean="0">
                <a:ln>
                  <a:noFill/>
                </a:ln>
                <a:solidFill>
                  <a:srgbClr val="000000"/>
                </a:solidFill>
                <a:effectLst/>
                <a:uLnTx/>
                <a:uFillTx/>
              </a:rPr>
              <a:t>その件数は年間１箇所程度に限定される</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a:t>
            </a:r>
            <a:r>
              <a:rPr kumimoji="1" lang="ja-JP" altLang="en-US" sz="1200" b="0" i="0" u="none" strike="noStrike" kern="0" cap="none" spc="0" normalizeH="0" baseline="0" noProof="0" dirty="0" smtClean="0">
                <a:ln>
                  <a:noFill/>
                </a:ln>
                <a:solidFill>
                  <a:srgbClr val="FF0000"/>
                </a:solidFill>
                <a:effectLst/>
                <a:uLnTx/>
                <a:uFillTx/>
              </a:rPr>
              <a:t>都道府県の担当者は、その他のどの市町村に対し、</a:t>
            </a:r>
            <a:r>
              <a:rPr kumimoji="1" lang="en-US" altLang="ja-JP" sz="1200" b="0" i="0" u="none" strike="noStrike" kern="0" cap="none" spc="0" normalizeH="0" baseline="0" noProof="0" dirty="0" smtClean="0">
                <a:ln>
                  <a:noFill/>
                </a:ln>
                <a:solidFill>
                  <a:srgbClr val="FF0000"/>
                </a:solidFill>
                <a:effectLst/>
                <a:uLnTx/>
                <a:uFillTx/>
              </a:rPr>
              <a:t/>
            </a:r>
            <a:br>
              <a:rPr kumimoji="1" lang="en-US" altLang="ja-JP" sz="1200" b="0" i="0" u="none" strike="noStrike" kern="0" cap="none" spc="0" normalizeH="0" baseline="0" noProof="0" dirty="0" smtClean="0">
                <a:ln>
                  <a:noFill/>
                </a:ln>
                <a:solidFill>
                  <a:srgbClr val="FF0000"/>
                </a:solidFill>
                <a:effectLst/>
                <a:uLnTx/>
                <a:uFillTx/>
              </a:rPr>
            </a:br>
            <a:r>
              <a:rPr kumimoji="1" lang="ja-JP" altLang="en-US" sz="1200" b="0" i="0" u="none" strike="noStrike" kern="0" cap="none" spc="0" normalizeH="0" baseline="0" noProof="0" dirty="0" smtClean="0">
                <a:ln>
                  <a:noFill/>
                </a:ln>
                <a:solidFill>
                  <a:srgbClr val="FF0000"/>
                </a:solidFill>
                <a:effectLst/>
                <a:uLnTx/>
                <a:uFillTx/>
              </a:rPr>
              <a:t>　　どのような助 言を行えばよいかわかりにくい。</a:t>
            </a:r>
            <a:endParaRPr kumimoji="1" lang="en-US" altLang="ja-JP" sz="1200" b="0" i="0" u="none" strike="noStrike" kern="0" cap="none" spc="0" normalizeH="0" baseline="0" noProof="0" dirty="0" smtClean="0">
              <a:ln>
                <a:noFill/>
              </a:ln>
              <a:solidFill>
                <a:srgbClr val="FF0000"/>
              </a:solidFill>
              <a:effectLst/>
              <a:uLnTx/>
              <a:uFillTx/>
            </a:endParaRPr>
          </a:p>
        </p:txBody>
      </p:sp>
      <p:sp>
        <p:nvSpPr>
          <p:cNvPr id="49" name="角丸四角形 48"/>
          <p:cNvSpPr/>
          <p:nvPr/>
        </p:nvSpPr>
        <p:spPr bwMode="auto">
          <a:xfrm>
            <a:off x="4719652" y="2785424"/>
            <a:ext cx="4355914" cy="3996445"/>
          </a:xfrm>
          <a:prstGeom prst="roundRect">
            <a:avLst>
              <a:gd name="adj" fmla="val 4755"/>
            </a:avLst>
          </a:prstGeom>
          <a:solidFill>
            <a:sysClr val="window" lastClr="FFFFFF"/>
          </a:solidFill>
          <a:ln w="38100" cap="flat" cmpd="sng" algn="ctr">
            <a:solidFill>
              <a:srgbClr val="6D8A16">
                <a:lumMod val="60000"/>
                <a:lumOff val="40000"/>
              </a:srgbClr>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50" name="角丸四角形 49"/>
          <p:cNvSpPr/>
          <p:nvPr/>
        </p:nvSpPr>
        <p:spPr bwMode="auto">
          <a:xfrm>
            <a:off x="5169615" y="2851185"/>
            <a:ext cx="3455988" cy="325437"/>
          </a:xfrm>
          <a:prstGeom prst="roundRect">
            <a:avLst/>
          </a:prstGeom>
          <a:solidFill>
            <a:srgbClr val="6D8A16">
              <a:lumMod val="60000"/>
              <a:lumOff val="4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rgbClr val="6D8A16">
                    <a:lumMod val="75000"/>
                  </a:srgbClr>
                </a:solidFill>
                <a:effectLst/>
                <a:uLnTx/>
                <a:uFillTx/>
                <a:latin typeface="HG丸ｺﾞｼｯｸM-PRO"/>
                <a:ea typeface="HG丸ｺﾞｼｯｸM-PRO"/>
                <a:cs typeface="Arial"/>
              </a:rPr>
              <a:t>実施に係るポイント</a:t>
            </a:r>
            <a:endParaRPr kumimoji="0" lang="ja-JP" altLang="en-US" sz="1600" b="0" i="0" u="none" strike="noStrike" kern="0" cap="none" spc="0" normalizeH="0" baseline="0" noProof="0" dirty="0">
              <a:ln>
                <a:noFill/>
              </a:ln>
              <a:solidFill>
                <a:srgbClr val="6D8A16">
                  <a:lumMod val="75000"/>
                </a:srgbClr>
              </a:solidFill>
              <a:effectLst/>
              <a:uLnTx/>
              <a:uFillTx/>
              <a:latin typeface="HG丸ｺﾞｼｯｸM-PRO"/>
              <a:ea typeface="HG丸ｺﾞｼｯｸM-PRO"/>
              <a:cs typeface="Arial"/>
            </a:endParaRPr>
          </a:p>
        </p:txBody>
      </p:sp>
      <p:sp>
        <p:nvSpPr>
          <p:cNvPr id="51" name="二等辺三角形 50"/>
          <p:cNvSpPr/>
          <p:nvPr/>
        </p:nvSpPr>
        <p:spPr bwMode="auto">
          <a:xfrm rot="16200000" flipV="1">
            <a:off x="3486103" y="4729530"/>
            <a:ext cx="2160000" cy="144000"/>
          </a:xfrm>
          <a:prstGeom prst="triangle">
            <a:avLst/>
          </a:prstGeom>
          <a:solidFill>
            <a:srgbClr val="A2BBDC"/>
          </a:solidFill>
          <a:ln w="38100" cap="flat" cmpd="sng" algn="ctr">
            <a:no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52" name="テキスト ボックス 51"/>
          <p:cNvSpPr txBox="1"/>
          <p:nvPr/>
        </p:nvSpPr>
        <p:spPr>
          <a:xfrm>
            <a:off x="4774136" y="3190994"/>
            <a:ext cx="4369864" cy="1092607"/>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en-US" altLang="ja-JP" sz="6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・都道府県に対し、「はずれ値」を示す市町村と、考えられる原因、具体的な改善の方法等について助言</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・各都道府県の担当者は、それらの情報をもとに、</a:t>
            </a:r>
            <a:r>
              <a:rPr kumimoji="1" lang="ja-JP" altLang="en-US" sz="1200" b="0" i="0" u="none" strike="noStrike" kern="0" cap="none" spc="0" normalizeH="0" baseline="0" noProof="0" dirty="0" smtClean="0">
                <a:ln>
                  <a:noFill/>
                </a:ln>
                <a:solidFill>
                  <a:srgbClr val="FF0000"/>
                </a:solidFill>
                <a:effectLst/>
                <a:uLnTx/>
                <a:uFillTx/>
              </a:rPr>
              <a:t>地域内で改善の必要性の高い市町村への独自の取り組み</a:t>
            </a:r>
            <a:r>
              <a:rPr kumimoji="1" lang="ja-JP" altLang="en-US" sz="1200" b="0" i="0" u="none" strike="noStrike" kern="0" cap="none" spc="0" normalizeH="0" baseline="0" noProof="0" dirty="0" smtClean="0">
                <a:ln>
                  <a:noFill/>
                </a:ln>
                <a:solidFill>
                  <a:srgbClr val="000000"/>
                </a:solidFill>
                <a:effectLst/>
                <a:uLnTx/>
                <a:uFillTx/>
              </a:rPr>
              <a:t>を行いやすくなる</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100" b="0" i="0" u="none" strike="noStrike" kern="0" cap="none" spc="0" normalizeH="0" baseline="0" noProof="0" dirty="0" smtClean="0">
                <a:ln>
                  <a:noFill/>
                </a:ln>
                <a:solidFill>
                  <a:srgbClr val="000000"/>
                </a:solidFill>
                <a:effectLst/>
                <a:uLnTx/>
                <a:uFillTx/>
              </a:rPr>
              <a:t>　</a:t>
            </a:r>
            <a:endParaRPr kumimoji="1" lang="en-US" altLang="ja-JP" sz="1100" b="0" i="0" u="none" strike="noStrike" kern="0" cap="none" spc="0" normalizeH="0" baseline="0" noProof="0" dirty="0" smtClean="0">
              <a:ln>
                <a:noFill/>
              </a:ln>
              <a:solidFill>
                <a:srgbClr val="000000"/>
              </a:solidFill>
              <a:effectLst/>
              <a:uLnTx/>
              <a:uFillTx/>
            </a:endParaRPr>
          </a:p>
        </p:txBody>
      </p:sp>
      <p:sp>
        <p:nvSpPr>
          <p:cNvPr id="53" name="正方形/長方形 52"/>
          <p:cNvSpPr/>
          <p:nvPr/>
        </p:nvSpPr>
        <p:spPr bwMode="auto">
          <a:xfrm>
            <a:off x="363168" y="4657632"/>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　認定適正化専門員</a:t>
            </a:r>
            <a:endPar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endParaRPr>
          </a:p>
        </p:txBody>
      </p:sp>
      <p:sp>
        <p:nvSpPr>
          <p:cNvPr id="54" name="正方形/長方形 53"/>
          <p:cNvSpPr/>
          <p:nvPr/>
        </p:nvSpPr>
        <p:spPr bwMode="auto">
          <a:xfrm>
            <a:off x="363168" y="6023732"/>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0" rIns="90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県担当者</a:t>
            </a:r>
          </a:p>
        </p:txBody>
      </p:sp>
      <p:sp>
        <p:nvSpPr>
          <p:cNvPr id="55" name="正方形/長方形 54"/>
          <p:cNvSpPr/>
          <p:nvPr/>
        </p:nvSpPr>
        <p:spPr bwMode="auto">
          <a:xfrm>
            <a:off x="2967077" y="4549620"/>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6" name="正方形/長方形 55"/>
          <p:cNvSpPr/>
          <p:nvPr/>
        </p:nvSpPr>
        <p:spPr bwMode="auto">
          <a:xfrm>
            <a:off x="2967077" y="4916866"/>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B</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p>
        </p:txBody>
      </p:sp>
      <p:sp>
        <p:nvSpPr>
          <p:cNvPr id="57" name="正方形/長方形 56"/>
          <p:cNvSpPr/>
          <p:nvPr/>
        </p:nvSpPr>
        <p:spPr bwMode="auto">
          <a:xfrm>
            <a:off x="2967077" y="528411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C</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8" name="正方形/長方形 57"/>
          <p:cNvSpPr/>
          <p:nvPr/>
        </p:nvSpPr>
        <p:spPr bwMode="auto">
          <a:xfrm>
            <a:off x="2967077" y="565135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D</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9" name="正方形/長方形 58"/>
          <p:cNvSpPr/>
          <p:nvPr/>
        </p:nvSpPr>
        <p:spPr bwMode="auto">
          <a:xfrm>
            <a:off x="2967077" y="6018604"/>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E</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0" name="正方形/長方形 59"/>
          <p:cNvSpPr/>
          <p:nvPr/>
        </p:nvSpPr>
        <p:spPr bwMode="auto">
          <a:xfrm>
            <a:off x="2967077" y="638585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F</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cxnSp>
        <p:nvCxnSpPr>
          <p:cNvPr id="61" name="直線矢印コネクタ 60"/>
          <p:cNvCxnSpPr>
            <a:stCxn id="53" idx="3"/>
            <a:endCxn id="55" idx="1"/>
          </p:cNvCxnSpPr>
          <p:nvPr/>
        </p:nvCxnSpPr>
        <p:spPr bwMode="auto">
          <a:xfrm flipV="1">
            <a:off x="1443168" y="4675620"/>
            <a:ext cx="1523909" cy="1800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62" name="直線矢印コネクタ 61"/>
          <p:cNvCxnSpPr>
            <a:stCxn id="54" idx="3"/>
            <a:endCxn id="55" idx="1"/>
          </p:cNvCxnSpPr>
          <p:nvPr/>
        </p:nvCxnSpPr>
        <p:spPr bwMode="auto">
          <a:xfrm flipV="1">
            <a:off x="1443168" y="4675620"/>
            <a:ext cx="1523909" cy="15461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63" name="直線矢印コネクタ 62"/>
          <p:cNvCxnSpPr>
            <a:stCxn id="54" idx="3"/>
            <a:endCxn id="60" idx="1"/>
          </p:cNvCxnSpPr>
          <p:nvPr/>
        </p:nvCxnSpPr>
        <p:spPr bwMode="auto">
          <a:xfrm>
            <a:off x="1443168" y="6221732"/>
            <a:ext cx="1523909" cy="290120"/>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64" name="直線矢印コネクタ 63"/>
          <p:cNvCxnSpPr>
            <a:stCxn id="54" idx="3"/>
            <a:endCxn id="58" idx="1"/>
          </p:cNvCxnSpPr>
          <p:nvPr/>
        </p:nvCxnSpPr>
        <p:spPr bwMode="auto">
          <a:xfrm flipV="1">
            <a:off x="1443168" y="5777358"/>
            <a:ext cx="1523909" cy="444374"/>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sp>
        <p:nvSpPr>
          <p:cNvPr id="65" name="正方形/長方形 64"/>
          <p:cNvSpPr/>
          <p:nvPr/>
        </p:nvSpPr>
        <p:spPr bwMode="auto">
          <a:xfrm>
            <a:off x="5043688" y="4621628"/>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認定適正化</a:t>
            </a: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
            </a:r>
            <a:b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b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専門員</a:t>
            </a:r>
            <a:endParaRPr kumimoji="0" lang="ja-JP" altLang="en-US" sz="11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6" name="正方形/長方形 65"/>
          <p:cNvSpPr/>
          <p:nvPr/>
        </p:nvSpPr>
        <p:spPr bwMode="auto">
          <a:xfrm>
            <a:off x="5043688" y="5978231"/>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0" rIns="9000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県担当者</a:t>
            </a:r>
          </a:p>
        </p:txBody>
      </p:sp>
      <p:sp>
        <p:nvSpPr>
          <p:cNvPr id="67" name="正方形/長方形 66"/>
          <p:cNvSpPr/>
          <p:nvPr/>
        </p:nvSpPr>
        <p:spPr bwMode="auto">
          <a:xfrm>
            <a:off x="7647597" y="4513616"/>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8" name="正方形/長方形 67"/>
          <p:cNvSpPr/>
          <p:nvPr/>
        </p:nvSpPr>
        <p:spPr bwMode="auto">
          <a:xfrm>
            <a:off x="7647597" y="488086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B</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p>
        </p:txBody>
      </p:sp>
      <p:sp>
        <p:nvSpPr>
          <p:cNvPr id="69" name="正方形/長方形 68"/>
          <p:cNvSpPr/>
          <p:nvPr/>
        </p:nvSpPr>
        <p:spPr bwMode="auto">
          <a:xfrm>
            <a:off x="7647597" y="524810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C</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0" name="正方形/長方形 69"/>
          <p:cNvSpPr/>
          <p:nvPr/>
        </p:nvSpPr>
        <p:spPr bwMode="auto">
          <a:xfrm>
            <a:off x="7647597" y="5615354"/>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D</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1" name="正方形/長方形 70"/>
          <p:cNvSpPr/>
          <p:nvPr/>
        </p:nvSpPr>
        <p:spPr bwMode="auto">
          <a:xfrm>
            <a:off x="7647597" y="5982600"/>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E</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2" name="正方形/長方形 71"/>
          <p:cNvSpPr/>
          <p:nvPr/>
        </p:nvSpPr>
        <p:spPr bwMode="auto">
          <a:xfrm>
            <a:off x="7647597" y="634984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F</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cxnSp>
        <p:nvCxnSpPr>
          <p:cNvPr id="73" name="直線矢印コネクタ 72"/>
          <p:cNvCxnSpPr>
            <a:stCxn id="65" idx="3"/>
            <a:endCxn id="67" idx="1"/>
          </p:cNvCxnSpPr>
          <p:nvPr/>
        </p:nvCxnSpPr>
        <p:spPr bwMode="auto">
          <a:xfrm flipV="1">
            <a:off x="6123688" y="4639616"/>
            <a:ext cx="1523909" cy="1800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74" name="直線矢印コネクタ 73"/>
          <p:cNvCxnSpPr>
            <a:stCxn id="66" idx="3"/>
            <a:endCxn id="67" idx="1"/>
          </p:cNvCxnSpPr>
          <p:nvPr/>
        </p:nvCxnSpPr>
        <p:spPr bwMode="auto">
          <a:xfrm flipV="1">
            <a:off x="6123688" y="4639616"/>
            <a:ext cx="1523909" cy="1536615"/>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75" name="直線矢印コネクタ 74"/>
          <p:cNvCxnSpPr/>
          <p:nvPr/>
        </p:nvCxnSpPr>
        <p:spPr bwMode="auto">
          <a:xfrm>
            <a:off x="6123688" y="6233381"/>
            <a:ext cx="1528523" cy="85421"/>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cxnSp>
        <p:nvCxnSpPr>
          <p:cNvPr id="76" name="直線矢印コネクタ 75"/>
          <p:cNvCxnSpPr>
            <a:endCxn id="69" idx="1"/>
          </p:cNvCxnSpPr>
          <p:nvPr/>
        </p:nvCxnSpPr>
        <p:spPr bwMode="auto">
          <a:xfrm flipV="1">
            <a:off x="6123688" y="5374108"/>
            <a:ext cx="1523909" cy="840223"/>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cxnSp>
        <p:nvCxnSpPr>
          <p:cNvPr id="77" name="直線矢印コネクタ 76"/>
          <p:cNvCxnSpPr/>
          <p:nvPr/>
        </p:nvCxnSpPr>
        <p:spPr bwMode="auto">
          <a:xfrm>
            <a:off x="5577589" y="5054845"/>
            <a:ext cx="0" cy="936000"/>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sp>
        <p:nvSpPr>
          <p:cNvPr id="78" name="テキスト ボックス 77"/>
          <p:cNvSpPr txBox="1"/>
          <p:nvPr/>
        </p:nvSpPr>
        <p:spPr>
          <a:xfrm>
            <a:off x="1875336" y="4560853"/>
            <a:ext cx="720080"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審査会</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訪問</a:t>
            </a:r>
            <a:endParaRPr kumimoji="1" lang="ja-JP" altLang="en-US" sz="1200" b="0" i="0" u="none" strike="noStrike" kern="0" cap="none" spc="0" normalizeH="0" baseline="0" noProof="0" dirty="0">
              <a:ln>
                <a:noFill/>
              </a:ln>
              <a:solidFill>
                <a:srgbClr val="000000"/>
              </a:solidFill>
              <a:effectLst/>
              <a:uLnTx/>
              <a:uFillTx/>
            </a:endParaRPr>
          </a:p>
        </p:txBody>
      </p:sp>
      <p:sp>
        <p:nvSpPr>
          <p:cNvPr id="79" name="テキスト ボックス 78"/>
          <p:cNvSpPr txBox="1"/>
          <p:nvPr/>
        </p:nvSpPr>
        <p:spPr>
          <a:xfrm>
            <a:off x="6697776" y="4706426"/>
            <a:ext cx="720080"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審査会</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訪問</a:t>
            </a:r>
            <a:endParaRPr kumimoji="1" lang="ja-JP" altLang="en-US" sz="1200" b="0" i="0" u="none" strike="noStrike" kern="0" cap="none" spc="0" normalizeH="0" baseline="0" noProof="0" dirty="0">
              <a:ln>
                <a:noFill/>
              </a:ln>
              <a:solidFill>
                <a:srgbClr val="000000"/>
              </a:solidFill>
              <a:effectLst/>
              <a:uLnTx/>
              <a:uFillTx/>
            </a:endParaRPr>
          </a:p>
        </p:txBody>
      </p:sp>
      <p:sp>
        <p:nvSpPr>
          <p:cNvPr id="80" name="テキスト ボックス 79"/>
          <p:cNvSpPr txBox="1"/>
          <p:nvPr/>
        </p:nvSpPr>
        <p:spPr>
          <a:xfrm>
            <a:off x="4920344" y="5257037"/>
            <a:ext cx="1407886" cy="577081"/>
          </a:xfrm>
          <a:prstGeom prst="rect">
            <a:avLst/>
          </a:prstGeom>
          <a:solidFill>
            <a:srgbClr val="FFCCFF"/>
          </a:solidFill>
          <a:ln>
            <a:solidFill>
              <a:srgbClr val="975C1E"/>
            </a:solidFill>
          </a:ln>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050" b="0" i="0" u="none" strike="noStrike" kern="0" cap="none" spc="0" normalizeH="0" baseline="0" noProof="0" dirty="0" smtClean="0">
                <a:ln>
                  <a:noFill/>
                </a:ln>
                <a:solidFill>
                  <a:srgbClr val="000000"/>
                </a:solidFill>
                <a:effectLst/>
                <a:uLnTx/>
                <a:uFillTx/>
              </a:rPr>
              <a:t>① 情報提供（どこの何をどうすれば良いか？）</a:t>
            </a:r>
            <a:endParaRPr kumimoji="1" lang="ja-JP" altLang="en-US" sz="1050" b="0" i="0" u="none" strike="noStrike" kern="0" cap="none" spc="0" normalizeH="0" baseline="0" noProof="0" dirty="0">
              <a:ln>
                <a:noFill/>
              </a:ln>
              <a:solidFill>
                <a:srgbClr val="000000"/>
              </a:solidFill>
              <a:effectLst/>
              <a:uLnTx/>
              <a:uFillTx/>
            </a:endParaRPr>
          </a:p>
        </p:txBody>
      </p:sp>
      <p:cxnSp>
        <p:nvCxnSpPr>
          <p:cNvPr id="81" name="直線矢印コネクタ 80"/>
          <p:cNvCxnSpPr>
            <a:stCxn id="54" idx="3"/>
            <a:endCxn id="56" idx="1"/>
          </p:cNvCxnSpPr>
          <p:nvPr/>
        </p:nvCxnSpPr>
        <p:spPr bwMode="auto">
          <a:xfrm flipV="1">
            <a:off x="1443168" y="5042866"/>
            <a:ext cx="1523909" cy="1178866"/>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82" name="直線矢印コネクタ 81"/>
          <p:cNvCxnSpPr>
            <a:stCxn id="54" idx="3"/>
            <a:endCxn id="57" idx="1"/>
          </p:cNvCxnSpPr>
          <p:nvPr/>
        </p:nvCxnSpPr>
        <p:spPr bwMode="auto">
          <a:xfrm flipV="1">
            <a:off x="1443168" y="5410112"/>
            <a:ext cx="1523909" cy="811620"/>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83" name="直線矢印コネクタ 82"/>
          <p:cNvCxnSpPr>
            <a:stCxn id="54" idx="3"/>
            <a:endCxn id="59" idx="1"/>
          </p:cNvCxnSpPr>
          <p:nvPr/>
        </p:nvCxnSpPr>
        <p:spPr bwMode="auto">
          <a:xfrm flipV="1">
            <a:off x="1443168" y="6144604"/>
            <a:ext cx="1523909" cy="77128"/>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sp>
        <p:nvSpPr>
          <p:cNvPr id="84" name="テキスト ボックス 83"/>
          <p:cNvSpPr txBox="1"/>
          <p:nvPr/>
        </p:nvSpPr>
        <p:spPr>
          <a:xfrm>
            <a:off x="1845184" y="5692223"/>
            <a:ext cx="828092" cy="769441"/>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100" b="0" i="0" u="none" strike="noStrike" kern="0" cap="none" spc="0" normalizeH="0" baseline="0" noProof="0" dirty="0" smtClean="0">
                <a:ln>
                  <a:noFill/>
                </a:ln>
                <a:solidFill>
                  <a:srgbClr val="000000"/>
                </a:solidFill>
                <a:effectLst/>
                <a:uLnTx/>
                <a:uFillTx/>
              </a:rPr>
              <a:t>どこの何をどう改善すれば良い？</a:t>
            </a:r>
            <a:endParaRPr kumimoji="1" lang="en-US" altLang="ja-JP" sz="1100" b="0" i="0" u="none" strike="noStrike" kern="0" cap="none" spc="0" normalizeH="0" baseline="0" noProof="0" dirty="0" smtClean="0">
              <a:ln>
                <a:noFill/>
              </a:ln>
              <a:solidFill>
                <a:srgbClr val="000000"/>
              </a:solidFill>
              <a:effectLst/>
              <a:uLnTx/>
              <a:uFillTx/>
            </a:endParaRPr>
          </a:p>
        </p:txBody>
      </p:sp>
      <p:sp>
        <p:nvSpPr>
          <p:cNvPr id="85" name="テキスト ボックス 84"/>
          <p:cNvSpPr txBox="1"/>
          <p:nvPr/>
        </p:nvSpPr>
        <p:spPr>
          <a:xfrm>
            <a:off x="6444343" y="5842527"/>
            <a:ext cx="1033900" cy="738664"/>
          </a:xfrm>
          <a:prstGeom prst="rect">
            <a:avLst/>
          </a:prstGeom>
          <a:solidFill>
            <a:srgbClr val="FFCCFF"/>
          </a:solidFill>
          <a:ln>
            <a:solidFill>
              <a:srgbClr val="975C1E"/>
            </a:solidFill>
          </a:ln>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050" b="0" i="0" u="none" strike="noStrike" kern="0" cap="none" spc="0" normalizeH="0" baseline="0" noProof="0" dirty="0" smtClean="0">
                <a:ln>
                  <a:noFill/>
                </a:ln>
                <a:solidFill>
                  <a:srgbClr val="000000"/>
                </a:solidFill>
                <a:effectLst/>
                <a:uLnTx/>
                <a:uFillTx/>
              </a:rPr>
              <a:t>② 優先順位をつけて、独自の助言・支援を実施</a:t>
            </a:r>
            <a:endParaRPr kumimoji="1" lang="ja-JP" altLang="en-US" sz="1050" b="0" i="0" u="none" strike="noStrike" kern="0" cap="none" spc="0" normalizeH="0" baseline="0" noProof="0" dirty="0">
              <a:ln>
                <a:noFill/>
              </a:ln>
              <a:solidFill>
                <a:srgbClr val="000000"/>
              </a:solidFill>
              <a:effectLst/>
              <a:uLnTx/>
              <a:uFillTx/>
            </a:endParaRPr>
          </a:p>
        </p:txBody>
      </p:sp>
      <p:sp>
        <p:nvSpPr>
          <p:cNvPr id="86" name="正方形/長方形 85"/>
          <p:cNvSpPr/>
          <p:nvPr/>
        </p:nvSpPr>
        <p:spPr>
          <a:xfrm>
            <a:off x="0" y="1298038"/>
            <a:ext cx="9144000" cy="1493935"/>
          </a:xfrm>
          <a:prstGeom prst="rect">
            <a:avLst/>
          </a:prstGeom>
        </p:spPr>
        <p:txBody>
          <a:bodyPr wrap="square">
            <a:spAutoFit/>
          </a:bodyPr>
          <a:lstStyle/>
          <a:p>
            <a:pPr marL="177800" indent="-177800">
              <a:lnSpc>
                <a:spcPct val="110000"/>
              </a:lnSpc>
            </a:pPr>
            <a:r>
              <a:rPr lang="ja-JP" altLang="en-US" sz="1400" dirty="0" smtClean="0">
                <a:solidFill>
                  <a:srgbClr val="000000"/>
                </a:solidFill>
              </a:rPr>
              <a:t>■ </a:t>
            </a:r>
            <a:r>
              <a:rPr lang="ja-JP" altLang="en-US" sz="1400" dirty="0" smtClean="0">
                <a:solidFill>
                  <a:srgbClr val="000000"/>
                </a:solidFill>
                <a:ea typeface="HG丸ｺﾞｼｯｸM-PRO" pitchFamily="50" charset="-128"/>
              </a:rPr>
              <a:t>技術的助言事業の効果を、「事業の中で直接訪問できない自治体」にも拡大していくことを目的として、業務分析データで作成する「訪問すべき市町村の優先度」の分析結果を審査会訪問時に持参し、必要に応じて都道府県担当者との情報・意見交換を行う。</a:t>
            </a:r>
            <a:endParaRPr lang="en-US" altLang="ja-JP" sz="1400" dirty="0" smtClean="0">
              <a:solidFill>
                <a:srgbClr val="000000"/>
              </a:solidFill>
              <a:ea typeface="HG丸ｺﾞｼｯｸM-PRO" pitchFamily="50" charset="-128"/>
            </a:endParaRPr>
          </a:p>
          <a:p>
            <a:pPr marL="177800" indent="-177800">
              <a:lnSpc>
                <a:spcPct val="110000"/>
              </a:lnSpc>
            </a:pPr>
            <a:r>
              <a:rPr lang="ja-JP" altLang="en-US" sz="1400" dirty="0" smtClean="0">
                <a:solidFill>
                  <a:srgbClr val="000000"/>
                </a:solidFill>
                <a:ea typeface="HG丸ｺﾞｼｯｸM-PRO" pitchFamily="50" charset="-128"/>
              </a:rPr>
              <a:t>■ 協議の中では、</a:t>
            </a:r>
            <a:r>
              <a:rPr lang="ja-JP" altLang="en-US" sz="1400" dirty="0" smtClean="0">
                <a:solidFill>
                  <a:srgbClr val="FF0000"/>
                </a:solidFill>
                <a:ea typeface="HG丸ｺﾞｼｯｸM-PRO" pitchFamily="50" charset="-128"/>
              </a:rPr>
              <a:t>「はずれ値」を示す市町村の有無、考えられる原因（何故、特異な傾向となるか）、具体的な改善の方法等について助言</a:t>
            </a:r>
            <a:r>
              <a:rPr lang="ja-JP" altLang="en-US" sz="1400" dirty="0" smtClean="0">
                <a:solidFill>
                  <a:srgbClr val="000000"/>
                </a:solidFill>
                <a:ea typeface="HG丸ｺﾞｼｯｸM-PRO" pitchFamily="50" charset="-128"/>
              </a:rPr>
              <a:t>を行う。これにより、各都道府県の担当者による地域内の市町村を対象とした、独自の助言・支援等の取り組みの推進を図る。</a:t>
            </a:r>
            <a:endParaRPr lang="en-US" altLang="ja-JP" sz="1400" dirty="0" smtClean="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技術的助言事業の効果</a:t>
            </a:r>
          </a:p>
        </p:txBody>
      </p:sp>
      <p:grpSp>
        <p:nvGrpSpPr>
          <p:cNvPr id="131" name="グループ化 95"/>
          <p:cNvGrpSpPr/>
          <p:nvPr/>
        </p:nvGrpSpPr>
        <p:grpSpPr>
          <a:xfrm>
            <a:off x="420916" y="3359770"/>
            <a:ext cx="2675863" cy="2562059"/>
            <a:chOff x="3053534" y="4828"/>
            <a:chExt cx="2509767" cy="1341874"/>
          </a:xfrm>
          <a:solidFill>
            <a:srgbClr val="E3560E">
              <a:lumMod val="20000"/>
              <a:lumOff val="80000"/>
            </a:srgbClr>
          </a:solidFill>
          <a:scene3d>
            <a:camera prst="orthographicFront"/>
            <a:lightRig rig="flat" dir="t"/>
          </a:scene3d>
        </p:grpSpPr>
        <p:sp>
          <p:nvSpPr>
            <p:cNvPr id="132" name="正方形/長方形 131"/>
            <p:cNvSpPr/>
            <p:nvPr/>
          </p:nvSpPr>
          <p:spPr>
            <a:xfrm>
              <a:off x="305353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33" name="正方形/長方形 132"/>
            <p:cNvSpPr/>
            <p:nvPr/>
          </p:nvSpPr>
          <p:spPr>
            <a:xfrm>
              <a:off x="305353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◆都道府県◆</a:t>
              </a:r>
              <a:endParaRPr kumimoji="1" lang="en-US" altLang="ja-JP"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・審査会傍聴の機会の創出</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・要介護認定適正化のノウハウの共有</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・都道府県内のより多くの市町村の要介護認定業務に係る情報の収集機会</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84138" marR="0" lvl="0" indent="-84138" algn="l" defTabSz="533400" eaLnBrk="1" fontAlgn="auto" latinLnBrk="0" hangingPunct="1">
                <a:lnSpc>
                  <a:spcPct val="90000"/>
                </a:lnSpc>
                <a:spcBef>
                  <a:spcPct val="0"/>
                </a:spcBef>
                <a:spcAft>
                  <a:spcPct val="35000"/>
                </a:spcAft>
                <a:buClrTx/>
                <a:buSzTx/>
                <a:buFontTx/>
                <a:buNone/>
                <a:tabLst/>
                <a:defRPr/>
              </a:pPr>
              <a:endParaRPr kumimoji="1" lang="en-US" altLang="ja-JP" sz="12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0" marR="0" lvl="0" indent="0" algn="l" defTabSz="533400" eaLnBrk="1" fontAlgn="auto" latinLnBrk="0" hangingPunct="1">
                <a:lnSpc>
                  <a:spcPct val="90000"/>
                </a:lnSpc>
                <a:spcBef>
                  <a:spcPct val="0"/>
                </a:spcBef>
                <a:spcAft>
                  <a:spcPct val="35000"/>
                </a:spcAft>
                <a:buClrTx/>
                <a:buSzTx/>
                <a:buFontTx/>
                <a:buNone/>
                <a:tabLst/>
                <a:defRPr/>
              </a:pPr>
              <a:endParaRPr kumimoji="1" lang="en-US" altLang="ja-JP" sz="11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4" name="グループ化 98"/>
          <p:cNvGrpSpPr/>
          <p:nvPr/>
        </p:nvGrpSpPr>
        <p:grpSpPr>
          <a:xfrm>
            <a:off x="420916" y="6030137"/>
            <a:ext cx="2675863" cy="697229"/>
            <a:chOff x="3053534" y="1685699"/>
            <a:chExt cx="2509767" cy="537147"/>
          </a:xfrm>
          <a:solidFill>
            <a:srgbClr val="E3560E">
              <a:lumMod val="20000"/>
              <a:lumOff val="80000"/>
            </a:srgbClr>
          </a:solidFill>
          <a:scene3d>
            <a:camera prst="orthographicFront"/>
            <a:lightRig rig="flat" dir="t"/>
          </a:scene3d>
        </p:grpSpPr>
        <p:sp>
          <p:nvSpPr>
            <p:cNvPr id="135" name="正方形/長方形 134"/>
            <p:cNvSpPr/>
            <p:nvPr/>
          </p:nvSpPr>
          <p:spPr>
            <a:xfrm>
              <a:off x="305353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36" name="正方形/長方形 135"/>
            <p:cNvSpPr/>
            <p:nvPr/>
          </p:nvSpPr>
          <p:spPr>
            <a:xfrm>
              <a:off x="305353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地域での適正化の取組みを推進するための機会とノウハウの獲得</a:t>
              </a:r>
              <a:endParaRPr kumimoji="1" lang="en-US" altLang="ja-JP"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7" name="グループ化 101"/>
          <p:cNvGrpSpPr/>
          <p:nvPr/>
        </p:nvGrpSpPr>
        <p:grpSpPr>
          <a:xfrm>
            <a:off x="3252792" y="3359770"/>
            <a:ext cx="2675863" cy="2562059"/>
            <a:chOff x="5996194" y="4828"/>
            <a:chExt cx="2509767" cy="1341874"/>
          </a:xfrm>
          <a:scene3d>
            <a:camera prst="orthographicFront"/>
            <a:lightRig rig="flat" dir="t"/>
          </a:scene3d>
        </p:grpSpPr>
        <p:sp>
          <p:nvSpPr>
            <p:cNvPr id="138" name="正方形/長方形 137"/>
            <p:cNvSpPr/>
            <p:nvPr/>
          </p:nvSpPr>
          <p:spPr>
            <a:xfrm>
              <a:off x="5996194" y="4828"/>
              <a:ext cx="2509767" cy="1341874"/>
            </a:xfrm>
            <a:prstGeom prst="rect">
              <a:avLst/>
            </a:prstGeom>
            <a:solidFill>
              <a:srgbClr val="E3560E">
                <a:lumMod val="20000"/>
                <a:lumOff val="80000"/>
              </a:srgbClr>
            </a:solidFill>
            <a:ln>
              <a:noFill/>
            </a:ln>
            <a:effectLst>
              <a:outerShdw blurRad="40000" dist="23000" dir="5400000" rotWithShape="0">
                <a:srgbClr val="000000">
                  <a:alpha val="35000"/>
                </a:srgbClr>
              </a:outerShdw>
            </a:effectLst>
            <a:sp3d prstMaterial="plastic">
              <a:bevelT w="120900" h="88900"/>
              <a:bevelB w="88900" h="31750" prst="angle"/>
            </a:sp3d>
          </p:spPr>
        </p:sp>
        <p:sp>
          <p:nvSpPr>
            <p:cNvPr id="139" name="正方形/長方形 138"/>
            <p:cNvSpPr/>
            <p:nvPr/>
          </p:nvSpPr>
          <p:spPr>
            <a:xfrm>
              <a:off x="5996194" y="4828"/>
              <a:ext cx="2509767" cy="1341874"/>
            </a:xfrm>
            <a:prstGeom prst="rect">
              <a:avLst/>
            </a:prstGeom>
            <a:no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認定調査員</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事務局◆</a:t>
              </a:r>
              <a:endParaRPr kumimoji="1" lang="en-US" altLang="ja-JP"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・調査選択・</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特記事項の</a:t>
              </a:r>
              <a:r>
                <a:rPr lang="ja-JP" altLang="en-US" sz="1600" noProof="0" dirty="0" smtClean="0">
                  <a:solidFill>
                    <a:sysClr val="windowText" lastClr="000000"/>
                  </a:solidFill>
                  <a:latin typeface="HG丸ｺﾞｼｯｸM-PRO"/>
                  <a:ea typeface="HG丸ｺﾞｼｯｸM-PRO"/>
                  <a:cs typeface="Arial"/>
                </a:rPr>
                <a:t>第三者による課題抽出・</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改善</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への助言</a:t>
              </a:r>
              <a:endPar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判定方法の確認</a:t>
              </a:r>
              <a:endPar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の改善</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方法</a:t>
              </a:r>
              <a:r>
                <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審査会委員への説明方法</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に関する助言</a:t>
              </a:r>
              <a:endPar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40" name="グループ化 104"/>
          <p:cNvGrpSpPr/>
          <p:nvPr/>
        </p:nvGrpSpPr>
        <p:grpSpPr>
          <a:xfrm>
            <a:off x="6039437" y="3359770"/>
            <a:ext cx="2675863" cy="2562059"/>
            <a:chOff x="5996194" y="4828"/>
            <a:chExt cx="2509767" cy="1341874"/>
          </a:xfrm>
          <a:solidFill>
            <a:srgbClr val="E3560E">
              <a:lumMod val="20000"/>
              <a:lumOff val="80000"/>
            </a:srgbClr>
          </a:solidFill>
          <a:scene3d>
            <a:camera prst="orthographicFront"/>
            <a:lightRig rig="flat" dir="t"/>
          </a:scene3d>
        </p:grpSpPr>
        <p:sp>
          <p:nvSpPr>
            <p:cNvPr id="141" name="正方形/長方形 140"/>
            <p:cNvSpPr/>
            <p:nvPr/>
          </p:nvSpPr>
          <p:spPr>
            <a:xfrm>
              <a:off x="599619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42" name="正方形/長方形 141"/>
            <p:cNvSpPr/>
            <p:nvPr/>
          </p:nvSpPr>
          <p:spPr>
            <a:xfrm>
              <a:off x="599619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lang="ja-JP" altLang="en-US" sz="1400" b="1" dirty="0" smtClean="0">
                  <a:solidFill>
                    <a:sysClr val="windowText" lastClr="000000"/>
                  </a:solidFill>
                  <a:latin typeface="HG丸ｺﾞｼｯｸM-PRO"/>
                  <a:ea typeface="HG丸ｺﾞｼｯｸM-PRO"/>
                  <a:cs typeface="Arial"/>
                </a:rPr>
                <a:t>傍聴</a:t>
              </a:r>
              <a:r>
                <a:rPr kumimoji="0" lang="ja-JP" altLang="en-US"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する他市町村への</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効果◆</a:t>
              </a:r>
              <a:endPar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で</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の取り組み状況の把握</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から</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のノウハウの吸収</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・自身の自治体における認定適正化専門員からの助言の活用</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・適正化に取組み始める機会の創出</a:t>
              </a:r>
              <a:endPar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3" name="グループ化 107"/>
          <p:cNvGrpSpPr/>
          <p:nvPr/>
        </p:nvGrpSpPr>
        <p:grpSpPr>
          <a:xfrm>
            <a:off x="3239919" y="6030137"/>
            <a:ext cx="5497683" cy="697229"/>
            <a:chOff x="5996194" y="1685699"/>
            <a:chExt cx="2509767" cy="537147"/>
          </a:xfrm>
          <a:solidFill>
            <a:srgbClr val="E3560E">
              <a:lumMod val="20000"/>
              <a:lumOff val="80000"/>
            </a:srgbClr>
          </a:solidFill>
          <a:scene3d>
            <a:camera prst="orthographicFront"/>
            <a:lightRig rig="flat" dir="t"/>
          </a:scene3d>
        </p:grpSpPr>
        <p:sp>
          <p:nvSpPr>
            <p:cNvPr id="144" name="正方形/長方形 143"/>
            <p:cNvSpPr/>
            <p:nvPr/>
          </p:nvSpPr>
          <p:spPr>
            <a:xfrm>
              <a:off x="599619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45" name="正方形/長方形 144"/>
            <p:cNvSpPr/>
            <p:nvPr/>
          </p:nvSpPr>
          <p:spPr>
            <a:xfrm>
              <a:off x="599619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具体的な改善点の明示と解決策をセットにした助言</a:t>
              </a:r>
              <a:endParaRPr kumimoji="1" lang="ja-JP" altLang="en-US" sz="16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6" name="グループ化 21"/>
          <p:cNvGrpSpPr>
            <a:grpSpLocks/>
          </p:cNvGrpSpPr>
          <p:nvPr/>
        </p:nvGrpSpPr>
        <p:grpSpPr bwMode="auto">
          <a:xfrm>
            <a:off x="1796720" y="1370407"/>
            <a:ext cx="4879851" cy="1836816"/>
            <a:chOff x="2612740" y="2024844"/>
            <a:chExt cx="4069373" cy="1340691"/>
          </a:xfrm>
        </p:grpSpPr>
        <p:sp>
          <p:nvSpPr>
            <p:cNvPr id="147" name="円/楕円 146"/>
            <p:cNvSpPr/>
            <p:nvPr/>
          </p:nvSpPr>
          <p:spPr bwMode="auto">
            <a:xfrm>
              <a:off x="3820364" y="2024844"/>
              <a:ext cx="1610932" cy="431519"/>
            </a:xfrm>
            <a:prstGeom prst="ellipse">
              <a:avLst/>
            </a:prstGeom>
            <a:solidFill>
              <a:srgbClr val="FFCCCC"/>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厚生労働省</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8" name="円/楕円 147"/>
            <p:cNvSpPr/>
            <p:nvPr/>
          </p:nvSpPr>
          <p:spPr bwMode="auto">
            <a:xfrm>
              <a:off x="2865129" y="2889469"/>
              <a:ext cx="1295278" cy="431519"/>
            </a:xfrm>
            <a:prstGeom prst="ellipse">
              <a:avLst/>
            </a:prstGeom>
            <a:solidFill>
              <a:srgbClr val="6D8A16">
                <a:lumMod val="60000"/>
                <a:lumOff val="4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都道府県</a:t>
              </a:r>
              <a:endParaRPr kumimoji="0" lang="ja-JP" altLang="en-US" sz="20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9" name="円/楕円 148"/>
            <p:cNvSpPr/>
            <p:nvPr/>
          </p:nvSpPr>
          <p:spPr bwMode="auto">
            <a:xfrm>
              <a:off x="5204884" y="2889468"/>
              <a:ext cx="1477229" cy="431519"/>
            </a:xfrm>
            <a:prstGeom prst="ellipse">
              <a:avLst/>
            </a:prstGeom>
            <a:solidFill>
              <a:srgbClr val="73AAC0">
                <a:lumMod val="40000"/>
                <a:lumOff val="6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参加</a:t>
              </a: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市町村</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cxnSp>
          <p:nvCxnSpPr>
            <p:cNvPr id="150" name="直線矢印コネクタ 149"/>
            <p:cNvCxnSpPr/>
            <p:nvPr/>
          </p:nvCxnSpPr>
          <p:spPr bwMode="auto">
            <a:xfrm flipH="1">
              <a:off x="3512768" y="2428885"/>
              <a:ext cx="657163" cy="496565"/>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1" name="直線矢印コネクタ 150"/>
            <p:cNvCxnSpPr>
              <a:stCxn id="147" idx="5"/>
              <a:endCxn id="149" idx="0"/>
            </p:cNvCxnSpPr>
            <p:nvPr/>
          </p:nvCxnSpPr>
          <p:spPr bwMode="auto">
            <a:xfrm>
              <a:off x="5195381" y="2393167"/>
              <a:ext cx="748118" cy="496301"/>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2" name="直線矢印コネクタ 151"/>
            <p:cNvCxnSpPr/>
            <p:nvPr/>
          </p:nvCxnSpPr>
          <p:spPr bwMode="auto">
            <a:xfrm flipV="1">
              <a:off x="3054023" y="2276585"/>
              <a:ext cx="927013" cy="712324"/>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3" name="直線矢印コネクタ 152"/>
            <p:cNvCxnSpPr>
              <a:stCxn id="149" idx="7"/>
              <a:endCxn id="147" idx="6"/>
            </p:cNvCxnSpPr>
            <p:nvPr/>
          </p:nvCxnSpPr>
          <p:spPr bwMode="auto">
            <a:xfrm flipH="1" flipV="1">
              <a:off x="5431296" y="2240603"/>
              <a:ext cx="1034481" cy="71206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4" name="直線矢印コネクタ 153"/>
            <p:cNvCxnSpPr/>
            <p:nvPr/>
          </p:nvCxnSpPr>
          <p:spPr bwMode="auto">
            <a:xfrm flipH="1">
              <a:off x="3970718" y="2988644"/>
              <a:ext cx="1434494"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5" name="直線矢印コネクタ 154"/>
            <p:cNvCxnSpPr>
              <a:stCxn id="148" idx="6"/>
              <a:endCxn id="149" idx="2"/>
            </p:cNvCxnSpPr>
            <p:nvPr/>
          </p:nvCxnSpPr>
          <p:spPr bwMode="auto">
            <a:xfrm>
              <a:off x="4160406" y="3105228"/>
              <a:ext cx="1044477"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sp>
          <p:nvSpPr>
            <p:cNvPr id="156" name="テキスト ボックス 155"/>
            <p:cNvSpPr txBox="1"/>
            <p:nvPr/>
          </p:nvSpPr>
          <p:spPr>
            <a:xfrm>
              <a:off x="2612740" y="2277093"/>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都道府県内の情報提供</a:t>
              </a:r>
            </a:p>
          </p:txBody>
        </p:sp>
        <p:sp>
          <p:nvSpPr>
            <p:cNvPr id="157" name="テキスト ボックス 156"/>
            <p:cNvSpPr txBox="1"/>
            <p:nvPr/>
          </p:nvSpPr>
          <p:spPr>
            <a:xfrm>
              <a:off x="3720711" y="2475401"/>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適正化</a:t>
              </a: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の</a:t>
              </a:r>
              <a: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
              </a:r>
              <a:b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b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ノウハウ</a:t>
              </a: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伝達</a:t>
              </a:r>
            </a:p>
          </p:txBody>
        </p:sp>
        <p:sp>
          <p:nvSpPr>
            <p:cNvPr id="158" name="テキスト ボックス 157"/>
            <p:cNvSpPr txBox="1"/>
            <p:nvPr/>
          </p:nvSpPr>
          <p:spPr>
            <a:xfrm>
              <a:off x="5601721" y="2240604"/>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現場の実態を伝達</a:t>
              </a:r>
            </a:p>
          </p:txBody>
        </p:sp>
        <p:sp>
          <p:nvSpPr>
            <p:cNvPr id="159" name="テキスト ボックス 158"/>
            <p:cNvSpPr txBox="1"/>
            <p:nvPr/>
          </p:nvSpPr>
          <p:spPr>
            <a:xfrm>
              <a:off x="4625500" y="2478574"/>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改善点と改善策を助言</a:t>
              </a:r>
            </a:p>
          </p:txBody>
        </p:sp>
        <p:sp>
          <p:nvSpPr>
            <p:cNvPr id="160" name="テキスト ボックス 159"/>
            <p:cNvSpPr txBox="1"/>
            <p:nvPr/>
          </p:nvSpPr>
          <p:spPr>
            <a:xfrm>
              <a:off x="4175898" y="3140889"/>
              <a:ext cx="971459" cy="224646"/>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連携</a:t>
              </a: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の強化</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20200" y="318665"/>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chemeClr val="tx2"/>
                </a:solidFill>
                <a:effectLst/>
                <a:uLnTx/>
                <a:uFillTx/>
                <a:latin typeface="+mj-lt"/>
                <a:ea typeface="+mj-ea"/>
                <a:cs typeface="+mj-cs"/>
              </a:rPr>
              <a:t>平成</a:t>
            </a:r>
            <a:r>
              <a:rPr kumimoji="1" lang="en-US" altLang="ja-JP" sz="3600" b="0" i="0" u="none" strike="noStrike" kern="0" cap="none" spc="0" normalizeH="0" baseline="0" noProof="0" dirty="0" smtClean="0">
                <a:ln>
                  <a:noFill/>
                </a:ln>
                <a:solidFill>
                  <a:schemeClr val="tx2"/>
                </a:solidFill>
                <a:effectLst/>
                <a:uLnTx/>
                <a:uFillTx/>
                <a:latin typeface="+mj-lt"/>
                <a:ea typeface="+mj-ea"/>
                <a:cs typeface="+mj-cs"/>
              </a:rPr>
              <a:t>27</a:t>
            </a:r>
            <a:r>
              <a:rPr kumimoji="1" lang="ja-JP" altLang="en-US" sz="3600" b="0" i="0" u="none" strike="noStrike" kern="0" cap="none" spc="0" normalizeH="0" baseline="0" noProof="0" dirty="0" smtClean="0">
                <a:ln>
                  <a:noFill/>
                </a:ln>
                <a:solidFill>
                  <a:schemeClr val="tx2"/>
                </a:solidFill>
                <a:effectLst/>
                <a:uLnTx/>
                <a:uFillTx/>
                <a:latin typeface="+mj-lt"/>
                <a:ea typeface="+mj-ea"/>
                <a:cs typeface="+mj-cs"/>
              </a:rPr>
              <a:t>年度技術的助言訪問自治体</a:t>
            </a:r>
          </a:p>
        </p:txBody>
      </p:sp>
      <p:sp>
        <p:nvSpPr>
          <p:cNvPr id="7" name="テキスト ボックス 6"/>
          <p:cNvSpPr txBox="1"/>
          <p:nvPr/>
        </p:nvSpPr>
        <p:spPr>
          <a:xfrm>
            <a:off x="4696694" y="6430130"/>
            <a:ext cx="4100941" cy="461665"/>
          </a:xfrm>
          <a:prstGeom prst="rect">
            <a:avLst/>
          </a:prstGeom>
          <a:noFill/>
        </p:spPr>
        <p:txBody>
          <a:bodyPr wrap="square" rtlCol="0">
            <a:spAutoFit/>
          </a:bodyPr>
          <a:lstStyle/>
          <a:p>
            <a:r>
              <a:rPr kumimoji="1" lang="en-US" altLang="ja-JP" sz="1200" dirty="0" smtClean="0"/>
              <a:t>※</a:t>
            </a:r>
            <a:r>
              <a:rPr lang="ja-JP" altLang="en-US" sz="1200" dirty="0" smtClean="0"/>
              <a:t>全</a:t>
            </a:r>
            <a:r>
              <a:rPr lang="en-US" altLang="ja-JP" sz="1200" dirty="0" smtClean="0"/>
              <a:t>43</a:t>
            </a:r>
            <a:r>
              <a:rPr lang="ja-JP" altLang="en-US" sz="1200" dirty="0" smtClean="0"/>
              <a:t>自治体（</a:t>
            </a:r>
            <a:r>
              <a:rPr lang="en-US" altLang="ja-JP" sz="1200" dirty="0" smtClean="0"/>
              <a:t>47</a:t>
            </a:r>
            <a:r>
              <a:rPr lang="ja-JP" altLang="en-US" sz="1200" dirty="0" smtClean="0"/>
              <a:t>審査会）　うち</a:t>
            </a:r>
            <a:r>
              <a:rPr lang="en-US" altLang="ja-JP" sz="1200" dirty="0" smtClean="0"/>
              <a:t>38</a:t>
            </a:r>
            <a:r>
              <a:rPr lang="ja-JP" altLang="en-US" sz="1200" dirty="0" smtClean="0"/>
              <a:t>自治体は、はずれ値に</a:t>
            </a:r>
            <a:endParaRPr lang="en-US" altLang="ja-JP" sz="1200" dirty="0" smtClean="0"/>
          </a:p>
          <a:p>
            <a:r>
              <a:rPr lang="en-US" altLang="ja-JP" sz="1200" dirty="0" smtClean="0"/>
              <a:t>     </a:t>
            </a:r>
            <a:r>
              <a:rPr lang="ja-JP" altLang="en-US" sz="1200" dirty="0" smtClean="0"/>
              <a:t>該当する課題自治体</a:t>
            </a:r>
            <a:endParaRPr kumimoji="1" lang="ja-JP" altLang="en-US" sz="1200" dirty="0"/>
          </a:p>
        </p:txBody>
      </p:sp>
      <p:graphicFrame>
        <p:nvGraphicFramePr>
          <p:cNvPr id="8" name="表 7"/>
          <p:cNvGraphicFramePr>
            <a:graphicFrameLocks noGrp="1"/>
          </p:cNvGraphicFramePr>
          <p:nvPr/>
        </p:nvGraphicFramePr>
        <p:xfrm>
          <a:off x="596719" y="1266325"/>
          <a:ext cx="4002991" cy="5334000"/>
        </p:xfrm>
        <a:graphic>
          <a:graphicData uri="http://schemas.openxmlformats.org/drawingml/2006/table">
            <a:tbl>
              <a:tblPr/>
              <a:tblGrid>
                <a:gridCol w="800930"/>
                <a:gridCol w="800930"/>
                <a:gridCol w="2401131"/>
              </a:tblGrid>
              <a:tr h="98224">
                <a:tc>
                  <a:txBody>
                    <a:bodyPr/>
                    <a:lstStyle/>
                    <a:p>
                      <a:pPr algn="ctr">
                        <a:spcAft>
                          <a:spcPts val="0"/>
                        </a:spcAft>
                      </a:pPr>
                      <a:r>
                        <a:rPr lang="ja-JP" sz="1400" kern="0" dirty="0">
                          <a:solidFill>
                            <a:srgbClr val="000000"/>
                          </a:solidFill>
                          <a:latin typeface="Century"/>
                          <a:ea typeface="ＭＳ Ｐゴシック"/>
                          <a:cs typeface="ＭＳ Ｐゴシック"/>
                        </a:rPr>
                        <a:t>訪問月日</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都道府県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訪問審査会</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668">
                <a:tc>
                  <a:txBody>
                    <a:bodyPr/>
                    <a:lstStyle/>
                    <a:p>
                      <a:pPr algn="ctr">
                        <a:spcAft>
                          <a:spcPts val="0"/>
                        </a:spcAft>
                      </a:pPr>
                      <a:r>
                        <a:rPr lang="en-US" sz="1400" kern="0">
                          <a:solidFill>
                            <a:srgbClr val="000000"/>
                          </a:solidFill>
                          <a:latin typeface="ＭＳ Ｐゴシック"/>
                          <a:ea typeface="ＭＳ 明朝"/>
                          <a:cs typeface="ＭＳ Ｐゴシック"/>
                        </a:rPr>
                        <a:t>9/9</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熊本県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宇城広域連合</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668">
                <a:tc>
                  <a:txBody>
                    <a:bodyPr/>
                    <a:lstStyle/>
                    <a:p>
                      <a:pPr algn="ctr">
                        <a:spcAft>
                          <a:spcPts val="0"/>
                        </a:spcAft>
                      </a:pPr>
                      <a:r>
                        <a:rPr lang="en-US" sz="1400" kern="0">
                          <a:solidFill>
                            <a:srgbClr val="000000"/>
                          </a:solidFill>
                          <a:latin typeface="ＭＳ Ｐゴシック"/>
                          <a:ea typeface="ＭＳ 明朝"/>
                          <a:cs typeface="ＭＳ Ｐゴシック"/>
                        </a:rPr>
                        <a:t>9/28</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長崎県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西海市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668">
                <a:tc>
                  <a:txBody>
                    <a:bodyPr/>
                    <a:lstStyle/>
                    <a:p>
                      <a:pPr algn="ctr">
                        <a:spcAft>
                          <a:spcPts val="0"/>
                        </a:spcAft>
                      </a:pPr>
                      <a:r>
                        <a:rPr lang="en-US" sz="1400" kern="0">
                          <a:solidFill>
                            <a:srgbClr val="000000"/>
                          </a:solidFill>
                          <a:latin typeface="ＭＳ Ｐゴシック"/>
                          <a:ea typeface="ＭＳ 明朝"/>
                          <a:cs typeface="ＭＳ Ｐゴシック"/>
                        </a:rPr>
                        <a:t>10/5</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高知県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嶺北広域行政事務組合</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10/8</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滋賀県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豊郷町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10/13</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和歌山県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那智勝浦町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10/14</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山形県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飯豊町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10/19</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愛媛県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伊方町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10/20</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大分県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玖珠九重行政事務組合</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10/27</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鳥取県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鳥取中部ふるさと広域連合</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10/28</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山梨県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富士北麓介護認定審査会</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11/5</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茨城県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下妻市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11/19</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北海道</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栗山町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11/24</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鹿児島県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大隅肝属広域事務組合</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11/24</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愛知県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名古屋市（西区）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11/25</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富山県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魚津市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11/27</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群馬県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館林市外五町介護認定審査会</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12/1</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新潟県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阿賀野市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12/3</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沖縄県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宜野湾市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12/3</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三重県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松阪市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12/7</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愛知県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名古屋市（南区）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12/7</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秋田県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大館市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12/8</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長野県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木曽広域連合</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12/15</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石川県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津幡町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12/15</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福島県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須賀川市</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27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10" name="表 9"/>
          <p:cNvGraphicFramePr>
            <a:graphicFrameLocks noGrp="1"/>
          </p:cNvGraphicFramePr>
          <p:nvPr/>
        </p:nvGraphicFramePr>
        <p:xfrm>
          <a:off x="4734745" y="1258466"/>
          <a:ext cx="4021324" cy="5134760"/>
        </p:xfrm>
        <a:graphic>
          <a:graphicData uri="http://schemas.openxmlformats.org/drawingml/2006/table">
            <a:tbl>
              <a:tblPr/>
              <a:tblGrid>
                <a:gridCol w="851336"/>
                <a:gridCol w="851336"/>
                <a:gridCol w="2318652"/>
              </a:tblGrid>
              <a:tr h="220420">
                <a:tc>
                  <a:txBody>
                    <a:bodyPr/>
                    <a:lstStyle/>
                    <a:p>
                      <a:pPr algn="ctr">
                        <a:spcAft>
                          <a:spcPts val="0"/>
                        </a:spcAft>
                      </a:pPr>
                      <a:r>
                        <a:rPr lang="ja-JP" sz="1400" kern="0" dirty="0">
                          <a:solidFill>
                            <a:srgbClr val="000000"/>
                          </a:solidFill>
                          <a:latin typeface="Century"/>
                          <a:ea typeface="ＭＳ Ｐゴシック"/>
                          <a:cs typeface="ＭＳ Ｐゴシック"/>
                        </a:rPr>
                        <a:t>訪問月日</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都道府県</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訪問審査会</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dirty="0">
                          <a:solidFill>
                            <a:srgbClr val="000000"/>
                          </a:solidFill>
                          <a:latin typeface="ＭＳ Ｐゴシック"/>
                          <a:ea typeface="ＭＳ 明朝"/>
                          <a:cs typeface="ＭＳ Ｐゴシック"/>
                        </a:rPr>
                        <a:t>12/17</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愛知県</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名古屋市（千種区</a:t>
                      </a:r>
                      <a:r>
                        <a:rPr lang="ja-JP" sz="1400" kern="0" dirty="0" smtClean="0">
                          <a:solidFill>
                            <a:srgbClr val="000000"/>
                          </a:solidFill>
                          <a:latin typeface="Century"/>
                          <a:ea typeface="ＭＳ Ｐゴシック"/>
                          <a:cs typeface="ＭＳ Ｐゴシック"/>
                        </a:rPr>
                        <a:t>）</a:t>
                      </a:r>
                      <a:r>
                        <a:rPr lang="ja-JP" sz="1400" kern="0" dirty="0">
                          <a:solidFill>
                            <a:srgbClr val="000000"/>
                          </a:solidFill>
                          <a:latin typeface="Century"/>
                          <a:ea typeface="ＭＳ Ｐゴシック"/>
                          <a:cs typeface="ＭＳ Ｐゴシック"/>
                        </a:rPr>
                        <a:t>　全体会※</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12/22</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宮崎県</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川南町・都農町</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1/7</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岡山県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岡山市（中区）</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dirty="0">
                          <a:solidFill>
                            <a:srgbClr val="000000"/>
                          </a:solidFill>
                          <a:latin typeface="ＭＳ Ｐゴシック"/>
                          <a:ea typeface="ＭＳ 明朝"/>
                          <a:cs typeface="ＭＳ Ｐゴシック"/>
                        </a:rPr>
                        <a:t>1/8</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島根県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隠岐広域連合</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dirty="0">
                          <a:solidFill>
                            <a:srgbClr val="000000"/>
                          </a:solidFill>
                          <a:latin typeface="ＭＳ Ｐゴシック"/>
                          <a:ea typeface="ＭＳ 明朝"/>
                          <a:cs typeface="ＭＳ Ｐゴシック"/>
                        </a:rPr>
                        <a:t>1/19</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岡山県</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岡山市（北区）</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1/21</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広島県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庄原市</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1/26</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栃木県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栃木市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1/27</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静岡県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菊川市</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1/28</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奈良県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生駒市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1/29</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東京都</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中野区</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2/3</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岐阜県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美濃加茂市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2/5</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千葉県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野田市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2/8</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大阪府</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くすのき広域連合</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2/9</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福岡県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飯塚市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2/10</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香川県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中讃広域行政事務組合</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2/17</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東京都</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葛飾区</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2/17</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佐賀県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杵藤地区広域市町村圏組合</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2/19</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埼玉県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飯能市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2/23</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山口県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長門市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2/24</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兵庫県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神戸市（東灘区）</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0420">
                <a:tc>
                  <a:txBody>
                    <a:bodyPr/>
                    <a:lstStyle/>
                    <a:p>
                      <a:pPr algn="ctr">
                        <a:spcAft>
                          <a:spcPts val="0"/>
                        </a:spcAft>
                      </a:pPr>
                      <a:r>
                        <a:rPr lang="en-US" sz="1400" kern="0">
                          <a:solidFill>
                            <a:srgbClr val="000000"/>
                          </a:solidFill>
                          <a:latin typeface="ＭＳ Ｐゴシック"/>
                          <a:ea typeface="ＭＳ 明朝"/>
                          <a:cs typeface="ＭＳ Ｐゴシック"/>
                        </a:rPr>
                        <a:t>2/25</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兵庫県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神戸市（中央区</a:t>
                      </a:r>
                      <a:r>
                        <a:rPr lang="ja-JP" sz="1400" kern="0" dirty="0" smtClean="0">
                          <a:solidFill>
                            <a:srgbClr val="000000"/>
                          </a:solidFill>
                          <a:latin typeface="Century"/>
                          <a:ea typeface="ＭＳ Ｐゴシック"/>
                          <a:cs typeface="ＭＳ Ｐゴシック"/>
                        </a:rPr>
                        <a:t>）</a:t>
                      </a:r>
                      <a:r>
                        <a:rPr lang="ja-JP" sz="1400" kern="0" dirty="0">
                          <a:solidFill>
                            <a:srgbClr val="000000"/>
                          </a:solidFill>
                          <a:latin typeface="Century"/>
                          <a:ea typeface="ＭＳ Ｐゴシック"/>
                          <a:cs typeface="ＭＳ Ｐゴシック"/>
                        </a:rPr>
                        <a:t>　全体会※</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2/25</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神奈川県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横須賀市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3/9</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岩手県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盛岡北部行政事務組合</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15567"/>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【2-4</a:t>
            </a:r>
            <a:r>
              <a:rPr lang="ja-JP" altLang="en-US" sz="4000" dirty="0" smtClean="0">
                <a:solidFill>
                  <a:srgbClr val="000000"/>
                </a:solidFill>
                <a:latin typeface="Calibri" pitchFamily="34" charset="0"/>
              </a:rPr>
              <a:t>：認定調査員向け能力向上研修会</a:t>
            </a:r>
            <a:r>
              <a:rPr lang="en-US" altLang="ja-JP" sz="4000" dirty="0" smtClean="0">
                <a:solidFill>
                  <a:srgbClr val="000000"/>
                </a:solidFill>
                <a:latin typeface="Calibri" pitchFamily="34" charset="0"/>
              </a:rPr>
              <a:t>】</a:t>
            </a:r>
          </a:p>
        </p:txBody>
      </p:sp>
    </p:spTree>
    <p:extLst>
      <p:ext uri="{BB962C8B-B14F-4D97-AF65-F5344CB8AC3E}">
        <p14:creationId xmlns:p14="http://schemas.microsoft.com/office/powerpoint/2010/main" val="4259782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40615" y="2967243"/>
            <a:ext cx="4801314" cy="707886"/>
          </a:xfrm>
          <a:prstGeom prst="rect">
            <a:avLst/>
          </a:prstGeom>
        </p:spPr>
        <p:txBody>
          <a:bodyPr wrap="none">
            <a:spAutoFit/>
          </a:bodyPr>
          <a:lstStyle/>
          <a:p>
            <a:pPr algn="ctr"/>
            <a:r>
              <a:rPr lang="en-US" altLang="ja-JP" sz="4000" dirty="0" smtClean="0">
                <a:solidFill>
                  <a:srgbClr val="000000"/>
                </a:solidFill>
                <a:latin typeface="+mn-ea"/>
                <a:ea typeface="+mn-ea"/>
              </a:rPr>
              <a:t>【2-1</a:t>
            </a:r>
            <a:r>
              <a:rPr lang="ja-JP" altLang="en-US" sz="4000" dirty="0">
                <a:solidFill>
                  <a:srgbClr val="000000"/>
                </a:solidFill>
                <a:latin typeface="+mn-ea"/>
                <a:ea typeface="+mn-ea"/>
              </a:rPr>
              <a:t>：事業の全体像</a:t>
            </a:r>
            <a:r>
              <a:rPr lang="en-US" altLang="ja-JP" sz="4000" dirty="0">
                <a:solidFill>
                  <a:srgbClr val="000000"/>
                </a:solidFill>
                <a:latin typeface="+mn-ea"/>
                <a:ea typeface="+mn-ea"/>
              </a:rPr>
              <a:t>】</a:t>
            </a:r>
          </a:p>
        </p:txBody>
      </p:sp>
    </p:spTree>
    <p:extLst>
      <p:ext uri="{BB962C8B-B14F-4D97-AF65-F5344CB8AC3E}">
        <p14:creationId xmlns:p14="http://schemas.microsoft.com/office/powerpoint/2010/main" val="57702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800" dirty="0" smtClean="0"/>
              <a:t>認定調査員向け能力向上研修会の目的と対象者</a:t>
            </a:r>
            <a:endParaRPr lang="ja-JP" altLang="en-US" sz="3200" dirty="0" smtClean="0"/>
          </a:p>
        </p:txBody>
      </p:sp>
      <p:sp>
        <p:nvSpPr>
          <p:cNvPr id="5" name="Text Box 221"/>
          <p:cNvSpPr txBox="1">
            <a:spLocks noChangeArrowheads="1"/>
          </p:cNvSpPr>
          <p:nvPr/>
        </p:nvSpPr>
        <p:spPr bwMode="auto">
          <a:xfrm>
            <a:off x="600393" y="1250421"/>
            <a:ext cx="8279448" cy="5412893"/>
          </a:xfrm>
          <a:prstGeom prst="rect">
            <a:avLst/>
          </a:prstGeom>
          <a:noFill/>
          <a:ln w="12700" algn="ctr">
            <a:noFill/>
            <a:miter lim="800000"/>
            <a:headEnd/>
            <a:tailEnd type="none" w="lg" len="lg"/>
          </a:ln>
        </p:spPr>
        <p:txBody>
          <a:bodyPr wrap="square" lIns="90000" tIns="46800" rIns="90000" bIns="46800">
            <a:spAutoFit/>
          </a:bodyPr>
          <a:lstStyle/>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実施方針</a:t>
            </a:r>
            <a:r>
              <a:rPr lang="en-US" altLang="ja-JP" sz="1600" dirty="0" smtClean="0">
                <a:solidFill>
                  <a:srgbClr val="0070C0"/>
                </a:solidFill>
                <a:latin typeface="HGP創英角ｺﾞｼｯｸUB" pitchFamily="50" charset="-128"/>
                <a:ea typeface="HGP創英角ｺﾞｼｯｸUB" pitchFamily="50" charset="-128"/>
              </a:rPr>
              <a:t>】</a:t>
            </a:r>
          </a:p>
          <a:p>
            <a:pPr marL="180000" indent="-177800">
              <a:lnSpc>
                <a:spcPct val="120000"/>
              </a:lnSpc>
            </a:pPr>
            <a:r>
              <a:rPr lang="ja-JP" altLang="en-US" sz="1600" dirty="0" smtClean="0"/>
              <a:t>　「中間指導者層」の育成による自律的な適正化の促進</a:t>
            </a:r>
            <a:endParaRPr lang="en-US" altLang="ja-JP" sz="1600" dirty="0" smtClean="0"/>
          </a:p>
          <a:p>
            <a:pPr marL="177800" indent="-177800">
              <a:lnSpc>
                <a:spcPct val="120000"/>
              </a:lnSpc>
            </a:pPr>
            <a:endParaRPr lang="en-US" altLang="ja-JP" sz="800" dirty="0" smtClean="0"/>
          </a:p>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研修会開催の背景・目的</a:t>
            </a:r>
            <a:r>
              <a:rPr lang="en-US" altLang="ja-JP" sz="1600" dirty="0" smtClean="0">
                <a:solidFill>
                  <a:srgbClr val="0070C0"/>
                </a:solidFill>
                <a:latin typeface="HGP創英角ｺﾞｼｯｸUB" pitchFamily="50" charset="-128"/>
                <a:ea typeface="HGP創英角ｺﾞｼｯｸUB" pitchFamily="50" charset="-128"/>
              </a:rPr>
              <a:t>】</a:t>
            </a:r>
          </a:p>
          <a:p>
            <a:pPr marL="177800" indent="-177800">
              <a:lnSpc>
                <a:spcPct val="120000"/>
              </a:lnSpc>
              <a:buFont typeface="Wingdings" pitchFamily="2" charset="2"/>
              <a:buChar char="p"/>
            </a:pPr>
            <a:r>
              <a:rPr lang="ja-JP" altLang="en-US" sz="1600" dirty="0" smtClean="0">
                <a:solidFill>
                  <a:srgbClr val="000000"/>
                </a:solidFill>
              </a:rPr>
              <a:t>認定調査の適正化を図る上で、</a:t>
            </a:r>
            <a:r>
              <a:rPr lang="ja-JP" altLang="en-US" sz="1600" dirty="0" smtClean="0">
                <a:latin typeface="HGP創英角ｺﾞｼｯｸUB" pitchFamily="50" charset="-128"/>
                <a:ea typeface="HGP創英角ｺﾞｼｯｸUB" pitchFamily="50" charset="-128"/>
              </a:rPr>
              <a:t>各自治体において「指導者層」をいかに確保するか</a:t>
            </a:r>
            <a:r>
              <a:rPr lang="ja-JP" altLang="en-US" sz="1600" dirty="0" smtClean="0">
                <a:solidFill>
                  <a:srgbClr val="000000"/>
                </a:solidFill>
              </a:rPr>
              <a:t>が重要</a:t>
            </a:r>
            <a:endParaRPr lang="en-US" altLang="ja-JP" sz="1600" dirty="0" smtClean="0">
              <a:solidFill>
                <a:srgbClr val="000000"/>
              </a:solidFill>
            </a:endParaRPr>
          </a:p>
          <a:p>
            <a:pPr marL="177800" indent="-177800">
              <a:lnSpc>
                <a:spcPct val="120000"/>
              </a:lnSpc>
              <a:buFont typeface="Wingdings" pitchFamily="2" charset="2"/>
              <a:buChar char="p"/>
            </a:pPr>
            <a:r>
              <a:rPr lang="ja-JP" altLang="en-US" sz="1600" dirty="0" smtClean="0">
                <a:solidFill>
                  <a:srgbClr val="000000"/>
                </a:solidFill>
              </a:rPr>
              <a:t>「指導者層」としては、都道府県職員が重要な役割を果たしているが、県内をくまなく指導する人的余裕がなく、各市町村でも、職員の異動等により知識・経験が蓄積されにくい側面がある</a:t>
            </a:r>
            <a:endParaRPr lang="en-US" altLang="ja-JP" sz="1600" dirty="0" smtClean="0">
              <a:solidFill>
                <a:srgbClr val="000000"/>
              </a:solidFill>
            </a:endParaRPr>
          </a:p>
          <a:p>
            <a:pPr marL="177800" indent="-177800">
              <a:lnSpc>
                <a:spcPct val="120000"/>
              </a:lnSpc>
              <a:buFont typeface="Wingdings" pitchFamily="2" charset="2"/>
              <a:buChar char="p"/>
            </a:pPr>
            <a:r>
              <a:rPr lang="ja-JP" altLang="ja-JP" sz="1600" dirty="0" smtClean="0"/>
              <a:t>都道府県の専門調査員、保険者</a:t>
            </a:r>
            <a:r>
              <a:rPr lang="ja-JP" altLang="en-US" sz="1600" dirty="0" smtClean="0"/>
              <a:t>・</a:t>
            </a:r>
            <a:r>
              <a:rPr lang="ja-JP" altLang="ja-JP" sz="1600" dirty="0" smtClean="0"/>
              <a:t>事務受託法人で</a:t>
            </a:r>
            <a:r>
              <a:rPr lang="ja-JP" altLang="ja-JP" sz="1600" dirty="0" smtClean="0">
                <a:latin typeface="HGP創英角ｺﾞｼｯｸUB" pitchFamily="50" charset="-128"/>
                <a:ea typeface="HGP創英角ｺﾞｼｯｸUB" pitchFamily="50" charset="-128"/>
              </a:rPr>
              <a:t>比較的長期間調査業務に従事している</a:t>
            </a:r>
            <a:r>
              <a:rPr lang="ja-JP" altLang="en-US" sz="1600" dirty="0" smtClean="0">
                <a:latin typeface="HGP創英角ｺﾞｼｯｸUB" pitchFamily="50" charset="-128"/>
                <a:ea typeface="HGP創英角ｺﾞｼｯｸUB" pitchFamily="50" charset="-128"/>
              </a:rPr>
              <a:t>（従事する予定の）</a:t>
            </a:r>
            <a:r>
              <a:rPr lang="ja-JP" altLang="ja-JP" sz="1600" dirty="0" smtClean="0">
                <a:latin typeface="HGP創英角ｺﾞｼｯｸUB" pitchFamily="50" charset="-128"/>
                <a:ea typeface="HGP創英角ｺﾞｼｯｸUB" pitchFamily="50" charset="-128"/>
              </a:rPr>
              <a:t>職員</a:t>
            </a:r>
            <a:r>
              <a:rPr lang="ja-JP" altLang="en-US" sz="1600" dirty="0" smtClean="0">
                <a:latin typeface="HGP創英角ｺﾞｼｯｸUB" pitchFamily="50" charset="-128"/>
                <a:ea typeface="HGP創英角ｺﾞｼｯｸUB" pitchFamily="50" charset="-128"/>
              </a:rPr>
              <a:t>を対象に</a:t>
            </a:r>
            <a:r>
              <a:rPr lang="ja-JP" altLang="ja-JP" sz="1600" dirty="0" smtClean="0">
                <a:latin typeface="HGP創英角ｺﾞｼｯｸUB" pitchFamily="50" charset="-128"/>
                <a:ea typeface="HGP創英角ｺﾞｼｯｸUB" pitchFamily="50" charset="-128"/>
              </a:rPr>
              <a:t> 「中間指導者層」</a:t>
            </a:r>
            <a:r>
              <a:rPr lang="ja-JP" altLang="en-US" sz="1600" dirty="0" smtClean="0">
                <a:latin typeface="HGP創英角ｺﾞｼｯｸUB" pitchFamily="50" charset="-128"/>
                <a:ea typeface="HGP創英角ｺﾞｼｯｸUB" pitchFamily="50" charset="-128"/>
              </a:rPr>
              <a:t>を養成する</a:t>
            </a:r>
            <a:r>
              <a:rPr lang="ja-JP" altLang="ja-JP" sz="1600" dirty="0" smtClean="0"/>
              <a:t>ことを目的とし</a:t>
            </a:r>
            <a:r>
              <a:rPr lang="ja-JP" altLang="en-US" sz="1600" dirty="0" smtClean="0"/>
              <a:t>て</a:t>
            </a:r>
            <a:r>
              <a:rPr lang="ja-JP" altLang="ja-JP" sz="1600" dirty="0" smtClean="0"/>
              <a:t>研修会を開催する</a:t>
            </a:r>
            <a:endParaRPr lang="en-US" altLang="ja-JP" sz="1600" dirty="0" smtClean="0"/>
          </a:p>
          <a:p>
            <a:pPr marL="177800" indent="-177800">
              <a:lnSpc>
                <a:spcPct val="120000"/>
              </a:lnSpc>
            </a:pPr>
            <a:endParaRPr lang="en-US" altLang="ja-JP" sz="800" dirty="0" smtClean="0">
              <a:solidFill>
                <a:srgbClr val="000000"/>
              </a:solidFill>
              <a:latin typeface="HGP創英角ｺﾞｼｯｸUB" pitchFamily="50" charset="-128"/>
              <a:ea typeface="HGP創英角ｺﾞｼｯｸUB" pitchFamily="50" charset="-128"/>
            </a:endParaRPr>
          </a:p>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対象者</a:t>
            </a:r>
            <a:r>
              <a:rPr lang="en-US" altLang="ja-JP" sz="1600" dirty="0" smtClean="0">
                <a:solidFill>
                  <a:srgbClr val="0070C0"/>
                </a:solidFill>
                <a:latin typeface="HGP創英角ｺﾞｼｯｸUB" pitchFamily="50" charset="-128"/>
                <a:ea typeface="HGP創英角ｺﾞｼｯｸUB" pitchFamily="50" charset="-128"/>
              </a:rPr>
              <a:t>】</a:t>
            </a:r>
          </a:p>
          <a:p>
            <a:pPr marL="180000">
              <a:lnSpc>
                <a:spcPct val="120000"/>
              </a:lnSpc>
            </a:pPr>
            <a:r>
              <a:rPr lang="ja-JP" altLang="en-US" sz="1600" dirty="0" smtClean="0"/>
              <a:t>都道府県職員（専門調査員を含む）、市区町村の指導的立場の認定調査員（嘱託職員・事務受託法人の職員も含む）、市区町村（広域連合等含む）職員（審査会事務局等）、であって、以下のいずれにも該当する者とする。</a:t>
            </a:r>
          </a:p>
          <a:p>
            <a:pPr marL="177800" indent="-177800">
              <a:lnSpc>
                <a:spcPct val="120000"/>
              </a:lnSpc>
            </a:pPr>
            <a:r>
              <a:rPr lang="ja-JP" altLang="en-US" sz="1600" dirty="0" smtClean="0"/>
              <a:t>　　　① 指導的立場としての業務経験を有する（または今後、指導的立場として従事する）者。</a:t>
            </a:r>
          </a:p>
          <a:p>
            <a:pPr marL="177800" indent="-177800">
              <a:lnSpc>
                <a:spcPct val="120000"/>
              </a:lnSpc>
            </a:pPr>
            <a:r>
              <a:rPr lang="ja-JP" altLang="en-US" sz="1600" dirty="0" smtClean="0"/>
              <a:t>　　　② 今後も一定期間は継続的に認定調査に従事することが見込まれる者。</a:t>
            </a:r>
            <a:endParaRPr lang="en-US" altLang="ja-JP" sz="1600" dirty="0" smtClean="0"/>
          </a:p>
          <a:p>
            <a:pPr marL="177800" indent="-177800">
              <a:lnSpc>
                <a:spcPct val="120000"/>
              </a:lnSpc>
            </a:pPr>
            <a:endParaRPr lang="en-US" altLang="ja-JP" sz="800" dirty="0" smtClean="0"/>
          </a:p>
          <a:p>
            <a:pPr marL="177800" indent="-177800">
              <a:lnSpc>
                <a:spcPct val="120000"/>
              </a:lnSpc>
            </a:pPr>
            <a:r>
              <a:rPr lang="en-US" altLang="ja-JP" sz="1600" dirty="0" smtClean="0">
                <a:solidFill>
                  <a:srgbClr val="C00000"/>
                </a:solidFill>
                <a:latin typeface="HGP創英角ｺﾞｼｯｸUB" pitchFamily="50" charset="-128"/>
                <a:ea typeface="HGP創英角ｺﾞｼｯｸUB" pitchFamily="50" charset="-128"/>
              </a:rPr>
              <a:t>※</a:t>
            </a:r>
            <a:r>
              <a:rPr lang="ja-JP" altLang="en-US" sz="1600" dirty="0" smtClean="0">
                <a:solidFill>
                  <a:srgbClr val="C00000"/>
                </a:solidFill>
                <a:latin typeface="HGP創英角ｺﾞｼｯｸUB" pitchFamily="50" charset="-128"/>
                <a:ea typeface="HGP創英角ｺﾞｼｯｸUB" pitchFamily="50" charset="-128"/>
              </a:rPr>
              <a:t>本研修は、認定調査員だけでなく審査会事務局も対象としているため、市町村だけでなく、広域連合等（認定調査を実施していない団体を含む）も含めて、周知してください</a:t>
            </a:r>
            <a:endParaRPr lang="ja-JP" altLang="ja-JP" sz="1600" dirty="0" smtClean="0">
              <a:solidFill>
                <a:srgbClr val="C00000"/>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290909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800" dirty="0" smtClean="0"/>
              <a:t>認定調査員向け能力向上研修会の狙いと効果</a:t>
            </a:r>
            <a:endParaRPr lang="ja-JP" altLang="en-US" sz="3200" dirty="0" smtClean="0"/>
          </a:p>
        </p:txBody>
      </p:sp>
      <p:sp>
        <p:nvSpPr>
          <p:cNvPr id="4" name="Rectangle 3"/>
          <p:cNvSpPr>
            <a:spLocks noChangeArrowheads="1"/>
          </p:cNvSpPr>
          <p:nvPr/>
        </p:nvSpPr>
        <p:spPr bwMode="auto">
          <a:xfrm>
            <a:off x="615315" y="1335162"/>
            <a:ext cx="8010525" cy="1702677"/>
          </a:xfrm>
          <a:prstGeom prst="rect">
            <a:avLst/>
          </a:prstGeom>
          <a:noFill/>
          <a:ln w="9525">
            <a:noFill/>
            <a:miter lim="800000"/>
            <a:headEnd/>
            <a:tailEnd/>
          </a:ln>
        </p:spPr>
        <p:txBody>
          <a:bodyPr lIns="0" tIns="0" rIns="0" bIns="0"/>
          <a:lstStyle/>
          <a:p>
            <a:pPr marL="180000" indent="-180000">
              <a:lnSpc>
                <a:spcPct val="120000"/>
              </a:lnSpc>
              <a:spcBef>
                <a:spcPct val="20000"/>
              </a:spcBef>
              <a:buClr>
                <a:srgbClr val="5A5A5A"/>
              </a:buClr>
              <a:buFont typeface="Wingdings" pitchFamily="2" charset="2"/>
              <a:buChar char="p"/>
            </a:pPr>
            <a:r>
              <a:rPr lang="ja-JP" altLang="en-US" sz="1600" dirty="0" smtClean="0">
                <a:latin typeface="ＭＳ Ｐゴシック" charset="-128"/>
              </a:rPr>
              <a:t>受講者が指導的</a:t>
            </a:r>
            <a:r>
              <a:rPr lang="ja-JP" altLang="en-US" sz="1600" dirty="0">
                <a:latin typeface="ＭＳ Ｐゴシック" charset="-128"/>
              </a:rPr>
              <a:t>立場を担うためには、</a:t>
            </a:r>
            <a:r>
              <a:rPr lang="ja-JP" altLang="en-US" sz="1600" dirty="0">
                <a:latin typeface="HGP創英角ｺﾞｼｯｸUB" pitchFamily="50" charset="-128"/>
                <a:ea typeface="HGP創英角ｺﾞｼｯｸUB" pitchFamily="50" charset="-128"/>
              </a:rPr>
              <a:t>認定調査のみでなく、一次判定ソフト</a:t>
            </a:r>
            <a:r>
              <a:rPr lang="ja-JP" altLang="en-US" sz="1600" dirty="0" smtClean="0">
                <a:latin typeface="HGP創英角ｺﾞｼｯｸUB" pitchFamily="50" charset="-128"/>
                <a:ea typeface="HGP創英角ｺﾞｼｯｸUB" pitchFamily="50" charset="-128"/>
              </a:rPr>
              <a:t>や審査会</a:t>
            </a:r>
            <a:r>
              <a:rPr lang="ja-JP" altLang="en-US" sz="1600" dirty="0">
                <a:latin typeface="HGP創英角ｺﾞｼｯｸUB" pitchFamily="50" charset="-128"/>
                <a:ea typeface="HGP創英角ｺﾞｼｯｸUB" pitchFamily="50" charset="-128"/>
              </a:rPr>
              <a:t>を含めた、要介護認定全体の仕組みの理解が必要</a:t>
            </a:r>
            <a:r>
              <a:rPr lang="ja-JP" altLang="en-US" sz="1600" dirty="0">
                <a:latin typeface="ＭＳ Ｐゴシック" charset="-128"/>
              </a:rPr>
              <a:t>で</a:t>
            </a:r>
            <a:r>
              <a:rPr lang="ja-JP" altLang="en-US" sz="1600" dirty="0" smtClean="0">
                <a:latin typeface="ＭＳ Ｐゴシック" charset="-128"/>
              </a:rPr>
              <a:t>あるため、それをふまえたカリキュラムとする</a:t>
            </a:r>
            <a:endParaRPr lang="en-US" altLang="ja-JP" sz="1600" dirty="0">
              <a:latin typeface="ＭＳ Ｐゴシック" charset="-128"/>
            </a:endParaRPr>
          </a:p>
          <a:p>
            <a:pPr marL="180000" indent="-180000">
              <a:lnSpc>
                <a:spcPct val="120000"/>
              </a:lnSpc>
              <a:spcBef>
                <a:spcPct val="20000"/>
              </a:spcBef>
              <a:buClr>
                <a:srgbClr val="5A5A5A"/>
              </a:buClr>
              <a:buFont typeface="Wingdings" pitchFamily="2" charset="2"/>
              <a:buChar char="p"/>
            </a:pPr>
            <a:r>
              <a:rPr lang="ja-JP" altLang="en-US" sz="1600" dirty="0" smtClean="0">
                <a:latin typeface="ＭＳ Ｐゴシック" charset="-128"/>
              </a:rPr>
              <a:t>受講者は、</a:t>
            </a:r>
            <a:r>
              <a:rPr lang="ja-JP" altLang="en-US" sz="1600" dirty="0">
                <a:latin typeface="ＭＳ Ｐゴシック" charset="-128"/>
              </a:rPr>
              <a:t>審査会事務局等を担当する「事務系」と専従調査員等の「技術系」で異なる弱点を抱えているが、要介護認定全体の仕組みを理解することで</a:t>
            </a:r>
            <a:r>
              <a:rPr lang="ja-JP" altLang="en-US" sz="1600" dirty="0" smtClean="0">
                <a:latin typeface="HGP創英角ｺﾞｼｯｸUB" pitchFamily="50" charset="-128"/>
                <a:ea typeface="HGP創英角ｺﾞｼｯｸUB" pitchFamily="50" charset="-128"/>
              </a:rPr>
              <a:t>、 「事務系」 「技術系」それぞれの</a:t>
            </a:r>
            <a:r>
              <a:rPr lang="ja-JP" altLang="en-US" sz="1600" dirty="0">
                <a:latin typeface="HGP創英角ｺﾞｼｯｸUB" pitchFamily="50" charset="-128"/>
                <a:ea typeface="HGP創英角ｺﾞｼｯｸUB" pitchFamily="50" charset="-128"/>
              </a:rPr>
              <a:t>弱点を克服</a:t>
            </a:r>
            <a:r>
              <a:rPr lang="ja-JP" altLang="en-US" sz="1600" dirty="0">
                <a:latin typeface="ＭＳ Ｐゴシック" charset="-128"/>
              </a:rPr>
              <a:t>することが期待できる</a:t>
            </a:r>
            <a:endParaRPr lang="ja-JP" altLang="en-US" sz="1600" b="1" dirty="0">
              <a:solidFill>
                <a:srgbClr val="FF0000"/>
              </a:solidFill>
              <a:latin typeface="ＭＳ Ｐゴシック" charset="-128"/>
            </a:endParaRPr>
          </a:p>
        </p:txBody>
      </p:sp>
      <p:graphicFrame>
        <p:nvGraphicFramePr>
          <p:cNvPr id="6" name="表 5"/>
          <p:cNvGraphicFramePr>
            <a:graphicFrameLocks noGrp="1"/>
          </p:cNvGraphicFramePr>
          <p:nvPr/>
        </p:nvGraphicFramePr>
        <p:xfrm>
          <a:off x="647926" y="2924947"/>
          <a:ext cx="7848147" cy="3362961"/>
        </p:xfrm>
        <a:graphic>
          <a:graphicData uri="http://schemas.openxmlformats.org/drawingml/2006/table">
            <a:tbl>
              <a:tblPr firstRow="1" firstCol="1" bandRow="1">
                <a:tableStyleId>{21E4AEA4-8DFA-4A89-87EB-49C32662AFE0}</a:tableStyleId>
              </a:tblPr>
              <a:tblGrid>
                <a:gridCol w="2260374"/>
                <a:gridCol w="5587773"/>
              </a:tblGrid>
              <a:tr h="0">
                <a:tc>
                  <a:txBody>
                    <a:bodyPr/>
                    <a:lstStyle/>
                    <a:p>
                      <a:pPr algn="ctr"/>
                      <a:r>
                        <a:rPr kumimoji="1" lang="ja-JP" altLang="en-US" sz="1600" dirty="0" smtClean="0"/>
                        <a:t>受講者の種類</a:t>
                      </a:r>
                      <a:endParaRPr kumimoji="1" lang="ja-JP" altLang="en-US" sz="1600" dirty="0"/>
                    </a:p>
                  </a:txBody>
                  <a:tcP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kumimoji="1" lang="ja-JP" altLang="en-US" sz="1600" dirty="0" smtClean="0"/>
                        <a:t>研修会参加により期待される効果</a:t>
                      </a:r>
                      <a:endParaRPr kumimoji="1" lang="ja-JP" altLang="en-US" sz="1600" dirty="0"/>
                    </a:p>
                  </a:txBody>
                  <a:tcP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1009227">
                <a:tc>
                  <a:txBody>
                    <a:bodyPr/>
                    <a:lstStyle/>
                    <a:p>
                      <a:r>
                        <a:rPr kumimoji="1" lang="ja-JP" altLang="en-US" sz="1600" dirty="0" smtClean="0">
                          <a:solidFill>
                            <a:schemeClr val="tx1"/>
                          </a:solidFill>
                        </a:rPr>
                        <a:t>都道府県職員</a:t>
                      </a:r>
                      <a:endParaRPr kumimoji="1" lang="ja-JP" altLang="en-US" sz="16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市区町村に対する指導のポイントを理解するとともに、研修のテーマ設定や講師の養成に活用できる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9227">
                <a:tc>
                  <a:txBody>
                    <a:bodyPr/>
                    <a:lstStyle/>
                    <a:p>
                      <a:r>
                        <a:rPr kumimoji="1" lang="en-US" altLang="ja-JP" sz="1600" dirty="0" smtClean="0">
                          <a:solidFill>
                            <a:schemeClr val="tx1"/>
                          </a:solidFill>
                        </a:rPr>
                        <a:t>【</a:t>
                      </a:r>
                      <a:r>
                        <a:rPr kumimoji="1" lang="ja-JP" altLang="en-US" sz="1600" dirty="0" smtClean="0">
                          <a:solidFill>
                            <a:schemeClr val="tx1"/>
                          </a:solidFill>
                        </a:rPr>
                        <a:t>事務系</a:t>
                      </a:r>
                      <a:r>
                        <a:rPr kumimoji="1" lang="en-US" altLang="ja-JP" sz="1600" dirty="0" smtClean="0">
                          <a:solidFill>
                            <a:schemeClr val="tx1"/>
                          </a:solidFill>
                        </a:rPr>
                        <a:t>】</a:t>
                      </a:r>
                      <a:r>
                        <a:rPr kumimoji="1" lang="ja-JP" altLang="en-US" sz="1600" dirty="0" smtClean="0">
                          <a:solidFill>
                            <a:schemeClr val="tx1"/>
                          </a:solidFill>
                        </a:rPr>
                        <a:t>市区町村職員</a:t>
                      </a:r>
                      <a:r>
                        <a:rPr kumimoji="1" lang="en-US" altLang="ja-JP" sz="1200" dirty="0" smtClean="0">
                          <a:solidFill>
                            <a:schemeClr val="tx1"/>
                          </a:solidFill>
                        </a:rPr>
                        <a:t>(</a:t>
                      </a:r>
                      <a:r>
                        <a:rPr kumimoji="1" lang="ja-JP" altLang="en-US" sz="1200" dirty="0" smtClean="0">
                          <a:solidFill>
                            <a:schemeClr val="tx1"/>
                          </a:solidFill>
                        </a:rPr>
                        <a:t>審査会事務局等</a:t>
                      </a:r>
                      <a:r>
                        <a:rPr kumimoji="1" lang="en-US" altLang="ja-JP" sz="1200" dirty="0" smtClean="0">
                          <a:solidFill>
                            <a:schemeClr val="tx1"/>
                          </a:solidFill>
                        </a:rPr>
                        <a:t>)</a:t>
                      </a:r>
                      <a:endParaRPr kumimoji="1" lang="ja-JP" altLang="en-US" sz="12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管理側として、認定調査の課題抽出方法を学ぶことができる。また、弱点である認定調査の技術面の習得ができる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9227">
                <a:tc>
                  <a:txBody>
                    <a:bodyPr/>
                    <a:lstStyle/>
                    <a:p>
                      <a:r>
                        <a:rPr kumimoji="1" lang="en-US" altLang="ja-JP" sz="1600" dirty="0" smtClean="0">
                          <a:solidFill>
                            <a:schemeClr val="tx1"/>
                          </a:solidFill>
                        </a:rPr>
                        <a:t>【</a:t>
                      </a:r>
                      <a:r>
                        <a:rPr kumimoji="1" lang="ja-JP" altLang="en-US" sz="1600" dirty="0" smtClean="0">
                          <a:solidFill>
                            <a:schemeClr val="tx1"/>
                          </a:solidFill>
                        </a:rPr>
                        <a:t>技術系</a:t>
                      </a:r>
                      <a:r>
                        <a:rPr kumimoji="1" lang="en-US" altLang="ja-JP" sz="1600" dirty="0" smtClean="0">
                          <a:solidFill>
                            <a:schemeClr val="tx1"/>
                          </a:solidFill>
                        </a:rPr>
                        <a:t>】</a:t>
                      </a:r>
                      <a:r>
                        <a:rPr kumimoji="1" lang="ja-JP" altLang="en-US" sz="1600" dirty="0" smtClean="0">
                          <a:solidFill>
                            <a:schemeClr val="tx1"/>
                          </a:solidFill>
                        </a:rPr>
                        <a:t>市区町村職員</a:t>
                      </a:r>
                      <a:endParaRPr kumimoji="1" lang="en-US" altLang="ja-JP" sz="1600" dirty="0" smtClean="0">
                        <a:solidFill>
                          <a:schemeClr val="tx1"/>
                        </a:solidFill>
                      </a:endParaRPr>
                    </a:p>
                    <a:p>
                      <a:r>
                        <a:rPr kumimoji="1" lang="ja-JP" altLang="en-US" sz="1200" dirty="0" smtClean="0">
                          <a:solidFill>
                            <a:schemeClr val="tx1"/>
                          </a:solidFill>
                        </a:rPr>
                        <a:t>（専従調査員等）、指導的立場の認定調査員</a:t>
                      </a:r>
                      <a:endParaRPr kumimoji="1" lang="ja-JP" altLang="en-US" sz="12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現場側として、技術面の向上が図られる。また、弱点である管理側の視点を身につけることで、要介護認定全体の視点から、課題の優先順位付けができるようになる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27</a:t>
            </a:r>
            <a:r>
              <a:rPr lang="ja-JP" altLang="en-US" dirty="0" smtClean="0"/>
              <a:t>年度の開催実績</a:t>
            </a:r>
          </a:p>
        </p:txBody>
      </p:sp>
      <p:graphicFrame>
        <p:nvGraphicFramePr>
          <p:cNvPr id="5" name="表 4"/>
          <p:cNvGraphicFramePr>
            <a:graphicFrameLocks noGrp="1"/>
          </p:cNvGraphicFramePr>
          <p:nvPr/>
        </p:nvGraphicFramePr>
        <p:xfrm>
          <a:off x="743034" y="1394696"/>
          <a:ext cx="7611256" cy="4858321"/>
        </p:xfrm>
        <a:graphic>
          <a:graphicData uri="http://schemas.openxmlformats.org/drawingml/2006/table">
            <a:tbl>
              <a:tblPr firstRow="1">
                <a:tableStyleId>{B301B821-A1FF-4177-AEE7-76D212191A09}</a:tableStyleId>
              </a:tblPr>
              <a:tblGrid>
                <a:gridCol w="1925456"/>
                <a:gridCol w="4153405"/>
                <a:gridCol w="1532395"/>
              </a:tblGrid>
              <a:tr h="373717">
                <a:tc>
                  <a:txBody>
                    <a:bodyPr/>
                    <a:lstStyle/>
                    <a:p>
                      <a:pPr algn="ctr">
                        <a:spcAft>
                          <a:spcPts val="0"/>
                        </a:spcAft>
                      </a:pPr>
                      <a:r>
                        <a:rPr lang="ja-JP" sz="1800" kern="100" baseline="0" dirty="0">
                          <a:latin typeface="Arial" pitchFamily="34" charset="0"/>
                          <a:ea typeface="ＭＳ Ｐゴシック" pitchFamily="50" charset="-128"/>
                        </a:rPr>
                        <a:t>開催地</a:t>
                      </a:r>
                      <a:endParaRPr lang="ja-JP" sz="1800" kern="100" baseline="0" dirty="0">
                        <a:latin typeface="Arial" pitchFamily="34" charset="0"/>
                        <a:ea typeface="ＭＳ Ｐゴシック" pitchFamily="50" charset="-128"/>
                        <a:cs typeface="Times New Roman"/>
                      </a:endParaRPr>
                    </a:p>
                  </a:txBody>
                  <a:tcPr marL="68580" marR="68580" marT="0" marB="0" anchor="ctr"/>
                </a:tc>
                <a:tc>
                  <a:txBody>
                    <a:bodyPr/>
                    <a:lstStyle/>
                    <a:p>
                      <a:pPr algn="ctr">
                        <a:spcAft>
                          <a:spcPts val="0"/>
                        </a:spcAft>
                      </a:pPr>
                      <a:r>
                        <a:rPr lang="ja-JP" sz="1800" kern="100" baseline="0" dirty="0">
                          <a:latin typeface="Arial" pitchFamily="34" charset="0"/>
                          <a:ea typeface="ＭＳ Ｐゴシック" pitchFamily="50" charset="-128"/>
                        </a:rPr>
                        <a:t>開催日時</a:t>
                      </a:r>
                      <a:endParaRPr lang="ja-JP" sz="1800" kern="100" baseline="0" dirty="0">
                        <a:latin typeface="Arial" pitchFamily="34" charset="0"/>
                        <a:ea typeface="ＭＳ Ｐゴシック" pitchFamily="50" charset="-128"/>
                        <a:cs typeface="Times New Roman"/>
                      </a:endParaRPr>
                    </a:p>
                  </a:txBody>
                  <a:tcPr marL="68580" marR="68580" marT="0" marB="0" anchor="ctr"/>
                </a:tc>
                <a:tc>
                  <a:txBody>
                    <a:bodyPr/>
                    <a:lstStyle/>
                    <a:p>
                      <a:pPr algn="ctr">
                        <a:spcAft>
                          <a:spcPts val="0"/>
                        </a:spcAft>
                      </a:pPr>
                      <a:r>
                        <a:rPr lang="ja-JP" sz="1800" kern="100" baseline="0">
                          <a:latin typeface="Arial" pitchFamily="34" charset="0"/>
                          <a:ea typeface="ＭＳ Ｐゴシック" pitchFamily="50" charset="-128"/>
                        </a:rPr>
                        <a:t>受講者数</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仙台会場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indent="114300" algn="ctr" fontAlgn="base">
                        <a:spcBef>
                          <a:spcPts val="215"/>
                        </a:spcBef>
                        <a:spcAft>
                          <a:spcPts val="0"/>
                        </a:spcAft>
                      </a:pPr>
                      <a:r>
                        <a:rPr lang="en-US" sz="1800" kern="1200" baseline="0">
                          <a:latin typeface="Arial" pitchFamily="34" charset="0"/>
                          <a:ea typeface="ＭＳ Ｐゴシック" pitchFamily="50" charset="-128"/>
                        </a:rPr>
                        <a:t>5</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26</a:t>
                      </a:r>
                      <a:r>
                        <a:rPr lang="ja-JP" sz="1800" kern="1200" baseline="0">
                          <a:latin typeface="Arial" pitchFamily="34" charset="0"/>
                          <a:ea typeface="ＭＳ Ｐゴシック" pitchFamily="50" charset="-128"/>
                        </a:rPr>
                        <a:t>日（火）～</a:t>
                      </a:r>
                      <a:r>
                        <a:rPr lang="en-US" sz="1800" kern="1200" baseline="0">
                          <a:latin typeface="Arial" pitchFamily="34" charset="0"/>
                          <a:ea typeface="ＭＳ Ｐゴシック" pitchFamily="50" charset="-128"/>
                        </a:rPr>
                        <a:t>27</a:t>
                      </a:r>
                      <a:r>
                        <a:rPr lang="ja-JP" sz="1800" kern="1200" baseline="0">
                          <a:latin typeface="Arial" pitchFamily="34" charset="0"/>
                          <a:ea typeface="ＭＳ Ｐゴシック" pitchFamily="50" charset="-128"/>
                        </a:rPr>
                        <a:t>日（水）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61</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徳島会場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indent="114300" algn="ctr" fontAlgn="base">
                        <a:spcBef>
                          <a:spcPts val="215"/>
                        </a:spcBef>
                        <a:spcAft>
                          <a:spcPts val="0"/>
                        </a:spcAft>
                      </a:pPr>
                      <a:r>
                        <a:rPr lang="en-US" sz="1800" kern="1200" baseline="0">
                          <a:latin typeface="Arial" pitchFamily="34" charset="0"/>
                          <a:ea typeface="ＭＳ Ｐゴシック" pitchFamily="50" charset="-128"/>
                        </a:rPr>
                        <a:t>6</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11</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12</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26</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金沢会場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indent="114300" algn="ctr" fontAlgn="base">
                        <a:spcBef>
                          <a:spcPts val="215"/>
                        </a:spcBef>
                        <a:spcAft>
                          <a:spcPts val="0"/>
                        </a:spcAft>
                      </a:pPr>
                      <a:r>
                        <a:rPr lang="en-US" sz="1800" kern="1200" baseline="0">
                          <a:latin typeface="Arial" pitchFamily="34" charset="0"/>
                          <a:ea typeface="ＭＳ Ｐゴシック" pitchFamily="50" charset="-128"/>
                        </a:rPr>
                        <a:t>6</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24</a:t>
                      </a:r>
                      <a:r>
                        <a:rPr lang="ja-JP" sz="1800" kern="1200" baseline="0">
                          <a:latin typeface="Arial" pitchFamily="34" charset="0"/>
                          <a:ea typeface="ＭＳ Ｐゴシック" pitchFamily="50" charset="-128"/>
                        </a:rPr>
                        <a:t>日（水）～</a:t>
                      </a:r>
                      <a:r>
                        <a:rPr lang="en-US" sz="1800" kern="1200" baseline="0">
                          <a:latin typeface="Arial" pitchFamily="34" charset="0"/>
                          <a:ea typeface="ＭＳ Ｐゴシック" pitchFamily="50" charset="-128"/>
                        </a:rPr>
                        <a:t>25</a:t>
                      </a:r>
                      <a:r>
                        <a:rPr lang="ja-JP" sz="1800" kern="1200" baseline="0">
                          <a:latin typeface="Arial" pitchFamily="34" charset="0"/>
                          <a:ea typeface="ＭＳ Ｐゴシック" pitchFamily="50" charset="-128"/>
                        </a:rPr>
                        <a:t>日（木）</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32</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名古屋会場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indent="114300" algn="ctr" fontAlgn="base">
                        <a:spcBef>
                          <a:spcPts val="215"/>
                        </a:spcBef>
                        <a:spcAft>
                          <a:spcPts val="0"/>
                        </a:spcAft>
                      </a:pPr>
                      <a:r>
                        <a:rPr lang="en-US" sz="1800" kern="1200" baseline="0">
                          <a:latin typeface="Arial" pitchFamily="34" charset="0"/>
                          <a:ea typeface="ＭＳ Ｐゴシック" pitchFamily="50" charset="-128"/>
                        </a:rPr>
                        <a:t>7</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9</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10</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76</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福岡会場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a:latin typeface="Arial" pitchFamily="34" charset="0"/>
                          <a:ea typeface="ＭＳ Ｐゴシック" pitchFamily="50" charset="-128"/>
                        </a:rPr>
                        <a:t>8</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6</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7</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64</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大阪会場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dirty="0">
                          <a:latin typeface="Arial" pitchFamily="34" charset="0"/>
                          <a:ea typeface="ＭＳ Ｐゴシック" pitchFamily="50" charset="-128"/>
                        </a:rPr>
                        <a:t>8</a:t>
                      </a:r>
                      <a:r>
                        <a:rPr lang="ja-JP" sz="1800" kern="1200" baseline="0" dirty="0">
                          <a:latin typeface="Arial" pitchFamily="34" charset="0"/>
                          <a:ea typeface="ＭＳ Ｐゴシック" pitchFamily="50" charset="-128"/>
                        </a:rPr>
                        <a:t>月</a:t>
                      </a:r>
                      <a:r>
                        <a:rPr lang="en-US" sz="1800" kern="1200" baseline="0" dirty="0">
                          <a:latin typeface="Arial" pitchFamily="34" charset="0"/>
                          <a:ea typeface="ＭＳ Ｐゴシック" pitchFamily="50" charset="-128"/>
                        </a:rPr>
                        <a:t>20</a:t>
                      </a:r>
                      <a:r>
                        <a:rPr lang="ja-JP" sz="1800" kern="1200" baseline="0" dirty="0">
                          <a:latin typeface="Arial" pitchFamily="34" charset="0"/>
                          <a:ea typeface="ＭＳ Ｐゴシック" pitchFamily="50" charset="-128"/>
                        </a:rPr>
                        <a:t>日（木）～</a:t>
                      </a:r>
                      <a:r>
                        <a:rPr lang="en-US" sz="1800" kern="1200" baseline="0" dirty="0">
                          <a:latin typeface="Arial" pitchFamily="34" charset="0"/>
                          <a:ea typeface="ＭＳ Ｐゴシック" pitchFamily="50" charset="-128"/>
                        </a:rPr>
                        <a:t>21</a:t>
                      </a:r>
                      <a:r>
                        <a:rPr lang="ja-JP" sz="1800" kern="1200" baseline="0" dirty="0">
                          <a:latin typeface="Arial" pitchFamily="34" charset="0"/>
                          <a:ea typeface="ＭＳ Ｐゴシック" pitchFamily="50" charset="-128"/>
                        </a:rPr>
                        <a:t>日（金）</a:t>
                      </a:r>
                      <a:endParaRPr lang="ja-JP" sz="1800" kern="100" baseline="0" dirty="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102</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dirty="0">
                          <a:latin typeface="Arial" pitchFamily="34" charset="0"/>
                          <a:ea typeface="ＭＳ Ｐゴシック" pitchFamily="50" charset="-128"/>
                        </a:rPr>
                        <a:t>広島会場</a:t>
                      </a:r>
                      <a:endParaRPr lang="ja-JP" sz="1800" kern="100" baseline="0" dirty="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a:latin typeface="Arial" pitchFamily="34" charset="0"/>
                          <a:ea typeface="ＭＳ Ｐゴシック" pitchFamily="50" charset="-128"/>
                        </a:rPr>
                        <a:t>9</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10</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11</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47</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東京会場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a:latin typeface="Arial" pitchFamily="34" charset="0"/>
                          <a:ea typeface="ＭＳ Ｐゴシック" pitchFamily="50" charset="-128"/>
                        </a:rPr>
                        <a:t>10</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22</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23</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102</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札幌会場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a:latin typeface="Arial" pitchFamily="34" charset="0"/>
                          <a:ea typeface="ＭＳ Ｐゴシック" pitchFamily="50" charset="-128"/>
                        </a:rPr>
                        <a:t>11</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12</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13</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35</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埼玉会場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a:latin typeface="Arial" pitchFamily="34" charset="0"/>
                          <a:ea typeface="ＭＳ Ｐゴシック" pitchFamily="50" charset="-128"/>
                        </a:rPr>
                        <a:t>12</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9</a:t>
                      </a:r>
                      <a:r>
                        <a:rPr lang="ja-JP" sz="1800" kern="1200" baseline="0">
                          <a:latin typeface="Arial" pitchFamily="34" charset="0"/>
                          <a:ea typeface="ＭＳ Ｐゴシック" pitchFamily="50" charset="-128"/>
                        </a:rPr>
                        <a:t>日（水）～</a:t>
                      </a:r>
                      <a:r>
                        <a:rPr lang="en-US" sz="1800" kern="1200" baseline="0">
                          <a:latin typeface="Arial" pitchFamily="34" charset="0"/>
                          <a:ea typeface="ＭＳ Ｐゴシック" pitchFamily="50" charset="-128"/>
                        </a:rPr>
                        <a:t>10</a:t>
                      </a:r>
                      <a:r>
                        <a:rPr lang="ja-JP" sz="1800" kern="1200" baseline="0">
                          <a:latin typeface="Arial" pitchFamily="34" charset="0"/>
                          <a:ea typeface="ＭＳ Ｐゴシック" pitchFamily="50" charset="-128"/>
                        </a:rPr>
                        <a:t>日（木）</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73</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鹿児島会場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a:latin typeface="Arial" pitchFamily="34" charset="0"/>
                          <a:ea typeface="ＭＳ Ｐゴシック" pitchFamily="50" charset="-128"/>
                        </a:rPr>
                        <a:t>1</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14</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15</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53</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gridSpan="2">
                  <a:txBody>
                    <a:bodyPr/>
                    <a:lstStyle/>
                    <a:p>
                      <a:pPr algn="r">
                        <a:spcAft>
                          <a:spcPts val="0"/>
                        </a:spcAft>
                      </a:pPr>
                      <a:r>
                        <a:rPr lang="ja-JP" sz="1800" kern="100" baseline="0">
                          <a:latin typeface="Arial" pitchFamily="34" charset="0"/>
                          <a:ea typeface="ＭＳ Ｐゴシック" pitchFamily="50" charset="-128"/>
                        </a:rPr>
                        <a:t>合計</a:t>
                      </a:r>
                      <a:endParaRPr lang="ja-JP" sz="1800" kern="100" baseline="0">
                        <a:latin typeface="Arial" pitchFamily="34" charset="0"/>
                        <a:ea typeface="ＭＳ Ｐゴシック" pitchFamily="50" charset="-128"/>
                        <a:cs typeface="Times New Roman"/>
                      </a:endParaRPr>
                    </a:p>
                  </a:txBody>
                  <a:tcPr marL="68580" marR="68580" marT="0" marB="0" anchor="ctr"/>
                </a:tc>
                <a:tc hMerge="1">
                  <a:txBody>
                    <a:bodyPr/>
                    <a:lstStyle/>
                    <a:p>
                      <a:endParaRPr kumimoji="1" lang="ja-JP" altLang="en-US"/>
                    </a:p>
                  </a:txBody>
                  <a:tcPr/>
                </a:tc>
                <a:tc>
                  <a:txBody>
                    <a:bodyPr/>
                    <a:lstStyle/>
                    <a:p>
                      <a:pPr algn="r">
                        <a:spcAft>
                          <a:spcPts val="0"/>
                        </a:spcAft>
                      </a:pPr>
                      <a:r>
                        <a:rPr lang="en-US" sz="1800" kern="100" baseline="0" dirty="0">
                          <a:latin typeface="Arial" pitchFamily="34" charset="0"/>
                          <a:ea typeface="ＭＳ Ｐゴシック" pitchFamily="50" charset="-128"/>
                        </a:rPr>
                        <a:t>671</a:t>
                      </a:r>
                      <a:r>
                        <a:rPr lang="ja-JP" sz="1800" kern="100" baseline="0" dirty="0">
                          <a:latin typeface="Arial" pitchFamily="34" charset="0"/>
                          <a:ea typeface="ＭＳ Ｐゴシック" pitchFamily="50" charset="-128"/>
                        </a:rPr>
                        <a:t>人</a:t>
                      </a:r>
                      <a:endParaRPr lang="ja-JP" sz="1800" kern="100" baseline="0" dirty="0">
                        <a:latin typeface="Arial" pitchFamily="34" charset="0"/>
                        <a:ea typeface="ＭＳ Ｐゴシック" pitchFamily="50" charset="-128"/>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27</a:t>
            </a:r>
            <a:r>
              <a:rPr lang="ja-JP" altLang="en-US" dirty="0" smtClean="0"/>
              <a:t>年度の参加者</a:t>
            </a:r>
          </a:p>
        </p:txBody>
      </p:sp>
      <p:sp>
        <p:nvSpPr>
          <p:cNvPr id="6" name="Text Box 221"/>
          <p:cNvSpPr txBox="1">
            <a:spLocks noChangeArrowheads="1"/>
          </p:cNvSpPr>
          <p:nvPr/>
        </p:nvSpPr>
        <p:spPr bwMode="auto">
          <a:xfrm>
            <a:off x="704468" y="1294065"/>
            <a:ext cx="7735063" cy="373116"/>
          </a:xfrm>
          <a:prstGeom prst="rect">
            <a:avLst/>
          </a:prstGeom>
          <a:noFill/>
          <a:ln w="12700" algn="ctr">
            <a:noFill/>
            <a:miter lim="800000"/>
            <a:headEnd/>
            <a:tailEnd type="none" w="lg" len="lg"/>
          </a:ln>
        </p:spPr>
        <p:txBody>
          <a:bodyPr wrap="square" lIns="90000" tIns="46800" rIns="90000" bIns="46800">
            <a:spAutoFit/>
          </a:bodyPr>
          <a:lstStyle/>
          <a:p>
            <a:pPr>
              <a:lnSpc>
                <a:spcPct val="110000"/>
              </a:lnSpc>
              <a:buFont typeface="Wingdings" pitchFamily="2" charset="2"/>
              <a:buChar char="p"/>
            </a:pPr>
            <a:r>
              <a:rPr lang="ja-JP" altLang="en-US" dirty="0" smtClean="0">
                <a:solidFill>
                  <a:srgbClr val="000000"/>
                </a:solidFill>
              </a:rPr>
              <a:t> 受講生の</a:t>
            </a:r>
            <a:r>
              <a:rPr lang="en-US" altLang="ja-JP" dirty="0" smtClean="0">
                <a:solidFill>
                  <a:srgbClr val="000000"/>
                </a:solidFill>
              </a:rPr>
              <a:t>55.9</a:t>
            </a:r>
            <a:r>
              <a:rPr lang="ja-JP" altLang="en-US" dirty="0" smtClean="0">
                <a:solidFill>
                  <a:srgbClr val="000000"/>
                </a:solidFill>
              </a:rPr>
              <a:t>％は経験年数２年未満</a:t>
            </a:r>
            <a:endParaRPr lang="en-US" altLang="ja-JP" dirty="0">
              <a:solidFill>
                <a:srgbClr val="000000"/>
              </a:solidFill>
              <a:ea typeface="HG丸ｺﾞｼｯｸM-PRO" pitchFamily="50" charset="-128"/>
            </a:endParaRPr>
          </a:p>
        </p:txBody>
      </p:sp>
      <p:sp>
        <p:nvSpPr>
          <p:cNvPr id="9" name="Text Box 221"/>
          <p:cNvSpPr txBox="1">
            <a:spLocks noChangeArrowheads="1"/>
          </p:cNvSpPr>
          <p:nvPr/>
        </p:nvSpPr>
        <p:spPr bwMode="auto">
          <a:xfrm>
            <a:off x="691768" y="3834065"/>
            <a:ext cx="7735063" cy="373116"/>
          </a:xfrm>
          <a:prstGeom prst="rect">
            <a:avLst/>
          </a:prstGeom>
          <a:noFill/>
          <a:ln w="12700" algn="ctr">
            <a:noFill/>
            <a:miter lim="800000"/>
            <a:headEnd/>
            <a:tailEnd type="none" w="lg" len="lg"/>
          </a:ln>
        </p:spPr>
        <p:txBody>
          <a:bodyPr wrap="square" lIns="90000" tIns="46800" rIns="90000" bIns="46800">
            <a:spAutoFit/>
          </a:bodyPr>
          <a:lstStyle/>
          <a:p>
            <a:pPr>
              <a:lnSpc>
                <a:spcPct val="110000"/>
              </a:lnSpc>
              <a:buFont typeface="Wingdings" pitchFamily="2" charset="2"/>
              <a:buChar char="p"/>
            </a:pPr>
            <a:r>
              <a:rPr lang="ja-JP" altLang="en-US" dirty="0" smtClean="0">
                <a:solidFill>
                  <a:srgbClr val="000000"/>
                </a:solidFill>
              </a:rPr>
              <a:t> 受講生の</a:t>
            </a:r>
            <a:r>
              <a:rPr lang="en-US" altLang="ja-JP" dirty="0" smtClean="0">
                <a:solidFill>
                  <a:srgbClr val="000000"/>
                </a:solidFill>
              </a:rPr>
              <a:t>42.1</a:t>
            </a:r>
            <a:r>
              <a:rPr lang="ja-JP" altLang="en-US" dirty="0" smtClean="0">
                <a:solidFill>
                  <a:srgbClr val="000000"/>
                </a:solidFill>
              </a:rPr>
              <a:t>％は「認定調査員・専門調査員」、</a:t>
            </a:r>
            <a:r>
              <a:rPr lang="en-US" altLang="ja-JP" dirty="0" smtClean="0">
                <a:solidFill>
                  <a:srgbClr val="000000"/>
                </a:solidFill>
              </a:rPr>
              <a:t>34.1</a:t>
            </a:r>
            <a:r>
              <a:rPr lang="ja-JP" altLang="en-US" dirty="0" smtClean="0">
                <a:solidFill>
                  <a:srgbClr val="000000"/>
                </a:solidFill>
              </a:rPr>
              <a:t>％は「審査会事務局」</a:t>
            </a:r>
            <a:endParaRPr lang="en-US" altLang="ja-JP" dirty="0">
              <a:solidFill>
                <a:srgbClr val="000000"/>
              </a:solidFill>
              <a:ea typeface="HG丸ｺﾞｼｯｸM-PRO" pitchFamily="50" charset="-128"/>
            </a:endParaRPr>
          </a:p>
        </p:txBody>
      </p:sp>
      <p:pic>
        <p:nvPicPr>
          <p:cNvPr id="10" name="図 9"/>
          <p:cNvPicPr>
            <a:picLocks noChangeAspect="1"/>
          </p:cNvPicPr>
          <p:nvPr/>
        </p:nvPicPr>
        <p:blipFill>
          <a:blip r:embed="rId3" cstate="print"/>
          <a:srcRect/>
          <a:stretch>
            <a:fillRect/>
          </a:stretch>
        </p:blipFill>
        <p:spPr bwMode="auto">
          <a:xfrm>
            <a:off x="2040305" y="1496209"/>
            <a:ext cx="5063389" cy="2363140"/>
          </a:xfrm>
          <a:prstGeom prst="rect">
            <a:avLst/>
          </a:prstGeom>
          <a:noFill/>
          <a:ln w="9525">
            <a:noFill/>
            <a:miter lim="800000"/>
            <a:headEnd/>
            <a:tailEnd/>
          </a:ln>
        </p:spPr>
      </p:pic>
      <p:pic>
        <p:nvPicPr>
          <p:cNvPr id="11" name="図 10"/>
          <p:cNvPicPr/>
          <p:nvPr/>
        </p:nvPicPr>
        <p:blipFill>
          <a:blip r:embed="rId4" cstate="print"/>
          <a:srcRect/>
          <a:stretch>
            <a:fillRect/>
          </a:stretch>
        </p:blipFill>
        <p:spPr bwMode="auto">
          <a:xfrm>
            <a:off x="2142290" y="4175127"/>
            <a:ext cx="5037220" cy="2411562"/>
          </a:xfrm>
          <a:prstGeom prst="rect">
            <a:avLst/>
          </a:prstGeom>
          <a:noFill/>
          <a:ln w="9525">
            <a:noFill/>
            <a:miter lim="800000"/>
            <a:headEnd/>
            <a:tailEnd/>
          </a:ln>
        </p:spPr>
      </p:pic>
    </p:spTree>
    <p:extLst>
      <p:ext uri="{BB962C8B-B14F-4D97-AF65-F5344CB8AC3E}">
        <p14:creationId xmlns:p14="http://schemas.microsoft.com/office/powerpoint/2010/main" val="1004898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27</a:t>
            </a:r>
            <a:r>
              <a:rPr lang="ja-JP" altLang="en-US" dirty="0" smtClean="0"/>
              <a:t>年度のカリキュラム評価</a:t>
            </a:r>
          </a:p>
        </p:txBody>
      </p:sp>
      <p:pic>
        <p:nvPicPr>
          <p:cNvPr id="20481" name="Picture 1"/>
          <p:cNvPicPr>
            <a:picLocks noChangeAspect="1" noChangeArrowheads="1"/>
          </p:cNvPicPr>
          <p:nvPr/>
        </p:nvPicPr>
        <p:blipFill>
          <a:blip r:embed="rId3" cstate="print"/>
          <a:srcRect/>
          <a:stretch>
            <a:fillRect/>
          </a:stretch>
        </p:blipFill>
        <p:spPr bwMode="auto">
          <a:xfrm>
            <a:off x="1254122" y="1284282"/>
            <a:ext cx="6620346" cy="5122629"/>
          </a:xfrm>
          <a:prstGeom prst="rect">
            <a:avLst/>
          </a:prstGeom>
          <a:noFill/>
          <a:ln w="9525">
            <a:noFill/>
            <a:miter lim="800000"/>
            <a:headEnd/>
            <a:tailEnd/>
          </a:ln>
          <a:effectLst/>
        </p:spPr>
      </p:pic>
    </p:spTree>
    <p:extLst>
      <p:ext uri="{BB962C8B-B14F-4D97-AF65-F5344CB8AC3E}">
        <p14:creationId xmlns:p14="http://schemas.microsoft.com/office/powerpoint/2010/main" val="3874191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研修会カリキュラム</a:t>
            </a:r>
            <a:r>
              <a:rPr lang="ja-JP" altLang="en-US" sz="2400" dirty="0" smtClean="0"/>
              <a:t>（平成</a:t>
            </a:r>
            <a:r>
              <a:rPr lang="en-US" altLang="ja-JP" sz="2400" dirty="0" smtClean="0"/>
              <a:t>28</a:t>
            </a:r>
            <a:r>
              <a:rPr lang="ja-JP" altLang="en-US" sz="2400" dirty="0" smtClean="0"/>
              <a:t>年度の予定）</a:t>
            </a:r>
            <a:endParaRPr lang="ja-JP" altLang="en-US" dirty="0" smtClean="0"/>
          </a:p>
        </p:txBody>
      </p:sp>
      <p:sp>
        <p:nvSpPr>
          <p:cNvPr id="5" name="テキスト ボックス 4"/>
          <p:cNvSpPr txBox="1"/>
          <p:nvPr/>
        </p:nvSpPr>
        <p:spPr>
          <a:xfrm>
            <a:off x="576775" y="6504551"/>
            <a:ext cx="8088923" cy="276999"/>
          </a:xfrm>
          <a:prstGeom prst="rect">
            <a:avLst/>
          </a:prstGeom>
          <a:noFill/>
        </p:spPr>
        <p:txBody>
          <a:bodyPr wrap="square" rtlCol="0">
            <a:spAutoFit/>
          </a:bodyPr>
          <a:lstStyle/>
          <a:p>
            <a:pPr algn="ctr"/>
            <a:r>
              <a:rPr kumimoji="1" lang="en-US" altLang="ja-JP" sz="1200" dirty="0" smtClean="0"/>
              <a:t>※</a:t>
            </a:r>
            <a:r>
              <a:rPr kumimoji="1" lang="ja-JP" altLang="en-US" sz="1200" dirty="0" smtClean="0"/>
              <a:t>開始時間等は、会場によって変更になる場合があるのでご注意ください</a:t>
            </a:r>
            <a:endParaRPr kumimoji="1" lang="ja-JP" altLang="en-US" sz="1200" dirty="0"/>
          </a:p>
        </p:txBody>
      </p:sp>
      <p:graphicFrame>
        <p:nvGraphicFramePr>
          <p:cNvPr id="7" name="表 6"/>
          <p:cNvGraphicFramePr>
            <a:graphicFrameLocks noGrp="1"/>
          </p:cNvGraphicFramePr>
          <p:nvPr/>
        </p:nvGraphicFramePr>
        <p:xfrm>
          <a:off x="682676" y="1387992"/>
          <a:ext cx="7889823" cy="5031096"/>
        </p:xfrm>
        <a:graphic>
          <a:graphicData uri="http://schemas.openxmlformats.org/drawingml/2006/table">
            <a:tbl>
              <a:tblPr>
                <a:tableStyleId>{35758FB7-9AC5-4552-8A53-C91805E547FA}</a:tableStyleId>
              </a:tblPr>
              <a:tblGrid>
                <a:gridCol w="358724"/>
                <a:gridCol w="1845513"/>
                <a:gridCol w="1519987"/>
                <a:gridCol w="4165599"/>
              </a:tblGrid>
              <a:tr h="59563">
                <a:tc>
                  <a:txBody>
                    <a:bodyPr/>
                    <a:lstStyle/>
                    <a:p>
                      <a:pPr indent="0">
                        <a:lnSpc>
                          <a:spcPct val="100000"/>
                        </a:lnSpc>
                      </a:pPr>
                      <a:endParaRPr lang="ja-JP" sz="1600" kern="100" baseline="0" dirty="0">
                        <a:solidFill>
                          <a:schemeClr val="bg1"/>
                        </a:solidFill>
                        <a:latin typeface="Arial" pitchFamily="34" charset="0"/>
                        <a:ea typeface="ＭＳ Ｐゴシック" pitchFamily="50" charset="-128"/>
                        <a:cs typeface="Times New Roman"/>
                      </a:endParaRPr>
                    </a:p>
                  </a:txBody>
                  <a:tcPr marL="4951" marR="4951" marT="2476" marB="2476">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単元</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日時</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セッション</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r>
              <a:tr h="572915">
                <a:tc rowSpan="4">
                  <a:txBody>
                    <a:bodyPr/>
                    <a:lstStyle/>
                    <a:p>
                      <a:pPr indent="0" algn="ctr">
                        <a:lnSpc>
                          <a:spcPct val="100000"/>
                        </a:lnSpc>
                        <a:spcAft>
                          <a:spcPts val="0"/>
                        </a:spcAft>
                      </a:pPr>
                      <a:r>
                        <a:rPr lang="ja-JP" sz="1400" b="0" kern="100" baseline="0" dirty="0">
                          <a:latin typeface="Arial" pitchFamily="34" charset="0"/>
                          <a:ea typeface="ＭＳ Ｐゴシック" pitchFamily="50" charset="-128"/>
                        </a:rPr>
                        <a:t>第一日目</a:t>
                      </a:r>
                      <a:endParaRPr lang="ja-JP" sz="1400" b="0" kern="100" baseline="0" dirty="0">
                        <a:latin typeface="Arial" pitchFamily="34" charset="0"/>
                        <a:ea typeface="ＭＳ Ｐゴシック" pitchFamily="50" charset="-128"/>
                        <a:cs typeface="Times New Roman"/>
                      </a:endParaRPr>
                    </a:p>
                  </a:txBody>
                  <a:tcPr marL="4951" marR="4951" marT="2476" marB="2476" vert="eaVert" anchor="ctr">
                    <a:solidFill>
                      <a:schemeClr val="bg1">
                        <a:lumMod val="95000"/>
                      </a:schemeClr>
                    </a:solidFill>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①</a:t>
                      </a:r>
                    </a:p>
                    <a:p>
                      <a:pPr indent="0" algn="ctr">
                        <a:lnSpc>
                          <a:spcPct val="100000"/>
                        </a:lnSpc>
                        <a:spcAft>
                          <a:spcPts val="0"/>
                        </a:spcAft>
                      </a:pPr>
                      <a:r>
                        <a:rPr lang="ja-JP" sz="1400" b="1" kern="100" baseline="0" dirty="0">
                          <a:latin typeface="Arial" pitchFamily="34" charset="0"/>
                          <a:ea typeface="ＭＳ Ｐゴシック" pitchFamily="50" charset="-128"/>
                        </a:rPr>
                        <a:t>認定調査と</a:t>
                      </a:r>
                    </a:p>
                    <a:p>
                      <a:pPr indent="0" algn="ctr">
                        <a:lnSpc>
                          <a:spcPct val="100000"/>
                        </a:lnSpc>
                        <a:spcAft>
                          <a:spcPts val="0"/>
                        </a:spcAft>
                      </a:pPr>
                      <a:r>
                        <a:rPr lang="ja-JP" sz="1400" b="1" kern="100" baseline="0" dirty="0">
                          <a:latin typeface="Arial" pitchFamily="34" charset="0"/>
                          <a:ea typeface="ＭＳ Ｐゴシック" pitchFamily="50" charset="-128"/>
                        </a:rPr>
                        <a:t>要介護認定</a:t>
                      </a:r>
                      <a:r>
                        <a:rPr lang="ja-JP" sz="1400" b="1" kern="100" baseline="0" dirty="0" smtClean="0">
                          <a:latin typeface="Arial" pitchFamily="34" charset="0"/>
                          <a:ea typeface="ＭＳ Ｐゴシック" pitchFamily="50" charset="-128"/>
                        </a:rPr>
                        <a:t>の</a:t>
                      </a:r>
                      <a:endParaRPr lang="en-US" altLang="ja-JP" sz="1400" b="1" kern="100" baseline="0" dirty="0" smtClean="0">
                        <a:latin typeface="Arial" pitchFamily="34" charset="0"/>
                        <a:ea typeface="ＭＳ Ｐゴシック" pitchFamily="50" charset="-128"/>
                      </a:endParaRPr>
                    </a:p>
                    <a:p>
                      <a:pPr indent="0" algn="ctr">
                        <a:lnSpc>
                          <a:spcPct val="100000"/>
                        </a:lnSpc>
                        <a:spcAft>
                          <a:spcPts val="0"/>
                        </a:spcAft>
                      </a:pPr>
                      <a:r>
                        <a:rPr lang="ja-JP" sz="1400" b="1" kern="100" baseline="0" dirty="0" smtClean="0">
                          <a:latin typeface="Arial" pitchFamily="34" charset="0"/>
                          <a:ea typeface="ＭＳ Ｐゴシック" pitchFamily="50" charset="-128"/>
                        </a:rPr>
                        <a:t>関係</a:t>
                      </a:r>
                      <a:r>
                        <a:rPr lang="ja-JP" sz="1400" b="1" kern="100" baseline="0" dirty="0">
                          <a:latin typeface="Arial" pitchFamily="34" charset="0"/>
                          <a:ea typeface="ＭＳ Ｐゴシック" pitchFamily="50" charset="-128"/>
                        </a:rPr>
                        <a:t>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10:00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11:40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100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【講義①】認定調査の基本的な考え方 </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要介護認定における認定調査の位置付け</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３つの評価軸ごとの基本的な考え方</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07381">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12:40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80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【演習①】一次判定ソフトの基本的な構造 </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一次判定ソフトのロジック </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手計算による基準時間の算出 </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29226">
                <a:tc vMerge="1">
                  <a:txBody>
                    <a:bodyPr/>
                    <a:lstStyle/>
                    <a:p>
                      <a:endParaRPr kumimoji="1" lang="ja-JP" altLang="en-US"/>
                    </a:p>
                  </a:txBody>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②</a:t>
                      </a:r>
                      <a:r>
                        <a:rPr lang="en-US" sz="1400" b="1" kern="100" baseline="0" dirty="0">
                          <a:latin typeface="Arial" pitchFamily="34" charset="0"/>
                          <a:ea typeface="ＭＳ Ｐゴシック" pitchFamily="50" charset="-128"/>
                        </a:rPr>
                        <a:t/>
                      </a:r>
                      <a:br>
                        <a:rPr lang="en-US" sz="1400" b="1" kern="100" baseline="0" dirty="0">
                          <a:latin typeface="Arial" pitchFamily="34" charset="0"/>
                          <a:ea typeface="ＭＳ Ｐゴシック" pitchFamily="50" charset="-128"/>
                        </a:rPr>
                      </a:br>
                      <a:r>
                        <a:rPr lang="ja-JP" sz="1400" b="1" kern="100" baseline="0" dirty="0">
                          <a:latin typeface="Arial" pitchFamily="34" charset="0"/>
                          <a:ea typeface="ＭＳ Ｐゴシック" pitchFamily="50" charset="-128"/>
                        </a:rPr>
                        <a:t>審査判定</a:t>
                      </a:r>
                      <a:r>
                        <a:rPr lang="ja-JP" sz="1400" b="1" kern="100" baseline="0" dirty="0" smtClean="0">
                          <a:latin typeface="Arial" pitchFamily="34" charset="0"/>
                          <a:ea typeface="ＭＳ Ｐゴシック" pitchFamily="50" charset="-128"/>
                        </a:rPr>
                        <a:t>と認定</a:t>
                      </a:r>
                      <a:r>
                        <a:rPr lang="ja-JP" sz="1400" b="1" kern="100" baseline="0" dirty="0">
                          <a:latin typeface="Arial" pitchFamily="34" charset="0"/>
                          <a:ea typeface="ＭＳ Ｐゴシック" pitchFamily="50" charset="-128"/>
                        </a:rPr>
                        <a:t>調査の</a:t>
                      </a:r>
                    </a:p>
                    <a:p>
                      <a:pPr indent="0" algn="ctr">
                        <a:lnSpc>
                          <a:spcPct val="100000"/>
                        </a:lnSpc>
                        <a:spcAft>
                          <a:spcPts val="0"/>
                        </a:spcAft>
                      </a:pPr>
                      <a:r>
                        <a:rPr lang="ja-JP" sz="1400" b="1" kern="100" baseline="0" dirty="0">
                          <a:latin typeface="Arial" pitchFamily="34" charset="0"/>
                          <a:ea typeface="ＭＳ Ｐゴシック" pitchFamily="50" charset="-128"/>
                        </a:rPr>
                        <a:t>関係の理解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a:latin typeface="Arial" pitchFamily="34" charset="0"/>
                          <a:ea typeface="ＭＳ Ｐゴシック" pitchFamily="50" charset="-128"/>
                        </a:rPr>
                        <a:t>14:10</a:t>
                      </a:r>
                      <a:r>
                        <a:rPr lang="ja-JP" sz="1400" kern="100" baseline="0">
                          <a:latin typeface="Arial" pitchFamily="34" charset="0"/>
                          <a:ea typeface="ＭＳ Ｐゴシック" pitchFamily="50" charset="-128"/>
                        </a:rPr>
                        <a:t>－</a:t>
                      </a:r>
                      <a:r>
                        <a:rPr lang="en-US" sz="1400" kern="100" baseline="0">
                          <a:latin typeface="Arial" pitchFamily="34" charset="0"/>
                          <a:ea typeface="ＭＳ Ｐゴシック" pitchFamily="50" charset="-128"/>
                        </a:rPr>
                        <a:t>14:40</a:t>
                      </a:r>
                      <a:endParaRPr lang="ja-JP" sz="1400" kern="100" baseline="0">
                        <a:latin typeface="Arial" pitchFamily="34" charset="0"/>
                        <a:ea typeface="ＭＳ Ｐゴシック" pitchFamily="50" charset="-128"/>
                      </a:endParaRPr>
                    </a:p>
                    <a:p>
                      <a:pPr indent="0" algn="ctr">
                        <a:lnSpc>
                          <a:spcPct val="100000"/>
                        </a:lnSpc>
                        <a:spcAft>
                          <a:spcPts val="0"/>
                        </a:spcAft>
                      </a:pPr>
                      <a:r>
                        <a:rPr lang="ja-JP" sz="1400" kern="100" baseline="0">
                          <a:latin typeface="Arial" pitchFamily="34" charset="0"/>
                          <a:ea typeface="ＭＳ Ｐゴシック" pitchFamily="50" charset="-128"/>
                        </a:rPr>
                        <a:t>（</a:t>
                      </a:r>
                      <a:r>
                        <a:rPr lang="en-US" sz="1400" kern="100" baseline="0">
                          <a:latin typeface="Arial" pitchFamily="34" charset="0"/>
                          <a:ea typeface="ＭＳ Ｐゴシック" pitchFamily="50" charset="-128"/>
                        </a:rPr>
                        <a:t>30</a:t>
                      </a:r>
                      <a:r>
                        <a:rPr lang="ja-JP" sz="1400" kern="100" baseline="0">
                          <a:latin typeface="Arial" pitchFamily="34" charset="0"/>
                          <a:ea typeface="ＭＳ Ｐゴシック" pitchFamily="50" charset="-128"/>
                        </a:rPr>
                        <a:t>分）</a:t>
                      </a:r>
                      <a:endParaRPr lang="ja-JP" sz="1400" kern="100" baseline="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【講義②】介護認定審査会の手順とポイント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認定調査と審査会の関係性</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審査会における特記事項の役割</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234691">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14</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40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17:30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【演習②】模擬審査会と伝わる特記事項の書き方</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受講者による</a:t>
                      </a:r>
                      <a:r>
                        <a:rPr lang="ja-JP" sz="1000" kern="100" baseline="0" dirty="0" smtClean="0">
                          <a:latin typeface="Arial" pitchFamily="34" charset="0"/>
                          <a:ea typeface="ＭＳ Ｐゴシック" pitchFamily="50" charset="-128"/>
                        </a:rPr>
                        <a:t>ロールプレイング</a:t>
                      </a:r>
                      <a:r>
                        <a:rPr lang="ja-JP" altLang="en-US" sz="1000" kern="100" baseline="0" dirty="0" smtClean="0">
                          <a:latin typeface="Arial" pitchFamily="34" charset="0"/>
                          <a:ea typeface="ＭＳ Ｐゴシック" pitchFamily="50" charset="-128"/>
                        </a:rPr>
                        <a:t>　</a:t>
                      </a:r>
                      <a:r>
                        <a:rPr lang="ja-JP" sz="1000" kern="100" baseline="0" dirty="0">
                          <a:latin typeface="Arial" pitchFamily="34" charset="0"/>
                          <a:ea typeface="ＭＳ Ｐゴシック" pitchFamily="50" charset="-128"/>
                        </a:rPr>
                        <a:t>　</a:t>
                      </a:r>
                      <a:r>
                        <a:rPr lang="en-US" sz="1000" kern="100" baseline="0" dirty="0">
                          <a:latin typeface="Arial" pitchFamily="34" charset="0"/>
                          <a:ea typeface="ＭＳ Ｐゴシック" pitchFamily="50" charset="-128"/>
                        </a:rPr>
                        <a:t>(</a:t>
                      </a:r>
                      <a:r>
                        <a:rPr lang="ja-JP" sz="1000" kern="100" baseline="0" dirty="0">
                          <a:latin typeface="Arial" pitchFamily="34" charset="0"/>
                          <a:ea typeface="ＭＳ Ｐゴシック" pitchFamily="50" charset="-128"/>
                        </a:rPr>
                        <a:t>約</a:t>
                      </a:r>
                      <a:r>
                        <a:rPr lang="en-US" sz="1000" kern="100" baseline="0" dirty="0">
                          <a:latin typeface="Arial" pitchFamily="34" charset="0"/>
                          <a:ea typeface="ＭＳ Ｐゴシック" pitchFamily="50" charset="-128"/>
                        </a:rPr>
                        <a:t>7</a:t>
                      </a:r>
                      <a:r>
                        <a:rPr lang="ja-JP" sz="1000" kern="100" baseline="0" dirty="0">
                          <a:latin typeface="Arial" pitchFamily="34" charset="0"/>
                          <a:ea typeface="ＭＳ Ｐゴシック" pitchFamily="50" charset="-128"/>
                        </a:rPr>
                        <a:t>人で</a:t>
                      </a:r>
                      <a:r>
                        <a:rPr lang="en-US" sz="1000" kern="100" baseline="0" dirty="0">
                          <a:latin typeface="Arial" pitchFamily="34" charset="0"/>
                          <a:ea typeface="ＭＳ Ｐゴシック" pitchFamily="50" charset="-128"/>
                        </a:rPr>
                        <a:t>1</a:t>
                      </a:r>
                      <a:r>
                        <a:rPr lang="ja-JP" sz="1000" kern="100" baseline="0" dirty="0">
                          <a:latin typeface="Arial" pitchFamily="34" charset="0"/>
                          <a:ea typeface="ＭＳ Ｐゴシック" pitchFamily="50" charset="-128"/>
                        </a:rPr>
                        <a:t>合議体、</a:t>
                      </a:r>
                      <a:r>
                        <a:rPr lang="en-US" sz="1000" kern="100" baseline="0" dirty="0">
                          <a:latin typeface="Arial" pitchFamily="34" charset="0"/>
                          <a:ea typeface="ＭＳ Ｐゴシック" pitchFamily="50" charset="-128"/>
                        </a:rPr>
                        <a:t>3</a:t>
                      </a:r>
                      <a:r>
                        <a:rPr lang="ja-JP" sz="1000" kern="100" baseline="0" dirty="0">
                          <a:latin typeface="Arial" pitchFamily="34" charset="0"/>
                          <a:ea typeface="ＭＳ Ｐゴシック" pitchFamily="50" charset="-128"/>
                        </a:rPr>
                        <a:t>ケース程度</a:t>
                      </a:r>
                      <a:r>
                        <a:rPr lang="en-US" sz="1000" kern="100" baseline="0" dirty="0">
                          <a:latin typeface="Arial" pitchFamily="34" charset="0"/>
                          <a:ea typeface="ＭＳ Ｐゴシック" pitchFamily="50" charset="-128"/>
                        </a:rPr>
                        <a:t>)</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07381">
                <a:tc rowSpan="4">
                  <a:txBody>
                    <a:bodyPr/>
                    <a:lstStyle/>
                    <a:p>
                      <a:pPr indent="0" algn="ctr">
                        <a:lnSpc>
                          <a:spcPct val="100000"/>
                        </a:lnSpc>
                        <a:spcAft>
                          <a:spcPts val="0"/>
                        </a:spcAft>
                      </a:pPr>
                      <a:r>
                        <a:rPr lang="ja-JP" sz="1400" b="0" kern="100" baseline="0" dirty="0">
                          <a:latin typeface="Arial" pitchFamily="34" charset="0"/>
                          <a:ea typeface="ＭＳ Ｐゴシック" pitchFamily="50" charset="-128"/>
                        </a:rPr>
                        <a:t>第二日目</a:t>
                      </a:r>
                      <a:endParaRPr lang="ja-JP" sz="1400" b="0" kern="100" baseline="0" dirty="0">
                        <a:latin typeface="Arial" pitchFamily="34" charset="0"/>
                        <a:ea typeface="ＭＳ Ｐゴシック" pitchFamily="50" charset="-128"/>
                        <a:cs typeface="Times New Roman"/>
                      </a:endParaRPr>
                    </a:p>
                  </a:txBody>
                  <a:tcPr marL="4951" marR="4951" marT="2476" marB="2476" vert="eaVert" anchor="ctr">
                    <a:solidFill>
                      <a:schemeClr val="bg1">
                        <a:lumMod val="95000"/>
                      </a:schemeClr>
                    </a:solidFill>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③</a:t>
                      </a:r>
                      <a:r>
                        <a:rPr lang="en-US" sz="1400" b="1" kern="100" baseline="0" dirty="0">
                          <a:latin typeface="Arial" pitchFamily="34" charset="0"/>
                          <a:ea typeface="ＭＳ Ｐゴシック" pitchFamily="50" charset="-128"/>
                        </a:rPr>
                        <a:t/>
                      </a:r>
                      <a:br>
                        <a:rPr lang="en-US" sz="1400" b="1" kern="100" baseline="0" dirty="0">
                          <a:latin typeface="Arial" pitchFamily="34" charset="0"/>
                          <a:ea typeface="ＭＳ Ｐゴシック" pitchFamily="50" charset="-128"/>
                        </a:rPr>
                      </a:br>
                      <a:r>
                        <a:rPr lang="ja-JP" sz="1400" b="1" kern="100" baseline="0" dirty="0">
                          <a:latin typeface="Arial" pitchFamily="34" charset="0"/>
                          <a:ea typeface="ＭＳ Ｐゴシック" pitchFamily="50" charset="-128"/>
                        </a:rPr>
                        <a:t>誤解・偏りを</a:t>
                      </a:r>
                    </a:p>
                    <a:p>
                      <a:pPr indent="0" algn="ctr">
                        <a:lnSpc>
                          <a:spcPct val="100000"/>
                        </a:lnSpc>
                        <a:spcAft>
                          <a:spcPts val="0"/>
                        </a:spcAft>
                      </a:pPr>
                      <a:r>
                        <a:rPr lang="ja-JP" sz="1400" b="1" kern="100" baseline="0" dirty="0">
                          <a:latin typeface="Arial" pitchFamily="34" charset="0"/>
                          <a:ea typeface="ＭＳ Ｐゴシック" pitchFamily="50" charset="-128"/>
                        </a:rPr>
                        <a:t>生じやすい</a:t>
                      </a:r>
                    </a:p>
                    <a:p>
                      <a:pPr indent="0" algn="ctr">
                        <a:lnSpc>
                          <a:spcPct val="100000"/>
                        </a:lnSpc>
                        <a:spcAft>
                          <a:spcPts val="0"/>
                        </a:spcAft>
                      </a:pPr>
                      <a:r>
                        <a:rPr lang="ja-JP" sz="1400" b="1" kern="100" baseline="0" dirty="0">
                          <a:latin typeface="Arial" pitchFamily="34" charset="0"/>
                          <a:ea typeface="ＭＳ Ｐゴシック" pitchFamily="50" charset="-128"/>
                        </a:rPr>
                        <a:t>調査項目</a:t>
                      </a:r>
                      <a:r>
                        <a:rPr lang="ja-JP" sz="1400" b="1" kern="100" baseline="0" dirty="0" smtClean="0">
                          <a:latin typeface="Arial" pitchFamily="34" charset="0"/>
                          <a:ea typeface="ＭＳ Ｐゴシック" pitchFamily="50" charset="-128"/>
                        </a:rPr>
                        <a:t>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altLang="ja-JP" sz="1400" kern="100" baseline="0" dirty="0" smtClean="0">
                          <a:latin typeface="Arial" pitchFamily="34" charset="0"/>
                          <a:ea typeface="ＭＳ Ｐゴシック" pitchFamily="50" charset="-128"/>
                        </a:rPr>
                        <a:t>9</a:t>
                      </a:r>
                      <a:r>
                        <a:rPr lang="en-US" sz="1400" kern="100" baseline="0" dirty="0" smtClean="0">
                          <a:latin typeface="Arial" pitchFamily="34" charset="0"/>
                          <a:ea typeface="ＭＳ Ｐゴシック" pitchFamily="50" charset="-128"/>
                        </a:rPr>
                        <a:t>:30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12:00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150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【演習③】業務分析データの読み方・解釈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・業務分析データの読み方</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・データ例の解釈</a:t>
                      </a:r>
                      <a:r>
                        <a:rPr lang="en-US" sz="1000" kern="100" baseline="0" dirty="0" smtClean="0">
                          <a:latin typeface="Arial" pitchFamily="34" charset="0"/>
                          <a:ea typeface="ＭＳ Ｐゴシック" pitchFamily="50" charset="-128"/>
                        </a:rPr>
                        <a:t>(2</a:t>
                      </a:r>
                      <a:r>
                        <a:rPr lang="ja-JP" sz="1000" kern="100" baseline="0" dirty="0" smtClean="0">
                          <a:latin typeface="Arial" pitchFamily="34" charset="0"/>
                          <a:ea typeface="ＭＳ Ｐゴシック" pitchFamily="50" charset="-128"/>
                        </a:rPr>
                        <a:t>ケース程度</a:t>
                      </a:r>
                      <a:r>
                        <a:rPr lang="en-US" sz="1000" kern="100" baseline="0" dirty="0" smtClean="0">
                          <a:latin typeface="Arial" pitchFamily="34" charset="0"/>
                          <a:ea typeface="ＭＳ Ｐゴシック" pitchFamily="50" charset="-128"/>
                        </a:rPr>
                        <a:t>)</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649372">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13:00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14:10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70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【講義③】調査項目のポイントと疑義への対応</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選択上の留意点と特記事項の記載のポイント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調査員の疑義への対応におけるコツ</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83838">
                <a:tc vMerge="1">
                  <a:txBody>
                    <a:bodyPr/>
                    <a:lstStyle/>
                    <a:p>
                      <a:endParaRPr kumimoji="1" lang="ja-JP" altLang="en-US"/>
                    </a:p>
                  </a:txBody>
                  <a:tcPr/>
                </a:tc>
                <a:tc>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④</a:t>
                      </a:r>
                    </a:p>
                    <a:p>
                      <a:pPr indent="0" algn="ctr">
                        <a:lnSpc>
                          <a:spcPct val="100000"/>
                        </a:lnSpc>
                        <a:spcAft>
                          <a:spcPts val="0"/>
                        </a:spcAft>
                      </a:pPr>
                      <a:r>
                        <a:rPr lang="ja-JP" sz="1400" b="1" kern="100" baseline="0" dirty="0">
                          <a:latin typeface="Arial" pitchFamily="34" charset="0"/>
                          <a:ea typeface="ＭＳ Ｐゴシック" pitchFamily="50" charset="-128"/>
                        </a:rPr>
                        <a:t>学習成果</a:t>
                      </a:r>
                      <a:r>
                        <a:rPr lang="ja-JP" sz="1400" b="1" kern="100" baseline="0" dirty="0" smtClean="0">
                          <a:latin typeface="Arial" pitchFamily="34" charset="0"/>
                          <a:ea typeface="ＭＳ Ｐゴシック" pitchFamily="50" charset="-128"/>
                        </a:rPr>
                        <a:t>を波及</a:t>
                      </a:r>
                      <a:r>
                        <a:rPr lang="ja-JP" sz="1400" b="1" kern="100" baseline="0" dirty="0">
                          <a:latin typeface="Arial" pitchFamily="34" charset="0"/>
                          <a:ea typeface="ＭＳ Ｐゴシック" pitchFamily="50" charset="-128"/>
                        </a:rPr>
                        <a:t>させるため</a:t>
                      </a:r>
                      <a:r>
                        <a:rPr lang="ja-JP" sz="1400" b="1" kern="100" baseline="0" dirty="0" smtClean="0">
                          <a:latin typeface="Arial" pitchFamily="34" charset="0"/>
                          <a:ea typeface="ＭＳ Ｐゴシック" pitchFamily="50" charset="-128"/>
                        </a:rPr>
                        <a:t>の実践力</a:t>
                      </a:r>
                      <a:r>
                        <a:rPr lang="ja-JP" sz="1400" b="1" kern="100" baseline="0" dirty="0">
                          <a:latin typeface="Arial" pitchFamily="34" charset="0"/>
                          <a:ea typeface="ＭＳ Ｐゴシック" pitchFamily="50" charset="-128"/>
                        </a:rPr>
                        <a:t>の習得</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14:20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16:30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130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【演習④】認定調査の適正化プロセス</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適正化ツールの使い方、適正化事例</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認定調査の課題整理、適正化のプランニング</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70486">
                <a:tc vMerge="1">
                  <a:txBody>
                    <a:bodyPr/>
                    <a:lstStyle/>
                    <a:p>
                      <a:endParaRPr kumimoji="1" lang="ja-JP" altLang="en-US"/>
                    </a:p>
                  </a:txBody>
                  <a:tcPr/>
                </a:tc>
                <a:tc>
                  <a:txBody>
                    <a:bodyPr/>
                    <a:lstStyle/>
                    <a:p>
                      <a:pPr indent="0" algn="ctr">
                        <a:lnSpc>
                          <a:spcPct val="100000"/>
                        </a:lnSpc>
                        <a:spcAft>
                          <a:spcPts val="0"/>
                        </a:spcAft>
                      </a:pPr>
                      <a:r>
                        <a:rPr lang="ja-JP" sz="1400" kern="100" baseline="0" dirty="0">
                          <a:latin typeface="Arial" pitchFamily="34" charset="0"/>
                          <a:ea typeface="ＭＳ Ｐゴシック" pitchFamily="50" charset="-128"/>
                        </a:rPr>
                        <a:t>質疑応答</a:t>
                      </a:r>
                      <a:endParaRPr lang="ja-JP" sz="1400"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16:30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17:00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30</a:t>
                      </a:r>
                      <a:r>
                        <a:rPr lang="ja-JP" sz="1400" kern="100" baseline="0" dirty="0">
                          <a:latin typeface="Arial" pitchFamily="34" charset="0"/>
                          <a:ea typeface="ＭＳ Ｐゴシック" pitchFamily="50" charset="-128"/>
                        </a:rPr>
                        <a:t>分） </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10000"/>
                        </a:lnSpc>
                        <a:spcAft>
                          <a:spcPts val="0"/>
                        </a:spcAft>
                      </a:pPr>
                      <a:r>
                        <a:rPr lang="ja-JP" sz="1400" kern="100" baseline="0" dirty="0">
                          <a:latin typeface="Arial" pitchFamily="34" charset="0"/>
                          <a:ea typeface="ＭＳ Ｐゴシック" pitchFamily="50" charset="-128"/>
                        </a:rPr>
                        <a:t>【質疑応答】 </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bl>
          </a:graphicData>
        </a:graphic>
      </p:graphicFrame>
    </p:spTree>
    <p:extLst>
      <p:ext uri="{BB962C8B-B14F-4D97-AF65-F5344CB8AC3E}">
        <p14:creationId xmlns:p14="http://schemas.microsoft.com/office/powerpoint/2010/main" val="3747962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平成</a:t>
            </a:r>
            <a:r>
              <a:rPr lang="en-US" altLang="ja-JP" dirty="0" smtClean="0"/>
              <a:t>28</a:t>
            </a:r>
            <a:r>
              <a:rPr lang="ja-JP" altLang="en-US" dirty="0" smtClean="0"/>
              <a:t>年度開催予定</a:t>
            </a:r>
            <a:r>
              <a:rPr lang="en-US" altLang="ja-JP" dirty="0" smtClean="0"/>
              <a:t>【1】</a:t>
            </a:r>
            <a:endParaRPr lang="ja-JP" altLang="en-US" dirty="0" smtClean="0"/>
          </a:p>
        </p:txBody>
      </p:sp>
      <p:pic>
        <p:nvPicPr>
          <p:cNvPr id="16386" name="Picture 2"/>
          <p:cNvPicPr>
            <a:picLocks noChangeAspect="1" noChangeArrowheads="1"/>
          </p:cNvPicPr>
          <p:nvPr/>
        </p:nvPicPr>
        <p:blipFill>
          <a:blip r:embed="rId3" cstate="print"/>
          <a:srcRect/>
          <a:stretch>
            <a:fillRect/>
          </a:stretch>
        </p:blipFill>
        <p:spPr bwMode="auto">
          <a:xfrm>
            <a:off x="806780" y="1661242"/>
            <a:ext cx="7529813" cy="4084526"/>
          </a:xfrm>
          <a:prstGeom prst="rect">
            <a:avLst/>
          </a:prstGeom>
          <a:noFill/>
          <a:ln w="9525">
            <a:noFill/>
            <a:miter lim="800000"/>
            <a:headEnd/>
            <a:tailEnd/>
          </a:ln>
          <a:effectLst/>
        </p:spPr>
      </p:pic>
    </p:spTree>
    <p:extLst>
      <p:ext uri="{BB962C8B-B14F-4D97-AF65-F5344CB8AC3E}">
        <p14:creationId xmlns:p14="http://schemas.microsoft.com/office/powerpoint/2010/main" val="3249709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平成</a:t>
            </a:r>
            <a:r>
              <a:rPr lang="en-US" altLang="ja-JP" dirty="0" smtClean="0"/>
              <a:t>28</a:t>
            </a:r>
            <a:r>
              <a:rPr lang="ja-JP" altLang="en-US" dirty="0" smtClean="0"/>
              <a:t>年度開催予定</a:t>
            </a:r>
            <a:r>
              <a:rPr lang="en-US" altLang="ja-JP" dirty="0" smtClean="0"/>
              <a:t>【2】</a:t>
            </a:r>
            <a:endParaRPr lang="ja-JP" altLang="en-US" dirty="0" smtClean="0"/>
          </a:p>
        </p:txBody>
      </p:sp>
      <p:pic>
        <p:nvPicPr>
          <p:cNvPr id="4" name="Picture 1"/>
          <p:cNvPicPr>
            <a:picLocks noChangeAspect="1" noChangeArrowheads="1"/>
          </p:cNvPicPr>
          <p:nvPr/>
        </p:nvPicPr>
        <p:blipFill>
          <a:blip r:embed="rId3" cstate="print"/>
          <a:srcRect/>
          <a:stretch>
            <a:fillRect/>
          </a:stretch>
        </p:blipFill>
        <p:spPr bwMode="auto">
          <a:xfrm>
            <a:off x="805716" y="1239827"/>
            <a:ext cx="7529813" cy="5208311"/>
          </a:xfrm>
          <a:prstGeom prst="rect">
            <a:avLst/>
          </a:prstGeom>
          <a:noFill/>
          <a:ln w="9525">
            <a:noFill/>
            <a:miter lim="800000"/>
            <a:headEnd/>
            <a:tailEnd/>
          </a:ln>
          <a:effectLst/>
        </p:spPr>
      </p:pic>
    </p:spTree>
    <p:extLst>
      <p:ext uri="{BB962C8B-B14F-4D97-AF65-F5344CB8AC3E}">
        <p14:creationId xmlns:p14="http://schemas.microsoft.com/office/powerpoint/2010/main" val="3249709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平成</a:t>
            </a:r>
            <a:r>
              <a:rPr lang="en-US" altLang="ja-JP" dirty="0" smtClean="0"/>
              <a:t>28</a:t>
            </a:r>
            <a:r>
              <a:rPr lang="ja-JP" altLang="en-US" dirty="0" smtClean="0"/>
              <a:t>年度開催予定</a:t>
            </a:r>
            <a:r>
              <a:rPr lang="en-US" altLang="ja-JP" dirty="0" smtClean="0"/>
              <a:t>【3】</a:t>
            </a:r>
            <a:endParaRPr lang="ja-JP" altLang="en-US" dirty="0" smtClean="0"/>
          </a:p>
        </p:txBody>
      </p:sp>
      <p:pic>
        <p:nvPicPr>
          <p:cNvPr id="12289" name="Picture 1"/>
          <p:cNvPicPr>
            <a:picLocks noChangeAspect="1" noChangeArrowheads="1"/>
          </p:cNvPicPr>
          <p:nvPr/>
        </p:nvPicPr>
        <p:blipFill>
          <a:blip r:embed="rId3" cstate="print"/>
          <a:srcRect/>
          <a:stretch>
            <a:fillRect/>
          </a:stretch>
        </p:blipFill>
        <p:spPr bwMode="auto">
          <a:xfrm>
            <a:off x="832180" y="1751297"/>
            <a:ext cx="7529813" cy="3911636"/>
          </a:xfrm>
          <a:prstGeom prst="rect">
            <a:avLst/>
          </a:prstGeom>
          <a:noFill/>
          <a:ln w="9525">
            <a:noFill/>
            <a:miter lim="800000"/>
            <a:headEnd/>
            <a:tailEnd/>
          </a:ln>
          <a:effectLst/>
        </p:spPr>
      </p:pic>
    </p:spTree>
    <p:extLst>
      <p:ext uri="{BB962C8B-B14F-4D97-AF65-F5344CB8AC3E}">
        <p14:creationId xmlns:p14="http://schemas.microsoft.com/office/powerpoint/2010/main" val="4198304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29422"/>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【2-5</a:t>
            </a:r>
            <a:r>
              <a:rPr lang="ja-JP" altLang="en-US" sz="4000" dirty="0" smtClean="0">
                <a:solidFill>
                  <a:srgbClr val="000000"/>
                </a:solidFill>
                <a:latin typeface="Calibri" pitchFamily="34" charset="0"/>
              </a:rPr>
              <a:t>：</a:t>
            </a:r>
            <a:r>
              <a:rPr lang="en-US" altLang="ja-JP" sz="4000" dirty="0" smtClean="0">
                <a:solidFill>
                  <a:srgbClr val="000000"/>
                </a:solidFill>
                <a:latin typeface="Calibri" pitchFamily="34" charset="0"/>
              </a:rPr>
              <a:t>e-</a:t>
            </a:r>
            <a:r>
              <a:rPr lang="ja-JP" altLang="en-US" sz="4000" dirty="0" smtClean="0">
                <a:solidFill>
                  <a:srgbClr val="000000"/>
                </a:solidFill>
                <a:latin typeface="Calibri" pitchFamily="34" charset="0"/>
              </a:rPr>
              <a:t>ラーニング</a:t>
            </a:r>
            <a:r>
              <a:rPr lang="en-US" altLang="ja-JP" sz="4000" dirty="0" smtClean="0">
                <a:solidFill>
                  <a:srgbClr val="000000"/>
                </a:solidFill>
                <a:latin typeface="Calibri" pitchFamily="34" charset="0"/>
              </a:rPr>
              <a:t>】</a:t>
            </a:r>
          </a:p>
        </p:txBody>
      </p:sp>
    </p:spTree>
    <p:extLst>
      <p:ext uri="{BB962C8B-B14F-4D97-AF65-F5344CB8AC3E}">
        <p14:creationId xmlns:p14="http://schemas.microsoft.com/office/powerpoint/2010/main" val="3399235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重度変更率の地域間格差（平成</a:t>
            </a:r>
            <a:r>
              <a:rPr lang="en-US" altLang="ja-JP" sz="2800" dirty="0" smtClean="0"/>
              <a:t>20</a:t>
            </a:r>
            <a:r>
              <a:rPr lang="ja-JP" altLang="en-US" sz="2800" dirty="0" smtClean="0"/>
              <a:t>～</a:t>
            </a:r>
            <a:r>
              <a:rPr lang="en-US" altLang="ja-JP" sz="2800" dirty="0" smtClean="0"/>
              <a:t>23</a:t>
            </a:r>
            <a:r>
              <a:rPr lang="ja-JP" altLang="en-US" sz="2800" dirty="0" smtClean="0"/>
              <a:t>年度）</a:t>
            </a:r>
          </a:p>
        </p:txBody>
      </p:sp>
      <p:grpSp>
        <p:nvGrpSpPr>
          <p:cNvPr id="2" name="グループ化 1536"/>
          <p:cNvGrpSpPr/>
          <p:nvPr/>
        </p:nvGrpSpPr>
        <p:grpSpPr>
          <a:xfrm>
            <a:off x="575639" y="1269253"/>
            <a:ext cx="8118400" cy="4882438"/>
            <a:chOff x="899592" y="527762"/>
            <a:chExt cx="7118917" cy="4281345"/>
          </a:xfrm>
        </p:grpSpPr>
        <p:pic>
          <p:nvPicPr>
            <p:cNvPr id="1538" name="Picture 3"/>
            <p:cNvPicPr>
              <a:picLocks noChangeAspect="1" noChangeArrowheads="1"/>
            </p:cNvPicPr>
            <p:nvPr/>
          </p:nvPicPr>
          <p:blipFill>
            <a:blip r:embed="rId3" cstate="print"/>
            <a:srcRect/>
            <a:stretch>
              <a:fillRect/>
            </a:stretch>
          </p:blipFill>
          <p:spPr bwMode="auto">
            <a:xfrm>
              <a:off x="899592" y="534615"/>
              <a:ext cx="3322975" cy="2124000"/>
            </a:xfrm>
            <a:prstGeom prst="rect">
              <a:avLst/>
            </a:prstGeom>
            <a:noFill/>
            <a:ln w="9525">
              <a:noFill/>
              <a:miter lim="800000"/>
              <a:headEnd/>
              <a:tailEnd/>
            </a:ln>
            <a:effectLst/>
          </p:spPr>
        </p:pic>
        <p:pic>
          <p:nvPicPr>
            <p:cNvPr id="1539" name="Picture 4"/>
            <p:cNvPicPr>
              <a:picLocks noChangeAspect="1" noChangeArrowheads="1"/>
            </p:cNvPicPr>
            <p:nvPr/>
          </p:nvPicPr>
          <p:blipFill>
            <a:blip r:embed="rId4" cstate="print"/>
            <a:srcRect/>
            <a:stretch>
              <a:fillRect/>
            </a:stretch>
          </p:blipFill>
          <p:spPr bwMode="auto">
            <a:xfrm>
              <a:off x="899592" y="2678263"/>
              <a:ext cx="3322975" cy="2124000"/>
            </a:xfrm>
            <a:prstGeom prst="rect">
              <a:avLst/>
            </a:prstGeom>
            <a:noFill/>
            <a:ln w="9525">
              <a:noFill/>
              <a:miter lim="800000"/>
              <a:headEnd/>
              <a:tailEnd/>
            </a:ln>
            <a:effectLst/>
          </p:spPr>
        </p:pic>
        <p:pic>
          <p:nvPicPr>
            <p:cNvPr id="1540" name="Picture 5"/>
            <p:cNvPicPr>
              <a:picLocks noChangeAspect="1" noChangeArrowheads="1"/>
            </p:cNvPicPr>
            <p:nvPr/>
          </p:nvPicPr>
          <p:blipFill>
            <a:blip r:embed="rId5" cstate="print"/>
            <a:srcRect/>
            <a:stretch>
              <a:fillRect/>
            </a:stretch>
          </p:blipFill>
          <p:spPr bwMode="auto">
            <a:xfrm>
              <a:off x="4696892" y="527762"/>
              <a:ext cx="3321617" cy="2123132"/>
            </a:xfrm>
            <a:prstGeom prst="rect">
              <a:avLst/>
            </a:prstGeom>
            <a:noFill/>
            <a:ln w="9525">
              <a:noFill/>
              <a:miter lim="800000"/>
              <a:headEnd/>
              <a:tailEnd/>
            </a:ln>
            <a:effectLst/>
          </p:spPr>
        </p:pic>
        <p:pic>
          <p:nvPicPr>
            <p:cNvPr id="1541" name="Picture 6"/>
            <p:cNvPicPr>
              <a:picLocks noChangeAspect="1" noChangeArrowheads="1"/>
            </p:cNvPicPr>
            <p:nvPr/>
          </p:nvPicPr>
          <p:blipFill>
            <a:blip r:embed="rId6" cstate="print"/>
            <a:srcRect/>
            <a:stretch>
              <a:fillRect/>
            </a:stretch>
          </p:blipFill>
          <p:spPr bwMode="auto">
            <a:xfrm>
              <a:off x="4694808" y="2685107"/>
              <a:ext cx="3317418" cy="2124000"/>
            </a:xfrm>
            <a:prstGeom prst="rect">
              <a:avLst/>
            </a:prstGeom>
            <a:noFill/>
            <a:ln w="9525">
              <a:noFill/>
              <a:miter lim="800000"/>
              <a:headEnd/>
              <a:tailEnd/>
            </a:ln>
            <a:effectLst/>
          </p:spPr>
        </p:pic>
        <p:sp>
          <p:nvSpPr>
            <p:cNvPr id="1542" name="テキスト ボックス 1541"/>
            <p:cNvSpPr txBox="1"/>
            <p:nvPr/>
          </p:nvSpPr>
          <p:spPr>
            <a:xfrm>
              <a:off x="1179181" y="61297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a:latin typeface="+mn-ea"/>
                </a:rPr>
                <a:t>20</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3" name="テキスト ボックス 1542"/>
            <p:cNvSpPr txBox="1"/>
            <p:nvPr/>
          </p:nvSpPr>
          <p:spPr>
            <a:xfrm>
              <a:off x="1198231" y="2768713"/>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21</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4" name="テキスト ボックス 1543"/>
            <p:cNvSpPr txBox="1"/>
            <p:nvPr/>
          </p:nvSpPr>
          <p:spPr>
            <a:xfrm>
              <a:off x="4970131" y="59220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22</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5" name="テキスト ボックス 1544"/>
            <p:cNvSpPr txBox="1"/>
            <p:nvPr/>
          </p:nvSpPr>
          <p:spPr>
            <a:xfrm>
              <a:off x="4991596" y="275292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smtClean="0">
                  <a:latin typeface="+mn-ea"/>
                </a:rPr>
                <a:t>23</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1546" name="直線コネクタ 1545"/>
            <p:cNvCxnSpPr/>
            <p:nvPr/>
          </p:nvCxnSpPr>
          <p:spPr>
            <a:xfrm flipV="1">
              <a:off x="2422367" y="1318195"/>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47" name="テキスト ボックス 1546"/>
            <p:cNvSpPr txBox="1"/>
            <p:nvPr/>
          </p:nvSpPr>
          <p:spPr>
            <a:xfrm>
              <a:off x="2043277" y="10682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21.2%</a:t>
              </a:r>
              <a:endParaRPr kumimoji="1" lang="ja-JP" altLang="en-US" sz="1000" dirty="0">
                <a:latin typeface="+mn-ea"/>
              </a:endParaRPr>
            </a:p>
          </p:txBody>
        </p:sp>
        <p:cxnSp>
          <p:nvCxnSpPr>
            <p:cNvPr id="1548" name="直線コネクタ 1547"/>
            <p:cNvCxnSpPr/>
            <p:nvPr/>
          </p:nvCxnSpPr>
          <p:spPr>
            <a:xfrm flipV="1">
              <a:off x="1986003" y="3478127"/>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49" name="テキスト ボックス 1548"/>
            <p:cNvSpPr txBox="1"/>
            <p:nvPr/>
          </p:nvSpPr>
          <p:spPr>
            <a:xfrm>
              <a:off x="1606913" y="3228195"/>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14.1%</a:t>
              </a:r>
              <a:endParaRPr kumimoji="1" lang="ja-JP" altLang="en-US" sz="1000" dirty="0">
                <a:latin typeface="+mn-ea"/>
              </a:endParaRPr>
            </a:p>
          </p:txBody>
        </p:sp>
        <p:cxnSp>
          <p:nvCxnSpPr>
            <p:cNvPr id="1550" name="直線コネクタ 1549"/>
            <p:cNvCxnSpPr/>
            <p:nvPr/>
          </p:nvCxnSpPr>
          <p:spPr>
            <a:xfrm flipV="1">
              <a:off x="5707103" y="950086"/>
              <a:ext cx="0" cy="1520552"/>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51" name="テキスト ボックス 1550"/>
            <p:cNvSpPr txBox="1"/>
            <p:nvPr/>
          </p:nvSpPr>
          <p:spPr>
            <a:xfrm>
              <a:off x="5787619" y="835786"/>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13.3%</a:t>
              </a:r>
              <a:endParaRPr kumimoji="1" lang="ja-JP" altLang="en-US" sz="1000" dirty="0">
                <a:latin typeface="+mn-ea"/>
              </a:endParaRPr>
            </a:p>
          </p:txBody>
        </p:sp>
        <p:cxnSp>
          <p:nvCxnSpPr>
            <p:cNvPr id="1552" name="直線コネクタ 1551"/>
            <p:cNvCxnSpPr/>
            <p:nvPr/>
          </p:nvCxnSpPr>
          <p:spPr>
            <a:xfrm flipV="1">
              <a:off x="5599410" y="3117155"/>
              <a:ext cx="0" cy="150581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53" name="テキスト ボックス 1552"/>
            <p:cNvSpPr txBox="1"/>
            <p:nvPr/>
          </p:nvSpPr>
          <p:spPr>
            <a:xfrm>
              <a:off x="5639668" y="31891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12.0%</a:t>
              </a:r>
              <a:endParaRPr kumimoji="1" lang="ja-JP" altLang="en-US" sz="1000" dirty="0">
                <a:latin typeface="+mn-ea"/>
              </a:endParaRPr>
            </a:p>
          </p:txBody>
        </p:sp>
      </p:grpSp>
      <p:sp>
        <p:nvSpPr>
          <p:cNvPr id="1554" name="テキスト ボックス 1553"/>
          <p:cNvSpPr txBox="1"/>
          <p:nvPr/>
        </p:nvSpPr>
        <p:spPr>
          <a:xfrm>
            <a:off x="485564" y="6193240"/>
            <a:ext cx="8104254" cy="523220"/>
          </a:xfrm>
          <a:prstGeom prst="rect">
            <a:avLst/>
          </a:prstGeom>
          <a:solidFill>
            <a:schemeClr val="bg1"/>
          </a:solidFill>
        </p:spPr>
        <p:txBody>
          <a:bodyPr wrap="squar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a:t>
            </a:r>
          </a:p>
        </p:txBody>
      </p:sp>
      <p:sp>
        <p:nvSpPr>
          <p:cNvPr id="4" name="正方形/長方形 3"/>
          <p:cNvSpPr/>
          <p:nvPr/>
        </p:nvSpPr>
        <p:spPr>
          <a:xfrm>
            <a:off x="552203" y="1214846"/>
            <a:ext cx="8152410" cy="1133900"/>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dirty="0"/>
              <a:t>認定調査員ひとりひとり</a:t>
            </a:r>
            <a:r>
              <a:rPr lang="ja-JP" altLang="en-US" dirty="0" err="1"/>
              <a:t>が</a:t>
            </a:r>
            <a:r>
              <a:rPr lang="ja-JP" altLang="en-US" dirty="0"/>
              <a:t>、場所や時間を任意に選択して全国共通の標準化された教材等を利用して学習することができる</a:t>
            </a:r>
            <a:r>
              <a:rPr lang="ja-JP" altLang="en-US" dirty="0" smtClean="0"/>
              <a:t>システム</a:t>
            </a:r>
            <a:endParaRPr lang="en-US" altLang="ja-JP" dirty="0" smtClean="0"/>
          </a:p>
          <a:p>
            <a:pPr marL="180975" indent="-180975">
              <a:lnSpc>
                <a:spcPct val="94000"/>
              </a:lnSpc>
              <a:buClr>
                <a:schemeClr val="tx1"/>
              </a:buClr>
              <a:buFont typeface="Wingdings" pitchFamily="2" charset="2"/>
              <a:buChar char="n"/>
            </a:pPr>
            <a:r>
              <a:rPr lang="ja-JP" altLang="en-US" dirty="0"/>
              <a:t>管理者は、管理システムから、認定調査員の学習の状況や結果を</a:t>
            </a:r>
            <a:r>
              <a:rPr lang="ja-JP" altLang="en-US" dirty="0" smtClean="0"/>
              <a:t>確認・分析して自治</a:t>
            </a:r>
            <a:r>
              <a:rPr lang="ja-JP" altLang="en-US" dirty="0"/>
              <a:t>体内の要介護認定適正化</a:t>
            </a:r>
            <a:r>
              <a:rPr lang="ja-JP" altLang="en-US" dirty="0" smtClean="0"/>
              <a:t>に活用</a:t>
            </a:r>
            <a:endParaRPr lang="en-US" altLang="ja-JP" dirty="0" smtClean="0"/>
          </a:p>
        </p:txBody>
      </p:sp>
      <p:sp>
        <p:nvSpPr>
          <p:cNvPr id="81921" name="Rectangle 1"/>
          <p:cNvSpPr>
            <a:spLocks noChangeArrowheads="1"/>
          </p:cNvSpPr>
          <p:nvPr/>
        </p:nvSpPr>
        <p:spPr bwMode="auto">
          <a:xfrm>
            <a:off x="714498" y="5018615"/>
            <a:ext cx="822168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都道府県は認定調査員を直接登録しなくても、構成する自治体・区などで登録が行われると、</a:t>
            </a:r>
            <a:endParaRPr kumimoji="1" lang="en-US" alt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dirty="0">
                <a:latin typeface="Century" pitchFamily="18" charset="0"/>
                <a:ea typeface="ＭＳ 明朝" pitchFamily="17" charset="-128"/>
                <a:cs typeface="Times New Roman" pitchFamily="18" charset="0"/>
              </a:rPr>
              <a:t>　</a:t>
            </a:r>
            <a:r>
              <a:rPr kumimoji="1" 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登録・回答状況の把握や分析を行うことができる。</a:t>
            </a:r>
            <a:endParaRPr kumimoji="1" 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81737032"/>
              </p:ext>
            </p:extLst>
          </p:nvPr>
        </p:nvGraphicFramePr>
        <p:xfrm>
          <a:off x="779935" y="2513000"/>
          <a:ext cx="7696946" cy="2363747"/>
        </p:xfrm>
        <a:graphic>
          <a:graphicData uri="http://schemas.openxmlformats.org/drawingml/2006/table">
            <a:tbl>
              <a:tblPr firstRow="1" lastRow="1">
                <a:tableStyleId>{9DCAF9ED-07DC-4A11-8D7F-57B35C25682E}</a:tableStyleId>
              </a:tblPr>
              <a:tblGrid>
                <a:gridCol w="1830918"/>
                <a:gridCol w="1608024"/>
                <a:gridCol w="1496577"/>
                <a:gridCol w="1319707"/>
                <a:gridCol w="1441720"/>
              </a:tblGrid>
              <a:tr h="647115">
                <a:tc>
                  <a:txBody>
                    <a:bodyPr/>
                    <a:lstStyle/>
                    <a:p>
                      <a:pPr algn="ctr">
                        <a:spcAft>
                          <a:spcPts val="0"/>
                        </a:spcAft>
                      </a:pPr>
                      <a:endParaRPr lang="en-US" sz="1600" kern="0" dirty="0">
                        <a:solidFill>
                          <a:srgbClr val="000000"/>
                        </a:solidFill>
                        <a:latin typeface="ＭＳ ゴシック"/>
                        <a:ea typeface="ＭＳ 明朝"/>
                        <a:cs typeface="ＭＳ Ｐゴシック"/>
                      </a:endParaRPr>
                    </a:p>
                  </a:txBody>
                  <a:tcPr marL="68580" marR="68580" marT="0" marB="0" anchor="ctr"/>
                </a:tc>
                <a:tc>
                  <a:txBody>
                    <a:bodyPr/>
                    <a:lstStyle/>
                    <a:p>
                      <a:pPr algn="ctr">
                        <a:lnSpc>
                          <a:spcPts val="1500"/>
                        </a:lnSpc>
                        <a:spcAft>
                          <a:spcPts val="0"/>
                        </a:spcAft>
                      </a:pPr>
                      <a:r>
                        <a:rPr lang="ja-JP" sz="1400" kern="0" dirty="0"/>
                        <a:t>対象自治体数</a:t>
                      </a:r>
                      <a:endParaRPr lang="ja-JP" sz="1400" kern="100" dirty="0"/>
                    </a:p>
                    <a:p>
                      <a:pPr algn="ctr">
                        <a:lnSpc>
                          <a:spcPts val="1500"/>
                        </a:lnSpc>
                        <a:spcAft>
                          <a:spcPts val="0"/>
                        </a:spcAft>
                      </a:pPr>
                      <a:r>
                        <a:rPr lang="en-US" sz="1400" kern="0" dirty="0"/>
                        <a:t>(</a:t>
                      </a:r>
                      <a:r>
                        <a:rPr lang="ja-JP" sz="1400" kern="0" dirty="0"/>
                        <a:t>ｱｶｳﾝﾄ</a:t>
                      </a:r>
                      <a:r>
                        <a:rPr lang="ja-JP" sz="1400" kern="0" dirty="0" smtClean="0"/>
                        <a:t>配布</a:t>
                      </a:r>
                      <a:r>
                        <a:rPr lang="ja-JP" altLang="en-US" sz="1400" kern="0" dirty="0" smtClean="0"/>
                        <a:t>先</a:t>
                      </a:r>
                      <a:r>
                        <a:rPr lang="en-US" sz="1400" kern="0" dirty="0" smtClean="0"/>
                        <a:t>)</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a:t>認定調査員</a:t>
                      </a:r>
                      <a:endParaRPr lang="ja-JP" sz="1400" kern="100" dirty="0"/>
                    </a:p>
                    <a:p>
                      <a:pPr algn="ctr">
                        <a:lnSpc>
                          <a:spcPts val="1500"/>
                        </a:lnSpc>
                        <a:spcAft>
                          <a:spcPts val="0"/>
                        </a:spcAft>
                      </a:pPr>
                      <a:r>
                        <a:rPr lang="ja-JP" sz="1400" kern="0" dirty="0"/>
                        <a:t>登録自治体数</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a:t>登録者数</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smtClean="0"/>
                        <a:t>受講者数</a:t>
                      </a:r>
                      <a:endParaRPr lang="en-US" altLang="ja-JP" sz="1400" kern="0" dirty="0" smtClean="0"/>
                    </a:p>
                    <a:p>
                      <a:pPr algn="ctr">
                        <a:lnSpc>
                          <a:spcPts val="1500"/>
                        </a:lnSpc>
                        <a:spcAft>
                          <a:spcPts val="0"/>
                        </a:spcAft>
                      </a:pPr>
                      <a:r>
                        <a:rPr lang="en-US" altLang="ja-JP" sz="1400" kern="0" dirty="0" smtClean="0">
                          <a:latin typeface="Century"/>
                          <a:ea typeface="ＭＳ 明朝"/>
                          <a:cs typeface="Times New Roman"/>
                        </a:rPr>
                        <a:t>-</a:t>
                      </a:r>
                      <a:r>
                        <a:rPr lang="ja-JP" altLang="en-US" sz="1400" kern="0" dirty="0" smtClean="0">
                          <a:latin typeface="Century"/>
                          <a:ea typeface="ＭＳ 明朝"/>
                          <a:cs typeface="Times New Roman"/>
                        </a:rPr>
                        <a:t>全国テスト</a:t>
                      </a:r>
                      <a:r>
                        <a:rPr lang="en-US" altLang="ja-JP" sz="1400" kern="0" dirty="0" smtClean="0">
                          <a:latin typeface="Century"/>
                          <a:ea typeface="ＭＳ 明朝"/>
                          <a:cs typeface="Times New Roman"/>
                        </a:rPr>
                        <a:t>6-</a:t>
                      </a:r>
                      <a:endParaRPr lang="ja-JP" sz="1400" kern="100" dirty="0">
                        <a:latin typeface="Century"/>
                        <a:ea typeface="ＭＳ 明朝"/>
                        <a:cs typeface="Times New Roman"/>
                      </a:endParaRPr>
                    </a:p>
                  </a:txBody>
                  <a:tcPr marL="68580" marR="68580" marT="0" marB="0" anchor="ctr"/>
                </a:tc>
              </a:tr>
              <a:tr h="339410">
                <a:tc>
                  <a:txBody>
                    <a:bodyPr/>
                    <a:lstStyle/>
                    <a:p>
                      <a:pPr algn="just">
                        <a:spcAft>
                          <a:spcPts val="0"/>
                        </a:spcAft>
                      </a:pPr>
                      <a:r>
                        <a:rPr lang="ja-JP" sz="1600" kern="100" dirty="0"/>
                        <a:t>都道府県</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a:t>47</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10</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107</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37</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政令</a:t>
                      </a:r>
                      <a:r>
                        <a:rPr lang="ja-JP" sz="1600" kern="100" dirty="0" smtClean="0"/>
                        <a:t>指定都市</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a:t>20</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sz="1600" kern="100" dirty="0"/>
                        <a:t>18</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2,501</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1,034</a:t>
                      </a:r>
                      <a:endParaRPr kumimoji="1" lang="ja-JP" sz="1600" kern="100" dirty="0">
                        <a:solidFill>
                          <a:schemeClr val="dk1"/>
                        </a:solidFill>
                        <a:latin typeface="+mn-lt"/>
                        <a:ea typeface="+mn-ea"/>
                        <a:cs typeface="+mn-cs"/>
                      </a:endParaRPr>
                    </a:p>
                  </a:txBody>
                  <a:tcPr marL="68580" marR="68580" marT="0" marB="0" anchor="ctr"/>
                </a:tc>
              </a:tr>
              <a:tr h="358992">
                <a:tc>
                  <a:txBody>
                    <a:bodyPr/>
                    <a:lstStyle/>
                    <a:p>
                      <a:pPr algn="just">
                        <a:spcAft>
                          <a:spcPts val="0"/>
                        </a:spcAft>
                      </a:pPr>
                      <a:r>
                        <a:rPr lang="ja-JP" sz="1600" kern="100" dirty="0"/>
                        <a:t>広域連合等</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38</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34</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849</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215</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市町村</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604</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506</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18,858</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5,296</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合計</a:t>
                      </a:r>
                      <a:endParaRPr lang="ja-JP" sz="16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809</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568</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22,315</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latin typeface="Century"/>
                          <a:ea typeface="ＭＳ 明朝"/>
                          <a:cs typeface="Times New Roman"/>
                        </a:rPr>
                        <a:t>6,582</a:t>
                      </a:r>
                      <a:endParaRPr lang="ja-JP" sz="1600" kern="100" dirty="0">
                        <a:latin typeface="Century"/>
                        <a:ea typeface="ＭＳ 明朝"/>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353401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70" t="19538" r="31231" b="54081"/>
          <a:stretch/>
        </p:blipFill>
        <p:spPr bwMode="auto">
          <a:xfrm>
            <a:off x="4221168" y="4798414"/>
            <a:ext cx="4590323" cy="1710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a:t>
            </a:r>
          </a:p>
        </p:txBody>
      </p:sp>
      <p:sp>
        <p:nvSpPr>
          <p:cNvPr id="8" name="正方形/長方形 7"/>
          <p:cNvSpPr/>
          <p:nvPr/>
        </p:nvSpPr>
        <p:spPr>
          <a:xfrm>
            <a:off x="1929516" y="1241939"/>
            <a:ext cx="4583306" cy="338554"/>
          </a:xfrm>
          <a:prstGeom prst="rect">
            <a:avLst/>
          </a:prstGeom>
        </p:spPr>
        <p:txBody>
          <a:bodyPr wrap="none">
            <a:spAutoFit/>
          </a:bodyPr>
          <a:lstStyle/>
          <a:p>
            <a:r>
              <a:rPr lang="ja-JP" altLang="en-US" sz="1600" dirty="0" smtClean="0"/>
              <a:t>平成</a:t>
            </a:r>
            <a:r>
              <a:rPr lang="en-US" altLang="ja-JP" sz="1600" dirty="0" smtClean="0"/>
              <a:t>27</a:t>
            </a:r>
            <a:r>
              <a:rPr lang="ja-JP" altLang="en-US" sz="1600" dirty="0" smtClean="0"/>
              <a:t>年度　</a:t>
            </a:r>
            <a:r>
              <a:rPr lang="ja-JP" altLang="ja-JP" sz="1600" dirty="0" smtClean="0"/>
              <a:t>受講者数（都道府県別、全国テスト</a:t>
            </a:r>
            <a:r>
              <a:rPr lang="en-US" altLang="ja-JP" sz="1600" dirty="0" smtClean="0"/>
              <a:t>6</a:t>
            </a:r>
            <a:r>
              <a:rPr lang="ja-JP" altLang="ja-JP" sz="1600" dirty="0" smtClean="0"/>
              <a:t>）</a:t>
            </a:r>
            <a:endParaRPr lang="ja-JP" altLang="en-US" sz="1600" dirty="0"/>
          </a:p>
        </p:txBody>
      </p:sp>
      <p:pic>
        <p:nvPicPr>
          <p:cNvPr id="5" name="図 4"/>
          <p:cNvPicPr/>
          <p:nvPr/>
        </p:nvPicPr>
        <p:blipFill>
          <a:blip r:embed="rId4" cstate="print"/>
          <a:srcRect/>
          <a:stretch>
            <a:fillRect/>
          </a:stretch>
        </p:blipFill>
        <p:spPr bwMode="auto">
          <a:xfrm>
            <a:off x="676112" y="1411216"/>
            <a:ext cx="7959004" cy="2937577"/>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414" t="14205" r="33173" b="62352"/>
          <a:stretch/>
        </p:blipFill>
        <p:spPr bwMode="auto">
          <a:xfrm>
            <a:off x="773569" y="4757035"/>
            <a:ext cx="3334478" cy="187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967533" y="4429082"/>
            <a:ext cx="3878049" cy="369332"/>
          </a:xfrm>
          <a:prstGeom prst="rect">
            <a:avLst/>
          </a:prstGeom>
        </p:spPr>
        <p:txBody>
          <a:bodyPr wrap="none">
            <a:spAutoFit/>
          </a:bodyPr>
          <a:lstStyle/>
          <a:p>
            <a:r>
              <a:rPr lang="en-US" altLang="ja-JP" dirty="0"/>
              <a:t>https://www.learningware.jp/e-nintei/</a:t>
            </a:r>
            <a:endParaRPr lang="ja-JP" altLang="en-US" dirty="0"/>
          </a:p>
        </p:txBody>
      </p:sp>
    </p:spTree>
    <p:extLst>
      <p:ext uri="{BB962C8B-B14F-4D97-AF65-F5344CB8AC3E}">
        <p14:creationId xmlns:p14="http://schemas.microsoft.com/office/powerpoint/2010/main" val="3836215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要介護認定適正化事業ＨＰ</a:t>
            </a:r>
          </a:p>
        </p:txBody>
      </p:sp>
      <p:sp>
        <p:nvSpPr>
          <p:cNvPr id="5" name="テキスト ボックス 4"/>
          <p:cNvSpPr txBox="1"/>
          <p:nvPr/>
        </p:nvSpPr>
        <p:spPr>
          <a:xfrm>
            <a:off x="682168" y="1349834"/>
            <a:ext cx="3439886" cy="584775"/>
          </a:xfrm>
          <a:prstGeom prst="rect">
            <a:avLst/>
          </a:prstGeom>
          <a:noFill/>
        </p:spPr>
        <p:txBody>
          <a:bodyPr wrap="square" rtlCol="0">
            <a:spAutoFit/>
          </a:bodyPr>
          <a:lstStyle/>
          <a:p>
            <a:r>
              <a:rPr kumimoji="1" lang="en-US" altLang="ja-JP" sz="3200" dirty="0" smtClean="0"/>
              <a:t>www.nintei.net</a:t>
            </a:r>
            <a:endParaRPr kumimoji="1" lang="ja-JP" altLang="en-US" sz="3200" dirty="0"/>
          </a:p>
        </p:txBody>
      </p:sp>
      <p:pic>
        <p:nvPicPr>
          <p:cNvPr id="1027" name="Picture 3"/>
          <p:cNvPicPr>
            <a:picLocks noChangeAspect="1" noChangeArrowheads="1"/>
          </p:cNvPicPr>
          <p:nvPr/>
        </p:nvPicPr>
        <p:blipFill>
          <a:blip r:embed="rId3" cstate="print"/>
          <a:srcRect b="9282"/>
          <a:stretch>
            <a:fillRect/>
          </a:stretch>
        </p:blipFill>
        <p:spPr bwMode="auto">
          <a:xfrm>
            <a:off x="5471885" y="1353231"/>
            <a:ext cx="3077029" cy="3667990"/>
          </a:xfrm>
          <a:prstGeom prst="rect">
            <a:avLst/>
          </a:prstGeom>
          <a:noFill/>
          <a:ln w="9525">
            <a:noFill/>
            <a:miter lim="800000"/>
            <a:headEnd/>
            <a:tailEnd/>
          </a:ln>
          <a:effectLst/>
        </p:spPr>
      </p:pic>
      <p:sp>
        <p:nvSpPr>
          <p:cNvPr id="34" name="テキスト ボックス 33"/>
          <p:cNvSpPr txBox="1"/>
          <p:nvPr/>
        </p:nvSpPr>
        <p:spPr>
          <a:xfrm>
            <a:off x="203202" y="5718626"/>
            <a:ext cx="4339771" cy="646331"/>
          </a:xfrm>
          <a:prstGeom prst="rect">
            <a:avLst/>
          </a:prstGeom>
          <a:noFill/>
          <a:ln>
            <a:solidFill>
              <a:schemeClr val="tx1"/>
            </a:solidFill>
            <a:prstDash val="dashDot"/>
          </a:ln>
        </p:spPr>
        <p:txBody>
          <a:bodyPr wrap="square" rtlCol="0">
            <a:spAutoFit/>
          </a:bodyPr>
          <a:lstStyle/>
          <a:p>
            <a:r>
              <a:rPr lang="ja-JP" altLang="en-US" dirty="0" smtClean="0"/>
              <a:t>認定調査向け能力向上研修会の動画教材をダウンロード可能。研修会等での活用を。</a:t>
            </a:r>
            <a:endParaRPr kumimoji="1" lang="ja-JP" altLang="en-US" dirty="0"/>
          </a:p>
        </p:txBody>
      </p:sp>
      <p:sp>
        <p:nvSpPr>
          <p:cNvPr id="35" name="テキスト ボックス 34"/>
          <p:cNvSpPr txBox="1"/>
          <p:nvPr/>
        </p:nvSpPr>
        <p:spPr>
          <a:xfrm>
            <a:off x="5210629" y="5203369"/>
            <a:ext cx="3621316" cy="369332"/>
          </a:xfrm>
          <a:prstGeom prst="rect">
            <a:avLst/>
          </a:prstGeom>
          <a:noFill/>
          <a:ln>
            <a:solidFill>
              <a:schemeClr val="tx1"/>
            </a:solidFill>
            <a:prstDash val="dashDot"/>
          </a:ln>
        </p:spPr>
        <p:txBody>
          <a:bodyPr wrap="square" rtlCol="0">
            <a:spAutoFit/>
          </a:bodyPr>
          <a:lstStyle/>
          <a:p>
            <a:pPr algn="ctr"/>
            <a:r>
              <a:rPr kumimoji="1" lang="ja-JP" altLang="en-US" dirty="0" smtClean="0"/>
              <a:t>研修用の事例等を多数掲載</a:t>
            </a:r>
            <a:endParaRPr kumimoji="1" lang="ja-JP" altLang="en-US" dirty="0"/>
          </a:p>
        </p:txBody>
      </p:sp>
      <p:pic>
        <p:nvPicPr>
          <p:cNvPr id="3" name="Picture 2"/>
          <p:cNvPicPr>
            <a:picLocks noChangeAspect="1" noChangeArrowheads="1"/>
          </p:cNvPicPr>
          <p:nvPr/>
        </p:nvPicPr>
        <p:blipFill>
          <a:blip r:embed="rId4" cstate="print"/>
          <a:srcRect/>
          <a:stretch>
            <a:fillRect/>
          </a:stretch>
        </p:blipFill>
        <p:spPr bwMode="auto">
          <a:xfrm>
            <a:off x="269875" y="1879146"/>
            <a:ext cx="4743450" cy="3657600"/>
          </a:xfrm>
          <a:prstGeom prst="rect">
            <a:avLst/>
          </a:prstGeom>
          <a:noFill/>
          <a:ln w="9525">
            <a:noFill/>
            <a:miter lim="800000"/>
            <a:headEnd/>
            <a:tailEnd/>
          </a:ln>
          <a:effectLst/>
        </p:spPr>
      </p:pic>
    </p:spTree>
    <p:extLst>
      <p:ext uri="{BB962C8B-B14F-4D97-AF65-F5344CB8AC3E}">
        <p14:creationId xmlns:p14="http://schemas.microsoft.com/office/powerpoint/2010/main" val="1359664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要介護認定適正化事業ＨＰ</a:t>
            </a:r>
          </a:p>
        </p:txBody>
      </p:sp>
      <p:sp>
        <p:nvSpPr>
          <p:cNvPr id="9" name="Text Box 221"/>
          <p:cNvSpPr txBox="1">
            <a:spLocks noChangeArrowheads="1"/>
          </p:cNvSpPr>
          <p:nvPr/>
        </p:nvSpPr>
        <p:spPr bwMode="auto">
          <a:xfrm>
            <a:off x="315912" y="1311381"/>
            <a:ext cx="8459953" cy="6019213"/>
          </a:xfrm>
          <a:prstGeom prst="rect">
            <a:avLst/>
          </a:prstGeom>
          <a:noFill/>
          <a:ln w="12700" algn="ctr">
            <a:noFill/>
            <a:miter lim="800000"/>
            <a:headEnd/>
            <a:tailEnd type="none" w="lg" len="lg"/>
          </a:ln>
        </p:spPr>
        <p:txBody>
          <a:bodyPr wrap="square" lIns="90000" tIns="46800" rIns="90000" bIns="46800">
            <a:spAutoFit/>
          </a:bodyPr>
          <a:lstStyle/>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適正化事業コンテンツへのアクセス</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業務分析データ、認定調査員向け</a:t>
            </a:r>
            <a:r>
              <a:rPr lang="en-US" altLang="ja-JP" sz="1400" dirty="0" smtClean="0">
                <a:solidFill>
                  <a:srgbClr val="000000"/>
                </a:solidFill>
              </a:rPr>
              <a:t>e</a:t>
            </a:r>
            <a:r>
              <a:rPr lang="ja-JP" altLang="en-US" sz="1400" dirty="0" smtClean="0">
                <a:solidFill>
                  <a:srgbClr val="000000"/>
                </a:solidFill>
              </a:rPr>
              <a:t>ラーニングシステム、能力向上研修会資料等へのアクセスが可能。</a:t>
            </a:r>
            <a:endParaRPr lang="en-US" altLang="ja-JP" sz="14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ＰＤＦ版テキスト</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総合事業の開始に伴い、更新された「認定調査員テキスト</a:t>
            </a:r>
            <a:r>
              <a:rPr lang="en-US" altLang="ja-JP" sz="1400" dirty="0" smtClean="0">
                <a:solidFill>
                  <a:srgbClr val="000000"/>
                </a:solidFill>
              </a:rPr>
              <a:t>2009</a:t>
            </a:r>
            <a:r>
              <a:rPr lang="ja-JP" altLang="en-US" sz="1400" dirty="0" smtClean="0">
                <a:solidFill>
                  <a:srgbClr val="000000"/>
                </a:solidFill>
              </a:rPr>
              <a:t>」「介護認定審査会委員テキスト</a:t>
            </a:r>
            <a:r>
              <a:rPr lang="en-US" altLang="ja-JP" sz="1400" dirty="0" smtClean="0">
                <a:solidFill>
                  <a:srgbClr val="000000"/>
                </a:solidFill>
              </a:rPr>
              <a:t>2009</a:t>
            </a:r>
            <a:r>
              <a:rPr lang="ja-JP" altLang="en-US" sz="1400" dirty="0" smtClean="0">
                <a:solidFill>
                  <a:srgbClr val="000000"/>
                </a:solidFill>
              </a:rPr>
              <a:t>」を</a:t>
            </a:r>
            <a:r>
              <a:rPr lang="en-US" altLang="ja-JP" sz="1400" dirty="0" smtClean="0">
                <a:solidFill>
                  <a:srgbClr val="000000"/>
                </a:solidFill>
              </a:rPr>
              <a:t>PDF</a:t>
            </a:r>
            <a:r>
              <a:rPr lang="ja-JP" altLang="en-US" sz="1400" dirty="0" smtClean="0">
                <a:solidFill>
                  <a:srgbClr val="000000"/>
                </a:solidFill>
              </a:rPr>
              <a:t>形式で掲載。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研修用の事例の掲載</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介護認定審査会委員研修、特記事項研修等に活用できる「事例」を掲載。また、介護認定審査会委員向け</a:t>
            </a:r>
            <a:r>
              <a:rPr lang="en-US" altLang="ja-JP" sz="1400" dirty="0" smtClean="0">
                <a:solidFill>
                  <a:srgbClr val="000000"/>
                </a:solidFill>
              </a:rPr>
              <a:t>DVD</a:t>
            </a:r>
            <a:r>
              <a:rPr lang="ja-JP" altLang="en-US" sz="1400" dirty="0" err="1" smtClean="0">
                <a:solidFill>
                  <a:srgbClr val="000000"/>
                </a:solidFill>
              </a:rPr>
              <a:t>に収</a:t>
            </a:r>
            <a:r>
              <a:rPr lang="ja-JP" altLang="en-US" sz="1400" dirty="0" smtClean="0">
                <a:solidFill>
                  <a:srgbClr val="000000"/>
                </a:solidFill>
              </a:rPr>
              <a:t>載されている事例も掲載。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動画教材</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認定調査員能力向上研修会の１コマを収録した動画教材、</a:t>
            </a:r>
            <a:r>
              <a:rPr lang="en-US" altLang="ja-JP" sz="1400" dirty="0" smtClean="0">
                <a:solidFill>
                  <a:srgbClr val="000000"/>
                </a:solidFill>
              </a:rPr>
              <a:t>e</a:t>
            </a:r>
            <a:r>
              <a:rPr lang="ja-JP" altLang="en-US" sz="1400" dirty="0" smtClean="0">
                <a:solidFill>
                  <a:srgbClr val="000000"/>
                </a:solidFill>
              </a:rPr>
              <a:t>ラーニングシステムに収録されている動画教材</a:t>
            </a:r>
            <a:r>
              <a:rPr lang="en-US" altLang="ja-JP" sz="1400" dirty="0" smtClean="0">
                <a:solidFill>
                  <a:srgbClr val="000000"/>
                </a:solidFill>
              </a:rPr>
              <a:t>5</a:t>
            </a:r>
            <a:r>
              <a:rPr lang="ja-JP" altLang="en-US" sz="1400" dirty="0" smtClean="0">
                <a:solidFill>
                  <a:srgbClr val="000000"/>
                </a:solidFill>
              </a:rPr>
              <a:t>本（研修パッケージ内）を掲載（ダウンロード可能）</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過去の各種研修会資料</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都道府県担当者会議、全国指導者研修会の資料を掲載。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各種通知集</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要介護認定に関する各種通知、過去のＱ＆Ａ等を掲載。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endParaRPr>
          </a:p>
          <a:p>
            <a:pPr marL="177800" indent="-177800">
              <a:lnSpc>
                <a:spcPct val="110000"/>
              </a:lnSpc>
            </a:pPr>
            <a:endParaRPr lang="ja-JP" altLang="en-US" sz="1600" dirty="0" smtClean="0">
              <a:solidFill>
                <a:srgbClr val="000000"/>
              </a:solidFill>
            </a:endParaRPr>
          </a:p>
          <a:p>
            <a:pPr marL="177800" indent="-177800">
              <a:lnSpc>
                <a:spcPct val="110000"/>
              </a:lnSpc>
            </a:pPr>
            <a:endParaRPr lang="ja-JP" altLang="ja-JP" sz="1600" dirty="0" smtClean="0"/>
          </a:p>
        </p:txBody>
      </p:sp>
    </p:spTree>
    <p:extLst>
      <p:ext uri="{BB962C8B-B14F-4D97-AF65-F5344CB8AC3E}">
        <p14:creationId xmlns:p14="http://schemas.microsoft.com/office/powerpoint/2010/main" val="3221209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589499" y="1240245"/>
            <a:ext cx="3857201" cy="2469600"/>
          </a:xfrm>
          <a:prstGeom prst="rect">
            <a:avLst/>
          </a:prstGeom>
          <a:noFill/>
          <a:ln w="9525">
            <a:noFill/>
            <a:miter lim="800000"/>
            <a:headEnd/>
            <a:tailEnd/>
          </a:ln>
          <a:effectLst/>
        </p:spPr>
      </p:pic>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重度変更率の地域間格差（平成</a:t>
            </a:r>
            <a:r>
              <a:rPr lang="en-US" altLang="ja-JP" sz="2800" dirty="0" smtClean="0"/>
              <a:t>24</a:t>
            </a:r>
            <a:r>
              <a:rPr lang="ja-JP" altLang="en-US" sz="2800" dirty="0" smtClean="0"/>
              <a:t>～</a:t>
            </a:r>
            <a:r>
              <a:rPr lang="en-US" altLang="ja-JP" sz="2800" dirty="0" smtClean="0"/>
              <a:t>27</a:t>
            </a:r>
            <a:r>
              <a:rPr lang="ja-JP" altLang="en-US" sz="2800" dirty="0" smtClean="0"/>
              <a:t>年度）</a:t>
            </a:r>
          </a:p>
        </p:txBody>
      </p:sp>
      <p:sp>
        <p:nvSpPr>
          <p:cNvPr id="1554" name="テキスト ボックス 1553"/>
          <p:cNvSpPr txBox="1"/>
          <p:nvPr/>
        </p:nvSpPr>
        <p:spPr>
          <a:xfrm>
            <a:off x="485563" y="6193240"/>
            <a:ext cx="8034981" cy="523220"/>
          </a:xfrm>
          <a:prstGeom prst="rect">
            <a:avLst/>
          </a:prstGeom>
          <a:solidFill>
            <a:schemeClr val="bg1"/>
          </a:solidFill>
        </p:spPr>
        <p:txBody>
          <a:bodyPr wrap="squar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grpSp>
        <p:nvGrpSpPr>
          <p:cNvPr id="2" name="グループ化 20"/>
          <p:cNvGrpSpPr/>
          <p:nvPr/>
        </p:nvGrpSpPr>
        <p:grpSpPr>
          <a:xfrm>
            <a:off x="584895" y="1247169"/>
            <a:ext cx="6359250" cy="4996152"/>
            <a:chOff x="795908" y="514575"/>
            <a:chExt cx="5467209" cy="4295319"/>
          </a:xfrm>
        </p:grpSpPr>
        <p:pic>
          <p:nvPicPr>
            <p:cNvPr id="22" name="Picture 7"/>
            <p:cNvPicPr>
              <a:picLocks noChangeAspect="1" noChangeArrowheads="1"/>
            </p:cNvPicPr>
            <p:nvPr/>
          </p:nvPicPr>
          <p:blipFill>
            <a:blip r:embed="rId4" cstate="print"/>
            <a:srcRect/>
            <a:stretch>
              <a:fillRect/>
            </a:stretch>
          </p:blipFill>
          <p:spPr bwMode="auto">
            <a:xfrm>
              <a:off x="808608" y="514575"/>
              <a:ext cx="3317419" cy="2124000"/>
            </a:xfrm>
            <a:prstGeom prst="rect">
              <a:avLst/>
            </a:prstGeom>
            <a:noFill/>
            <a:ln w="9525">
              <a:noFill/>
              <a:miter lim="800000"/>
              <a:headEnd/>
              <a:tailEnd/>
            </a:ln>
            <a:effectLst/>
          </p:spPr>
        </p:pic>
        <p:pic>
          <p:nvPicPr>
            <p:cNvPr id="23" name="Picture 8"/>
            <p:cNvPicPr>
              <a:picLocks noChangeAspect="1" noChangeArrowheads="1"/>
            </p:cNvPicPr>
            <p:nvPr/>
          </p:nvPicPr>
          <p:blipFill>
            <a:blip r:embed="rId5" cstate="print"/>
            <a:srcRect/>
            <a:stretch>
              <a:fillRect/>
            </a:stretch>
          </p:blipFill>
          <p:spPr bwMode="auto">
            <a:xfrm>
              <a:off x="795908" y="2685894"/>
              <a:ext cx="3322975" cy="2124000"/>
            </a:xfrm>
            <a:prstGeom prst="rect">
              <a:avLst/>
            </a:prstGeom>
            <a:noFill/>
            <a:ln w="9525">
              <a:noFill/>
              <a:miter lim="800000"/>
              <a:headEnd/>
              <a:tailEnd/>
            </a:ln>
            <a:effectLst/>
          </p:spPr>
        </p:pic>
        <p:sp>
          <p:nvSpPr>
            <p:cNvPr id="24" name="テキスト ボックス 23"/>
            <p:cNvSpPr txBox="1"/>
            <p:nvPr/>
          </p:nvSpPr>
          <p:spPr>
            <a:xfrm>
              <a:off x="1105396" y="577963"/>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24</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25" name="テキスト ボックス 24"/>
            <p:cNvSpPr txBox="1"/>
            <p:nvPr/>
          </p:nvSpPr>
          <p:spPr>
            <a:xfrm>
              <a:off x="1092696" y="275755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25</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26" name="直線コネクタ 25"/>
            <p:cNvCxnSpPr/>
            <p:nvPr/>
          </p:nvCxnSpPr>
          <p:spPr>
            <a:xfrm flipV="1">
              <a:off x="1641202" y="1158219"/>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681460" y="101420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11.2%</a:t>
              </a:r>
              <a:endParaRPr kumimoji="1" lang="ja-JP" altLang="en-US" sz="1000" dirty="0">
                <a:latin typeface="+mn-ea"/>
              </a:endParaRPr>
            </a:p>
          </p:txBody>
        </p:sp>
        <p:cxnSp>
          <p:nvCxnSpPr>
            <p:cNvPr id="28" name="直線コネクタ 27"/>
            <p:cNvCxnSpPr/>
            <p:nvPr/>
          </p:nvCxnSpPr>
          <p:spPr>
            <a:xfrm flipV="1">
              <a:off x="1628502" y="3337810"/>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668760" y="3193794"/>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10.1%</a:t>
              </a:r>
              <a:endParaRPr kumimoji="1" lang="ja-JP" altLang="en-US" sz="1000" dirty="0">
                <a:latin typeface="+mn-ea"/>
              </a:endParaRPr>
            </a:p>
          </p:txBody>
        </p:sp>
        <p:sp>
          <p:nvSpPr>
            <p:cNvPr id="31" name="テキスト ボックス 30"/>
            <p:cNvSpPr txBox="1"/>
            <p:nvPr/>
          </p:nvSpPr>
          <p:spPr>
            <a:xfrm>
              <a:off x="4661396" y="63665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26</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32" name="テキスト ボックス 31"/>
            <p:cNvSpPr txBox="1"/>
            <p:nvPr/>
          </p:nvSpPr>
          <p:spPr>
            <a:xfrm>
              <a:off x="5148560" y="1009394"/>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9.6%</a:t>
              </a:r>
              <a:endParaRPr kumimoji="1" lang="ja-JP" altLang="en-US" sz="1000" dirty="0">
                <a:latin typeface="+mn-ea"/>
              </a:endParaRPr>
            </a:p>
          </p:txBody>
        </p:sp>
        <p:cxnSp>
          <p:nvCxnSpPr>
            <p:cNvPr id="33" name="直線コネクタ 32"/>
            <p:cNvCxnSpPr/>
            <p:nvPr/>
          </p:nvCxnSpPr>
          <p:spPr>
            <a:xfrm flipV="1">
              <a:off x="5013687" y="1153409"/>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1028" name="Picture 4"/>
          <p:cNvPicPr>
            <a:picLocks noChangeAspect="1" noChangeArrowheads="1"/>
          </p:cNvPicPr>
          <p:nvPr/>
        </p:nvPicPr>
        <p:blipFill>
          <a:blip r:embed="rId6" cstate="print"/>
          <a:srcRect/>
          <a:stretch>
            <a:fillRect/>
          </a:stretch>
        </p:blipFill>
        <p:spPr bwMode="auto">
          <a:xfrm>
            <a:off x="4584892" y="3773961"/>
            <a:ext cx="3863662" cy="2469600"/>
          </a:xfrm>
          <a:prstGeom prst="rect">
            <a:avLst/>
          </a:prstGeom>
          <a:noFill/>
          <a:ln w="9525">
            <a:noFill/>
            <a:miter lim="800000"/>
            <a:headEnd/>
            <a:tailEnd/>
          </a:ln>
          <a:effectLst/>
        </p:spPr>
      </p:pic>
      <p:sp>
        <p:nvSpPr>
          <p:cNvPr id="20" name="テキスト ボックス 19"/>
          <p:cNvSpPr txBox="1"/>
          <p:nvPr/>
        </p:nvSpPr>
        <p:spPr>
          <a:xfrm>
            <a:off x="5076831" y="3933891"/>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27</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34" name="テキスト ボックス 33"/>
          <p:cNvSpPr txBox="1"/>
          <p:nvPr/>
        </p:nvSpPr>
        <p:spPr>
          <a:xfrm>
            <a:off x="5643482" y="4367448"/>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9.2%</a:t>
            </a:r>
            <a:endParaRPr kumimoji="1" lang="ja-JP" altLang="en-US" sz="1000" dirty="0">
              <a:latin typeface="+mn-ea"/>
            </a:endParaRPr>
          </a:p>
        </p:txBody>
      </p:sp>
      <p:cxnSp>
        <p:nvCxnSpPr>
          <p:cNvPr id="35" name="直線コネクタ 34"/>
          <p:cNvCxnSpPr/>
          <p:nvPr/>
        </p:nvCxnSpPr>
        <p:spPr>
          <a:xfrm flipV="1">
            <a:off x="5486603" y="4222541"/>
            <a:ext cx="0" cy="18000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平成</a:t>
            </a:r>
            <a:r>
              <a:rPr lang="en-US" altLang="ja-JP" sz="2800" dirty="0" smtClean="0"/>
              <a:t>28</a:t>
            </a:r>
            <a:r>
              <a:rPr lang="ja-JP" altLang="en-US" sz="2800" dirty="0" smtClean="0"/>
              <a:t>年度要介護認定適正化事業の全体像</a:t>
            </a:r>
          </a:p>
        </p:txBody>
      </p:sp>
      <p:grpSp>
        <p:nvGrpSpPr>
          <p:cNvPr id="3161" name="グループ化 3160"/>
          <p:cNvGrpSpPr/>
          <p:nvPr/>
        </p:nvGrpSpPr>
        <p:grpSpPr>
          <a:xfrm>
            <a:off x="272480" y="1793807"/>
            <a:ext cx="8688640" cy="4424905"/>
            <a:chOff x="272480" y="1793807"/>
            <a:chExt cx="8688640" cy="4424905"/>
          </a:xfrm>
        </p:grpSpPr>
        <p:sp>
          <p:nvSpPr>
            <p:cNvPr id="1628" name="正方形/長方形 1627"/>
            <p:cNvSpPr/>
            <p:nvPr/>
          </p:nvSpPr>
          <p:spPr bwMode="auto">
            <a:xfrm>
              <a:off x="4514752" y="1793807"/>
              <a:ext cx="4427968" cy="921255"/>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629" name="円柱 1628"/>
            <p:cNvSpPr/>
            <p:nvPr/>
          </p:nvSpPr>
          <p:spPr bwMode="auto">
            <a:xfrm>
              <a:off x="730205" y="5594419"/>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0" name="円/楕円 1629"/>
            <p:cNvSpPr/>
            <p:nvPr/>
          </p:nvSpPr>
          <p:spPr bwMode="auto">
            <a:xfrm>
              <a:off x="318253" y="5344702"/>
              <a:ext cx="4989205" cy="707531"/>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1" name="円柱 1630"/>
            <p:cNvSpPr/>
            <p:nvPr/>
          </p:nvSpPr>
          <p:spPr bwMode="auto">
            <a:xfrm>
              <a:off x="730205" y="472040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2" name="円/楕円 1631"/>
            <p:cNvSpPr/>
            <p:nvPr/>
          </p:nvSpPr>
          <p:spPr bwMode="auto">
            <a:xfrm>
              <a:off x="272480" y="4512310"/>
              <a:ext cx="2996466" cy="624294"/>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3" name="円柱 1632"/>
            <p:cNvSpPr/>
            <p:nvPr/>
          </p:nvSpPr>
          <p:spPr bwMode="auto">
            <a:xfrm>
              <a:off x="730205" y="376315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4" name="円/楕円 1633"/>
            <p:cNvSpPr/>
            <p:nvPr/>
          </p:nvSpPr>
          <p:spPr bwMode="auto">
            <a:xfrm>
              <a:off x="272480" y="3638301"/>
              <a:ext cx="2151309" cy="457815"/>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5" name="円柱 1634"/>
            <p:cNvSpPr/>
            <p:nvPr/>
          </p:nvSpPr>
          <p:spPr bwMode="auto">
            <a:xfrm>
              <a:off x="730205" y="3180486"/>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6" name="テキスト ボックス 1635"/>
            <p:cNvSpPr txBox="1"/>
            <p:nvPr/>
          </p:nvSpPr>
          <p:spPr>
            <a:xfrm>
              <a:off x="3201922" y="2474296"/>
              <a:ext cx="1499050" cy="307777"/>
            </a:xfrm>
            <a:prstGeom prst="rect">
              <a:avLst/>
            </a:prstGeom>
            <a:solidFill>
              <a:srgbClr val="6D8A16">
                <a:lumMod val="60000"/>
                <a:lumOff val="4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業務分析データ</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cxnSp>
          <p:nvCxnSpPr>
            <p:cNvPr id="1637" name="図形 1636"/>
            <p:cNvCxnSpPr>
              <a:stCxn id="1636" idx="1"/>
              <a:endCxn id="1635" idx="1"/>
            </p:cNvCxnSpPr>
            <p:nvPr/>
          </p:nvCxnSpPr>
          <p:spPr bwMode="auto">
            <a:xfrm rot="10800000" flipV="1">
              <a:off x="890410" y="2628184"/>
              <a:ext cx="2311513" cy="552301"/>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38" name="図形 1637"/>
            <p:cNvCxnSpPr>
              <a:stCxn id="2998" idx="1"/>
              <a:endCxn id="1634" idx="7"/>
            </p:cNvCxnSpPr>
            <p:nvPr/>
          </p:nvCxnSpPr>
          <p:spPr bwMode="auto">
            <a:xfrm rot="10800000" flipV="1">
              <a:off x="2108738" y="3377336"/>
              <a:ext cx="1093185" cy="328009"/>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39" name="図形 1638"/>
            <p:cNvCxnSpPr>
              <a:stCxn id="2999" idx="1"/>
              <a:endCxn id="1632" idx="0"/>
            </p:cNvCxnSpPr>
            <p:nvPr/>
          </p:nvCxnSpPr>
          <p:spPr bwMode="auto">
            <a:xfrm rot="10800000" flipV="1">
              <a:off x="1770714" y="4251346"/>
              <a:ext cx="1431209" cy="260963"/>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40" name="図形 1639"/>
            <p:cNvCxnSpPr>
              <a:stCxn id="3000" idx="1"/>
              <a:endCxn id="2898" idx="0"/>
            </p:cNvCxnSpPr>
            <p:nvPr/>
          </p:nvCxnSpPr>
          <p:spPr bwMode="auto">
            <a:xfrm rot="10800000" flipV="1">
              <a:off x="1649600" y="5211181"/>
              <a:ext cx="1287177" cy="135240"/>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grpSp>
          <p:nvGrpSpPr>
            <p:cNvPr id="1641" name="グループ化 38"/>
            <p:cNvGrpSpPr/>
            <p:nvPr/>
          </p:nvGrpSpPr>
          <p:grpSpPr>
            <a:xfrm>
              <a:off x="1782973" y="4352555"/>
              <a:ext cx="137318" cy="417728"/>
              <a:chOff x="6816824" y="2348880"/>
              <a:chExt cx="656456" cy="2196244"/>
            </a:xfrm>
            <a:solidFill>
              <a:srgbClr val="3E68AF">
                <a:lumMod val="60000"/>
                <a:lumOff val="40000"/>
              </a:srgbClr>
            </a:solidFill>
          </p:grpSpPr>
          <p:sp>
            <p:nvSpPr>
              <p:cNvPr id="1642" name="円/楕円 16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3" name="角丸四角形 16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4" name="角丸四角形 16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5" name="角丸四角形 16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6" name="角丸四角形 16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7" name="角丸四角形 16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48" name="グループ化 39"/>
            <p:cNvGrpSpPr/>
            <p:nvPr/>
          </p:nvGrpSpPr>
          <p:grpSpPr>
            <a:xfrm>
              <a:off x="1976722" y="4430605"/>
              <a:ext cx="137318" cy="417728"/>
              <a:chOff x="6816824" y="2348880"/>
              <a:chExt cx="656456" cy="2196244"/>
            </a:xfrm>
            <a:solidFill>
              <a:srgbClr val="3E68AF">
                <a:lumMod val="60000"/>
                <a:lumOff val="40000"/>
              </a:srgbClr>
            </a:solidFill>
          </p:grpSpPr>
          <p:sp>
            <p:nvSpPr>
              <p:cNvPr id="1649" name="円/楕円 16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0" name="角丸四角形 16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1" name="角丸四角形 16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2" name="角丸四角形 16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3" name="角丸四角形 16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4" name="角丸四角形 16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55" name="グループ化 46"/>
            <p:cNvGrpSpPr/>
            <p:nvPr/>
          </p:nvGrpSpPr>
          <p:grpSpPr>
            <a:xfrm>
              <a:off x="1599883" y="4528725"/>
              <a:ext cx="137318" cy="417728"/>
              <a:chOff x="6816824" y="2348880"/>
              <a:chExt cx="656456" cy="2196244"/>
            </a:xfrm>
            <a:solidFill>
              <a:srgbClr val="3E68AF">
                <a:lumMod val="60000"/>
                <a:lumOff val="40000"/>
              </a:srgbClr>
            </a:solidFill>
          </p:grpSpPr>
          <p:sp>
            <p:nvSpPr>
              <p:cNvPr id="1656" name="円/楕円 16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7" name="角丸四角形 16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8" name="角丸四角形 16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9" name="角丸四角形 16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0" name="角丸四角形 16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1" name="角丸四角形 16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62" name="グループ化 53"/>
            <p:cNvGrpSpPr/>
            <p:nvPr/>
          </p:nvGrpSpPr>
          <p:grpSpPr>
            <a:xfrm>
              <a:off x="2149154" y="4220974"/>
              <a:ext cx="137318" cy="417728"/>
              <a:chOff x="6816824" y="2348880"/>
              <a:chExt cx="656456" cy="2196244"/>
            </a:xfrm>
            <a:solidFill>
              <a:srgbClr val="3E68AF">
                <a:lumMod val="60000"/>
                <a:lumOff val="40000"/>
              </a:srgbClr>
            </a:solidFill>
          </p:grpSpPr>
          <p:sp>
            <p:nvSpPr>
              <p:cNvPr id="1663" name="円/楕円 166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4" name="角丸四角形 166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5" name="角丸四角形 166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6" name="角丸四角形 166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7" name="角丸四角形 166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8" name="角丸四角形 166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69" name="グループ化 60"/>
            <p:cNvGrpSpPr/>
            <p:nvPr/>
          </p:nvGrpSpPr>
          <p:grpSpPr>
            <a:xfrm>
              <a:off x="2332244" y="4555463"/>
              <a:ext cx="137318" cy="417728"/>
              <a:chOff x="6816824" y="2348880"/>
              <a:chExt cx="656456" cy="2196244"/>
            </a:xfrm>
            <a:solidFill>
              <a:srgbClr val="3E68AF">
                <a:lumMod val="60000"/>
                <a:lumOff val="40000"/>
              </a:srgbClr>
            </a:solidFill>
          </p:grpSpPr>
          <p:sp>
            <p:nvSpPr>
              <p:cNvPr id="1670" name="円/楕円 16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1" name="角丸四角形 16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2" name="角丸四角形 16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3" name="角丸四角形 16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4" name="角丸四角形 16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5" name="角丸四角形 16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76" name="グループ化 68"/>
            <p:cNvGrpSpPr/>
            <p:nvPr/>
          </p:nvGrpSpPr>
          <p:grpSpPr>
            <a:xfrm>
              <a:off x="2561106" y="4430605"/>
              <a:ext cx="137318" cy="417728"/>
              <a:chOff x="6816824" y="2348880"/>
              <a:chExt cx="656456" cy="2196244"/>
            </a:xfrm>
            <a:solidFill>
              <a:srgbClr val="3E68AF">
                <a:lumMod val="60000"/>
                <a:lumOff val="40000"/>
              </a:srgbClr>
            </a:solidFill>
          </p:grpSpPr>
          <p:sp>
            <p:nvSpPr>
              <p:cNvPr id="1677" name="円/楕円 16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8" name="角丸四角形 16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9" name="角丸四角形 16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0" name="角丸四角形 16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1" name="角丸四角形 16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2" name="角丸四角形 16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83" name="グループ化 75"/>
            <p:cNvGrpSpPr/>
            <p:nvPr/>
          </p:nvGrpSpPr>
          <p:grpSpPr>
            <a:xfrm>
              <a:off x="1371021" y="4180888"/>
              <a:ext cx="137318" cy="417728"/>
              <a:chOff x="6816824" y="2348880"/>
              <a:chExt cx="656456" cy="2196244"/>
            </a:xfrm>
            <a:solidFill>
              <a:srgbClr val="3E68AF">
                <a:lumMod val="60000"/>
                <a:lumOff val="40000"/>
              </a:srgbClr>
            </a:solidFill>
          </p:grpSpPr>
          <p:sp>
            <p:nvSpPr>
              <p:cNvPr id="1684" name="円/楕円 16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5" name="角丸四角形 16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6" name="角丸四角形 16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7" name="角丸四角形 16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8" name="角丸四角形 16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9" name="角丸四角形 16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0" name="グループ化 138"/>
            <p:cNvGrpSpPr/>
            <p:nvPr/>
          </p:nvGrpSpPr>
          <p:grpSpPr>
            <a:xfrm>
              <a:off x="1187931" y="4555463"/>
              <a:ext cx="137318" cy="417728"/>
              <a:chOff x="6816824" y="2348880"/>
              <a:chExt cx="656456" cy="2196244"/>
            </a:xfrm>
            <a:solidFill>
              <a:srgbClr val="3E68AF">
                <a:lumMod val="60000"/>
                <a:lumOff val="40000"/>
              </a:srgbClr>
            </a:solidFill>
          </p:grpSpPr>
          <p:sp>
            <p:nvSpPr>
              <p:cNvPr id="1691" name="円/楕円 16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2" name="角丸四角形 16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3" name="角丸四角形 16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4" name="角丸四角形 16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5" name="角丸四角形 16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6" name="角丸四角形 16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7" name="グループ化 538"/>
            <p:cNvGrpSpPr/>
            <p:nvPr/>
          </p:nvGrpSpPr>
          <p:grpSpPr>
            <a:xfrm>
              <a:off x="821750" y="4351022"/>
              <a:ext cx="137318" cy="417728"/>
              <a:chOff x="6816824" y="2348880"/>
              <a:chExt cx="656456" cy="2196244"/>
            </a:xfrm>
            <a:solidFill>
              <a:srgbClr val="3E68AF">
                <a:lumMod val="60000"/>
                <a:lumOff val="40000"/>
              </a:srgbClr>
            </a:solidFill>
          </p:grpSpPr>
          <p:sp>
            <p:nvSpPr>
              <p:cNvPr id="1698" name="円/楕円 16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9" name="角丸四角形 16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0" name="角丸四角形 16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1" name="角丸四角形 17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2" name="角丸四角形 17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3" name="角丸四角形 17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04" name="グループ化 545"/>
            <p:cNvGrpSpPr/>
            <p:nvPr/>
          </p:nvGrpSpPr>
          <p:grpSpPr>
            <a:xfrm>
              <a:off x="1015499" y="4429072"/>
              <a:ext cx="137318" cy="417728"/>
              <a:chOff x="6816824" y="2348880"/>
              <a:chExt cx="656456" cy="2196244"/>
            </a:xfrm>
            <a:solidFill>
              <a:srgbClr val="3E68AF">
                <a:lumMod val="60000"/>
                <a:lumOff val="40000"/>
              </a:srgbClr>
            </a:solidFill>
          </p:grpSpPr>
          <p:sp>
            <p:nvSpPr>
              <p:cNvPr id="1705" name="円/楕円 17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6" name="角丸四角形 17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7" name="角丸四角形 17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8" name="角丸四角形 17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9" name="角丸四角形 17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0" name="角丸四角形 17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1" name="グループ化 552"/>
            <p:cNvGrpSpPr/>
            <p:nvPr/>
          </p:nvGrpSpPr>
          <p:grpSpPr>
            <a:xfrm>
              <a:off x="638660" y="4527192"/>
              <a:ext cx="137318" cy="417728"/>
              <a:chOff x="6816824" y="2348880"/>
              <a:chExt cx="656456" cy="2196244"/>
            </a:xfrm>
            <a:solidFill>
              <a:srgbClr val="3E68AF">
                <a:lumMod val="60000"/>
                <a:lumOff val="40000"/>
              </a:srgbClr>
            </a:solidFill>
          </p:grpSpPr>
          <p:sp>
            <p:nvSpPr>
              <p:cNvPr id="1712" name="円/楕円 171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3" name="角丸四角形 171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4" name="角丸四角形 171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5" name="角丸四角形 171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6" name="角丸四角形 171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7" name="角丸四角形 171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8" name="グループ化 580"/>
            <p:cNvGrpSpPr/>
            <p:nvPr/>
          </p:nvGrpSpPr>
          <p:grpSpPr>
            <a:xfrm>
              <a:off x="2789969" y="4470692"/>
              <a:ext cx="137318" cy="417728"/>
              <a:chOff x="6816824" y="2348880"/>
              <a:chExt cx="656456" cy="2196244"/>
            </a:xfrm>
            <a:solidFill>
              <a:srgbClr val="3E68AF">
                <a:lumMod val="60000"/>
                <a:lumOff val="40000"/>
              </a:srgbClr>
            </a:solidFill>
          </p:grpSpPr>
          <p:sp>
            <p:nvSpPr>
              <p:cNvPr id="1719" name="円/楕円 17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0" name="角丸四角形 17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1" name="角丸四角形 17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2" name="角丸四角形 17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3" name="角丸四角形 17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4" name="角丸四角形 17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5" name="グループ化 587"/>
            <p:cNvGrpSpPr/>
            <p:nvPr/>
          </p:nvGrpSpPr>
          <p:grpSpPr>
            <a:xfrm>
              <a:off x="2103381" y="4637170"/>
              <a:ext cx="137318" cy="417728"/>
              <a:chOff x="6816824" y="2348880"/>
              <a:chExt cx="656456" cy="2196244"/>
            </a:xfrm>
            <a:solidFill>
              <a:srgbClr val="3E68AF">
                <a:lumMod val="60000"/>
                <a:lumOff val="40000"/>
              </a:srgbClr>
            </a:solidFill>
          </p:grpSpPr>
          <p:sp>
            <p:nvSpPr>
              <p:cNvPr id="1726" name="円/楕円 17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7" name="角丸四角形 17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8" name="角丸四角形 17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9" name="角丸四角形 17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0" name="角丸四角形 17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1" name="角丸四角形 17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2" name="グループ化 879"/>
            <p:cNvGrpSpPr/>
            <p:nvPr/>
          </p:nvGrpSpPr>
          <p:grpSpPr>
            <a:xfrm>
              <a:off x="2103381" y="3471823"/>
              <a:ext cx="137318" cy="417728"/>
              <a:chOff x="6816824" y="2348880"/>
              <a:chExt cx="656456" cy="2196244"/>
            </a:xfrm>
            <a:solidFill>
              <a:srgbClr val="3E68AF">
                <a:lumMod val="60000"/>
                <a:lumOff val="40000"/>
              </a:srgbClr>
            </a:solidFill>
          </p:grpSpPr>
          <p:sp>
            <p:nvSpPr>
              <p:cNvPr id="1733" name="円/楕円 17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4" name="角丸四角形 17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5" name="角丸四角形 17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6" name="角丸四角形 17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7" name="角丸四角形 17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8" name="角丸四角形 17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9" name="グループ化 893"/>
            <p:cNvGrpSpPr/>
            <p:nvPr/>
          </p:nvGrpSpPr>
          <p:grpSpPr>
            <a:xfrm>
              <a:off x="547115" y="3513442"/>
              <a:ext cx="137318" cy="417728"/>
              <a:chOff x="6816824" y="2348880"/>
              <a:chExt cx="656456" cy="2196244"/>
            </a:xfrm>
            <a:solidFill>
              <a:srgbClr val="3E68AF">
                <a:lumMod val="60000"/>
                <a:lumOff val="40000"/>
              </a:srgbClr>
            </a:solidFill>
          </p:grpSpPr>
          <p:sp>
            <p:nvSpPr>
              <p:cNvPr id="1740" name="円/楕円 17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1" name="角丸四角形 17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2" name="角丸四角形 17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3" name="角丸四角形 17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4" name="角丸四角形 17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5" name="角丸四角形 17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46" name="グループ化 900"/>
            <p:cNvGrpSpPr/>
            <p:nvPr/>
          </p:nvGrpSpPr>
          <p:grpSpPr>
            <a:xfrm>
              <a:off x="1004840" y="3513442"/>
              <a:ext cx="137318" cy="417728"/>
              <a:chOff x="6816824" y="2348880"/>
              <a:chExt cx="656456" cy="2196244"/>
            </a:xfrm>
            <a:solidFill>
              <a:srgbClr val="3E68AF">
                <a:lumMod val="60000"/>
                <a:lumOff val="40000"/>
              </a:srgbClr>
            </a:solidFill>
          </p:grpSpPr>
          <p:sp>
            <p:nvSpPr>
              <p:cNvPr id="1747" name="円/楕円 17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8" name="角丸四角形 17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9" name="角丸四角形 17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0" name="角丸四角形 17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1" name="角丸四角形 17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2" name="角丸四角形 17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53" name="グループ化 2448"/>
            <p:cNvGrpSpPr/>
            <p:nvPr/>
          </p:nvGrpSpPr>
          <p:grpSpPr>
            <a:xfrm>
              <a:off x="501343" y="5136604"/>
              <a:ext cx="4655796" cy="909784"/>
              <a:chOff x="5457056" y="2713977"/>
              <a:chExt cx="3662181" cy="787031"/>
            </a:xfrm>
            <a:solidFill>
              <a:srgbClr val="3E68AF">
                <a:lumMod val="60000"/>
                <a:lumOff val="40000"/>
              </a:srgbClr>
            </a:solidFill>
          </p:grpSpPr>
          <p:grpSp>
            <p:nvGrpSpPr>
              <p:cNvPr id="1754" name="グループ化 908"/>
              <p:cNvGrpSpPr/>
              <p:nvPr/>
            </p:nvGrpSpPr>
            <p:grpSpPr>
              <a:xfrm>
                <a:off x="5457056" y="2816932"/>
                <a:ext cx="1321921" cy="504056"/>
                <a:chOff x="6969224" y="3460515"/>
                <a:chExt cx="2564668" cy="977923"/>
              </a:xfrm>
              <a:grpFill/>
            </p:grpSpPr>
            <p:grpSp>
              <p:nvGrpSpPr>
                <p:cNvPr id="2858" name="グループ化 82"/>
                <p:cNvGrpSpPr/>
                <p:nvPr/>
              </p:nvGrpSpPr>
              <p:grpSpPr>
                <a:xfrm>
                  <a:off x="8661412" y="3717032"/>
                  <a:ext cx="108012" cy="361366"/>
                  <a:chOff x="6816824" y="2348880"/>
                  <a:chExt cx="656456" cy="2196244"/>
                </a:xfrm>
                <a:grpFill/>
              </p:grpSpPr>
              <p:sp>
                <p:nvSpPr>
                  <p:cNvPr id="3132" name="円/楕円 31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3" name="角丸四角形 31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4" name="角丸四角形 31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5" name="角丸四角形 31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6" name="角丸四角形 31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7" name="角丸四角形 31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59" name="グループ化 89"/>
                <p:cNvGrpSpPr/>
                <p:nvPr/>
              </p:nvGrpSpPr>
              <p:grpSpPr>
                <a:xfrm>
                  <a:off x="8813812" y="3784551"/>
                  <a:ext cx="108012" cy="361366"/>
                  <a:chOff x="6816824" y="2348880"/>
                  <a:chExt cx="656456" cy="2196244"/>
                </a:xfrm>
                <a:grpFill/>
              </p:grpSpPr>
              <p:sp>
                <p:nvSpPr>
                  <p:cNvPr id="3126" name="円/楕円 31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7" name="角丸四角形 31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8" name="角丸四角形 31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9" name="角丸四角形 31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0" name="角丸四角形 31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1" name="角丸四角形 31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0" name="グループ化 96"/>
                <p:cNvGrpSpPr/>
                <p:nvPr/>
              </p:nvGrpSpPr>
              <p:grpSpPr>
                <a:xfrm>
                  <a:off x="8517396" y="3869432"/>
                  <a:ext cx="108012" cy="361366"/>
                  <a:chOff x="6816824" y="2348880"/>
                  <a:chExt cx="656456" cy="2196244"/>
                </a:xfrm>
                <a:grpFill/>
              </p:grpSpPr>
              <p:sp>
                <p:nvSpPr>
                  <p:cNvPr id="3120" name="円/楕円 31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1" name="角丸四角形 31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2" name="角丸四角形 31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3" name="角丸四角形 31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4" name="角丸四角形 31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5" name="角丸四角形 31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1" name="グループ化 103"/>
                <p:cNvGrpSpPr/>
                <p:nvPr/>
              </p:nvGrpSpPr>
              <p:grpSpPr>
                <a:xfrm>
                  <a:off x="8949444" y="3603205"/>
                  <a:ext cx="108012" cy="361366"/>
                  <a:chOff x="6816824" y="2348880"/>
                  <a:chExt cx="656456" cy="2196244"/>
                </a:xfrm>
                <a:grpFill/>
              </p:grpSpPr>
              <p:sp>
                <p:nvSpPr>
                  <p:cNvPr id="3114" name="円/楕円 31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5" name="角丸四角形 31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6" name="角丸四角形 31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7" name="角丸四角形 31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8" name="角丸四角形 31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9" name="角丸四角形 31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2" name="グループ化 110"/>
                <p:cNvGrpSpPr/>
                <p:nvPr/>
              </p:nvGrpSpPr>
              <p:grpSpPr>
                <a:xfrm>
                  <a:off x="9093460" y="3892563"/>
                  <a:ext cx="108012" cy="361366"/>
                  <a:chOff x="6816824" y="2348880"/>
                  <a:chExt cx="656456" cy="2196244"/>
                </a:xfrm>
                <a:grpFill/>
              </p:grpSpPr>
              <p:sp>
                <p:nvSpPr>
                  <p:cNvPr id="3108" name="円/楕円 31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9" name="角丸四角形 31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0" name="角丸四角形 31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1" name="角丸四角形 31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2" name="角丸四角形 31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3" name="角丸四角形 31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3" name="グループ化 117"/>
                <p:cNvGrpSpPr/>
                <p:nvPr/>
              </p:nvGrpSpPr>
              <p:grpSpPr>
                <a:xfrm>
                  <a:off x="9273480" y="3784551"/>
                  <a:ext cx="108012" cy="361366"/>
                  <a:chOff x="6816824" y="2348880"/>
                  <a:chExt cx="656456" cy="2196244"/>
                </a:xfrm>
                <a:grpFill/>
              </p:grpSpPr>
              <p:sp>
                <p:nvSpPr>
                  <p:cNvPr id="3102" name="円/楕円 31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3" name="角丸四角形 31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4" name="角丸四角形 31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5" name="角丸四角形 31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6" name="角丸四角形 31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7" name="角丸四角形 31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4" name="グループ化 124"/>
                <p:cNvGrpSpPr/>
                <p:nvPr/>
              </p:nvGrpSpPr>
              <p:grpSpPr>
                <a:xfrm>
                  <a:off x="8337376" y="3568527"/>
                  <a:ext cx="108012" cy="361366"/>
                  <a:chOff x="6816824" y="2348880"/>
                  <a:chExt cx="656456" cy="2196244"/>
                </a:xfrm>
                <a:grpFill/>
              </p:grpSpPr>
              <p:sp>
                <p:nvSpPr>
                  <p:cNvPr id="3096" name="円/楕円 30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7" name="角丸四角形 30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8" name="角丸四角形 30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9" name="角丸四角形 30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0" name="角丸四角形 30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1" name="角丸四角形 31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5" name="グループ化 131"/>
                <p:cNvGrpSpPr/>
                <p:nvPr/>
              </p:nvGrpSpPr>
              <p:grpSpPr>
                <a:xfrm>
                  <a:off x="8517396" y="3460515"/>
                  <a:ext cx="108012" cy="361366"/>
                  <a:chOff x="6816824" y="2348880"/>
                  <a:chExt cx="656456" cy="2196244"/>
                </a:xfrm>
                <a:grpFill/>
              </p:grpSpPr>
              <p:sp>
                <p:nvSpPr>
                  <p:cNvPr id="3090" name="円/楕円 30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1" name="角丸四角形 30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2" name="角丸四角形 30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3" name="角丸四角形 30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4" name="角丸四角形 30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5" name="角丸四角形 30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6" name="グループ化 145"/>
                <p:cNvGrpSpPr/>
                <p:nvPr/>
              </p:nvGrpSpPr>
              <p:grpSpPr>
                <a:xfrm>
                  <a:off x="7797316" y="3897052"/>
                  <a:ext cx="108012" cy="361366"/>
                  <a:chOff x="6816824" y="2348880"/>
                  <a:chExt cx="656456" cy="2196244"/>
                </a:xfrm>
                <a:grpFill/>
              </p:grpSpPr>
              <p:sp>
                <p:nvSpPr>
                  <p:cNvPr id="3084" name="円/楕円 30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5" name="角丸四角形 30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6" name="角丸四角形 30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7" name="角丸四角形 30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8" name="角丸四角形 30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9" name="角丸四角形 30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7" name="グループ化 152"/>
                <p:cNvGrpSpPr/>
                <p:nvPr/>
              </p:nvGrpSpPr>
              <p:grpSpPr>
                <a:xfrm>
                  <a:off x="7949716" y="3964571"/>
                  <a:ext cx="108012" cy="361366"/>
                  <a:chOff x="6816824" y="2348880"/>
                  <a:chExt cx="656456" cy="2196244"/>
                </a:xfrm>
                <a:grpFill/>
              </p:grpSpPr>
              <p:sp>
                <p:nvSpPr>
                  <p:cNvPr id="3078" name="円/楕円 30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9" name="角丸四角形 30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0" name="角丸四角形 30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1" name="角丸四角形 30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2" name="角丸四角形 30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3" name="角丸四角形 30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8" name="グループ化 159"/>
                <p:cNvGrpSpPr/>
                <p:nvPr/>
              </p:nvGrpSpPr>
              <p:grpSpPr>
                <a:xfrm>
                  <a:off x="7653300" y="4049452"/>
                  <a:ext cx="108012" cy="361366"/>
                  <a:chOff x="6816824" y="2348880"/>
                  <a:chExt cx="656456" cy="2196244"/>
                </a:xfrm>
                <a:grpFill/>
              </p:grpSpPr>
              <p:sp>
                <p:nvSpPr>
                  <p:cNvPr id="3072" name="円/楕円 30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3" name="角丸四角形 30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4" name="角丸四角形 30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5" name="角丸四角形 30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6" name="角丸四角形 30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7" name="角丸四角形 30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9" name="グループ化 166"/>
                <p:cNvGrpSpPr/>
                <p:nvPr/>
              </p:nvGrpSpPr>
              <p:grpSpPr>
                <a:xfrm>
                  <a:off x="8085348" y="3783225"/>
                  <a:ext cx="108012" cy="361366"/>
                  <a:chOff x="6816824" y="2348880"/>
                  <a:chExt cx="656456" cy="2196244"/>
                </a:xfrm>
                <a:grpFill/>
              </p:grpSpPr>
              <p:sp>
                <p:nvSpPr>
                  <p:cNvPr id="3066" name="円/楕円 306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7" name="角丸四角形 306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8" name="角丸四角形 306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9" name="角丸四角形 306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0" name="角丸四角形 306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1" name="角丸四角形 307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0" name="グループ化 173"/>
                <p:cNvGrpSpPr/>
                <p:nvPr/>
              </p:nvGrpSpPr>
              <p:grpSpPr>
                <a:xfrm>
                  <a:off x="8229364" y="4072583"/>
                  <a:ext cx="108012" cy="361366"/>
                  <a:chOff x="6816824" y="2348880"/>
                  <a:chExt cx="656456" cy="2196244"/>
                </a:xfrm>
                <a:grpFill/>
              </p:grpSpPr>
              <p:sp>
                <p:nvSpPr>
                  <p:cNvPr id="3060" name="円/楕円 305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1" name="角丸四角形 306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2" name="角丸四角形 306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3" name="角丸四角形 306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4" name="角丸四角形 306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5" name="角丸四角形 306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1" name="グループ化 180"/>
                <p:cNvGrpSpPr/>
                <p:nvPr/>
              </p:nvGrpSpPr>
              <p:grpSpPr>
                <a:xfrm>
                  <a:off x="8409384" y="3964571"/>
                  <a:ext cx="108012" cy="361366"/>
                  <a:chOff x="6816824" y="2348880"/>
                  <a:chExt cx="656456" cy="2196244"/>
                </a:xfrm>
                <a:grpFill/>
              </p:grpSpPr>
              <p:sp>
                <p:nvSpPr>
                  <p:cNvPr id="3054" name="円/楕円 305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5" name="角丸四角形 305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6" name="角丸四角形 305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7" name="角丸四角形 305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8" name="角丸四角形 305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9" name="角丸四角形 305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2" name="グループ化 187"/>
                <p:cNvGrpSpPr/>
                <p:nvPr/>
              </p:nvGrpSpPr>
              <p:grpSpPr>
                <a:xfrm>
                  <a:off x="7473280" y="3748547"/>
                  <a:ext cx="108012" cy="361366"/>
                  <a:chOff x="6816824" y="2348880"/>
                  <a:chExt cx="656456" cy="2196244"/>
                </a:xfrm>
                <a:grpFill/>
              </p:grpSpPr>
              <p:sp>
                <p:nvSpPr>
                  <p:cNvPr id="3048" name="円/楕円 304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9" name="角丸四角形 304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0" name="角丸四角形 304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1" name="角丸四角形 305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2" name="角丸四角形 305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3" name="角丸四角形 305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3" name="グループ化 194"/>
                <p:cNvGrpSpPr/>
                <p:nvPr/>
              </p:nvGrpSpPr>
              <p:grpSpPr>
                <a:xfrm>
                  <a:off x="7653300" y="3640535"/>
                  <a:ext cx="108012" cy="361366"/>
                  <a:chOff x="6816824" y="2348880"/>
                  <a:chExt cx="656456" cy="2196244"/>
                </a:xfrm>
                <a:grpFill/>
              </p:grpSpPr>
              <p:sp>
                <p:nvSpPr>
                  <p:cNvPr id="3042" name="円/楕円 30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3" name="角丸四角形 30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4" name="角丸四角形 30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5" name="角丸四角形 30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6" name="角丸四角形 30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7" name="角丸四角形 30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4" name="グループ化 201"/>
                <p:cNvGrpSpPr/>
                <p:nvPr/>
              </p:nvGrpSpPr>
              <p:grpSpPr>
                <a:xfrm>
                  <a:off x="7293260" y="3901541"/>
                  <a:ext cx="108012" cy="361366"/>
                  <a:chOff x="6816824" y="2348880"/>
                  <a:chExt cx="656456" cy="2196244"/>
                </a:xfrm>
                <a:grpFill/>
              </p:grpSpPr>
              <p:sp>
                <p:nvSpPr>
                  <p:cNvPr id="3036" name="円/楕円 303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7" name="角丸四角形 303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8" name="角丸四角形 303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9" name="角丸四角形 303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0" name="角丸四角形 303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1" name="角丸四角形 304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5" name="グループ化 208"/>
                <p:cNvGrpSpPr/>
                <p:nvPr/>
              </p:nvGrpSpPr>
              <p:grpSpPr>
                <a:xfrm>
                  <a:off x="7445660" y="3969060"/>
                  <a:ext cx="108012" cy="361366"/>
                  <a:chOff x="6816824" y="2348880"/>
                  <a:chExt cx="656456" cy="2196244"/>
                </a:xfrm>
                <a:grpFill/>
              </p:grpSpPr>
              <p:sp>
                <p:nvSpPr>
                  <p:cNvPr id="3030" name="円/楕円 302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1" name="角丸四角形 303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2" name="角丸四角形 303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3" name="角丸四角形 303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4" name="角丸四角形 303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5" name="角丸四角形 303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6" name="グループ化 215"/>
                <p:cNvGrpSpPr/>
                <p:nvPr/>
              </p:nvGrpSpPr>
              <p:grpSpPr>
                <a:xfrm>
                  <a:off x="7149244" y="4053941"/>
                  <a:ext cx="108012" cy="361366"/>
                  <a:chOff x="6816824" y="2348880"/>
                  <a:chExt cx="656456" cy="2196244"/>
                </a:xfrm>
                <a:grpFill/>
              </p:grpSpPr>
              <p:sp>
                <p:nvSpPr>
                  <p:cNvPr id="3024" name="円/楕円 302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5" name="角丸四角形 302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6" name="角丸四角形 302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7" name="角丸四角形 302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8" name="角丸四角形 302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9" name="角丸四角形 302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7" name="グループ化 222"/>
                <p:cNvGrpSpPr/>
                <p:nvPr/>
              </p:nvGrpSpPr>
              <p:grpSpPr>
                <a:xfrm>
                  <a:off x="7581292" y="3787714"/>
                  <a:ext cx="108012" cy="361366"/>
                  <a:chOff x="6816824" y="2348880"/>
                  <a:chExt cx="656456" cy="2196244"/>
                </a:xfrm>
                <a:grpFill/>
              </p:grpSpPr>
              <p:sp>
                <p:nvSpPr>
                  <p:cNvPr id="3018" name="円/楕円 10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9" name="角丸四角形 10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0" name="角丸四角形 10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1" name="角丸四角形 10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2" name="角丸四角形 10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3" name="角丸四角形 10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8" name="グループ化 229"/>
                <p:cNvGrpSpPr/>
                <p:nvPr/>
              </p:nvGrpSpPr>
              <p:grpSpPr>
                <a:xfrm>
                  <a:off x="7725308" y="4077072"/>
                  <a:ext cx="108012" cy="361366"/>
                  <a:chOff x="6816824" y="2348880"/>
                  <a:chExt cx="656456" cy="2196244"/>
                </a:xfrm>
                <a:grpFill/>
              </p:grpSpPr>
              <p:sp>
                <p:nvSpPr>
                  <p:cNvPr id="3012" name="円/楕円 10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3" name="角丸四角形 10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4" name="角丸四角形 10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5" name="角丸四角形 10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6" name="角丸四角形 10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7" name="角丸四角形 10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9" name="グループ化 236"/>
                <p:cNvGrpSpPr/>
                <p:nvPr/>
              </p:nvGrpSpPr>
              <p:grpSpPr>
                <a:xfrm>
                  <a:off x="7905328" y="3969060"/>
                  <a:ext cx="108012" cy="361366"/>
                  <a:chOff x="6816824" y="2348880"/>
                  <a:chExt cx="656456" cy="2196244"/>
                </a:xfrm>
                <a:grpFill/>
              </p:grpSpPr>
              <p:sp>
                <p:nvSpPr>
                  <p:cNvPr id="3006" name="円/楕円 10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7" name="角丸四角形 10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8" name="角丸四角形 10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9" name="角丸四角形 10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0" name="角丸四角形 10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1" name="角丸四角形 10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0" name="グループ化 243"/>
                <p:cNvGrpSpPr/>
                <p:nvPr/>
              </p:nvGrpSpPr>
              <p:grpSpPr>
                <a:xfrm>
                  <a:off x="6969224" y="3753036"/>
                  <a:ext cx="108012" cy="361366"/>
                  <a:chOff x="6816824" y="2348880"/>
                  <a:chExt cx="656456" cy="2196244"/>
                </a:xfrm>
                <a:grpFill/>
              </p:grpSpPr>
              <p:sp>
                <p:nvSpPr>
                  <p:cNvPr id="3000" name="円/楕円 10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1" name="角丸四角形 10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2" name="角丸四角形 10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3" name="角丸四角形 10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4" name="角丸四角形 10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5" name="角丸四角形 10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1" name="グループ化 250"/>
                <p:cNvGrpSpPr/>
                <p:nvPr/>
              </p:nvGrpSpPr>
              <p:grpSpPr>
                <a:xfrm>
                  <a:off x="7149244" y="3645024"/>
                  <a:ext cx="108012" cy="361366"/>
                  <a:chOff x="6816824" y="2348880"/>
                  <a:chExt cx="656456" cy="2196244"/>
                </a:xfrm>
                <a:grpFill/>
              </p:grpSpPr>
              <p:sp>
                <p:nvSpPr>
                  <p:cNvPr id="2994" name="円/楕円 299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5" name="角丸四角形 299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6" name="角丸四角形 299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7" name="角丸四角形 299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8" name="角丸四角形 10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9" name="角丸四角形 10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2" name="グループ化 257"/>
                <p:cNvGrpSpPr/>
                <p:nvPr/>
              </p:nvGrpSpPr>
              <p:grpSpPr>
                <a:xfrm>
                  <a:off x="8049344" y="3609020"/>
                  <a:ext cx="108012" cy="361366"/>
                  <a:chOff x="6816824" y="2348880"/>
                  <a:chExt cx="656456" cy="2196244"/>
                </a:xfrm>
                <a:grpFill/>
              </p:grpSpPr>
              <p:sp>
                <p:nvSpPr>
                  <p:cNvPr id="2988" name="円/楕円 298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9" name="角丸四角形 298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0" name="角丸四角形 298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1" name="角丸四角形 299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2" name="角丸四角形 299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3" name="角丸四角形 299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3" name="グループ化 264"/>
                <p:cNvGrpSpPr/>
                <p:nvPr/>
              </p:nvGrpSpPr>
              <p:grpSpPr>
                <a:xfrm>
                  <a:off x="8201744" y="3676539"/>
                  <a:ext cx="108012" cy="361366"/>
                  <a:chOff x="6816824" y="2348880"/>
                  <a:chExt cx="656456" cy="2196244"/>
                </a:xfrm>
                <a:grpFill/>
              </p:grpSpPr>
              <p:sp>
                <p:nvSpPr>
                  <p:cNvPr id="2982" name="円/楕円 298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3" name="角丸四角形 298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4" name="角丸四角形 298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5" name="角丸四角形 298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6" name="角丸四角形 298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7" name="角丸四角形 298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4" name="グループ化 271"/>
                <p:cNvGrpSpPr/>
                <p:nvPr/>
              </p:nvGrpSpPr>
              <p:grpSpPr>
                <a:xfrm>
                  <a:off x="7905328" y="3761420"/>
                  <a:ext cx="108012" cy="361366"/>
                  <a:chOff x="6816824" y="2348880"/>
                  <a:chExt cx="656456" cy="2196244"/>
                </a:xfrm>
                <a:grpFill/>
              </p:grpSpPr>
              <p:sp>
                <p:nvSpPr>
                  <p:cNvPr id="2976" name="円/楕円 297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7" name="角丸四角形 297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8" name="角丸四角形 297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9" name="角丸四角形 297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0" name="角丸四角形 297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1" name="角丸四角形 298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5" name="グループ化 278"/>
                <p:cNvGrpSpPr/>
                <p:nvPr/>
              </p:nvGrpSpPr>
              <p:grpSpPr>
                <a:xfrm>
                  <a:off x="8337376" y="3495193"/>
                  <a:ext cx="108012" cy="361366"/>
                  <a:chOff x="6816824" y="2348880"/>
                  <a:chExt cx="656456" cy="2196244"/>
                </a:xfrm>
                <a:grpFill/>
              </p:grpSpPr>
              <p:sp>
                <p:nvSpPr>
                  <p:cNvPr id="2970" name="円/楕円 29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1" name="角丸四角形 29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2" name="角丸四角形 29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3" name="角丸四角形 29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4" name="角丸四角形 29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5" name="角丸四角形 29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6" name="グループ化 285"/>
                <p:cNvGrpSpPr/>
                <p:nvPr/>
              </p:nvGrpSpPr>
              <p:grpSpPr>
                <a:xfrm>
                  <a:off x="8481392" y="3784551"/>
                  <a:ext cx="108012" cy="361366"/>
                  <a:chOff x="6816824" y="2348880"/>
                  <a:chExt cx="656456" cy="2196244"/>
                </a:xfrm>
                <a:grpFill/>
              </p:grpSpPr>
              <p:sp>
                <p:nvSpPr>
                  <p:cNvPr id="2964" name="円/楕円 29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5" name="角丸四角形 29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6" name="角丸四角形 29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7" name="角丸四角形 29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8" name="角丸四角形 29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9" name="角丸四角形 29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7" name="グループ化 292"/>
                <p:cNvGrpSpPr/>
                <p:nvPr/>
              </p:nvGrpSpPr>
              <p:grpSpPr>
                <a:xfrm>
                  <a:off x="8661412" y="3676539"/>
                  <a:ext cx="108012" cy="361366"/>
                  <a:chOff x="6816824" y="2348880"/>
                  <a:chExt cx="656456" cy="2196244"/>
                </a:xfrm>
                <a:grpFill/>
              </p:grpSpPr>
              <p:sp>
                <p:nvSpPr>
                  <p:cNvPr id="2958" name="円/楕円 29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9" name="角丸四角形 29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0" name="角丸四角形 29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1" name="角丸四角形 29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2" name="角丸四角形 29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3" name="角丸四角形 29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8" name="グループ化 299"/>
                <p:cNvGrpSpPr/>
                <p:nvPr/>
              </p:nvGrpSpPr>
              <p:grpSpPr>
                <a:xfrm>
                  <a:off x="7725308" y="3460515"/>
                  <a:ext cx="108012" cy="361366"/>
                  <a:chOff x="6816824" y="2348880"/>
                  <a:chExt cx="656456" cy="2196244"/>
                </a:xfrm>
                <a:grpFill/>
              </p:grpSpPr>
              <p:sp>
                <p:nvSpPr>
                  <p:cNvPr id="2952" name="円/楕円 29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3" name="角丸四角形 29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4" name="角丸四角形 29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5" name="角丸四角形 29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6" name="角丸四角形 29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7" name="角丸四角形 29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9" name="グループ化 306"/>
                <p:cNvGrpSpPr/>
                <p:nvPr/>
              </p:nvGrpSpPr>
              <p:grpSpPr>
                <a:xfrm>
                  <a:off x="8121352" y="3463678"/>
                  <a:ext cx="108012" cy="361366"/>
                  <a:chOff x="6816824" y="2348880"/>
                  <a:chExt cx="656456" cy="2196244"/>
                </a:xfrm>
                <a:grpFill/>
              </p:grpSpPr>
              <p:sp>
                <p:nvSpPr>
                  <p:cNvPr id="2946" name="円/楕円 29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7" name="角丸四角形 29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8" name="角丸四角形 29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9" name="角丸四角形 29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0" name="角丸四角形 29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1" name="角丸四角形 29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0" name="グループ化 313"/>
                <p:cNvGrpSpPr/>
                <p:nvPr/>
              </p:nvGrpSpPr>
              <p:grpSpPr>
                <a:xfrm>
                  <a:off x="8813812" y="3869432"/>
                  <a:ext cx="108012" cy="361366"/>
                  <a:chOff x="6816824" y="2348880"/>
                  <a:chExt cx="656456" cy="2196244"/>
                </a:xfrm>
                <a:grpFill/>
              </p:grpSpPr>
              <p:sp>
                <p:nvSpPr>
                  <p:cNvPr id="2940" name="円/楕円 29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1" name="角丸四角形 29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2" name="角丸四角形 29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3" name="角丸四角形 29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4" name="角丸四角形 29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5" name="角丸四角形 29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1" name="グループ化 320"/>
                <p:cNvGrpSpPr/>
                <p:nvPr/>
              </p:nvGrpSpPr>
              <p:grpSpPr>
                <a:xfrm>
                  <a:off x="8966212" y="3936951"/>
                  <a:ext cx="108012" cy="361366"/>
                  <a:chOff x="6816824" y="2348880"/>
                  <a:chExt cx="656456" cy="2196244"/>
                </a:xfrm>
                <a:grpFill/>
              </p:grpSpPr>
              <p:sp>
                <p:nvSpPr>
                  <p:cNvPr id="2934" name="円/楕円 29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5" name="角丸四角形 29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6" name="角丸四角形 29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7" name="角丸四角形 29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8" name="角丸四角形 29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9" name="角丸四角形 29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2" name="グループ化 327"/>
                <p:cNvGrpSpPr/>
                <p:nvPr/>
              </p:nvGrpSpPr>
              <p:grpSpPr>
                <a:xfrm>
                  <a:off x="8669796" y="4021832"/>
                  <a:ext cx="108012" cy="361366"/>
                  <a:chOff x="6816824" y="2348880"/>
                  <a:chExt cx="656456" cy="2196244"/>
                </a:xfrm>
                <a:grpFill/>
              </p:grpSpPr>
              <p:sp>
                <p:nvSpPr>
                  <p:cNvPr id="2928" name="円/楕円 29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9" name="角丸四角形 29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0" name="角丸四角形 29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1" name="角丸四角形 29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2" name="角丸四角形 29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3" name="角丸四角形 29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3" name="グループ化 334"/>
                <p:cNvGrpSpPr/>
                <p:nvPr/>
              </p:nvGrpSpPr>
              <p:grpSpPr>
                <a:xfrm>
                  <a:off x="9101844" y="3755605"/>
                  <a:ext cx="108012" cy="361366"/>
                  <a:chOff x="6816824" y="2348880"/>
                  <a:chExt cx="656456" cy="2196244"/>
                </a:xfrm>
                <a:grpFill/>
              </p:grpSpPr>
              <p:sp>
                <p:nvSpPr>
                  <p:cNvPr id="2922" name="円/楕円 29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3" name="角丸四角形 29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4" name="角丸四角形 29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5" name="角丸四角形 29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6" name="角丸四角形 29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7" name="角丸四角形 29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4" name="グループ化 341"/>
                <p:cNvGrpSpPr/>
                <p:nvPr/>
              </p:nvGrpSpPr>
              <p:grpSpPr>
                <a:xfrm>
                  <a:off x="9245860" y="4044963"/>
                  <a:ext cx="108012" cy="361366"/>
                  <a:chOff x="6816824" y="2348880"/>
                  <a:chExt cx="656456" cy="2196244"/>
                </a:xfrm>
                <a:grpFill/>
              </p:grpSpPr>
              <p:sp>
                <p:nvSpPr>
                  <p:cNvPr id="2916" name="円/楕円 29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7" name="角丸四角形 29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8" name="角丸四角形 29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9" name="角丸四角形 29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0" name="角丸四角形 29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1" name="角丸四角形 29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5" name="グループ化 348"/>
                <p:cNvGrpSpPr/>
                <p:nvPr/>
              </p:nvGrpSpPr>
              <p:grpSpPr>
                <a:xfrm>
                  <a:off x="9425880" y="3936951"/>
                  <a:ext cx="108012" cy="361366"/>
                  <a:chOff x="6816824" y="2348880"/>
                  <a:chExt cx="656456" cy="2196244"/>
                </a:xfrm>
                <a:grpFill/>
              </p:grpSpPr>
              <p:sp>
                <p:nvSpPr>
                  <p:cNvPr id="2910" name="円/楕円 29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1" name="角丸四角形 29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2" name="角丸四角形 29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3" name="角丸四角形 29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4" name="角丸四角形 29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5" name="角丸四角形 29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6" name="グループ化 355"/>
                <p:cNvGrpSpPr/>
                <p:nvPr/>
              </p:nvGrpSpPr>
              <p:grpSpPr>
                <a:xfrm>
                  <a:off x="8489776" y="3720927"/>
                  <a:ext cx="108012" cy="361366"/>
                  <a:chOff x="6816824" y="2348880"/>
                  <a:chExt cx="656456" cy="2196244"/>
                </a:xfrm>
                <a:grpFill/>
              </p:grpSpPr>
              <p:sp>
                <p:nvSpPr>
                  <p:cNvPr id="2904" name="円/楕円 29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5" name="角丸四角形 29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6" name="角丸四角形 29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7" name="角丸四角形 29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8" name="角丸四角形 29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9" name="角丸四角形 29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7" name="グループ化 362"/>
                <p:cNvGrpSpPr/>
                <p:nvPr/>
              </p:nvGrpSpPr>
              <p:grpSpPr>
                <a:xfrm>
                  <a:off x="8669796" y="3612915"/>
                  <a:ext cx="108012" cy="361366"/>
                  <a:chOff x="6816824" y="2348880"/>
                  <a:chExt cx="656456" cy="2196244"/>
                </a:xfrm>
                <a:grpFill/>
              </p:grpSpPr>
              <p:sp>
                <p:nvSpPr>
                  <p:cNvPr id="2898" name="円/楕円 28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9" name="角丸四角形 28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0" name="角丸四角形 28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1" name="角丸四角形 29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2" name="角丸四角形 29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3" name="角丸四角形 29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5" name="グループ化 1189"/>
              <p:cNvGrpSpPr/>
              <p:nvPr/>
            </p:nvGrpSpPr>
            <p:grpSpPr>
              <a:xfrm>
                <a:off x="6808414" y="2860319"/>
                <a:ext cx="1096914" cy="560260"/>
                <a:chOff x="7473280" y="3460515"/>
                <a:chExt cx="2060612" cy="1045442"/>
              </a:xfrm>
              <a:grpFill/>
            </p:grpSpPr>
            <p:grpSp>
              <p:nvGrpSpPr>
                <p:cNvPr id="2676" name="グループ化 370"/>
                <p:cNvGrpSpPr/>
                <p:nvPr/>
              </p:nvGrpSpPr>
              <p:grpSpPr>
                <a:xfrm>
                  <a:off x="8661412" y="3717032"/>
                  <a:ext cx="108012" cy="361366"/>
                  <a:chOff x="6816824" y="2348880"/>
                  <a:chExt cx="656456" cy="2196244"/>
                </a:xfrm>
                <a:grpFill/>
              </p:grpSpPr>
              <p:sp>
                <p:nvSpPr>
                  <p:cNvPr id="2852" name="円/楕円 3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3" name="角丸四角形 3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4" name="角丸四角形 3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5" name="角丸四角形 3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6" name="角丸四角形 3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7" name="角丸四角形 3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7" name="グループ化 377"/>
                <p:cNvGrpSpPr/>
                <p:nvPr/>
              </p:nvGrpSpPr>
              <p:grpSpPr>
                <a:xfrm>
                  <a:off x="8813812" y="3784551"/>
                  <a:ext cx="108012" cy="361366"/>
                  <a:chOff x="6816824" y="2348880"/>
                  <a:chExt cx="656456" cy="2196244"/>
                </a:xfrm>
                <a:grpFill/>
              </p:grpSpPr>
              <p:sp>
                <p:nvSpPr>
                  <p:cNvPr id="2846" name="円/楕円 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7" name="角丸四角形 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8" name="角丸四角形 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9" name="角丸四角形 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0" name="角丸四角形 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1" name="角丸四角形 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8" name="グループ化 384"/>
                <p:cNvGrpSpPr/>
                <p:nvPr/>
              </p:nvGrpSpPr>
              <p:grpSpPr>
                <a:xfrm>
                  <a:off x="8517396" y="3869432"/>
                  <a:ext cx="108012" cy="361366"/>
                  <a:chOff x="6816824" y="2348880"/>
                  <a:chExt cx="656456" cy="2196244"/>
                </a:xfrm>
                <a:grpFill/>
              </p:grpSpPr>
              <p:sp>
                <p:nvSpPr>
                  <p:cNvPr id="2840" name="円/楕円 28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1" name="角丸四角形 28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2" name="角丸四角形 28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3" name="角丸四角形 28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4" name="角丸四角形 28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5" name="角丸四角形 28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9" name="グループ化 391"/>
                <p:cNvGrpSpPr/>
                <p:nvPr/>
              </p:nvGrpSpPr>
              <p:grpSpPr>
                <a:xfrm>
                  <a:off x="8949444" y="3603205"/>
                  <a:ext cx="108012" cy="361366"/>
                  <a:chOff x="6816824" y="2348880"/>
                  <a:chExt cx="656456" cy="2196244"/>
                </a:xfrm>
                <a:grpFill/>
              </p:grpSpPr>
              <p:sp>
                <p:nvSpPr>
                  <p:cNvPr id="2834" name="円/楕円 28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5" name="角丸四角形 28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6" name="角丸四角形 28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7" name="角丸四角形 28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8" name="角丸四角形 28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9" name="角丸四角形 28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0" name="グループ化 398"/>
                <p:cNvGrpSpPr/>
                <p:nvPr/>
              </p:nvGrpSpPr>
              <p:grpSpPr>
                <a:xfrm>
                  <a:off x="9093460" y="3892563"/>
                  <a:ext cx="108012" cy="361366"/>
                  <a:chOff x="6816824" y="2348880"/>
                  <a:chExt cx="656456" cy="2196244"/>
                </a:xfrm>
                <a:grpFill/>
              </p:grpSpPr>
              <p:sp>
                <p:nvSpPr>
                  <p:cNvPr id="2828" name="円/楕円 28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9" name="角丸四角形 28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0" name="角丸四角形 28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1" name="角丸四角形 28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2" name="角丸四角形 28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3" name="角丸四角形 28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1" name="グループ化 405"/>
                <p:cNvGrpSpPr/>
                <p:nvPr/>
              </p:nvGrpSpPr>
              <p:grpSpPr>
                <a:xfrm>
                  <a:off x="9273480" y="3784551"/>
                  <a:ext cx="108012" cy="361366"/>
                  <a:chOff x="6816824" y="2348880"/>
                  <a:chExt cx="656456" cy="2196244"/>
                </a:xfrm>
                <a:grpFill/>
              </p:grpSpPr>
              <p:sp>
                <p:nvSpPr>
                  <p:cNvPr id="2822" name="円/楕円 28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3" name="角丸四角形 28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4" name="角丸四角形 28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5" name="角丸四角形 28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6" name="角丸四角形 28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7" name="角丸四角形 28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2" name="グループ化 412"/>
                <p:cNvGrpSpPr/>
                <p:nvPr/>
              </p:nvGrpSpPr>
              <p:grpSpPr>
                <a:xfrm>
                  <a:off x="8337376" y="3568527"/>
                  <a:ext cx="108012" cy="361366"/>
                  <a:chOff x="6816824" y="2348880"/>
                  <a:chExt cx="656456" cy="2196244"/>
                </a:xfrm>
                <a:grpFill/>
              </p:grpSpPr>
              <p:sp>
                <p:nvSpPr>
                  <p:cNvPr id="2816" name="円/楕円 28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7" name="角丸四角形 28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8" name="角丸四角形 28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9" name="角丸四角形 28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0" name="角丸四角形 28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1" name="角丸四角形 28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3" name="グループ化 419"/>
                <p:cNvGrpSpPr/>
                <p:nvPr/>
              </p:nvGrpSpPr>
              <p:grpSpPr>
                <a:xfrm>
                  <a:off x="8517396" y="3460515"/>
                  <a:ext cx="108012" cy="361366"/>
                  <a:chOff x="6816824" y="2348880"/>
                  <a:chExt cx="656456" cy="2196244"/>
                </a:xfrm>
                <a:grpFill/>
              </p:grpSpPr>
              <p:sp>
                <p:nvSpPr>
                  <p:cNvPr id="2810" name="円/楕円 28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1" name="角丸四角形 28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2" name="角丸四角形 28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3" name="角丸四角形 28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4" name="角丸四角形 28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5" name="角丸四角形 28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4" name="グループ化 426"/>
                <p:cNvGrpSpPr/>
                <p:nvPr/>
              </p:nvGrpSpPr>
              <p:grpSpPr>
                <a:xfrm>
                  <a:off x="8813812" y="3869432"/>
                  <a:ext cx="108012" cy="361366"/>
                  <a:chOff x="6816824" y="2348880"/>
                  <a:chExt cx="656456" cy="2196244"/>
                </a:xfrm>
                <a:grpFill/>
              </p:grpSpPr>
              <p:sp>
                <p:nvSpPr>
                  <p:cNvPr id="2804" name="円/楕円 28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5" name="角丸四角形 28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6" name="角丸四角形 28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7" name="角丸四角形 28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8" name="角丸四角形 28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9" name="角丸四角形 28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5" name="グループ化 433"/>
                <p:cNvGrpSpPr/>
                <p:nvPr/>
              </p:nvGrpSpPr>
              <p:grpSpPr>
                <a:xfrm>
                  <a:off x="8966212" y="3936951"/>
                  <a:ext cx="108012" cy="361366"/>
                  <a:chOff x="6816824" y="2348880"/>
                  <a:chExt cx="656456" cy="2196244"/>
                </a:xfrm>
                <a:grpFill/>
              </p:grpSpPr>
              <p:sp>
                <p:nvSpPr>
                  <p:cNvPr id="2798" name="円/楕円 27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9" name="角丸四角形 27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0" name="角丸四角形 27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1" name="角丸四角形 28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2" name="角丸四角形 28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3" name="角丸四角形 28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6" name="グループ化 440"/>
                <p:cNvGrpSpPr/>
                <p:nvPr/>
              </p:nvGrpSpPr>
              <p:grpSpPr>
                <a:xfrm>
                  <a:off x="8669796" y="4021832"/>
                  <a:ext cx="108012" cy="361366"/>
                  <a:chOff x="6816824" y="2348880"/>
                  <a:chExt cx="656456" cy="2196244"/>
                </a:xfrm>
                <a:grpFill/>
              </p:grpSpPr>
              <p:sp>
                <p:nvSpPr>
                  <p:cNvPr id="2792" name="円/楕円 27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3" name="角丸四角形 27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4" name="角丸四角形 27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5" name="角丸四角形 27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6" name="角丸四角形 27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7" name="角丸四角形 27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7" name="グループ化 447"/>
                <p:cNvGrpSpPr/>
                <p:nvPr/>
              </p:nvGrpSpPr>
              <p:grpSpPr>
                <a:xfrm>
                  <a:off x="9101844" y="3755605"/>
                  <a:ext cx="108012" cy="361366"/>
                  <a:chOff x="6816824" y="2348880"/>
                  <a:chExt cx="656456" cy="2196244"/>
                </a:xfrm>
                <a:grpFill/>
              </p:grpSpPr>
              <p:sp>
                <p:nvSpPr>
                  <p:cNvPr id="2786" name="円/楕円 27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7" name="角丸四角形 27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8" name="角丸四角形 27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9" name="角丸四角形 27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0" name="角丸四角形 27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1" name="角丸四角形 27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8" name="グループ化 454"/>
                <p:cNvGrpSpPr/>
                <p:nvPr/>
              </p:nvGrpSpPr>
              <p:grpSpPr>
                <a:xfrm>
                  <a:off x="9245860" y="4044963"/>
                  <a:ext cx="108012" cy="361366"/>
                  <a:chOff x="6816824" y="2348880"/>
                  <a:chExt cx="656456" cy="2196244"/>
                </a:xfrm>
                <a:grpFill/>
              </p:grpSpPr>
              <p:sp>
                <p:nvSpPr>
                  <p:cNvPr id="2780" name="円/楕円 27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1" name="角丸四角形 27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2" name="角丸四角形 27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3" name="角丸四角形 27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4" name="角丸四角形 27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5" name="角丸四角形 27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9" name="グループ化 461"/>
                <p:cNvGrpSpPr/>
                <p:nvPr/>
              </p:nvGrpSpPr>
              <p:grpSpPr>
                <a:xfrm>
                  <a:off x="9425880" y="3936951"/>
                  <a:ext cx="108012" cy="361366"/>
                  <a:chOff x="6816824" y="2348880"/>
                  <a:chExt cx="656456" cy="2196244"/>
                </a:xfrm>
                <a:grpFill/>
              </p:grpSpPr>
              <p:sp>
                <p:nvSpPr>
                  <p:cNvPr id="2774" name="円/楕円 27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5" name="角丸四角形 27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6" name="角丸四角形 27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7" name="角丸四角形 27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8" name="角丸四角形 27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9" name="角丸四角形 27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0" name="グループ化 468"/>
                <p:cNvGrpSpPr/>
                <p:nvPr/>
              </p:nvGrpSpPr>
              <p:grpSpPr>
                <a:xfrm>
                  <a:off x="8489776" y="3720927"/>
                  <a:ext cx="108012" cy="361366"/>
                  <a:chOff x="6816824" y="2348880"/>
                  <a:chExt cx="656456" cy="2196244"/>
                </a:xfrm>
                <a:grpFill/>
              </p:grpSpPr>
              <p:sp>
                <p:nvSpPr>
                  <p:cNvPr id="2768" name="円/楕円 27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9" name="角丸四角形 27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0" name="角丸四角形 27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1" name="角丸四角形 27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2" name="角丸四角形 27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3" name="角丸四角形 27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1" name="グループ化 475"/>
                <p:cNvGrpSpPr/>
                <p:nvPr/>
              </p:nvGrpSpPr>
              <p:grpSpPr>
                <a:xfrm>
                  <a:off x="8669796" y="3612915"/>
                  <a:ext cx="108012" cy="361366"/>
                  <a:chOff x="6816824" y="2348880"/>
                  <a:chExt cx="656456" cy="2196244"/>
                </a:xfrm>
                <a:grpFill/>
              </p:grpSpPr>
              <p:sp>
                <p:nvSpPr>
                  <p:cNvPr id="2762" name="円/楕円 27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3" name="角丸四角形 27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4" name="角丸四角形 27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5" name="角丸四角形 27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6" name="角丸四角形 27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7" name="角丸四角形 27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2" name="グループ化 482"/>
                <p:cNvGrpSpPr/>
                <p:nvPr/>
              </p:nvGrpSpPr>
              <p:grpSpPr>
                <a:xfrm>
                  <a:off x="7941332" y="3969060"/>
                  <a:ext cx="108012" cy="361366"/>
                  <a:chOff x="6816824" y="2348880"/>
                  <a:chExt cx="656456" cy="2196244"/>
                </a:xfrm>
                <a:grpFill/>
              </p:grpSpPr>
              <p:sp>
                <p:nvSpPr>
                  <p:cNvPr id="2756" name="円/楕円 27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7" name="角丸四角形 27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8" name="角丸四角形 27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9" name="角丸四角形 27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0" name="角丸四角形 27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1" name="角丸四角形 27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3" name="グループ化 489"/>
                <p:cNvGrpSpPr/>
                <p:nvPr/>
              </p:nvGrpSpPr>
              <p:grpSpPr>
                <a:xfrm>
                  <a:off x="8093732" y="4036579"/>
                  <a:ext cx="108012" cy="361366"/>
                  <a:chOff x="6816824" y="2348880"/>
                  <a:chExt cx="656456" cy="2196244"/>
                </a:xfrm>
                <a:grpFill/>
              </p:grpSpPr>
              <p:sp>
                <p:nvSpPr>
                  <p:cNvPr id="2750" name="円/楕円 27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1" name="角丸四角形 27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2" name="角丸四角形 27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3" name="角丸四角形 27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4" name="角丸四角形 27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5" name="角丸四角形 27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4" name="グループ化 496"/>
                <p:cNvGrpSpPr/>
                <p:nvPr/>
              </p:nvGrpSpPr>
              <p:grpSpPr>
                <a:xfrm>
                  <a:off x="7797316" y="4121460"/>
                  <a:ext cx="108012" cy="361366"/>
                  <a:chOff x="6816824" y="2348880"/>
                  <a:chExt cx="656456" cy="2196244"/>
                </a:xfrm>
                <a:grpFill/>
              </p:grpSpPr>
              <p:sp>
                <p:nvSpPr>
                  <p:cNvPr id="2744" name="円/楕円 27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5" name="角丸四角形 27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6" name="角丸四角形 27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7" name="角丸四角形 27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8" name="角丸四角形 27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9" name="角丸四角形 27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5" name="グループ化 503"/>
                <p:cNvGrpSpPr/>
                <p:nvPr/>
              </p:nvGrpSpPr>
              <p:grpSpPr>
                <a:xfrm>
                  <a:off x="8229364" y="3855233"/>
                  <a:ext cx="108012" cy="361366"/>
                  <a:chOff x="6816824" y="2348880"/>
                  <a:chExt cx="656456" cy="2196244"/>
                </a:xfrm>
                <a:grpFill/>
              </p:grpSpPr>
              <p:sp>
                <p:nvSpPr>
                  <p:cNvPr id="2738" name="円/楕円 27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9" name="角丸四角形 27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0" name="角丸四角形 27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1" name="角丸四角形 27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2" name="角丸四角形 27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3" name="角丸四角形 27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6" name="グループ化 510"/>
                <p:cNvGrpSpPr/>
                <p:nvPr/>
              </p:nvGrpSpPr>
              <p:grpSpPr>
                <a:xfrm>
                  <a:off x="8373380" y="4144591"/>
                  <a:ext cx="108012" cy="361366"/>
                  <a:chOff x="6816824" y="2348880"/>
                  <a:chExt cx="656456" cy="2196244"/>
                </a:xfrm>
                <a:grpFill/>
              </p:grpSpPr>
              <p:sp>
                <p:nvSpPr>
                  <p:cNvPr id="2732" name="円/楕円 27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3" name="角丸四角形 27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4" name="角丸四角形 27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5" name="角丸四角形 27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6" name="角丸四角形 27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7" name="角丸四角形 27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7" name="グループ化 517"/>
                <p:cNvGrpSpPr/>
                <p:nvPr/>
              </p:nvGrpSpPr>
              <p:grpSpPr>
                <a:xfrm>
                  <a:off x="7473280" y="4005064"/>
                  <a:ext cx="108012" cy="361366"/>
                  <a:chOff x="6816824" y="2348880"/>
                  <a:chExt cx="656456" cy="2196244"/>
                </a:xfrm>
                <a:grpFill/>
              </p:grpSpPr>
              <p:sp>
                <p:nvSpPr>
                  <p:cNvPr id="2726" name="円/楕円 27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7" name="角丸四角形 27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8" name="角丸四角形 27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9" name="角丸四角形 27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0" name="角丸四角形 27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1" name="角丸四角形 27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8" name="グループ化 524"/>
                <p:cNvGrpSpPr/>
                <p:nvPr/>
              </p:nvGrpSpPr>
              <p:grpSpPr>
                <a:xfrm>
                  <a:off x="7617296" y="3820555"/>
                  <a:ext cx="108012" cy="361366"/>
                  <a:chOff x="6816824" y="2348880"/>
                  <a:chExt cx="656456" cy="2196244"/>
                </a:xfrm>
                <a:grpFill/>
              </p:grpSpPr>
              <p:sp>
                <p:nvSpPr>
                  <p:cNvPr id="2720" name="円/楕円 27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1" name="角丸四角形 27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2" name="角丸四角形 27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3" name="角丸四角形 27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4" name="角丸四角形 27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5" name="角丸四角形 27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9" name="グループ化 531"/>
                <p:cNvGrpSpPr/>
                <p:nvPr/>
              </p:nvGrpSpPr>
              <p:grpSpPr>
                <a:xfrm>
                  <a:off x="7797316" y="3712543"/>
                  <a:ext cx="108012" cy="361366"/>
                  <a:chOff x="6816824" y="2348880"/>
                  <a:chExt cx="656456" cy="2196244"/>
                </a:xfrm>
                <a:grpFill/>
              </p:grpSpPr>
              <p:sp>
                <p:nvSpPr>
                  <p:cNvPr id="2714" name="円/楕円 27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5" name="角丸四角形 27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6" name="角丸四角形 27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7" name="角丸四角形 27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8" name="角丸四角形 27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9" name="角丸四角形 27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00" name="グループ化 559"/>
                <p:cNvGrpSpPr/>
                <p:nvPr/>
              </p:nvGrpSpPr>
              <p:grpSpPr>
                <a:xfrm>
                  <a:off x="8085348" y="3609020"/>
                  <a:ext cx="108012" cy="361366"/>
                  <a:chOff x="6816824" y="2348880"/>
                  <a:chExt cx="656456" cy="2196244"/>
                </a:xfrm>
                <a:grpFill/>
              </p:grpSpPr>
              <p:sp>
                <p:nvSpPr>
                  <p:cNvPr id="2708" name="円/楕円 27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9" name="角丸四角形 27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0" name="角丸四角形 27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1" name="角丸四角形 27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2" name="角丸四角形 27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3" name="角丸四角形 27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01" name="グループ化 573"/>
                <p:cNvGrpSpPr/>
                <p:nvPr/>
              </p:nvGrpSpPr>
              <p:grpSpPr>
                <a:xfrm>
                  <a:off x="7941332" y="3645024"/>
                  <a:ext cx="108012" cy="361366"/>
                  <a:chOff x="6816824" y="2348880"/>
                  <a:chExt cx="656456" cy="2196244"/>
                </a:xfrm>
                <a:grpFill/>
              </p:grpSpPr>
              <p:sp>
                <p:nvSpPr>
                  <p:cNvPr id="2702" name="円/楕円 27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3" name="角丸四角形 27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4" name="角丸四角形 27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5" name="角丸四角形 27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6" name="角丸四角形 27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7" name="角丸四角形 27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6" name="グループ化 1372"/>
              <p:cNvGrpSpPr/>
              <p:nvPr/>
            </p:nvGrpSpPr>
            <p:grpSpPr>
              <a:xfrm>
                <a:off x="6537176" y="2713977"/>
                <a:ext cx="1321921" cy="462995"/>
                <a:chOff x="7473280" y="3910648"/>
                <a:chExt cx="1692188" cy="592679"/>
              </a:xfrm>
              <a:grpFill/>
            </p:grpSpPr>
            <p:grpSp>
              <p:nvGrpSpPr>
                <p:cNvPr id="2445" name="グループ化 82"/>
                <p:cNvGrpSpPr/>
                <p:nvPr/>
              </p:nvGrpSpPr>
              <p:grpSpPr>
                <a:xfrm>
                  <a:off x="8589799" y="4030300"/>
                  <a:ext cx="71267" cy="238432"/>
                  <a:chOff x="6816824" y="2348880"/>
                  <a:chExt cx="656456" cy="2196244"/>
                </a:xfrm>
                <a:grpFill/>
              </p:grpSpPr>
              <p:sp>
                <p:nvSpPr>
                  <p:cNvPr id="2670" name="円/楕円 26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1" name="角丸四角形 26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2" name="角丸四角形 26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3" name="角丸四角形 26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4" name="角丸四角形 26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5" name="角丸四角形 26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6" name="グループ化 89"/>
                <p:cNvGrpSpPr/>
                <p:nvPr/>
              </p:nvGrpSpPr>
              <p:grpSpPr>
                <a:xfrm>
                  <a:off x="8690354" y="4074849"/>
                  <a:ext cx="71267" cy="238432"/>
                  <a:chOff x="6816824" y="2348880"/>
                  <a:chExt cx="656456" cy="2196244"/>
                </a:xfrm>
                <a:grpFill/>
              </p:grpSpPr>
              <p:sp>
                <p:nvSpPr>
                  <p:cNvPr id="2664" name="円/楕円 26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5" name="角丸四角形 26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6" name="角丸四角形 26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7" name="角丸四角形 26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8" name="角丸四角形 26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9" name="角丸四角形 26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7" name="グループ化 96"/>
                <p:cNvGrpSpPr/>
                <p:nvPr/>
              </p:nvGrpSpPr>
              <p:grpSpPr>
                <a:xfrm>
                  <a:off x="8494776" y="4130855"/>
                  <a:ext cx="71267" cy="238432"/>
                  <a:chOff x="6816824" y="2348880"/>
                  <a:chExt cx="656456" cy="2196244"/>
                </a:xfrm>
                <a:grpFill/>
              </p:grpSpPr>
              <p:sp>
                <p:nvSpPr>
                  <p:cNvPr id="2658" name="円/楕円 26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9" name="角丸四角形 26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0" name="角丸四角形 26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1" name="角丸四角形 26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2" name="角丸四角形 26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3" name="角丸四角形 26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8" name="グループ化 103"/>
                <p:cNvGrpSpPr/>
                <p:nvPr/>
              </p:nvGrpSpPr>
              <p:grpSpPr>
                <a:xfrm>
                  <a:off x="8779845" y="3955196"/>
                  <a:ext cx="71267" cy="238432"/>
                  <a:chOff x="6816824" y="2348880"/>
                  <a:chExt cx="656456" cy="2196244"/>
                </a:xfrm>
                <a:grpFill/>
              </p:grpSpPr>
              <p:sp>
                <p:nvSpPr>
                  <p:cNvPr id="2652" name="円/楕円 26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3" name="角丸四角形 26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4" name="角丸四角形 26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5" name="角丸四角形 26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6" name="角丸四角形 26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7" name="角丸四角形 26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9" name="グループ化 110"/>
                <p:cNvGrpSpPr/>
                <p:nvPr/>
              </p:nvGrpSpPr>
              <p:grpSpPr>
                <a:xfrm>
                  <a:off x="8874868" y="4146117"/>
                  <a:ext cx="71267" cy="238432"/>
                  <a:chOff x="6816824" y="2348880"/>
                  <a:chExt cx="656456" cy="2196244"/>
                </a:xfrm>
                <a:grpFill/>
              </p:grpSpPr>
              <p:sp>
                <p:nvSpPr>
                  <p:cNvPr id="2646" name="円/楕円 26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7" name="角丸四角形 26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8" name="角丸四角形 26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9" name="角丸四角形 26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0" name="角丸四角形 26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1" name="角丸四角形 26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0" name="グループ化 117"/>
                <p:cNvGrpSpPr/>
                <p:nvPr/>
              </p:nvGrpSpPr>
              <p:grpSpPr>
                <a:xfrm>
                  <a:off x="8993646" y="4074849"/>
                  <a:ext cx="71267" cy="238432"/>
                  <a:chOff x="6816824" y="2348880"/>
                  <a:chExt cx="656456" cy="2196244"/>
                </a:xfrm>
                <a:grpFill/>
              </p:grpSpPr>
              <p:sp>
                <p:nvSpPr>
                  <p:cNvPr id="2640" name="円/楕円 26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1" name="角丸四角形 26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2" name="角丸四角形 26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3" name="角丸四角形 26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4" name="角丸四角形 26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5" name="角丸四角形 26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1" name="グループ化 124"/>
                <p:cNvGrpSpPr/>
                <p:nvPr/>
              </p:nvGrpSpPr>
              <p:grpSpPr>
                <a:xfrm>
                  <a:off x="8219338" y="4054664"/>
                  <a:ext cx="71267" cy="238432"/>
                  <a:chOff x="6816824" y="2348880"/>
                  <a:chExt cx="656456" cy="2196244"/>
                </a:xfrm>
                <a:grpFill/>
              </p:grpSpPr>
              <p:sp>
                <p:nvSpPr>
                  <p:cNvPr id="2634" name="円/楕円 26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5" name="角丸四角形 26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6" name="角丸四角形 26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7" name="角丸四角形 26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8" name="角丸四角形 26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9" name="角丸四角形 26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2" name="グループ化 131"/>
                <p:cNvGrpSpPr/>
                <p:nvPr/>
              </p:nvGrpSpPr>
              <p:grpSpPr>
                <a:xfrm>
                  <a:off x="8338117" y="3983397"/>
                  <a:ext cx="71267" cy="238432"/>
                  <a:chOff x="6816824" y="2348880"/>
                  <a:chExt cx="656456" cy="2196244"/>
                </a:xfrm>
                <a:grpFill/>
              </p:grpSpPr>
              <p:sp>
                <p:nvSpPr>
                  <p:cNvPr id="2628" name="円/楕円 26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9" name="角丸四角形 26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0" name="角丸四角形 26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1" name="角丸四角形 26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2" name="角丸四角形 26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3" name="角丸四角形 26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3" name="グループ化 145"/>
                <p:cNvGrpSpPr/>
                <p:nvPr/>
              </p:nvGrpSpPr>
              <p:grpSpPr>
                <a:xfrm>
                  <a:off x="8019662" y="4149078"/>
                  <a:ext cx="71267" cy="238432"/>
                  <a:chOff x="6816824" y="2348880"/>
                  <a:chExt cx="656456" cy="2196244"/>
                </a:xfrm>
                <a:grpFill/>
              </p:grpSpPr>
              <p:sp>
                <p:nvSpPr>
                  <p:cNvPr id="2622" name="円/楕円 26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3" name="角丸四角形 26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4" name="角丸四角形 26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5" name="角丸四角形 26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6" name="角丸四角形 26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7" name="角丸四角形 26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4" name="グループ化 152"/>
                <p:cNvGrpSpPr/>
                <p:nvPr/>
              </p:nvGrpSpPr>
              <p:grpSpPr>
                <a:xfrm>
                  <a:off x="8120216" y="4193628"/>
                  <a:ext cx="71267" cy="238432"/>
                  <a:chOff x="6816824" y="2348880"/>
                  <a:chExt cx="656456" cy="2196244"/>
                </a:xfrm>
                <a:grpFill/>
              </p:grpSpPr>
              <p:sp>
                <p:nvSpPr>
                  <p:cNvPr id="2616" name="円/楕円 26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7" name="角丸四角形 26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8" name="角丸四角形 26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9" name="角丸四角形 26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0" name="角丸四角形 26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1" name="角丸四角形 26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5" name="グループ化 159"/>
                <p:cNvGrpSpPr/>
                <p:nvPr/>
              </p:nvGrpSpPr>
              <p:grpSpPr>
                <a:xfrm>
                  <a:off x="7924639" y="4249633"/>
                  <a:ext cx="71267" cy="238432"/>
                  <a:chOff x="6816824" y="2348880"/>
                  <a:chExt cx="656456" cy="2196244"/>
                </a:xfrm>
                <a:grpFill/>
              </p:grpSpPr>
              <p:sp>
                <p:nvSpPr>
                  <p:cNvPr id="2610" name="円/楕円 26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1" name="角丸四角形 26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2" name="角丸四角形 26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3" name="角丸四角形 26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4" name="角丸四角形 26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5" name="角丸四角形 26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6" name="グループ化 173"/>
                <p:cNvGrpSpPr/>
                <p:nvPr/>
              </p:nvGrpSpPr>
              <p:grpSpPr>
                <a:xfrm>
                  <a:off x="8304730" y="4264895"/>
                  <a:ext cx="71267" cy="238432"/>
                  <a:chOff x="6816824" y="2348880"/>
                  <a:chExt cx="656456" cy="2196244"/>
                </a:xfrm>
                <a:grpFill/>
              </p:grpSpPr>
              <p:sp>
                <p:nvSpPr>
                  <p:cNvPr id="2604" name="円/楕円 26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5" name="角丸四角形 26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6" name="角丸四角形 26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7" name="角丸四角形 26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8" name="角丸四角形 26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9" name="角丸四角形 26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7" name="グループ化 180"/>
                <p:cNvGrpSpPr/>
                <p:nvPr/>
              </p:nvGrpSpPr>
              <p:grpSpPr>
                <a:xfrm>
                  <a:off x="8423509" y="4193628"/>
                  <a:ext cx="71267" cy="238432"/>
                  <a:chOff x="6816824" y="2348880"/>
                  <a:chExt cx="656456" cy="2196244"/>
                </a:xfrm>
                <a:grpFill/>
              </p:grpSpPr>
              <p:sp>
                <p:nvSpPr>
                  <p:cNvPr id="2598" name="円/楕円 25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9" name="角丸四角形 25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0" name="角丸四角形 25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1" name="角丸四角形 26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2" name="角丸四角形 26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3" name="角丸四角形 26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8" name="グループ化 187"/>
                <p:cNvGrpSpPr/>
                <p:nvPr/>
              </p:nvGrpSpPr>
              <p:grpSpPr>
                <a:xfrm>
                  <a:off x="7805860" y="4051094"/>
                  <a:ext cx="71267" cy="238432"/>
                  <a:chOff x="6816824" y="2348880"/>
                  <a:chExt cx="656456" cy="2196244"/>
                </a:xfrm>
                <a:grpFill/>
              </p:grpSpPr>
              <p:sp>
                <p:nvSpPr>
                  <p:cNvPr id="2592" name="円/楕円 25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3" name="角丸四角形 25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4" name="角丸四角形 25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5" name="角丸四角形 25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6" name="角丸四角形 25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7" name="角丸四角形 25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9" name="グループ化 194"/>
                <p:cNvGrpSpPr/>
                <p:nvPr/>
              </p:nvGrpSpPr>
              <p:grpSpPr>
                <a:xfrm>
                  <a:off x="7942073" y="3910648"/>
                  <a:ext cx="71267" cy="238432"/>
                  <a:chOff x="6816824" y="2348880"/>
                  <a:chExt cx="656456" cy="2196244"/>
                </a:xfrm>
                <a:grpFill/>
              </p:grpSpPr>
              <p:sp>
                <p:nvSpPr>
                  <p:cNvPr id="2586" name="円/楕円 25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7" name="角丸四角形 25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8" name="角丸四角形 25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9" name="角丸四角形 25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0" name="角丸四角形 25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1" name="角丸四角形 25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0" name="グループ化 201"/>
                <p:cNvGrpSpPr/>
                <p:nvPr/>
              </p:nvGrpSpPr>
              <p:grpSpPr>
                <a:xfrm>
                  <a:off x="7687081" y="4152040"/>
                  <a:ext cx="71267" cy="238432"/>
                  <a:chOff x="6816824" y="2348880"/>
                  <a:chExt cx="656456" cy="2196244"/>
                </a:xfrm>
                <a:grpFill/>
              </p:grpSpPr>
              <p:sp>
                <p:nvSpPr>
                  <p:cNvPr id="2580" name="円/楕円 25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1" name="角丸四角形 25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2" name="角丸四角形 25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3" name="角丸四角形 25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4" name="角丸四角形 25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5" name="角丸四角形 25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1" name="グループ化 208"/>
                <p:cNvGrpSpPr/>
                <p:nvPr/>
              </p:nvGrpSpPr>
              <p:grpSpPr>
                <a:xfrm>
                  <a:off x="7787636" y="4196590"/>
                  <a:ext cx="71267" cy="238432"/>
                  <a:chOff x="6816824" y="2348880"/>
                  <a:chExt cx="656456" cy="2196244"/>
                </a:xfrm>
                <a:grpFill/>
              </p:grpSpPr>
              <p:sp>
                <p:nvSpPr>
                  <p:cNvPr id="2574" name="円/楕円 25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5" name="角丸四角形 25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6" name="角丸四角形 25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7" name="角丸四角形 25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8" name="角丸四角形 25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9" name="角丸四角形 25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2" name="グループ化 215"/>
                <p:cNvGrpSpPr/>
                <p:nvPr/>
              </p:nvGrpSpPr>
              <p:grpSpPr>
                <a:xfrm>
                  <a:off x="7592059" y="4252595"/>
                  <a:ext cx="71267" cy="238432"/>
                  <a:chOff x="6816824" y="2348880"/>
                  <a:chExt cx="656456" cy="2196244"/>
                </a:xfrm>
                <a:grpFill/>
              </p:grpSpPr>
              <p:sp>
                <p:nvSpPr>
                  <p:cNvPr id="2568" name="円/楕円 25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9" name="角丸四角形 25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0" name="角丸四角形 25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1" name="角丸四角形 25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2" name="角丸四角形 25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3" name="角丸四角形 25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3" name="グループ化 222"/>
                <p:cNvGrpSpPr/>
                <p:nvPr/>
              </p:nvGrpSpPr>
              <p:grpSpPr>
                <a:xfrm>
                  <a:off x="7877127" y="4076936"/>
                  <a:ext cx="71267" cy="238432"/>
                  <a:chOff x="6816824" y="2348880"/>
                  <a:chExt cx="656456" cy="2196244"/>
                </a:xfrm>
                <a:grpFill/>
              </p:grpSpPr>
              <p:sp>
                <p:nvSpPr>
                  <p:cNvPr id="2562" name="円/楕円 25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3" name="角丸四角形 25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4" name="角丸四角形 25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5" name="角丸四角形 25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6" name="角丸四角形 25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7" name="角丸四角形 25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4" name="グループ化 236"/>
                <p:cNvGrpSpPr/>
                <p:nvPr/>
              </p:nvGrpSpPr>
              <p:grpSpPr>
                <a:xfrm>
                  <a:off x="8090929" y="4196590"/>
                  <a:ext cx="71267" cy="238432"/>
                  <a:chOff x="6816824" y="2348880"/>
                  <a:chExt cx="656456" cy="2196244"/>
                </a:xfrm>
                <a:grpFill/>
              </p:grpSpPr>
              <p:sp>
                <p:nvSpPr>
                  <p:cNvPr id="2556" name="円/楕円 25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7" name="角丸四角形 25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8" name="角丸四角形 25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9" name="角丸四角形 25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0" name="角丸四角形 25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1" name="角丸四角形 25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5" name="グループ化 243"/>
                <p:cNvGrpSpPr/>
                <p:nvPr/>
              </p:nvGrpSpPr>
              <p:grpSpPr>
                <a:xfrm>
                  <a:off x="7473280" y="4054056"/>
                  <a:ext cx="71267" cy="238432"/>
                  <a:chOff x="6816824" y="2348880"/>
                  <a:chExt cx="656456" cy="2196244"/>
                </a:xfrm>
                <a:grpFill/>
              </p:grpSpPr>
              <p:sp>
                <p:nvSpPr>
                  <p:cNvPr id="2550" name="円/楕円 25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1" name="角丸四角形 25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2" name="角丸四角形 25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3" name="角丸四角形 25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4" name="角丸四角形 25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5" name="角丸四角形 25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6" name="グループ化 250"/>
                <p:cNvGrpSpPr/>
                <p:nvPr/>
              </p:nvGrpSpPr>
              <p:grpSpPr>
                <a:xfrm>
                  <a:off x="7592059" y="3982788"/>
                  <a:ext cx="71267" cy="238432"/>
                  <a:chOff x="6816824" y="2348880"/>
                  <a:chExt cx="656456" cy="2196244"/>
                </a:xfrm>
                <a:grpFill/>
              </p:grpSpPr>
              <p:sp>
                <p:nvSpPr>
                  <p:cNvPr id="2544" name="円/楕円 25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5" name="角丸四角形 25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6" name="角丸四角形 25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7" name="角丸四角形 25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8" name="角丸四角形 25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9" name="角丸四角形 25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7" name="グループ化 278"/>
                <p:cNvGrpSpPr/>
                <p:nvPr/>
              </p:nvGrpSpPr>
              <p:grpSpPr>
                <a:xfrm>
                  <a:off x="8219338" y="4006278"/>
                  <a:ext cx="71267" cy="238432"/>
                  <a:chOff x="6816824" y="2348880"/>
                  <a:chExt cx="656456" cy="2196244"/>
                </a:xfrm>
                <a:grpFill/>
              </p:grpSpPr>
              <p:sp>
                <p:nvSpPr>
                  <p:cNvPr id="2538" name="円/楕円 25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9" name="角丸四角形 25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0" name="角丸四角形 25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1" name="角丸四角形 25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2" name="角丸四角形 25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3" name="角丸四角形 25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8" name="グループ化 285"/>
                <p:cNvGrpSpPr/>
                <p:nvPr/>
              </p:nvGrpSpPr>
              <p:grpSpPr>
                <a:xfrm>
                  <a:off x="8471020" y="4074849"/>
                  <a:ext cx="71267" cy="238432"/>
                  <a:chOff x="6816824" y="2348880"/>
                  <a:chExt cx="656456" cy="2196244"/>
                </a:xfrm>
                <a:grpFill/>
              </p:grpSpPr>
              <p:sp>
                <p:nvSpPr>
                  <p:cNvPr id="2532" name="円/楕円 25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3" name="角丸四角形 25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4" name="角丸四角形 25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5" name="角丸四角形 25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6" name="角丸四角形 25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7" name="角丸四角形 25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9" name="グループ化 292"/>
                <p:cNvGrpSpPr/>
                <p:nvPr/>
              </p:nvGrpSpPr>
              <p:grpSpPr>
                <a:xfrm>
                  <a:off x="8589799" y="4003582"/>
                  <a:ext cx="71267" cy="238432"/>
                  <a:chOff x="6816824" y="2348880"/>
                  <a:chExt cx="656456" cy="2196244"/>
                </a:xfrm>
                <a:grpFill/>
              </p:grpSpPr>
              <p:sp>
                <p:nvSpPr>
                  <p:cNvPr id="2526" name="円/楕円 25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7" name="角丸四角形 25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8" name="角丸四角形 25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9" name="角丸四角形 25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0" name="角丸四角形 25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1" name="角丸四角形 25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0" name="グループ化 313"/>
                <p:cNvGrpSpPr/>
                <p:nvPr/>
              </p:nvGrpSpPr>
              <p:grpSpPr>
                <a:xfrm>
                  <a:off x="8690354" y="4130855"/>
                  <a:ext cx="71267" cy="238432"/>
                  <a:chOff x="6816824" y="2348880"/>
                  <a:chExt cx="656456" cy="2196244"/>
                </a:xfrm>
                <a:grpFill/>
              </p:grpSpPr>
              <p:sp>
                <p:nvSpPr>
                  <p:cNvPr id="2520" name="円/楕円 25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1" name="角丸四角形 25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2" name="角丸四角形 25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3" name="角丸四角形 25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4" name="角丸四角形 25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5" name="角丸四角形 25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1" name="グループ化 320"/>
                <p:cNvGrpSpPr/>
                <p:nvPr/>
              </p:nvGrpSpPr>
              <p:grpSpPr>
                <a:xfrm>
                  <a:off x="8790908" y="4175404"/>
                  <a:ext cx="71267" cy="238432"/>
                  <a:chOff x="6816824" y="2348880"/>
                  <a:chExt cx="656456" cy="2196244"/>
                </a:xfrm>
                <a:grpFill/>
              </p:grpSpPr>
              <p:sp>
                <p:nvSpPr>
                  <p:cNvPr id="2514" name="円/楕円 25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5" name="角丸四角形 25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6" name="角丸四角形 25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7" name="角丸四角形 25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8" name="角丸四角形 25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9" name="角丸四角形 25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2" name="グループ化 327"/>
                <p:cNvGrpSpPr/>
                <p:nvPr/>
              </p:nvGrpSpPr>
              <p:grpSpPr>
                <a:xfrm>
                  <a:off x="8595331" y="4231409"/>
                  <a:ext cx="71267" cy="238432"/>
                  <a:chOff x="6816824" y="2348880"/>
                  <a:chExt cx="656456" cy="2196244"/>
                </a:xfrm>
                <a:grpFill/>
              </p:grpSpPr>
              <p:sp>
                <p:nvSpPr>
                  <p:cNvPr id="2508" name="円/楕円 25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9" name="角丸四角形 25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0" name="角丸四角形 25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1" name="角丸四角形 25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2" name="角丸四角形 25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3" name="角丸四角形 25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3" name="グループ化 334"/>
                <p:cNvGrpSpPr/>
                <p:nvPr/>
              </p:nvGrpSpPr>
              <p:grpSpPr>
                <a:xfrm>
                  <a:off x="8880399" y="4055751"/>
                  <a:ext cx="71267" cy="238432"/>
                  <a:chOff x="6816824" y="2348880"/>
                  <a:chExt cx="656456" cy="2196244"/>
                </a:xfrm>
                <a:grpFill/>
              </p:grpSpPr>
              <p:sp>
                <p:nvSpPr>
                  <p:cNvPr id="2502" name="円/楕円 25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3" name="角丸四角形 25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4" name="角丸四角形 25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5" name="角丸四角形 25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6" name="角丸四角形 25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7" name="角丸四角形 25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4" name="グループ化 341"/>
                <p:cNvGrpSpPr/>
                <p:nvPr/>
              </p:nvGrpSpPr>
              <p:grpSpPr>
                <a:xfrm>
                  <a:off x="8975422" y="4246671"/>
                  <a:ext cx="71267" cy="238432"/>
                  <a:chOff x="6816824" y="2348880"/>
                  <a:chExt cx="656456" cy="2196244"/>
                </a:xfrm>
                <a:grpFill/>
              </p:grpSpPr>
              <p:sp>
                <p:nvSpPr>
                  <p:cNvPr id="2496" name="円/楕円 24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7" name="角丸四角形 24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8" name="角丸四角形 24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9" name="角丸四角形 24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0" name="角丸四角形 24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1" name="角丸四角形 25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5" name="グループ化 348"/>
                <p:cNvGrpSpPr/>
                <p:nvPr/>
              </p:nvGrpSpPr>
              <p:grpSpPr>
                <a:xfrm>
                  <a:off x="9094201" y="4175404"/>
                  <a:ext cx="71267" cy="238432"/>
                  <a:chOff x="6816824" y="2348880"/>
                  <a:chExt cx="656456" cy="2196244"/>
                </a:xfrm>
                <a:grpFill/>
              </p:grpSpPr>
              <p:sp>
                <p:nvSpPr>
                  <p:cNvPr id="2490" name="円/楕円 24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1" name="角丸四角形 24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2" name="角丸四角形 24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3" name="角丸四角形 24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4" name="角丸四角形 24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5" name="角丸四角形 24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6" name="グループ化 355"/>
                <p:cNvGrpSpPr/>
                <p:nvPr/>
              </p:nvGrpSpPr>
              <p:grpSpPr>
                <a:xfrm>
                  <a:off x="8476552" y="4032870"/>
                  <a:ext cx="71267" cy="238432"/>
                  <a:chOff x="6816824" y="2348880"/>
                  <a:chExt cx="656456" cy="2196244"/>
                </a:xfrm>
                <a:grpFill/>
              </p:grpSpPr>
              <p:sp>
                <p:nvSpPr>
                  <p:cNvPr id="2484" name="円/楕円 24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5" name="角丸四角形 24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6" name="角丸四角形 24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7" name="角丸四角形 24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8" name="角丸四角形 24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9" name="角丸四角形 24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7" name="グループ化 362"/>
                <p:cNvGrpSpPr/>
                <p:nvPr/>
              </p:nvGrpSpPr>
              <p:grpSpPr>
                <a:xfrm>
                  <a:off x="8595331" y="3961603"/>
                  <a:ext cx="71267" cy="238432"/>
                  <a:chOff x="6816824" y="2348880"/>
                  <a:chExt cx="656456" cy="2196244"/>
                </a:xfrm>
                <a:grpFill/>
              </p:grpSpPr>
              <p:sp>
                <p:nvSpPr>
                  <p:cNvPr id="2478" name="円/楕円 24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9" name="角丸四角形 24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0" name="角丸四角形 24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1" name="角丸四角形 24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2" name="角丸四角形 24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3" name="角丸四角形 24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7" name="グループ化 1604"/>
              <p:cNvGrpSpPr/>
              <p:nvPr/>
            </p:nvGrpSpPr>
            <p:grpSpPr>
              <a:xfrm>
                <a:off x="6789204" y="2996952"/>
                <a:ext cx="1321921" cy="504056"/>
                <a:chOff x="6969224" y="3460515"/>
                <a:chExt cx="2564668" cy="977923"/>
              </a:xfrm>
              <a:grpFill/>
            </p:grpSpPr>
            <p:grpSp>
              <p:nvGrpSpPr>
                <p:cNvPr id="2165" name="グループ化 82"/>
                <p:cNvGrpSpPr/>
                <p:nvPr/>
              </p:nvGrpSpPr>
              <p:grpSpPr>
                <a:xfrm>
                  <a:off x="8661412" y="3717032"/>
                  <a:ext cx="108012" cy="361366"/>
                  <a:chOff x="6816824" y="2348880"/>
                  <a:chExt cx="656456" cy="2196244"/>
                </a:xfrm>
                <a:grpFill/>
              </p:grpSpPr>
              <p:sp>
                <p:nvSpPr>
                  <p:cNvPr id="2439" name="円/楕円 24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0" name="角丸四角形 24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1" name="角丸四角形 24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2" name="角丸四角形 24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3" name="角丸四角形 24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4" name="角丸四角形 24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6" name="グループ化 89"/>
                <p:cNvGrpSpPr/>
                <p:nvPr/>
              </p:nvGrpSpPr>
              <p:grpSpPr>
                <a:xfrm>
                  <a:off x="8813812" y="3784551"/>
                  <a:ext cx="108012" cy="361366"/>
                  <a:chOff x="6816824" y="2348880"/>
                  <a:chExt cx="656456" cy="2196244"/>
                </a:xfrm>
                <a:grpFill/>
              </p:grpSpPr>
              <p:sp>
                <p:nvSpPr>
                  <p:cNvPr id="2433" name="円/楕円 24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4" name="角丸四角形 24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5" name="角丸四角形 24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6" name="角丸四角形 24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7" name="角丸四角形 24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8" name="角丸四角形 24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7" name="グループ化 96"/>
                <p:cNvGrpSpPr/>
                <p:nvPr/>
              </p:nvGrpSpPr>
              <p:grpSpPr>
                <a:xfrm>
                  <a:off x="8517396" y="3869432"/>
                  <a:ext cx="108012" cy="361366"/>
                  <a:chOff x="6816824" y="2348880"/>
                  <a:chExt cx="656456" cy="2196244"/>
                </a:xfrm>
                <a:grpFill/>
              </p:grpSpPr>
              <p:sp>
                <p:nvSpPr>
                  <p:cNvPr id="2427" name="円/楕円 24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8" name="角丸四角形 24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9" name="角丸四角形 24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0" name="角丸四角形 24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1" name="角丸四角形 24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2" name="角丸四角形 24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8" name="グループ化 103"/>
                <p:cNvGrpSpPr/>
                <p:nvPr/>
              </p:nvGrpSpPr>
              <p:grpSpPr>
                <a:xfrm>
                  <a:off x="8949444" y="3603205"/>
                  <a:ext cx="108012" cy="361366"/>
                  <a:chOff x="6816824" y="2348880"/>
                  <a:chExt cx="656456" cy="2196244"/>
                </a:xfrm>
                <a:grpFill/>
              </p:grpSpPr>
              <p:sp>
                <p:nvSpPr>
                  <p:cNvPr id="2421" name="円/楕円 24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2" name="角丸四角形 24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3" name="角丸四角形 24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4" name="角丸四角形 24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5" name="角丸四角形 24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6" name="角丸四角形 24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9" name="グループ化 110"/>
                <p:cNvGrpSpPr/>
                <p:nvPr/>
              </p:nvGrpSpPr>
              <p:grpSpPr>
                <a:xfrm>
                  <a:off x="9093460" y="3892563"/>
                  <a:ext cx="108012" cy="361366"/>
                  <a:chOff x="6816824" y="2348880"/>
                  <a:chExt cx="656456" cy="2196244"/>
                </a:xfrm>
                <a:grpFill/>
              </p:grpSpPr>
              <p:sp>
                <p:nvSpPr>
                  <p:cNvPr id="2415" name="円/楕円 24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6" name="角丸四角形 24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7" name="角丸四角形 24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8" name="角丸四角形 24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9" name="角丸四角形 24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0" name="角丸四角形 24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0" name="グループ化 117"/>
                <p:cNvGrpSpPr/>
                <p:nvPr/>
              </p:nvGrpSpPr>
              <p:grpSpPr>
                <a:xfrm>
                  <a:off x="9273480" y="3784551"/>
                  <a:ext cx="108012" cy="361366"/>
                  <a:chOff x="6816824" y="2348880"/>
                  <a:chExt cx="656456" cy="2196244"/>
                </a:xfrm>
                <a:grpFill/>
              </p:grpSpPr>
              <p:sp>
                <p:nvSpPr>
                  <p:cNvPr id="2409" name="円/楕円 24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0" name="角丸四角形 24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1" name="角丸四角形 24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2" name="角丸四角形 24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3" name="角丸四角形 24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4" name="角丸四角形 24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1" name="グループ化 124"/>
                <p:cNvGrpSpPr/>
                <p:nvPr/>
              </p:nvGrpSpPr>
              <p:grpSpPr>
                <a:xfrm>
                  <a:off x="8337376" y="3568527"/>
                  <a:ext cx="108012" cy="361366"/>
                  <a:chOff x="6816824" y="2348880"/>
                  <a:chExt cx="656456" cy="2196244"/>
                </a:xfrm>
                <a:grpFill/>
              </p:grpSpPr>
              <p:sp>
                <p:nvSpPr>
                  <p:cNvPr id="2403" name="円/楕円 24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4" name="角丸四角形 24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5" name="角丸四角形 24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6" name="角丸四角形 24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7" name="角丸四角形 24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8" name="角丸四角形 24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2" name="グループ化 131"/>
                <p:cNvGrpSpPr/>
                <p:nvPr/>
              </p:nvGrpSpPr>
              <p:grpSpPr>
                <a:xfrm>
                  <a:off x="8517396" y="3460515"/>
                  <a:ext cx="108012" cy="361366"/>
                  <a:chOff x="6816824" y="2348880"/>
                  <a:chExt cx="656456" cy="2196244"/>
                </a:xfrm>
                <a:grpFill/>
              </p:grpSpPr>
              <p:sp>
                <p:nvSpPr>
                  <p:cNvPr id="2397" name="円/楕円 23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8" name="角丸四角形 23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9" name="角丸四角形 23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0" name="角丸四角形 23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1" name="角丸四角形 24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2" name="角丸四角形 24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3" name="グループ化 145"/>
                <p:cNvGrpSpPr/>
                <p:nvPr/>
              </p:nvGrpSpPr>
              <p:grpSpPr>
                <a:xfrm>
                  <a:off x="7797316" y="3897052"/>
                  <a:ext cx="108012" cy="361366"/>
                  <a:chOff x="6816824" y="2348880"/>
                  <a:chExt cx="656456" cy="2196244"/>
                </a:xfrm>
                <a:grpFill/>
              </p:grpSpPr>
              <p:sp>
                <p:nvSpPr>
                  <p:cNvPr id="2391" name="円/楕円 23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2" name="角丸四角形 23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3" name="角丸四角形 23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4" name="角丸四角形 23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5" name="角丸四角形 23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6" name="角丸四角形 23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4" name="グループ化 152"/>
                <p:cNvGrpSpPr/>
                <p:nvPr/>
              </p:nvGrpSpPr>
              <p:grpSpPr>
                <a:xfrm>
                  <a:off x="7949716" y="3964571"/>
                  <a:ext cx="108012" cy="361366"/>
                  <a:chOff x="6816824" y="2348880"/>
                  <a:chExt cx="656456" cy="2196244"/>
                </a:xfrm>
                <a:grpFill/>
              </p:grpSpPr>
              <p:sp>
                <p:nvSpPr>
                  <p:cNvPr id="2385" name="円/楕円 23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6" name="角丸四角形 23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7" name="角丸四角形 23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8" name="角丸四角形 23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9" name="角丸四角形 23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0" name="角丸四角形 23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5" name="グループ化 159"/>
                <p:cNvGrpSpPr/>
                <p:nvPr/>
              </p:nvGrpSpPr>
              <p:grpSpPr>
                <a:xfrm>
                  <a:off x="7653300" y="4049452"/>
                  <a:ext cx="108012" cy="361366"/>
                  <a:chOff x="6816824" y="2348880"/>
                  <a:chExt cx="656456" cy="2196244"/>
                </a:xfrm>
                <a:grpFill/>
              </p:grpSpPr>
              <p:sp>
                <p:nvSpPr>
                  <p:cNvPr id="2379" name="円/楕円 2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0" name="角丸四角形 2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1" name="角丸四角形 2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2" name="角丸四角形 2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3" name="角丸四角形 2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4" name="角丸四角形 2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6" name="グループ化 166"/>
                <p:cNvGrpSpPr/>
                <p:nvPr/>
              </p:nvGrpSpPr>
              <p:grpSpPr>
                <a:xfrm>
                  <a:off x="8085348" y="3783225"/>
                  <a:ext cx="108012" cy="361366"/>
                  <a:chOff x="6816824" y="2348880"/>
                  <a:chExt cx="656456" cy="2196244"/>
                </a:xfrm>
                <a:grpFill/>
              </p:grpSpPr>
              <p:sp>
                <p:nvSpPr>
                  <p:cNvPr id="2373" name="円/楕円 23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4" name="角丸四角形 23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5" name="角丸四角形 23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6" name="角丸四角形 23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7" name="角丸四角形 23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8" name="角丸四角形 23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7" name="グループ化 173"/>
                <p:cNvGrpSpPr/>
                <p:nvPr/>
              </p:nvGrpSpPr>
              <p:grpSpPr>
                <a:xfrm>
                  <a:off x="8229364" y="4072583"/>
                  <a:ext cx="108012" cy="361366"/>
                  <a:chOff x="6816824" y="2348880"/>
                  <a:chExt cx="656456" cy="2196244"/>
                </a:xfrm>
                <a:grpFill/>
              </p:grpSpPr>
              <p:sp>
                <p:nvSpPr>
                  <p:cNvPr id="2367" name="円/楕円 23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8" name="角丸四角形 23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9" name="角丸四角形 23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0" name="角丸四角形 23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1" name="角丸四角形 23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2" name="角丸四角形 23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8" name="グループ化 180"/>
                <p:cNvGrpSpPr/>
                <p:nvPr/>
              </p:nvGrpSpPr>
              <p:grpSpPr>
                <a:xfrm>
                  <a:off x="8409384" y="3964571"/>
                  <a:ext cx="108012" cy="361366"/>
                  <a:chOff x="6816824" y="2348880"/>
                  <a:chExt cx="656456" cy="2196244"/>
                </a:xfrm>
                <a:grpFill/>
              </p:grpSpPr>
              <p:sp>
                <p:nvSpPr>
                  <p:cNvPr id="2361" name="円/楕円 23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2" name="角丸四角形 23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3" name="角丸四角形 23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4" name="角丸四角形 23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5" name="角丸四角形 23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6" name="角丸四角形 23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9" name="グループ化 187"/>
                <p:cNvGrpSpPr/>
                <p:nvPr/>
              </p:nvGrpSpPr>
              <p:grpSpPr>
                <a:xfrm>
                  <a:off x="7473280" y="3748547"/>
                  <a:ext cx="108012" cy="361366"/>
                  <a:chOff x="6816824" y="2348880"/>
                  <a:chExt cx="656456" cy="2196244"/>
                </a:xfrm>
                <a:grpFill/>
              </p:grpSpPr>
              <p:sp>
                <p:nvSpPr>
                  <p:cNvPr id="2355" name="円/楕円 23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6" name="角丸四角形 23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7" name="角丸四角形 23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8" name="角丸四角形 23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9" name="角丸四角形 23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0" name="角丸四角形 23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0" name="グループ化 194"/>
                <p:cNvGrpSpPr/>
                <p:nvPr/>
              </p:nvGrpSpPr>
              <p:grpSpPr>
                <a:xfrm>
                  <a:off x="7653300" y="3640535"/>
                  <a:ext cx="108012" cy="361366"/>
                  <a:chOff x="6816824" y="2348880"/>
                  <a:chExt cx="656456" cy="2196244"/>
                </a:xfrm>
                <a:grpFill/>
              </p:grpSpPr>
              <p:sp>
                <p:nvSpPr>
                  <p:cNvPr id="2349" name="円/楕円 23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0" name="角丸四角形 23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1" name="角丸四角形 23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2" name="角丸四角形 23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3" name="角丸四角形 23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4" name="角丸四角形 23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1" name="グループ化 201"/>
                <p:cNvGrpSpPr/>
                <p:nvPr/>
              </p:nvGrpSpPr>
              <p:grpSpPr>
                <a:xfrm>
                  <a:off x="7293260" y="3901541"/>
                  <a:ext cx="108012" cy="361366"/>
                  <a:chOff x="6816824" y="2348880"/>
                  <a:chExt cx="656456" cy="2196244"/>
                </a:xfrm>
                <a:grpFill/>
              </p:grpSpPr>
              <p:sp>
                <p:nvSpPr>
                  <p:cNvPr id="2343" name="円/楕円 23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4" name="角丸四角形 23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5" name="角丸四角形 23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6" name="角丸四角形 23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7" name="角丸四角形 23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8" name="角丸四角形 23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2" name="グループ化 208"/>
                <p:cNvGrpSpPr/>
                <p:nvPr/>
              </p:nvGrpSpPr>
              <p:grpSpPr>
                <a:xfrm>
                  <a:off x="7445660" y="3969060"/>
                  <a:ext cx="108012" cy="361366"/>
                  <a:chOff x="6816824" y="2348880"/>
                  <a:chExt cx="656456" cy="2196244"/>
                </a:xfrm>
                <a:grpFill/>
              </p:grpSpPr>
              <p:sp>
                <p:nvSpPr>
                  <p:cNvPr id="2337" name="円/楕円 23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8" name="角丸四角形 23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9" name="角丸四角形 23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0" name="角丸四角形 23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1" name="角丸四角形 23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2" name="角丸四角形 23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3" name="グループ化 215"/>
                <p:cNvGrpSpPr/>
                <p:nvPr/>
              </p:nvGrpSpPr>
              <p:grpSpPr>
                <a:xfrm>
                  <a:off x="7149244" y="4053941"/>
                  <a:ext cx="108012" cy="361366"/>
                  <a:chOff x="6816824" y="2348880"/>
                  <a:chExt cx="656456" cy="2196244"/>
                </a:xfrm>
                <a:grpFill/>
              </p:grpSpPr>
              <p:sp>
                <p:nvSpPr>
                  <p:cNvPr id="2331" name="円/楕円 23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2" name="角丸四角形 23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3" name="角丸四角形 23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4" name="角丸四角形 23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5" name="角丸四角形 23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6" name="角丸四角形 23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4" name="グループ化 222"/>
                <p:cNvGrpSpPr/>
                <p:nvPr/>
              </p:nvGrpSpPr>
              <p:grpSpPr>
                <a:xfrm>
                  <a:off x="7581292" y="3787714"/>
                  <a:ext cx="108012" cy="361366"/>
                  <a:chOff x="6816824" y="2348880"/>
                  <a:chExt cx="656456" cy="2196244"/>
                </a:xfrm>
                <a:grpFill/>
              </p:grpSpPr>
              <p:sp>
                <p:nvSpPr>
                  <p:cNvPr id="2325" name="円/楕円 23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6" name="角丸四角形 23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7" name="角丸四角形 23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8" name="角丸四角形 23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9" name="角丸四角形 23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0" name="角丸四角形 23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5" name="グループ化 229"/>
                <p:cNvGrpSpPr/>
                <p:nvPr/>
              </p:nvGrpSpPr>
              <p:grpSpPr>
                <a:xfrm>
                  <a:off x="7725308" y="4077072"/>
                  <a:ext cx="108012" cy="361366"/>
                  <a:chOff x="6816824" y="2348880"/>
                  <a:chExt cx="656456" cy="2196244"/>
                </a:xfrm>
                <a:grpFill/>
              </p:grpSpPr>
              <p:sp>
                <p:nvSpPr>
                  <p:cNvPr id="2319" name="円/楕円 23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0" name="角丸四角形 23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1" name="角丸四角形 23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2" name="角丸四角形 23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3" name="角丸四角形 23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4" name="角丸四角形 23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6" name="グループ化 236"/>
                <p:cNvGrpSpPr/>
                <p:nvPr/>
              </p:nvGrpSpPr>
              <p:grpSpPr>
                <a:xfrm>
                  <a:off x="7905328" y="3969060"/>
                  <a:ext cx="108012" cy="361366"/>
                  <a:chOff x="6816824" y="2348880"/>
                  <a:chExt cx="656456" cy="2196244"/>
                </a:xfrm>
                <a:grpFill/>
              </p:grpSpPr>
              <p:sp>
                <p:nvSpPr>
                  <p:cNvPr id="2313" name="円/楕円 23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4" name="角丸四角形 23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5" name="角丸四角形 23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6" name="角丸四角形 23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7" name="角丸四角形 23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8" name="角丸四角形 23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7" name="グループ化 243"/>
                <p:cNvGrpSpPr/>
                <p:nvPr/>
              </p:nvGrpSpPr>
              <p:grpSpPr>
                <a:xfrm>
                  <a:off x="6969224" y="3753036"/>
                  <a:ext cx="108012" cy="361366"/>
                  <a:chOff x="6816824" y="2348880"/>
                  <a:chExt cx="656456" cy="2196244"/>
                </a:xfrm>
                <a:grpFill/>
              </p:grpSpPr>
              <p:sp>
                <p:nvSpPr>
                  <p:cNvPr id="2307" name="円/楕円 23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8" name="角丸四角形 23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9" name="角丸四角形 23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0" name="角丸四角形 23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1" name="角丸四角形 23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2" name="角丸四角形 23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8" name="グループ化 250"/>
                <p:cNvGrpSpPr/>
                <p:nvPr/>
              </p:nvGrpSpPr>
              <p:grpSpPr>
                <a:xfrm>
                  <a:off x="7149244" y="3645024"/>
                  <a:ext cx="108012" cy="361366"/>
                  <a:chOff x="6816824" y="2348880"/>
                  <a:chExt cx="656456" cy="2196244"/>
                </a:xfrm>
                <a:grpFill/>
              </p:grpSpPr>
              <p:sp>
                <p:nvSpPr>
                  <p:cNvPr id="2301" name="円/楕円 23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2" name="角丸四角形 23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3" name="角丸四角形 23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4" name="角丸四角形 23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5" name="角丸四角形 23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6" name="角丸四角形 23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9" name="グループ化 257"/>
                <p:cNvGrpSpPr/>
                <p:nvPr/>
              </p:nvGrpSpPr>
              <p:grpSpPr>
                <a:xfrm>
                  <a:off x="8049344" y="3609020"/>
                  <a:ext cx="108012" cy="361366"/>
                  <a:chOff x="6816824" y="2348880"/>
                  <a:chExt cx="656456" cy="2196244"/>
                </a:xfrm>
                <a:grpFill/>
              </p:grpSpPr>
              <p:sp>
                <p:nvSpPr>
                  <p:cNvPr id="2295" name="円/楕円 22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6" name="角丸四角形 22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7" name="角丸四角形 22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8" name="角丸四角形 22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9" name="角丸四角形 22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0" name="角丸四角形 22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0" name="グループ化 264"/>
                <p:cNvGrpSpPr/>
                <p:nvPr/>
              </p:nvGrpSpPr>
              <p:grpSpPr>
                <a:xfrm>
                  <a:off x="8201744" y="3676539"/>
                  <a:ext cx="108012" cy="361366"/>
                  <a:chOff x="6816824" y="2348880"/>
                  <a:chExt cx="656456" cy="2196244"/>
                </a:xfrm>
                <a:grpFill/>
              </p:grpSpPr>
              <p:sp>
                <p:nvSpPr>
                  <p:cNvPr id="2289" name="円/楕円 22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0" name="角丸四角形 22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1" name="角丸四角形 22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2" name="角丸四角形 22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3" name="角丸四角形 22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4" name="角丸四角形 22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1" name="グループ化 271"/>
                <p:cNvGrpSpPr/>
                <p:nvPr/>
              </p:nvGrpSpPr>
              <p:grpSpPr>
                <a:xfrm>
                  <a:off x="7905328" y="3761420"/>
                  <a:ext cx="108012" cy="361366"/>
                  <a:chOff x="6816824" y="2348880"/>
                  <a:chExt cx="656456" cy="2196244"/>
                </a:xfrm>
                <a:grpFill/>
              </p:grpSpPr>
              <p:sp>
                <p:nvSpPr>
                  <p:cNvPr id="2283" name="円/楕円 22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4" name="角丸四角形 22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5" name="角丸四角形 22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6" name="角丸四角形 22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7" name="角丸四角形 22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8" name="角丸四角形 22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2" name="グループ化 278"/>
                <p:cNvGrpSpPr/>
                <p:nvPr/>
              </p:nvGrpSpPr>
              <p:grpSpPr>
                <a:xfrm>
                  <a:off x="8337376" y="3495193"/>
                  <a:ext cx="108012" cy="361366"/>
                  <a:chOff x="6816824" y="2348880"/>
                  <a:chExt cx="656456" cy="2196244"/>
                </a:xfrm>
                <a:grpFill/>
              </p:grpSpPr>
              <p:sp>
                <p:nvSpPr>
                  <p:cNvPr id="2277" name="円/楕円 22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8" name="角丸四角形 22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9" name="角丸四角形 22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0" name="角丸四角形 22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1" name="角丸四角形 22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2" name="角丸四角形 22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3" name="グループ化 285"/>
                <p:cNvGrpSpPr/>
                <p:nvPr/>
              </p:nvGrpSpPr>
              <p:grpSpPr>
                <a:xfrm>
                  <a:off x="8481392" y="3784551"/>
                  <a:ext cx="108012" cy="361366"/>
                  <a:chOff x="6816824" y="2348880"/>
                  <a:chExt cx="656456" cy="2196244"/>
                </a:xfrm>
                <a:grpFill/>
              </p:grpSpPr>
              <p:sp>
                <p:nvSpPr>
                  <p:cNvPr id="2271" name="円/楕円 22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2" name="角丸四角形 22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3" name="角丸四角形 22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4" name="角丸四角形 22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5" name="角丸四角形 22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6" name="角丸四角形 22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4" name="グループ化 292"/>
                <p:cNvGrpSpPr/>
                <p:nvPr/>
              </p:nvGrpSpPr>
              <p:grpSpPr>
                <a:xfrm>
                  <a:off x="8661412" y="3676539"/>
                  <a:ext cx="108012" cy="361366"/>
                  <a:chOff x="6816824" y="2348880"/>
                  <a:chExt cx="656456" cy="2196244"/>
                </a:xfrm>
                <a:grpFill/>
              </p:grpSpPr>
              <p:sp>
                <p:nvSpPr>
                  <p:cNvPr id="2265" name="円/楕円 22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6" name="角丸四角形 22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7" name="角丸四角形 22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8" name="角丸四角形 22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9" name="角丸四角形 22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0" name="角丸四角形 22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5" name="グループ化 299"/>
                <p:cNvGrpSpPr/>
                <p:nvPr/>
              </p:nvGrpSpPr>
              <p:grpSpPr>
                <a:xfrm>
                  <a:off x="7725308" y="3460515"/>
                  <a:ext cx="108012" cy="361366"/>
                  <a:chOff x="6816824" y="2348880"/>
                  <a:chExt cx="656456" cy="2196244"/>
                </a:xfrm>
                <a:grpFill/>
              </p:grpSpPr>
              <p:sp>
                <p:nvSpPr>
                  <p:cNvPr id="2259" name="円/楕円 22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0" name="角丸四角形 22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1" name="角丸四角形 22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2" name="角丸四角形 22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3" name="角丸四角形 22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4" name="角丸四角形 22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6" name="グループ化 306"/>
                <p:cNvGrpSpPr/>
                <p:nvPr/>
              </p:nvGrpSpPr>
              <p:grpSpPr>
                <a:xfrm>
                  <a:off x="8121352" y="3463678"/>
                  <a:ext cx="108012" cy="361366"/>
                  <a:chOff x="6816824" y="2348880"/>
                  <a:chExt cx="656456" cy="2196244"/>
                </a:xfrm>
                <a:grpFill/>
              </p:grpSpPr>
              <p:sp>
                <p:nvSpPr>
                  <p:cNvPr id="2253" name="円/楕円 22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4" name="角丸四角形 22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5" name="角丸四角形 22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6" name="角丸四角形 22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7" name="角丸四角形 22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8" name="角丸四角形 22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7" name="グループ化 313"/>
                <p:cNvGrpSpPr/>
                <p:nvPr/>
              </p:nvGrpSpPr>
              <p:grpSpPr>
                <a:xfrm>
                  <a:off x="8813812" y="3869432"/>
                  <a:ext cx="108012" cy="361366"/>
                  <a:chOff x="6816824" y="2348880"/>
                  <a:chExt cx="656456" cy="2196244"/>
                </a:xfrm>
                <a:grpFill/>
              </p:grpSpPr>
              <p:sp>
                <p:nvSpPr>
                  <p:cNvPr id="2247" name="円/楕円 22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8" name="角丸四角形 22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9" name="角丸四角形 22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0" name="角丸四角形 22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1" name="角丸四角形 22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2" name="角丸四角形 22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8" name="グループ化 320"/>
                <p:cNvGrpSpPr/>
                <p:nvPr/>
              </p:nvGrpSpPr>
              <p:grpSpPr>
                <a:xfrm>
                  <a:off x="8966212" y="3936951"/>
                  <a:ext cx="108012" cy="361366"/>
                  <a:chOff x="6816824" y="2348880"/>
                  <a:chExt cx="656456" cy="2196244"/>
                </a:xfrm>
                <a:grpFill/>
              </p:grpSpPr>
              <p:sp>
                <p:nvSpPr>
                  <p:cNvPr id="2241" name="円/楕円 22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2" name="角丸四角形 22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3" name="角丸四角形 22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4" name="角丸四角形 22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5" name="角丸四角形 22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6" name="角丸四角形 22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9" name="グループ化 327"/>
                <p:cNvGrpSpPr/>
                <p:nvPr/>
              </p:nvGrpSpPr>
              <p:grpSpPr>
                <a:xfrm>
                  <a:off x="8669796" y="4021832"/>
                  <a:ext cx="108012" cy="361366"/>
                  <a:chOff x="6816824" y="2348880"/>
                  <a:chExt cx="656456" cy="2196244"/>
                </a:xfrm>
                <a:grpFill/>
              </p:grpSpPr>
              <p:sp>
                <p:nvSpPr>
                  <p:cNvPr id="2235" name="円/楕円 22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6" name="角丸四角形 22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7" name="角丸四角形 22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8" name="角丸四角形 22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9" name="角丸四角形 22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0" name="角丸四角形 22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0" name="グループ化 334"/>
                <p:cNvGrpSpPr/>
                <p:nvPr/>
              </p:nvGrpSpPr>
              <p:grpSpPr>
                <a:xfrm>
                  <a:off x="9101844" y="3755605"/>
                  <a:ext cx="108012" cy="361366"/>
                  <a:chOff x="6816824" y="2348880"/>
                  <a:chExt cx="656456" cy="2196244"/>
                </a:xfrm>
                <a:grpFill/>
              </p:grpSpPr>
              <p:sp>
                <p:nvSpPr>
                  <p:cNvPr id="2229" name="円/楕円 22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0" name="角丸四角形 22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1" name="角丸四角形 22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2" name="角丸四角形 22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3" name="角丸四角形 22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4" name="角丸四角形 22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1" name="グループ化 341"/>
                <p:cNvGrpSpPr/>
                <p:nvPr/>
              </p:nvGrpSpPr>
              <p:grpSpPr>
                <a:xfrm>
                  <a:off x="9245860" y="4044963"/>
                  <a:ext cx="108012" cy="361366"/>
                  <a:chOff x="6816824" y="2348880"/>
                  <a:chExt cx="656456" cy="2196244"/>
                </a:xfrm>
                <a:grpFill/>
              </p:grpSpPr>
              <p:sp>
                <p:nvSpPr>
                  <p:cNvPr id="2223" name="円/楕円 22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4" name="角丸四角形 22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5" name="角丸四角形 22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6" name="角丸四角形 22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7" name="角丸四角形 22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8" name="角丸四角形 22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2" name="グループ化 348"/>
                <p:cNvGrpSpPr/>
                <p:nvPr/>
              </p:nvGrpSpPr>
              <p:grpSpPr>
                <a:xfrm>
                  <a:off x="9425880" y="3936951"/>
                  <a:ext cx="108012" cy="361366"/>
                  <a:chOff x="6816824" y="2348880"/>
                  <a:chExt cx="656456" cy="2196244"/>
                </a:xfrm>
                <a:grpFill/>
              </p:grpSpPr>
              <p:sp>
                <p:nvSpPr>
                  <p:cNvPr id="2217" name="円/楕円 22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8" name="角丸四角形 22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9" name="角丸四角形 22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0" name="角丸四角形 22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1" name="角丸四角形 22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2" name="角丸四角形 22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3" name="グループ化 355"/>
                <p:cNvGrpSpPr/>
                <p:nvPr/>
              </p:nvGrpSpPr>
              <p:grpSpPr>
                <a:xfrm>
                  <a:off x="8489776" y="3720927"/>
                  <a:ext cx="108012" cy="361366"/>
                  <a:chOff x="6816824" y="2348880"/>
                  <a:chExt cx="656456" cy="2196244"/>
                </a:xfrm>
                <a:grpFill/>
              </p:grpSpPr>
              <p:sp>
                <p:nvSpPr>
                  <p:cNvPr id="2211" name="円/楕円 22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2" name="角丸四角形 22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3" name="角丸四角形 22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4" name="角丸四角形 22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5" name="角丸四角形 22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6" name="角丸四角形 22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4" name="グループ化 362"/>
                <p:cNvGrpSpPr/>
                <p:nvPr/>
              </p:nvGrpSpPr>
              <p:grpSpPr>
                <a:xfrm>
                  <a:off x="8669796" y="3612915"/>
                  <a:ext cx="108012" cy="361366"/>
                  <a:chOff x="6816824" y="2348880"/>
                  <a:chExt cx="656456" cy="2196244"/>
                </a:xfrm>
                <a:grpFill/>
              </p:grpSpPr>
              <p:sp>
                <p:nvSpPr>
                  <p:cNvPr id="2205" name="円/楕円 22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6" name="角丸四角形 22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7" name="角丸四角形 22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8" name="角丸四角形 22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9" name="角丸四角形 22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0" name="角丸四角形 22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8" name="グループ化 103"/>
              <p:cNvGrpSpPr/>
              <p:nvPr/>
            </p:nvGrpSpPr>
            <p:grpSpPr>
              <a:xfrm>
                <a:off x="8589404" y="3176972"/>
                <a:ext cx="55673" cy="186261"/>
                <a:chOff x="6816824" y="2348880"/>
                <a:chExt cx="656456" cy="2196244"/>
              </a:xfrm>
              <a:grpFill/>
            </p:grpSpPr>
            <p:sp>
              <p:nvSpPr>
                <p:cNvPr id="2159" name="円/楕円 21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0" name="角丸四角形 21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1" name="角丸四角形 21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2" name="角丸四角形 21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3" name="角丸四角形 21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4" name="角丸四角形 21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59" name="グループ化 110"/>
              <p:cNvGrpSpPr/>
              <p:nvPr/>
            </p:nvGrpSpPr>
            <p:grpSpPr>
              <a:xfrm>
                <a:off x="6033120" y="3175557"/>
                <a:ext cx="55673" cy="186261"/>
                <a:chOff x="6816824" y="2348880"/>
                <a:chExt cx="656456" cy="2196244"/>
              </a:xfrm>
              <a:grpFill/>
            </p:grpSpPr>
            <p:sp>
              <p:nvSpPr>
                <p:cNvPr id="2153" name="円/楕円 21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4" name="角丸四角形 21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5" name="角丸四角形 21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6" name="角丸四角形 21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7" name="角丸四角形 21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8" name="角丸四角形 21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0" name="グループ化 117"/>
              <p:cNvGrpSpPr/>
              <p:nvPr/>
            </p:nvGrpSpPr>
            <p:grpSpPr>
              <a:xfrm>
                <a:off x="6125908" y="3119884"/>
                <a:ext cx="55673" cy="186261"/>
                <a:chOff x="6816824" y="2348880"/>
                <a:chExt cx="656456" cy="2196244"/>
              </a:xfrm>
              <a:grpFill/>
            </p:grpSpPr>
            <p:sp>
              <p:nvSpPr>
                <p:cNvPr id="2147" name="円/楕円 21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8" name="角丸四角形 21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9" name="角丸四角形 21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0" name="角丸四角形 21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1" name="角丸四角形 21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2" name="角丸四角形 21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1" name="グループ化 124"/>
              <p:cNvGrpSpPr/>
              <p:nvPr/>
            </p:nvGrpSpPr>
            <p:grpSpPr>
              <a:xfrm>
                <a:off x="6636633" y="3304653"/>
                <a:ext cx="55673" cy="186261"/>
                <a:chOff x="6816824" y="2348880"/>
                <a:chExt cx="656456" cy="2196244"/>
              </a:xfrm>
              <a:grpFill/>
            </p:grpSpPr>
            <p:sp>
              <p:nvSpPr>
                <p:cNvPr id="2141" name="円/楕円 2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2" name="角丸四角形 2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3" name="角丸四角形 2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4" name="角丸四角形 2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5" name="角丸四角形 2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6" name="角丸四角形 2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2" name="グループ化 131"/>
              <p:cNvGrpSpPr/>
              <p:nvPr/>
            </p:nvGrpSpPr>
            <p:grpSpPr>
              <a:xfrm>
                <a:off x="6729422" y="3248980"/>
                <a:ext cx="55673" cy="186261"/>
                <a:chOff x="6816824" y="2348880"/>
                <a:chExt cx="656456" cy="2196244"/>
              </a:xfrm>
              <a:grpFill/>
            </p:grpSpPr>
            <p:sp>
              <p:nvSpPr>
                <p:cNvPr id="2135" name="円/楕円 21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6" name="角丸四角形 21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7" name="角丸四角形 21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8" name="角丸四角形 21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9" name="角丸四角形 21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0" name="角丸四角形 21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3" name="グループ化 201"/>
              <p:cNvGrpSpPr/>
              <p:nvPr/>
            </p:nvGrpSpPr>
            <p:grpSpPr>
              <a:xfrm>
                <a:off x="8425719" y="3140968"/>
                <a:ext cx="55673" cy="186261"/>
                <a:chOff x="6816824" y="2348880"/>
                <a:chExt cx="656456" cy="2196244"/>
              </a:xfrm>
              <a:grpFill/>
            </p:grpSpPr>
            <p:sp>
              <p:nvSpPr>
                <p:cNvPr id="2129" name="円/楕円 21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0" name="角丸四角形 21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1" name="角丸四角形 21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2" name="角丸四角形 21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3" name="角丸四角形 21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4" name="角丸四角形 21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4" name="グループ化 215"/>
              <p:cNvGrpSpPr/>
              <p:nvPr/>
            </p:nvGrpSpPr>
            <p:grpSpPr>
              <a:xfrm>
                <a:off x="8351488" y="3219521"/>
                <a:ext cx="55673" cy="186261"/>
                <a:chOff x="6816824" y="2348880"/>
                <a:chExt cx="656456" cy="2196244"/>
              </a:xfrm>
              <a:grpFill/>
            </p:grpSpPr>
            <p:sp>
              <p:nvSpPr>
                <p:cNvPr id="2123" name="円/楕円 21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4" name="角丸四角形 21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5" name="角丸四角形 21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6" name="角丸四角形 21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7" name="角丸四角形 21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8" name="角丸四角形 21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5" name="グループ化 243"/>
              <p:cNvGrpSpPr/>
              <p:nvPr/>
            </p:nvGrpSpPr>
            <p:grpSpPr>
              <a:xfrm>
                <a:off x="8170356" y="3244444"/>
                <a:ext cx="55673" cy="186261"/>
                <a:chOff x="6816824" y="2348880"/>
                <a:chExt cx="656456" cy="2196244"/>
              </a:xfrm>
              <a:grpFill/>
            </p:grpSpPr>
            <p:sp>
              <p:nvSpPr>
                <p:cNvPr id="2117" name="円/楕円 21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8" name="角丸四角形 21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9" name="角丸四角形 21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0" name="角丸四角形 21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1" name="角丸四角形 21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2" name="角丸四角形 21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6" name="グループ化 250"/>
              <p:cNvGrpSpPr/>
              <p:nvPr/>
            </p:nvGrpSpPr>
            <p:grpSpPr>
              <a:xfrm>
                <a:off x="8263145" y="3188770"/>
                <a:ext cx="55673" cy="186261"/>
                <a:chOff x="6816824" y="2348880"/>
                <a:chExt cx="656456" cy="2196244"/>
              </a:xfrm>
              <a:grpFill/>
            </p:grpSpPr>
            <p:sp>
              <p:nvSpPr>
                <p:cNvPr id="2111" name="円/楕円 21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2" name="角丸四角形 21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3" name="角丸四角形 21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4" name="角丸四角形 21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5" name="角丸四角形 21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6" name="角丸四角形 21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7" name="グループ化 278"/>
              <p:cNvGrpSpPr/>
              <p:nvPr/>
            </p:nvGrpSpPr>
            <p:grpSpPr>
              <a:xfrm>
                <a:off x="6636633" y="3266854"/>
                <a:ext cx="55673" cy="186261"/>
                <a:chOff x="6816824" y="2348880"/>
                <a:chExt cx="656456" cy="2196244"/>
              </a:xfrm>
              <a:grpFill/>
            </p:grpSpPr>
            <p:sp>
              <p:nvSpPr>
                <p:cNvPr id="2105" name="円/楕円 21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6" name="角丸四角形 21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7" name="角丸四角形 21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8" name="角丸四角形 21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9" name="角丸四角形 21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0" name="角丸四角形 21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8" name="グループ化 299"/>
              <p:cNvGrpSpPr/>
              <p:nvPr/>
            </p:nvGrpSpPr>
            <p:grpSpPr>
              <a:xfrm>
                <a:off x="6321152" y="3248980"/>
                <a:ext cx="55673" cy="186261"/>
                <a:chOff x="6816824" y="2348880"/>
                <a:chExt cx="656456" cy="2196244"/>
              </a:xfrm>
              <a:grpFill/>
            </p:grpSpPr>
            <p:sp>
              <p:nvSpPr>
                <p:cNvPr id="2099" name="円/楕円 209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0" name="角丸四角形 209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1" name="角丸四角形 210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2" name="角丸四角形 210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3" name="角丸四角形 210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4" name="角丸四角形 210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9" name="グループ化 306"/>
              <p:cNvGrpSpPr/>
              <p:nvPr/>
            </p:nvGrpSpPr>
            <p:grpSpPr>
              <a:xfrm>
                <a:off x="6525287" y="3250610"/>
                <a:ext cx="55673" cy="186261"/>
                <a:chOff x="6816824" y="2348880"/>
                <a:chExt cx="656456" cy="2196244"/>
              </a:xfrm>
              <a:grpFill/>
            </p:grpSpPr>
            <p:sp>
              <p:nvSpPr>
                <p:cNvPr id="2093" name="円/楕円 209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4" name="角丸四角形 209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5" name="角丸四角形 209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6" name="角丸四角形 209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7" name="角丸四角形 209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8" name="角丸四角形 209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0" name="グループ化 313"/>
              <p:cNvGrpSpPr/>
              <p:nvPr/>
            </p:nvGrpSpPr>
            <p:grpSpPr>
              <a:xfrm>
                <a:off x="8733420" y="3176972"/>
                <a:ext cx="55673" cy="186261"/>
                <a:chOff x="6816824" y="2348880"/>
                <a:chExt cx="656456" cy="2196244"/>
              </a:xfrm>
              <a:grpFill/>
            </p:grpSpPr>
            <p:sp>
              <p:nvSpPr>
                <p:cNvPr id="2087" name="円/楕円 208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8" name="角丸四角形 208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9" name="角丸四角形 208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0" name="角丸四角形 208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1" name="角丸四角形 209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2" name="角丸四角形 209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1" name="グループ化 320"/>
              <p:cNvGrpSpPr/>
              <p:nvPr/>
            </p:nvGrpSpPr>
            <p:grpSpPr>
              <a:xfrm>
                <a:off x="8805428" y="3140968"/>
                <a:ext cx="55673" cy="186261"/>
                <a:chOff x="6816824" y="2348880"/>
                <a:chExt cx="656456" cy="2196244"/>
              </a:xfrm>
              <a:grpFill/>
            </p:grpSpPr>
            <p:sp>
              <p:nvSpPr>
                <p:cNvPr id="2081" name="円/楕円 208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2" name="角丸四角形 208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3" name="角丸四角形 208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4" name="角丸四角形 208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5" name="角丸四角形 208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6" name="角丸四角形 208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2" name="グループ化 334"/>
              <p:cNvGrpSpPr/>
              <p:nvPr/>
            </p:nvGrpSpPr>
            <p:grpSpPr>
              <a:xfrm>
                <a:off x="6037441" y="3104964"/>
                <a:ext cx="55673" cy="186261"/>
                <a:chOff x="6816824" y="2348880"/>
                <a:chExt cx="656456" cy="2196244"/>
              </a:xfrm>
              <a:grpFill/>
            </p:grpSpPr>
            <p:sp>
              <p:nvSpPr>
                <p:cNvPr id="2075" name="円/楕円 207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6" name="角丸四角形 207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7" name="角丸四角形 207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8" name="角丸四角形 207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9" name="角丸四角形 207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0" name="角丸四角形 207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3" name="グループ化 341"/>
              <p:cNvGrpSpPr/>
              <p:nvPr/>
            </p:nvGrpSpPr>
            <p:grpSpPr>
              <a:xfrm>
                <a:off x="6111672" y="3254109"/>
                <a:ext cx="55673" cy="186261"/>
                <a:chOff x="6816824" y="2348880"/>
                <a:chExt cx="656456" cy="2196244"/>
              </a:xfrm>
              <a:grpFill/>
            </p:grpSpPr>
            <p:sp>
              <p:nvSpPr>
                <p:cNvPr id="2069" name="円/楕円 206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0" name="角丸四角形 206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1" name="角丸四角形 207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2" name="角丸四角形 207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3" name="角丸四角形 207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4" name="角丸四角形 207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4" name="グループ化 348"/>
              <p:cNvGrpSpPr/>
              <p:nvPr/>
            </p:nvGrpSpPr>
            <p:grpSpPr>
              <a:xfrm>
                <a:off x="6204461" y="3198436"/>
                <a:ext cx="55673" cy="186261"/>
                <a:chOff x="6816824" y="2348880"/>
                <a:chExt cx="656456" cy="2196244"/>
              </a:xfrm>
              <a:grpFill/>
            </p:grpSpPr>
            <p:sp>
              <p:nvSpPr>
                <p:cNvPr id="2063" name="円/楕円 206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4" name="角丸四角形 206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5" name="角丸四角形 206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6" name="角丸四角形 206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7" name="角丸四角形 206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8" name="角丸四角形 206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5" name="グループ化 362"/>
              <p:cNvGrpSpPr/>
              <p:nvPr/>
            </p:nvGrpSpPr>
            <p:grpSpPr>
              <a:xfrm>
                <a:off x="8517396" y="3176972"/>
                <a:ext cx="55673" cy="186261"/>
                <a:chOff x="6816824" y="2348880"/>
                <a:chExt cx="656456" cy="2196244"/>
              </a:xfrm>
              <a:grpFill/>
            </p:grpSpPr>
            <p:sp>
              <p:nvSpPr>
                <p:cNvPr id="2057" name="円/楕円 205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8" name="角丸四角形 205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9" name="角丸四角形 205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0" name="角丸四角形 205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1" name="角丸四角形 206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2" name="角丸四角形 206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6" name="グループ化 2166"/>
              <p:cNvGrpSpPr/>
              <p:nvPr/>
            </p:nvGrpSpPr>
            <p:grpSpPr>
              <a:xfrm>
                <a:off x="7797316" y="2744924"/>
                <a:ext cx="1321921" cy="504056"/>
                <a:chOff x="6969224" y="3460515"/>
                <a:chExt cx="2564668" cy="977923"/>
              </a:xfrm>
              <a:grpFill/>
            </p:grpSpPr>
            <p:grpSp>
              <p:nvGrpSpPr>
                <p:cNvPr id="1777" name="グループ化 82"/>
                <p:cNvGrpSpPr/>
                <p:nvPr/>
              </p:nvGrpSpPr>
              <p:grpSpPr>
                <a:xfrm>
                  <a:off x="8661412" y="3717032"/>
                  <a:ext cx="108012" cy="361366"/>
                  <a:chOff x="6816824" y="2348880"/>
                  <a:chExt cx="656456" cy="2196244"/>
                </a:xfrm>
                <a:grpFill/>
              </p:grpSpPr>
              <p:sp>
                <p:nvSpPr>
                  <p:cNvPr id="2051" name="円/楕円 205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2" name="角丸四角形 205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3" name="角丸四角形 205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4" name="角丸四角形 205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5" name="角丸四角形 205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6" name="角丸四角形 205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8" name="グループ化 89"/>
                <p:cNvGrpSpPr/>
                <p:nvPr/>
              </p:nvGrpSpPr>
              <p:grpSpPr>
                <a:xfrm>
                  <a:off x="8813812" y="3784551"/>
                  <a:ext cx="108012" cy="361366"/>
                  <a:chOff x="6816824" y="2348880"/>
                  <a:chExt cx="656456" cy="2196244"/>
                </a:xfrm>
                <a:grpFill/>
              </p:grpSpPr>
              <p:sp>
                <p:nvSpPr>
                  <p:cNvPr id="2045" name="円/楕円 204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6" name="角丸四角形 204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7" name="角丸四角形 204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8" name="角丸四角形 204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9" name="角丸四角形 204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0" name="角丸四角形 204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9" name="グループ化 96"/>
                <p:cNvGrpSpPr/>
                <p:nvPr/>
              </p:nvGrpSpPr>
              <p:grpSpPr>
                <a:xfrm>
                  <a:off x="8517396" y="3869432"/>
                  <a:ext cx="108012" cy="361366"/>
                  <a:chOff x="6816824" y="2348880"/>
                  <a:chExt cx="656456" cy="2196244"/>
                </a:xfrm>
                <a:grpFill/>
              </p:grpSpPr>
              <p:sp>
                <p:nvSpPr>
                  <p:cNvPr id="2039" name="円/楕円 20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0" name="角丸四角形 20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1" name="角丸四角形 20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2" name="角丸四角形 20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3" name="角丸四角形 20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4" name="角丸四角形 20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0" name="グループ化 103"/>
                <p:cNvGrpSpPr/>
                <p:nvPr/>
              </p:nvGrpSpPr>
              <p:grpSpPr>
                <a:xfrm>
                  <a:off x="8949444" y="3603205"/>
                  <a:ext cx="108012" cy="361366"/>
                  <a:chOff x="6816824" y="2348880"/>
                  <a:chExt cx="656456" cy="2196244"/>
                </a:xfrm>
                <a:grpFill/>
              </p:grpSpPr>
              <p:sp>
                <p:nvSpPr>
                  <p:cNvPr id="2033" name="円/楕円 20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4" name="角丸四角形 20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5" name="角丸四角形 20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6" name="角丸四角形 20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7" name="角丸四角形 20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8" name="角丸四角形 20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1" name="グループ化 110"/>
                <p:cNvGrpSpPr/>
                <p:nvPr/>
              </p:nvGrpSpPr>
              <p:grpSpPr>
                <a:xfrm>
                  <a:off x="9093460" y="3892563"/>
                  <a:ext cx="108012" cy="361366"/>
                  <a:chOff x="6816824" y="2348880"/>
                  <a:chExt cx="656456" cy="2196244"/>
                </a:xfrm>
                <a:grpFill/>
              </p:grpSpPr>
              <p:sp>
                <p:nvSpPr>
                  <p:cNvPr id="2027" name="円/楕円 20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8" name="角丸四角形 20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9" name="角丸四角形 20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0" name="角丸四角形 20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1" name="角丸四角形 20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2" name="角丸四角形 20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2" name="グループ化 117"/>
                <p:cNvGrpSpPr/>
                <p:nvPr/>
              </p:nvGrpSpPr>
              <p:grpSpPr>
                <a:xfrm>
                  <a:off x="9273480" y="3784551"/>
                  <a:ext cx="108012" cy="361366"/>
                  <a:chOff x="6816824" y="2348880"/>
                  <a:chExt cx="656456" cy="2196244"/>
                </a:xfrm>
                <a:grpFill/>
              </p:grpSpPr>
              <p:sp>
                <p:nvSpPr>
                  <p:cNvPr id="2021" name="円/楕円 20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2" name="角丸四角形 20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3" name="角丸四角形 20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4" name="角丸四角形 20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5" name="角丸四角形 20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6" name="角丸四角形 20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3" name="グループ化 124"/>
                <p:cNvGrpSpPr/>
                <p:nvPr/>
              </p:nvGrpSpPr>
              <p:grpSpPr>
                <a:xfrm>
                  <a:off x="8337376" y="3568527"/>
                  <a:ext cx="108012" cy="361366"/>
                  <a:chOff x="6816824" y="2348880"/>
                  <a:chExt cx="656456" cy="2196244"/>
                </a:xfrm>
                <a:grpFill/>
              </p:grpSpPr>
              <p:sp>
                <p:nvSpPr>
                  <p:cNvPr id="2015" name="円/楕円 20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6" name="角丸四角形 20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7" name="角丸四角形 20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8" name="角丸四角形 20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9" name="角丸四角形 20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0" name="角丸四角形 20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4" name="グループ化 131"/>
                <p:cNvGrpSpPr/>
                <p:nvPr/>
              </p:nvGrpSpPr>
              <p:grpSpPr>
                <a:xfrm>
                  <a:off x="8517396" y="3460515"/>
                  <a:ext cx="108012" cy="361366"/>
                  <a:chOff x="6816824" y="2348880"/>
                  <a:chExt cx="656456" cy="2196244"/>
                </a:xfrm>
                <a:grpFill/>
              </p:grpSpPr>
              <p:sp>
                <p:nvSpPr>
                  <p:cNvPr id="2009" name="円/楕円 20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0" name="角丸四角形 20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1" name="角丸四角形 20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2" name="角丸四角形 20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3" name="角丸四角形 20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4" name="角丸四角形 20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5" name="グループ化 145"/>
                <p:cNvGrpSpPr/>
                <p:nvPr/>
              </p:nvGrpSpPr>
              <p:grpSpPr>
                <a:xfrm>
                  <a:off x="7797316" y="3897052"/>
                  <a:ext cx="108012" cy="361366"/>
                  <a:chOff x="6816824" y="2348880"/>
                  <a:chExt cx="656456" cy="2196244"/>
                </a:xfrm>
                <a:grpFill/>
              </p:grpSpPr>
              <p:sp>
                <p:nvSpPr>
                  <p:cNvPr id="2003" name="円/楕円 20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4" name="角丸四角形 20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5" name="角丸四角形 20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6" name="角丸四角形 20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7" name="角丸四角形 20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8" name="角丸四角形 20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6" name="グループ化 152"/>
                <p:cNvGrpSpPr/>
                <p:nvPr/>
              </p:nvGrpSpPr>
              <p:grpSpPr>
                <a:xfrm>
                  <a:off x="7949716" y="3964571"/>
                  <a:ext cx="108012" cy="361366"/>
                  <a:chOff x="6816824" y="2348880"/>
                  <a:chExt cx="656456" cy="2196244"/>
                </a:xfrm>
                <a:grpFill/>
              </p:grpSpPr>
              <p:sp>
                <p:nvSpPr>
                  <p:cNvPr id="1997" name="円/楕円 19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8" name="角丸四角形 19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9" name="角丸四角形 19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0" name="角丸四角形 19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1" name="角丸四角形 20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2" name="角丸四角形 20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7" name="グループ化 159"/>
                <p:cNvGrpSpPr/>
                <p:nvPr/>
              </p:nvGrpSpPr>
              <p:grpSpPr>
                <a:xfrm>
                  <a:off x="7653300" y="4049452"/>
                  <a:ext cx="108012" cy="361366"/>
                  <a:chOff x="6816824" y="2348880"/>
                  <a:chExt cx="656456" cy="2196244"/>
                </a:xfrm>
                <a:grpFill/>
              </p:grpSpPr>
              <p:sp>
                <p:nvSpPr>
                  <p:cNvPr id="1991" name="円/楕円 19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2" name="角丸四角形 19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3" name="角丸四角形 19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4" name="角丸四角形 19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5" name="角丸四角形 19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6" name="角丸四角形 19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8" name="グループ化 166"/>
                <p:cNvGrpSpPr/>
                <p:nvPr/>
              </p:nvGrpSpPr>
              <p:grpSpPr>
                <a:xfrm>
                  <a:off x="8085348" y="3783225"/>
                  <a:ext cx="108012" cy="361366"/>
                  <a:chOff x="6816824" y="2348880"/>
                  <a:chExt cx="656456" cy="2196244"/>
                </a:xfrm>
                <a:grpFill/>
              </p:grpSpPr>
              <p:sp>
                <p:nvSpPr>
                  <p:cNvPr id="1985" name="円/楕円 19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6" name="角丸四角形 19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7" name="角丸四角形 19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8" name="角丸四角形 19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9" name="角丸四角形 19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0" name="角丸四角形 19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9" name="グループ化 173"/>
                <p:cNvGrpSpPr/>
                <p:nvPr/>
              </p:nvGrpSpPr>
              <p:grpSpPr>
                <a:xfrm>
                  <a:off x="8229364" y="4072583"/>
                  <a:ext cx="108012" cy="361366"/>
                  <a:chOff x="6816824" y="2348880"/>
                  <a:chExt cx="656456" cy="2196244"/>
                </a:xfrm>
                <a:grpFill/>
              </p:grpSpPr>
              <p:sp>
                <p:nvSpPr>
                  <p:cNvPr id="1979" name="円/楕円 19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0" name="角丸四角形 19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1" name="角丸四角形 19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2" name="角丸四角形 19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3" name="角丸四角形 19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4" name="角丸四角形 19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0" name="グループ化 180"/>
                <p:cNvGrpSpPr/>
                <p:nvPr/>
              </p:nvGrpSpPr>
              <p:grpSpPr>
                <a:xfrm>
                  <a:off x="8409384" y="3964571"/>
                  <a:ext cx="108012" cy="361366"/>
                  <a:chOff x="6816824" y="2348880"/>
                  <a:chExt cx="656456" cy="2196244"/>
                </a:xfrm>
                <a:grpFill/>
              </p:grpSpPr>
              <p:sp>
                <p:nvSpPr>
                  <p:cNvPr id="1973" name="円/楕円 19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4" name="角丸四角形 19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5" name="角丸四角形 19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6" name="角丸四角形 19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7" name="角丸四角形 19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8" name="角丸四角形 19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1" name="グループ化 187"/>
                <p:cNvGrpSpPr/>
                <p:nvPr/>
              </p:nvGrpSpPr>
              <p:grpSpPr>
                <a:xfrm>
                  <a:off x="7473280" y="3748547"/>
                  <a:ext cx="108012" cy="361366"/>
                  <a:chOff x="6816824" y="2348880"/>
                  <a:chExt cx="656456" cy="2196244"/>
                </a:xfrm>
                <a:grpFill/>
              </p:grpSpPr>
              <p:sp>
                <p:nvSpPr>
                  <p:cNvPr id="1967" name="円/楕円 19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8" name="角丸四角形 19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9" name="角丸四角形 19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0" name="角丸四角形 19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1" name="角丸四角形 19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2" name="角丸四角形 19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2" name="グループ化 194"/>
                <p:cNvGrpSpPr/>
                <p:nvPr/>
              </p:nvGrpSpPr>
              <p:grpSpPr>
                <a:xfrm>
                  <a:off x="7653300" y="3640535"/>
                  <a:ext cx="108012" cy="361366"/>
                  <a:chOff x="6816824" y="2348880"/>
                  <a:chExt cx="656456" cy="2196244"/>
                </a:xfrm>
                <a:grpFill/>
              </p:grpSpPr>
              <p:sp>
                <p:nvSpPr>
                  <p:cNvPr id="1961" name="円/楕円 19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2" name="角丸四角形 19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3" name="角丸四角形 19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4" name="角丸四角形 19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5" name="角丸四角形 19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6" name="角丸四角形 19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3" name="グループ化 201"/>
                <p:cNvGrpSpPr/>
                <p:nvPr/>
              </p:nvGrpSpPr>
              <p:grpSpPr>
                <a:xfrm>
                  <a:off x="7293260" y="3901541"/>
                  <a:ext cx="108012" cy="361366"/>
                  <a:chOff x="6816824" y="2348880"/>
                  <a:chExt cx="656456" cy="2196244"/>
                </a:xfrm>
                <a:grpFill/>
              </p:grpSpPr>
              <p:sp>
                <p:nvSpPr>
                  <p:cNvPr id="1955" name="円/楕円 19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6" name="角丸四角形 19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7" name="角丸四角形 19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8" name="角丸四角形 19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9" name="角丸四角形 19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0" name="角丸四角形 19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4" name="グループ化 208"/>
                <p:cNvGrpSpPr/>
                <p:nvPr/>
              </p:nvGrpSpPr>
              <p:grpSpPr>
                <a:xfrm>
                  <a:off x="7445660" y="3969060"/>
                  <a:ext cx="108012" cy="361366"/>
                  <a:chOff x="6816824" y="2348880"/>
                  <a:chExt cx="656456" cy="2196244"/>
                </a:xfrm>
                <a:grpFill/>
              </p:grpSpPr>
              <p:sp>
                <p:nvSpPr>
                  <p:cNvPr id="1949" name="円/楕円 19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0" name="角丸四角形 19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1" name="角丸四角形 19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2" name="角丸四角形 19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3" name="角丸四角形 19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4" name="角丸四角形 19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5" name="グループ化 215"/>
                <p:cNvGrpSpPr/>
                <p:nvPr/>
              </p:nvGrpSpPr>
              <p:grpSpPr>
                <a:xfrm>
                  <a:off x="7149244" y="4053941"/>
                  <a:ext cx="108012" cy="361366"/>
                  <a:chOff x="6816824" y="2348880"/>
                  <a:chExt cx="656456" cy="2196244"/>
                </a:xfrm>
                <a:grpFill/>
              </p:grpSpPr>
              <p:sp>
                <p:nvSpPr>
                  <p:cNvPr id="1943" name="円/楕円 19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4" name="角丸四角形 19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5" name="角丸四角形 19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6" name="角丸四角形 19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7" name="角丸四角形 19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8" name="角丸四角形 19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6" name="グループ化 222"/>
                <p:cNvGrpSpPr/>
                <p:nvPr/>
              </p:nvGrpSpPr>
              <p:grpSpPr>
                <a:xfrm>
                  <a:off x="7581292" y="3787714"/>
                  <a:ext cx="108012" cy="361366"/>
                  <a:chOff x="6816824" y="2348880"/>
                  <a:chExt cx="656456" cy="2196244"/>
                </a:xfrm>
                <a:grpFill/>
              </p:grpSpPr>
              <p:sp>
                <p:nvSpPr>
                  <p:cNvPr id="1937" name="円/楕円 19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8" name="角丸四角形 19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9" name="角丸四角形 19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0" name="角丸四角形 19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1" name="角丸四角形 19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2" name="角丸四角形 19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7" name="グループ化 229"/>
                <p:cNvGrpSpPr/>
                <p:nvPr/>
              </p:nvGrpSpPr>
              <p:grpSpPr>
                <a:xfrm>
                  <a:off x="7725308" y="4077072"/>
                  <a:ext cx="108012" cy="361366"/>
                  <a:chOff x="6816824" y="2348880"/>
                  <a:chExt cx="656456" cy="2196244"/>
                </a:xfrm>
                <a:grpFill/>
              </p:grpSpPr>
              <p:sp>
                <p:nvSpPr>
                  <p:cNvPr id="1931" name="円/楕円 19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2" name="角丸四角形 19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3" name="角丸四角形 19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4" name="角丸四角形 19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5" name="角丸四角形 19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6" name="角丸四角形 19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8" name="グループ化 236"/>
                <p:cNvGrpSpPr/>
                <p:nvPr/>
              </p:nvGrpSpPr>
              <p:grpSpPr>
                <a:xfrm>
                  <a:off x="7905328" y="3969060"/>
                  <a:ext cx="108012" cy="361366"/>
                  <a:chOff x="6816824" y="2348880"/>
                  <a:chExt cx="656456" cy="2196244"/>
                </a:xfrm>
                <a:grpFill/>
              </p:grpSpPr>
              <p:sp>
                <p:nvSpPr>
                  <p:cNvPr id="1925" name="円/楕円 19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6" name="角丸四角形 19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7" name="角丸四角形 19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8" name="角丸四角形 19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9" name="角丸四角形 19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0" name="角丸四角形 19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9" name="グループ化 243"/>
                <p:cNvGrpSpPr/>
                <p:nvPr/>
              </p:nvGrpSpPr>
              <p:grpSpPr>
                <a:xfrm>
                  <a:off x="6969224" y="3753036"/>
                  <a:ext cx="108012" cy="361366"/>
                  <a:chOff x="6816824" y="2348880"/>
                  <a:chExt cx="656456" cy="2196244"/>
                </a:xfrm>
                <a:grpFill/>
              </p:grpSpPr>
              <p:sp>
                <p:nvSpPr>
                  <p:cNvPr id="1919" name="円/楕円 19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0" name="角丸四角形 19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1" name="角丸四角形 19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2" name="角丸四角形 19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3" name="角丸四角形 19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4" name="角丸四角形 19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0" name="グループ化 250"/>
                <p:cNvGrpSpPr/>
                <p:nvPr/>
              </p:nvGrpSpPr>
              <p:grpSpPr>
                <a:xfrm>
                  <a:off x="7149244" y="3645024"/>
                  <a:ext cx="108012" cy="361366"/>
                  <a:chOff x="6816824" y="2348880"/>
                  <a:chExt cx="656456" cy="2196244"/>
                </a:xfrm>
                <a:grpFill/>
              </p:grpSpPr>
              <p:sp>
                <p:nvSpPr>
                  <p:cNvPr id="1913" name="円/楕円 19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4" name="角丸四角形 19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5" name="角丸四角形 19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6" name="角丸四角形 19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7" name="角丸四角形 19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8" name="角丸四角形 19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1" name="グループ化 257"/>
                <p:cNvGrpSpPr/>
                <p:nvPr/>
              </p:nvGrpSpPr>
              <p:grpSpPr>
                <a:xfrm>
                  <a:off x="8049344" y="3609020"/>
                  <a:ext cx="108012" cy="361366"/>
                  <a:chOff x="6816824" y="2348880"/>
                  <a:chExt cx="656456" cy="2196244"/>
                </a:xfrm>
                <a:grpFill/>
              </p:grpSpPr>
              <p:sp>
                <p:nvSpPr>
                  <p:cNvPr id="1907" name="円/楕円 19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8" name="角丸四角形 19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9" name="角丸四角形 19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0" name="角丸四角形 19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1" name="角丸四角形 19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2" name="角丸四角形 19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2" name="グループ化 264"/>
                <p:cNvGrpSpPr/>
                <p:nvPr/>
              </p:nvGrpSpPr>
              <p:grpSpPr>
                <a:xfrm>
                  <a:off x="8201744" y="3676539"/>
                  <a:ext cx="108012" cy="361366"/>
                  <a:chOff x="6816824" y="2348880"/>
                  <a:chExt cx="656456" cy="2196244"/>
                </a:xfrm>
                <a:grpFill/>
              </p:grpSpPr>
              <p:sp>
                <p:nvSpPr>
                  <p:cNvPr id="1901" name="円/楕円 19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2" name="角丸四角形 19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3" name="角丸四角形 19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4" name="角丸四角形 19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5" name="角丸四角形 19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6" name="角丸四角形 19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3" name="グループ化 271"/>
                <p:cNvGrpSpPr/>
                <p:nvPr/>
              </p:nvGrpSpPr>
              <p:grpSpPr>
                <a:xfrm>
                  <a:off x="7905328" y="3761420"/>
                  <a:ext cx="108012" cy="361366"/>
                  <a:chOff x="6816824" y="2348880"/>
                  <a:chExt cx="656456" cy="2196244"/>
                </a:xfrm>
                <a:grpFill/>
              </p:grpSpPr>
              <p:sp>
                <p:nvSpPr>
                  <p:cNvPr id="1895" name="円/楕円 18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6" name="角丸四角形 18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7" name="角丸四角形 18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8" name="角丸四角形 18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9" name="角丸四角形 18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0" name="角丸四角形 18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4" name="グループ化 278"/>
                <p:cNvGrpSpPr/>
                <p:nvPr/>
              </p:nvGrpSpPr>
              <p:grpSpPr>
                <a:xfrm>
                  <a:off x="8337376" y="3495193"/>
                  <a:ext cx="108012" cy="361366"/>
                  <a:chOff x="6816824" y="2348880"/>
                  <a:chExt cx="656456" cy="2196244"/>
                </a:xfrm>
                <a:grpFill/>
              </p:grpSpPr>
              <p:sp>
                <p:nvSpPr>
                  <p:cNvPr id="1889" name="円/楕円 18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0" name="角丸四角形 18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1" name="角丸四角形 18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2" name="角丸四角形 18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3" name="角丸四角形 18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4" name="角丸四角形 18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5" name="グループ化 285"/>
                <p:cNvGrpSpPr/>
                <p:nvPr/>
              </p:nvGrpSpPr>
              <p:grpSpPr>
                <a:xfrm>
                  <a:off x="8481392" y="3784551"/>
                  <a:ext cx="108012" cy="361366"/>
                  <a:chOff x="6816824" y="2348880"/>
                  <a:chExt cx="656456" cy="2196244"/>
                </a:xfrm>
                <a:grpFill/>
              </p:grpSpPr>
              <p:sp>
                <p:nvSpPr>
                  <p:cNvPr id="1883" name="円/楕円 18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4" name="角丸四角形 18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5" name="角丸四角形 18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6" name="角丸四角形 18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7" name="角丸四角形 18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8" name="角丸四角形 18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6" name="グループ化 292"/>
                <p:cNvGrpSpPr/>
                <p:nvPr/>
              </p:nvGrpSpPr>
              <p:grpSpPr>
                <a:xfrm>
                  <a:off x="8661412" y="3676539"/>
                  <a:ext cx="108012" cy="361366"/>
                  <a:chOff x="6816824" y="2348880"/>
                  <a:chExt cx="656456" cy="2196244"/>
                </a:xfrm>
                <a:grpFill/>
              </p:grpSpPr>
              <p:sp>
                <p:nvSpPr>
                  <p:cNvPr id="1877" name="円/楕円 18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8" name="角丸四角形 18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9" name="角丸四角形 18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0" name="角丸四角形 18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1" name="角丸四角形 18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2" name="角丸四角形 18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7" name="グループ化 299"/>
                <p:cNvGrpSpPr/>
                <p:nvPr/>
              </p:nvGrpSpPr>
              <p:grpSpPr>
                <a:xfrm>
                  <a:off x="7725308" y="3460515"/>
                  <a:ext cx="108012" cy="361366"/>
                  <a:chOff x="6816824" y="2348880"/>
                  <a:chExt cx="656456" cy="2196244"/>
                </a:xfrm>
                <a:grpFill/>
              </p:grpSpPr>
              <p:sp>
                <p:nvSpPr>
                  <p:cNvPr id="1871" name="円/楕円 18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2" name="角丸四角形 18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3" name="角丸四角形 18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4" name="角丸四角形 18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5" name="角丸四角形 18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6" name="角丸四角形 18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8" name="グループ化 306"/>
                <p:cNvGrpSpPr/>
                <p:nvPr/>
              </p:nvGrpSpPr>
              <p:grpSpPr>
                <a:xfrm>
                  <a:off x="8121352" y="3463678"/>
                  <a:ext cx="108012" cy="361366"/>
                  <a:chOff x="6816824" y="2348880"/>
                  <a:chExt cx="656456" cy="2196244"/>
                </a:xfrm>
                <a:grpFill/>
              </p:grpSpPr>
              <p:sp>
                <p:nvSpPr>
                  <p:cNvPr id="1865" name="円/楕円 18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6" name="角丸四角形 18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7" name="角丸四角形 18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8" name="角丸四角形 18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9" name="角丸四角形 18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0" name="角丸四角形 18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9" name="グループ化 313"/>
                <p:cNvGrpSpPr/>
                <p:nvPr/>
              </p:nvGrpSpPr>
              <p:grpSpPr>
                <a:xfrm>
                  <a:off x="8813812" y="3869432"/>
                  <a:ext cx="108012" cy="361366"/>
                  <a:chOff x="6816824" y="2348880"/>
                  <a:chExt cx="656456" cy="2196244"/>
                </a:xfrm>
                <a:grpFill/>
              </p:grpSpPr>
              <p:sp>
                <p:nvSpPr>
                  <p:cNvPr id="1859" name="円/楕円 18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0" name="角丸四角形 18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1" name="角丸四角形 18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2" name="角丸四角形 18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3" name="角丸四角形 18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4" name="角丸四角形 18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0" name="グループ化 320"/>
                <p:cNvGrpSpPr/>
                <p:nvPr/>
              </p:nvGrpSpPr>
              <p:grpSpPr>
                <a:xfrm>
                  <a:off x="8966212" y="3936951"/>
                  <a:ext cx="108012" cy="361366"/>
                  <a:chOff x="6816824" y="2348880"/>
                  <a:chExt cx="656456" cy="2196244"/>
                </a:xfrm>
                <a:grpFill/>
              </p:grpSpPr>
              <p:sp>
                <p:nvSpPr>
                  <p:cNvPr id="1853" name="円/楕円 18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4" name="角丸四角形 18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5" name="角丸四角形 18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6" name="角丸四角形 18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7" name="角丸四角形 18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8" name="角丸四角形 18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1" name="グループ化 327"/>
                <p:cNvGrpSpPr/>
                <p:nvPr/>
              </p:nvGrpSpPr>
              <p:grpSpPr>
                <a:xfrm>
                  <a:off x="8669796" y="4021832"/>
                  <a:ext cx="108012" cy="361366"/>
                  <a:chOff x="6816824" y="2348880"/>
                  <a:chExt cx="656456" cy="2196244"/>
                </a:xfrm>
                <a:grpFill/>
              </p:grpSpPr>
              <p:sp>
                <p:nvSpPr>
                  <p:cNvPr id="1847" name="円/楕円 18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8" name="角丸四角形 18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9" name="角丸四角形 18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0" name="角丸四角形 18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1" name="角丸四角形 18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2" name="角丸四角形 18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2" name="グループ化 334"/>
                <p:cNvGrpSpPr/>
                <p:nvPr/>
              </p:nvGrpSpPr>
              <p:grpSpPr>
                <a:xfrm>
                  <a:off x="9101844" y="3755605"/>
                  <a:ext cx="108012" cy="361366"/>
                  <a:chOff x="6816824" y="2348880"/>
                  <a:chExt cx="656456" cy="2196244"/>
                </a:xfrm>
                <a:grpFill/>
              </p:grpSpPr>
              <p:sp>
                <p:nvSpPr>
                  <p:cNvPr id="1841" name="円/楕円 18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2" name="角丸四角形 18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3" name="角丸四角形 18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4" name="角丸四角形 18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5" name="角丸四角形 18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6" name="角丸四角形 18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3" name="グループ化 341"/>
                <p:cNvGrpSpPr/>
                <p:nvPr/>
              </p:nvGrpSpPr>
              <p:grpSpPr>
                <a:xfrm>
                  <a:off x="9245860" y="4044963"/>
                  <a:ext cx="108012" cy="361366"/>
                  <a:chOff x="6816824" y="2348880"/>
                  <a:chExt cx="656456" cy="2196244"/>
                </a:xfrm>
                <a:grpFill/>
              </p:grpSpPr>
              <p:sp>
                <p:nvSpPr>
                  <p:cNvPr id="1835" name="円/楕円 18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6" name="角丸四角形 18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7" name="角丸四角形 18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8" name="角丸四角形 18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9" name="角丸四角形 18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0" name="角丸四角形 18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4" name="グループ化 348"/>
                <p:cNvGrpSpPr/>
                <p:nvPr/>
              </p:nvGrpSpPr>
              <p:grpSpPr>
                <a:xfrm>
                  <a:off x="9425880" y="3936951"/>
                  <a:ext cx="108012" cy="361366"/>
                  <a:chOff x="6816824" y="2348880"/>
                  <a:chExt cx="656456" cy="2196244"/>
                </a:xfrm>
                <a:grpFill/>
              </p:grpSpPr>
              <p:sp>
                <p:nvSpPr>
                  <p:cNvPr id="1829" name="円/楕円 18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0" name="角丸四角形 18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1" name="角丸四角形 18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2" name="角丸四角形 18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3" name="角丸四角形 18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4" name="角丸四角形 18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5" name="グループ化 355"/>
                <p:cNvGrpSpPr/>
                <p:nvPr/>
              </p:nvGrpSpPr>
              <p:grpSpPr>
                <a:xfrm>
                  <a:off x="8489776" y="3720927"/>
                  <a:ext cx="108012" cy="361366"/>
                  <a:chOff x="6816824" y="2348880"/>
                  <a:chExt cx="656456" cy="2196244"/>
                </a:xfrm>
                <a:grpFill/>
              </p:grpSpPr>
              <p:sp>
                <p:nvSpPr>
                  <p:cNvPr id="1823" name="円/楕円 18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4" name="角丸四角形 18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5" name="角丸四角形 18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6" name="角丸四角形 18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7" name="角丸四角形 18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8" name="角丸四角形 18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6" name="グループ化 362"/>
                <p:cNvGrpSpPr/>
                <p:nvPr/>
              </p:nvGrpSpPr>
              <p:grpSpPr>
                <a:xfrm>
                  <a:off x="8669796" y="3612915"/>
                  <a:ext cx="108012" cy="361366"/>
                  <a:chOff x="6816824" y="2348880"/>
                  <a:chExt cx="656456" cy="2196244"/>
                </a:xfrm>
                <a:grpFill/>
              </p:grpSpPr>
              <p:sp>
                <p:nvSpPr>
                  <p:cNvPr id="1817" name="円/楕円 18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8" name="角丸四角形 18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9" name="角丸四角形 18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0" name="角丸四角形 18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1" name="角丸四角形 18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2" name="角丸四角形 18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pic>
          <p:nvPicPr>
            <p:cNvPr id="3138" name="Picture 8" descr="貸しビル/オフィスビル/雑居ビル フリーで使えるクリップアート/無料イラスト素材集"/>
            <p:cNvPicPr>
              <a:picLocks noChangeAspect="1" noChangeArrowheads="1"/>
            </p:cNvPicPr>
            <p:nvPr/>
          </p:nvPicPr>
          <p:blipFill>
            <a:blip r:embed="rId3" cstate="print"/>
            <a:srcRect/>
            <a:stretch>
              <a:fillRect/>
            </a:stretch>
          </p:blipFill>
          <p:spPr bwMode="auto">
            <a:xfrm>
              <a:off x="1416793" y="3430203"/>
              <a:ext cx="766528" cy="522735"/>
            </a:xfrm>
            <a:prstGeom prst="rect">
              <a:avLst/>
            </a:prstGeom>
            <a:noFill/>
          </p:spPr>
        </p:pic>
        <p:cxnSp>
          <p:nvCxnSpPr>
            <p:cNvPr id="3139" name="直線矢印コネクタ 1609"/>
            <p:cNvCxnSpPr>
              <a:stCxn id="1752" idx="2"/>
            </p:cNvCxnSpPr>
            <p:nvPr/>
          </p:nvCxnSpPr>
          <p:spPr bwMode="auto">
            <a:xfrm flipV="1">
              <a:off x="1127095" y="3679920"/>
              <a:ext cx="472788" cy="66354"/>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grpSp>
          <p:nvGrpSpPr>
            <p:cNvPr id="3140" name="グループ化 886"/>
            <p:cNvGrpSpPr/>
            <p:nvPr/>
          </p:nvGrpSpPr>
          <p:grpSpPr>
            <a:xfrm>
              <a:off x="1233703" y="3636768"/>
              <a:ext cx="137318" cy="417728"/>
              <a:chOff x="6816824" y="2348880"/>
              <a:chExt cx="656456" cy="2196244"/>
            </a:xfrm>
            <a:solidFill>
              <a:srgbClr val="3E68AF">
                <a:lumMod val="60000"/>
                <a:lumOff val="40000"/>
              </a:srgbClr>
            </a:solidFill>
          </p:grpSpPr>
          <p:sp>
            <p:nvSpPr>
              <p:cNvPr id="3141" name="円/楕円 3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2" name="角丸四角形 3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3" name="角丸四角形 3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4" name="角丸四角形 3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5" name="角丸四角形 3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6" name="角丸四角形 3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cxnSp>
          <p:nvCxnSpPr>
            <p:cNvPr id="3147" name="直線矢印コネクタ 3146"/>
            <p:cNvCxnSpPr>
              <a:stCxn id="3144" idx="0"/>
            </p:cNvCxnSpPr>
            <p:nvPr/>
          </p:nvCxnSpPr>
          <p:spPr bwMode="auto">
            <a:xfrm flipV="1">
              <a:off x="1324956" y="3804779"/>
              <a:ext cx="366473" cy="105909"/>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sp>
          <p:nvSpPr>
            <p:cNvPr id="3148" name="テキスト ボックス 3147"/>
            <p:cNvSpPr txBox="1"/>
            <p:nvPr/>
          </p:nvSpPr>
          <p:spPr>
            <a:xfrm>
              <a:off x="4658768" y="1800662"/>
              <a:ext cx="4302352"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業務全体の司令塔</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：業務分析データは、</a:t>
              </a:r>
              <a:r>
                <a:rPr kumimoji="0" lang="ja-JP" altLang="en-US" sz="1000" b="1" i="0" u="none" strike="noStrike" kern="0" cap="none" spc="0" normalizeH="0" baseline="0" noProof="0" dirty="0" smtClean="0">
                  <a:ln>
                    <a:noFill/>
                  </a:ln>
                  <a:solidFill>
                    <a:sysClr val="windowText" lastClr="000000"/>
                  </a:solidFill>
                  <a:effectLst/>
                  <a:uLnTx/>
                  <a:uFillTx/>
                </a:rPr>
                <a:t>地域間格差の評価指標</a:t>
              </a:r>
              <a:r>
                <a:rPr kumimoji="0" lang="ja-JP" altLang="en-US" sz="1000" b="0" i="0" u="none" strike="noStrike" kern="0" cap="none" spc="0" normalizeH="0" baseline="0" noProof="0" dirty="0" smtClean="0">
                  <a:ln>
                    <a:noFill/>
                  </a:ln>
                  <a:solidFill>
                    <a:sysClr val="windowText" lastClr="000000"/>
                  </a:solidFill>
                  <a:effectLst/>
                  <a:uLnTx/>
                  <a:uFillTx/>
                </a:rPr>
                <a:t>としてのみならず、技術的</a:t>
              </a:r>
              <a:r>
                <a:rPr kumimoji="0" lang="ja-JP" altLang="en-US" sz="1000" b="1" i="0" u="none" strike="noStrike" kern="0" cap="none" spc="0" normalizeH="0" baseline="0" noProof="0" dirty="0" smtClean="0">
                  <a:ln>
                    <a:noFill/>
                  </a:ln>
                  <a:solidFill>
                    <a:sysClr val="windowText" lastClr="000000"/>
                  </a:solidFill>
                  <a:effectLst/>
                  <a:uLnTx/>
                  <a:uFillTx/>
                </a:rPr>
                <a:t>助言を実際に行う際の基本データ</a:t>
              </a:r>
              <a:r>
                <a:rPr kumimoji="0" lang="ja-JP" altLang="en-US" sz="1000" b="0" i="0" u="none" strike="noStrike" kern="0" cap="none" spc="0" normalizeH="0" baseline="0" noProof="0" dirty="0" smtClean="0">
                  <a:ln>
                    <a:noFill/>
                  </a:ln>
                  <a:solidFill>
                    <a:sysClr val="windowText" lastClr="000000"/>
                  </a:solidFill>
                  <a:effectLst/>
                  <a:uLnTx/>
                  <a:uFillTx/>
                </a:rPr>
                <a:t>であり、各自治体が自律的に改善に取り組むための基礎情報となる。</a:t>
              </a:r>
              <a:r>
                <a:rPr kumimoji="0" lang="ja-JP" altLang="en-US" sz="1000" b="1" i="0" u="none" strike="noStrike" kern="0" cap="none" spc="0" normalizeH="0" baseline="0" noProof="0" dirty="0" smtClean="0">
                  <a:ln>
                    <a:noFill/>
                  </a:ln>
                  <a:solidFill>
                    <a:sysClr val="windowText" lastClr="000000"/>
                  </a:solidFill>
                  <a:effectLst/>
                  <a:uLnTx/>
                  <a:uFillTx/>
                </a:rPr>
                <a:t>研修会のカリキュラム</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ラーニングにおける</a:t>
              </a:r>
              <a:r>
                <a:rPr kumimoji="0" lang="ja-JP" altLang="en-US" sz="1000" b="1" i="0" u="none" strike="noStrike" kern="0" cap="none" spc="0" normalizeH="0" baseline="0" noProof="0" dirty="0" smtClean="0">
                  <a:ln>
                    <a:noFill/>
                  </a:ln>
                  <a:solidFill>
                    <a:sysClr val="windowText" lastClr="000000"/>
                  </a:solidFill>
                  <a:effectLst/>
                  <a:uLnTx/>
                  <a:uFillTx/>
                </a:rPr>
                <a:t>全国テストの出題の基礎</a:t>
              </a:r>
              <a:r>
                <a:rPr kumimoji="0" lang="ja-JP" altLang="en-US" sz="1000" b="0" i="0" u="none" strike="noStrike" kern="0" cap="none" spc="0" normalizeH="0" baseline="0" noProof="0" dirty="0" smtClean="0">
                  <a:ln>
                    <a:noFill/>
                  </a:ln>
                  <a:solidFill>
                    <a:sysClr val="windowText" lastClr="000000"/>
                  </a:solidFill>
                  <a:effectLst/>
                  <a:uLnTx/>
                  <a:uFillTx/>
                </a:rPr>
                <a:t>にもなり、本事業全体を貫く、「中核業務」である。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49" name="正方形/長方形 3148"/>
            <p:cNvSpPr/>
            <p:nvPr/>
          </p:nvSpPr>
          <p:spPr bwMode="auto">
            <a:xfrm>
              <a:off x="4514752" y="2848876"/>
              <a:ext cx="4427968" cy="949398"/>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0" name="テキスト ボックス 3149"/>
            <p:cNvSpPr txBox="1"/>
            <p:nvPr/>
          </p:nvSpPr>
          <p:spPr>
            <a:xfrm>
              <a:off x="4658768" y="2884880"/>
              <a:ext cx="4239544"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ピンポイントの助言で具体的解決を支援</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：技術的助言では、具体的な課題を抱えている自治体に対し</a:t>
              </a:r>
              <a:r>
                <a:rPr kumimoji="0" lang="ja-JP" altLang="en-US" sz="1000" b="1" i="0" u="none" strike="noStrike" kern="0" cap="none" spc="0" normalizeH="0" baseline="0" noProof="0" dirty="0" smtClean="0">
                  <a:ln>
                    <a:noFill/>
                  </a:ln>
                  <a:solidFill>
                    <a:sysClr val="windowText" lastClr="000000"/>
                  </a:solidFill>
                  <a:effectLst/>
                  <a:uLnTx/>
                  <a:uFillTx/>
                </a:rPr>
                <a:t>、集中的に関与</a:t>
              </a:r>
              <a:r>
                <a:rPr kumimoji="0" lang="ja-JP" altLang="en-US" sz="1000" b="0" i="0" u="none" strike="noStrike" kern="0" cap="none" spc="0" normalizeH="0" baseline="0" noProof="0" dirty="0" smtClean="0">
                  <a:ln>
                    <a:noFill/>
                  </a:ln>
                  <a:solidFill>
                    <a:sysClr val="windowText" lastClr="000000"/>
                  </a:solidFill>
                  <a:effectLst/>
                  <a:uLnTx/>
                  <a:uFillTx/>
                </a:rPr>
                <a:t>するため、自治体の</a:t>
              </a:r>
              <a:r>
                <a:rPr kumimoji="0" lang="ja-JP" altLang="en-US" sz="1000" b="1" i="0" u="none" strike="noStrike" kern="0" cap="none" spc="0" normalizeH="0" baseline="0" noProof="0" dirty="0" smtClean="0">
                  <a:ln>
                    <a:noFill/>
                  </a:ln>
                  <a:solidFill>
                    <a:sysClr val="windowText" lastClr="000000"/>
                  </a:solidFill>
                  <a:effectLst/>
                  <a:uLnTx/>
                  <a:uFillTx/>
                </a:rPr>
                <a:t>個別の事情や問題に対して丁寧な対応</a:t>
              </a:r>
              <a:r>
                <a:rPr kumimoji="0" lang="ja-JP" altLang="en-US" sz="1000" b="0" i="0" u="none" strike="noStrike" kern="0" cap="none" spc="0" normalizeH="0" baseline="0" noProof="0" dirty="0" smtClean="0">
                  <a:ln>
                    <a:noFill/>
                  </a:ln>
                  <a:solidFill>
                    <a:sysClr val="windowText" lastClr="000000"/>
                  </a:solidFill>
                  <a:effectLst/>
                  <a:uLnTx/>
                  <a:uFillTx/>
                </a:rPr>
                <a:t>が可能。また、周辺自治体の傍聴を推奨することで周辺自治体の課題解決の契機になることも期待できる。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1" name="テキスト ボックス 12"/>
            <p:cNvSpPr txBox="1"/>
            <p:nvPr/>
          </p:nvSpPr>
          <p:spPr>
            <a:xfrm>
              <a:off x="3201922" y="3223448"/>
              <a:ext cx="1535054" cy="30777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技術的助言</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2" name="正方形/長方形 3151"/>
            <p:cNvSpPr/>
            <p:nvPr/>
          </p:nvSpPr>
          <p:spPr bwMode="auto">
            <a:xfrm>
              <a:off x="4514752" y="4058472"/>
              <a:ext cx="4427968" cy="828092"/>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3" name="テキスト ボックス 3152"/>
            <p:cNvSpPr txBox="1"/>
            <p:nvPr/>
          </p:nvSpPr>
          <p:spPr>
            <a:xfrm>
              <a:off x="4658768" y="4094476"/>
              <a:ext cx="4239544" cy="769441"/>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地域の指導者を育成</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：自治体の自律的な改善の取組を促進するため、各地域のキーパーソンを集めた集中的な</a:t>
              </a:r>
              <a:r>
                <a:rPr kumimoji="0" lang="en-US" altLang="ja-JP" sz="1000" b="0" i="0" u="none" strike="noStrike" kern="0" cap="none" spc="0" normalizeH="0" baseline="0" noProof="0" dirty="0" smtClean="0">
                  <a:ln>
                    <a:noFill/>
                  </a:ln>
                  <a:solidFill>
                    <a:sysClr val="windowText" lastClr="000000"/>
                  </a:solidFill>
                  <a:effectLst/>
                  <a:uLnTx/>
                  <a:uFillTx/>
                </a:rPr>
                <a:t>2</a:t>
              </a:r>
              <a:r>
                <a:rPr kumimoji="0" lang="ja-JP" altLang="en-US" sz="1000" b="0" i="0" u="none" strike="noStrike" kern="0" cap="none" spc="0" normalizeH="0" baseline="0" noProof="0" dirty="0" smtClean="0">
                  <a:ln>
                    <a:noFill/>
                  </a:ln>
                  <a:solidFill>
                    <a:sysClr val="windowText" lastClr="000000"/>
                  </a:solidFill>
                  <a:effectLst/>
                  <a:uLnTx/>
                  <a:uFillTx/>
                </a:rPr>
                <a:t>日間</a:t>
              </a:r>
              <a:r>
                <a:rPr kumimoji="0" lang="en-US" altLang="ja-JP" sz="1000" b="0" i="0" u="none" strike="noStrike" kern="0" cap="none" spc="0" normalizeH="0" baseline="0" noProof="0" dirty="0" smtClean="0">
                  <a:ln>
                    <a:noFill/>
                  </a:ln>
                  <a:solidFill>
                    <a:sysClr val="windowText" lastClr="000000"/>
                  </a:solidFill>
                  <a:effectLst/>
                  <a:uLnTx/>
                  <a:uFillTx/>
                </a:rPr>
                <a:t>12</a:t>
              </a:r>
              <a:r>
                <a:rPr kumimoji="0" lang="ja-JP" altLang="en-US" sz="1000" b="0" i="0" u="none" strike="noStrike" kern="0" cap="none" spc="0" normalizeH="0" baseline="0" noProof="0" dirty="0" smtClean="0">
                  <a:ln>
                    <a:noFill/>
                  </a:ln>
                  <a:solidFill>
                    <a:sysClr val="windowText" lastClr="000000"/>
                  </a:solidFill>
                  <a:effectLst/>
                  <a:uLnTx/>
                  <a:uFillTx/>
                </a:rPr>
                <a:t>時間の研修会。自治体の個別課題の解決はできないが</a:t>
              </a:r>
              <a:r>
                <a:rPr kumimoji="0" lang="ja-JP" altLang="en-US" sz="1000" b="1" i="0" u="none" strike="noStrike" kern="0" cap="none" spc="0" normalizeH="0" baseline="0" noProof="0" dirty="0" smtClean="0">
                  <a:ln>
                    <a:noFill/>
                  </a:ln>
                  <a:solidFill>
                    <a:sysClr val="windowText" lastClr="000000"/>
                  </a:solidFill>
                  <a:effectLst/>
                  <a:uLnTx/>
                  <a:uFillTx/>
                </a:rPr>
                <a:t>、自律的に問題を発見し、解決するためのトレーニング</a:t>
              </a:r>
              <a:r>
                <a:rPr kumimoji="0" lang="ja-JP" altLang="en-US" sz="1000" b="0" i="0" u="none" strike="noStrike" kern="0" cap="none" spc="0" normalizeH="0" baseline="0" noProof="0" dirty="0" smtClean="0">
                  <a:ln>
                    <a:noFill/>
                  </a:ln>
                  <a:solidFill>
                    <a:sysClr val="windowText" lastClr="000000"/>
                  </a:solidFill>
                  <a:effectLst/>
                  <a:uLnTx/>
                  <a:uFillTx/>
                </a:rPr>
                <a:t>を演習も含めた実践的な研修で育成。</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4" name="テキスト ボックス 15"/>
            <p:cNvSpPr txBox="1"/>
            <p:nvPr/>
          </p:nvSpPr>
          <p:spPr>
            <a:xfrm>
              <a:off x="3201922" y="4097458"/>
              <a:ext cx="1535054" cy="30777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能力向上研修会</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5" name="正方形/長方形 3154"/>
            <p:cNvSpPr/>
            <p:nvPr/>
          </p:nvSpPr>
          <p:spPr bwMode="auto">
            <a:xfrm>
              <a:off x="4514752" y="4958571"/>
              <a:ext cx="4427968" cy="1006127"/>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6" name="テキスト ボックス 3155"/>
            <p:cNvSpPr txBox="1"/>
            <p:nvPr/>
          </p:nvSpPr>
          <p:spPr>
            <a:xfrm>
              <a:off x="4658768" y="4994576"/>
              <a:ext cx="4239544"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全国の調査員の底上げ</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システムは、集中的な研修に参加できない調査員でも、比較的簡易な方法でトレーニングに参加可能。また、認定調査を管理する自治体側にとっては、研修準備の負荷やコストを軽減し、また全国一斉に行われる「全国テスト」を通じて、課題発見のための基礎情報を得ることが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7" name="テキスト ボックス 19"/>
            <p:cNvSpPr txBox="1"/>
            <p:nvPr/>
          </p:nvSpPr>
          <p:spPr>
            <a:xfrm>
              <a:off x="2936776" y="4995737"/>
              <a:ext cx="1800200" cy="43088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認定調査員研修システム</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a:r>
              <a:b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b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【e</a:t>
              </a: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ラーニング</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a:t>
              </a:r>
              <a:endParaRPr kumimoji="1" lang="ja-JP" altLang="en-US" sz="11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8" name="テキスト ボックス 3157"/>
            <p:cNvSpPr txBox="1"/>
            <p:nvPr/>
          </p:nvSpPr>
          <p:spPr>
            <a:xfrm>
              <a:off x="2036676" y="5453336"/>
              <a:ext cx="151216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3</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万人</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3159" name="テキスト ボックス 3158"/>
            <p:cNvSpPr txBox="1"/>
            <p:nvPr/>
          </p:nvSpPr>
          <p:spPr>
            <a:xfrm>
              <a:off x="1172580" y="4562528"/>
              <a:ext cx="151216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600</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人</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3160" name="テキスト ボックス 3159"/>
            <p:cNvSpPr txBox="1"/>
            <p:nvPr/>
          </p:nvSpPr>
          <p:spPr>
            <a:xfrm>
              <a:off x="668524" y="3482408"/>
              <a:ext cx="1512168"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47</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自治体</a:t>
              </a: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
              </a:r>
              <a:b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br>
              <a:r>
                <a:rPr kumimoji="1" lang="en-US" altLang="ja-JP"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ja-JP" altLang="en-US"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周辺自治体</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地域間格差の解消めざしたサイクル</a:t>
            </a:r>
          </a:p>
        </p:txBody>
      </p:sp>
      <p:sp>
        <p:nvSpPr>
          <p:cNvPr id="6" name="正方形/長方形 5"/>
          <p:cNvSpPr/>
          <p:nvPr/>
        </p:nvSpPr>
        <p:spPr>
          <a:xfrm>
            <a:off x="0" y="1274008"/>
            <a:ext cx="8942119" cy="954107"/>
          </a:xfrm>
          <a:prstGeom prst="rect">
            <a:avLst/>
          </a:prstGeom>
        </p:spPr>
        <p:txBody>
          <a:bodyPr wrap="square">
            <a:spAutoFit/>
          </a:bodyPr>
          <a:lstStyle/>
          <a:p>
            <a:pPr marL="180975" indent="-180975" algn="l">
              <a:spcBef>
                <a:spcPct val="20000"/>
              </a:spcBef>
              <a:buClr>
                <a:srgbClr val="000000"/>
              </a:buClr>
              <a:buFont typeface="Wingdings" pitchFamily="2" charset="2"/>
              <a:buChar char="n"/>
              <a:defRPr/>
            </a:pPr>
            <a:r>
              <a:rPr kumimoji="1" lang="ja-JP" altLang="en-US" sz="1400" dirty="0" smtClean="0">
                <a:solidFill>
                  <a:srgbClr val="000000"/>
                </a:solidFill>
                <a:latin typeface="HG丸ｺﾞｼｯｸM-PRO" pitchFamily="50" charset="-128"/>
                <a:ea typeface="HG丸ｺﾞｼｯｸM-PRO" pitchFamily="50" charset="-128"/>
              </a:rPr>
              <a:t>平成</a:t>
            </a:r>
            <a:r>
              <a:rPr kumimoji="1" lang="en-US" altLang="ja-JP" sz="1400" dirty="0" smtClean="0">
                <a:solidFill>
                  <a:srgbClr val="000000"/>
                </a:solidFill>
                <a:latin typeface="HG丸ｺﾞｼｯｸM-PRO" pitchFamily="50" charset="-128"/>
                <a:ea typeface="HG丸ｺﾞｼｯｸM-PRO" pitchFamily="50" charset="-128"/>
              </a:rPr>
              <a:t>28</a:t>
            </a:r>
            <a:r>
              <a:rPr kumimoji="1" lang="ja-JP" altLang="en-US" sz="1400" dirty="0" smtClean="0">
                <a:solidFill>
                  <a:srgbClr val="000000"/>
                </a:solidFill>
                <a:latin typeface="HG丸ｺﾞｼｯｸM-PRO" pitchFamily="50" charset="-128"/>
                <a:ea typeface="HG丸ｺﾞｼｯｸM-PRO" pitchFamily="50" charset="-128"/>
              </a:rPr>
              <a:t>年度要介護認定適正化事業は、昨年度に引き続き、①業務分析データ事業、②認定調査員能力向上研修会、③技術的助言事業、④認定調査員向け</a:t>
            </a:r>
            <a:r>
              <a:rPr kumimoji="1" lang="en-US" altLang="ja-JP" sz="1400" dirty="0" smtClean="0">
                <a:solidFill>
                  <a:srgbClr val="000000"/>
                </a:solidFill>
                <a:latin typeface="HG丸ｺﾞｼｯｸM-PRO" pitchFamily="50" charset="-128"/>
                <a:ea typeface="HG丸ｺﾞｼｯｸM-PRO" pitchFamily="50" charset="-128"/>
              </a:rPr>
              <a:t>e-</a:t>
            </a:r>
            <a:r>
              <a:rPr kumimoji="1" lang="ja-JP" altLang="en-US" sz="1400" dirty="0" smtClean="0">
                <a:solidFill>
                  <a:srgbClr val="000000"/>
                </a:solidFill>
                <a:latin typeface="HG丸ｺﾞｼｯｸM-PRO" pitchFamily="50" charset="-128"/>
                <a:ea typeface="HG丸ｺﾞｼｯｸM-PRO" pitchFamily="50" charset="-128"/>
              </a:rPr>
              <a:t>ラーニングシステム、⑤認定質問受付窓口を主要な事業として実施。平成</a:t>
            </a:r>
            <a:r>
              <a:rPr kumimoji="1" lang="en-US" altLang="ja-JP" sz="1400" dirty="0" smtClean="0">
                <a:solidFill>
                  <a:srgbClr val="000000"/>
                </a:solidFill>
                <a:latin typeface="HG丸ｺﾞｼｯｸM-PRO" pitchFamily="50" charset="-128"/>
                <a:ea typeface="HG丸ｺﾞｼｯｸM-PRO" pitchFamily="50" charset="-128"/>
              </a:rPr>
              <a:t>28</a:t>
            </a:r>
            <a:r>
              <a:rPr kumimoji="1" lang="ja-JP" altLang="en-US" sz="1400" dirty="0" smtClean="0">
                <a:solidFill>
                  <a:srgbClr val="000000"/>
                </a:solidFill>
                <a:latin typeface="HG丸ｺﾞｼｯｸM-PRO" pitchFamily="50" charset="-128"/>
                <a:ea typeface="HG丸ｺﾞｼｯｸM-PRO" pitchFamily="50" charset="-128"/>
              </a:rPr>
              <a:t>年度事業では、引き続き</a:t>
            </a:r>
            <a:r>
              <a:rPr kumimoji="1" lang="ja-JP" altLang="en-US" sz="1400" b="1" dirty="0" smtClean="0">
                <a:solidFill>
                  <a:srgbClr val="FF0000"/>
                </a:solidFill>
                <a:latin typeface="HG丸ｺﾞｼｯｸM-PRO" pitchFamily="50" charset="-128"/>
                <a:ea typeface="HG丸ｺﾞｼｯｸM-PRO" pitchFamily="50" charset="-128"/>
              </a:rPr>
              <a:t>課題自治体（「はずれ値」を示す自治体）に焦点を当て全国規模のバラツキを効果的に縮小させる</a:t>
            </a:r>
            <a:r>
              <a:rPr kumimoji="1" lang="ja-JP" altLang="en-US" sz="1400" dirty="0" smtClean="0">
                <a:solidFill>
                  <a:srgbClr val="000000"/>
                </a:solidFill>
                <a:latin typeface="HG丸ｺﾞｼｯｸM-PRO" pitchFamily="50" charset="-128"/>
                <a:ea typeface="HG丸ｺﾞｼｯｸM-PRO" pitchFamily="50" charset="-128"/>
              </a:rPr>
              <a:t>ことを目指す。</a:t>
            </a:r>
            <a:endParaRPr kumimoji="1" lang="en-US" altLang="ja-JP" sz="1400" dirty="0" smtClean="0">
              <a:solidFill>
                <a:srgbClr val="000000"/>
              </a:solidFill>
              <a:latin typeface="HG丸ｺﾞｼｯｸM-PRO" pitchFamily="50" charset="-128"/>
              <a:ea typeface="HG丸ｺﾞｼｯｸM-PRO" pitchFamily="50" charset="-128"/>
            </a:endParaRPr>
          </a:p>
        </p:txBody>
      </p:sp>
      <p:grpSp>
        <p:nvGrpSpPr>
          <p:cNvPr id="94" name="グループ化 93"/>
          <p:cNvGrpSpPr/>
          <p:nvPr/>
        </p:nvGrpSpPr>
        <p:grpSpPr>
          <a:xfrm>
            <a:off x="230748" y="2475492"/>
            <a:ext cx="8784975" cy="4002846"/>
            <a:chOff x="308484" y="1880827"/>
            <a:chExt cx="9325035" cy="4470899"/>
          </a:xfrm>
        </p:grpSpPr>
        <p:sp>
          <p:nvSpPr>
            <p:cNvPr id="95" name="Rectangle 2"/>
            <p:cNvSpPr>
              <a:spLocks noChangeArrowheads="1"/>
            </p:cNvSpPr>
            <p:nvPr/>
          </p:nvSpPr>
          <p:spPr bwMode="auto">
            <a:xfrm>
              <a:off x="308484" y="1880827"/>
              <a:ext cx="9325035" cy="4470899"/>
            </a:xfrm>
            <a:prstGeom prst="rect">
              <a:avLst/>
            </a:prstGeom>
            <a:solidFill>
              <a:srgbClr val="6D8A16">
                <a:lumMod val="20000"/>
                <a:lumOff val="80000"/>
              </a:srgbClr>
            </a:solidFill>
            <a:ln w="38100" cmpd="dbl" algn="ctr">
              <a:solidFill>
                <a:srgbClr val="969696"/>
              </a:solidFill>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6" name="Rectangle 2"/>
            <p:cNvSpPr>
              <a:spLocks noChangeArrowheads="1"/>
            </p:cNvSpPr>
            <p:nvPr/>
          </p:nvSpPr>
          <p:spPr bwMode="auto">
            <a:xfrm>
              <a:off x="5288791" y="2240869"/>
              <a:ext cx="1944216" cy="3852428"/>
            </a:xfrm>
            <a:prstGeom prst="rect">
              <a:avLst/>
            </a:prstGeom>
            <a:solidFill>
              <a:sysClr val="window" lastClr="FFFFFF">
                <a:alpha val="80000"/>
              </a:sys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7" name="Rectangle 2"/>
            <p:cNvSpPr>
              <a:spLocks noChangeArrowheads="1"/>
            </p:cNvSpPr>
            <p:nvPr/>
          </p:nvSpPr>
          <p:spPr bwMode="auto">
            <a:xfrm>
              <a:off x="5493060" y="4365104"/>
              <a:ext cx="1496303" cy="1395772"/>
            </a:xfrm>
            <a:prstGeom prst="rect">
              <a:avLst/>
            </a:prstGeom>
            <a:solidFill>
              <a:srgbClr val="FFFFCC">
                <a:alpha val="80000"/>
              </a:srgb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8" name="Rectangle 2"/>
            <p:cNvSpPr>
              <a:spLocks noChangeArrowheads="1"/>
            </p:cNvSpPr>
            <p:nvPr/>
          </p:nvSpPr>
          <p:spPr bwMode="auto">
            <a:xfrm>
              <a:off x="5493060" y="2708920"/>
              <a:ext cx="1496303" cy="1395772"/>
            </a:xfrm>
            <a:prstGeom prst="rect">
              <a:avLst/>
            </a:prstGeom>
            <a:solidFill>
              <a:srgbClr val="FFFFCC">
                <a:alpha val="80000"/>
              </a:srgb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9" name="Oval 47"/>
            <p:cNvSpPr>
              <a:spLocks noChangeArrowheads="1"/>
            </p:cNvSpPr>
            <p:nvPr/>
          </p:nvSpPr>
          <p:spPr bwMode="auto">
            <a:xfrm>
              <a:off x="392247" y="3933056"/>
              <a:ext cx="1332148"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業務分析</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データ</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0" name="Oval 47"/>
            <p:cNvSpPr>
              <a:spLocks noChangeArrowheads="1"/>
            </p:cNvSpPr>
            <p:nvPr/>
          </p:nvSpPr>
          <p:spPr bwMode="auto">
            <a:xfrm>
              <a:off x="2732507" y="3032956"/>
              <a:ext cx="1764196"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認定調査員・審査会</a:t>
              </a:r>
              <a:endPar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技術的助言事業</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1" name="Oval 47"/>
            <p:cNvSpPr>
              <a:spLocks noChangeArrowheads="1"/>
            </p:cNvSpPr>
            <p:nvPr/>
          </p:nvSpPr>
          <p:spPr bwMode="auto">
            <a:xfrm>
              <a:off x="2732507" y="4797152"/>
              <a:ext cx="1800200"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認定調査員向け</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能力向上研修会</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2" name="Rectangle 31"/>
            <p:cNvSpPr>
              <a:spLocks noChangeArrowheads="1"/>
            </p:cNvSpPr>
            <p:nvPr/>
          </p:nvSpPr>
          <p:spPr bwMode="auto">
            <a:xfrm>
              <a:off x="1868411" y="2132856"/>
              <a:ext cx="384289" cy="3344482"/>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vert="eaVert"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smtClean="0">
                  <a:ln>
                    <a:noFill/>
                  </a:ln>
                  <a:solidFill>
                    <a:srgbClr val="FFFFFF"/>
                  </a:solidFill>
                  <a:effectLst/>
                  <a:uLnTx/>
                  <a:uFillTx/>
                  <a:ea typeface="HGP創英角ｺﾞｼｯｸUB" pitchFamily="50" charset="-128"/>
                </a:rPr>
                <a:t>課題自治体（はずれ値）の抽出</a:t>
              </a:r>
              <a:endParaRPr kumimoji="1" lang="ja-JP" altLang="en-US" sz="14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03" name="ホームベース 102"/>
            <p:cNvSpPr/>
            <p:nvPr/>
          </p:nvSpPr>
          <p:spPr bwMode="auto">
            <a:xfrm>
              <a:off x="2300459" y="3140968"/>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4" name="ホームベース 103"/>
            <p:cNvSpPr/>
            <p:nvPr/>
          </p:nvSpPr>
          <p:spPr bwMode="auto">
            <a:xfrm>
              <a:off x="2300459" y="4869160"/>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5" name="テキスト ボックス 104"/>
            <p:cNvSpPr txBox="1"/>
            <p:nvPr/>
          </p:nvSpPr>
          <p:spPr>
            <a:xfrm>
              <a:off x="2264456" y="3465004"/>
              <a:ext cx="492443" cy="133214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sysClr val="windowText" lastClr="000000"/>
                  </a:solidFill>
                  <a:effectLst/>
                  <a:uLnTx/>
                  <a:uFillTx/>
                </a:rPr>
                <a:t>課題自治体への事業への積極的な誘導</a:t>
              </a:r>
              <a:endParaRPr kumimoji="1" lang="ja-JP" altLang="en-US" sz="1000" b="0" i="0" u="none" strike="noStrike" kern="0" cap="none" spc="0" normalizeH="0" baseline="0" noProof="0" dirty="0">
                <a:ln>
                  <a:noFill/>
                </a:ln>
                <a:solidFill>
                  <a:sysClr val="windowText" lastClr="000000"/>
                </a:solidFill>
                <a:effectLst/>
                <a:uLnTx/>
                <a:uFillTx/>
              </a:endParaRPr>
            </a:p>
          </p:txBody>
        </p:sp>
        <p:sp>
          <p:nvSpPr>
            <p:cNvPr id="106" name="曲折矢印 105"/>
            <p:cNvSpPr/>
            <p:nvPr/>
          </p:nvSpPr>
          <p:spPr bwMode="auto">
            <a:xfrm>
              <a:off x="1184335" y="3248980"/>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7" name="曲折矢印 106"/>
            <p:cNvSpPr/>
            <p:nvPr/>
          </p:nvSpPr>
          <p:spPr bwMode="auto">
            <a:xfrm flipV="1">
              <a:off x="1184335" y="4617132"/>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8" name="ホームベース 107"/>
            <p:cNvSpPr/>
            <p:nvPr/>
          </p:nvSpPr>
          <p:spPr bwMode="auto">
            <a:xfrm rot="16200000">
              <a:off x="3024131" y="3573018"/>
              <a:ext cx="360040"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9" name="ホームベース 108"/>
            <p:cNvSpPr/>
            <p:nvPr/>
          </p:nvSpPr>
          <p:spPr bwMode="auto">
            <a:xfrm rot="16200000">
              <a:off x="3024132" y="4401108"/>
              <a:ext cx="360040"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0" name="テキスト ボックス 109"/>
            <p:cNvSpPr txBox="1"/>
            <p:nvPr/>
          </p:nvSpPr>
          <p:spPr>
            <a:xfrm>
              <a:off x="2754395" y="3887308"/>
              <a:ext cx="925824" cy="56721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研修会で</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使用した審査</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事例の提供</a:t>
              </a:r>
              <a:endParaRPr kumimoji="1" lang="ja-JP" altLang="en-US" sz="900" b="0" i="0" u="none" strike="noStrike" kern="0" cap="none" spc="0" normalizeH="0" baseline="0" noProof="0" dirty="0">
                <a:ln>
                  <a:noFill/>
                </a:ln>
                <a:solidFill>
                  <a:sysClr val="windowText" lastClr="000000"/>
                </a:solidFill>
                <a:effectLst/>
                <a:uLnTx/>
                <a:uFillTx/>
              </a:endParaRPr>
            </a:p>
          </p:txBody>
        </p:sp>
        <p:sp>
          <p:nvSpPr>
            <p:cNvPr id="111" name="ホームベース 110"/>
            <p:cNvSpPr/>
            <p:nvPr/>
          </p:nvSpPr>
          <p:spPr bwMode="auto">
            <a:xfrm rot="16200000">
              <a:off x="4676723" y="5301208"/>
              <a:ext cx="576064"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2" name="右矢印 111"/>
            <p:cNvSpPr/>
            <p:nvPr/>
          </p:nvSpPr>
          <p:spPr bwMode="auto">
            <a:xfrm>
              <a:off x="4532707" y="3176972"/>
              <a:ext cx="720080"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3" name="右矢印 112"/>
            <p:cNvSpPr/>
            <p:nvPr/>
          </p:nvSpPr>
          <p:spPr bwMode="auto">
            <a:xfrm>
              <a:off x="4532707" y="4941168"/>
              <a:ext cx="720080"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4" name="Oval 47"/>
            <p:cNvSpPr>
              <a:spLocks noChangeArrowheads="1"/>
            </p:cNvSpPr>
            <p:nvPr/>
          </p:nvSpPr>
          <p:spPr bwMode="auto">
            <a:xfrm>
              <a:off x="3476836" y="5769260"/>
              <a:ext cx="1764196"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認定調査員向け</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e-</a:t>
              </a: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ラーニング</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15" name="テキスト ボックス 114"/>
            <p:cNvSpPr txBox="1"/>
            <p:nvPr/>
          </p:nvSpPr>
          <p:spPr>
            <a:xfrm>
              <a:off x="3308571" y="5353762"/>
              <a:ext cx="1548173" cy="41251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問題集の連動による</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フォローアップ</a:t>
              </a:r>
              <a:endParaRPr kumimoji="1" lang="ja-JP" altLang="en-US" sz="900" b="0" i="0" u="none" strike="noStrike" kern="0" cap="none" spc="0" normalizeH="0" baseline="0" noProof="0" dirty="0">
                <a:ln>
                  <a:noFill/>
                </a:ln>
                <a:solidFill>
                  <a:sysClr val="windowText" lastClr="000000"/>
                </a:solidFill>
                <a:effectLst/>
                <a:uLnTx/>
                <a:uFillTx/>
              </a:endParaRPr>
            </a:p>
          </p:txBody>
        </p:sp>
        <p:sp>
          <p:nvSpPr>
            <p:cNvPr id="116" name="角丸四角形 115"/>
            <p:cNvSpPr/>
            <p:nvPr/>
          </p:nvSpPr>
          <p:spPr bwMode="auto">
            <a:xfrm>
              <a:off x="5648831" y="4437112"/>
              <a:ext cx="1224136" cy="432048"/>
            </a:xfrm>
            <a:prstGeom prst="roundRect">
              <a:avLst>
                <a:gd name="adj" fmla="val 50000"/>
              </a:avLst>
            </a:prstGeom>
            <a:solidFill>
              <a:srgbClr val="6D8A16">
                <a:lumMod val="20000"/>
                <a:lumOff val="8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特記事項</a:t>
              </a:r>
              <a: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
              </a:r>
              <a:b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b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改善</a:t>
              </a:r>
            </a:p>
          </p:txBody>
        </p:sp>
        <p:sp>
          <p:nvSpPr>
            <p:cNvPr id="117" name="角丸四角形 116"/>
            <p:cNvSpPr/>
            <p:nvPr/>
          </p:nvSpPr>
          <p:spPr bwMode="auto">
            <a:xfrm>
              <a:off x="5648831" y="2816932"/>
              <a:ext cx="1224136" cy="432048"/>
            </a:xfrm>
            <a:prstGeom prst="roundRect">
              <a:avLst>
                <a:gd name="adj" fmla="val 50000"/>
              </a:avLst>
            </a:prstGeom>
            <a:solidFill>
              <a:srgbClr val="6D8A16">
                <a:lumMod val="20000"/>
                <a:lumOff val="8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基本調査</a:t>
              </a:r>
              <a: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
              </a:r>
              <a:b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b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バラツキ縮小</a:t>
              </a:r>
            </a:p>
          </p:txBody>
        </p:sp>
        <p:sp>
          <p:nvSpPr>
            <p:cNvPr id="118" name="Rectangle 31"/>
            <p:cNvSpPr>
              <a:spLocks noChangeArrowheads="1"/>
            </p:cNvSpPr>
            <p:nvPr/>
          </p:nvSpPr>
          <p:spPr bwMode="auto">
            <a:xfrm>
              <a:off x="5396803" y="1988840"/>
              <a:ext cx="1728192" cy="435611"/>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左記二事業において</a:t>
              </a:r>
              <a:r>
                <a:rPr kumimoji="1" lang="en-US" altLang="ja-JP" sz="1200" b="0" i="0" u="none" strike="noStrike" kern="0" cap="none" spc="0" normalizeH="0" baseline="0" noProof="0" dirty="0" smtClean="0">
                  <a:ln>
                    <a:noFill/>
                  </a:ln>
                  <a:solidFill>
                    <a:srgbClr val="FFFFFF"/>
                  </a:solidFill>
                  <a:effectLst/>
                  <a:uLnTx/>
                  <a:uFillTx/>
                  <a:ea typeface="HGP創英角ｺﾞｼｯｸUB" pitchFamily="50" charset="-128"/>
                </a:rPr>
                <a:t/>
              </a:r>
              <a:br>
                <a:rPr kumimoji="1" lang="en-US" altLang="ja-JP" sz="1200" b="0" i="0" u="none" strike="noStrike" kern="0" cap="none" spc="0" normalizeH="0" baseline="0" noProof="0" dirty="0" smtClean="0">
                  <a:ln>
                    <a:noFill/>
                  </a:ln>
                  <a:solidFill>
                    <a:srgbClr val="FFFFFF"/>
                  </a:solidFill>
                  <a:effectLst/>
                  <a:uLnTx/>
                  <a:uFillTx/>
                  <a:ea typeface="HGP創英角ｺﾞｼｯｸUB" pitchFamily="50" charset="-128"/>
                </a:rPr>
              </a:b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共通して期待される効果</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19" name="Oval 47"/>
            <p:cNvSpPr>
              <a:spLocks noChangeArrowheads="1"/>
            </p:cNvSpPr>
            <p:nvPr/>
          </p:nvSpPr>
          <p:spPr bwMode="auto">
            <a:xfrm>
              <a:off x="7593047" y="3681028"/>
              <a:ext cx="1332148" cy="684076"/>
            </a:xfrm>
            <a:prstGeom prst="rect">
              <a:avLst/>
            </a:prstGeom>
            <a:solidFill>
              <a:sysClr val="window" lastClr="FFFFFF">
                <a:lumMod val="65000"/>
                <a:alpha val="42000"/>
              </a:sys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次年度</a:t>
              </a:r>
              <a: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業務分析</a:t>
              </a:r>
              <a: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データ</a:t>
              </a:r>
              <a:endParaRPr kumimoji="1" lang="ja-JP" altLang="en-US" sz="1400" b="1" i="0" u="none" strike="noStrike" kern="0" cap="none" spc="50" normalizeH="0" baseline="0" noProof="0" dirty="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20" name="Rectangle 31"/>
            <p:cNvSpPr>
              <a:spLocks noChangeArrowheads="1"/>
            </p:cNvSpPr>
            <p:nvPr/>
          </p:nvSpPr>
          <p:spPr bwMode="auto">
            <a:xfrm>
              <a:off x="8997203" y="2672916"/>
              <a:ext cx="384289" cy="2660406"/>
            </a:xfrm>
            <a:prstGeom prst="rect">
              <a:avLst/>
            </a:prstGeom>
            <a:solidFill>
              <a:srgbClr val="F1AB3B">
                <a:lumMod val="40000"/>
                <a:lumOff val="60000"/>
              </a:srgbClr>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vert="eaVert"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smtClean="0">
                  <a:ln>
                    <a:noFill/>
                  </a:ln>
                  <a:solidFill>
                    <a:srgbClr val="FFFFFF"/>
                  </a:solidFill>
                  <a:effectLst/>
                  <a:uLnTx/>
                  <a:uFillTx/>
                  <a:ea typeface="HGP創英角ｺﾞｼｯｸUB" pitchFamily="50" charset="-128"/>
                </a:rPr>
                <a:t>課題自治体（はずれ値）の抽出</a:t>
              </a:r>
              <a:endParaRPr kumimoji="1" lang="ja-JP" altLang="en-US" sz="14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21" name="曲折矢印 120"/>
            <p:cNvSpPr/>
            <p:nvPr/>
          </p:nvSpPr>
          <p:spPr bwMode="auto">
            <a:xfrm>
              <a:off x="8313127" y="3104964"/>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2" name="曲折矢印 121"/>
            <p:cNvSpPr/>
            <p:nvPr/>
          </p:nvSpPr>
          <p:spPr bwMode="auto">
            <a:xfrm flipV="1">
              <a:off x="8313127" y="4473116"/>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cxnSp>
          <p:nvCxnSpPr>
            <p:cNvPr id="123" name="直線コネクタ 122"/>
            <p:cNvCxnSpPr/>
            <p:nvPr/>
          </p:nvCxnSpPr>
          <p:spPr bwMode="auto">
            <a:xfrm>
              <a:off x="7437276" y="1952836"/>
              <a:ext cx="0" cy="4176464"/>
            </a:xfrm>
            <a:prstGeom prst="line">
              <a:avLst/>
            </a:prstGeom>
            <a:solidFill>
              <a:sysClr val="window" lastClr="FFFFFF"/>
            </a:solidFill>
            <a:ln w="12700" cap="flat" cmpd="sng" algn="ctr">
              <a:solidFill>
                <a:srgbClr val="975C1E"/>
              </a:solidFill>
              <a:prstDash val="dashDot"/>
              <a:round/>
              <a:headEnd type="none" w="med" len="med"/>
              <a:tailEnd type="none" w="lg" len="lg"/>
            </a:ln>
            <a:effectLst/>
          </p:spPr>
        </p:cxnSp>
        <p:sp>
          <p:nvSpPr>
            <p:cNvPr id="124" name="Rectangle 31"/>
            <p:cNvSpPr>
              <a:spLocks noChangeArrowheads="1"/>
            </p:cNvSpPr>
            <p:nvPr/>
          </p:nvSpPr>
          <p:spPr bwMode="auto">
            <a:xfrm>
              <a:off x="7617296" y="2024844"/>
              <a:ext cx="1728192" cy="435611"/>
            </a:xfrm>
            <a:prstGeom prst="rect">
              <a:avLst/>
            </a:prstGeom>
            <a:solidFill>
              <a:sysClr val="window" lastClr="FFFFFF">
                <a:lumMod val="85000"/>
              </a:sysClr>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次年度</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25" name="ホームベース 124"/>
            <p:cNvSpPr/>
            <p:nvPr/>
          </p:nvSpPr>
          <p:spPr bwMode="auto">
            <a:xfrm rot="5400000">
              <a:off x="6105128" y="3284984"/>
              <a:ext cx="288032"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6" name="角丸四角形 125"/>
            <p:cNvSpPr/>
            <p:nvPr/>
          </p:nvSpPr>
          <p:spPr bwMode="auto">
            <a:xfrm>
              <a:off x="5673080" y="3609020"/>
              <a:ext cx="1224136" cy="432048"/>
            </a:xfrm>
            <a:prstGeom prst="roundRect">
              <a:avLst>
                <a:gd name="adj" fmla="val 50000"/>
              </a:avLst>
            </a:prstGeom>
            <a:solidFill>
              <a:srgbClr val="6D8A16">
                <a:lumMod val="60000"/>
                <a:lumOff val="4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一次判定の</a:t>
              </a:r>
              <a: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
              </a:r>
              <a:b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b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適正化</a:t>
              </a:r>
            </a:p>
          </p:txBody>
        </p:sp>
        <p:sp>
          <p:nvSpPr>
            <p:cNvPr id="127" name="角丸四角形 126"/>
            <p:cNvSpPr/>
            <p:nvPr/>
          </p:nvSpPr>
          <p:spPr bwMode="auto">
            <a:xfrm>
              <a:off x="5673080" y="5265204"/>
              <a:ext cx="1224136" cy="432048"/>
            </a:xfrm>
            <a:prstGeom prst="roundRect">
              <a:avLst>
                <a:gd name="adj" fmla="val 50000"/>
              </a:avLst>
            </a:prstGeom>
            <a:solidFill>
              <a:srgbClr val="6D8A16">
                <a:lumMod val="60000"/>
                <a:lumOff val="4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二次判定の</a:t>
              </a:r>
              <a: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
              </a:r>
              <a:b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b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適正化</a:t>
              </a:r>
            </a:p>
          </p:txBody>
        </p:sp>
        <p:sp>
          <p:nvSpPr>
            <p:cNvPr id="128" name="ホームベース 127"/>
            <p:cNvSpPr/>
            <p:nvPr/>
          </p:nvSpPr>
          <p:spPr bwMode="auto">
            <a:xfrm rot="5400000">
              <a:off x="6141132" y="4905164"/>
              <a:ext cx="288032"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9" name="右矢印 128"/>
            <p:cNvSpPr/>
            <p:nvPr/>
          </p:nvSpPr>
          <p:spPr bwMode="auto">
            <a:xfrm>
              <a:off x="7269011" y="3897052"/>
              <a:ext cx="288032"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0" name="テキスト ボックス 129"/>
            <p:cNvSpPr txBox="1"/>
            <p:nvPr/>
          </p:nvSpPr>
          <p:spPr>
            <a:xfrm>
              <a:off x="7437276" y="4977172"/>
              <a:ext cx="1584176" cy="618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sysClr val="windowText" lastClr="000000"/>
                  </a:solidFill>
                  <a:effectLst/>
                  <a:uLnTx/>
                  <a:uFillTx/>
                </a:rPr>
                <a:t>課題自治体が改善する</a:t>
              </a:r>
              <a:r>
                <a:rPr kumimoji="1" lang="en-US" altLang="ja-JP" sz="1000" b="0" i="0" u="none" strike="noStrike" kern="0" cap="none" spc="0" normalizeH="0" baseline="0" noProof="0" dirty="0" smtClean="0">
                  <a:ln>
                    <a:noFill/>
                  </a:ln>
                  <a:solidFill>
                    <a:sysClr val="windowText" lastClr="000000"/>
                  </a:solidFill>
                  <a:effectLst/>
                  <a:uLnTx/>
                  <a:uFillTx/>
                </a:rPr>
                <a:t/>
              </a:r>
              <a:br>
                <a:rPr kumimoji="1" lang="en-US" altLang="ja-JP" sz="1000" b="0" i="0" u="none" strike="noStrike" kern="0" cap="none" spc="0" normalizeH="0" baseline="0" noProof="0" dirty="0" smtClean="0">
                  <a:ln>
                    <a:noFill/>
                  </a:ln>
                  <a:solidFill>
                    <a:sysClr val="windowText" lastClr="000000"/>
                  </a:solidFill>
                  <a:effectLst/>
                  <a:uLnTx/>
                  <a:uFillTx/>
                </a:rPr>
              </a:br>
              <a:r>
                <a:rPr kumimoji="1" lang="ja-JP" altLang="en-US" sz="1000" b="0" i="0" u="none" strike="noStrike" kern="0" cap="none" spc="0" normalizeH="0" baseline="0" noProof="0" dirty="0" smtClean="0">
                  <a:ln>
                    <a:noFill/>
                  </a:ln>
                  <a:solidFill>
                    <a:sysClr val="windowText" lastClr="000000"/>
                  </a:solidFill>
                  <a:effectLst/>
                  <a:uLnTx/>
                  <a:uFillTx/>
                </a:rPr>
                <a:t>ことで、全国的な</a:t>
              </a:r>
              <a:r>
                <a:rPr kumimoji="1" lang="en-US" altLang="ja-JP" sz="1000" b="0" i="0" u="none" strike="noStrike" kern="0" cap="none" spc="0" normalizeH="0" baseline="0" noProof="0" dirty="0" smtClean="0">
                  <a:ln>
                    <a:noFill/>
                  </a:ln>
                  <a:solidFill>
                    <a:sysClr val="windowText" lastClr="000000"/>
                  </a:solidFill>
                  <a:effectLst/>
                  <a:uLnTx/>
                  <a:uFillTx/>
                </a:rPr>
                <a:t/>
              </a:r>
              <a:br>
                <a:rPr kumimoji="1" lang="en-US" altLang="ja-JP" sz="1000" b="0" i="0" u="none" strike="noStrike" kern="0" cap="none" spc="0" normalizeH="0" baseline="0" noProof="0" dirty="0" smtClean="0">
                  <a:ln>
                    <a:noFill/>
                  </a:ln>
                  <a:solidFill>
                    <a:sysClr val="windowText" lastClr="000000"/>
                  </a:solidFill>
                  <a:effectLst/>
                  <a:uLnTx/>
                  <a:uFillTx/>
                </a:rPr>
              </a:br>
              <a:r>
                <a:rPr kumimoji="1" lang="ja-JP" altLang="en-US" sz="1000" b="0" i="0" u="none" strike="noStrike" kern="0" cap="none" spc="0" normalizeH="0" baseline="0" noProof="0" dirty="0" smtClean="0">
                  <a:ln>
                    <a:noFill/>
                  </a:ln>
                  <a:solidFill>
                    <a:sysClr val="windowText" lastClr="000000"/>
                  </a:solidFill>
                  <a:effectLst/>
                  <a:uLnTx/>
                  <a:uFillTx/>
                </a:rPr>
                <a:t>バラツキが縮小</a:t>
              </a:r>
              <a:endParaRPr kumimoji="1" lang="ja-JP" altLang="en-US" sz="1000" b="0" i="0" u="none" strike="noStrike" kern="0" cap="none" spc="0" normalizeH="0" baseline="0" noProof="0" dirty="0">
                <a:ln>
                  <a:noFill/>
                </a:ln>
                <a:solidFill>
                  <a:sysClr val="windowText" lastClr="000000"/>
                </a:solidFill>
                <a:effectLst/>
                <a:uLnTx/>
                <a:uFillTx/>
              </a:endParaRPr>
            </a:p>
          </p:txBody>
        </p:sp>
        <p:sp>
          <p:nvSpPr>
            <p:cNvPr id="131" name="ホームベース 130"/>
            <p:cNvSpPr/>
            <p:nvPr/>
          </p:nvSpPr>
          <p:spPr bwMode="auto">
            <a:xfrm>
              <a:off x="2324708" y="2420888"/>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2" name="Oval 47"/>
            <p:cNvSpPr>
              <a:spLocks noChangeArrowheads="1"/>
            </p:cNvSpPr>
            <p:nvPr/>
          </p:nvSpPr>
          <p:spPr bwMode="auto">
            <a:xfrm>
              <a:off x="2756756" y="2312876"/>
              <a:ext cx="1764196" cy="504056"/>
            </a:xfrm>
            <a:prstGeom prst="rect">
              <a:avLst/>
            </a:prstGeom>
            <a:solidFill>
              <a:sysClr val="window" lastClr="FFFFFF">
                <a:lumMod val="65000"/>
                <a:alpha val="37000"/>
              </a:sys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都道府県への情報</a:t>
              </a:r>
              <a:r>
                <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提供及び独自の取組</a:t>
              </a:r>
              <a:endParaRPr kumimoji="1" lang="ja-JP" altLang="en-US" sz="12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33" name="右矢印 132"/>
            <p:cNvSpPr/>
            <p:nvPr/>
          </p:nvSpPr>
          <p:spPr bwMode="auto">
            <a:xfrm>
              <a:off x="4556956" y="2420888"/>
              <a:ext cx="720080" cy="216024"/>
            </a:xfrm>
            <a:prstGeom prst="rightArrow">
              <a:avLst/>
            </a:prstGeom>
            <a:solidFill>
              <a:srgbClr val="E3560E">
                <a:lumMod val="40000"/>
                <a:lumOff val="60000"/>
                <a:alpha val="68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4" name="テキスト ボックス 133"/>
            <p:cNvSpPr txBox="1"/>
            <p:nvPr/>
          </p:nvSpPr>
          <p:spPr>
            <a:xfrm>
              <a:off x="2576736" y="1943544"/>
              <a:ext cx="208823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本事業で提供した情報を都道府県が</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独自に指導で活用することを期待</a:t>
              </a:r>
              <a:endParaRPr kumimoji="1" lang="ja-JP" altLang="en-US" sz="900" b="0" i="0" u="none" strike="noStrike" kern="0" cap="none" spc="0" normalizeH="0" baseline="0" noProof="0" dirty="0">
                <a:ln>
                  <a:noFill/>
                </a:ln>
                <a:solidFill>
                  <a:sysClr val="windowText" lastClr="000000"/>
                </a:solidFill>
                <a:effectLst/>
                <a:uLnTx/>
                <a:uFillTx/>
              </a:endParaRPr>
            </a:p>
          </p:txBody>
        </p:sp>
      </p:grpSp>
      <p:sp>
        <p:nvSpPr>
          <p:cNvPr id="135" name="ホームベース 134"/>
          <p:cNvSpPr/>
          <p:nvPr/>
        </p:nvSpPr>
        <p:spPr bwMode="auto">
          <a:xfrm rot="5400000">
            <a:off x="3678313" y="3993527"/>
            <a:ext cx="322348" cy="271351"/>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6" name="ホームベース 135"/>
          <p:cNvSpPr/>
          <p:nvPr/>
        </p:nvSpPr>
        <p:spPr bwMode="auto">
          <a:xfrm rot="5400000">
            <a:off x="3678314" y="4734926"/>
            <a:ext cx="322348" cy="271351"/>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7" name="テキスト ボックス 136"/>
          <p:cNvSpPr txBox="1"/>
          <p:nvPr/>
        </p:nvSpPr>
        <p:spPr>
          <a:xfrm>
            <a:off x="3354987" y="4265279"/>
            <a:ext cx="980217"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審査会で疑義が出た事例の研修会での活用</a:t>
            </a:r>
            <a:endParaRPr kumimoji="1" lang="ja-JP" altLang="en-US" sz="900" b="0" i="0" u="none" strike="noStrike" kern="0" cap="none" spc="0" normalizeH="0" baseline="0" noProof="0" dirty="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982205"/>
            <a:ext cx="9144000" cy="707886"/>
          </a:xfrm>
          <a:prstGeom prst="rect">
            <a:avLst/>
          </a:prstGeom>
          <a:noFill/>
          <a:ln w="9525">
            <a:noFill/>
            <a:miter lim="800000"/>
            <a:headEnd/>
            <a:tailEnd/>
          </a:ln>
        </p:spPr>
        <p:txBody>
          <a:bodyPr>
            <a:spAutoFit/>
          </a:bodyPr>
          <a:lstStyle/>
          <a:p>
            <a:pPr algn="ctr"/>
            <a:r>
              <a:rPr lang="en-US" altLang="ja-JP" sz="4000" dirty="0" smtClean="0">
                <a:solidFill>
                  <a:srgbClr val="000000"/>
                </a:solidFill>
                <a:latin typeface="Calibri" pitchFamily="34" charset="0"/>
              </a:rPr>
              <a:t>【2-2</a:t>
            </a:r>
            <a:r>
              <a:rPr lang="ja-JP" altLang="en-US" sz="4000" dirty="0" smtClean="0">
                <a:solidFill>
                  <a:srgbClr val="000000"/>
                </a:solidFill>
                <a:latin typeface="Calibri" pitchFamily="34" charset="0"/>
              </a:rPr>
              <a:t>：業務分析データの提供</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235"/>
          <p:cNvGraphicFramePr>
            <a:graphicFrameLocks noGrp="1"/>
          </p:cNvGraphicFramePr>
          <p:nvPr/>
        </p:nvGraphicFramePr>
        <p:xfrm>
          <a:off x="145142" y="3659950"/>
          <a:ext cx="8868229" cy="3139994"/>
        </p:xfrm>
        <a:graphic>
          <a:graphicData uri="http://schemas.openxmlformats.org/drawingml/2006/table">
            <a:tbl>
              <a:tblPr/>
              <a:tblGrid>
                <a:gridCol w="8868229"/>
              </a:tblGrid>
              <a:tr h="465373">
                <a:tc>
                  <a:txBody>
                    <a:bodyPr/>
                    <a:lstStyle/>
                    <a:p>
                      <a:pPr marL="0" marR="0" lvl="0" indent="0" algn="ctr" defTabSz="914400" rtl="0" eaLnBrk="1" fontAlgn="base" latinLnBrk="0" hangingPunct="1">
                        <a:lnSpc>
                          <a:spcPct val="104000"/>
                        </a:lnSpc>
                        <a:spcBef>
                          <a:spcPct val="20000"/>
                        </a:spcBef>
                        <a:spcAft>
                          <a:spcPct val="0"/>
                        </a:spcAft>
                        <a:buClr>
                          <a:srgbClr val="FF0000"/>
                        </a:buClr>
                        <a:buSzTx/>
                        <a:buFont typeface="Wingdings" pitchFamily="2" charset="2"/>
                        <a:buNone/>
                        <a:tabLst/>
                      </a:pPr>
                      <a:r>
                        <a:rPr kumimoji="1" lang="ja-JP" altLang="en-US" sz="1800" b="0" i="0" u="none" strike="noStrike" cap="none" normalizeH="0" baseline="0" dirty="0" smtClean="0">
                          <a:ln>
                            <a:noFill/>
                          </a:ln>
                          <a:solidFill>
                            <a:srgbClr val="FFFFFF"/>
                          </a:solidFill>
                          <a:effectLst/>
                          <a:latin typeface="+mj-ea"/>
                          <a:ea typeface="+mj-ea"/>
                          <a:cs typeface="Arial" charset="0"/>
                        </a:rPr>
                        <a:t>「業務分析データ」の提供によって</a:t>
                      </a:r>
                    </a:p>
                  </a:txBody>
                  <a:tcPr marL="90000" marR="90000" marT="46800" marB="46800" anchor="ctr" horzOverflow="overflow">
                    <a:lnL cap="flat">
                      <a:noFill/>
                    </a:lnL>
                    <a:lnR cap="flat">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0070C0"/>
                    </a:solidFill>
                  </a:tcPr>
                </a:tc>
              </a:tr>
              <a:tr h="2674621">
                <a:tc>
                  <a:txBody>
                    <a:bodyPr/>
                    <a:lstStyle/>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Char char="n"/>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solidFill>
                      <a:schemeClr val="bg1"/>
                    </a:solidFill>
                  </a:tcPr>
                </a:tc>
              </a:tr>
            </a:tbl>
          </a:graphicData>
        </a:graphic>
      </p:graphicFrame>
      <p:sp>
        <p:nvSpPr>
          <p:cNvPr id="5122" name="Rectangle 2"/>
          <p:cNvSpPr>
            <a:spLocks noGrp="1" noChangeArrowheads="1"/>
          </p:cNvSpPr>
          <p:nvPr>
            <p:ph type="title"/>
          </p:nvPr>
        </p:nvSpPr>
        <p:spPr/>
        <p:txBody>
          <a:bodyPr/>
          <a:lstStyle/>
          <a:p>
            <a:pPr eaLnBrk="1" hangingPunct="1"/>
            <a:r>
              <a:rPr lang="ja-JP" altLang="en-US" sz="3600" dirty="0" smtClean="0"/>
              <a:t>業務分析データの提供の背景</a:t>
            </a:r>
          </a:p>
        </p:txBody>
      </p:sp>
      <p:graphicFrame>
        <p:nvGraphicFramePr>
          <p:cNvPr id="12" name="Group 235"/>
          <p:cNvGraphicFramePr>
            <a:graphicFrameLocks noGrp="1"/>
          </p:cNvGraphicFramePr>
          <p:nvPr/>
        </p:nvGraphicFramePr>
        <p:xfrm>
          <a:off x="72574" y="1320800"/>
          <a:ext cx="8963306" cy="2177143"/>
        </p:xfrm>
        <a:graphic>
          <a:graphicData uri="http://schemas.openxmlformats.org/drawingml/2006/table">
            <a:tbl>
              <a:tblPr/>
              <a:tblGrid>
                <a:gridCol w="8963306"/>
              </a:tblGrid>
              <a:tr h="455378">
                <a:tc>
                  <a:txBody>
                    <a:bodyPr/>
                    <a:lstStyle/>
                    <a:p>
                      <a:pPr marL="0" marR="0" lvl="0" indent="0" algn="ctr" defTabSz="914400" rtl="0" eaLnBrk="1" fontAlgn="base" latinLnBrk="0" hangingPunct="1">
                        <a:lnSpc>
                          <a:spcPct val="104000"/>
                        </a:lnSpc>
                        <a:spcBef>
                          <a:spcPct val="20000"/>
                        </a:spcBef>
                        <a:spcAft>
                          <a:spcPct val="0"/>
                        </a:spcAft>
                        <a:buClr>
                          <a:srgbClr val="FF0000"/>
                        </a:buClr>
                        <a:buSzTx/>
                        <a:buFont typeface="Wingdings" pitchFamily="2" charset="2"/>
                        <a:buNone/>
                        <a:tabLst/>
                      </a:pPr>
                      <a:r>
                        <a:rPr kumimoji="1" lang="ja-JP" altLang="en-US" sz="1800" b="0" i="0" u="none" strike="noStrike" cap="none" normalizeH="0" baseline="0" dirty="0" smtClean="0">
                          <a:ln>
                            <a:noFill/>
                          </a:ln>
                          <a:solidFill>
                            <a:srgbClr val="000000"/>
                          </a:solidFill>
                          <a:effectLst/>
                          <a:latin typeface="+mj-ea"/>
                          <a:ea typeface="+mj-ea"/>
                          <a:cs typeface="Arial" charset="0"/>
                        </a:rPr>
                        <a:t>要介護認定に関する統一されたデータ資料の提供がないと・・</a:t>
                      </a:r>
                    </a:p>
                  </a:txBody>
                  <a:tcPr marL="90000" marR="90000" marT="46800" marB="46800" anchor="ctr" horzOverflow="overflow">
                    <a:lnL cap="flat">
                      <a:noFill/>
                    </a:lnL>
                    <a:lnR cap="flat">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F1DB9D"/>
                    </a:solidFill>
                  </a:tcPr>
                </a:tc>
              </a:tr>
              <a:tr h="1721765">
                <a:tc>
                  <a:txBody>
                    <a:bodyPr/>
                    <a:lstStyle/>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defRPr/>
                      </a:pPr>
                      <a:endParaRPr kumimoji="0" lang="en-US" altLang="ja-JP"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3" name="テキスト ボックス 12"/>
          <p:cNvSpPr txBox="1"/>
          <p:nvPr/>
        </p:nvSpPr>
        <p:spPr>
          <a:xfrm>
            <a:off x="203200" y="1936581"/>
            <a:ext cx="2569108"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分析の負担が大きい</a:t>
            </a:r>
            <a:endParaRPr kumimoji="1" lang="ja-JP" altLang="en-US" sz="2800" dirty="0">
              <a:latin typeface="+mj-ea"/>
              <a:ea typeface="+mj-ea"/>
            </a:endParaRPr>
          </a:p>
        </p:txBody>
      </p:sp>
      <p:sp>
        <p:nvSpPr>
          <p:cNvPr id="14" name="テキスト ボックス 13"/>
          <p:cNvSpPr txBox="1"/>
          <p:nvPr/>
        </p:nvSpPr>
        <p:spPr>
          <a:xfrm>
            <a:off x="2988332" y="1926999"/>
            <a:ext cx="2772308"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比較できない</a:t>
            </a:r>
            <a:endParaRPr kumimoji="1" lang="ja-JP" altLang="en-US" sz="2800" dirty="0">
              <a:latin typeface="+mj-ea"/>
              <a:ea typeface="+mj-ea"/>
            </a:endParaRPr>
          </a:p>
        </p:txBody>
      </p:sp>
      <p:sp>
        <p:nvSpPr>
          <p:cNvPr id="15" name="テキスト ボックス 14"/>
          <p:cNvSpPr txBox="1"/>
          <p:nvPr/>
        </p:nvSpPr>
        <p:spPr>
          <a:xfrm>
            <a:off x="5940660" y="1936581"/>
            <a:ext cx="2956597"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取組の適切性を評価できない</a:t>
            </a:r>
            <a:endParaRPr kumimoji="1" lang="ja-JP" altLang="en-US" sz="1600" dirty="0">
              <a:latin typeface="+mj-ea"/>
              <a:ea typeface="+mj-ea"/>
            </a:endParaRPr>
          </a:p>
        </p:txBody>
      </p:sp>
      <p:sp>
        <p:nvSpPr>
          <p:cNvPr id="16" name="Rectangle 14"/>
          <p:cNvSpPr>
            <a:spLocks noChangeArrowheads="1"/>
          </p:cNvSpPr>
          <p:nvPr/>
        </p:nvSpPr>
        <p:spPr bwMode="auto">
          <a:xfrm>
            <a:off x="2966280" y="2260617"/>
            <a:ext cx="2736304" cy="920880"/>
          </a:xfrm>
          <a:prstGeom prst="rect">
            <a:avLst/>
          </a:prstGeom>
          <a:noFill/>
          <a:ln w="9525">
            <a:noFill/>
            <a:miter lim="800000"/>
            <a:headEnd/>
            <a:tailEnd/>
          </a:ln>
        </p:spPr>
        <p:txBody>
          <a:bodyPr lIns="45720" rIns="45720"/>
          <a:lstStyle/>
          <a:p>
            <a:pPr marL="180975" lvl="0"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各自治体が独自に分析しても、全国データとの比較ができず、自治体の客観的な状況を把握できない。</a:t>
            </a:r>
            <a:endParaRPr lang="en-US" altLang="ja-JP" sz="1400" dirty="0" smtClean="0">
              <a:latin typeface="HG丸ｺﾞｼｯｸM-PRO" pitchFamily="50" charset="-128"/>
              <a:ea typeface="HG丸ｺﾞｼｯｸM-PRO" pitchFamily="50" charset="-128"/>
            </a:endParaRPr>
          </a:p>
        </p:txBody>
      </p:sp>
      <p:sp>
        <p:nvSpPr>
          <p:cNvPr id="17" name="Rectangle 14"/>
          <p:cNvSpPr>
            <a:spLocks noChangeArrowheads="1"/>
          </p:cNvSpPr>
          <p:nvPr/>
        </p:nvSpPr>
        <p:spPr bwMode="auto">
          <a:xfrm>
            <a:off x="5904656" y="2260618"/>
            <a:ext cx="2949058" cy="700296"/>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自治体が適正化に向けた取組を実施しても、その成果を評価するための客観的なデータがない。</a:t>
            </a:r>
            <a:endParaRPr lang="en-US" altLang="ja-JP" sz="1400" dirty="0" smtClean="0">
              <a:latin typeface="HG丸ｺﾞｼｯｸM-PRO" pitchFamily="50" charset="-128"/>
              <a:ea typeface="HG丸ｺﾞｼｯｸM-PRO" pitchFamily="50" charset="-128"/>
            </a:endParaRPr>
          </a:p>
        </p:txBody>
      </p:sp>
      <p:sp>
        <p:nvSpPr>
          <p:cNvPr id="18" name="Rectangle 14"/>
          <p:cNvSpPr>
            <a:spLocks noChangeArrowheads="1"/>
          </p:cNvSpPr>
          <p:nvPr/>
        </p:nvSpPr>
        <p:spPr bwMode="auto">
          <a:xfrm>
            <a:off x="173606" y="2260617"/>
            <a:ext cx="2736304" cy="992887"/>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調査項目も多くデータ量は膨大であることから、職員自ら目的に合った分析を定期的に実施することは困難な場合が多く、また、負担が大きい。</a:t>
            </a:r>
            <a:endParaRPr lang="ja-JP" altLang="en-US" sz="1400" dirty="0" smtClean="0"/>
          </a:p>
          <a:p>
            <a:pPr marL="180975" lvl="0" indent="-180975" algn="l">
              <a:lnSpc>
                <a:spcPct val="104000"/>
              </a:lnSpc>
              <a:spcBef>
                <a:spcPct val="20000"/>
              </a:spcBef>
              <a:buClr>
                <a:schemeClr val="bg2"/>
              </a:buClr>
              <a:defRPr/>
            </a:pPr>
            <a:endParaRPr lang="en-US" altLang="ja-JP" sz="1200" dirty="0" smtClean="0">
              <a:latin typeface="HG丸ｺﾞｼｯｸM-PRO" pitchFamily="50" charset="-128"/>
              <a:ea typeface="HG丸ｺﾞｼｯｸM-PRO" pitchFamily="50" charset="-128"/>
            </a:endParaRPr>
          </a:p>
        </p:txBody>
      </p:sp>
      <p:sp>
        <p:nvSpPr>
          <p:cNvPr id="20" name="テキスト ボックス 19"/>
          <p:cNvSpPr txBox="1"/>
          <p:nvPr/>
        </p:nvSpPr>
        <p:spPr>
          <a:xfrm>
            <a:off x="231662" y="4205197"/>
            <a:ext cx="2540563" cy="338554"/>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分析の負担が軽減</a:t>
            </a:r>
            <a:endParaRPr kumimoji="1" lang="ja-JP" altLang="en-US" sz="1600" dirty="0">
              <a:solidFill>
                <a:schemeClr val="bg1"/>
              </a:solidFill>
              <a:latin typeface="+mj-ea"/>
              <a:ea typeface="+mj-ea"/>
            </a:endParaRPr>
          </a:p>
        </p:txBody>
      </p:sp>
      <p:sp>
        <p:nvSpPr>
          <p:cNvPr id="21" name="テキスト ボックス 20"/>
          <p:cNvSpPr txBox="1"/>
          <p:nvPr/>
        </p:nvSpPr>
        <p:spPr>
          <a:xfrm>
            <a:off x="2973818" y="4195615"/>
            <a:ext cx="2772308" cy="338554"/>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自分の位置を知ることが可能</a:t>
            </a:r>
            <a:endParaRPr kumimoji="1" lang="ja-JP" altLang="en-US" sz="2800" dirty="0">
              <a:solidFill>
                <a:schemeClr val="bg1"/>
              </a:solidFill>
              <a:latin typeface="+mj-ea"/>
              <a:ea typeface="+mj-ea"/>
            </a:endParaRPr>
          </a:p>
        </p:txBody>
      </p:sp>
      <p:sp>
        <p:nvSpPr>
          <p:cNvPr id="22" name="テキスト ボックス 21"/>
          <p:cNvSpPr txBox="1"/>
          <p:nvPr/>
        </p:nvSpPr>
        <p:spPr>
          <a:xfrm>
            <a:off x="5926146" y="4196023"/>
            <a:ext cx="2971111" cy="346947"/>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取組に対する評価が見える</a:t>
            </a:r>
            <a:endParaRPr kumimoji="1" lang="ja-JP" altLang="en-US" sz="1600" dirty="0">
              <a:solidFill>
                <a:schemeClr val="bg1"/>
              </a:solidFill>
              <a:latin typeface="+mj-ea"/>
              <a:ea typeface="+mj-ea"/>
            </a:endParaRPr>
          </a:p>
        </p:txBody>
      </p:sp>
      <p:sp>
        <p:nvSpPr>
          <p:cNvPr id="23" name="Rectangle 14"/>
          <p:cNvSpPr>
            <a:spLocks noChangeArrowheads="1"/>
          </p:cNvSpPr>
          <p:nvPr/>
        </p:nvSpPr>
        <p:spPr bwMode="auto">
          <a:xfrm>
            <a:off x="108012" y="4736319"/>
            <a:ext cx="2736304" cy="1655775"/>
          </a:xfrm>
          <a:prstGeom prst="rect">
            <a:avLst/>
          </a:prstGeom>
          <a:noFill/>
          <a:ln w="9525">
            <a:noFill/>
            <a:miter lim="800000"/>
            <a:headEnd/>
            <a:tailEnd/>
          </a:ln>
        </p:spPr>
        <p:txBody>
          <a:bodyPr lIns="45720" rIns="45720"/>
          <a:lstStyle/>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自ら集計等の業務を実施する必要はなく、負担が大幅に軽減される。</a:t>
            </a:r>
            <a:endParaRPr lang="en-US" altLang="ja-JP" sz="1600" dirty="0" smtClean="0">
              <a:latin typeface="HG丸ｺﾞｼｯｸM-PRO" pitchFamily="50" charset="-128"/>
              <a:ea typeface="HG丸ｺﾞｼｯｸM-PRO" pitchFamily="50" charset="-128"/>
            </a:endParaRPr>
          </a:p>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グラフ等で状況を把握できるため、分析負荷が軽減。</a:t>
            </a:r>
            <a:endParaRPr lang="en-US" altLang="ja-JP" sz="1600" dirty="0" smtClean="0">
              <a:latin typeface="HG丸ｺﾞｼｯｸM-PRO" pitchFamily="50" charset="-128"/>
              <a:ea typeface="HG丸ｺﾞｼｯｸM-PRO" pitchFamily="50" charset="-128"/>
            </a:endParaRPr>
          </a:p>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さらに、能力向上研修会で分析方法を伝達。</a:t>
            </a:r>
            <a:endParaRPr lang="en-US" altLang="ja-JP" sz="1600" dirty="0" smtClean="0">
              <a:latin typeface="HG丸ｺﾞｼｯｸM-PRO" pitchFamily="50" charset="-128"/>
              <a:ea typeface="HG丸ｺﾞｼｯｸM-PRO" pitchFamily="50" charset="-128"/>
            </a:endParaRPr>
          </a:p>
        </p:txBody>
      </p:sp>
      <p:sp>
        <p:nvSpPr>
          <p:cNvPr id="24" name="Rectangle 14"/>
          <p:cNvSpPr>
            <a:spLocks noChangeArrowheads="1"/>
          </p:cNvSpPr>
          <p:nvPr/>
        </p:nvSpPr>
        <p:spPr bwMode="auto">
          <a:xfrm>
            <a:off x="5904656" y="4700315"/>
            <a:ext cx="2949058" cy="1330851"/>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定期的にデータ提供で、適正化の取組の妥当性を自己点検可能。</a:t>
            </a:r>
            <a:endParaRPr lang="en-US" altLang="ja-JP" sz="1600" dirty="0" smtClean="0">
              <a:latin typeface="HG丸ｺﾞｼｯｸM-PRO" pitchFamily="50" charset="-128"/>
              <a:ea typeface="HG丸ｺﾞｼｯｸM-PRO" pitchFamily="50" charset="-128"/>
            </a:endParaRPr>
          </a:p>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取組を客観的に評価できることで、審査会や調査員、庁内に対して、認定業務の現状を適切に説明することができる。</a:t>
            </a:r>
            <a:endParaRPr lang="en-US" altLang="ja-JP" sz="1600" dirty="0" smtClean="0">
              <a:latin typeface="HG丸ｺﾞｼｯｸM-PRO" pitchFamily="50" charset="-128"/>
              <a:ea typeface="HG丸ｺﾞｼｯｸM-PRO" pitchFamily="50" charset="-128"/>
            </a:endParaRPr>
          </a:p>
        </p:txBody>
      </p:sp>
      <p:sp>
        <p:nvSpPr>
          <p:cNvPr id="25" name="Rectangle 14"/>
          <p:cNvSpPr>
            <a:spLocks noChangeArrowheads="1"/>
          </p:cNvSpPr>
          <p:nvPr/>
        </p:nvSpPr>
        <p:spPr bwMode="auto">
          <a:xfrm>
            <a:off x="2988332" y="4709488"/>
            <a:ext cx="2736304" cy="1187723"/>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全国の自治体の中での位置を知ることができる。</a:t>
            </a:r>
            <a:endParaRPr lang="en-US" altLang="ja-JP" sz="1600" dirty="0" smtClean="0">
              <a:latin typeface="HG丸ｺﾞｼｯｸM-PRO" pitchFamily="50" charset="-128"/>
              <a:ea typeface="HG丸ｺﾞｼｯｸM-PRO" pitchFamily="50" charset="-128"/>
            </a:endParaRPr>
          </a:p>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全国統一のフォーマットであるため、近隣市町村や同一規模自治体との比較も可能となる。</a:t>
            </a:r>
            <a:endParaRPr lang="en-US" altLang="ja-JP" sz="1600" dirty="0" smtClean="0">
              <a:latin typeface="HG丸ｺﾞｼｯｸM-PRO" pitchFamily="50" charset="-128"/>
              <a:ea typeface="HG丸ｺﾞｼｯｸM-PRO" pitchFamily="50" charset="-128"/>
            </a:endParaRPr>
          </a:p>
        </p:txBody>
      </p:sp>
      <p:cxnSp>
        <p:nvCxnSpPr>
          <p:cNvPr id="26" name="直線矢印コネクタ 25"/>
          <p:cNvCxnSpPr/>
          <p:nvPr/>
        </p:nvCxnSpPr>
        <p:spPr bwMode="auto">
          <a:xfrm>
            <a:off x="4471412" y="3229340"/>
            <a:ext cx="7598" cy="432048"/>
          </a:xfrm>
          <a:prstGeom prst="straightConnector1">
            <a:avLst/>
          </a:prstGeom>
          <a:solidFill>
            <a:schemeClr val="bg1"/>
          </a:solidFill>
          <a:ln w="5715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業務分析データとは</a:t>
            </a:r>
          </a:p>
        </p:txBody>
      </p:sp>
      <p:sp>
        <p:nvSpPr>
          <p:cNvPr id="4" name="正方形/長方形 3"/>
          <p:cNvSpPr/>
          <p:nvPr/>
        </p:nvSpPr>
        <p:spPr>
          <a:xfrm>
            <a:off x="523628" y="1214846"/>
            <a:ext cx="8152410" cy="101822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「業務分析データ」は、各自治体の職員が、認定の適正な運営に関する課題分析をおこなうための基礎資料を提供することを目的としている。自治体が</a:t>
            </a:r>
            <a:r>
              <a:rPr lang="ja-JP" altLang="en-US" sz="1600" b="1" dirty="0" smtClean="0">
                <a:solidFill>
                  <a:srgbClr val="FF0000"/>
                </a:solidFill>
              </a:rPr>
              <a:t>自身の状況を把握し、自ら適正化に向けた課題を把握するため</a:t>
            </a:r>
            <a:r>
              <a:rPr lang="ja-JP" altLang="en-US" sz="1600" dirty="0" smtClean="0"/>
              <a:t>の客観的な情報を提供することにある。</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平成</a:t>
            </a:r>
            <a:r>
              <a:rPr lang="en-US" altLang="ja-JP" sz="1600" dirty="0" smtClean="0"/>
              <a:t>28</a:t>
            </a:r>
            <a:r>
              <a:rPr lang="ja-JP" altLang="en-US" sz="1600" dirty="0" smtClean="0"/>
              <a:t>年度も、</a:t>
            </a:r>
            <a:r>
              <a:rPr lang="en-US" altLang="ja-JP" sz="1600" dirty="0" smtClean="0"/>
              <a:t>9</a:t>
            </a:r>
            <a:r>
              <a:rPr lang="ja-JP" altLang="en-US" sz="1600" dirty="0" smtClean="0"/>
              <a:t>月末と</a:t>
            </a:r>
            <a:r>
              <a:rPr lang="en-US" altLang="ja-JP" sz="1600" dirty="0" smtClean="0"/>
              <a:t>3</a:t>
            </a:r>
            <a:r>
              <a:rPr lang="ja-JP" altLang="en-US" sz="1600" dirty="0" smtClean="0"/>
              <a:t>月末に、エクセルデータにて提供予定（</a:t>
            </a:r>
            <a:r>
              <a:rPr lang="en-US" altLang="ja-JP" sz="1600" dirty="0" smtClean="0"/>
              <a:t>HP</a:t>
            </a:r>
            <a:r>
              <a:rPr lang="ja-JP" altLang="en-US" sz="1600" dirty="0" smtClean="0"/>
              <a:t>から各自ダウンロード）。</a:t>
            </a:r>
            <a:endParaRPr lang="en-US" altLang="ja-JP" sz="1600" dirty="0" smtClean="0"/>
          </a:p>
        </p:txBody>
      </p:sp>
      <p:sp>
        <p:nvSpPr>
          <p:cNvPr id="14" name="正方形/長方形 13"/>
          <p:cNvSpPr/>
          <p:nvPr/>
        </p:nvSpPr>
        <p:spPr bwMode="auto">
          <a:xfrm>
            <a:off x="4483264" y="2481567"/>
            <a:ext cx="4320480"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5" name="正方形/長方形 14"/>
          <p:cNvSpPr/>
          <p:nvPr/>
        </p:nvSpPr>
        <p:spPr bwMode="auto">
          <a:xfrm>
            <a:off x="393250" y="2483141"/>
            <a:ext cx="3990953"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7" name="AutoShape 214"/>
          <p:cNvSpPr>
            <a:spLocks noChangeArrowheads="1"/>
          </p:cNvSpPr>
          <p:nvPr/>
        </p:nvSpPr>
        <p:spPr bwMode="auto">
          <a:xfrm>
            <a:off x="721318" y="2302037"/>
            <a:ext cx="3420000"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提供するデータのイメージ①</a:t>
            </a:r>
            <a:endParaRPr lang="ja-JP" altLang="en-US" sz="1400" dirty="0">
              <a:solidFill>
                <a:srgbClr val="FFFFFF"/>
              </a:solidFill>
              <a:ea typeface="HGP創英角ｺﾞｼｯｸUB" pitchFamily="50" charset="-128"/>
            </a:endParaRPr>
          </a:p>
        </p:txBody>
      </p:sp>
      <p:sp>
        <p:nvSpPr>
          <p:cNvPr id="18" name="AutoShape 214"/>
          <p:cNvSpPr>
            <a:spLocks noChangeArrowheads="1"/>
          </p:cNvSpPr>
          <p:nvPr/>
        </p:nvSpPr>
        <p:spPr bwMode="auto">
          <a:xfrm>
            <a:off x="4772778" y="2301547"/>
            <a:ext cx="3420000"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提供するデータのイメージ②</a:t>
            </a:r>
            <a:endParaRPr lang="ja-JP" altLang="en-US" sz="1400" dirty="0">
              <a:solidFill>
                <a:srgbClr val="FFFFFF"/>
              </a:solidFill>
              <a:ea typeface="HGP創英角ｺﾞｼｯｸUB" pitchFamily="50" charset="-128"/>
            </a:endParaRPr>
          </a:p>
        </p:txBody>
      </p:sp>
      <p:grpSp>
        <p:nvGrpSpPr>
          <p:cNvPr id="2" name="グループ化 78"/>
          <p:cNvGrpSpPr/>
          <p:nvPr/>
        </p:nvGrpSpPr>
        <p:grpSpPr>
          <a:xfrm>
            <a:off x="507579" y="2694014"/>
            <a:ext cx="3729049" cy="3611529"/>
            <a:chOff x="236476" y="1922480"/>
            <a:chExt cx="4459721" cy="4303538"/>
          </a:xfrm>
          <a:effectLst>
            <a:outerShdw blurRad="50800" dist="38100" dir="2700000" algn="tl" rotWithShape="0">
              <a:prstClr val="black">
                <a:alpha val="40000"/>
              </a:prstClr>
            </a:outerShdw>
          </a:effectLst>
        </p:grpSpPr>
        <p:sp>
          <p:nvSpPr>
            <p:cNvPr id="25" name="Rectangle 87"/>
            <p:cNvSpPr>
              <a:spLocks noChangeArrowheads="1"/>
            </p:cNvSpPr>
            <p:nvPr/>
          </p:nvSpPr>
          <p:spPr bwMode="auto">
            <a:xfrm>
              <a:off x="236476" y="2160605"/>
              <a:ext cx="2376264" cy="3111500"/>
            </a:xfrm>
            <a:prstGeom prst="rect">
              <a:avLst/>
            </a:pr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26" name="AutoShape 90"/>
            <p:cNvSpPr>
              <a:spLocks noChangeArrowheads="1"/>
            </p:cNvSpPr>
            <p:nvPr/>
          </p:nvSpPr>
          <p:spPr bwMode="auto">
            <a:xfrm rot="10800000">
              <a:off x="1006413" y="1922480"/>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27" name="Text Box 91"/>
            <p:cNvSpPr txBox="1">
              <a:spLocks noChangeArrowheads="1"/>
            </p:cNvSpPr>
            <p:nvPr/>
          </p:nvSpPr>
          <p:spPr bwMode="auto">
            <a:xfrm>
              <a:off x="1367635" y="1922490"/>
              <a:ext cx="744412"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ja-JP" altLang="en-US" sz="800" dirty="0">
                  <a:latin typeface="HGP創英角ｺﾞｼｯｸUB" pitchFamily="50" charset="-128"/>
                  <a:ea typeface="HGP創英角ｺﾞｼｯｸUB" pitchFamily="50" charset="-128"/>
                </a:rPr>
                <a:t>データの見方</a:t>
              </a:r>
            </a:p>
          </p:txBody>
        </p:sp>
        <p:pic>
          <p:nvPicPr>
            <p:cNvPr id="28" name="Picture 8"/>
            <p:cNvPicPr>
              <a:picLocks noChangeAspect="1" noChangeArrowheads="1"/>
            </p:cNvPicPr>
            <p:nvPr/>
          </p:nvPicPr>
          <p:blipFill>
            <a:blip r:embed="rId3" cstate="print"/>
            <a:srcRect/>
            <a:stretch>
              <a:fillRect/>
            </a:stretch>
          </p:blipFill>
          <p:spPr bwMode="auto">
            <a:xfrm>
              <a:off x="289432" y="2204694"/>
              <a:ext cx="2282706" cy="3024336"/>
            </a:xfrm>
            <a:prstGeom prst="rect">
              <a:avLst/>
            </a:prstGeom>
            <a:solidFill>
              <a:schemeClr val="bg1"/>
            </a:solidFill>
            <a:ln w="9525">
              <a:noFill/>
              <a:miter lim="800000"/>
              <a:headEnd/>
              <a:tailEnd/>
            </a:ln>
            <a:effectLst/>
          </p:spPr>
        </p:pic>
        <p:grpSp>
          <p:nvGrpSpPr>
            <p:cNvPr id="3" name="グループ化 55"/>
            <p:cNvGrpSpPr/>
            <p:nvPr/>
          </p:nvGrpSpPr>
          <p:grpSpPr>
            <a:xfrm>
              <a:off x="888900" y="2277905"/>
              <a:ext cx="2175321" cy="3351213"/>
              <a:chOff x="6069124" y="2433215"/>
              <a:chExt cx="2175321" cy="3351213"/>
            </a:xfrm>
          </p:grpSpPr>
          <p:sp>
            <p:nvSpPr>
              <p:cNvPr id="40" name="Rectangle 87"/>
              <p:cNvSpPr>
                <a:spLocks noChangeArrowheads="1"/>
              </p:cNvSpPr>
              <p:nvPr/>
            </p:nvSpPr>
            <p:spPr bwMode="auto">
              <a:xfrm>
                <a:off x="6069124" y="2672928"/>
                <a:ext cx="2175321" cy="3111500"/>
              </a:xfrm>
              <a:prstGeom prst="rect">
                <a:avLst/>
              </a:pr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41" name="AutoShape 90"/>
              <p:cNvSpPr>
                <a:spLocks noChangeArrowheads="1"/>
              </p:cNvSpPr>
              <p:nvPr/>
            </p:nvSpPr>
            <p:spPr bwMode="auto">
              <a:xfrm rot="10800000">
                <a:off x="6695045" y="2434803"/>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42" name="Text Box 91"/>
              <p:cNvSpPr txBox="1">
                <a:spLocks noChangeArrowheads="1"/>
              </p:cNvSpPr>
              <p:nvPr/>
            </p:nvSpPr>
            <p:spPr bwMode="auto">
              <a:xfrm>
                <a:off x="7046647" y="2433215"/>
                <a:ext cx="76364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Ⅰ</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基礎情報</a:t>
                </a:r>
              </a:p>
            </p:txBody>
          </p:sp>
          <p:pic>
            <p:nvPicPr>
              <p:cNvPr id="43" name="Picture 7"/>
              <p:cNvPicPr>
                <a:picLocks noChangeAspect="1" noChangeArrowheads="1"/>
              </p:cNvPicPr>
              <p:nvPr/>
            </p:nvPicPr>
            <p:blipFill>
              <a:blip r:embed="rId4" cstate="print"/>
              <a:srcRect/>
              <a:stretch>
                <a:fillRect/>
              </a:stretch>
            </p:blipFill>
            <p:spPr bwMode="auto">
              <a:xfrm>
                <a:off x="6133447" y="2723209"/>
                <a:ext cx="2059913" cy="2988332"/>
              </a:xfrm>
              <a:prstGeom prst="rect">
                <a:avLst/>
              </a:prstGeom>
              <a:solidFill>
                <a:schemeClr val="bg1"/>
              </a:solidFill>
              <a:ln w="9525">
                <a:noFill/>
                <a:miter lim="800000"/>
                <a:headEnd/>
                <a:tailEnd/>
              </a:ln>
              <a:effectLst/>
            </p:spPr>
          </p:pic>
        </p:grpSp>
        <p:grpSp>
          <p:nvGrpSpPr>
            <p:cNvPr id="5" name="グループ化 60"/>
            <p:cNvGrpSpPr/>
            <p:nvPr/>
          </p:nvGrpSpPr>
          <p:grpSpPr>
            <a:xfrm>
              <a:off x="1664059" y="2638268"/>
              <a:ext cx="2066937" cy="3311526"/>
              <a:chOff x="6825207" y="2793578"/>
              <a:chExt cx="2066937" cy="3311526"/>
            </a:xfrm>
          </p:grpSpPr>
          <p:sp>
            <p:nvSpPr>
              <p:cNvPr id="36" name="Rectangle 94"/>
              <p:cNvSpPr>
                <a:spLocks noChangeArrowheads="1"/>
              </p:cNvSpPr>
              <p:nvPr/>
            </p:nvSpPr>
            <p:spPr bwMode="auto">
              <a:xfrm>
                <a:off x="6825207" y="3033291"/>
                <a:ext cx="2066937" cy="3071813"/>
              </a:xfrm>
              <a:prstGeom prst="rect">
                <a:avLst/>
              </a:pr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7" name="AutoShape 96"/>
              <p:cNvSpPr>
                <a:spLocks noChangeArrowheads="1"/>
              </p:cNvSpPr>
              <p:nvPr/>
            </p:nvSpPr>
            <p:spPr bwMode="auto">
              <a:xfrm rot="10800000">
                <a:off x="7214158" y="2795166"/>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8" name="Text Box 97"/>
              <p:cNvSpPr txBox="1">
                <a:spLocks noChangeArrowheads="1"/>
              </p:cNvSpPr>
              <p:nvPr/>
            </p:nvSpPr>
            <p:spPr bwMode="auto">
              <a:xfrm>
                <a:off x="7546430" y="2793578"/>
                <a:ext cx="821356"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Ⅱ</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事務データ</a:t>
                </a:r>
              </a:p>
            </p:txBody>
          </p:sp>
          <p:pic>
            <p:nvPicPr>
              <p:cNvPr id="39" name="Picture 6"/>
              <p:cNvPicPr>
                <a:picLocks noChangeAspect="1" noChangeArrowheads="1"/>
              </p:cNvPicPr>
              <p:nvPr/>
            </p:nvPicPr>
            <p:blipFill>
              <a:blip r:embed="rId5" cstate="print"/>
              <a:srcRect/>
              <a:stretch>
                <a:fillRect/>
              </a:stretch>
            </p:blipFill>
            <p:spPr bwMode="auto">
              <a:xfrm>
                <a:off x="6886932" y="3070292"/>
                <a:ext cx="1889790" cy="2950996"/>
              </a:xfrm>
              <a:prstGeom prst="rect">
                <a:avLst/>
              </a:prstGeom>
              <a:solidFill>
                <a:schemeClr val="bg1"/>
              </a:solidFill>
              <a:ln w="9525">
                <a:noFill/>
                <a:miter lim="800000"/>
                <a:headEnd/>
                <a:tailEnd/>
              </a:ln>
              <a:effectLst/>
            </p:spPr>
          </p:pic>
        </p:grpSp>
        <p:grpSp>
          <p:nvGrpSpPr>
            <p:cNvPr id="6" name="グループ化 66"/>
            <p:cNvGrpSpPr/>
            <p:nvPr/>
          </p:nvGrpSpPr>
          <p:grpSpPr>
            <a:xfrm>
              <a:off x="2468724" y="2998630"/>
              <a:ext cx="2227473" cy="3227388"/>
              <a:chOff x="7401272" y="3153940"/>
              <a:chExt cx="2227473" cy="3227388"/>
            </a:xfrm>
          </p:grpSpPr>
          <p:sp>
            <p:nvSpPr>
              <p:cNvPr id="32" name="Rectangle 109"/>
              <p:cNvSpPr>
                <a:spLocks noChangeArrowheads="1"/>
              </p:cNvSpPr>
              <p:nvPr/>
            </p:nvSpPr>
            <p:spPr bwMode="auto">
              <a:xfrm>
                <a:off x="7401272" y="3393653"/>
                <a:ext cx="2227473" cy="2987675"/>
              </a:xfrm>
              <a:prstGeom prst="rect">
                <a:avLst/>
              </a:pr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3" name="AutoShape 110"/>
              <p:cNvSpPr>
                <a:spLocks noChangeArrowheads="1"/>
              </p:cNvSpPr>
              <p:nvPr/>
            </p:nvSpPr>
            <p:spPr bwMode="auto">
              <a:xfrm rot="10800000">
                <a:off x="8079345" y="3155528"/>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4" name="Text Box 111"/>
              <p:cNvSpPr txBox="1">
                <a:spLocks noChangeArrowheads="1"/>
              </p:cNvSpPr>
              <p:nvPr/>
            </p:nvSpPr>
            <p:spPr bwMode="auto">
              <a:xfrm>
                <a:off x="8119903" y="3153940"/>
                <a:ext cx="139843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Ⅲ</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調査項目データ（第</a:t>
                </a:r>
                <a:r>
                  <a:rPr kumimoji="0" lang="en-US" altLang="ja-JP" sz="800" dirty="0">
                    <a:latin typeface="HGP創英角ｺﾞｼｯｸUB" pitchFamily="50" charset="-128"/>
                    <a:ea typeface="HGP創英角ｺﾞｼｯｸUB" pitchFamily="50" charset="-128"/>
                  </a:rPr>
                  <a:t>1</a:t>
                </a:r>
                <a:r>
                  <a:rPr kumimoji="0" lang="ja-JP" altLang="en-US" sz="800" dirty="0">
                    <a:latin typeface="HGP創英角ｺﾞｼｯｸUB" pitchFamily="50" charset="-128"/>
                    <a:ea typeface="HGP創英角ｺﾞｼｯｸUB" pitchFamily="50" charset="-128"/>
                  </a:rPr>
                  <a:t>群）</a:t>
                </a:r>
              </a:p>
            </p:txBody>
          </p:sp>
          <p:pic>
            <p:nvPicPr>
              <p:cNvPr id="35" name="Picture 5"/>
              <p:cNvPicPr>
                <a:picLocks noChangeAspect="1" noChangeArrowheads="1"/>
              </p:cNvPicPr>
              <p:nvPr/>
            </p:nvPicPr>
            <p:blipFill>
              <a:blip r:embed="rId6" cstate="print"/>
              <a:srcRect/>
              <a:stretch>
                <a:fillRect/>
              </a:stretch>
            </p:blipFill>
            <p:spPr bwMode="auto">
              <a:xfrm>
                <a:off x="7489695" y="3434525"/>
                <a:ext cx="2094677" cy="2874796"/>
              </a:xfrm>
              <a:prstGeom prst="rect">
                <a:avLst/>
              </a:prstGeom>
              <a:solidFill>
                <a:schemeClr val="bg1"/>
              </a:solidFill>
              <a:ln w="9525">
                <a:noFill/>
                <a:miter lim="800000"/>
                <a:headEnd/>
                <a:tailEnd/>
              </a:ln>
              <a:effectLst/>
            </p:spPr>
          </p:pic>
        </p:grpSp>
      </p:grpSp>
      <p:sp>
        <p:nvSpPr>
          <p:cNvPr id="49" name="AutoShape 115"/>
          <p:cNvSpPr>
            <a:spLocks noChangeArrowheads="1"/>
          </p:cNvSpPr>
          <p:nvPr/>
        </p:nvSpPr>
        <p:spPr bwMode="auto">
          <a:xfrm>
            <a:off x="212651" y="5212259"/>
            <a:ext cx="2775098" cy="1454347"/>
          </a:xfrm>
          <a:prstGeom prst="wedgeEllipseCallout">
            <a:avLst>
              <a:gd name="adj1" fmla="val 18466"/>
              <a:gd name="adj2" fmla="val -7935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lgn="ctr">
              <a:spcBef>
                <a:spcPct val="50000"/>
              </a:spcBef>
              <a:buFont typeface="Wingdings" pitchFamily="2" charset="2"/>
              <a:buNone/>
              <a:defRPr/>
            </a:pPr>
            <a:endParaRPr kumimoji="0" lang="ja-JP" altLang="en-US">
              <a:solidFill>
                <a:srgbClr val="000000"/>
              </a:solidFill>
            </a:endParaRPr>
          </a:p>
        </p:txBody>
      </p:sp>
      <p:sp>
        <p:nvSpPr>
          <p:cNvPr id="50" name="Text Box 45"/>
          <p:cNvSpPr txBox="1">
            <a:spLocks noChangeArrowheads="1"/>
          </p:cNvSpPr>
          <p:nvPr/>
        </p:nvSpPr>
        <p:spPr bwMode="auto">
          <a:xfrm>
            <a:off x="468572" y="5367220"/>
            <a:ext cx="2232101" cy="1171732"/>
          </a:xfrm>
          <a:prstGeom prst="rect">
            <a:avLst/>
          </a:prstGeom>
          <a:no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400" b="1" dirty="0" smtClean="0">
                <a:solidFill>
                  <a:srgbClr val="000000"/>
                </a:solidFill>
                <a:ea typeface="HG丸ｺﾞｼｯｸM-PRO" pitchFamily="50" charset="-128"/>
              </a:rPr>
              <a:t>自治体の基礎情報、事務データ、調査項目データ、審査判定データといった</a:t>
            </a:r>
            <a:r>
              <a:rPr kumimoji="0" lang="ja-JP" altLang="en-US" sz="1400" b="1" dirty="0" smtClean="0">
                <a:solidFill>
                  <a:srgbClr val="FF0000"/>
                </a:solidFill>
                <a:ea typeface="HG丸ｺﾞｼｯｸM-PRO" pitchFamily="50" charset="-128"/>
              </a:rPr>
              <a:t>項目</a:t>
            </a:r>
            <a:r>
              <a:rPr kumimoji="0" lang="ja-JP" altLang="en-US" sz="1400" b="1" dirty="0">
                <a:solidFill>
                  <a:srgbClr val="FF0000"/>
                </a:solidFill>
                <a:ea typeface="HG丸ｺﾞｼｯｸM-PRO" pitchFamily="50" charset="-128"/>
              </a:rPr>
              <a:t>別</a:t>
            </a:r>
            <a:r>
              <a:rPr kumimoji="0" lang="ja-JP" altLang="en-US" sz="1400" b="1" dirty="0" smtClean="0">
                <a:solidFill>
                  <a:srgbClr val="FF0000"/>
                </a:solidFill>
                <a:ea typeface="HG丸ｺﾞｼｯｸM-PRO" pitchFamily="50" charset="-128"/>
              </a:rPr>
              <a:t>に分けて</a:t>
            </a:r>
            <a:r>
              <a:rPr kumimoji="0" lang="ja-JP" altLang="en-US" sz="1400" b="1" dirty="0" smtClean="0">
                <a:solidFill>
                  <a:srgbClr val="000000"/>
                </a:solidFill>
                <a:ea typeface="HG丸ｺﾞｼｯｸM-PRO" pitchFamily="50" charset="-128"/>
              </a:rPr>
              <a:t>、エクセルシートを提供</a:t>
            </a:r>
            <a:endParaRPr kumimoji="0" lang="ja-JP" altLang="en-US" sz="1400" dirty="0">
              <a:solidFill>
                <a:srgbClr val="000000"/>
              </a:solidFill>
              <a:ea typeface="HG丸ｺﾞｼｯｸM-PRO" pitchFamily="50" charset="-128"/>
            </a:endParaRPr>
          </a:p>
        </p:txBody>
      </p:sp>
      <p:pic>
        <p:nvPicPr>
          <p:cNvPr id="2050" name="Picture 2"/>
          <p:cNvPicPr>
            <a:picLocks noChangeAspect="1" noChangeArrowheads="1"/>
          </p:cNvPicPr>
          <p:nvPr/>
        </p:nvPicPr>
        <p:blipFill>
          <a:blip r:embed="rId7" cstate="print"/>
          <a:srcRect/>
          <a:stretch>
            <a:fillRect/>
          </a:stretch>
        </p:blipFill>
        <p:spPr bwMode="auto">
          <a:xfrm>
            <a:off x="4591050" y="4838700"/>
            <a:ext cx="4103455" cy="14763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8" cstate="print"/>
          <a:srcRect/>
          <a:stretch>
            <a:fillRect/>
          </a:stretch>
        </p:blipFill>
        <p:spPr bwMode="auto">
          <a:xfrm>
            <a:off x="5266227" y="2981325"/>
            <a:ext cx="3430099" cy="1664741"/>
          </a:xfrm>
          <a:prstGeom prst="rect">
            <a:avLst/>
          </a:prstGeom>
          <a:noFill/>
          <a:ln w="9525">
            <a:noFill/>
            <a:miter lim="800000"/>
            <a:headEnd/>
            <a:tailEnd/>
          </a:ln>
          <a:effectLst/>
        </p:spPr>
      </p:pic>
      <p:sp>
        <p:nvSpPr>
          <p:cNvPr id="55" name="テキスト ボックス 54"/>
          <p:cNvSpPr txBox="1"/>
          <p:nvPr/>
        </p:nvSpPr>
        <p:spPr>
          <a:xfrm>
            <a:off x="4619625" y="2724149"/>
            <a:ext cx="4057650" cy="220573"/>
          </a:xfrm>
          <a:prstGeom prst="rect">
            <a:avLst/>
          </a:prstGeom>
          <a:solidFill>
            <a:schemeClr val="tx1">
              <a:lumMod val="75000"/>
              <a:lumOff val="25000"/>
            </a:schemeClr>
          </a:solidFill>
        </p:spPr>
        <p:txBody>
          <a:bodyPr wrap="square" rtlCol="0">
            <a:spAutoFit/>
          </a:bodyPr>
          <a:lstStyle/>
          <a:p>
            <a:pPr>
              <a:lnSpc>
                <a:spcPts val="1000"/>
              </a:lnSpc>
            </a:pPr>
            <a:r>
              <a:rPr kumimoji="1" lang="ja-JP" altLang="en-US" sz="1000" b="1" dirty="0" smtClean="0">
                <a:solidFill>
                  <a:schemeClr val="bg1"/>
                </a:solidFill>
                <a:latin typeface="ＭＳ Ｐゴシック" pitchFamily="50" charset="-128"/>
              </a:rPr>
              <a:t>選択率のばらつき状況を示す「箱</a:t>
            </a:r>
            <a:r>
              <a:rPr kumimoji="1" lang="ja-JP" altLang="en-US" sz="1000" b="1" dirty="0" err="1" smtClean="0">
                <a:solidFill>
                  <a:schemeClr val="bg1"/>
                </a:solidFill>
                <a:latin typeface="ＭＳ Ｐゴシック" pitchFamily="50" charset="-128"/>
              </a:rPr>
              <a:t>ひげ</a:t>
            </a:r>
            <a:r>
              <a:rPr kumimoji="1" lang="ja-JP" altLang="en-US" sz="1000" b="1" dirty="0" smtClean="0">
                <a:solidFill>
                  <a:schemeClr val="bg1"/>
                </a:solidFill>
                <a:latin typeface="ＭＳ Ｐゴシック" pitchFamily="50" charset="-128"/>
              </a:rPr>
              <a:t>図」　　例示）</a:t>
            </a:r>
            <a:r>
              <a:rPr kumimoji="1" lang="en-US" altLang="ja-JP" sz="1000" b="1" dirty="0" smtClean="0">
                <a:solidFill>
                  <a:schemeClr val="bg1"/>
                </a:solidFill>
                <a:latin typeface="ＭＳ Ｐゴシック" pitchFamily="50" charset="-128"/>
              </a:rPr>
              <a:t>2-2.</a:t>
            </a:r>
            <a:r>
              <a:rPr kumimoji="1" lang="ja-JP" altLang="en-US" sz="1000" b="1" dirty="0" smtClean="0">
                <a:solidFill>
                  <a:schemeClr val="bg1"/>
                </a:solidFill>
                <a:latin typeface="ＭＳ Ｐゴシック" pitchFamily="50" charset="-128"/>
              </a:rPr>
              <a:t>移動</a:t>
            </a:r>
            <a:endParaRPr kumimoji="1" lang="ja-JP" altLang="en-US" sz="1000" b="1" dirty="0">
              <a:solidFill>
                <a:schemeClr val="bg1"/>
              </a:solidFill>
              <a:latin typeface="ＭＳ Ｐゴシック" pitchFamily="50" charset="-128"/>
            </a:endParaRPr>
          </a:p>
        </p:txBody>
      </p:sp>
      <p:sp>
        <p:nvSpPr>
          <p:cNvPr id="56" name="テキスト ボックス 55"/>
          <p:cNvSpPr txBox="1"/>
          <p:nvPr/>
        </p:nvSpPr>
        <p:spPr>
          <a:xfrm>
            <a:off x="4619625" y="4629149"/>
            <a:ext cx="4057650" cy="220573"/>
          </a:xfrm>
          <a:prstGeom prst="rect">
            <a:avLst/>
          </a:prstGeom>
          <a:solidFill>
            <a:schemeClr val="tx1">
              <a:lumMod val="75000"/>
              <a:lumOff val="25000"/>
            </a:schemeClr>
          </a:solidFill>
        </p:spPr>
        <p:txBody>
          <a:bodyPr wrap="square" rtlCol="0">
            <a:spAutoFit/>
          </a:bodyPr>
          <a:lstStyle/>
          <a:p>
            <a:pPr>
              <a:lnSpc>
                <a:spcPts val="1000"/>
              </a:lnSpc>
            </a:pPr>
            <a:r>
              <a:rPr kumimoji="1" lang="ja-JP" altLang="en-US" sz="1000" b="1" dirty="0" smtClean="0">
                <a:solidFill>
                  <a:schemeClr val="bg1"/>
                </a:solidFill>
                <a:latin typeface="ＭＳ Ｐゴシック" pitchFamily="50" charset="-128"/>
              </a:rPr>
              <a:t>自治体の分布を示す「ヒストグラム」　例示）申請から認定までの期間</a:t>
            </a:r>
            <a:endParaRPr kumimoji="1" lang="ja-JP" altLang="en-US" sz="1000" b="1" dirty="0">
              <a:solidFill>
                <a:schemeClr val="bg1"/>
              </a:solidFill>
              <a:latin typeface="ＭＳ Ｐゴシック" pitchFamily="50" charset="-128"/>
            </a:endParaRPr>
          </a:p>
        </p:txBody>
      </p:sp>
      <p:sp>
        <p:nvSpPr>
          <p:cNvPr id="44" name="AutoShape 115"/>
          <p:cNvSpPr>
            <a:spLocks noChangeArrowheads="1"/>
          </p:cNvSpPr>
          <p:nvPr/>
        </p:nvSpPr>
        <p:spPr bwMode="auto">
          <a:xfrm>
            <a:off x="3545839" y="2952751"/>
            <a:ext cx="2007236" cy="1400174"/>
          </a:xfrm>
          <a:prstGeom prst="wedgeEllipseCallout">
            <a:avLst>
              <a:gd name="adj1" fmla="val 61891"/>
              <a:gd name="adj2" fmla="val 35665"/>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45" name="テキスト ボックス 44"/>
          <p:cNvSpPr txBox="1"/>
          <p:nvPr/>
        </p:nvSpPr>
        <p:spPr>
          <a:xfrm>
            <a:off x="3739060" y="3092745"/>
            <a:ext cx="1832400" cy="1169551"/>
          </a:xfrm>
          <a:prstGeom prst="rect">
            <a:avLst/>
          </a:prstGeom>
          <a:noFill/>
        </p:spPr>
        <p:txBody>
          <a:bodyPr wrap="square" rtlCol="0">
            <a:spAutoFit/>
          </a:bodyPr>
          <a:lstStyle/>
          <a:p>
            <a:r>
              <a:rPr kumimoji="0" lang="ja-JP" altLang="en-US" sz="1400" b="1" dirty="0" smtClean="0">
                <a:solidFill>
                  <a:srgbClr val="000000"/>
                </a:solidFill>
                <a:ea typeface="HG丸ｺﾞｼｯｸM-PRO" pitchFamily="50" charset="-128"/>
              </a:rPr>
              <a:t>各調査項目の選択</a:t>
            </a:r>
            <a:r>
              <a:rPr kumimoji="0" lang="en-US" altLang="ja-JP" sz="1400" b="1" dirty="0" smtClean="0">
                <a:solidFill>
                  <a:srgbClr val="000000"/>
                </a:solidFill>
                <a:ea typeface="HG丸ｺﾞｼｯｸM-PRO" pitchFamily="50" charset="-128"/>
              </a:rPr>
              <a:t/>
            </a:r>
            <a:br>
              <a:rPr kumimoji="0" lang="en-US" altLang="ja-JP" sz="1400" b="1" dirty="0" smtClean="0">
                <a:solidFill>
                  <a:srgbClr val="000000"/>
                </a:solidFill>
                <a:ea typeface="HG丸ｺﾞｼｯｸM-PRO" pitchFamily="50" charset="-128"/>
              </a:rPr>
            </a:br>
            <a:r>
              <a:rPr kumimoji="0" lang="ja-JP" altLang="en-US" sz="1400" b="1" dirty="0" smtClean="0">
                <a:solidFill>
                  <a:srgbClr val="000000"/>
                </a:solidFill>
                <a:ea typeface="HG丸ｺﾞｼｯｸM-PRO" pitchFamily="50" charset="-128"/>
              </a:rPr>
              <a:t>の</a:t>
            </a:r>
            <a:r>
              <a:rPr kumimoji="0" lang="ja-JP" altLang="en-US" sz="1400" b="1" dirty="0" smtClean="0">
                <a:solidFill>
                  <a:srgbClr val="FF0000"/>
                </a:solidFill>
                <a:ea typeface="HG丸ｺﾞｼｯｸM-PRO" pitchFamily="50" charset="-128"/>
              </a:rPr>
              <a:t>ばらつき状況</a:t>
            </a:r>
            <a:r>
              <a:rPr kumimoji="0" lang="ja-JP" altLang="en-US" sz="1400" b="1" dirty="0" smtClean="0">
                <a:solidFill>
                  <a:srgbClr val="000000"/>
                </a:solidFill>
                <a:ea typeface="HG丸ｺﾞｼｯｸM-PRO" pitchFamily="50" charset="-128"/>
              </a:rPr>
              <a:t>と、自治体の選択状況を示す「箱</a:t>
            </a:r>
            <a:r>
              <a:rPr kumimoji="0" lang="ja-JP" altLang="en-US" sz="1400" b="1" dirty="0" err="1" smtClean="0">
                <a:solidFill>
                  <a:srgbClr val="000000"/>
                </a:solidFill>
                <a:ea typeface="HG丸ｺﾞｼｯｸM-PRO" pitchFamily="50" charset="-128"/>
              </a:rPr>
              <a:t>ひげ</a:t>
            </a:r>
            <a:r>
              <a:rPr kumimoji="0" lang="ja-JP" altLang="en-US" sz="1400" b="1" dirty="0" smtClean="0">
                <a:solidFill>
                  <a:srgbClr val="000000"/>
                </a:solidFill>
                <a:ea typeface="HG丸ｺﾞｼｯｸM-PRO" pitchFamily="50" charset="-128"/>
              </a:rPr>
              <a:t>図」</a:t>
            </a:r>
            <a:r>
              <a:rPr kumimoji="0" lang="en-US" altLang="ja-JP" sz="1400" b="1" dirty="0" smtClean="0">
                <a:solidFill>
                  <a:srgbClr val="000000"/>
                </a:solidFill>
                <a:ea typeface="HG丸ｺﾞｼｯｸM-PRO" pitchFamily="50" charset="-128"/>
              </a:rPr>
              <a:t/>
            </a:r>
            <a:br>
              <a:rPr kumimoji="0" lang="en-US" altLang="ja-JP" sz="1400" b="1" dirty="0" smtClean="0">
                <a:solidFill>
                  <a:srgbClr val="000000"/>
                </a:solidFill>
                <a:ea typeface="HG丸ｺﾞｼｯｸM-PRO" pitchFamily="50" charset="-128"/>
              </a:rPr>
            </a:br>
            <a:r>
              <a:rPr kumimoji="0" lang="ja-JP" altLang="en-US" sz="1400" b="1" dirty="0" smtClean="0">
                <a:solidFill>
                  <a:srgbClr val="000000"/>
                </a:solidFill>
                <a:ea typeface="HG丸ｺﾞｼｯｸM-PRO" pitchFamily="50" charset="-128"/>
              </a:rPr>
              <a:t>の提供</a:t>
            </a:r>
            <a:endParaRPr kumimoji="0" lang="ja-JP" altLang="en-US" sz="1400" b="1" dirty="0">
              <a:solidFill>
                <a:srgbClr val="000000"/>
              </a:solidFill>
              <a:ea typeface="HG丸ｺﾞｼｯｸM-PRO" pitchFamily="50" charset="-128"/>
            </a:endParaRPr>
          </a:p>
        </p:txBody>
      </p:sp>
      <p:sp>
        <p:nvSpPr>
          <p:cNvPr id="46" name="AutoShape 115"/>
          <p:cNvSpPr>
            <a:spLocks noChangeArrowheads="1"/>
          </p:cNvSpPr>
          <p:nvPr/>
        </p:nvSpPr>
        <p:spPr bwMode="auto">
          <a:xfrm>
            <a:off x="3615061" y="4893045"/>
            <a:ext cx="1903237" cy="1263204"/>
          </a:xfrm>
          <a:prstGeom prst="wedgeEllipseCallout">
            <a:avLst>
              <a:gd name="adj1" fmla="val 69266"/>
              <a:gd name="adj2" fmla="val 26819"/>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47" name="テキスト ボックス 46"/>
          <p:cNvSpPr txBox="1"/>
          <p:nvPr/>
        </p:nvSpPr>
        <p:spPr>
          <a:xfrm>
            <a:off x="3750307" y="5047033"/>
            <a:ext cx="1693563" cy="954107"/>
          </a:xfrm>
          <a:prstGeom prst="rect">
            <a:avLst/>
          </a:prstGeom>
          <a:noFill/>
        </p:spPr>
        <p:txBody>
          <a:bodyPr wrap="square" rtlCol="0">
            <a:spAutoFit/>
          </a:bodyPr>
          <a:lstStyle/>
          <a:p>
            <a:r>
              <a:rPr kumimoji="0" lang="ja-JP" altLang="en-US" sz="1400" b="1" dirty="0" smtClean="0">
                <a:solidFill>
                  <a:srgbClr val="000000"/>
                </a:solidFill>
                <a:ea typeface="HG丸ｺﾞｼｯｸM-PRO" pitchFamily="50" charset="-128"/>
              </a:rPr>
              <a:t>全国自治体の</a:t>
            </a:r>
            <a:r>
              <a:rPr kumimoji="0" lang="ja-JP" altLang="en-US" sz="1400" b="1" dirty="0" smtClean="0">
                <a:solidFill>
                  <a:srgbClr val="FF0000"/>
                </a:solidFill>
                <a:ea typeface="HG丸ｺﾞｼｯｸM-PRO" pitchFamily="50" charset="-128"/>
              </a:rPr>
              <a:t>分布状況</a:t>
            </a:r>
            <a:r>
              <a:rPr kumimoji="0" lang="ja-JP" altLang="en-US" sz="1400" b="1" dirty="0" smtClean="0">
                <a:solidFill>
                  <a:srgbClr val="000000"/>
                </a:solidFill>
                <a:ea typeface="HG丸ｺﾞｼｯｸM-PRO" pitchFamily="50" charset="-128"/>
              </a:rPr>
              <a:t>と自治体の位置を示す「ヒストグラム」の提供</a:t>
            </a:r>
            <a:endParaRPr kumimoji="0" lang="ja-JP" altLang="en-US" sz="1400" b="1" dirty="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353055-47E5-4B29-BE40-B448AB33681D}">
  <ds:schemaRefs>
    <ds:schemaRef ds:uri="fb02c745-2821-438e-a9f3-36f365a5b5fa"/>
    <ds:schemaRef ds:uri="http://purl.org/dc/dcmitype/"/>
    <ds:schemaRef ds:uri="http://www.w3.org/XML/1998/namespace"/>
    <ds:schemaRef ds:uri="8B97BE19-CDDD-400E-817A-CFDD13F7EC12"/>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8814</TotalTime>
  <Words>3478</Words>
  <Application>Microsoft Office PowerPoint</Application>
  <PresentationFormat>画面に合わせる (4:3)</PresentationFormat>
  <Paragraphs>580</Paragraphs>
  <Slides>33</Slides>
  <Notes>32</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33</vt:i4>
      </vt:variant>
    </vt:vector>
  </HeadingPairs>
  <TitlesOfParts>
    <vt:vector size="48" baseType="lpstr">
      <vt:lpstr>Arial</vt:lpstr>
      <vt:lpstr>ＭＳ Ｐゴシック</vt:lpstr>
      <vt:lpstr>HG丸ｺﾞｼｯｸM-PRO</vt:lpstr>
      <vt:lpstr>Calibri</vt:lpstr>
      <vt:lpstr>Century</vt:lpstr>
      <vt:lpstr>HGP創英角ｺﾞｼｯｸUB</vt:lpstr>
      <vt:lpstr>ＭＳ ゴシック</vt:lpstr>
      <vt:lpstr>Times New Roman</vt:lpstr>
      <vt:lpstr>Verdana</vt:lpstr>
      <vt:lpstr>メイリオ</vt:lpstr>
      <vt:lpstr>ＭＳ 明朝</vt:lpstr>
      <vt:lpstr>Wingdings</vt:lpstr>
      <vt:lpstr>11_Office テーマ</vt:lpstr>
      <vt:lpstr>2_Profile</vt:lpstr>
      <vt:lpstr>3_Profile</vt:lpstr>
      <vt:lpstr>PowerPoint プレゼンテーション</vt:lpstr>
      <vt:lpstr>PowerPoint プレゼンテーション</vt:lpstr>
      <vt:lpstr> 重度変更率の地域間格差（平成20～23年度）</vt:lpstr>
      <vt:lpstr> 重度変更率の地域間格差（平成24～27年度）</vt:lpstr>
      <vt:lpstr> 平成28年度要介護認定適正化事業の全体像</vt:lpstr>
      <vt:lpstr> 地域間格差の解消めざしたサイクル</vt:lpstr>
      <vt:lpstr>PowerPoint プレゼンテーション</vt:lpstr>
      <vt:lpstr>業務分析データの提供の背景</vt:lpstr>
      <vt:lpstr>業務分析データとは</vt:lpstr>
      <vt:lpstr>都道府県に提供する情報</vt:lpstr>
      <vt:lpstr>業務分析データにて提供する分析項目</vt:lpstr>
      <vt:lpstr>H28年度提供データの主な改定内容（案）</vt:lpstr>
      <vt:lpstr>PowerPoint プレゼンテーション</vt:lpstr>
      <vt:lpstr> 技術的助言事業のプロセス</vt:lpstr>
      <vt:lpstr> 技術的助言事業の訪問先自治体の選定</vt:lpstr>
      <vt:lpstr>都道府県の参加による効果</vt:lpstr>
      <vt:lpstr>技術的助言事業の効果</vt:lpstr>
      <vt:lpstr>PowerPoint プレゼンテーション</vt:lpstr>
      <vt:lpstr>PowerPoint プレゼンテーション</vt:lpstr>
      <vt:lpstr>認定調査員向け能力向上研修会の目的と対象者</vt:lpstr>
      <vt:lpstr>認定調査員向け能力向上研修会の狙いと効果</vt:lpstr>
      <vt:lpstr> 平成27年度の開催実績</vt:lpstr>
      <vt:lpstr> 平成27年度の参加者</vt:lpstr>
      <vt:lpstr> 平成27年度のカリキュラム評価</vt:lpstr>
      <vt:lpstr>研修会カリキュラム（平成28年度の予定）</vt:lpstr>
      <vt:lpstr>平成28年度開催予定【1】</vt:lpstr>
      <vt:lpstr>平成28年度開催予定【2】</vt:lpstr>
      <vt:lpstr>平成28年度開催予定【3】</vt:lpstr>
      <vt:lpstr>PowerPoint プレゼンテーション</vt:lpstr>
      <vt:lpstr>e-ラーニング</vt:lpstr>
      <vt:lpstr>e-ラーニング</vt:lpstr>
      <vt:lpstr>要介護認定適正化事業ＨＰ</vt:lpstr>
      <vt:lpstr>要介護認定適正化事業ＨＰ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塩田　真麻</cp:lastModifiedBy>
  <cp:revision>609</cp:revision>
  <cp:lastPrinted>2015-04-25T05:57:47Z</cp:lastPrinted>
  <dcterms:created xsi:type="dcterms:W3CDTF">2010-10-16T08:07:39Z</dcterms:created>
  <dcterms:modified xsi:type="dcterms:W3CDTF">2016-04-26T11:06:19Z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