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4026" r:id="rId4"/>
  </p:sldMasterIdLst>
  <p:notesMasterIdLst>
    <p:notesMasterId r:id="rId8"/>
  </p:notesMasterIdLst>
  <p:handoutMasterIdLst>
    <p:handoutMasterId r:id="rId9"/>
  </p:handoutMasterIdLst>
  <p:sldIdLst>
    <p:sldId id="883" r:id="rId5"/>
    <p:sldId id="885" r:id="rId6"/>
    <p:sldId id="886" r:id="rId7"/>
  </p:sldIdLst>
  <p:sldSz cx="9906000" cy="6858000" type="A4"/>
  <p:notesSz cx="6807200" cy="9939338"/>
  <p:embeddedFontLst>
    <p:embeddedFont>
      <p:font typeface="Verdana" panose="020B0604030504040204" pitchFamily="34" charset="0"/>
      <p:regular r:id="rId10"/>
      <p:bold r:id="rId11"/>
      <p:italic r:id="rId12"/>
      <p:boldItalic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HGP創英角ｺﾞｼｯｸUB" panose="020B0900000000000000" pitchFamily="50" charset="-128"/>
      <p:regular r:id="rId18"/>
    </p:embeddedFont>
    <p:embeddedFont>
      <p:font typeface="HG丸ｺﾞｼｯｸM-PRO" panose="020F0600000000000000" pitchFamily="50" charset="-128"/>
      <p:regular r:id="rId19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DAEC"/>
    <a:srgbClr val="FF8585"/>
    <a:srgbClr val="FFC2C2"/>
    <a:srgbClr val="66FFFF"/>
    <a:srgbClr val="008000"/>
    <a:srgbClr val="FF00FF"/>
    <a:srgbClr val="1DCAE1"/>
    <a:srgbClr val="FF9900"/>
    <a:srgbClr val="816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77" autoAdjust="0"/>
    <p:restoredTop sz="72025" autoAdjust="0"/>
  </p:normalViewPr>
  <p:slideViewPr>
    <p:cSldViewPr snapToGrid="0">
      <p:cViewPr varScale="1">
        <p:scale>
          <a:sx n="68" d="100"/>
          <a:sy n="68" d="100"/>
        </p:scale>
        <p:origin x="1182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020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58" y="-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263" cy="496888"/>
          </a:xfrm>
          <a:prstGeom prst="rect">
            <a:avLst/>
          </a:prstGeom>
        </p:spPr>
        <p:txBody>
          <a:bodyPr vert="horz" lIns="91408" tIns="45703" rIns="91408" bIns="4570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08" tIns="45703" rIns="91408" bIns="4570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50263" cy="496887"/>
          </a:xfrm>
          <a:prstGeom prst="rect">
            <a:avLst/>
          </a:prstGeom>
        </p:spPr>
        <p:txBody>
          <a:bodyPr vert="horz" lIns="91408" tIns="45703" rIns="91408" bIns="4570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349" y="9440865"/>
            <a:ext cx="2950263" cy="496887"/>
          </a:xfrm>
          <a:prstGeom prst="rect">
            <a:avLst/>
          </a:prstGeom>
        </p:spPr>
        <p:txBody>
          <a:bodyPr vert="horz" lIns="91408" tIns="45703" rIns="91408" bIns="45703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5EFA91-7093-448C-A7D3-921A61A75C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34514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263" cy="496888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8003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699" rIns="91398" bIns="4569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01" y="4721227"/>
            <a:ext cx="5444806" cy="4471988"/>
          </a:xfrm>
          <a:prstGeom prst="rect">
            <a:avLst/>
          </a:prstGeom>
        </p:spPr>
        <p:txBody>
          <a:bodyPr vert="horz" lIns="91398" tIns="45699" rIns="91398" bIns="45699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50263" cy="496887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5"/>
            <a:ext cx="2950263" cy="496887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5339D0-AEB5-4332-81A1-26AF208D50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05060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D9233-0246-4EC9-9FD0-53A8468B0059}" type="slidenum">
              <a:rPr lang="en-US" altLang="ja-JP" smtClean="0">
                <a:solidFill>
                  <a:srgbClr val="000000"/>
                </a:solidFill>
              </a:rPr>
              <a:pPr/>
              <a:t>0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9425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2950"/>
            <a:ext cx="5387975" cy="3730625"/>
          </a:xfrm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24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2950"/>
            <a:ext cx="5387975" cy="3730625"/>
          </a:xfrm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537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42950" y="2393950"/>
            <a:ext cx="84201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90600"/>
            <a:ext cx="84201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0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5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1658" y="304800"/>
            <a:ext cx="216865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13966" y="304800"/>
            <a:ext cx="6342592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75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2565" y="304801"/>
            <a:ext cx="8667750" cy="7477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13966" y="1341438"/>
            <a:ext cx="4251325" cy="46783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0391" y="1341438"/>
            <a:ext cx="4251325" cy="46783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19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2565" y="304801"/>
            <a:ext cx="8667750" cy="7477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13966" y="1341438"/>
            <a:ext cx="4251325" cy="46783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30391" y="1341439"/>
            <a:ext cx="4251325" cy="226218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30391" y="3756026"/>
            <a:ext cx="4251325" cy="22637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77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5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1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8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13966" y="1341438"/>
            <a:ext cx="4251325" cy="4678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0391" y="1341438"/>
            <a:ext cx="4251325" cy="4678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0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1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5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4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6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565" y="304801"/>
            <a:ext cx="86677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3966" y="1341438"/>
            <a:ext cx="866775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60400" y="1125539"/>
            <a:ext cx="8621316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660400" y="6453188"/>
            <a:ext cx="85852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53189"/>
            <a:ext cx="3136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ja-JP" altLang="en-US" sz="80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9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  <p:sldLayoutId id="2147484038" r:id="rId12"/>
    <p:sldLayoutId id="2147484039" r:id="rId13"/>
    <p:sldLayoutId id="214748404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0066FF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0066FF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0066FF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0066FF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0066FF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ja-JP" alt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研修会カリキュラムと目指すべきゴール</a:t>
            </a:r>
            <a:endParaRPr lang="ja-JP" altLang="en-US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1065213" y="1412875"/>
            <a:ext cx="7272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Verdana" pitchFamily="34" charset="0"/>
              </a:rPr>
              <a:t>令和元年度　厚生</a:t>
            </a:r>
            <a:r>
              <a:rPr lang="ja-JP" altLang="en-US" dirty="0">
                <a:solidFill>
                  <a:srgbClr val="000000"/>
                </a:solidFill>
                <a:latin typeface="Verdana" pitchFamily="34" charset="0"/>
              </a:rPr>
              <a:t>労働省 </a:t>
            </a:r>
            <a:r>
              <a:rPr lang="ja-JP" altLang="en-US" dirty="0" smtClean="0">
                <a:solidFill>
                  <a:srgbClr val="000000"/>
                </a:solidFill>
                <a:latin typeface="Verdana" pitchFamily="34" charset="0"/>
              </a:rPr>
              <a:t>認定調査員能力向上研修会</a:t>
            </a:r>
            <a:endParaRPr lang="ja-JP" altLang="en-US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423988" y="377348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0066FF"/>
              </a:buClr>
              <a:buFont typeface="Wingdings" pitchFamily="2" charset="2"/>
              <a:buNone/>
            </a:pPr>
            <a:endParaRPr lang="ja-JP" altLang="en-US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サブタイトル 8"/>
          <p:cNvSpPr>
            <a:spLocks noGrp="1"/>
          </p:cNvSpPr>
          <p:nvPr>
            <p:ph type="subTitle" idx="1"/>
          </p:nvPr>
        </p:nvSpPr>
        <p:spPr>
          <a:xfrm>
            <a:off x="1568624" y="5229200"/>
            <a:ext cx="7010400" cy="792088"/>
          </a:xfrm>
        </p:spPr>
        <p:txBody>
          <a:bodyPr/>
          <a:lstStyle/>
          <a:p>
            <a:pPr algn="ctr"/>
            <a:r>
              <a:rPr lang="ja-JP" altLang="en-US" sz="2400" dirty="0"/>
              <a:t>厚生労働省</a:t>
            </a:r>
            <a:endParaRPr lang="en-US" altLang="ja-JP" sz="2400" dirty="0"/>
          </a:p>
          <a:p>
            <a:pPr algn="ctr"/>
            <a:r>
              <a:rPr lang="ja-JP" altLang="en-US" sz="1600" dirty="0"/>
              <a:t>老健局 老人保健課</a:t>
            </a:r>
            <a:endParaRPr lang="en-US" altLang="ja-JP" sz="1600" dirty="0"/>
          </a:p>
          <a:p>
            <a:pPr algn="ctr"/>
            <a:r>
              <a:rPr lang="ja-JP" altLang="en-US" sz="1600" dirty="0"/>
              <a:t>要介護認定適正化事業</a:t>
            </a:r>
          </a:p>
          <a:p>
            <a:pPr algn="ctr"/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37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47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2561" y="451644"/>
            <a:ext cx="8669215" cy="6731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ja-JP" altLang="en-US" sz="3400" dirty="0"/>
              <a:t>能力向上研修会のカリキュラム</a:t>
            </a:r>
            <a:endParaRPr lang="en-US" altLang="ja-JP" sz="34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205417" y="1752829"/>
            <a:ext cx="4055246" cy="1119466"/>
            <a:chOff x="964223" y="1778886"/>
            <a:chExt cx="4055246" cy="1119466"/>
          </a:xfrm>
        </p:grpSpPr>
        <p:sp>
          <p:nvSpPr>
            <p:cNvPr id="20" name="正方形/長方形 19"/>
            <p:cNvSpPr/>
            <p:nvPr/>
          </p:nvSpPr>
          <p:spPr>
            <a:xfrm>
              <a:off x="964223" y="1778886"/>
              <a:ext cx="4055246" cy="1119466"/>
            </a:xfrm>
            <a:prstGeom prst="rect">
              <a:avLst/>
            </a:prstGeom>
            <a:solidFill>
              <a:srgbClr val="CCDAEC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ja-JP" altLang="en-US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1058970" y="1907665"/>
              <a:ext cx="606197" cy="324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講義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660240" y="1877633"/>
              <a:ext cx="2909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solidFill>
                    <a:srgbClr val="000000"/>
                  </a:solidFill>
                  <a:latin typeface="+mn-ea"/>
                  <a:ea typeface="+mn-ea"/>
                </a:rPr>
                <a:t>認定調査の基本的な考え方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081630" y="2247778"/>
              <a:ext cx="38888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 indent="-180000">
                <a:buBlip>
                  <a:blip r:embed="rId3"/>
                </a:buBlip>
              </a:pPr>
              <a:r>
                <a:rPr kumimoji="1" lang="ja-JP" altLang="en-US" dirty="0" smtClean="0">
                  <a:solidFill>
                    <a:srgbClr val="0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３つの評価軸の考え方</a:t>
              </a:r>
              <a:endParaRPr kumimoji="1"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marL="180000" indent="-180000">
                <a:buBlip>
                  <a:blip r:embed="rId3"/>
                </a:buBlip>
              </a:pPr>
              <a:r>
                <a:rPr kumimoji="1" lang="ja-JP" altLang="en-US" dirty="0" smtClean="0">
                  <a:solidFill>
                    <a:srgbClr val="0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基本調査の選択における留意点</a:t>
              </a:r>
              <a:endParaRPr kumimoji="1"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205417" y="2895056"/>
            <a:ext cx="4055246" cy="1285678"/>
            <a:chOff x="5217593" y="3212976"/>
            <a:chExt cx="4055246" cy="1285678"/>
          </a:xfrm>
        </p:grpSpPr>
        <p:sp>
          <p:nvSpPr>
            <p:cNvPr id="21" name="正方形/長方形 20"/>
            <p:cNvSpPr/>
            <p:nvPr/>
          </p:nvSpPr>
          <p:spPr>
            <a:xfrm>
              <a:off x="5217593" y="3212976"/>
              <a:ext cx="4055246" cy="1285678"/>
            </a:xfrm>
            <a:prstGeom prst="rect">
              <a:avLst/>
            </a:prstGeom>
            <a:solidFill>
              <a:srgbClr val="FFFFCC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ja-JP" altLang="en-US" sz="12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5318582" y="3303161"/>
              <a:ext cx="606197" cy="324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講義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925276" y="3253532"/>
              <a:ext cx="33073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solidFill>
                    <a:srgbClr val="000000"/>
                  </a:solidFill>
                  <a:latin typeface="+mn-ea"/>
                  <a:ea typeface="+mn-ea"/>
                </a:rPr>
                <a:t>認定調査項目のポイントと</a:t>
              </a:r>
              <a:endParaRPr lang="en-US" altLang="ja-JP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 algn="l">
                <a:spcBef>
                  <a:spcPct val="0"/>
                </a:spcBef>
                <a:buFontTx/>
                <a:buNone/>
              </a:pPr>
              <a:r>
                <a:rPr lang="en-US" altLang="ja-JP" dirty="0">
                  <a:solidFill>
                    <a:srgbClr val="000000"/>
                  </a:solidFill>
                  <a:latin typeface="+mn-ea"/>
                  <a:ea typeface="+mn-ea"/>
                </a:rPr>
                <a:t>                       </a:t>
              </a:r>
              <a:r>
                <a:rPr lang="ja-JP" altLang="en-US" dirty="0">
                  <a:solidFill>
                    <a:srgbClr val="000000"/>
                  </a:solidFill>
                  <a:latin typeface="+mn-ea"/>
                  <a:ea typeface="+mn-ea"/>
                </a:rPr>
                <a:t>疑義への対応</a:t>
              </a: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967899" y="3341102"/>
            <a:ext cx="4038460" cy="1620000"/>
            <a:chOff x="948698" y="3124952"/>
            <a:chExt cx="4038460" cy="1367572"/>
          </a:xfrm>
        </p:grpSpPr>
        <p:sp>
          <p:nvSpPr>
            <p:cNvPr id="22" name="正方形/長方形 21"/>
            <p:cNvSpPr/>
            <p:nvPr/>
          </p:nvSpPr>
          <p:spPr>
            <a:xfrm>
              <a:off x="948698" y="3124952"/>
              <a:ext cx="4038460" cy="1367572"/>
            </a:xfrm>
            <a:prstGeom prst="rect">
              <a:avLst/>
            </a:prstGeom>
            <a:solidFill>
              <a:srgbClr val="FFFFCC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b="1" spc="50" dirty="0">
                  <a:ln w="11430"/>
                  <a:solidFill>
                    <a:srgbClr val="061DC8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/>
              </a:r>
              <a:br>
                <a:rPr lang="en-US" altLang="ja-JP" b="1" spc="50" dirty="0">
                  <a:ln w="11430"/>
                  <a:solidFill>
                    <a:srgbClr val="061DC8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</a:br>
              <a:endParaRPr lang="ja-JP" altLang="en-US" b="1" spc="50" dirty="0">
                <a:ln w="11430"/>
                <a:solidFill>
                  <a:srgbClr val="061D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1059151" y="3306131"/>
              <a:ext cx="601200" cy="273514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講義</a:t>
              </a: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1704013" y="3304282"/>
              <a:ext cx="601200" cy="273514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演習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346598" y="3292020"/>
              <a:ext cx="23214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spcBef>
                  <a:spcPct val="0"/>
                </a:spcBef>
                <a:buFontTx/>
                <a:buNone/>
              </a:pPr>
              <a:r>
                <a:rPr kumimoji="1" lang="ja-JP" altLang="en-US" dirty="0" smtClean="0">
                  <a:solidFill>
                    <a:srgbClr val="000000"/>
                  </a:solidFill>
                  <a:latin typeface="+mn-ea"/>
                  <a:ea typeface="+mn-ea"/>
                </a:rPr>
                <a:t>一次判定ソフトの構造</a:t>
              </a:r>
              <a:endParaRPr kumimoji="1" lang="ja-JP" altLang="en-US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039604" y="3744908"/>
              <a:ext cx="38888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 indent="-180000">
                <a:buBlip>
                  <a:blip r:embed="rId4"/>
                </a:buBlip>
              </a:pPr>
              <a:r>
                <a:rPr kumimoji="1" lang="ja-JP" altLang="en-US" dirty="0" smtClean="0">
                  <a:solidFill>
                    <a:srgbClr val="0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一次判定ソフトのロジック</a:t>
              </a:r>
              <a:endParaRPr kumimoji="1"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marL="180000" indent="-180000">
                <a:buBlip>
                  <a:blip r:embed="rId4"/>
                </a:buBlip>
              </a:pPr>
              <a:r>
                <a:rPr lang="ja-JP" altLang="en-US" dirty="0" smtClean="0">
                  <a:solidFill>
                    <a:srgbClr val="0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手計算による基準時間の算出</a:t>
              </a:r>
              <a:endParaRPr kumimoji="1"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979241" y="1757409"/>
            <a:ext cx="4213363" cy="1529486"/>
            <a:chOff x="964223" y="4784955"/>
            <a:chExt cx="4242792" cy="1222470"/>
          </a:xfrm>
        </p:grpSpPr>
        <p:sp>
          <p:nvSpPr>
            <p:cNvPr id="24" name="正方形/長方形 23"/>
            <p:cNvSpPr/>
            <p:nvPr/>
          </p:nvSpPr>
          <p:spPr>
            <a:xfrm>
              <a:off x="964223" y="4784955"/>
              <a:ext cx="4055246" cy="1222470"/>
            </a:xfrm>
            <a:prstGeom prst="rect">
              <a:avLst/>
            </a:prstGeom>
            <a:solidFill>
              <a:srgbClr val="CCDAEC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b="1" spc="50" dirty="0">
                  <a:ln w="11430"/>
                  <a:solidFill>
                    <a:srgbClr val="0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/>
              </a:r>
              <a:br>
                <a:rPr lang="en-US" altLang="ja-JP" b="1" spc="50" dirty="0">
                  <a:ln w="11430"/>
                  <a:solidFill>
                    <a:srgbClr val="0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</a:br>
              <a:endParaRPr lang="ja-JP" altLang="en-US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1033396" y="4886051"/>
              <a:ext cx="606197" cy="258963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講義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631457" y="4884223"/>
              <a:ext cx="3575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solidFill>
                    <a:srgbClr val="000000"/>
                  </a:solidFill>
                  <a:latin typeface="+mn-ea"/>
                  <a:ea typeface="+mn-ea"/>
                </a:rPr>
                <a:t>介護認定</a:t>
              </a:r>
              <a:r>
                <a:rPr lang="ja-JP" altLang="en-US" dirty="0" smtClean="0">
                  <a:solidFill>
                    <a:srgbClr val="000000"/>
                  </a:solidFill>
                  <a:latin typeface="+mn-ea"/>
                  <a:ea typeface="+mn-ea"/>
                </a:rPr>
                <a:t>審査会の手順とポイント</a:t>
              </a:r>
              <a:endParaRPr lang="en-US" altLang="ja-JP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1054473" y="5301485"/>
              <a:ext cx="38888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 indent="-180000">
                <a:buBlip>
                  <a:blip r:embed="rId3"/>
                </a:buBlip>
              </a:pPr>
              <a:r>
                <a:rPr lang="ja-JP" altLang="en-US" dirty="0" smtClean="0">
                  <a:solidFill>
                    <a:srgbClr val="0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認定調査と審査会の関係性</a:t>
              </a:r>
              <a:endParaRPr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marL="180000" indent="-180000">
                <a:buBlip>
                  <a:blip r:embed="rId3"/>
                </a:buBlip>
              </a:pPr>
              <a:r>
                <a:rPr lang="ja-JP" altLang="en-US" dirty="0">
                  <a:solidFill>
                    <a:srgbClr val="0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審査会における特記事項の役割</a:t>
              </a:r>
              <a:endParaRPr kumimoji="1"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967899" y="4992190"/>
            <a:ext cx="4028400" cy="1373784"/>
            <a:chOff x="5241032" y="1742016"/>
            <a:chExt cx="4028400" cy="1373784"/>
          </a:xfrm>
        </p:grpSpPr>
        <p:sp>
          <p:nvSpPr>
            <p:cNvPr id="23" name="正方形/長方形 22"/>
            <p:cNvSpPr/>
            <p:nvPr/>
          </p:nvSpPr>
          <p:spPr>
            <a:xfrm>
              <a:off x="5241032" y="1742016"/>
              <a:ext cx="4028400" cy="1373784"/>
            </a:xfrm>
            <a:prstGeom prst="rect">
              <a:avLst/>
            </a:prstGeom>
            <a:solidFill>
              <a:srgbClr val="CCDAEC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ja-JP" altLang="en-US" sz="20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5342021" y="1883501"/>
              <a:ext cx="601200" cy="324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講義</a:t>
              </a: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5979555" y="1883501"/>
              <a:ext cx="601200" cy="3240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演習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649808" y="1874169"/>
              <a:ext cx="2419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solidFill>
                    <a:srgbClr val="000000"/>
                  </a:solidFill>
                  <a:latin typeface="+mn-ea"/>
                  <a:ea typeface="+mn-ea"/>
                </a:rPr>
                <a:t>業務分析データの解釈</a:t>
              </a: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192604" y="5223332"/>
            <a:ext cx="4150634" cy="1142642"/>
            <a:chOff x="5205417" y="5245596"/>
            <a:chExt cx="4150634" cy="1142642"/>
          </a:xfrm>
        </p:grpSpPr>
        <p:sp>
          <p:nvSpPr>
            <p:cNvPr id="25" name="正方形/長方形 24"/>
            <p:cNvSpPr/>
            <p:nvPr/>
          </p:nvSpPr>
          <p:spPr>
            <a:xfrm>
              <a:off x="5205417" y="5245596"/>
              <a:ext cx="4055246" cy="114264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ja-JP" altLang="en-US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5932561" y="5343293"/>
              <a:ext cx="606197" cy="3240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演習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502385" y="5308935"/>
              <a:ext cx="2853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solidFill>
                    <a:srgbClr val="000000"/>
                  </a:solidFill>
                  <a:latin typeface="+mn-ea"/>
                  <a:ea typeface="+mn-ea"/>
                </a:rPr>
                <a:t>認定調査の適正化プロセス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260355" y="5704600"/>
              <a:ext cx="38888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 indent="-180000">
                <a:buBlip>
                  <a:blip r:embed="rId4"/>
                </a:buBlip>
              </a:pPr>
              <a:r>
                <a:rPr lang="ja-JP" altLang="en-US" dirty="0" smtClean="0">
                  <a:solidFill>
                    <a:srgbClr val="0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適正化に向けた取組方法の例</a:t>
              </a:r>
              <a:endParaRPr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marL="180000" indent="-180000">
                <a:buBlip>
                  <a:blip r:embed="rId4"/>
                </a:buBlip>
              </a:pPr>
              <a:r>
                <a:rPr lang="ja-JP" altLang="en-US" dirty="0" smtClean="0">
                  <a:solidFill>
                    <a:srgbClr val="0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課題整理、適正化プランニング</a:t>
              </a:r>
              <a:endParaRPr kumimoji="1"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5290030" y="5343293"/>
              <a:ext cx="606197" cy="324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講義</a:t>
              </a:r>
            </a:p>
          </p:txBody>
        </p:sp>
      </p:grpSp>
      <p:sp>
        <p:nvSpPr>
          <p:cNvPr id="55" name="正方形/長方形 54"/>
          <p:cNvSpPr/>
          <p:nvPr/>
        </p:nvSpPr>
        <p:spPr bwMode="auto">
          <a:xfrm>
            <a:off x="992561" y="1299768"/>
            <a:ext cx="403200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＜１</a:t>
            </a:r>
            <a:r>
              <a:rPr kumimoji="0"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日目＞</a:t>
            </a: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5228663" y="1302698"/>
            <a:ext cx="403200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＜２</a:t>
            </a:r>
            <a:r>
              <a:rPr kumimoji="0"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日目＞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5192604" y="4205001"/>
            <a:ext cx="4185142" cy="969122"/>
            <a:chOff x="5142167" y="4163939"/>
            <a:chExt cx="4185142" cy="969122"/>
          </a:xfrm>
        </p:grpSpPr>
        <p:grpSp>
          <p:nvGrpSpPr>
            <p:cNvPr id="46" name="グループ化 45"/>
            <p:cNvGrpSpPr/>
            <p:nvPr/>
          </p:nvGrpSpPr>
          <p:grpSpPr>
            <a:xfrm>
              <a:off x="5142167" y="4163939"/>
              <a:ext cx="4185142" cy="969122"/>
              <a:chOff x="5217593" y="3212976"/>
              <a:chExt cx="4185142" cy="1082796"/>
            </a:xfrm>
          </p:grpSpPr>
          <p:sp>
            <p:nvSpPr>
              <p:cNvPr id="47" name="正方形/長方形 46"/>
              <p:cNvSpPr/>
              <p:nvPr/>
            </p:nvSpPr>
            <p:spPr>
              <a:xfrm>
                <a:off x="5217593" y="3212976"/>
                <a:ext cx="4055246" cy="1082796"/>
              </a:xfrm>
              <a:prstGeom prst="rect">
                <a:avLst/>
              </a:prstGeom>
              <a:solidFill>
                <a:srgbClr val="CCDAE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endParaRPr lang="ja-JP" altLang="en-US" sz="1200" b="1" spc="50" dirty="0">
                  <a:ln w="11430"/>
                  <a:solidFill>
                    <a:srgbClr val="0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5944737" y="3267202"/>
                <a:ext cx="3457998" cy="722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spcBef>
                    <a:spcPct val="0"/>
                  </a:spcBef>
                  <a:buFontTx/>
                  <a:buNone/>
                </a:pPr>
                <a:r>
                  <a:rPr lang="ja-JP" altLang="en-US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審査会委員の立場から検討する</a:t>
                </a:r>
                <a:endParaRPr lang="en-US" altLang="ja-JP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 algn="l">
                  <a:spcBef>
                    <a:spcPct val="0"/>
                  </a:spcBef>
                  <a:buFontTx/>
                  <a:buNone/>
                </a:pPr>
                <a:r>
                  <a:rPr lang="ja-JP" altLang="en-US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　　　　　　　　特記事項の書き方</a:t>
                </a:r>
                <a:endParaRPr lang="ja-JP" altLang="en-US" dirty="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5298156" y="3883113"/>
                <a:ext cx="3888822" cy="412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Blip>
                    <a:blip r:embed="rId3"/>
                  </a:buBlip>
                </a:pPr>
                <a:r>
                  <a:rPr lang="ja-JP" altLang="en-US" dirty="0" smtClean="0">
                    <a:solidFill>
                      <a:srgbClr val="000000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特記事項の内容検討</a:t>
                </a:r>
                <a:endParaRPr lang="en-US" altLang="ja-JP" dirty="0" smtClean="0">
                  <a:solidFill>
                    <a:srgbClr val="000000"/>
                  </a:solidFill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  <p:sp>
          <p:nvSpPr>
            <p:cNvPr id="57" name="角丸四角形 56"/>
            <p:cNvSpPr/>
            <p:nvPr/>
          </p:nvSpPr>
          <p:spPr>
            <a:xfrm>
              <a:off x="5249726" y="4259474"/>
              <a:ext cx="606197" cy="3240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演習</a:t>
              </a:r>
            </a:p>
          </p:txBody>
        </p:sp>
      </p:grpSp>
      <p:sp>
        <p:nvSpPr>
          <p:cNvPr id="58" name="テキスト ボックス 57"/>
          <p:cNvSpPr txBox="1"/>
          <p:nvPr/>
        </p:nvSpPr>
        <p:spPr>
          <a:xfrm>
            <a:off x="1068865" y="5552515"/>
            <a:ext cx="3861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buBlip>
                <a:blip r:embed="rId3"/>
              </a:buBlip>
            </a:pPr>
            <a:r>
              <a:rPr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業務分析データの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読み方</a:t>
            </a:r>
            <a:endParaRPr lang="en-US" altLang="ja-JP" dirty="0" smtClean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buBlip>
                <a:blip r:embed="rId3"/>
              </a:buBlip>
            </a:pPr>
            <a:r>
              <a:rPr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テータ例の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解釈</a:t>
            </a:r>
            <a:endParaRPr lang="ja-JP" altLang="en-US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274590" y="3507790"/>
            <a:ext cx="3888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buBlip>
                <a:blip r:embed="rId3"/>
              </a:buBlip>
            </a:pPr>
            <a:r>
              <a:rPr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基本調査の選択におけるよくある間違いと正しい考え方</a:t>
            </a:r>
          </a:p>
        </p:txBody>
      </p:sp>
    </p:spTree>
    <p:extLst>
      <p:ext uri="{BB962C8B-B14F-4D97-AF65-F5344CB8AC3E}">
        <p14:creationId xmlns:p14="http://schemas.microsoft.com/office/powerpoint/2010/main" val="2438050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47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2561" y="451644"/>
            <a:ext cx="8669215" cy="6731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ja-JP" altLang="en-US" sz="3400" dirty="0" smtClean="0"/>
              <a:t>目指すべきゴール</a:t>
            </a:r>
            <a:endParaRPr lang="en-US" altLang="ja-JP" sz="3400" dirty="0"/>
          </a:p>
        </p:txBody>
      </p:sp>
      <p:sp>
        <p:nvSpPr>
          <p:cNvPr id="75" name="Rectangle 3"/>
          <p:cNvSpPr txBox="1">
            <a:spLocks noChangeArrowheads="1"/>
          </p:cNvSpPr>
          <p:nvPr/>
        </p:nvSpPr>
        <p:spPr>
          <a:xfrm>
            <a:off x="566738" y="1412776"/>
            <a:ext cx="8325742" cy="5039890"/>
          </a:xfrm>
          <a:prstGeom prst="rect">
            <a:avLst/>
          </a:prstGeom>
        </p:spPr>
        <p:txBody>
          <a:bodyPr>
            <a:normAutofit/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o"/>
              <a:defRPr kumimoji="1"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o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ja-JP" altLang="en-US" sz="2800" kern="0" dirty="0" smtClean="0"/>
              <a:t>認定調査の基本的な考え方や審査会の手順を　　再確認する。</a:t>
            </a:r>
            <a:endParaRPr lang="en-US" altLang="ja-JP" sz="2800" kern="0" dirty="0" smtClean="0"/>
          </a:p>
          <a:p>
            <a:pPr eaLnBrk="1" hangingPunct="1">
              <a:defRPr/>
            </a:pPr>
            <a:endParaRPr lang="en-US" altLang="ja-JP" sz="2800" kern="0" dirty="0" smtClean="0"/>
          </a:p>
          <a:p>
            <a:pPr eaLnBrk="1" hangingPunct="1">
              <a:defRPr/>
            </a:pPr>
            <a:r>
              <a:rPr lang="ja-JP" altLang="en-US" sz="2800" kern="0" dirty="0" smtClean="0"/>
              <a:t>審査会委員に伝わる特記事項の書き方を理解する。</a:t>
            </a:r>
            <a:endParaRPr lang="en-US" altLang="ja-JP" sz="2800" kern="0" dirty="0" smtClean="0"/>
          </a:p>
          <a:p>
            <a:pPr eaLnBrk="1" hangingPunct="1">
              <a:defRPr/>
            </a:pPr>
            <a:endParaRPr lang="en-US" altLang="ja-JP" sz="2800" kern="0" dirty="0" smtClean="0"/>
          </a:p>
          <a:p>
            <a:pPr eaLnBrk="1" hangingPunct="1">
              <a:defRPr/>
            </a:pPr>
            <a:r>
              <a:rPr lang="ja-JP" altLang="en-US" sz="2800" kern="0" dirty="0" smtClean="0"/>
              <a:t>各都道府県・自治体における課題を整理し、　　　　要介護認定適正化に向けて取り組むべきポイントを検討する。</a:t>
            </a:r>
            <a:endParaRPr lang="en-US" altLang="ja-JP" sz="2800" kern="0" dirty="0"/>
          </a:p>
        </p:txBody>
      </p:sp>
    </p:spTree>
    <p:extLst>
      <p:ext uri="{BB962C8B-B14F-4D97-AF65-F5344CB8AC3E}">
        <p14:creationId xmlns:p14="http://schemas.microsoft.com/office/powerpoint/2010/main" val="336965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F15606-52B2-4FB3-B405-C769CB966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8353055-47E5-4B29-BE40-B448AB33681D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fb02c745-2821-438e-a9f3-36f365a5b5fa"/>
    <ds:schemaRef ds:uri="8B97BE19-CDDD-400E-817A-CFDD13F7EC12"/>
  </ds:schemaRefs>
</ds:datastoreItem>
</file>

<file path=customXml/itemProps3.xml><?xml version="1.0" encoding="utf-8"?>
<ds:datastoreItem xmlns:ds="http://schemas.openxmlformats.org/officeDocument/2006/customXml" ds:itemID="{D5A8A2F6-DB66-4B18-90E2-B79D133B77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10009</TotalTime>
  <Words>174</Words>
  <Application>Microsoft Office PowerPoint</Application>
  <PresentationFormat>A4 210 x 297 mm</PresentationFormat>
  <Paragraphs>48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Verdana</vt:lpstr>
      <vt:lpstr>Times New Roman</vt:lpstr>
      <vt:lpstr>Wingdings</vt:lpstr>
      <vt:lpstr>Arial</vt:lpstr>
      <vt:lpstr>Calibri</vt:lpstr>
      <vt:lpstr>ＭＳ Ｐゴシック</vt:lpstr>
      <vt:lpstr>HGP創英角ｺﾞｼｯｸUB</vt:lpstr>
      <vt:lpstr>HG丸ｺﾞｼｯｸM-PRO</vt:lpstr>
      <vt:lpstr>Profile</vt:lpstr>
      <vt:lpstr>研修会カリキュラムと目指すべきゴール</vt:lpstr>
      <vt:lpstr>能力向上研修会のカリキュラム</vt:lpstr>
      <vt:lpstr>目指すべきゴール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2019-11-14T12:55:26Z</cp:lastPrinted>
  <dcterms:created xsi:type="dcterms:W3CDTF">2010-10-16T08:07:39Z</dcterms:created>
  <dcterms:modified xsi:type="dcterms:W3CDTF">2019-12-04T04:45:56Z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0x0101002DA299AC048A4B8EA9C1D19079C1A32200E51782DD9E454B418BFB6267553A9CD4</vt:lpwstr>
  </property>
</Properties>
</file>