
<file path=[Content_Types].xml><?xml version="1.0" encoding="utf-8"?>
<Types xmlns="http://schemas.openxmlformats.org/package/2006/content-types">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13" r:id="rId4"/>
    <p:sldMasterId id="2147484063" r:id="rId5"/>
    <p:sldMasterId id="2147484099" r:id="rId6"/>
    <p:sldMasterId id="2147484111" r:id="rId7"/>
  </p:sldMasterIdLst>
  <p:notesMasterIdLst>
    <p:notesMasterId r:id="rId31"/>
  </p:notesMasterIdLst>
  <p:handoutMasterIdLst>
    <p:handoutMasterId r:id="rId32"/>
  </p:handoutMasterIdLst>
  <p:sldIdLst>
    <p:sldId id="537" r:id="rId8"/>
    <p:sldId id="545" r:id="rId9"/>
    <p:sldId id="546" r:id="rId10"/>
    <p:sldId id="579" r:id="rId11"/>
    <p:sldId id="719" r:id="rId12"/>
    <p:sldId id="795" r:id="rId13"/>
    <p:sldId id="582" r:id="rId14"/>
    <p:sldId id="706" r:id="rId15"/>
    <p:sldId id="560" r:id="rId16"/>
    <p:sldId id="562" r:id="rId17"/>
    <p:sldId id="563" r:id="rId18"/>
    <p:sldId id="564" r:id="rId19"/>
    <p:sldId id="565" r:id="rId20"/>
    <p:sldId id="566" r:id="rId21"/>
    <p:sldId id="567" r:id="rId22"/>
    <p:sldId id="568" r:id="rId23"/>
    <p:sldId id="569" r:id="rId24"/>
    <p:sldId id="570" r:id="rId25"/>
    <p:sldId id="571" r:id="rId26"/>
    <p:sldId id="583" r:id="rId27"/>
    <p:sldId id="573" r:id="rId28"/>
    <p:sldId id="575" r:id="rId29"/>
    <p:sldId id="574" r:id="rId30"/>
  </p:sldIdLst>
  <p:sldSz cx="9144000" cy="6858000" type="screen4x3"/>
  <p:notesSz cx="6807200" cy="9939338"/>
  <p:embeddedFontLst>
    <p:embeddedFont>
      <p:font typeface="HG丸ｺﾞｼｯｸM-PRO" pitchFamily="50" charset="-128"/>
      <p:regular r:id="rId33"/>
    </p:embeddedFont>
    <p:embeddedFont>
      <p:font typeface="Calibri" pitchFamily="34" charset="0"/>
      <p:regular r:id="rId34"/>
      <p:bold r:id="rId35"/>
      <p:italic r:id="rId36"/>
      <p:boldItalic r:id="rId37"/>
    </p:embeddedFont>
    <p:embeddedFont>
      <p:font typeface="HG創英角ｺﾞｼｯｸUB" pitchFamily="49" charset="-128"/>
      <p:regular r:id="rId38"/>
    </p:embeddedFont>
    <p:embeddedFont>
      <p:font typeface="Verdana" pitchFamily="34" charset="0"/>
      <p:regular r:id="rId39"/>
      <p:bold r:id="rId40"/>
      <p:italic r:id="rId41"/>
      <p:boldItalic r:id="rId42"/>
    </p:embeddedFont>
    <p:embeddedFont>
      <p:font typeface="Century" pitchFamily="18" charset="0"/>
      <p:regular r:id="rId43"/>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FFC2C2"/>
    <a:srgbClr val="66FFFF"/>
    <a:srgbClr val="008000"/>
    <a:srgbClr val="FF00FF"/>
    <a:srgbClr val="1DCAE1"/>
    <a:srgbClr val="FF9900"/>
    <a:srgbClr val="816105"/>
    <a:srgbClr val="FFCCCC"/>
    <a:srgbClr val="70A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49728" autoAdjust="0"/>
    <p:restoredTop sz="96583" autoAdjust="0"/>
  </p:normalViewPr>
  <p:slideViewPr>
    <p:cSldViewPr snapToGrid="0">
      <p:cViewPr>
        <p:scale>
          <a:sx n="80" d="100"/>
          <a:sy n="80" d="100"/>
        </p:scale>
        <p:origin x="-852" y="72"/>
      </p:cViewPr>
      <p:guideLst>
        <p:guide orient="horz" pos="2160"/>
        <p:guide pos="2880"/>
      </p:guideLst>
    </p:cSldViewPr>
  </p:slideViewPr>
  <p:outlineViewPr>
    <p:cViewPr>
      <p:scale>
        <a:sx n="33" d="100"/>
        <a:sy n="33" d="100"/>
      </p:scale>
      <p:origin x="0" y="20202"/>
    </p:cViewPr>
  </p:outlineViewPr>
  <p:notesTextViewPr>
    <p:cViewPr>
      <p:scale>
        <a:sx n="100" d="100"/>
        <a:sy n="100" d="100"/>
      </p:scale>
      <p:origin x="0" y="0"/>
    </p:cViewPr>
  </p:notesTextViewPr>
  <p:sorterViewPr>
    <p:cViewPr>
      <p:scale>
        <a:sx n="66" d="100"/>
        <a:sy n="66" d="100"/>
      </p:scale>
      <p:origin x="0" y="3900"/>
    </p:cViewPr>
  </p:sorterViewPr>
  <p:notesViewPr>
    <p:cSldViewPr snapToGrid="0">
      <p:cViewPr varScale="1">
        <p:scale>
          <a:sx n="51" d="100"/>
          <a:sy n="51" d="100"/>
        </p:scale>
        <p:origin x="-295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4.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3.fntdata"/><Relationship Id="rId43" Type="http://schemas.openxmlformats.org/officeDocument/2006/relationships/font" Target="fonts/font11.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a:t>
            </a:fld>
            <a:endParaRPr lang="ja-JP" altLang="en-US"/>
          </a:p>
        </p:txBody>
      </p:sp>
    </p:spTree>
    <p:extLst>
      <p:ext uri="{BB962C8B-B14F-4D97-AF65-F5344CB8AC3E}">
        <p14:creationId xmlns:p14="http://schemas.microsoft.com/office/powerpoint/2010/main" val="288345145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a:t>
            </a:fld>
            <a:endParaRPr lang="ja-JP" altLang="en-US"/>
          </a:p>
        </p:txBody>
      </p:sp>
    </p:spTree>
    <p:extLst>
      <p:ext uri="{BB962C8B-B14F-4D97-AF65-F5344CB8AC3E}">
        <p14:creationId xmlns:p14="http://schemas.microsoft.com/office/powerpoint/2010/main" val="171050609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xfrm>
            <a:off x="919163" y="746125"/>
            <a:ext cx="4968875" cy="3725863"/>
          </a:xfrm>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よく出る質問ですが、前回要介護、今回「状態不安定」で要介護１となった場合、更新であるから、</a:t>
            </a:r>
            <a:r>
              <a:rPr lang="en-US" altLang="ja-JP" smtClean="0"/>
              <a:t>12</a:t>
            </a:r>
            <a:r>
              <a:rPr lang="ja-JP" altLang="en-US" smtClean="0"/>
              <a:t>ヶ月としてよいか？</a:t>
            </a:r>
          </a:p>
          <a:p>
            <a:pPr eaLnBrk="1" hangingPunct="1">
              <a:spcBef>
                <a:spcPct val="0"/>
              </a:spcBef>
            </a:pPr>
            <a:r>
              <a:rPr lang="ja-JP" altLang="en-US" smtClean="0"/>
              <a:t>答えは、「</a:t>
            </a:r>
            <a:r>
              <a:rPr lang="en-US" altLang="ja-JP" smtClean="0"/>
              <a:t>6</a:t>
            </a:r>
            <a:r>
              <a:rPr lang="ja-JP" altLang="en-US" smtClean="0"/>
              <a:t>ヶ月以下とするのが適当」（状態不安定＝</a:t>
            </a:r>
            <a:r>
              <a:rPr lang="en-US" altLang="ja-JP" smtClean="0"/>
              <a:t>6</a:t>
            </a:r>
            <a:r>
              <a:rPr lang="ja-JP" altLang="en-US" smtClean="0"/>
              <a:t>ヶ月以内に再認定が必要と考える状態）</a:t>
            </a:r>
          </a:p>
        </p:txBody>
      </p:sp>
      <p:sp>
        <p:nvSpPr>
          <p:cNvPr id="96260"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919163" y="746125"/>
            <a:ext cx="4968875" cy="3725863"/>
          </a:xfrm>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Rot="1" noChangeAspect="1" noChangeArrowheads="1" noTextEdit="1"/>
          </p:cNvSpPr>
          <p:nvPr>
            <p:ph type="sldImg"/>
          </p:nvPr>
        </p:nvSpPr>
        <p:spPr bwMode="auto">
          <a:xfrm>
            <a:off x="919163" y="741363"/>
            <a:ext cx="4973637" cy="3730625"/>
          </a:xfrm>
          <a:noFill/>
          <a:ln>
            <a:solidFill>
              <a:srgbClr val="000000"/>
            </a:solidFill>
            <a:miter lim="800000"/>
            <a:headEnd/>
            <a:tailEnd/>
          </a:ln>
        </p:spPr>
      </p:sp>
      <p:sp>
        <p:nvSpPr>
          <p:cNvPr id="4100" name="Rectangle 3"/>
          <p:cNvSpPr>
            <a:spLocks noGrp="1" noChangeArrowheads="1"/>
          </p:cNvSpPr>
          <p:nvPr>
            <p:ph type="body" idx="1"/>
          </p:nvPr>
        </p:nvSpPr>
        <p:spPr bwMode="auto">
          <a:xfrm>
            <a:off x="906678" y="4722813"/>
            <a:ext cx="4993851" cy="4475162"/>
          </a:xfrm>
          <a:noFill/>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102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E3CC99CD-AE2C-4598-88D6-022FC1BD6CC0}" type="slidenum">
              <a:rPr lang="en-US" altLang="ja-JP" smtClean="0">
                <a:ea typeface="ＭＳ Ｐゴシック" charset="-128"/>
              </a:rPr>
              <a:pPr/>
              <a:t>6</a:t>
            </a:fld>
            <a:endParaRPr lang="en-US" altLang="ja-JP" smtClean="0">
              <a:ea typeface="ＭＳ Ｐゴシック" charset="-128"/>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2355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7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F93886E-51AB-4DB4-8248-195547A2648F}"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0EFDF8B-2AC8-415F-B7FE-D3C3C58ADC0C}"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AA44110-15DB-4A53-B3B4-B474FBC63DC1}"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9A3A831-4476-41EB-AF52-C3FFED9625D0}"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F333B3-7ADB-47C7-AD59-CC7F8924CA3E}"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1D5C43-3C6C-4E9F-B369-74E8B6EE870F}"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426" y="274658"/>
            <a:ext cx="822916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3706A58-D59F-4E31-862D-9D61BB93CE2D}" type="datetime1">
              <a:rPr lang="ja-JP" altLang="en-US" smtClean="0"/>
              <a:t>2013/6/5</a:t>
            </a:fld>
            <a:endParaRPr lang="en-US" altLang="ja-JP"/>
          </a:p>
        </p:txBody>
      </p:sp>
      <p:sp>
        <p:nvSpPr>
          <p:cNvPr id="4"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3A6C26CA-2F6A-400B-8DB6-58FE2A35CA43}"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83"/>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A2E03A6-A77B-439C-A84C-07803CD6A129}"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9B5AC2-2643-462E-9CAA-0968B1861628}" type="slidenum">
              <a:rPr lang="ja-JP" altLang="en-US"/>
              <a:pPr>
                <a:defRPr/>
              </a:pPr>
              <a: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1A4B6DA-003F-479F-9337-1DC2A283AFCA}"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44D596-5945-46F0-8571-747A3DB1204D}" type="slidenum">
              <a:rPr lang="ja-JP" altLang="en-US"/>
              <a:pPr>
                <a:defRPr/>
              </a:pPr>
              <a: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8"/>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067BDE6B-E9A3-4E90-911F-13611ACF160D}"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766927B-3351-41F3-AC34-8E17B905B27E}" type="slidenum">
              <a:rPr lang="ja-JP" altLang="en-US"/>
              <a:pPr>
                <a:defRPr/>
              </a:pPr>
              <a:t>‹#›</a:t>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C1E47965-E104-4801-9680-A91BC3ACED99}"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AF4FF93-F622-4FAB-9C56-FCDAF4EAC035}" type="slidenum">
              <a:rPr lang="ja-JP" altLang="en-US"/>
              <a:pPr>
                <a:defRPr/>
              </a:pPr>
              <a: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FE9859A0-6C02-40D3-BF13-7780607A8D01}" type="datetime1">
              <a:rPr lang="ja-JP" altLang="en-US" smtClean="0"/>
              <a:t>2013/6/5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6023046-3532-4FBD-B954-71639258D647}" type="slidenum">
              <a:rPr lang="ja-JP" altLang="en-US"/>
              <a:pPr>
                <a:defRPr/>
              </a:pPr>
              <a: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F41D560F-81C0-4AC2-B93D-3FF7B1AA7D9E}" type="datetime1">
              <a:rPr lang="ja-JP" altLang="en-US" smtClean="0"/>
              <a:t>2013/6/5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21E02D6-F0E0-4543-8D63-0EA5F76F35D9}" type="slidenum">
              <a:rPr lang="ja-JP" altLang="en-US"/>
              <a:pPr>
                <a:defRPr/>
              </a:pPr>
              <a:t>‹#›</a:t>
            </a:fld>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95D1A7C8-A0D8-4D3F-BF60-31AB049C9F76}" type="datetime1">
              <a:rPr lang="ja-JP" altLang="en-US" smtClean="0"/>
              <a:t>2013/6/5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4532E6E7-4B92-4A21-9F22-A3B641983451}"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A1055E0-B5CA-4262-89C0-E8429D353326}"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008411C-B7F6-4B40-9225-487C215E7D64}"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47F7688-8E16-48F9-92A9-46E690B2C70B}"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BE09208-46C7-479C-8EEE-2C700400760A}" type="slidenum">
              <a:rPr lang="ja-JP" altLang="en-US"/>
              <a:pPr>
                <a:defRPr/>
              </a:pPr>
              <a:t>‹#›</a:t>
            </a:fld>
            <a:endParaRPr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44F79EB-BBFF-421C-933C-8D18234C040F}"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7B63164-0826-463D-B3BF-32B5817B6D5F}" type="slidenum">
              <a:rPr lang="ja-JP" altLang="en-US"/>
              <a:pPr>
                <a:defRPr/>
              </a:pPr>
              <a:t>‹#›</a:t>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7E7E968-8787-4533-9128-8D6DB7DC3D67}"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61598EC-8BF4-4D34-A12C-BB68F9682CC7}" type="slidenum">
              <a:rPr lang="ja-JP" altLang="en-US"/>
              <a:pPr>
                <a:defRPr/>
              </a:pPr>
              <a:t>‹#›</a:t>
            </a:fld>
            <a:endParaRPr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6D2617-A5E6-49BA-8288-8F6B0D89E219}"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0AECF5B-AAC1-41E2-A939-12F5C7952D7D}" type="slidenum">
              <a:rPr lang="ja-JP" altLang="en-US"/>
              <a:pPr>
                <a:defRPr/>
              </a:pPr>
              <a:t>‹#›</a:t>
            </a:fld>
            <a:endParaRPr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6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4E966D5-63EA-4380-B7F8-5DA198B093F1}"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8BE2553-5059-4280-9BC6-90A0916BD8E8}" type="slidenum">
              <a:rPr lang="ja-JP" altLang="en-US"/>
              <a:pPr>
                <a:defRPr/>
              </a:pPr>
              <a:t>‹#›</a:t>
            </a:fld>
            <a:endParaRPr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90C514E-AFDF-4A45-B2B1-9A675AE2C706}"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BE8AEB9-697C-43C6-8BA8-A8B65E339879}" type="slidenum">
              <a:rPr lang="ja-JP" altLang="en-US"/>
              <a:pPr>
                <a:defRPr/>
              </a:pPr>
              <a:t>‹#›</a:t>
            </a:fld>
            <a:endParaRPr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4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E3D78AF-C223-40C5-9301-7ECF3B47FAFA}"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A20D320-4A69-451C-98B4-B687B997899B}" type="slidenum">
              <a:rPr lang="ja-JP" altLang="en-US"/>
              <a:pPr>
                <a:defRPr/>
              </a:pPr>
              <a:t>‹#›</a:t>
            </a:fld>
            <a:endParaRPr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DB7CADC8-10DA-499B-B132-F9DE734C2D08}"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3EAB160-6059-41DE-8AEC-62DC0E54D329}" type="slidenum">
              <a:rPr lang="ja-JP" altLang="en-US"/>
              <a:pPr>
                <a:defRPr/>
              </a:pPr>
              <a:t>‹#›</a:t>
            </a:fld>
            <a:endParaRPr lang="ja-JP"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31D7CDD9-2DFF-48F4-870B-8009222BA327}" type="datetime1">
              <a:rPr lang="ja-JP" altLang="en-US" smtClean="0"/>
              <a:t>2013/6/5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71B835F-A6D2-4643-8DC0-C7CAE6A8564C}" type="slidenum">
              <a:rPr lang="ja-JP" altLang="en-US"/>
              <a:pPr>
                <a:defRPr/>
              </a:pPr>
              <a:t>‹#›</a:t>
            </a:fld>
            <a:endParaRPr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20A1E42-091A-4BEE-8D87-356A5CFE988E}" type="datetime1">
              <a:rPr lang="ja-JP" altLang="en-US" smtClean="0"/>
              <a:t>2013/6/5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106450C-6F4A-476F-A6B4-0DF5932698A5}"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334D924-406F-4E30-977A-00439B5B7329}"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673926B-DB81-43BF-A7BA-57C28BDFFBEE}"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FCF3B268-296E-46AA-AE74-D5F582ED2F09}" type="datetime1">
              <a:rPr lang="ja-JP" altLang="en-US" smtClean="0"/>
              <a:t>2013/6/5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EF27A6B9-B837-4E65-B9E0-7F2D1706A7D7}" type="slidenum">
              <a:rPr lang="ja-JP" altLang="en-US"/>
              <a:pPr>
                <a:defRPr/>
              </a:pPr>
              <a:t>‹#›</a:t>
            </a:fld>
            <a:endParaRPr lang="ja-JP"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33"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33"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990C94B-A392-4E64-BF36-BAB5D3852BCF}"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FBF6575-8DA1-49A4-B7F3-094D42933738}" type="slidenum">
              <a:rPr lang="ja-JP" altLang="en-US"/>
              <a:pPr>
                <a:defRPr/>
              </a:pPr>
              <a:t>‹#›</a:t>
            </a:fld>
            <a:endParaRPr lang="ja-JP"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F599F9D-D34E-4920-8598-316A45729AC7}"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230A5A-CE73-472D-9578-B43CB2327A90}" type="slidenum">
              <a:rPr lang="ja-JP" altLang="en-US"/>
              <a:pPr>
                <a:defRPr/>
              </a:pPr>
              <a:t>‹#›</a:t>
            </a:fld>
            <a:endParaRPr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7D59860-EBF3-4784-929A-4B04EDDC46A8}"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E316701-A13F-4FA3-8769-B8E404EBDC12}" type="slidenum">
              <a:rPr lang="ja-JP" altLang="en-US"/>
              <a:pPr>
                <a:defRPr/>
              </a:pPr>
              <a:t>‹#›</a:t>
            </a:fld>
            <a:endParaRPr lang="ja-JP"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1C00254-F1E8-45DE-965A-208E3DE4B3F1}"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9DBABE3-B880-451D-BDF8-212560015E77}" type="slidenum">
              <a:rPr lang="ja-JP" altLang="en-US"/>
              <a:pPr>
                <a:defRPr/>
              </a:pPr>
              <a:t>‹#›</a:t>
            </a:fld>
            <a:endParaRPr lang="ja-JP"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7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76DF26-C02C-4FA1-9C9B-971645AAE6A9}"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42A8AD0-A694-4257-94BA-5D41A9A7A4F4}" type="slidenum">
              <a:rPr lang="ja-JP" altLang="en-US"/>
              <a:pPr>
                <a:defRPr/>
              </a:pPr>
              <a:t>‹#›</a:t>
            </a:fld>
            <a:endParaRPr lang="ja-JP"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D3FEBCF-50B7-45E7-AE3F-AB5839F0C1A9}"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1681653-784C-40C7-A625-BBEAC7DD6A8A}" type="slidenum">
              <a:rPr lang="ja-JP" altLang="en-US"/>
              <a:pPr>
                <a:defRPr/>
              </a:pPr>
              <a:t>‹#›</a:t>
            </a:fld>
            <a:endParaRPr lang="ja-JP"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3F7B958-80FB-4647-B6E7-BB1CE3FA3BA1}"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85E4D20-8AD9-4DF4-847A-B6ACB6000789}" type="slidenum">
              <a:rPr lang="ja-JP" altLang="en-US"/>
              <a:pPr>
                <a:defRPr/>
              </a:pPr>
              <a:t>‹#›</a:t>
            </a:fld>
            <a:endParaRPr lang="ja-JP"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C603F51-DFF4-4CFF-ACF8-5C1147C443B5}"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EC3C894-7872-45E6-9299-23F1F7799C5E}" type="slidenum">
              <a:rPr lang="ja-JP" altLang="en-US"/>
              <a:pPr>
                <a:defRPr/>
              </a:pPr>
              <a:t>‹#›</a:t>
            </a:fld>
            <a:endParaRPr lang="ja-JP"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7367C937-F968-4417-AD1A-547D2CB845CA}" type="datetime1">
              <a:rPr lang="ja-JP" altLang="en-US" smtClean="0"/>
              <a:t>2013/6/5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0D1FEDD2-4635-41DE-9D66-485A544F3A8C}"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5814583-3F8C-4E26-B287-38D55C872C0D}"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4AFA667-656C-4A2B-B268-0BB210645409}" type="slidenum">
              <a:rPr lang="ja-JP" altLang="en-US"/>
              <a:pPr>
                <a:defRPr/>
              </a:pPr>
              <a:t>‹#›</a:t>
            </a:fld>
            <a:endParaRPr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AF8E35A6-A74D-4450-A861-E13BD30CDABE}" type="datetime1">
              <a:rPr lang="ja-JP" altLang="en-US" smtClean="0"/>
              <a:t>2013/6/5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7CC28DD-09CE-4EDC-BB31-E9AF66FEC003}" type="slidenum">
              <a:rPr lang="ja-JP" altLang="en-US"/>
              <a:pPr>
                <a:defRPr/>
              </a:pPr>
              <a:t>‹#›</a:t>
            </a:fld>
            <a:endParaRPr lang="ja-JP"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CA6B7D3B-CCF5-435F-9B0F-930E1F367474}" type="datetime1">
              <a:rPr lang="ja-JP" altLang="en-US" smtClean="0"/>
              <a:t>2013/6/5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655E5AE6-DBEB-4DEE-9902-2D66F52D5872}" type="slidenum">
              <a:rPr lang="ja-JP" altLang="en-US"/>
              <a:pPr>
                <a:defRPr/>
              </a:pPr>
              <a:t>‹#›</a:t>
            </a:fld>
            <a:endParaRPr lang="ja-JP"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DEB9DD3-5856-4031-B73E-6D07CEA8451B}"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F810820-CE07-438A-A904-811505F8C485}" type="slidenum">
              <a:rPr lang="ja-JP" altLang="en-US"/>
              <a:pPr>
                <a:defRPr/>
              </a:pPr>
              <a:t>‹#›</a:t>
            </a:fld>
            <a:endParaRPr lang="ja-JP"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8ED1016-832A-4842-9448-76B42354BFDA}"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08C470A-55E5-445E-A7E1-BF4590BED36E}" type="slidenum">
              <a:rPr lang="ja-JP" altLang="en-US"/>
              <a:pPr>
                <a:defRPr/>
              </a:pPr>
              <a:t>‹#›</a:t>
            </a:fld>
            <a:endParaRPr lang="ja-JP"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448D733-B630-4FF0-A943-D5A1D247440F}"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01F11BD-6FB2-4C10-8E50-146B55DD2D40}" type="slidenum">
              <a:rPr lang="ja-JP" altLang="en-US"/>
              <a:pPr>
                <a:defRPr/>
              </a:pPr>
              <a:t>‹#›</a:t>
            </a:fld>
            <a:endParaRPr lang="ja-JP"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921B2CB-97FF-40A7-99E1-56F415CFA200}" type="datetime1">
              <a:rPr lang="ja-JP" altLang="en-US" smtClean="0"/>
              <a:t>2013/6/5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451F583-1375-4814-A97D-D789239D7139}"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6B0ED8D-7C64-4666-ACBD-6B62F8346E77}" type="datetime1">
              <a:rPr lang="ja-JP" altLang="en-US" smtClean="0"/>
              <a:t>2013/6/5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7D3398F-4901-476B-9B79-FA056AA74676}"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288B427-3CBB-4FFD-8DA9-026D038C00D7}" type="datetime1">
              <a:rPr lang="ja-JP" altLang="en-US" smtClean="0"/>
              <a:t>2013/6/5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288704E-6EFA-41F6-AAC6-FABE3FDC189F}"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07A5620-36BF-4177-AA31-3806B8075409}" type="datetime1">
              <a:rPr lang="ja-JP" altLang="en-US" smtClean="0"/>
              <a:t>2013/6/5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AD5E63D-5C85-408A-B1DD-F359174051D3}"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CE760EE-849D-4AF1-8FF6-8F9D7505940D}"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764300E-B0DD-4743-B71A-6D022CAA4AC5}"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6A2F1B3-956D-4FE1-91BE-44C587B65ACA}" type="datetime1">
              <a:rPr lang="ja-JP" altLang="en-US" smtClean="0"/>
              <a:t>2013/6/5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D996222-4A73-439C-8AF8-BA722E1F0F8A}"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5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6BA2245A-6A99-49D3-87F2-3AAF9ACF3D8D}" type="datetime1">
              <a:rPr lang="ja-JP" altLang="en-US" smtClean="0"/>
              <a:t>2013/6/5</a:t>
            </a:fld>
            <a:endParaRPr lang="ja-JP" altLang="en-US"/>
          </a:p>
        </p:txBody>
      </p:sp>
      <p:sp>
        <p:nvSpPr>
          <p:cNvPr id="5" name="フッター プレースホルダ 4"/>
          <p:cNvSpPr>
            <a:spLocks noGrp="1"/>
          </p:cNvSpPr>
          <p:nvPr>
            <p:ph type="ftr" sz="quarter" idx="3"/>
          </p:nvPr>
        </p:nvSpPr>
        <p:spPr>
          <a:xfrm>
            <a:off x="3124237" y="635675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5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4924563F-111E-4996-9CBE-215F3104493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47"/>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F2CCDE42-8DA6-4B31-8453-803C35AF5496}" type="datetime1">
              <a:rPr lang="ja-JP" altLang="en-US" smtClean="0"/>
              <a:t>2013/6/5</a:t>
            </a:fld>
            <a:endParaRPr lang="ja-JP" altLang="en-US"/>
          </a:p>
        </p:txBody>
      </p:sp>
      <p:sp>
        <p:nvSpPr>
          <p:cNvPr id="5" name="フッター プレースホルダ 4"/>
          <p:cNvSpPr>
            <a:spLocks noGrp="1"/>
          </p:cNvSpPr>
          <p:nvPr>
            <p:ph type="ftr" sz="quarter" idx="3"/>
          </p:nvPr>
        </p:nvSpPr>
        <p:spPr>
          <a:xfrm>
            <a:off x="3124237" y="6356747"/>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47"/>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320F6BE9-3073-4A0C-9B5F-0B961F880CE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4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E3FE755D-2357-4429-A764-10FCCA034737}" type="datetime1">
              <a:rPr lang="ja-JP" altLang="en-US" smtClean="0"/>
              <a:t>2013/6/5</a:t>
            </a:fld>
            <a:endParaRPr lang="ja-JP" altLang="en-US"/>
          </a:p>
        </p:txBody>
      </p:sp>
      <p:sp>
        <p:nvSpPr>
          <p:cNvPr id="5" name="フッター プレースホルダ 4"/>
          <p:cNvSpPr>
            <a:spLocks noGrp="1"/>
          </p:cNvSpPr>
          <p:nvPr>
            <p:ph type="ftr" sz="quarter" idx="3"/>
          </p:nvPr>
        </p:nvSpPr>
        <p:spPr>
          <a:xfrm>
            <a:off x="3124237" y="635674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4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7E68ACA4-A66E-4199-80B7-FCD9562041B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テキスト プレースホルダ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2" y="6356746"/>
            <a:ext cx="2133600"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A55569A3-E88A-4DDD-ABD6-335B2D17AD57}" type="datetime1">
              <a:rPr lang="ja-JP" altLang="en-US" smtClean="0"/>
              <a:t>2013/6/5</a:t>
            </a:fld>
            <a:endParaRPr lang="ja-JP" altLang="en-US"/>
          </a:p>
        </p:txBody>
      </p:sp>
      <p:sp>
        <p:nvSpPr>
          <p:cNvPr id="5" name="フッター プレースホルダ 4"/>
          <p:cNvSpPr>
            <a:spLocks noGrp="1"/>
          </p:cNvSpPr>
          <p:nvPr>
            <p:ph type="ftr" sz="quarter" idx="3"/>
          </p:nvPr>
        </p:nvSpPr>
        <p:spPr>
          <a:xfrm>
            <a:off x="3124200" y="6356746"/>
            <a:ext cx="2895600"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746"/>
            <a:ext cx="2133600"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CFDB0A54-BBAF-4733-8B3C-9259D6C1AB7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5.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Word_97-2003___1.doc"/></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２．要介護認定制度の概要</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body" idx="1"/>
          </p:nvPr>
        </p:nvSpPr>
        <p:spPr>
          <a:xfrm>
            <a:off x="457426" y="908050"/>
            <a:ext cx="8229160" cy="5218113"/>
          </a:xfrm>
        </p:spPr>
        <p:txBody>
          <a:bodyPr/>
          <a:lstStyle/>
          <a:p>
            <a:pPr eaLnBrk="1" hangingPunct="1">
              <a:defRPr/>
            </a:pPr>
            <a:r>
              <a:rPr lang="ja-JP" altLang="en-US" dirty="0" smtClean="0"/>
              <a:t>認定調査員の調査内容の</a:t>
            </a:r>
            <a:r>
              <a:rPr lang="ja-JP" altLang="en-US" u="sng" dirty="0" smtClean="0">
                <a:effectLst>
                  <a:outerShdw blurRad="38100" dist="38100" dir="2700000" algn="tl">
                    <a:srgbClr val="C0C0C0"/>
                  </a:outerShdw>
                </a:effectLst>
              </a:rPr>
              <a:t>確定</a:t>
            </a:r>
          </a:p>
          <a:p>
            <a:pPr lvl="1" eaLnBrk="1" hangingPunct="1">
              <a:defRPr/>
            </a:pPr>
            <a:r>
              <a:rPr lang="en-US" altLang="ja-JP" dirty="0" smtClean="0"/>
              <a:t>Step1:</a:t>
            </a:r>
            <a:r>
              <a:rPr lang="ja-JP" altLang="en-US" dirty="0" smtClean="0"/>
              <a:t>一次判定の修正・確定</a:t>
            </a:r>
          </a:p>
          <a:p>
            <a:pPr lvl="1" eaLnBrk="1" hangingPunct="1">
              <a:defRPr/>
            </a:pPr>
            <a:endParaRPr lang="ja-JP" altLang="en-US" dirty="0" smtClean="0"/>
          </a:p>
          <a:p>
            <a:pPr eaLnBrk="1" hangingPunct="1">
              <a:defRPr/>
            </a:pPr>
            <a:r>
              <a:rPr lang="ja-JP" altLang="en-US" dirty="0" smtClean="0"/>
              <a:t>介護の手間を専門職の視点から</a:t>
            </a:r>
            <a:r>
              <a:rPr lang="ja-JP" altLang="en-US" u="sng" dirty="0" smtClean="0">
                <a:effectLst>
                  <a:outerShdw blurRad="38100" dist="38100" dir="2700000" algn="tl">
                    <a:srgbClr val="C0C0C0"/>
                  </a:outerShdw>
                </a:effectLst>
              </a:rPr>
              <a:t>審査判定</a:t>
            </a:r>
            <a:r>
              <a:rPr lang="en-US" altLang="ja-JP" dirty="0" smtClean="0"/>
              <a:t>Step2:</a:t>
            </a:r>
            <a:r>
              <a:rPr lang="ja-JP" altLang="en-US" dirty="0" smtClean="0"/>
              <a:t>介護の手間にかかる審査判定</a:t>
            </a:r>
          </a:p>
          <a:p>
            <a:pPr lvl="1" eaLnBrk="1" hangingPunct="1">
              <a:defRPr/>
            </a:pPr>
            <a:endParaRPr lang="ja-JP" altLang="en-US" dirty="0" smtClean="0"/>
          </a:p>
          <a:p>
            <a:pPr eaLnBrk="1" hangingPunct="1">
              <a:defRPr/>
            </a:pPr>
            <a:r>
              <a:rPr lang="ja-JP" altLang="en-US" dirty="0" smtClean="0"/>
              <a:t>専門職からみた療養に関する</a:t>
            </a:r>
            <a:r>
              <a:rPr lang="ja-JP" altLang="en-US" u="sng" dirty="0" smtClean="0">
                <a:effectLst>
                  <a:outerShdw blurRad="38100" dist="38100" dir="2700000" algn="tl">
                    <a:srgbClr val="C0C0C0"/>
                  </a:outerShdw>
                </a:effectLst>
              </a:rPr>
              <a:t>意見</a:t>
            </a:r>
          </a:p>
          <a:p>
            <a:pPr lvl="1" eaLnBrk="1" hangingPunct="1">
              <a:defRPr/>
            </a:pPr>
            <a:r>
              <a:rPr lang="en-US" altLang="ja-JP" dirty="0" smtClean="0"/>
              <a:t>Step3:</a:t>
            </a:r>
            <a:r>
              <a:rPr lang="ja-JP" altLang="en-US" dirty="0" smtClean="0"/>
              <a:t>療養に関する意見（有効期間を含む）</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介護認定審査会の３つの役割</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057400" y="1778000"/>
            <a:ext cx="58547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介護認定審査会の手順</a:t>
            </a:r>
          </a:p>
        </p:txBody>
      </p:sp>
      <p:sp>
        <p:nvSpPr>
          <p:cNvPr id="7" name="テキスト ボックス 6"/>
          <p:cNvSpPr txBox="1"/>
          <p:nvPr/>
        </p:nvSpPr>
        <p:spPr>
          <a:xfrm>
            <a:off x="1930405" y="927100"/>
            <a:ext cx="5638800" cy="400110"/>
          </a:xfrm>
          <a:prstGeom prst="rect">
            <a:avLst/>
          </a:prstGeom>
          <a:noFill/>
          <a:ln w="15875">
            <a:solidFill>
              <a:schemeClr val="tx1"/>
            </a:solidFill>
            <a:prstDash val="dash"/>
          </a:ln>
        </p:spPr>
        <p:txBody>
          <a:bodyPr wrap="square" rtlCol="0">
            <a:spAutoFit/>
          </a:bodyPr>
          <a:lstStyle/>
          <a:p>
            <a:pPr algn="ctr"/>
            <a:r>
              <a:rPr lang="ja-JP" altLang="en-US" sz="2000" dirty="0" smtClean="0"/>
              <a:t>第二号被保険者の「特定疾病」に関する確認</a:t>
            </a:r>
            <a:endParaRPr kumimoji="1" lang="ja-JP" altLang="en-US" sz="2000" dirty="0"/>
          </a:p>
        </p:txBody>
      </p:sp>
      <p:sp>
        <p:nvSpPr>
          <p:cNvPr id="10" name="テキスト ボックス 9"/>
          <p:cNvSpPr txBox="1"/>
          <p:nvPr/>
        </p:nvSpPr>
        <p:spPr>
          <a:xfrm>
            <a:off x="2120900" y="1828801"/>
            <a:ext cx="4635500" cy="400110"/>
          </a:xfrm>
          <a:prstGeom prst="rect">
            <a:avLst/>
          </a:prstGeom>
          <a:noFill/>
        </p:spPr>
        <p:txBody>
          <a:bodyPr wrap="square" rtlCol="0">
            <a:spAutoFit/>
          </a:bodyPr>
          <a:lstStyle/>
          <a:p>
            <a:r>
              <a:rPr kumimoji="1" lang="en-US" altLang="ja-JP" sz="2000" b="1" dirty="0" smtClean="0">
                <a:solidFill>
                  <a:schemeClr val="bg1"/>
                </a:solidFill>
              </a:rPr>
              <a:t>STEP</a:t>
            </a:r>
            <a:r>
              <a:rPr lang="ja-JP" altLang="en-US" sz="2000" b="1" dirty="0" smtClean="0">
                <a:solidFill>
                  <a:schemeClr val="bg1"/>
                </a:solidFill>
              </a:rPr>
              <a:t>１　　　　　一次判定の修正・確定</a:t>
            </a:r>
            <a:endParaRPr kumimoji="1" lang="ja-JP" altLang="en-US" sz="2000" b="1" dirty="0">
              <a:solidFill>
                <a:schemeClr val="bg1"/>
              </a:solidFill>
            </a:endParaRPr>
          </a:p>
        </p:txBody>
      </p:sp>
      <p:sp>
        <p:nvSpPr>
          <p:cNvPr id="11" name="角丸四角形 10"/>
          <p:cNvSpPr/>
          <p:nvPr/>
        </p:nvSpPr>
        <p:spPr>
          <a:xfrm>
            <a:off x="2032001" y="2755900"/>
            <a:ext cx="58547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133600" y="2781301"/>
            <a:ext cx="55499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２</a:t>
            </a:r>
            <a:r>
              <a:rPr lang="ja-JP" altLang="en-US" sz="2000" b="1" dirty="0" smtClean="0">
                <a:solidFill>
                  <a:schemeClr val="bg1"/>
                </a:solidFill>
              </a:rPr>
              <a:t>　　　　　介護の手間にかかる審査判定</a:t>
            </a:r>
            <a:endParaRPr kumimoji="1" lang="ja-JP" altLang="en-US" sz="2000" b="1" dirty="0">
              <a:solidFill>
                <a:schemeClr val="bg1"/>
              </a:solidFill>
            </a:endParaRPr>
          </a:p>
        </p:txBody>
      </p:sp>
      <p:sp>
        <p:nvSpPr>
          <p:cNvPr id="15" name="角丸四角形 14"/>
          <p:cNvSpPr/>
          <p:nvPr/>
        </p:nvSpPr>
        <p:spPr>
          <a:xfrm>
            <a:off x="2044704" y="5295900"/>
            <a:ext cx="58547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146303" y="5321301"/>
            <a:ext cx="55499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３</a:t>
            </a:r>
            <a:r>
              <a:rPr lang="ja-JP" altLang="en-US" sz="2000" b="1" dirty="0" smtClean="0">
                <a:solidFill>
                  <a:schemeClr val="bg1"/>
                </a:solidFill>
              </a:rPr>
              <a:t>　　　　　介護認定審査会として付する意見</a:t>
            </a:r>
            <a:endParaRPr kumimoji="1" lang="ja-JP" altLang="en-US" sz="2000" b="1" dirty="0">
              <a:solidFill>
                <a:schemeClr val="bg1"/>
              </a:solidFill>
            </a:endParaRPr>
          </a:p>
        </p:txBody>
      </p:sp>
      <p:sp>
        <p:nvSpPr>
          <p:cNvPr id="17" name="下矢印 16"/>
          <p:cNvSpPr/>
          <p:nvPr/>
        </p:nvSpPr>
        <p:spPr>
          <a:xfrm>
            <a:off x="4521200" y="2349500"/>
            <a:ext cx="3048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a:off x="2374906" y="3302000"/>
            <a:ext cx="317500" cy="19431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5435602" y="3302000"/>
            <a:ext cx="279400" cy="533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794000" y="3898900"/>
            <a:ext cx="4914900" cy="400110"/>
          </a:xfrm>
          <a:prstGeom prst="rect">
            <a:avLst/>
          </a:prstGeom>
          <a:noFill/>
          <a:ln w="15875">
            <a:solidFill>
              <a:schemeClr val="tx1"/>
            </a:solidFill>
            <a:prstDash val="dash"/>
          </a:ln>
        </p:spPr>
        <p:txBody>
          <a:bodyPr wrap="square" rtlCol="0">
            <a:spAutoFit/>
          </a:bodyPr>
          <a:lstStyle/>
          <a:p>
            <a:pPr algn="ctr"/>
            <a:r>
              <a:rPr kumimoji="1" lang="ja-JP" altLang="en-US" sz="2000" dirty="0" smtClean="0"/>
              <a:t>状態の維持・改善可能性にかかる審査判定</a:t>
            </a:r>
            <a:endParaRPr kumimoji="1" lang="ja-JP" altLang="en-US" sz="2000" dirty="0"/>
          </a:p>
        </p:txBody>
      </p:sp>
      <p:sp>
        <p:nvSpPr>
          <p:cNvPr id="22" name="下矢印 21"/>
          <p:cNvSpPr/>
          <p:nvPr/>
        </p:nvSpPr>
        <p:spPr>
          <a:xfrm>
            <a:off x="4521200" y="1409700"/>
            <a:ext cx="3048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67692" y="1339873"/>
            <a:ext cx="8280473" cy="4176713"/>
          </a:xfrm>
        </p:spPr>
        <p:txBody>
          <a:bodyPr/>
          <a:lstStyle/>
          <a:p>
            <a:pPr eaLnBrk="1" hangingPunct="1"/>
            <a:endParaRPr lang="ja-JP" altLang="en-US" sz="2400" dirty="0" smtClean="0"/>
          </a:p>
          <a:p>
            <a:pPr eaLnBrk="1" hangingPunct="1"/>
            <a:endParaRPr lang="ja-JP" altLang="en-US" sz="2400" dirty="0" smtClean="0"/>
          </a:p>
          <a:p>
            <a:pPr eaLnBrk="1" hangingPunct="1"/>
            <a:endParaRPr lang="ja-JP" altLang="en-US" sz="2400" dirty="0" smtClean="0"/>
          </a:p>
          <a:p>
            <a:pPr eaLnBrk="1" hangingPunct="1"/>
            <a:endParaRPr lang="en-US" altLang="ja-JP" sz="2400" dirty="0" smtClean="0"/>
          </a:p>
          <a:p>
            <a:pPr eaLnBrk="1" hangingPunct="1"/>
            <a:r>
              <a:rPr lang="ja-JP" altLang="en-US" sz="2400" dirty="0" smtClean="0"/>
              <a:t>基本調査の選択の妥当性を確認</a:t>
            </a:r>
          </a:p>
          <a:p>
            <a:pPr lvl="1" eaLnBrk="1" hangingPunct="1"/>
            <a:r>
              <a:rPr lang="ja-JP" altLang="en-US" sz="2400" dirty="0" smtClean="0"/>
              <a:t>各調査項目の定義と特記事項や主治医意見書の記載内容から理由を明らかにして事務局に修正依頼。</a:t>
            </a:r>
          </a:p>
          <a:p>
            <a:pPr lvl="1" eaLnBrk="1" hangingPunct="1"/>
            <a:r>
              <a:rPr lang="ja-JP" altLang="en-US" sz="2400" dirty="0" smtClean="0"/>
              <a:t>本プロセスを経てはじめて「一次判定」が確定（修正した後の一次判定が、最終的な一次判定として記録される）</a:t>
            </a:r>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１：一次判定の修正・確定</a:t>
            </a:r>
          </a:p>
        </p:txBody>
      </p:sp>
      <p:sp>
        <p:nvSpPr>
          <p:cNvPr id="9" name="角丸四角形 8"/>
          <p:cNvSpPr/>
          <p:nvPr/>
        </p:nvSpPr>
        <p:spPr>
          <a:xfrm>
            <a:off x="952500" y="1079500"/>
            <a:ext cx="6007100" cy="147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952500" y="1079500"/>
            <a:ext cx="60198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028700" y="1143001"/>
            <a:ext cx="4635500" cy="400110"/>
          </a:xfrm>
          <a:prstGeom prst="rect">
            <a:avLst/>
          </a:prstGeom>
          <a:noFill/>
        </p:spPr>
        <p:txBody>
          <a:bodyPr wrap="square" rtlCol="0">
            <a:spAutoFit/>
          </a:bodyPr>
          <a:lstStyle/>
          <a:p>
            <a:r>
              <a:rPr kumimoji="1" lang="en-US" altLang="ja-JP" sz="2000" b="1" dirty="0" smtClean="0">
                <a:solidFill>
                  <a:schemeClr val="bg1"/>
                </a:solidFill>
              </a:rPr>
              <a:t>STEP</a:t>
            </a:r>
            <a:r>
              <a:rPr lang="ja-JP" altLang="en-US" sz="2000" b="1" dirty="0" smtClean="0">
                <a:solidFill>
                  <a:schemeClr val="bg1"/>
                </a:solidFill>
              </a:rPr>
              <a:t>１　　　　　一次判定の修正・確定</a:t>
            </a:r>
            <a:endParaRPr kumimoji="1" lang="ja-JP" altLang="en-US" sz="2000" b="1" dirty="0">
              <a:solidFill>
                <a:schemeClr val="bg1"/>
              </a:solidFill>
            </a:endParaRPr>
          </a:p>
        </p:txBody>
      </p:sp>
      <p:sp>
        <p:nvSpPr>
          <p:cNvPr id="10" name="テキスト ボックス 9"/>
          <p:cNvSpPr txBox="1"/>
          <p:nvPr/>
        </p:nvSpPr>
        <p:spPr>
          <a:xfrm>
            <a:off x="1028700" y="1651003"/>
            <a:ext cx="6007100" cy="830997"/>
          </a:xfrm>
          <a:prstGeom prst="rect">
            <a:avLst/>
          </a:prstGeom>
          <a:noFill/>
        </p:spPr>
        <p:txBody>
          <a:bodyPr wrap="square" rtlCol="0">
            <a:spAutoFit/>
          </a:bodyPr>
          <a:lstStyle/>
          <a:p>
            <a:r>
              <a:rPr kumimoji="1" lang="ja-JP" altLang="en-US" sz="1600" dirty="0" smtClean="0"/>
              <a:t>基本調査項目の定義に照らして、選択された調査結果が特記事項や主治医意見書と整合性が取れているかの確認を行い、必要に応じて修正して下さい。</a:t>
            </a:r>
            <a:endParaRPr kumimoji="1" lang="ja-JP" alt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83273" y="1052513"/>
            <a:ext cx="8711503" cy="5073650"/>
          </a:xfrm>
        </p:spPr>
        <p:txBody>
          <a:bodyPr/>
          <a:lstStyle/>
          <a:p>
            <a:pPr eaLnBrk="1" hangingPunct="1">
              <a:lnSpc>
                <a:spcPct val="90000"/>
              </a:lnSpc>
            </a:pPr>
            <a:r>
              <a:rPr lang="ja-JP" altLang="en-US" sz="2800" smtClean="0"/>
              <a:t>議論のポイント</a:t>
            </a:r>
          </a:p>
          <a:p>
            <a:pPr lvl="1" eaLnBrk="1" hangingPunct="1">
              <a:lnSpc>
                <a:spcPct val="90000"/>
              </a:lnSpc>
            </a:pPr>
            <a:r>
              <a:rPr lang="ja-JP" altLang="en-US" sz="2300" smtClean="0"/>
              <a:t>調査上の単純ミス</a:t>
            </a:r>
          </a:p>
          <a:p>
            <a:pPr lvl="1" eaLnBrk="1" hangingPunct="1">
              <a:lnSpc>
                <a:spcPct val="90000"/>
              </a:lnSpc>
            </a:pPr>
            <a:r>
              <a:rPr lang="ja-JP" altLang="en-US" sz="2300" smtClean="0"/>
              <a:t>日頃の状況と異なる場合</a:t>
            </a:r>
            <a:r>
              <a:rPr lang="en-US" altLang="ja-JP" sz="2300" smtClean="0"/>
              <a:t>【</a:t>
            </a:r>
            <a:r>
              <a:rPr lang="ja-JP" altLang="en-US" sz="2300" smtClean="0"/>
              <a:t>能力／有無（麻痺等拘縮）</a:t>
            </a:r>
            <a:r>
              <a:rPr lang="en-US" altLang="ja-JP" sz="2300" smtClean="0"/>
              <a:t>】</a:t>
            </a:r>
          </a:p>
          <a:p>
            <a:pPr lvl="1" eaLnBrk="1" hangingPunct="1">
              <a:lnSpc>
                <a:spcPct val="90000"/>
              </a:lnSpc>
            </a:pPr>
            <a:r>
              <a:rPr lang="ja-JP" altLang="en-US" sz="2300" smtClean="0"/>
              <a:t>より頻回な状況で選択している場合</a:t>
            </a:r>
            <a:r>
              <a:rPr lang="en-US" altLang="ja-JP" sz="2300" smtClean="0"/>
              <a:t>【</a:t>
            </a:r>
            <a:r>
              <a:rPr lang="ja-JP" altLang="en-US" sz="2300" smtClean="0"/>
              <a:t>介助の方法</a:t>
            </a:r>
            <a:r>
              <a:rPr lang="en-US" altLang="ja-JP" sz="2300" smtClean="0"/>
              <a:t>】</a:t>
            </a:r>
          </a:p>
          <a:p>
            <a:pPr lvl="1" eaLnBrk="1" hangingPunct="1">
              <a:lnSpc>
                <a:spcPct val="90000"/>
              </a:lnSpc>
            </a:pPr>
            <a:r>
              <a:rPr lang="ja-JP" altLang="en-US" sz="2300" smtClean="0"/>
              <a:t>不適切な介助と調査員が判断する場合</a:t>
            </a:r>
            <a:r>
              <a:rPr lang="en-US" altLang="ja-JP" sz="2300" smtClean="0"/>
              <a:t>【</a:t>
            </a:r>
            <a:r>
              <a:rPr lang="ja-JP" altLang="en-US" sz="2300" smtClean="0"/>
              <a:t>介助の方法</a:t>
            </a:r>
            <a:r>
              <a:rPr lang="en-US" altLang="ja-JP" sz="2300" smtClean="0"/>
              <a:t>】</a:t>
            </a:r>
          </a:p>
          <a:p>
            <a:pPr lvl="1" eaLnBrk="1" hangingPunct="1">
              <a:lnSpc>
                <a:spcPct val="90000"/>
              </a:lnSpc>
            </a:pPr>
            <a:r>
              <a:rPr lang="ja-JP" altLang="en-US" sz="2300" smtClean="0"/>
              <a:t>調査員が判断に迷った場合</a:t>
            </a:r>
          </a:p>
          <a:p>
            <a:pPr lvl="1" eaLnBrk="1" hangingPunct="1">
              <a:lnSpc>
                <a:spcPct val="90000"/>
              </a:lnSpc>
            </a:pPr>
            <a:r>
              <a:rPr lang="ja-JP" altLang="en-US" sz="2300" smtClean="0"/>
              <a:t>特別な医療</a:t>
            </a:r>
          </a:p>
          <a:p>
            <a:pPr lvl="1" eaLnBrk="1" hangingPunct="1">
              <a:lnSpc>
                <a:spcPct val="90000"/>
              </a:lnSpc>
            </a:pPr>
            <a:r>
              <a:rPr lang="ja-JP" altLang="en-US" sz="2300" smtClean="0"/>
              <a:t>障害／認知症高齢者の日常生活自立度の確認</a:t>
            </a:r>
          </a:p>
          <a:p>
            <a:pPr lvl="1" eaLnBrk="1" hangingPunct="1">
              <a:lnSpc>
                <a:spcPct val="90000"/>
              </a:lnSpc>
            </a:pPr>
            <a:endParaRPr lang="ja-JP" altLang="en-US" sz="2300" smtClean="0"/>
          </a:p>
          <a:p>
            <a:pPr eaLnBrk="1" hangingPunct="1">
              <a:lnSpc>
                <a:spcPct val="90000"/>
              </a:lnSpc>
            </a:pPr>
            <a:r>
              <a:rPr lang="ja-JP" altLang="en-US" sz="2500" smtClean="0"/>
              <a:t>事務局は、介護認定審査会の判断が必要と考える基本調査の項目について、介護認定審査会に検討を要請することができる。</a:t>
            </a:r>
            <a:r>
              <a:rPr lang="ja-JP" altLang="en-US" sz="2400" smtClean="0"/>
              <a:t>（審査会委員テキスト</a:t>
            </a:r>
            <a:r>
              <a:rPr lang="en-US" altLang="ja-JP" sz="2400" smtClean="0"/>
              <a:t>17</a:t>
            </a:r>
            <a:r>
              <a:rPr lang="ja-JP" altLang="en-US" sz="2400" smtClean="0"/>
              <a:t>ページ）</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１：一次判定の修正・確定</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67692" y="2278083"/>
            <a:ext cx="8280473" cy="4391025"/>
          </a:xfrm>
        </p:spPr>
        <p:txBody>
          <a:bodyPr/>
          <a:lstStyle/>
          <a:p>
            <a:pPr eaLnBrk="1" hangingPunct="1"/>
            <a:endParaRPr lang="en-US" altLang="ja-JP" sz="2800" dirty="0" smtClean="0"/>
          </a:p>
          <a:p>
            <a:pPr eaLnBrk="1" hangingPunct="1"/>
            <a:r>
              <a:rPr lang="ja-JP" altLang="en-US" sz="2800" dirty="0" smtClean="0"/>
              <a:t>通常の例よりも「介護の手間」がより「かかる」「かからない」の視点での議論</a:t>
            </a:r>
          </a:p>
          <a:p>
            <a:pPr lvl="1" eaLnBrk="1" hangingPunct="1"/>
            <a:r>
              <a:rPr lang="ja-JP" altLang="en-US" sz="2400" dirty="0" smtClean="0"/>
              <a:t>一次判定ソフトの推計では評価しきれない部分を委員の専門性・経験に基づき合議にて判断。</a:t>
            </a:r>
          </a:p>
          <a:p>
            <a:pPr lvl="1" eaLnBrk="1" hangingPunct="1"/>
            <a:r>
              <a:rPr lang="ja-JP" altLang="en-US" sz="2400" dirty="0" smtClean="0"/>
              <a:t>「介護の手間」が「かかる」「かからない」と判断した場合、要介護認定等基準時間も参考にしながら、一次判定の変更が必要かどうか吟味。</a:t>
            </a:r>
          </a:p>
          <a:p>
            <a:pPr lvl="1" eaLnBrk="1" hangingPunct="1"/>
            <a:r>
              <a:rPr lang="ja-JP" altLang="en-US" sz="2400" dirty="0" smtClean="0"/>
              <a:t>特記事項・主治医意見書に基づいて審査（理由を記録することが重要）</a:t>
            </a:r>
          </a:p>
          <a:p>
            <a:pPr lvl="1" eaLnBrk="1" hangingPunct="1"/>
            <a:endParaRPr lang="ja-JP" altLang="en-US" dirty="0" smtClean="0"/>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２：介護の手間にかかる審査判定</a:t>
            </a:r>
          </a:p>
        </p:txBody>
      </p:sp>
      <p:sp>
        <p:nvSpPr>
          <p:cNvPr id="7" name="角丸四角形 6"/>
          <p:cNvSpPr/>
          <p:nvPr/>
        </p:nvSpPr>
        <p:spPr>
          <a:xfrm>
            <a:off x="952500" y="876300"/>
            <a:ext cx="6007100" cy="147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952500" y="876300"/>
            <a:ext cx="60198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28700" y="939801"/>
            <a:ext cx="54483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２</a:t>
            </a:r>
            <a:r>
              <a:rPr lang="ja-JP" altLang="en-US" sz="2000" b="1" dirty="0" smtClean="0">
                <a:solidFill>
                  <a:schemeClr val="bg1"/>
                </a:solidFill>
              </a:rPr>
              <a:t>　　　　　介護の手間にかかる審査判定</a:t>
            </a:r>
            <a:endParaRPr kumimoji="1" lang="ja-JP" altLang="en-US" sz="2000" b="1" dirty="0">
              <a:solidFill>
                <a:schemeClr val="bg1"/>
              </a:solidFill>
            </a:endParaRPr>
          </a:p>
        </p:txBody>
      </p:sp>
      <p:sp>
        <p:nvSpPr>
          <p:cNvPr id="10" name="テキスト ボックス 9"/>
          <p:cNvSpPr txBox="1"/>
          <p:nvPr/>
        </p:nvSpPr>
        <p:spPr>
          <a:xfrm>
            <a:off x="1028700" y="1511303"/>
            <a:ext cx="6007100" cy="830997"/>
          </a:xfrm>
          <a:prstGeom prst="rect">
            <a:avLst/>
          </a:prstGeom>
          <a:noFill/>
        </p:spPr>
        <p:txBody>
          <a:bodyPr wrap="square" rtlCol="0">
            <a:spAutoFit/>
          </a:bodyPr>
          <a:lstStyle/>
          <a:p>
            <a:r>
              <a:rPr kumimoji="1" lang="ja-JP" altLang="en-US" sz="1600" dirty="0" smtClean="0"/>
              <a:t>介護の手間の多少を議論し、一次判定を変更する場合は、特記事項・主治医意見書の具体的記載を変更理由として、事務局に報告します。</a:t>
            </a:r>
            <a:endParaRPr kumimoji="1" lang="ja-JP" alt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249241" y="765175"/>
            <a:ext cx="8645530" cy="5399088"/>
          </a:xfrm>
        </p:spPr>
        <p:txBody>
          <a:bodyPr/>
          <a:lstStyle/>
          <a:p>
            <a:pPr eaLnBrk="1" hangingPunct="1"/>
            <a:r>
              <a:rPr lang="ja-JP" altLang="en-US" sz="2900" dirty="0" smtClean="0"/>
              <a:t>議論のポイント（１）</a:t>
            </a:r>
          </a:p>
          <a:p>
            <a:pPr lvl="1" eaLnBrk="1" hangingPunct="1"/>
            <a:r>
              <a:rPr lang="ja-JP" altLang="en-US" dirty="0" smtClean="0"/>
              <a:t>幅のある介助量</a:t>
            </a:r>
          </a:p>
          <a:p>
            <a:pPr lvl="2" eaLnBrk="1" hangingPunct="1"/>
            <a:r>
              <a:rPr lang="ja-JP" altLang="en-US" dirty="0" smtClean="0"/>
              <a:t>排尿の全介助</a:t>
            </a:r>
          </a:p>
          <a:p>
            <a:pPr lvl="3" eaLnBrk="1" hangingPunct="1"/>
            <a:r>
              <a:rPr lang="ja-JP" altLang="en-US" dirty="0" smtClean="0"/>
              <a:t>オムツを使用しており、定時に交換を行っている。</a:t>
            </a:r>
            <a:endParaRPr lang="en-US" altLang="ja-JP" dirty="0" smtClean="0"/>
          </a:p>
          <a:p>
            <a:pPr lvl="3" eaLnBrk="1" hangingPunct="1"/>
            <a:r>
              <a:rPr lang="ja-JP" altLang="en-US" dirty="0" smtClean="0"/>
              <a:t>トイレで排尿しているが、すべての介助を行っているため「全介助」を選択する。強い介護抵抗があり、床に尿が飛び散るため、毎回、排尿後に掃除をしている。</a:t>
            </a:r>
          </a:p>
          <a:p>
            <a:pPr lvl="2" eaLnBrk="1" hangingPunct="1"/>
            <a:r>
              <a:rPr lang="ja-JP" altLang="en-US" dirty="0" smtClean="0"/>
              <a:t>食事の一部介助</a:t>
            </a:r>
          </a:p>
          <a:p>
            <a:pPr lvl="3" eaLnBrk="1" hangingPunct="1"/>
            <a:r>
              <a:rPr lang="ja-JP" altLang="en-US" dirty="0" smtClean="0"/>
              <a:t>最初の数口は、自己摂取だが、すぐに食べなくなるため、残りはすべて介助を行っている</a:t>
            </a:r>
          </a:p>
          <a:p>
            <a:pPr lvl="3" eaLnBrk="1" hangingPunct="1"/>
            <a:r>
              <a:rPr lang="ja-JP" altLang="en-US" dirty="0" smtClean="0"/>
              <a:t>ほとんど自分で摂取するが、器の隅に残ったものについては、介助者がスプーンですくって食べさせている。</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２：介護の手間にかかる審査判定</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249241" y="836629"/>
            <a:ext cx="8645530" cy="4537075"/>
          </a:xfrm>
        </p:spPr>
        <p:txBody>
          <a:bodyPr/>
          <a:lstStyle/>
          <a:p>
            <a:pPr eaLnBrk="1" hangingPunct="1">
              <a:lnSpc>
                <a:spcPct val="90000"/>
              </a:lnSpc>
            </a:pPr>
            <a:r>
              <a:rPr lang="ja-JP" altLang="en-US" sz="2900" dirty="0" smtClean="0"/>
              <a:t>議論のポイント（２）</a:t>
            </a:r>
          </a:p>
          <a:p>
            <a:pPr lvl="1" eaLnBrk="1" hangingPunct="1">
              <a:lnSpc>
                <a:spcPct val="90000"/>
              </a:lnSpc>
            </a:pPr>
            <a:r>
              <a:rPr lang="ja-JP" altLang="en-US" dirty="0" smtClean="0"/>
              <a:t>介護の手間に差がある</a:t>
            </a:r>
            <a:endParaRPr lang="en-US" altLang="ja-JP" dirty="0" smtClean="0"/>
          </a:p>
          <a:p>
            <a:pPr lvl="2" eaLnBrk="1" hangingPunct="1">
              <a:lnSpc>
                <a:spcPct val="90000"/>
              </a:lnSpc>
            </a:pPr>
            <a:r>
              <a:rPr lang="ja-JP" altLang="en-US" dirty="0" smtClean="0"/>
              <a:t>「一人で出たがる」</a:t>
            </a:r>
          </a:p>
          <a:p>
            <a:pPr lvl="3" eaLnBrk="1" hangingPunct="1">
              <a:lnSpc>
                <a:spcPct val="90000"/>
              </a:lnSpc>
            </a:pPr>
            <a:r>
              <a:rPr lang="ja-JP" altLang="en-US" dirty="0" smtClean="0"/>
              <a:t>週</a:t>
            </a:r>
            <a:r>
              <a:rPr lang="en-US" altLang="ja-JP" dirty="0" smtClean="0"/>
              <a:t>1 </a:t>
            </a:r>
            <a:r>
              <a:rPr lang="ja-JP" altLang="en-US" dirty="0" smtClean="0"/>
              <a:t>回ほど、一人で玄関から自宅の外に出てしまうため、介護者は毎回のように探しに出ている。</a:t>
            </a:r>
          </a:p>
          <a:p>
            <a:pPr lvl="3" eaLnBrk="1" hangingPunct="1">
              <a:lnSpc>
                <a:spcPct val="90000"/>
              </a:lnSpc>
            </a:pPr>
            <a:r>
              <a:rPr lang="ja-JP" altLang="en-US" dirty="0" smtClean="0"/>
              <a:t>ほぼ毎日、一人で玄関から自宅の外に出てしまうため、介護者は毎回のように探しに出ている。</a:t>
            </a:r>
          </a:p>
          <a:p>
            <a:pPr lvl="1" eaLnBrk="1" hangingPunct="1">
              <a:lnSpc>
                <a:spcPct val="90000"/>
              </a:lnSpc>
            </a:pPr>
            <a:r>
              <a:rPr lang="ja-JP" altLang="en-US" dirty="0" smtClean="0"/>
              <a:t>「介助されていない」を選択していても介助がある場合</a:t>
            </a:r>
          </a:p>
          <a:p>
            <a:pPr lvl="2" eaLnBrk="1" hangingPunct="1">
              <a:lnSpc>
                <a:spcPct val="90000"/>
              </a:lnSpc>
            </a:pPr>
            <a:r>
              <a:rPr lang="ja-JP" altLang="en-US" dirty="0" smtClean="0"/>
              <a:t>トイレまでの「移動」（</a:t>
            </a:r>
            <a:r>
              <a:rPr lang="en-US" altLang="ja-JP" dirty="0" smtClean="0"/>
              <a:t>5 </a:t>
            </a:r>
            <a:r>
              <a:rPr lang="ja-JP" altLang="en-US" dirty="0" smtClean="0"/>
              <a:t>回程／日）など、通常は自力で介助なしで行っているが、食堂（</a:t>
            </a:r>
            <a:r>
              <a:rPr lang="en-US" altLang="ja-JP" dirty="0" smtClean="0"/>
              <a:t>3</a:t>
            </a:r>
            <a:r>
              <a:rPr lang="ja-JP" altLang="en-US" dirty="0" smtClean="0"/>
              <a:t>回／日）及び浴室（週数回）への車いすでの「移動」は、介助が行われている。より頻回な状況から「介助されていない」を選択する。</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２：介護の手間にかかる審査判定</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457426" y="1125538"/>
            <a:ext cx="8229160" cy="1295400"/>
          </a:xfrm>
        </p:spPr>
        <p:txBody>
          <a:bodyPr/>
          <a:lstStyle/>
          <a:p>
            <a:pPr eaLnBrk="1" hangingPunct="1"/>
            <a:r>
              <a:rPr lang="ja-JP" altLang="en-US" smtClean="0"/>
              <a:t>同じ要介護度区分でも、基準時間によって推定している介護の手間の意味するところが違う。</a:t>
            </a:r>
          </a:p>
        </p:txBody>
      </p:sp>
      <p:sp>
        <p:nvSpPr>
          <p:cNvPr id="14339" name="Line 5"/>
          <p:cNvSpPr>
            <a:spLocks noChangeShapeType="1"/>
          </p:cNvSpPr>
          <p:nvPr/>
        </p:nvSpPr>
        <p:spPr bwMode="auto">
          <a:xfrm>
            <a:off x="1394253" y="3284538"/>
            <a:ext cx="6982983" cy="0"/>
          </a:xfrm>
          <a:prstGeom prst="line">
            <a:avLst/>
          </a:prstGeom>
          <a:noFill/>
          <a:ln w="38100">
            <a:solidFill>
              <a:schemeClr val="tx1"/>
            </a:solidFill>
            <a:round/>
            <a:headEnd/>
            <a:tailEnd type="triangle" w="med" len="med"/>
          </a:ln>
        </p:spPr>
        <p:txBody>
          <a:bodyPr/>
          <a:lstStyle/>
          <a:p>
            <a:endParaRPr lang="ja-JP" altLang="en-US" smtClean="0">
              <a:solidFill>
                <a:prstClr val="black"/>
              </a:solidFill>
              <a:latin typeface="Arial" charset="0"/>
              <a:ea typeface="ＭＳ Ｐゴシック" charset="-128"/>
            </a:endParaRPr>
          </a:p>
        </p:txBody>
      </p:sp>
      <p:sp>
        <p:nvSpPr>
          <p:cNvPr id="14340" name="Line 6"/>
          <p:cNvSpPr>
            <a:spLocks noChangeShapeType="1"/>
          </p:cNvSpPr>
          <p:nvPr/>
        </p:nvSpPr>
        <p:spPr bwMode="auto">
          <a:xfrm>
            <a:off x="4201812" y="3140075"/>
            <a:ext cx="0" cy="215900"/>
          </a:xfrm>
          <a:prstGeom prst="line">
            <a:avLst/>
          </a:prstGeom>
          <a:noFill/>
          <a:ln w="22225">
            <a:solidFill>
              <a:schemeClr val="tx1"/>
            </a:solidFill>
            <a:round/>
            <a:headEnd/>
            <a:tailEnd/>
          </a:ln>
        </p:spPr>
        <p:txBody>
          <a:bodyPr/>
          <a:lstStyle/>
          <a:p>
            <a:endParaRPr lang="ja-JP" altLang="en-US" smtClean="0">
              <a:solidFill>
                <a:prstClr val="black"/>
              </a:solidFill>
              <a:latin typeface="Arial" charset="0"/>
              <a:ea typeface="ＭＳ Ｐゴシック" charset="-128"/>
            </a:endParaRPr>
          </a:p>
        </p:txBody>
      </p:sp>
      <p:sp>
        <p:nvSpPr>
          <p:cNvPr id="14341" name="Line 7"/>
          <p:cNvSpPr>
            <a:spLocks noChangeShapeType="1"/>
          </p:cNvSpPr>
          <p:nvPr/>
        </p:nvSpPr>
        <p:spPr bwMode="auto">
          <a:xfrm>
            <a:off x="6650181" y="3140075"/>
            <a:ext cx="0" cy="215900"/>
          </a:xfrm>
          <a:prstGeom prst="line">
            <a:avLst/>
          </a:prstGeom>
          <a:noFill/>
          <a:ln w="22225">
            <a:solidFill>
              <a:schemeClr val="tx1"/>
            </a:solidFill>
            <a:round/>
            <a:headEnd/>
            <a:tailEnd/>
          </a:ln>
        </p:spPr>
        <p:txBody>
          <a:bodyPr/>
          <a:lstStyle/>
          <a:p>
            <a:endParaRPr lang="ja-JP" altLang="en-US" smtClean="0">
              <a:solidFill>
                <a:prstClr val="black"/>
              </a:solidFill>
              <a:latin typeface="Arial" charset="0"/>
              <a:ea typeface="ＭＳ Ｐゴシック" charset="-128"/>
            </a:endParaRPr>
          </a:p>
        </p:txBody>
      </p:sp>
      <p:sp>
        <p:nvSpPr>
          <p:cNvPr id="14342" name="Text Box 8"/>
          <p:cNvSpPr txBox="1">
            <a:spLocks noChangeArrowheads="1"/>
          </p:cNvSpPr>
          <p:nvPr/>
        </p:nvSpPr>
        <p:spPr bwMode="auto">
          <a:xfrm>
            <a:off x="2401459" y="2636838"/>
            <a:ext cx="1081974" cy="336550"/>
          </a:xfrm>
          <a:prstGeom prst="rect">
            <a:avLst/>
          </a:prstGeom>
          <a:noFill/>
          <a:ln w="9525">
            <a:noFill/>
            <a:miter lim="800000"/>
            <a:headEnd/>
            <a:tailEnd/>
          </a:ln>
        </p:spPr>
        <p:txBody>
          <a:bodyPr>
            <a:spAutoFit/>
          </a:bodyPr>
          <a:lstStyle/>
          <a:p>
            <a:pPr algn="ctr">
              <a:spcBef>
                <a:spcPct val="50000"/>
              </a:spcBef>
            </a:pPr>
            <a:r>
              <a:rPr lang="ja-JP" altLang="en-US" sz="1600" smtClean="0">
                <a:solidFill>
                  <a:prstClr val="black"/>
                </a:solidFill>
                <a:latin typeface="Arial" charset="0"/>
                <a:ea typeface="ＭＳ Ｐゴシック" charset="-128"/>
              </a:rPr>
              <a:t>要介護</a:t>
            </a:r>
            <a:r>
              <a:rPr lang="en-US" altLang="ja-JP" sz="1600" smtClean="0">
                <a:solidFill>
                  <a:prstClr val="black"/>
                </a:solidFill>
                <a:latin typeface="Arial" charset="0"/>
                <a:ea typeface="ＭＳ Ｐゴシック" charset="-128"/>
              </a:rPr>
              <a:t>2</a:t>
            </a:r>
          </a:p>
        </p:txBody>
      </p:sp>
      <p:sp>
        <p:nvSpPr>
          <p:cNvPr id="14343" name="AutoShape 9"/>
          <p:cNvSpPr>
            <a:spLocks/>
          </p:cNvSpPr>
          <p:nvPr/>
        </p:nvSpPr>
        <p:spPr bwMode="auto">
          <a:xfrm rot="-5400000">
            <a:off x="2834092" y="1916645"/>
            <a:ext cx="288925" cy="2446903"/>
          </a:xfrm>
          <a:prstGeom prst="rightBracket">
            <a:avLst>
              <a:gd name="adj" fmla="val 300668"/>
            </a:avLst>
          </a:prstGeom>
          <a:noFill/>
          <a:ln w="25400">
            <a:solidFill>
              <a:schemeClr val="tx1"/>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4344" name="Text Box 10"/>
          <p:cNvSpPr txBox="1">
            <a:spLocks noChangeArrowheads="1"/>
          </p:cNvSpPr>
          <p:nvPr/>
        </p:nvSpPr>
        <p:spPr bwMode="auto">
          <a:xfrm>
            <a:off x="4849824" y="2636838"/>
            <a:ext cx="1080508" cy="336550"/>
          </a:xfrm>
          <a:prstGeom prst="rect">
            <a:avLst/>
          </a:prstGeom>
          <a:noFill/>
          <a:ln w="9525">
            <a:noFill/>
            <a:miter lim="800000"/>
            <a:headEnd/>
            <a:tailEnd/>
          </a:ln>
        </p:spPr>
        <p:txBody>
          <a:bodyPr>
            <a:spAutoFit/>
          </a:bodyPr>
          <a:lstStyle/>
          <a:p>
            <a:pPr algn="ctr">
              <a:spcBef>
                <a:spcPct val="50000"/>
              </a:spcBef>
            </a:pPr>
            <a:r>
              <a:rPr lang="ja-JP" altLang="en-US" sz="1600" smtClean="0">
                <a:solidFill>
                  <a:prstClr val="black"/>
                </a:solidFill>
                <a:latin typeface="Arial" charset="0"/>
                <a:ea typeface="ＭＳ Ｐゴシック" charset="-128"/>
              </a:rPr>
              <a:t>要介護</a:t>
            </a:r>
            <a:r>
              <a:rPr lang="en-US" altLang="ja-JP" sz="1600" smtClean="0">
                <a:solidFill>
                  <a:prstClr val="black"/>
                </a:solidFill>
                <a:latin typeface="Arial" charset="0"/>
                <a:ea typeface="ＭＳ Ｐゴシック" charset="-128"/>
              </a:rPr>
              <a:t>3</a:t>
            </a:r>
          </a:p>
        </p:txBody>
      </p:sp>
      <p:sp>
        <p:nvSpPr>
          <p:cNvPr id="14345" name="Text Box 11"/>
          <p:cNvSpPr txBox="1">
            <a:spLocks noChangeArrowheads="1"/>
          </p:cNvSpPr>
          <p:nvPr/>
        </p:nvSpPr>
        <p:spPr bwMode="auto">
          <a:xfrm>
            <a:off x="7081227" y="2659063"/>
            <a:ext cx="1081974" cy="336550"/>
          </a:xfrm>
          <a:prstGeom prst="rect">
            <a:avLst/>
          </a:prstGeom>
          <a:noFill/>
          <a:ln w="9525">
            <a:noFill/>
            <a:miter lim="800000"/>
            <a:headEnd/>
            <a:tailEnd/>
          </a:ln>
        </p:spPr>
        <p:txBody>
          <a:bodyPr>
            <a:spAutoFit/>
          </a:bodyPr>
          <a:lstStyle/>
          <a:p>
            <a:pPr algn="ctr">
              <a:spcBef>
                <a:spcPct val="50000"/>
              </a:spcBef>
            </a:pPr>
            <a:r>
              <a:rPr lang="ja-JP" altLang="en-US" sz="1600" smtClean="0">
                <a:solidFill>
                  <a:prstClr val="black"/>
                </a:solidFill>
                <a:latin typeface="Arial" charset="0"/>
                <a:ea typeface="ＭＳ Ｐゴシック" charset="-128"/>
              </a:rPr>
              <a:t>要介護</a:t>
            </a:r>
            <a:r>
              <a:rPr lang="en-US" altLang="ja-JP" sz="1600" smtClean="0">
                <a:solidFill>
                  <a:prstClr val="black"/>
                </a:solidFill>
                <a:latin typeface="Arial" charset="0"/>
                <a:ea typeface="ＭＳ Ｐゴシック" charset="-128"/>
              </a:rPr>
              <a:t>4</a:t>
            </a:r>
          </a:p>
        </p:txBody>
      </p:sp>
      <p:sp>
        <p:nvSpPr>
          <p:cNvPr id="14346" name="AutoShape 12"/>
          <p:cNvSpPr>
            <a:spLocks/>
          </p:cNvSpPr>
          <p:nvPr/>
        </p:nvSpPr>
        <p:spPr bwMode="auto">
          <a:xfrm rot="-5400000">
            <a:off x="7262082" y="2383909"/>
            <a:ext cx="215900" cy="1439700"/>
          </a:xfrm>
          <a:prstGeom prst="rightBracket">
            <a:avLst>
              <a:gd name="adj" fmla="val 333417"/>
            </a:avLst>
          </a:prstGeom>
          <a:noFill/>
          <a:ln w="25400">
            <a:solidFill>
              <a:schemeClr val="tx1"/>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4347" name="Text Box 13"/>
          <p:cNvSpPr txBox="1">
            <a:spLocks noChangeArrowheads="1"/>
          </p:cNvSpPr>
          <p:nvPr/>
        </p:nvSpPr>
        <p:spPr bwMode="auto">
          <a:xfrm>
            <a:off x="312282" y="3355975"/>
            <a:ext cx="7922747" cy="304800"/>
          </a:xfrm>
          <a:prstGeom prst="rect">
            <a:avLst/>
          </a:prstGeom>
          <a:noFill/>
          <a:ln w="9525">
            <a:noFill/>
            <a:miter lim="800000"/>
            <a:headEnd/>
            <a:tailEnd/>
          </a:ln>
        </p:spPr>
        <p:txBody>
          <a:bodyPr>
            <a:spAutoFit/>
          </a:bodyPr>
          <a:lstStyle/>
          <a:p>
            <a:pPr>
              <a:spcBef>
                <a:spcPct val="50000"/>
              </a:spcBef>
            </a:pPr>
            <a:r>
              <a:rPr lang="ja-JP" altLang="en-US" sz="1400" smtClean="0">
                <a:solidFill>
                  <a:prstClr val="black"/>
                </a:solidFill>
                <a:latin typeface="Arial" charset="0"/>
                <a:ea typeface="ＭＳ Ｐゴシック" charset="-128"/>
              </a:rPr>
              <a:t>　　　　　　　　　　　</a:t>
            </a:r>
            <a:r>
              <a:rPr lang="en-US" altLang="ja-JP" sz="1400" smtClean="0">
                <a:solidFill>
                  <a:prstClr val="black"/>
                </a:solidFill>
                <a:latin typeface="Arial" charset="0"/>
                <a:ea typeface="ＭＳ Ｐゴシック" charset="-128"/>
              </a:rPr>
              <a:t>50</a:t>
            </a:r>
            <a:r>
              <a:rPr lang="ja-JP" altLang="en-US" sz="1400" smtClean="0">
                <a:solidFill>
                  <a:prstClr val="black"/>
                </a:solidFill>
                <a:latin typeface="Arial" charset="0"/>
                <a:ea typeface="ＭＳ Ｐゴシック" charset="-128"/>
              </a:rPr>
              <a:t>分　　　　　　　　　　　　　　　　</a:t>
            </a:r>
            <a:r>
              <a:rPr lang="en-US" altLang="ja-JP" sz="1400" smtClean="0">
                <a:solidFill>
                  <a:prstClr val="black"/>
                </a:solidFill>
                <a:latin typeface="Arial" charset="0"/>
                <a:ea typeface="ＭＳ Ｐゴシック" charset="-128"/>
              </a:rPr>
              <a:t>70</a:t>
            </a:r>
            <a:r>
              <a:rPr lang="ja-JP" altLang="en-US" sz="1400" smtClean="0">
                <a:solidFill>
                  <a:prstClr val="black"/>
                </a:solidFill>
                <a:latin typeface="Arial" charset="0"/>
                <a:ea typeface="ＭＳ Ｐゴシック" charset="-128"/>
              </a:rPr>
              <a:t>分　　　　　　　　　　　　　　　　　　</a:t>
            </a:r>
            <a:r>
              <a:rPr lang="en-US" altLang="ja-JP" sz="1400" smtClean="0">
                <a:solidFill>
                  <a:prstClr val="black"/>
                </a:solidFill>
                <a:latin typeface="Arial" charset="0"/>
                <a:ea typeface="ＭＳ Ｐゴシック" charset="-128"/>
              </a:rPr>
              <a:t>90</a:t>
            </a:r>
            <a:r>
              <a:rPr lang="ja-JP" altLang="en-US" sz="1400" smtClean="0">
                <a:solidFill>
                  <a:prstClr val="black"/>
                </a:solidFill>
                <a:latin typeface="Arial" charset="0"/>
                <a:ea typeface="ＭＳ Ｐゴシック" charset="-128"/>
              </a:rPr>
              <a:t>分</a:t>
            </a:r>
          </a:p>
        </p:txBody>
      </p:sp>
      <p:sp>
        <p:nvSpPr>
          <p:cNvPr id="14348" name="Line 14"/>
          <p:cNvSpPr>
            <a:spLocks noChangeShapeType="1"/>
          </p:cNvSpPr>
          <p:nvPr/>
        </p:nvSpPr>
        <p:spPr bwMode="auto">
          <a:xfrm>
            <a:off x="1754909" y="3141663"/>
            <a:ext cx="0" cy="215900"/>
          </a:xfrm>
          <a:prstGeom prst="line">
            <a:avLst/>
          </a:prstGeom>
          <a:noFill/>
          <a:ln w="22225">
            <a:solidFill>
              <a:schemeClr val="tx1"/>
            </a:solidFill>
            <a:round/>
            <a:headEnd/>
            <a:tailEnd/>
          </a:ln>
        </p:spPr>
        <p:txBody>
          <a:bodyPr/>
          <a:lstStyle/>
          <a:p>
            <a:endParaRPr lang="ja-JP" altLang="en-US" smtClean="0">
              <a:solidFill>
                <a:prstClr val="black"/>
              </a:solidFill>
              <a:latin typeface="Arial" charset="0"/>
              <a:ea typeface="ＭＳ Ｐゴシック" charset="-128"/>
            </a:endParaRPr>
          </a:p>
        </p:txBody>
      </p:sp>
      <p:sp>
        <p:nvSpPr>
          <p:cNvPr id="14349" name="AutoShape 15"/>
          <p:cNvSpPr>
            <a:spLocks/>
          </p:cNvSpPr>
          <p:nvPr/>
        </p:nvSpPr>
        <p:spPr bwMode="auto">
          <a:xfrm rot="-5400000">
            <a:off x="5281553" y="1915912"/>
            <a:ext cx="288925" cy="2448369"/>
          </a:xfrm>
          <a:prstGeom prst="rightBracket">
            <a:avLst>
              <a:gd name="adj" fmla="val 300848"/>
            </a:avLst>
          </a:prstGeom>
          <a:noFill/>
          <a:ln w="25400">
            <a:solidFill>
              <a:schemeClr val="tx1"/>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4350" name="Oval 16"/>
          <p:cNvSpPr>
            <a:spLocks noChangeArrowheads="1"/>
          </p:cNvSpPr>
          <p:nvPr/>
        </p:nvSpPr>
        <p:spPr bwMode="auto">
          <a:xfrm>
            <a:off x="4345489" y="3141663"/>
            <a:ext cx="215516" cy="215900"/>
          </a:xfrm>
          <a:prstGeom prst="ellipse">
            <a:avLst/>
          </a:prstGeom>
          <a:solidFill>
            <a:schemeClr val="accent2"/>
          </a:solidFill>
          <a:ln w="3175">
            <a:solidFill>
              <a:srgbClr val="FF0000"/>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4351" name="Oval 17"/>
          <p:cNvSpPr>
            <a:spLocks noChangeArrowheads="1"/>
          </p:cNvSpPr>
          <p:nvPr/>
        </p:nvSpPr>
        <p:spPr bwMode="auto">
          <a:xfrm>
            <a:off x="6361394" y="3141663"/>
            <a:ext cx="215515" cy="215900"/>
          </a:xfrm>
          <a:prstGeom prst="ellipse">
            <a:avLst/>
          </a:prstGeom>
          <a:solidFill>
            <a:schemeClr val="accent2"/>
          </a:solidFill>
          <a:ln w="9525">
            <a:no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4352" name="Oval 18"/>
          <p:cNvSpPr>
            <a:spLocks noChangeArrowheads="1"/>
          </p:cNvSpPr>
          <p:nvPr/>
        </p:nvSpPr>
        <p:spPr bwMode="auto">
          <a:xfrm>
            <a:off x="5436262" y="3135313"/>
            <a:ext cx="215516" cy="215900"/>
          </a:xfrm>
          <a:prstGeom prst="ellipse">
            <a:avLst/>
          </a:prstGeom>
          <a:solidFill>
            <a:schemeClr val="accent2"/>
          </a:solidFill>
          <a:ln w="9525">
            <a:no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4353" name="Oval 19"/>
          <p:cNvSpPr>
            <a:spLocks noChangeArrowheads="1"/>
          </p:cNvSpPr>
          <p:nvPr/>
        </p:nvSpPr>
        <p:spPr bwMode="auto">
          <a:xfrm>
            <a:off x="3851426" y="3148013"/>
            <a:ext cx="215515" cy="215900"/>
          </a:xfrm>
          <a:prstGeom prst="ellipse">
            <a:avLst/>
          </a:prstGeom>
          <a:solidFill>
            <a:srgbClr val="3366FF"/>
          </a:solidFill>
          <a:ln w="9525">
            <a:no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4354" name="AutoShape 39"/>
          <p:cNvSpPr>
            <a:spLocks noChangeArrowheads="1"/>
          </p:cNvSpPr>
          <p:nvPr/>
        </p:nvSpPr>
        <p:spPr bwMode="auto">
          <a:xfrm>
            <a:off x="4285381" y="3429000"/>
            <a:ext cx="142210" cy="720725"/>
          </a:xfrm>
          <a:prstGeom prst="triangle">
            <a:avLst>
              <a:gd name="adj" fmla="val 100000"/>
            </a:avLst>
          </a:prstGeom>
          <a:solidFill>
            <a:schemeClr val="tx2"/>
          </a:solidFill>
          <a:ln w="12700" cap="sq">
            <a:solidFill>
              <a:schemeClr val="tx1"/>
            </a:solidFill>
            <a:miter lim="800000"/>
            <a:headEnd type="none" w="sm" len="sm"/>
            <a:tailEnd type="none" w="sm" len="sm"/>
          </a:ln>
        </p:spPr>
        <p:txBody>
          <a:bodyPr wrap="none" anchor="ctr"/>
          <a:lstStyle/>
          <a:p>
            <a:endParaRPr lang="ja-JP" altLang="en-US" smtClean="0">
              <a:solidFill>
                <a:prstClr val="black"/>
              </a:solidFill>
              <a:latin typeface="Arial" charset="0"/>
              <a:ea typeface="ＭＳ Ｐゴシック" charset="-128"/>
            </a:endParaRPr>
          </a:p>
        </p:txBody>
      </p:sp>
      <p:sp>
        <p:nvSpPr>
          <p:cNvPr id="14355" name="Text Box 40"/>
          <p:cNvSpPr txBox="1">
            <a:spLocks noChangeArrowheads="1"/>
          </p:cNvSpPr>
          <p:nvPr/>
        </p:nvSpPr>
        <p:spPr bwMode="auto">
          <a:xfrm>
            <a:off x="3851417" y="4149752"/>
            <a:ext cx="936831" cy="366713"/>
          </a:xfrm>
          <a:prstGeom prst="rect">
            <a:avLst/>
          </a:prstGeom>
          <a:noFill/>
          <a:ln w="12700" cap="sq">
            <a:noFill/>
            <a:miter lim="800000"/>
            <a:headEnd type="none" w="sm" len="sm"/>
            <a:tailEnd type="none" w="sm" len="sm"/>
          </a:ln>
        </p:spPr>
        <p:txBody>
          <a:bodyPr>
            <a:spAutoFit/>
          </a:bodyPr>
          <a:lstStyle/>
          <a:p>
            <a:pPr>
              <a:spcBef>
                <a:spcPct val="50000"/>
              </a:spcBef>
            </a:pPr>
            <a:r>
              <a:rPr lang="en-US" altLang="ja-JP" smtClean="0">
                <a:solidFill>
                  <a:prstClr val="black"/>
                </a:solidFill>
                <a:latin typeface="Arial" charset="0"/>
                <a:ea typeface="ＭＳ Ｐゴシック" charset="-128"/>
              </a:rPr>
              <a:t>71.2</a:t>
            </a:r>
            <a:r>
              <a:rPr lang="ja-JP" altLang="en-US" smtClean="0">
                <a:solidFill>
                  <a:prstClr val="black"/>
                </a:solidFill>
                <a:latin typeface="Arial" charset="0"/>
                <a:ea typeface="ＭＳ Ｐゴシック" charset="-128"/>
              </a:rPr>
              <a:t>分</a:t>
            </a:r>
          </a:p>
        </p:txBody>
      </p:sp>
      <p:sp>
        <p:nvSpPr>
          <p:cNvPr id="14356" name="AutoShape 41"/>
          <p:cNvSpPr>
            <a:spLocks noChangeArrowheads="1"/>
          </p:cNvSpPr>
          <p:nvPr/>
        </p:nvSpPr>
        <p:spPr bwMode="auto">
          <a:xfrm>
            <a:off x="5436260" y="3357565"/>
            <a:ext cx="142211" cy="720725"/>
          </a:xfrm>
          <a:prstGeom prst="triangle">
            <a:avLst>
              <a:gd name="adj" fmla="val 100000"/>
            </a:avLst>
          </a:prstGeom>
          <a:solidFill>
            <a:schemeClr val="tx2"/>
          </a:solidFill>
          <a:ln w="12700" cap="sq">
            <a:solidFill>
              <a:schemeClr val="tx1"/>
            </a:solidFill>
            <a:miter lim="800000"/>
            <a:headEnd type="none" w="sm" len="sm"/>
            <a:tailEnd type="none" w="sm" len="sm"/>
          </a:ln>
        </p:spPr>
        <p:txBody>
          <a:bodyPr wrap="none" anchor="ctr"/>
          <a:lstStyle/>
          <a:p>
            <a:endParaRPr lang="ja-JP" altLang="en-US" smtClean="0">
              <a:solidFill>
                <a:prstClr val="black"/>
              </a:solidFill>
              <a:latin typeface="Arial" charset="0"/>
              <a:ea typeface="ＭＳ Ｐゴシック" charset="-128"/>
            </a:endParaRPr>
          </a:p>
        </p:txBody>
      </p:sp>
      <p:sp>
        <p:nvSpPr>
          <p:cNvPr id="14357" name="Text Box 42"/>
          <p:cNvSpPr txBox="1">
            <a:spLocks noChangeArrowheads="1"/>
          </p:cNvSpPr>
          <p:nvPr/>
        </p:nvSpPr>
        <p:spPr bwMode="auto">
          <a:xfrm>
            <a:off x="5077073" y="4076724"/>
            <a:ext cx="936831" cy="366713"/>
          </a:xfrm>
          <a:prstGeom prst="rect">
            <a:avLst/>
          </a:prstGeom>
          <a:noFill/>
          <a:ln w="12700" cap="sq">
            <a:noFill/>
            <a:miter lim="800000"/>
            <a:headEnd type="none" w="sm" len="sm"/>
            <a:tailEnd type="none" w="sm" len="sm"/>
          </a:ln>
        </p:spPr>
        <p:txBody>
          <a:bodyPr>
            <a:spAutoFit/>
          </a:bodyPr>
          <a:lstStyle/>
          <a:p>
            <a:pPr>
              <a:spcBef>
                <a:spcPct val="50000"/>
              </a:spcBef>
            </a:pPr>
            <a:r>
              <a:rPr lang="en-US" altLang="ja-JP" smtClean="0">
                <a:solidFill>
                  <a:prstClr val="black"/>
                </a:solidFill>
                <a:latin typeface="Arial" charset="0"/>
                <a:ea typeface="ＭＳ Ｐゴシック" charset="-128"/>
              </a:rPr>
              <a:t>81.4</a:t>
            </a:r>
            <a:r>
              <a:rPr lang="ja-JP" altLang="en-US" smtClean="0">
                <a:solidFill>
                  <a:prstClr val="black"/>
                </a:solidFill>
                <a:latin typeface="Arial" charset="0"/>
                <a:ea typeface="ＭＳ Ｐゴシック" charset="-128"/>
              </a:rPr>
              <a:t>分</a:t>
            </a:r>
          </a:p>
        </p:txBody>
      </p:sp>
      <p:sp>
        <p:nvSpPr>
          <p:cNvPr id="14358" name="AutoShape 43"/>
          <p:cNvSpPr>
            <a:spLocks noChangeArrowheads="1"/>
          </p:cNvSpPr>
          <p:nvPr/>
        </p:nvSpPr>
        <p:spPr bwMode="auto">
          <a:xfrm>
            <a:off x="6301255" y="3355981"/>
            <a:ext cx="142211" cy="720725"/>
          </a:xfrm>
          <a:prstGeom prst="triangle">
            <a:avLst>
              <a:gd name="adj" fmla="val 100000"/>
            </a:avLst>
          </a:prstGeom>
          <a:solidFill>
            <a:schemeClr val="tx2"/>
          </a:solidFill>
          <a:ln w="12700" cap="sq">
            <a:solidFill>
              <a:schemeClr val="tx1"/>
            </a:solidFill>
            <a:miter lim="800000"/>
            <a:headEnd type="none" w="sm" len="sm"/>
            <a:tailEnd type="none" w="sm" len="sm"/>
          </a:ln>
        </p:spPr>
        <p:txBody>
          <a:bodyPr wrap="none" anchor="ctr"/>
          <a:lstStyle/>
          <a:p>
            <a:endParaRPr lang="ja-JP" altLang="en-US" smtClean="0">
              <a:solidFill>
                <a:prstClr val="black"/>
              </a:solidFill>
              <a:latin typeface="Arial" charset="0"/>
              <a:ea typeface="ＭＳ Ｐゴシック" charset="-128"/>
            </a:endParaRPr>
          </a:p>
        </p:txBody>
      </p:sp>
      <p:sp>
        <p:nvSpPr>
          <p:cNvPr id="14359" name="Text Box 44"/>
          <p:cNvSpPr txBox="1">
            <a:spLocks noChangeArrowheads="1"/>
          </p:cNvSpPr>
          <p:nvPr/>
        </p:nvSpPr>
        <p:spPr bwMode="auto">
          <a:xfrm>
            <a:off x="6082805" y="4076724"/>
            <a:ext cx="936831" cy="366713"/>
          </a:xfrm>
          <a:prstGeom prst="rect">
            <a:avLst/>
          </a:prstGeom>
          <a:noFill/>
          <a:ln w="12700" cap="sq">
            <a:noFill/>
            <a:miter lim="800000"/>
            <a:headEnd type="none" w="sm" len="sm"/>
            <a:tailEnd type="none" w="sm" len="sm"/>
          </a:ln>
        </p:spPr>
        <p:txBody>
          <a:bodyPr>
            <a:spAutoFit/>
          </a:bodyPr>
          <a:lstStyle/>
          <a:p>
            <a:pPr>
              <a:spcBef>
                <a:spcPct val="50000"/>
              </a:spcBef>
            </a:pPr>
            <a:r>
              <a:rPr lang="en-US" altLang="ja-JP" smtClean="0">
                <a:solidFill>
                  <a:prstClr val="black"/>
                </a:solidFill>
                <a:latin typeface="Arial" charset="0"/>
                <a:ea typeface="ＭＳ Ｐゴシック" charset="-128"/>
              </a:rPr>
              <a:t>88.6</a:t>
            </a:r>
            <a:r>
              <a:rPr lang="ja-JP" altLang="en-US" smtClean="0">
                <a:solidFill>
                  <a:prstClr val="black"/>
                </a:solidFill>
                <a:latin typeface="Arial" charset="0"/>
                <a:ea typeface="ＭＳ Ｐゴシック" charset="-128"/>
              </a:rPr>
              <a:t>分</a:t>
            </a:r>
          </a:p>
        </p:txBody>
      </p:sp>
      <p:sp>
        <p:nvSpPr>
          <p:cNvPr id="14360" name="AutoShape 45"/>
          <p:cNvSpPr>
            <a:spLocks noChangeArrowheads="1"/>
          </p:cNvSpPr>
          <p:nvPr/>
        </p:nvSpPr>
        <p:spPr bwMode="auto">
          <a:xfrm rot="2387545">
            <a:off x="3564064" y="3284538"/>
            <a:ext cx="142210" cy="576262"/>
          </a:xfrm>
          <a:prstGeom prst="triangle">
            <a:avLst>
              <a:gd name="adj" fmla="val 100000"/>
            </a:avLst>
          </a:prstGeom>
          <a:solidFill>
            <a:schemeClr val="tx2"/>
          </a:solidFill>
          <a:ln w="12700" cap="sq">
            <a:solidFill>
              <a:schemeClr val="tx1"/>
            </a:solidFill>
            <a:miter lim="800000"/>
            <a:headEnd type="none" w="sm" len="sm"/>
            <a:tailEnd type="none" w="sm" len="sm"/>
          </a:ln>
        </p:spPr>
        <p:txBody>
          <a:bodyPr wrap="none" anchor="ctr"/>
          <a:lstStyle/>
          <a:p>
            <a:endParaRPr lang="ja-JP" altLang="en-US" smtClean="0">
              <a:solidFill>
                <a:prstClr val="black"/>
              </a:solidFill>
              <a:latin typeface="Arial" charset="0"/>
              <a:ea typeface="ＭＳ Ｐゴシック" charset="-128"/>
            </a:endParaRPr>
          </a:p>
        </p:txBody>
      </p:sp>
      <p:sp>
        <p:nvSpPr>
          <p:cNvPr id="14361" name="Text Box 46"/>
          <p:cNvSpPr txBox="1">
            <a:spLocks noChangeArrowheads="1"/>
          </p:cNvSpPr>
          <p:nvPr/>
        </p:nvSpPr>
        <p:spPr bwMode="auto">
          <a:xfrm>
            <a:off x="2700542" y="3783013"/>
            <a:ext cx="936832" cy="366712"/>
          </a:xfrm>
          <a:prstGeom prst="rect">
            <a:avLst/>
          </a:prstGeom>
          <a:noFill/>
          <a:ln w="12700" cap="sq">
            <a:noFill/>
            <a:miter lim="800000"/>
            <a:headEnd type="none" w="sm" len="sm"/>
            <a:tailEnd type="none" w="sm" len="sm"/>
          </a:ln>
        </p:spPr>
        <p:txBody>
          <a:bodyPr>
            <a:spAutoFit/>
          </a:bodyPr>
          <a:lstStyle/>
          <a:p>
            <a:pPr>
              <a:spcBef>
                <a:spcPct val="50000"/>
              </a:spcBef>
            </a:pPr>
            <a:r>
              <a:rPr lang="en-US" altLang="ja-JP" smtClean="0">
                <a:solidFill>
                  <a:prstClr val="black"/>
                </a:solidFill>
                <a:latin typeface="Arial" charset="0"/>
                <a:ea typeface="ＭＳ Ｐゴシック" charset="-128"/>
              </a:rPr>
              <a:t>69.8</a:t>
            </a:r>
            <a:r>
              <a:rPr lang="ja-JP" altLang="en-US" smtClean="0">
                <a:solidFill>
                  <a:prstClr val="black"/>
                </a:solidFill>
                <a:latin typeface="Arial" charset="0"/>
                <a:ea typeface="ＭＳ Ｐゴシック" charset="-128"/>
              </a:rPr>
              <a:t>分</a:t>
            </a:r>
          </a:p>
        </p:txBody>
      </p:sp>
      <p:sp>
        <p:nvSpPr>
          <p:cNvPr id="270383" name="AutoShape 47"/>
          <p:cNvSpPr>
            <a:spLocks noChangeArrowheads="1"/>
          </p:cNvSpPr>
          <p:nvPr/>
        </p:nvSpPr>
        <p:spPr bwMode="auto">
          <a:xfrm>
            <a:off x="1187552" y="4149725"/>
            <a:ext cx="2089065" cy="935038"/>
          </a:xfrm>
          <a:prstGeom prst="wedgeEllipseCallout">
            <a:avLst>
              <a:gd name="adj1" fmla="val 44014"/>
              <a:gd name="adj2" fmla="val -54583"/>
            </a:avLst>
          </a:prstGeom>
          <a:solidFill>
            <a:schemeClr val="bg1"/>
          </a:solidFill>
          <a:ln w="12700" cap="sq">
            <a:solidFill>
              <a:schemeClr val="tx1"/>
            </a:solidFill>
            <a:miter lim="800000"/>
            <a:headEnd type="none" w="sm" len="sm"/>
            <a:tailEnd type="none" w="sm" len="sm"/>
          </a:ln>
        </p:spPr>
        <p:txBody>
          <a:bodyPr/>
          <a:lstStyle/>
          <a:p>
            <a:pPr algn="ctr"/>
            <a:r>
              <a:rPr lang="ja-JP" altLang="en-US" dirty="0" smtClean="0">
                <a:solidFill>
                  <a:prstClr val="black"/>
                </a:solidFill>
                <a:latin typeface="Arial" charset="0"/>
                <a:ea typeface="ＭＳ Ｐゴシック" charset="-128"/>
              </a:rPr>
              <a:t>要介護</a:t>
            </a:r>
            <a:r>
              <a:rPr lang="en-US" altLang="ja-JP" dirty="0" smtClean="0">
                <a:solidFill>
                  <a:prstClr val="black"/>
                </a:solidFill>
                <a:latin typeface="Arial" charset="0"/>
                <a:ea typeface="ＭＳ Ｐゴシック" charset="-128"/>
              </a:rPr>
              <a:t>3</a:t>
            </a:r>
            <a:r>
              <a:rPr lang="ja-JP" altLang="en-US" dirty="0" smtClean="0">
                <a:solidFill>
                  <a:prstClr val="black"/>
                </a:solidFill>
                <a:latin typeface="Arial" charset="0"/>
                <a:ea typeface="ＭＳ Ｐゴシック" charset="-128"/>
              </a:rPr>
              <a:t>に</a:t>
            </a:r>
            <a:br>
              <a:rPr lang="ja-JP" altLang="en-US" dirty="0" smtClean="0">
                <a:solidFill>
                  <a:prstClr val="black"/>
                </a:solidFill>
                <a:latin typeface="Arial" charset="0"/>
                <a:ea typeface="ＭＳ Ｐゴシック" charset="-128"/>
              </a:rPr>
            </a:br>
            <a:r>
              <a:rPr lang="ja-JP" altLang="en-US" dirty="0" smtClean="0">
                <a:solidFill>
                  <a:prstClr val="black"/>
                </a:solidFill>
                <a:latin typeface="Arial" charset="0"/>
                <a:ea typeface="ＭＳ Ｐゴシック" charset="-128"/>
              </a:rPr>
              <a:t>近い要介護</a:t>
            </a:r>
            <a:r>
              <a:rPr lang="en-US" altLang="ja-JP" dirty="0" smtClean="0">
                <a:solidFill>
                  <a:prstClr val="black"/>
                </a:solidFill>
                <a:latin typeface="Arial" charset="0"/>
                <a:ea typeface="ＭＳ Ｐゴシック" charset="-128"/>
              </a:rPr>
              <a:t>2</a:t>
            </a:r>
          </a:p>
        </p:txBody>
      </p:sp>
      <p:sp>
        <p:nvSpPr>
          <p:cNvPr id="270384" name="AutoShape 48"/>
          <p:cNvSpPr>
            <a:spLocks noChangeArrowheads="1"/>
          </p:cNvSpPr>
          <p:nvPr/>
        </p:nvSpPr>
        <p:spPr bwMode="auto">
          <a:xfrm>
            <a:off x="2772376" y="4797425"/>
            <a:ext cx="2142524" cy="935038"/>
          </a:xfrm>
          <a:prstGeom prst="wedgeEllipseCallout">
            <a:avLst>
              <a:gd name="adj1" fmla="val 15278"/>
              <a:gd name="adj2" fmla="val -82426"/>
            </a:avLst>
          </a:prstGeom>
          <a:solidFill>
            <a:schemeClr val="bg1"/>
          </a:solidFill>
          <a:ln w="12700" cap="sq">
            <a:solidFill>
              <a:schemeClr val="tx1"/>
            </a:solidFill>
            <a:miter lim="800000"/>
            <a:headEnd type="none" w="sm" len="sm"/>
            <a:tailEnd type="none" w="sm" len="sm"/>
          </a:ln>
        </p:spPr>
        <p:txBody>
          <a:bodyPr/>
          <a:lstStyle/>
          <a:p>
            <a:pPr algn="ctr"/>
            <a:r>
              <a:rPr lang="ja-JP" altLang="en-US" dirty="0" smtClean="0">
                <a:solidFill>
                  <a:prstClr val="black"/>
                </a:solidFill>
                <a:latin typeface="Arial" charset="0"/>
                <a:ea typeface="ＭＳ Ｐゴシック" charset="-128"/>
              </a:rPr>
              <a:t>要介護</a:t>
            </a:r>
            <a:r>
              <a:rPr lang="en-US" altLang="ja-JP" dirty="0" smtClean="0">
                <a:solidFill>
                  <a:prstClr val="black"/>
                </a:solidFill>
                <a:latin typeface="Arial" charset="0"/>
                <a:ea typeface="ＭＳ Ｐゴシック" charset="-128"/>
              </a:rPr>
              <a:t>2</a:t>
            </a:r>
            <a:r>
              <a:rPr lang="ja-JP" altLang="en-US" dirty="0" smtClean="0">
                <a:solidFill>
                  <a:prstClr val="black"/>
                </a:solidFill>
                <a:latin typeface="Arial" charset="0"/>
                <a:ea typeface="ＭＳ Ｐゴシック" charset="-128"/>
              </a:rPr>
              <a:t>に</a:t>
            </a:r>
            <a:br>
              <a:rPr lang="ja-JP" altLang="en-US" dirty="0" smtClean="0">
                <a:solidFill>
                  <a:prstClr val="black"/>
                </a:solidFill>
                <a:latin typeface="Arial" charset="0"/>
                <a:ea typeface="ＭＳ Ｐゴシック" charset="-128"/>
              </a:rPr>
            </a:br>
            <a:r>
              <a:rPr lang="ja-JP" altLang="en-US" dirty="0" smtClean="0">
                <a:solidFill>
                  <a:prstClr val="black"/>
                </a:solidFill>
                <a:latin typeface="Arial" charset="0"/>
                <a:ea typeface="ＭＳ Ｐゴシック" charset="-128"/>
              </a:rPr>
              <a:t>近い要介護</a:t>
            </a:r>
            <a:r>
              <a:rPr lang="en-US" altLang="ja-JP" dirty="0" smtClean="0">
                <a:solidFill>
                  <a:prstClr val="black"/>
                </a:solidFill>
                <a:latin typeface="Arial" charset="0"/>
                <a:ea typeface="ＭＳ Ｐゴシック" charset="-128"/>
              </a:rPr>
              <a:t>3</a:t>
            </a:r>
          </a:p>
        </p:txBody>
      </p:sp>
      <p:sp>
        <p:nvSpPr>
          <p:cNvPr id="270385" name="AutoShape 49"/>
          <p:cNvSpPr>
            <a:spLocks noChangeArrowheads="1"/>
          </p:cNvSpPr>
          <p:nvPr/>
        </p:nvSpPr>
        <p:spPr bwMode="auto">
          <a:xfrm>
            <a:off x="6732285" y="4508500"/>
            <a:ext cx="2195815" cy="935038"/>
          </a:xfrm>
          <a:prstGeom prst="wedgeEllipseCallout">
            <a:avLst>
              <a:gd name="adj1" fmla="val -60472"/>
              <a:gd name="adj2" fmla="val -60185"/>
            </a:avLst>
          </a:prstGeom>
          <a:solidFill>
            <a:schemeClr val="bg1"/>
          </a:solidFill>
          <a:ln w="12700" cap="sq">
            <a:solidFill>
              <a:schemeClr val="tx1"/>
            </a:solidFill>
            <a:miter lim="800000"/>
            <a:headEnd type="none" w="sm" len="sm"/>
            <a:tailEnd type="none" w="sm" len="sm"/>
          </a:ln>
        </p:spPr>
        <p:txBody>
          <a:bodyPr/>
          <a:lstStyle/>
          <a:p>
            <a:pPr algn="ctr"/>
            <a:r>
              <a:rPr lang="ja-JP" altLang="en-US" dirty="0" smtClean="0">
                <a:solidFill>
                  <a:prstClr val="black"/>
                </a:solidFill>
                <a:latin typeface="Arial" charset="0"/>
                <a:ea typeface="ＭＳ Ｐゴシック" charset="-128"/>
              </a:rPr>
              <a:t>要介護</a:t>
            </a:r>
            <a:r>
              <a:rPr lang="en-US" altLang="ja-JP" dirty="0" smtClean="0">
                <a:solidFill>
                  <a:prstClr val="black"/>
                </a:solidFill>
                <a:latin typeface="Arial" charset="0"/>
                <a:ea typeface="ＭＳ Ｐゴシック" charset="-128"/>
              </a:rPr>
              <a:t>4</a:t>
            </a:r>
            <a:r>
              <a:rPr lang="ja-JP" altLang="en-US" dirty="0" smtClean="0">
                <a:solidFill>
                  <a:prstClr val="black"/>
                </a:solidFill>
                <a:latin typeface="Arial" charset="0"/>
                <a:ea typeface="ＭＳ Ｐゴシック" charset="-128"/>
              </a:rPr>
              <a:t>に</a:t>
            </a:r>
            <a:br>
              <a:rPr lang="ja-JP" altLang="en-US" dirty="0" smtClean="0">
                <a:solidFill>
                  <a:prstClr val="black"/>
                </a:solidFill>
                <a:latin typeface="Arial" charset="0"/>
                <a:ea typeface="ＭＳ Ｐゴシック" charset="-128"/>
              </a:rPr>
            </a:br>
            <a:r>
              <a:rPr lang="ja-JP" altLang="en-US" dirty="0" smtClean="0">
                <a:solidFill>
                  <a:prstClr val="black"/>
                </a:solidFill>
                <a:latin typeface="Arial" charset="0"/>
                <a:ea typeface="ＭＳ Ｐゴシック" charset="-128"/>
              </a:rPr>
              <a:t>近い要介護</a:t>
            </a:r>
            <a:r>
              <a:rPr lang="en-US" altLang="ja-JP" dirty="0" smtClean="0">
                <a:solidFill>
                  <a:prstClr val="black"/>
                </a:solidFill>
                <a:latin typeface="Arial" charset="0"/>
                <a:ea typeface="ＭＳ Ｐゴシック" charset="-128"/>
              </a:rPr>
              <a:t>3</a:t>
            </a:r>
          </a:p>
        </p:txBody>
      </p:sp>
      <p:sp>
        <p:nvSpPr>
          <p:cNvPr id="270386" name="AutoShape 50"/>
          <p:cNvSpPr>
            <a:spLocks noChangeArrowheads="1"/>
          </p:cNvSpPr>
          <p:nvPr/>
        </p:nvSpPr>
        <p:spPr bwMode="auto">
          <a:xfrm>
            <a:off x="4931944" y="5158181"/>
            <a:ext cx="2015873" cy="935037"/>
          </a:xfrm>
          <a:prstGeom prst="wedgeEllipseCallout">
            <a:avLst>
              <a:gd name="adj1" fmla="val -19449"/>
              <a:gd name="adj2" fmla="val -124870"/>
            </a:avLst>
          </a:prstGeom>
          <a:solidFill>
            <a:schemeClr val="bg1"/>
          </a:solidFill>
          <a:ln w="12700" cap="sq">
            <a:solidFill>
              <a:schemeClr val="tx1"/>
            </a:solidFill>
            <a:miter lim="800000"/>
            <a:headEnd type="none" w="sm" len="sm"/>
            <a:tailEnd type="none" w="sm" len="sm"/>
          </a:ln>
        </p:spPr>
        <p:txBody>
          <a:bodyPr/>
          <a:lstStyle/>
          <a:p>
            <a:pPr algn="ctr"/>
            <a:r>
              <a:rPr lang="ja-JP" altLang="en-US" dirty="0" smtClean="0">
                <a:solidFill>
                  <a:prstClr val="black"/>
                </a:solidFill>
                <a:latin typeface="Arial" charset="0"/>
                <a:ea typeface="ＭＳ Ｐゴシック" charset="-128"/>
              </a:rPr>
              <a:t>要介護</a:t>
            </a:r>
            <a:r>
              <a:rPr lang="en-US" altLang="ja-JP" dirty="0" smtClean="0">
                <a:solidFill>
                  <a:prstClr val="black"/>
                </a:solidFill>
                <a:latin typeface="Arial" charset="0"/>
                <a:ea typeface="ＭＳ Ｐゴシック" charset="-128"/>
              </a:rPr>
              <a:t>3</a:t>
            </a:r>
            <a:r>
              <a:rPr lang="ja-JP" altLang="en-US" dirty="0" smtClean="0">
                <a:solidFill>
                  <a:prstClr val="black"/>
                </a:solidFill>
                <a:latin typeface="Arial" charset="0"/>
                <a:ea typeface="ＭＳ Ｐゴシック" charset="-128"/>
              </a:rPr>
              <a:t>の真ん中くらい</a:t>
            </a:r>
            <a:endParaRPr lang="en-US" altLang="ja-JP" dirty="0" smtClean="0">
              <a:solidFill>
                <a:prstClr val="black"/>
              </a:solidFill>
              <a:latin typeface="Arial" charset="0"/>
              <a:ea typeface="ＭＳ Ｐゴシック" charset="-128"/>
            </a:endParaRPr>
          </a:p>
        </p:txBody>
      </p:sp>
      <p:sp>
        <p:nvSpPr>
          <p:cNvPr id="32" name="正方形/長方形 31"/>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２：基準時間の活用方法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0383"/>
                                        </p:tgtEl>
                                        <p:attrNameLst>
                                          <p:attrName>style.visibility</p:attrName>
                                        </p:attrNameLst>
                                      </p:cBhvr>
                                      <p:to>
                                        <p:strVal val="visible"/>
                                      </p:to>
                                    </p:set>
                                    <p:animEffect transition="in" filter="diamond(in)">
                                      <p:cBhvr>
                                        <p:cTn id="7" dur="2000"/>
                                        <p:tgtEl>
                                          <p:spTgt spid="27038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70384"/>
                                        </p:tgtEl>
                                        <p:attrNameLst>
                                          <p:attrName>style.visibility</p:attrName>
                                        </p:attrNameLst>
                                      </p:cBhvr>
                                      <p:to>
                                        <p:strVal val="visible"/>
                                      </p:to>
                                    </p:set>
                                    <p:animEffect transition="in" filter="diamond(in)">
                                      <p:cBhvr>
                                        <p:cTn id="12" dur="2000"/>
                                        <p:tgtEl>
                                          <p:spTgt spid="27038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70386"/>
                                        </p:tgtEl>
                                        <p:attrNameLst>
                                          <p:attrName>style.visibility</p:attrName>
                                        </p:attrNameLst>
                                      </p:cBhvr>
                                      <p:to>
                                        <p:strVal val="visible"/>
                                      </p:to>
                                    </p:set>
                                    <p:animEffect transition="in" filter="diamond(in)">
                                      <p:cBhvr>
                                        <p:cTn id="17" dur="2000"/>
                                        <p:tgtEl>
                                          <p:spTgt spid="27038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70385"/>
                                        </p:tgtEl>
                                        <p:attrNameLst>
                                          <p:attrName>style.visibility</p:attrName>
                                        </p:attrNameLst>
                                      </p:cBhvr>
                                      <p:to>
                                        <p:strVal val="visible"/>
                                      </p:to>
                                    </p:set>
                                    <p:animEffect transition="in" filter="diamond(in)">
                                      <p:cBhvr>
                                        <p:cTn id="22" dur="2000"/>
                                        <p:tgtEl>
                                          <p:spTgt spid="270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83" grpId="0" animBg="1"/>
      <p:bldP spid="270384" grpId="0" animBg="1"/>
      <p:bldP spid="270385" grpId="0" animBg="1"/>
      <p:bldP spid="27038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249241" y="836613"/>
            <a:ext cx="8578089" cy="5616575"/>
          </a:xfrm>
        </p:spPr>
        <p:txBody>
          <a:bodyPr/>
          <a:lstStyle/>
          <a:p>
            <a:pPr eaLnBrk="1" hangingPunct="1"/>
            <a:r>
              <a:rPr lang="ja-JP" altLang="en-US" smtClean="0"/>
              <a:t>以下の、</a:t>
            </a:r>
            <a:r>
              <a:rPr lang="ja-JP" altLang="en-US" u="sng" smtClean="0"/>
              <a:t>いずれか一つ</a:t>
            </a:r>
            <a:r>
              <a:rPr lang="ja-JP" altLang="en-US" smtClean="0"/>
              <a:t>にでも該当すれば「要介護１」</a:t>
            </a:r>
          </a:p>
          <a:p>
            <a:pPr lvl="1" eaLnBrk="1" hangingPunct="1"/>
            <a:r>
              <a:rPr lang="ja-JP" altLang="en-US" smtClean="0"/>
              <a:t>認知機能や思考・感情等の障害により予防給付の利用に係る適切な理解が困難である場合（目安として認知症高齢者の日常生活自立度</a:t>
            </a:r>
            <a:r>
              <a:rPr lang="en-US" altLang="ja-JP" smtClean="0"/>
              <a:t>Ⅱ</a:t>
            </a:r>
            <a:r>
              <a:rPr lang="ja-JP" altLang="en-US" smtClean="0"/>
              <a:t>以上）</a:t>
            </a:r>
          </a:p>
          <a:p>
            <a:pPr lvl="1" eaLnBrk="1" hangingPunct="1"/>
            <a:r>
              <a:rPr lang="ja-JP" altLang="en-US" smtClean="0"/>
              <a:t>短期間で心身の状態が変化することが予測され、それに伴い、要介護度の重度化も短期的に生ずるおそれが高く、概ね</a:t>
            </a:r>
            <a:r>
              <a:rPr lang="en-US" altLang="ja-JP" smtClean="0"/>
              <a:t>6</a:t>
            </a:r>
            <a:r>
              <a:rPr lang="ja-JP" altLang="en-US" smtClean="0"/>
              <a:t>か月程度以内に要介護状態等の再評価が必要な場合</a:t>
            </a:r>
          </a:p>
          <a:p>
            <a:pPr lvl="1" eaLnBrk="1" hangingPunct="1"/>
            <a:endParaRPr lang="ja-JP" altLang="en-US" smtClean="0"/>
          </a:p>
          <a:p>
            <a:pPr eaLnBrk="1" hangingPunct="1"/>
            <a:r>
              <a:rPr lang="ja-JP" altLang="en-US" smtClean="0"/>
              <a:t>いずれにも該当しなければ「要支援</a:t>
            </a:r>
            <a:r>
              <a:rPr lang="en-US" altLang="ja-JP" smtClean="0"/>
              <a:t>2</a:t>
            </a:r>
            <a:r>
              <a:rPr lang="ja-JP" altLang="en-US" smtClean="0"/>
              <a:t>」</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状態の維持・改善可能性に関する審査判定</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body" idx="1"/>
          </p:nvPr>
        </p:nvSpPr>
        <p:spPr>
          <a:xfrm>
            <a:off x="183333" y="765178"/>
            <a:ext cx="8777477" cy="2087563"/>
          </a:xfrm>
          <a:noFill/>
        </p:spPr>
        <p:txBody>
          <a:bodyPr/>
          <a:lstStyle/>
          <a:p>
            <a:pPr eaLnBrk="1" hangingPunct="1">
              <a:lnSpc>
                <a:spcPct val="90000"/>
              </a:lnSpc>
            </a:pPr>
            <a:r>
              <a:rPr lang="ja-JP" altLang="en-US" sz="2500" smtClean="0"/>
              <a:t>蓋然性評価や状態の安定性は、いずれも過去の認定調査・審査会判定のデータ解析から算出されている参考情報（本人の状態と整合しているとは限らない）。</a:t>
            </a:r>
          </a:p>
          <a:p>
            <a:pPr eaLnBrk="1" hangingPunct="1">
              <a:lnSpc>
                <a:spcPct val="90000"/>
              </a:lnSpc>
            </a:pPr>
            <a:r>
              <a:rPr lang="ja-JP" altLang="en-US" sz="2500" smtClean="0"/>
              <a:t>特記事項や主治医意見書の記載内容から、一次判定で表示された結果が妥当ではないと考えた場合は変更を行う。</a:t>
            </a:r>
          </a:p>
        </p:txBody>
      </p:sp>
      <p:pic>
        <p:nvPicPr>
          <p:cNvPr id="16387" name="Picture 5"/>
          <p:cNvPicPr>
            <a:picLocks noChangeAspect="1" noChangeArrowheads="1"/>
          </p:cNvPicPr>
          <p:nvPr/>
        </p:nvPicPr>
        <p:blipFill>
          <a:blip r:embed="rId3" cstate="print"/>
          <a:srcRect/>
          <a:stretch>
            <a:fillRect/>
          </a:stretch>
        </p:blipFill>
        <p:spPr bwMode="auto">
          <a:xfrm>
            <a:off x="249274" y="3644919"/>
            <a:ext cx="6940467" cy="2581275"/>
          </a:xfrm>
          <a:prstGeom prst="rect">
            <a:avLst/>
          </a:prstGeom>
          <a:noFill/>
          <a:ln w="9525">
            <a:noFill/>
            <a:miter lim="800000"/>
            <a:headEnd/>
            <a:tailEnd/>
          </a:ln>
        </p:spPr>
      </p:pic>
      <p:sp>
        <p:nvSpPr>
          <p:cNvPr id="16388" name="Oval 6"/>
          <p:cNvSpPr>
            <a:spLocks noChangeArrowheads="1"/>
          </p:cNvSpPr>
          <p:nvPr/>
        </p:nvSpPr>
        <p:spPr bwMode="auto">
          <a:xfrm>
            <a:off x="4371896" y="5229618"/>
            <a:ext cx="864993" cy="360363"/>
          </a:xfrm>
          <a:prstGeom prst="ellipse">
            <a:avLst/>
          </a:prstGeom>
          <a:noFill/>
          <a:ln w="28575" algn="ctr">
            <a:solidFill>
              <a:schemeClr val="accent2"/>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6389" name="Line 7"/>
          <p:cNvSpPr>
            <a:spLocks noChangeShapeType="1"/>
          </p:cNvSpPr>
          <p:nvPr/>
        </p:nvSpPr>
        <p:spPr bwMode="auto">
          <a:xfrm flipH="1">
            <a:off x="5370292" y="5445125"/>
            <a:ext cx="1595105" cy="0"/>
          </a:xfrm>
          <a:prstGeom prst="line">
            <a:avLst/>
          </a:prstGeom>
          <a:noFill/>
          <a:ln w="47625">
            <a:solidFill>
              <a:schemeClr val="accent2"/>
            </a:solidFill>
            <a:round/>
            <a:headEnd/>
            <a:tailEnd type="triangle" w="med" len="med"/>
          </a:ln>
        </p:spPr>
        <p:txBody>
          <a:bodyPr/>
          <a:lstStyle/>
          <a:p>
            <a:endParaRPr lang="ja-JP" altLang="en-US" smtClean="0">
              <a:solidFill>
                <a:prstClr val="black"/>
              </a:solidFill>
              <a:latin typeface="Arial" charset="0"/>
              <a:ea typeface="ＭＳ Ｐゴシック" charset="-128"/>
            </a:endParaRPr>
          </a:p>
        </p:txBody>
      </p:sp>
      <p:sp>
        <p:nvSpPr>
          <p:cNvPr id="16390" name="Text Box 8"/>
          <p:cNvSpPr txBox="1">
            <a:spLocks noChangeArrowheads="1"/>
          </p:cNvSpPr>
          <p:nvPr/>
        </p:nvSpPr>
        <p:spPr bwMode="auto">
          <a:xfrm>
            <a:off x="6618010" y="5157984"/>
            <a:ext cx="2410251" cy="923330"/>
          </a:xfrm>
          <a:prstGeom prst="rect">
            <a:avLst/>
          </a:prstGeom>
          <a:solidFill>
            <a:schemeClr val="bg1"/>
          </a:solidFill>
          <a:ln w="28575" algn="ctr">
            <a:noFill/>
            <a:miter lim="800000"/>
            <a:headEnd/>
            <a:tailEnd/>
          </a:ln>
        </p:spPr>
        <p:txBody>
          <a:bodyPr>
            <a:spAutoFit/>
          </a:bodyPr>
          <a:lstStyle/>
          <a:p>
            <a:pPr algn="ctr">
              <a:spcBef>
                <a:spcPct val="50000"/>
              </a:spcBef>
            </a:pPr>
            <a:r>
              <a:rPr lang="ja-JP" altLang="en-US" smtClean="0">
                <a:solidFill>
                  <a:prstClr val="black"/>
                </a:solidFill>
                <a:latin typeface="Arial" charset="0"/>
                <a:ea typeface="ＭＳ Ｐゴシック" charset="-128"/>
              </a:rPr>
              <a:t>過去の審査会判定データから推定した結果</a:t>
            </a:r>
          </a:p>
        </p:txBody>
      </p:sp>
      <p:sp>
        <p:nvSpPr>
          <p:cNvPr id="16391" name="Text Box 9"/>
          <p:cNvSpPr txBox="1">
            <a:spLocks noChangeArrowheads="1"/>
          </p:cNvSpPr>
          <p:nvPr/>
        </p:nvSpPr>
        <p:spPr bwMode="auto">
          <a:xfrm>
            <a:off x="4971625" y="2721172"/>
            <a:ext cx="3989229" cy="923330"/>
          </a:xfrm>
          <a:prstGeom prst="rect">
            <a:avLst/>
          </a:prstGeom>
          <a:noFill/>
          <a:ln w="28575" algn="ctr">
            <a:noFill/>
            <a:miter lim="800000"/>
            <a:headEnd/>
            <a:tailEnd/>
          </a:ln>
        </p:spPr>
        <p:txBody>
          <a:bodyPr>
            <a:spAutoFit/>
          </a:bodyPr>
          <a:lstStyle/>
          <a:p>
            <a:pPr algn="ctr">
              <a:spcBef>
                <a:spcPct val="50000"/>
              </a:spcBef>
            </a:pPr>
            <a:r>
              <a:rPr lang="ja-JP" altLang="en-US" smtClean="0">
                <a:solidFill>
                  <a:prstClr val="black"/>
                </a:solidFill>
                <a:latin typeface="Arial" charset="0"/>
                <a:ea typeface="ＭＳ Ｐゴシック" charset="-128"/>
              </a:rPr>
              <a:t>調査項目と主治医意見書の組み合わせなどから、</a:t>
            </a:r>
            <a:r>
              <a:rPr lang="en-US" altLang="ja-JP" smtClean="0">
                <a:solidFill>
                  <a:prstClr val="black"/>
                </a:solidFill>
                <a:latin typeface="Arial" charset="0"/>
                <a:ea typeface="ＭＳ Ｐゴシック" charset="-128"/>
              </a:rPr>
              <a:t>Ⅱ</a:t>
            </a:r>
            <a:r>
              <a:rPr lang="ja-JP" altLang="en-US" smtClean="0">
                <a:solidFill>
                  <a:prstClr val="black"/>
                </a:solidFill>
                <a:latin typeface="Arial" charset="0"/>
                <a:ea typeface="ＭＳ Ｐゴシック" charset="-128"/>
              </a:rPr>
              <a:t>以上ある場合の蓋然性を推計</a:t>
            </a:r>
          </a:p>
        </p:txBody>
      </p:sp>
      <p:sp>
        <p:nvSpPr>
          <p:cNvPr id="16392" name="Line 10"/>
          <p:cNvSpPr>
            <a:spLocks noChangeShapeType="1"/>
          </p:cNvSpPr>
          <p:nvPr/>
        </p:nvSpPr>
        <p:spPr bwMode="auto">
          <a:xfrm flipH="1">
            <a:off x="5497839" y="3429000"/>
            <a:ext cx="980814" cy="1282700"/>
          </a:xfrm>
          <a:prstGeom prst="line">
            <a:avLst/>
          </a:prstGeom>
          <a:noFill/>
          <a:ln w="47625">
            <a:solidFill>
              <a:schemeClr val="accent2"/>
            </a:solidFill>
            <a:round/>
            <a:headEnd/>
            <a:tailEnd type="triangle" w="med" len="med"/>
          </a:ln>
        </p:spPr>
        <p:txBody>
          <a:bodyPr/>
          <a:lstStyle/>
          <a:p>
            <a:endParaRPr lang="ja-JP" altLang="en-US" smtClean="0">
              <a:solidFill>
                <a:prstClr val="black"/>
              </a:solidFill>
              <a:latin typeface="Arial" charset="0"/>
              <a:ea typeface="ＭＳ Ｐゴシック" charset="-128"/>
            </a:endParaRPr>
          </a:p>
        </p:txBody>
      </p:sp>
      <p:sp>
        <p:nvSpPr>
          <p:cNvPr id="16393" name="Oval 11"/>
          <p:cNvSpPr>
            <a:spLocks noChangeArrowheads="1"/>
          </p:cNvSpPr>
          <p:nvPr/>
        </p:nvSpPr>
        <p:spPr bwMode="auto">
          <a:xfrm>
            <a:off x="4465708" y="4797425"/>
            <a:ext cx="1243244" cy="450850"/>
          </a:xfrm>
          <a:prstGeom prst="ellipse">
            <a:avLst/>
          </a:prstGeom>
          <a:noFill/>
          <a:ln w="28575" algn="ctr">
            <a:solidFill>
              <a:schemeClr val="accent2"/>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6394" name="Text Box 12"/>
          <p:cNvSpPr txBox="1">
            <a:spLocks noChangeArrowheads="1"/>
          </p:cNvSpPr>
          <p:nvPr/>
        </p:nvSpPr>
        <p:spPr bwMode="auto">
          <a:xfrm>
            <a:off x="4904185" y="6309118"/>
            <a:ext cx="4124109" cy="307975"/>
          </a:xfrm>
          <a:prstGeom prst="rect">
            <a:avLst/>
          </a:prstGeom>
          <a:noFill/>
          <a:ln w="28575" algn="ctr">
            <a:noFill/>
            <a:miter lim="800000"/>
            <a:headEnd/>
            <a:tailEnd/>
          </a:ln>
        </p:spPr>
        <p:txBody>
          <a:bodyPr>
            <a:spAutoFit/>
          </a:bodyPr>
          <a:lstStyle/>
          <a:p>
            <a:pPr algn="ctr">
              <a:spcBef>
                <a:spcPct val="50000"/>
              </a:spcBef>
            </a:pPr>
            <a:r>
              <a:rPr lang="ja-JP" altLang="en-US" sz="1400" smtClean="0">
                <a:solidFill>
                  <a:prstClr val="black"/>
                </a:solidFill>
                <a:latin typeface="Arial" charset="0"/>
                <a:ea typeface="ＭＳ Ｐゴシック" charset="-128"/>
              </a:rPr>
              <a:t>資料）介護認定審査会委員テキスト</a:t>
            </a:r>
            <a:r>
              <a:rPr lang="en-US" altLang="ja-JP" sz="1400" smtClean="0">
                <a:solidFill>
                  <a:prstClr val="black"/>
                </a:solidFill>
                <a:latin typeface="Arial" charset="0"/>
                <a:ea typeface="ＭＳ Ｐゴシック" charset="-128"/>
              </a:rPr>
              <a:t>2009</a:t>
            </a:r>
            <a:r>
              <a:rPr lang="ja-JP" altLang="en-US" sz="1400" smtClean="0">
                <a:solidFill>
                  <a:prstClr val="black"/>
                </a:solidFill>
                <a:latin typeface="Arial" charset="0"/>
                <a:ea typeface="ＭＳ Ｐゴシック" charset="-128"/>
              </a:rPr>
              <a:t>改訂版より</a:t>
            </a:r>
          </a:p>
        </p:txBody>
      </p:sp>
      <p:sp>
        <p:nvSpPr>
          <p:cNvPr id="12" name="正方形/長方形 11"/>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状態の維持・改善可能性に関する審査判定</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85897" y="1130300"/>
            <a:ext cx="8644063" cy="2586038"/>
          </a:xfrm>
          <a:prstGeom prst="rect">
            <a:avLst/>
          </a:prstGeom>
        </p:spPr>
        <p:style>
          <a:lnRef idx="2">
            <a:schemeClr val="dk1"/>
          </a:lnRef>
          <a:fillRef idx="1">
            <a:schemeClr val="lt1"/>
          </a:fillRef>
          <a:effectRef idx="0">
            <a:schemeClr val="dk1"/>
          </a:effectRef>
          <a:fontRef idx="minor">
            <a:schemeClr val="dk1"/>
          </a:fontRef>
        </p:style>
        <p:txBody>
          <a:bodyPr lIns="91416" tIns="45707" rIns="91416" bIns="45707" anchor="ctr">
            <a:spAutoFit/>
          </a:bodyPr>
          <a:lstStyle/>
          <a:p>
            <a:pPr defTabSz="914155" fontAlgn="auto">
              <a:spcBef>
                <a:spcPts val="0"/>
              </a:spcBef>
              <a:spcAft>
                <a:spcPts val="0"/>
              </a:spcAft>
              <a:defRPr/>
            </a:pPr>
            <a:endParaRPr lang="en-US" altLang="ja-JP" dirty="0">
              <a:solidFill>
                <a:prstClr val="black"/>
              </a:solidFill>
            </a:endParaRPr>
          </a:p>
          <a:p>
            <a:pPr marL="177753" indent="-177753" defTabSz="914155" fontAlgn="auto">
              <a:spcBef>
                <a:spcPts val="0"/>
              </a:spcBef>
              <a:spcAft>
                <a:spcPts val="0"/>
              </a:spcAft>
              <a:defRPr/>
            </a:pPr>
            <a:r>
              <a:rPr lang="ja-JP" altLang="en-US" dirty="0">
                <a:solidFill>
                  <a:prstClr val="black"/>
                </a:solidFill>
              </a:rPr>
              <a:t>○　介護保険制度では、寝たきりや認知症等で常時介護を必要とする状態（要介護状態）になった場合や、家事や身支度等の日常生活に支援が必要であり、特に介護予防サービスが効果的な状態（要支援状態）になった場合に、介護の必要度合いに応じた介護サービスを受けることができる。</a:t>
            </a:r>
            <a:endParaRPr lang="en-US" altLang="ja-JP" dirty="0">
              <a:solidFill>
                <a:prstClr val="black"/>
              </a:solidFill>
            </a:endParaRPr>
          </a:p>
          <a:p>
            <a:pPr defTabSz="914155" fontAlgn="auto">
              <a:spcBef>
                <a:spcPts val="0"/>
              </a:spcBef>
              <a:spcAft>
                <a:spcPts val="0"/>
              </a:spcAft>
              <a:defRPr/>
            </a:pPr>
            <a:endParaRPr lang="ja-JP" altLang="en-US" dirty="0">
              <a:solidFill>
                <a:prstClr val="black"/>
              </a:solidFill>
            </a:endParaRPr>
          </a:p>
          <a:p>
            <a:pPr marL="177753" indent="-177753" defTabSz="914155" fontAlgn="auto">
              <a:spcBef>
                <a:spcPts val="0"/>
              </a:spcBef>
              <a:spcAft>
                <a:spcPts val="0"/>
              </a:spcAft>
              <a:defRPr/>
            </a:pPr>
            <a:r>
              <a:rPr lang="ja-JP" altLang="en-US" dirty="0">
                <a:solidFill>
                  <a:prstClr val="black"/>
                </a:solidFill>
              </a:rPr>
              <a:t>○　この要介護状態や要支援状態にあるかどうかの程度判定を行うのが要介護認定（要支援認定を含む。以下同じ。）であり、介護の必要量を全国一律の基準に基づき、客観的に判定する仕組み。</a:t>
            </a:r>
          </a:p>
        </p:txBody>
      </p:sp>
      <p:sp>
        <p:nvSpPr>
          <p:cNvPr id="5" name="角丸四角形 4"/>
          <p:cNvSpPr/>
          <p:nvPr/>
        </p:nvSpPr>
        <p:spPr>
          <a:xfrm>
            <a:off x="428116" y="987425"/>
            <a:ext cx="1357599" cy="357188"/>
          </a:xfrm>
          <a:prstGeom prst="roundRect">
            <a:avLst/>
          </a:prstGeom>
        </p:spPr>
        <p:style>
          <a:lnRef idx="1">
            <a:schemeClr val="dk1"/>
          </a:lnRef>
          <a:fillRef idx="2">
            <a:schemeClr val="dk1"/>
          </a:fillRef>
          <a:effectRef idx="1">
            <a:schemeClr val="dk1"/>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rPr>
              <a:t>趣旨</a:t>
            </a:r>
          </a:p>
        </p:txBody>
      </p:sp>
      <p:sp>
        <p:nvSpPr>
          <p:cNvPr id="7" name="正方形/長方形 6"/>
          <p:cNvSpPr/>
          <p:nvPr/>
        </p:nvSpPr>
        <p:spPr>
          <a:xfrm>
            <a:off x="285897" y="4148138"/>
            <a:ext cx="8644063" cy="2368550"/>
          </a:xfrm>
          <a:prstGeom prst="rect">
            <a:avLst/>
          </a:prstGeom>
        </p:spPr>
        <p:style>
          <a:lnRef idx="2">
            <a:schemeClr val="dk1"/>
          </a:lnRef>
          <a:fillRef idx="1">
            <a:schemeClr val="lt1"/>
          </a:fillRef>
          <a:effectRef idx="0">
            <a:schemeClr val="dk1"/>
          </a:effectRef>
          <a:fontRef idx="minor">
            <a:schemeClr val="dk1"/>
          </a:fontRef>
        </p:style>
        <p:txBody>
          <a:bodyPr lIns="91416" tIns="45707" rIns="91416" bIns="45707" anchor="ctr">
            <a:spAutoFit/>
          </a:bodyPr>
          <a:lstStyle/>
          <a:p>
            <a:pPr defTabSz="914155" fontAlgn="auto">
              <a:spcBef>
                <a:spcPts val="0"/>
              </a:spcBef>
              <a:spcAft>
                <a:spcPts val="0"/>
              </a:spcAft>
              <a:defRPr/>
            </a:pPr>
            <a:endParaRPr lang="en-US" altLang="ja-JP" dirty="0">
              <a:solidFill>
                <a:prstClr val="black"/>
              </a:solidFill>
            </a:endParaRPr>
          </a:p>
          <a:p>
            <a:pPr marL="177753" indent="-177753" defTabSz="914155" fontAlgn="auto">
              <a:spcBef>
                <a:spcPts val="0"/>
              </a:spcBef>
              <a:spcAft>
                <a:spcPts val="0"/>
              </a:spcAft>
              <a:defRPr/>
            </a:pPr>
            <a:r>
              <a:rPr lang="ja-JP" altLang="en-US" dirty="0">
                <a:solidFill>
                  <a:prstClr val="black"/>
                </a:solidFill>
              </a:rPr>
              <a:t>○　要介護認定は、まず、市町村の認定調査員による心身の状況調査（認定調査）及び主治医意見書に基づくコンピュータ判定を行う。（一次判定）</a:t>
            </a:r>
          </a:p>
          <a:p>
            <a:pPr defTabSz="914155" fontAlgn="auto">
              <a:spcBef>
                <a:spcPts val="0"/>
              </a:spcBef>
              <a:spcAft>
                <a:spcPts val="0"/>
              </a:spcAft>
              <a:defRPr/>
            </a:pPr>
            <a:endParaRPr lang="en-US" altLang="ja-JP" dirty="0">
              <a:solidFill>
                <a:prstClr val="black"/>
              </a:solidFill>
            </a:endParaRPr>
          </a:p>
          <a:p>
            <a:pPr marL="177753" indent="-177753" defTabSz="914155" fontAlgn="auto">
              <a:spcBef>
                <a:spcPts val="0"/>
              </a:spcBef>
              <a:spcAft>
                <a:spcPts val="0"/>
              </a:spcAft>
              <a:defRPr/>
            </a:pPr>
            <a:r>
              <a:rPr lang="ja-JP" altLang="en-US" dirty="0">
                <a:solidFill>
                  <a:prstClr val="black"/>
                </a:solidFill>
              </a:rPr>
              <a:t>○　次に保健・医療・福祉の学識経験者により構成される介護認定審査会により、一次判定結果、主治医意見書等に基づき審査判定を行う。（二次判定）</a:t>
            </a:r>
          </a:p>
          <a:p>
            <a:pPr defTabSz="914155" fontAlgn="auto">
              <a:spcBef>
                <a:spcPts val="0"/>
              </a:spcBef>
              <a:spcAft>
                <a:spcPts val="0"/>
              </a:spcAft>
              <a:defRPr/>
            </a:pPr>
            <a:endParaRPr lang="en-US" altLang="ja-JP" dirty="0">
              <a:solidFill>
                <a:prstClr val="black"/>
              </a:solidFill>
            </a:endParaRPr>
          </a:p>
          <a:p>
            <a:pPr defTabSz="914155" fontAlgn="auto">
              <a:spcBef>
                <a:spcPts val="0"/>
              </a:spcBef>
              <a:spcAft>
                <a:spcPts val="0"/>
              </a:spcAft>
              <a:defRPr/>
            </a:pPr>
            <a:r>
              <a:rPr lang="ja-JP" altLang="en-US" dirty="0">
                <a:solidFill>
                  <a:prstClr val="black"/>
                </a:solidFill>
              </a:rPr>
              <a:t>○　この結果に基づき、市町村が申請者についての要介護認定を行う。</a:t>
            </a:r>
          </a:p>
        </p:txBody>
      </p:sp>
      <p:sp>
        <p:nvSpPr>
          <p:cNvPr id="8" name="角丸四角形 7"/>
          <p:cNvSpPr/>
          <p:nvPr/>
        </p:nvSpPr>
        <p:spPr>
          <a:xfrm>
            <a:off x="428098" y="4005270"/>
            <a:ext cx="2357472" cy="357187"/>
          </a:xfrm>
          <a:prstGeom prst="roundRect">
            <a:avLst/>
          </a:prstGeom>
        </p:spPr>
        <p:style>
          <a:lnRef idx="1">
            <a:schemeClr val="dk1"/>
          </a:lnRef>
          <a:fillRef idx="2">
            <a:schemeClr val="dk1"/>
          </a:fillRef>
          <a:effectRef idx="1">
            <a:schemeClr val="dk1"/>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rPr>
              <a:t>要介護認定の流れ</a:t>
            </a:r>
          </a:p>
        </p:txBody>
      </p:sp>
      <p:sp>
        <p:nvSpPr>
          <p:cNvPr id="12" name="正方形/長方形 11"/>
          <p:cNvSpPr/>
          <p:nvPr/>
        </p:nvSpPr>
        <p:spPr>
          <a:xfrm>
            <a:off x="0" y="0"/>
            <a:ext cx="9144000" cy="76470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介護保険制度における要介護認定制度について</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Grp="1" noChangeAspect="1"/>
          </p:cNvGraphicFramePr>
          <p:nvPr>
            <p:ph idx="1"/>
          </p:nvPr>
        </p:nvGraphicFramePr>
        <p:xfrm>
          <a:off x="715523" y="1138250"/>
          <a:ext cx="7713097" cy="5183187"/>
        </p:xfrm>
        <a:graphic>
          <a:graphicData uri="http://schemas.openxmlformats.org/presentationml/2006/ole">
            <mc:AlternateContent xmlns:mc="http://schemas.openxmlformats.org/markup-compatibility/2006">
              <mc:Choice xmlns:v="urn:schemas-microsoft-com:vml" Requires="v">
                <p:oleObj spid="_x0000_s584734" name="Document" r:id="rId4" imgW="11808000" imgH="8118000" progId="Word.Document.8">
                  <p:embed/>
                </p:oleObj>
              </mc:Choice>
              <mc:Fallback>
                <p:oleObj name="Document" r:id="rId4" imgW="11808000" imgH="811800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523" y="1138250"/>
                        <a:ext cx="7713097" cy="518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状態の維持・改善可能性に関する審査判定</a:t>
            </a:r>
            <a:endParaRPr lang="ja-JP" altLang="en-US" sz="3200" dirty="0">
              <a:solidFill>
                <a:prstClr val="white"/>
              </a:solidFill>
            </a:endParaRPr>
          </a:p>
        </p:txBody>
      </p:sp>
      <p:sp>
        <p:nvSpPr>
          <p:cNvPr id="5" name="正方形/長方形 4"/>
          <p:cNvSpPr/>
          <p:nvPr/>
        </p:nvSpPr>
        <p:spPr>
          <a:xfrm>
            <a:off x="5635654" y="2289568"/>
            <a:ext cx="1795960"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prstClr val="black"/>
                </a:solidFill>
                <a:latin typeface="ＭＳ Ｐゴシック"/>
              </a:rPr>
              <a:t>困難・</a:t>
            </a:r>
            <a:r>
              <a:rPr lang="en-US" altLang="ja-JP" sz="1600" dirty="0">
                <a:solidFill>
                  <a:prstClr val="black"/>
                </a:solidFill>
                <a:latin typeface="ＭＳ Ｐゴシック"/>
              </a:rPr>
              <a:t>Ⅱ</a:t>
            </a:r>
            <a:r>
              <a:rPr lang="ja-JP" altLang="en-US" sz="1600" dirty="0">
                <a:solidFill>
                  <a:prstClr val="black"/>
                </a:solidFill>
                <a:latin typeface="ＭＳ Ｐゴシック"/>
              </a:rPr>
              <a:t>以上か</a:t>
            </a:r>
            <a:r>
              <a:rPr lang="en-US" altLang="ja-JP" sz="1600" dirty="0">
                <a:solidFill>
                  <a:prstClr val="black"/>
                </a:solidFill>
                <a:latin typeface="ＭＳ Ｐゴシック"/>
              </a:rPr>
              <a:t>M</a:t>
            </a:r>
            <a:endParaRPr lang="ja-JP" altLang="en-US" sz="1600" dirty="0">
              <a:solidFill>
                <a:prstClr val="black"/>
              </a:solidFill>
              <a:latin typeface="ＭＳ Ｐゴシック"/>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67692" y="2205057"/>
            <a:ext cx="8280473" cy="4319587"/>
          </a:xfrm>
        </p:spPr>
        <p:txBody>
          <a:bodyPr/>
          <a:lstStyle/>
          <a:p>
            <a:pPr eaLnBrk="1" hangingPunct="1">
              <a:lnSpc>
                <a:spcPct val="80000"/>
              </a:lnSpc>
              <a:buFont typeface="Arial" charset="0"/>
              <a:buNone/>
            </a:pPr>
            <a:endParaRPr lang="ja-JP" altLang="en-US" sz="2500" dirty="0" smtClean="0"/>
          </a:p>
          <a:p>
            <a:pPr eaLnBrk="1" hangingPunct="1">
              <a:lnSpc>
                <a:spcPct val="80000"/>
              </a:lnSpc>
            </a:pPr>
            <a:r>
              <a:rPr lang="ja-JP" altLang="en-US" sz="2500" dirty="0" smtClean="0"/>
              <a:t>有効期間の延長・短縮</a:t>
            </a:r>
          </a:p>
          <a:p>
            <a:pPr lvl="1" eaLnBrk="1" hangingPunct="1">
              <a:lnSpc>
                <a:spcPct val="80000"/>
              </a:lnSpc>
            </a:pPr>
            <a:r>
              <a:rPr lang="ja-JP" altLang="en-US" sz="2400" dirty="0" smtClean="0"/>
              <a:t>原則：新規・区変：</a:t>
            </a:r>
            <a:r>
              <a:rPr lang="en-US" altLang="ja-JP" sz="2400" dirty="0" smtClean="0"/>
              <a:t>6</a:t>
            </a:r>
            <a:r>
              <a:rPr lang="ja-JP" altLang="en-US" sz="2400" dirty="0" smtClean="0"/>
              <a:t>ヶ月／更新：</a:t>
            </a:r>
            <a:r>
              <a:rPr lang="en-US" altLang="ja-JP" sz="2400" dirty="0" smtClean="0"/>
              <a:t>12</a:t>
            </a:r>
            <a:r>
              <a:rPr lang="ja-JP" altLang="en-US" sz="2400" dirty="0" smtClean="0"/>
              <a:t>ヶ月</a:t>
            </a:r>
          </a:p>
          <a:p>
            <a:pPr lvl="1" eaLnBrk="1" hangingPunct="1">
              <a:lnSpc>
                <a:spcPct val="80000"/>
              </a:lnSpc>
            </a:pPr>
            <a:r>
              <a:rPr lang="ja-JP" altLang="en-US" sz="2400" dirty="0" smtClean="0"/>
              <a:t>短くする／長くすることが可能</a:t>
            </a:r>
          </a:p>
          <a:p>
            <a:pPr lvl="2" eaLnBrk="1" hangingPunct="1">
              <a:lnSpc>
                <a:spcPct val="80000"/>
              </a:lnSpc>
            </a:pPr>
            <a:r>
              <a:rPr lang="ja-JP" altLang="en-US" sz="1800" dirty="0" smtClean="0"/>
              <a:t>要介護状態区分の長期間にわたる固定は、時として被保険者の利益を損なう場合あり。</a:t>
            </a:r>
          </a:p>
          <a:p>
            <a:pPr lvl="2" eaLnBrk="1" hangingPunct="1">
              <a:lnSpc>
                <a:spcPct val="80000"/>
              </a:lnSpc>
            </a:pPr>
            <a:r>
              <a:rPr lang="ja-JP" altLang="en-US" sz="1800" dirty="0" smtClean="0"/>
              <a:t>例）介護の手間の改善がみられるにもかかわらず、同じ要介護状態区分で施設入所が継続されれば、利用者は不要な一部負担を支払い続けることになる。</a:t>
            </a:r>
          </a:p>
          <a:p>
            <a:pPr lvl="2" eaLnBrk="1" hangingPunct="1">
              <a:lnSpc>
                <a:spcPct val="80000"/>
              </a:lnSpc>
            </a:pPr>
            <a:r>
              <a:rPr lang="ja-JP" altLang="en-US" sz="1800" dirty="0" smtClean="0"/>
              <a:t>すべてのケースで適切な有効期間の検討が必要。</a:t>
            </a:r>
            <a:endParaRPr lang="ja-JP" altLang="en-US" sz="2000" dirty="0" smtClean="0"/>
          </a:p>
          <a:p>
            <a:pPr lvl="1" eaLnBrk="1" hangingPunct="1">
              <a:lnSpc>
                <a:spcPct val="80000"/>
              </a:lnSpc>
            </a:pPr>
            <a:r>
              <a:rPr lang="ja-JP" altLang="en-US" sz="2400" dirty="0" smtClean="0"/>
              <a:t>議論のポイント</a:t>
            </a:r>
          </a:p>
          <a:p>
            <a:pPr lvl="2" eaLnBrk="1" hangingPunct="1">
              <a:lnSpc>
                <a:spcPct val="80000"/>
              </a:lnSpc>
            </a:pPr>
            <a:r>
              <a:rPr lang="ja-JP" altLang="en-US" sz="2000" dirty="0" smtClean="0"/>
              <a:t>　入退院の直後、リハビリテーション中など</a:t>
            </a:r>
          </a:p>
          <a:p>
            <a:pPr lvl="2" eaLnBrk="1" hangingPunct="1">
              <a:lnSpc>
                <a:spcPct val="80000"/>
              </a:lnSpc>
            </a:pPr>
            <a:r>
              <a:rPr lang="ja-JP" altLang="en-US" sz="2000" dirty="0" smtClean="0"/>
              <a:t>急速に状態が変化している場合</a:t>
            </a:r>
          </a:p>
          <a:p>
            <a:pPr lvl="2" eaLnBrk="1" hangingPunct="1">
              <a:lnSpc>
                <a:spcPct val="80000"/>
              </a:lnSpc>
            </a:pPr>
            <a:r>
              <a:rPr lang="ja-JP" altLang="en-US" sz="2000" dirty="0" smtClean="0"/>
              <a:t>長期間にわたり状態が安定していると考えられる場合。</a:t>
            </a:r>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３：介護認定審査会として付する意見</a:t>
            </a:r>
          </a:p>
        </p:txBody>
      </p:sp>
      <p:sp>
        <p:nvSpPr>
          <p:cNvPr id="7" name="角丸四角形 6"/>
          <p:cNvSpPr/>
          <p:nvPr/>
        </p:nvSpPr>
        <p:spPr>
          <a:xfrm>
            <a:off x="952500" y="876300"/>
            <a:ext cx="6007100" cy="147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952500" y="876300"/>
            <a:ext cx="60198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28700" y="939801"/>
            <a:ext cx="56388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３</a:t>
            </a:r>
            <a:r>
              <a:rPr lang="ja-JP" altLang="en-US" sz="2000" b="1" dirty="0" smtClean="0">
                <a:solidFill>
                  <a:schemeClr val="bg1"/>
                </a:solidFill>
              </a:rPr>
              <a:t>　　　　　介護認定審査会として付する意見</a:t>
            </a:r>
            <a:endParaRPr lang="ja-JP" altLang="en-US" sz="2000" b="1" dirty="0">
              <a:solidFill>
                <a:schemeClr val="bg1"/>
              </a:solidFill>
            </a:endParaRPr>
          </a:p>
        </p:txBody>
      </p:sp>
      <p:sp>
        <p:nvSpPr>
          <p:cNvPr id="10" name="テキスト ボックス 9"/>
          <p:cNvSpPr txBox="1"/>
          <p:nvPr/>
        </p:nvSpPr>
        <p:spPr>
          <a:xfrm>
            <a:off x="1028700" y="1511303"/>
            <a:ext cx="6007100" cy="584775"/>
          </a:xfrm>
          <a:prstGeom prst="rect">
            <a:avLst/>
          </a:prstGeom>
          <a:noFill/>
        </p:spPr>
        <p:txBody>
          <a:bodyPr wrap="square" rtlCol="0">
            <a:spAutoFit/>
          </a:bodyPr>
          <a:lstStyle/>
          <a:p>
            <a:r>
              <a:rPr kumimoji="1" lang="ja-JP" altLang="en-US" sz="1600" dirty="0" smtClean="0"/>
              <a:t>認定有効期間の設定及び要介護状態の軽減または悪化の防止のために必要な療養についての意見を付すことができます。</a:t>
            </a:r>
            <a:endParaRPr kumimoji="1" lang="ja-JP" altLang="en-U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 6"/>
          <p:cNvGraphicFramePr>
            <a:graphicFrameLocks noGrp="1"/>
          </p:cNvGraphicFramePr>
          <p:nvPr>
            <p:ph idx="1"/>
          </p:nvPr>
        </p:nvGraphicFramePr>
        <p:xfrm>
          <a:off x="179388" y="1125538"/>
          <a:ext cx="8712969" cy="3406434"/>
        </p:xfrm>
        <a:graphic>
          <a:graphicData uri="http://schemas.openxmlformats.org/drawingml/2006/table">
            <a:tbl>
              <a:tblPr firstRow="1" bandRow="1">
                <a:tableStyleId>{69012ECD-51FC-41F1-AA8D-1B2483CD663E}</a:tableStyleId>
              </a:tblPr>
              <a:tblGrid>
                <a:gridCol w="1161729"/>
                <a:gridCol w="2977632"/>
                <a:gridCol w="2177542"/>
                <a:gridCol w="2396066"/>
              </a:tblGrid>
              <a:tr h="1100342">
                <a:tc gridSpan="2">
                  <a:txBody>
                    <a:bodyPr/>
                    <a:lstStyle/>
                    <a:p>
                      <a:pPr algn="ctr"/>
                      <a:endParaRPr kumimoji="1" lang="en-US" altLang="ja-JP" sz="1000" dirty="0" smtClean="0">
                        <a:solidFill>
                          <a:schemeClr val="tx1"/>
                        </a:solidFill>
                      </a:endParaRPr>
                    </a:p>
                    <a:p>
                      <a:pPr algn="ctr"/>
                      <a:r>
                        <a:rPr kumimoji="1" lang="ja-JP" altLang="en-US" dirty="0" smtClean="0">
                          <a:solidFill>
                            <a:schemeClr val="tx1"/>
                          </a:solidFill>
                        </a:rPr>
                        <a:t>申請区分等</a:t>
                      </a:r>
                      <a:endParaRPr kumimoji="1" lang="ja-JP" altLang="en-US" dirty="0">
                        <a:solidFill>
                          <a:schemeClr val="tx1"/>
                        </a:solidFill>
                      </a:endParaRPr>
                    </a:p>
                  </a:txBody>
                  <a:tcPr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alpha val="50196"/>
                      </a:srgbClr>
                    </a:solidFill>
                  </a:tcPr>
                </a:tc>
                <a:tc hMerge="1">
                  <a:txBody>
                    <a:bodyPr/>
                    <a:lstStyle/>
                    <a:p>
                      <a:endParaRPr kumimoji="1" lang="ja-JP" altLang="en-US" dirty="0">
                        <a:solidFill>
                          <a:schemeClr val="tx1"/>
                        </a:solidFill>
                      </a:endParaRPr>
                    </a:p>
                  </a:txBody>
                  <a:tcPr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alpha val="50196"/>
                      </a:srgbClr>
                    </a:solidFill>
                  </a:tcPr>
                </a:tc>
                <a:tc>
                  <a:txBody>
                    <a:bodyPr/>
                    <a:lstStyle/>
                    <a:p>
                      <a:pPr algn="ctr"/>
                      <a:r>
                        <a:rPr kumimoji="1" lang="ja-JP" altLang="en-US" dirty="0" smtClean="0">
                          <a:solidFill>
                            <a:schemeClr val="tx1"/>
                          </a:solidFill>
                        </a:rPr>
                        <a:t>原則の</a:t>
                      </a:r>
                      <a:endParaRPr kumimoji="1" lang="en-US" altLang="ja-JP" dirty="0" smtClean="0">
                        <a:solidFill>
                          <a:schemeClr val="tx1"/>
                        </a:solidFill>
                      </a:endParaRPr>
                    </a:p>
                    <a:p>
                      <a:pPr algn="ctr"/>
                      <a:r>
                        <a:rPr kumimoji="1" lang="ja-JP" altLang="en-US" dirty="0" smtClean="0">
                          <a:solidFill>
                            <a:schemeClr val="tx1"/>
                          </a:solidFill>
                        </a:rPr>
                        <a:t>認定有効期間</a:t>
                      </a:r>
                      <a:endParaRPr kumimoji="1" lang="ja-JP" altLang="en-US" dirty="0">
                        <a:solidFill>
                          <a:schemeClr val="tx1"/>
                        </a:solidFill>
                      </a:endParaRPr>
                    </a:p>
                  </a:txBody>
                  <a:tcPr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alpha val="50196"/>
                      </a:srgbClr>
                    </a:solidFill>
                  </a:tcPr>
                </a:tc>
                <a:tc>
                  <a:txBody>
                    <a:bodyPr/>
                    <a:lstStyle/>
                    <a:p>
                      <a:pPr algn="ctr"/>
                      <a:r>
                        <a:rPr kumimoji="1" lang="ja-JP" altLang="en-US" dirty="0" smtClean="0">
                          <a:solidFill>
                            <a:schemeClr val="tx1"/>
                          </a:solidFill>
                        </a:rPr>
                        <a:t>設定可能な</a:t>
                      </a:r>
                      <a:endParaRPr kumimoji="1" lang="en-US" altLang="ja-JP" dirty="0" smtClean="0">
                        <a:solidFill>
                          <a:schemeClr val="tx1"/>
                        </a:solidFill>
                      </a:endParaRPr>
                    </a:p>
                    <a:p>
                      <a:pPr algn="ctr"/>
                      <a:r>
                        <a:rPr kumimoji="1" lang="ja-JP" altLang="en-US" dirty="0" smtClean="0">
                          <a:solidFill>
                            <a:schemeClr val="tx1"/>
                          </a:solidFill>
                        </a:rPr>
                        <a:t>認定有効期間の範囲</a:t>
                      </a:r>
                      <a:endParaRPr kumimoji="1" lang="ja-JP" altLang="en-US" dirty="0">
                        <a:solidFill>
                          <a:schemeClr val="tx1"/>
                        </a:solidFill>
                      </a:endParaRPr>
                    </a:p>
                  </a:txBody>
                  <a:tcPr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alpha val="50196"/>
                      </a:srgbClr>
                    </a:solidFill>
                  </a:tcPr>
                </a:tc>
              </a:tr>
              <a:tr h="576523">
                <a:tc gridSpan="2">
                  <a:txBody>
                    <a:bodyPr/>
                    <a:lstStyle/>
                    <a:p>
                      <a:r>
                        <a:rPr kumimoji="1" lang="ja-JP" altLang="en-US" dirty="0" smtClean="0"/>
                        <a:t>新規申請</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６ヵ月</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３～１２ヵ月</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523">
                <a:tc gridSpan="2">
                  <a:txBody>
                    <a:bodyPr/>
                    <a:lstStyle/>
                    <a:p>
                      <a:r>
                        <a:rPr kumimoji="1" lang="ja-JP" altLang="en-US" dirty="0" smtClean="0"/>
                        <a:t>区分変更申請</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６ヵ月</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３～１２ヵ月</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523">
                <a:tc rowSpan="2">
                  <a:txBody>
                    <a:bodyPr/>
                    <a:lstStyle/>
                    <a:p>
                      <a:endParaRPr kumimoji="1" lang="en-US" altLang="ja-JP" dirty="0" smtClean="0"/>
                    </a:p>
                    <a:p>
                      <a:r>
                        <a:rPr kumimoji="1" lang="ja-JP" altLang="en-US" dirty="0" smtClean="0"/>
                        <a:t>更新申請</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t>前回要支援  →  今回要支援</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１２ヵ月</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３～１２ヵ月</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523">
                <a:tc vMerge="1">
                  <a:txBody>
                    <a:bodyPr/>
                    <a:lstStyle/>
                    <a:p>
                      <a:endParaRPr kumimoji="1" lang="ja-JP" altLang="en-US"/>
                    </a:p>
                  </a:txBody>
                  <a:tcPr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t>前回要介護  →  今回要介護</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１２ヵ月</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３～２４ヵ月</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462" name="コンテンツ プレースホルダ 2"/>
          <p:cNvSpPr txBox="1">
            <a:spLocks/>
          </p:cNvSpPr>
          <p:nvPr/>
        </p:nvSpPr>
        <p:spPr bwMode="auto">
          <a:xfrm>
            <a:off x="436729" y="4797821"/>
            <a:ext cx="7861111" cy="1368425"/>
          </a:xfrm>
          <a:prstGeom prst="rect">
            <a:avLst/>
          </a:prstGeom>
          <a:noFill/>
          <a:ln w="9525">
            <a:noFill/>
            <a:miter lim="800000"/>
            <a:headEnd/>
            <a:tailEnd/>
          </a:ln>
        </p:spPr>
        <p:txBody>
          <a:bodyPr lIns="91416" tIns="45707" rIns="91416" bIns="45707"/>
          <a:lstStyle/>
          <a:p>
            <a:pPr marL="342900" indent="-342900" eaLnBrk="0" hangingPunct="0">
              <a:spcBef>
                <a:spcPct val="20000"/>
              </a:spcBef>
              <a:buFont typeface="Arial" pitchFamily="34" charset="0"/>
              <a:buNone/>
            </a:pPr>
            <a:r>
              <a:rPr lang="en-US" altLang="ja-JP" dirty="0">
                <a:solidFill>
                  <a:srgbClr val="000000"/>
                </a:solidFill>
                <a:latin typeface="ＭＳ Ｐゴシック" pitchFamily="50" charset="-128"/>
              </a:rPr>
              <a:t>※</a:t>
            </a:r>
            <a:r>
              <a:rPr lang="ja-JP" altLang="en-US" dirty="0">
                <a:solidFill>
                  <a:srgbClr val="000000"/>
                </a:solidFill>
                <a:latin typeface="ＭＳ Ｐゴシック" pitchFamily="50" charset="-128"/>
              </a:rPr>
              <a:t>認定有効期間の特例</a:t>
            </a:r>
            <a:endParaRPr lang="en-US" altLang="ja-JP" dirty="0">
              <a:solidFill>
                <a:srgbClr val="000000"/>
              </a:solidFill>
              <a:latin typeface="ＭＳ Ｐゴシック" pitchFamily="50" charset="-128"/>
            </a:endParaRPr>
          </a:p>
          <a:p>
            <a:pPr marL="342900" indent="-342900" eaLnBrk="0" hangingPunct="0">
              <a:spcBef>
                <a:spcPct val="20000"/>
              </a:spcBef>
              <a:buFont typeface="Arial" pitchFamily="34" charset="0"/>
              <a:buNone/>
            </a:pPr>
            <a:r>
              <a:rPr lang="ja-JP" altLang="en-US" dirty="0">
                <a:solidFill>
                  <a:srgbClr val="000000"/>
                </a:solidFill>
                <a:latin typeface="ＭＳ Ｐゴシック" pitchFamily="50" charset="-128"/>
              </a:rPr>
              <a:t>　 　 現在、要介護認定の更新申請において、要支援から要介護、要介護から要支援</a:t>
            </a:r>
            <a:r>
              <a:rPr lang="ja-JP" altLang="en-US" dirty="0" smtClean="0">
                <a:solidFill>
                  <a:srgbClr val="000000"/>
                </a:solidFill>
                <a:latin typeface="ＭＳ Ｐゴシック" pitchFamily="50" charset="-128"/>
              </a:rPr>
              <a:t>に認定</a:t>
            </a:r>
            <a:r>
              <a:rPr lang="ja-JP" altLang="en-US" dirty="0">
                <a:solidFill>
                  <a:srgbClr val="000000"/>
                </a:solidFill>
                <a:latin typeface="ＭＳ Ｐゴシック" pitchFamily="50" charset="-128"/>
              </a:rPr>
              <a:t>される場合は、新規申請扱いとなるため、認定有効期間は、原則６ヵ月（最大 </a:t>
            </a:r>
            <a:r>
              <a:rPr lang="ja-JP" altLang="en-US" dirty="0" smtClean="0">
                <a:solidFill>
                  <a:srgbClr val="000000"/>
                </a:solidFill>
                <a:latin typeface="ＭＳ Ｐゴシック" pitchFamily="50" charset="-128"/>
              </a:rPr>
              <a:t>１２ヵ月</a:t>
            </a:r>
            <a:r>
              <a:rPr lang="ja-JP" altLang="en-US" dirty="0">
                <a:solidFill>
                  <a:srgbClr val="000000"/>
                </a:solidFill>
                <a:latin typeface="ＭＳ Ｐゴシック" pitchFamily="50" charset="-128"/>
              </a:rPr>
              <a:t>） となっている。</a:t>
            </a:r>
          </a:p>
        </p:txBody>
      </p:sp>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a:solidFill>
                  <a:prstClr val="white"/>
                </a:solidFill>
              </a:rPr>
              <a:t>要介護認定の有効期間</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249241" y="836613"/>
            <a:ext cx="8645530" cy="5289550"/>
          </a:xfrm>
        </p:spPr>
        <p:txBody>
          <a:bodyPr/>
          <a:lstStyle/>
          <a:p>
            <a:pPr eaLnBrk="1" hangingPunct="1">
              <a:lnSpc>
                <a:spcPct val="80000"/>
              </a:lnSpc>
            </a:pPr>
            <a:r>
              <a:rPr lang="ja-JP" altLang="en-US" sz="2600" smtClean="0"/>
              <a:t>要介護状態の軽減又は悪化の防止のために必要な療養についての意見</a:t>
            </a:r>
          </a:p>
          <a:p>
            <a:pPr lvl="1" eaLnBrk="1" hangingPunct="1">
              <a:lnSpc>
                <a:spcPct val="80000"/>
              </a:lnSpc>
            </a:pPr>
            <a:r>
              <a:rPr lang="ja-JP" altLang="en-US" sz="2200" smtClean="0"/>
              <a:t>サービスや施設の有効な利用に関して、被保険者が留意すべきことがある場合。</a:t>
            </a:r>
          </a:p>
          <a:p>
            <a:pPr lvl="1" eaLnBrk="1" hangingPunct="1">
              <a:lnSpc>
                <a:spcPct val="80000"/>
              </a:lnSpc>
            </a:pPr>
            <a:r>
              <a:rPr lang="ja-JP" altLang="en-US" sz="2200" smtClean="0"/>
              <a:t>専門職の集合体である介護認定審査会から被保険者や介護支援専門員に対して意見を述べることで、よりよいサービスが提供されることが期待される。</a:t>
            </a:r>
          </a:p>
          <a:p>
            <a:pPr lvl="2" eaLnBrk="1" hangingPunct="1">
              <a:lnSpc>
                <a:spcPct val="80000"/>
              </a:lnSpc>
            </a:pPr>
            <a:r>
              <a:rPr lang="ja-JP" altLang="en-US" sz="2100" smtClean="0"/>
              <a:t>特に、提供されている介助等が「不適切」と判断した場合は、療養に関する意見を付すことが重要。</a:t>
            </a:r>
          </a:p>
          <a:p>
            <a:pPr lvl="1" eaLnBrk="1" hangingPunct="1">
              <a:lnSpc>
                <a:spcPct val="80000"/>
              </a:lnSpc>
            </a:pPr>
            <a:r>
              <a:rPr lang="ja-JP" altLang="en-US" sz="2200" smtClean="0"/>
              <a:t>意見の例</a:t>
            </a:r>
          </a:p>
          <a:p>
            <a:pPr lvl="2" eaLnBrk="1" hangingPunct="1">
              <a:lnSpc>
                <a:spcPct val="80000"/>
              </a:lnSpc>
            </a:pPr>
            <a:r>
              <a:rPr lang="ja-JP" altLang="en-US" sz="2100" smtClean="0"/>
              <a:t>認知症の急激な悪化が見込まれるため、早急に専門医の診察を受けることが望ましい。</a:t>
            </a:r>
          </a:p>
          <a:p>
            <a:pPr lvl="2" eaLnBrk="1" hangingPunct="1">
              <a:lnSpc>
                <a:spcPct val="80000"/>
              </a:lnSpc>
            </a:pPr>
            <a:r>
              <a:rPr lang="ja-JP" altLang="en-US" sz="2100" smtClean="0"/>
              <a:t>嚥下機能の低下が見られるため、口腔機能向上加算がされている通所介護サービスを利用することが望ましい。</a:t>
            </a:r>
          </a:p>
          <a:p>
            <a:pPr lvl="1" eaLnBrk="1" hangingPunct="1">
              <a:lnSpc>
                <a:spcPct val="80000"/>
              </a:lnSpc>
            </a:pPr>
            <a:r>
              <a:rPr lang="ja-JP" altLang="en-US" sz="2200" smtClean="0"/>
              <a:t>ただし、審査会は「意見を述べる」ことはできるが、サービスの種類を直接に指定することはできない。</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３：介護認定審査会として付する意見</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下矢印 5"/>
          <p:cNvSpPr/>
          <p:nvPr/>
        </p:nvSpPr>
        <p:spPr>
          <a:xfrm>
            <a:off x="4215007" y="857270"/>
            <a:ext cx="357726" cy="428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5" name="角丸四角形 4"/>
          <p:cNvSpPr/>
          <p:nvPr/>
        </p:nvSpPr>
        <p:spPr>
          <a:xfrm>
            <a:off x="3643283" y="643337"/>
            <a:ext cx="1499809" cy="357187"/>
          </a:xfrm>
          <a:prstGeom prst="roundRect">
            <a:avLst/>
          </a:prstGeom>
        </p:spPr>
        <p:style>
          <a:lnRef idx="1">
            <a:schemeClr val="accent6"/>
          </a:lnRef>
          <a:fillRef idx="2">
            <a:schemeClr val="accent6"/>
          </a:fillRef>
          <a:effectRef idx="1">
            <a:schemeClr val="accent6"/>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申　請</a:t>
            </a:r>
          </a:p>
        </p:txBody>
      </p:sp>
      <p:sp>
        <p:nvSpPr>
          <p:cNvPr id="7" name="角丸四角形 6"/>
          <p:cNvSpPr/>
          <p:nvPr/>
        </p:nvSpPr>
        <p:spPr>
          <a:xfrm>
            <a:off x="357732" y="1304932"/>
            <a:ext cx="8428548" cy="4500563"/>
          </a:xfrm>
          <a:prstGeom prst="roundRect">
            <a:avLst/>
          </a:prstGeom>
        </p:spPr>
        <p:style>
          <a:lnRef idx="2">
            <a:schemeClr val="dk1"/>
          </a:lnRef>
          <a:fillRef idx="1">
            <a:schemeClr val="lt1"/>
          </a:fillRef>
          <a:effectRef idx="0">
            <a:schemeClr val="dk1"/>
          </a:effectRef>
          <a:fontRef idx="minor">
            <a:schemeClr val="dk1"/>
          </a:fontRef>
        </p:style>
        <p:txBody>
          <a:bodyPr lIns="91416" tIns="45707" rIns="91416" bIns="45707" anchor="ctr"/>
          <a:lstStyle/>
          <a:p>
            <a:pPr algn="ctr" defTabSz="914155" fontAlgn="auto">
              <a:spcBef>
                <a:spcPts val="0"/>
              </a:spcBef>
              <a:spcAft>
                <a:spcPts val="0"/>
              </a:spcAft>
              <a:defRPr/>
            </a:pPr>
            <a:endParaRPr lang="ja-JP" altLang="en-US">
              <a:solidFill>
                <a:prstClr val="black"/>
              </a:solidFill>
            </a:endParaRPr>
          </a:p>
        </p:txBody>
      </p:sp>
      <p:sp>
        <p:nvSpPr>
          <p:cNvPr id="15" name="下矢印 14"/>
          <p:cNvSpPr/>
          <p:nvPr/>
        </p:nvSpPr>
        <p:spPr>
          <a:xfrm>
            <a:off x="1571648" y="2857500"/>
            <a:ext cx="357726" cy="2286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8" name="正方形/長方形 7"/>
          <p:cNvSpPr/>
          <p:nvPr/>
        </p:nvSpPr>
        <p:spPr>
          <a:xfrm>
            <a:off x="928663" y="1714488"/>
            <a:ext cx="1785949" cy="1143008"/>
          </a:xfrm>
          <a:prstGeom prst="rect">
            <a:avLst/>
          </a:prstGeom>
        </p:spPr>
        <p:style>
          <a:lnRef idx="0">
            <a:schemeClr val="accent2"/>
          </a:lnRef>
          <a:fillRef idx="3">
            <a:schemeClr val="accent2"/>
          </a:fillRef>
          <a:effectRef idx="3">
            <a:schemeClr val="accent2"/>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主治医意見書</a:t>
            </a:r>
          </a:p>
        </p:txBody>
      </p:sp>
      <p:sp>
        <p:nvSpPr>
          <p:cNvPr id="9" name="角丸四角形 8"/>
          <p:cNvSpPr/>
          <p:nvPr/>
        </p:nvSpPr>
        <p:spPr>
          <a:xfrm>
            <a:off x="3215134" y="1714500"/>
            <a:ext cx="4785316" cy="1143000"/>
          </a:xfrm>
          <a:prstGeom prst="roundRect">
            <a:avLst/>
          </a:prstGeom>
        </p:spPr>
        <p:style>
          <a:lnRef idx="2">
            <a:schemeClr val="accent4"/>
          </a:lnRef>
          <a:fillRef idx="1">
            <a:schemeClr val="lt1"/>
          </a:fillRef>
          <a:effectRef idx="0">
            <a:schemeClr val="accent4"/>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dirty="0">
              <a:solidFill>
                <a:prstClr val="black"/>
              </a:solidFill>
            </a:endParaRPr>
          </a:p>
        </p:txBody>
      </p:sp>
      <p:sp>
        <p:nvSpPr>
          <p:cNvPr id="13" name="下矢印 12"/>
          <p:cNvSpPr/>
          <p:nvPr/>
        </p:nvSpPr>
        <p:spPr>
          <a:xfrm>
            <a:off x="4215007" y="2715024"/>
            <a:ext cx="357726" cy="428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4" name="下矢印 13"/>
          <p:cNvSpPr/>
          <p:nvPr/>
        </p:nvSpPr>
        <p:spPr>
          <a:xfrm>
            <a:off x="6644320" y="2714625"/>
            <a:ext cx="356260" cy="235743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0" name="正方形/長方形 9"/>
          <p:cNvSpPr/>
          <p:nvPr/>
        </p:nvSpPr>
        <p:spPr>
          <a:xfrm>
            <a:off x="3571869" y="2000241"/>
            <a:ext cx="1785949" cy="78581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基本調査</a:t>
            </a:r>
            <a:endParaRPr lang="en-US" altLang="ja-JP" b="1" dirty="0">
              <a:solidFill>
                <a:prstClr val="white"/>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（７４項目）</a:t>
            </a:r>
          </a:p>
        </p:txBody>
      </p:sp>
      <p:sp>
        <p:nvSpPr>
          <p:cNvPr id="11" name="正方形/長方形 10"/>
          <p:cNvSpPr/>
          <p:nvPr/>
        </p:nvSpPr>
        <p:spPr>
          <a:xfrm>
            <a:off x="5857890" y="2000241"/>
            <a:ext cx="1785949" cy="78581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特記事項</a:t>
            </a:r>
          </a:p>
        </p:txBody>
      </p:sp>
      <p:sp>
        <p:nvSpPr>
          <p:cNvPr id="7186" name="テキスト ボックス 11"/>
          <p:cNvSpPr txBox="1">
            <a:spLocks noChangeArrowheads="1"/>
          </p:cNvSpPr>
          <p:nvPr/>
        </p:nvSpPr>
        <p:spPr bwMode="auto">
          <a:xfrm>
            <a:off x="4286860" y="1357712"/>
            <a:ext cx="2857409" cy="663575"/>
          </a:xfrm>
          <a:prstGeom prst="rect">
            <a:avLst/>
          </a:prstGeom>
          <a:solidFill>
            <a:schemeClr val="bg1"/>
          </a:solidFill>
          <a:ln w="9525">
            <a:noFill/>
            <a:miter lim="800000"/>
            <a:headEnd/>
            <a:tailEnd/>
          </a:ln>
        </p:spPr>
        <p:txBody>
          <a:bodyPr lIns="91416" tIns="45707" rIns="91416" bIns="45707">
            <a:spAutoFit/>
          </a:bodyPr>
          <a:lstStyle/>
          <a:p>
            <a:pPr algn="ctr"/>
            <a:r>
              <a:rPr lang="ja-JP" altLang="en-US" smtClean="0">
                <a:solidFill>
                  <a:prstClr val="black"/>
                </a:solidFill>
                <a:latin typeface="HG丸ｺﾞｼｯｸM-PRO" pitchFamily="50" charset="-128"/>
                <a:ea typeface="HG丸ｺﾞｼｯｸM-PRO" pitchFamily="50" charset="-128"/>
              </a:rPr>
              <a:t>認定調査員等による心身の状況に関する調査</a:t>
            </a:r>
          </a:p>
        </p:txBody>
      </p:sp>
      <p:sp>
        <p:nvSpPr>
          <p:cNvPr id="20" name="下矢印 19"/>
          <p:cNvSpPr/>
          <p:nvPr/>
        </p:nvSpPr>
        <p:spPr>
          <a:xfrm>
            <a:off x="4215007" y="4572000"/>
            <a:ext cx="357726" cy="5715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7" name="角丸四角形 16"/>
          <p:cNvSpPr/>
          <p:nvPr/>
        </p:nvSpPr>
        <p:spPr>
          <a:xfrm>
            <a:off x="2499684" y="3429000"/>
            <a:ext cx="4072796" cy="1214438"/>
          </a:xfrm>
          <a:prstGeom prst="roundRect">
            <a:avLst/>
          </a:prstGeom>
        </p:spPr>
        <p:style>
          <a:lnRef idx="1">
            <a:schemeClr val="accent1"/>
          </a:lnRef>
          <a:fillRef idx="2">
            <a:schemeClr val="accent1"/>
          </a:fillRef>
          <a:effectRef idx="1">
            <a:schemeClr val="accent1"/>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（コンピュータによる推計）</a:t>
            </a: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一　次　判　定</a:t>
            </a:r>
          </a:p>
        </p:txBody>
      </p:sp>
      <p:sp>
        <p:nvSpPr>
          <p:cNvPr id="18" name="大かっこ 17"/>
          <p:cNvSpPr/>
          <p:nvPr/>
        </p:nvSpPr>
        <p:spPr>
          <a:xfrm>
            <a:off x="2785657" y="3214688"/>
            <a:ext cx="3501021" cy="571500"/>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要介護認定基準時間の算出</a:t>
            </a:r>
            <a:endParaRPr lang="en-US" altLang="ja-JP"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状態の維持・改善可能性の評価</a:t>
            </a:r>
          </a:p>
        </p:txBody>
      </p:sp>
      <p:sp>
        <p:nvSpPr>
          <p:cNvPr id="19" name="右矢印 18"/>
          <p:cNvSpPr/>
          <p:nvPr/>
        </p:nvSpPr>
        <p:spPr>
          <a:xfrm>
            <a:off x="1785699" y="3857625"/>
            <a:ext cx="643614" cy="2857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21" name="角丸四角形 20"/>
          <p:cNvSpPr/>
          <p:nvPr/>
        </p:nvSpPr>
        <p:spPr>
          <a:xfrm>
            <a:off x="999893" y="5286375"/>
            <a:ext cx="6930205" cy="571500"/>
          </a:xfrm>
          <a:prstGeom prst="roundRect">
            <a:avLst/>
          </a:prstGeom>
        </p:spPr>
        <p:style>
          <a:lnRef idx="1">
            <a:schemeClr val="accent1"/>
          </a:lnRef>
          <a:fillRef idx="2">
            <a:schemeClr val="accent1"/>
          </a:fillRef>
          <a:effectRef idx="1">
            <a:schemeClr val="accent1"/>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二　　次　　判　　定</a:t>
            </a:r>
          </a:p>
        </p:txBody>
      </p:sp>
      <p:sp>
        <p:nvSpPr>
          <p:cNvPr id="22" name="大かっこ 21"/>
          <p:cNvSpPr/>
          <p:nvPr/>
        </p:nvSpPr>
        <p:spPr>
          <a:xfrm>
            <a:off x="2715214" y="5143500"/>
            <a:ext cx="3427717" cy="357188"/>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介護認定審査会による審査</a:t>
            </a:r>
            <a:endParaRPr lang="en-US" altLang="ja-JP" dirty="0">
              <a:solidFill>
                <a:prstClr val="black"/>
              </a:solidFill>
              <a:latin typeface="HG丸ｺﾞｼｯｸM-PRO" pitchFamily="50" charset="-128"/>
              <a:ea typeface="HG丸ｺﾞｼｯｸM-PRO" pitchFamily="50" charset="-128"/>
            </a:endParaRPr>
          </a:p>
        </p:txBody>
      </p:sp>
      <p:sp>
        <p:nvSpPr>
          <p:cNvPr id="24" name="下矢印 23"/>
          <p:cNvSpPr/>
          <p:nvPr/>
        </p:nvSpPr>
        <p:spPr>
          <a:xfrm>
            <a:off x="4215007" y="5929712"/>
            <a:ext cx="357726" cy="35718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25" name="角丸四角形 24"/>
          <p:cNvSpPr/>
          <p:nvPr/>
        </p:nvSpPr>
        <p:spPr>
          <a:xfrm>
            <a:off x="2571524" y="6330950"/>
            <a:ext cx="3643233" cy="527050"/>
          </a:xfrm>
          <a:prstGeom prst="roundRect">
            <a:avLst/>
          </a:prstGeom>
        </p:spPr>
        <p:style>
          <a:lnRef idx="1">
            <a:schemeClr val="accent6"/>
          </a:lnRef>
          <a:fillRef idx="2">
            <a:schemeClr val="accent6"/>
          </a:fillRef>
          <a:effectRef idx="1">
            <a:schemeClr val="accent6"/>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sz="2400" b="1" dirty="0">
                <a:solidFill>
                  <a:prstClr val="black"/>
                </a:solidFill>
                <a:latin typeface="HG丸ｺﾞｼｯｸM-PRO" pitchFamily="50" charset="-128"/>
                <a:ea typeface="HG丸ｺﾞｼｯｸM-PRO" pitchFamily="50" charset="-128"/>
              </a:rPr>
              <a:t>要 介 護 認 定</a:t>
            </a:r>
          </a:p>
        </p:txBody>
      </p:sp>
      <p:sp>
        <p:nvSpPr>
          <p:cNvPr id="26" name="正方形/長方形 25"/>
          <p:cNvSpPr/>
          <p:nvPr/>
        </p:nvSpPr>
        <p:spPr>
          <a:xfrm>
            <a:off x="0" y="0"/>
            <a:ext cx="9144000" cy="62068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要介護認定の流れ</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1121306" y="2347922"/>
            <a:ext cx="504302" cy="3214685"/>
          </a:xfrm>
          <a:prstGeom prst="rect">
            <a:avLst/>
          </a:prstGeom>
          <a:noFill/>
          <a:ln w="47625" cmpd="thinThick">
            <a:solidFill>
              <a:schemeClr val="tx1"/>
            </a:solidFill>
            <a:miter lim="800000"/>
            <a:headEnd/>
            <a:tailEnd/>
          </a:ln>
        </p:spPr>
        <p:txBody>
          <a:bodyPr wrap="none" anchor="ctr"/>
          <a:lstStyle/>
          <a:p>
            <a:endParaRPr lang="ja-JP" altLang="en-US"/>
          </a:p>
        </p:txBody>
      </p:sp>
      <p:sp>
        <p:nvSpPr>
          <p:cNvPr id="2054" name="Rectangle 16"/>
          <p:cNvSpPr>
            <a:spLocks noChangeArrowheads="1"/>
          </p:cNvSpPr>
          <p:nvPr/>
        </p:nvSpPr>
        <p:spPr bwMode="auto">
          <a:xfrm>
            <a:off x="1166520" y="2179649"/>
            <a:ext cx="462947" cy="3856037"/>
          </a:xfrm>
          <a:prstGeom prst="rect">
            <a:avLst/>
          </a:prstGeom>
          <a:noFill/>
          <a:ln w="9525">
            <a:noFill/>
            <a:miter lim="800000"/>
            <a:headEnd/>
            <a:tailEnd/>
          </a:ln>
        </p:spPr>
        <p:txBody>
          <a:bodyPr vert="eaVert" lIns="92075" tIns="46038" rIns="92075" bIns="46038">
            <a:spAutoFit/>
          </a:bodyPr>
          <a:lstStyle/>
          <a:p>
            <a:pPr defTabSz="762000"/>
            <a:r>
              <a:rPr lang="ja-JP" altLang="en-US" b="1">
                <a:latin typeface="Times New Roman" pitchFamily="18" charset="0"/>
              </a:rPr>
              <a:t>　　要　　　介　　　護　　　認　　　定</a:t>
            </a:r>
          </a:p>
        </p:txBody>
      </p:sp>
      <p:sp>
        <p:nvSpPr>
          <p:cNvPr id="2056" name="Rectangle 19"/>
          <p:cNvSpPr>
            <a:spLocks noChangeArrowheads="1"/>
          </p:cNvSpPr>
          <p:nvPr/>
        </p:nvSpPr>
        <p:spPr bwMode="auto">
          <a:xfrm>
            <a:off x="2467008" y="3789366"/>
            <a:ext cx="1040020" cy="719137"/>
          </a:xfrm>
          <a:prstGeom prst="rect">
            <a:avLst/>
          </a:prstGeom>
          <a:solidFill>
            <a:schemeClr val="accent5">
              <a:lumMod val="40000"/>
              <a:lumOff val="60000"/>
              <a:alpha val="50000"/>
            </a:schemeClr>
          </a:solidFill>
          <a:ln w="25400">
            <a:solidFill>
              <a:schemeClr val="tx1"/>
            </a:solidFill>
            <a:miter lim="800000"/>
            <a:headEnd/>
            <a:tailEnd/>
          </a:ln>
        </p:spPr>
        <p:txBody>
          <a:bodyPr wrap="none" anchor="ctr"/>
          <a:lstStyle/>
          <a:p>
            <a:pPr>
              <a:defRPr/>
            </a:pPr>
            <a:endParaRPr lang="ja-JP" altLang="en-US"/>
          </a:p>
        </p:txBody>
      </p:sp>
      <p:sp>
        <p:nvSpPr>
          <p:cNvPr id="2057" name="Rectangle 20"/>
          <p:cNvSpPr>
            <a:spLocks noChangeArrowheads="1"/>
          </p:cNvSpPr>
          <p:nvPr/>
        </p:nvSpPr>
        <p:spPr bwMode="auto">
          <a:xfrm>
            <a:off x="2459705" y="3860800"/>
            <a:ext cx="1048784" cy="585418"/>
          </a:xfrm>
          <a:prstGeom prst="rect">
            <a:avLst/>
          </a:prstGeom>
          <a:noFill/>
          <a:ln w="9525">
            <a:noFill/>
            <a:miter lim="800000"/>
            <a:headEnd/>
            <a:tailEnd/>
          </a:ln>
        </p:spPr>
        <p:txBody>
          <a:bodyPr lIns="92075" tIns="46038" rIns="92075" bIns="46038">
            <a:spAutoFit/>
          </a:bodyPr>
          <a:lstStyle/>
          <a:p>
            <a:pPr defTabSz="762000"/>
            <a:r>
              <a:rPr lang="ja-JP" altLang="en-US" sz="1600" b="1">
                <a:latin typeface="Times New Roman" pitchFamily="18" charset="0"/>
              </a:rPr>
              <a:t>要支援１</a:t>
            </a:r>
          </a:p>
          <a:p>
            <a:pPr defTabSz="762000"/>
            <a:r>
              <a:rPr lang="ja-JP" altLang="en-US" sz="1600" b="1">
                <a:latin typeface="Times New Roman" pitchFamily="18" charset="0"/>
              </a:rPr>
              <a:t>要支援２</a:t>
            </a:r>
          </a:p>
        </p:txBody>
      </p:sp>
      <p:sp>
        <p:nvSpPr>
          <p:cNvPr id="2058" name="Rectangle 21"/>
          <p:cNvSpPr>
            <a:spLocks noChangeArrowheads="1"/>
          </p:cNvSpPr>
          <p:nvPr/>
        </p:nvSpPr>
        <p:spPr bwMode="auto">
          <a:xfrm>
            <a:off x="2652287" y="3084908"/>
            <a:ext cx="186013" cy="462307"/>
          </a:xfrm>
          <a:prstGeom prst="rect">
            <a:avLst/>
          </a:prstGeom>
          <a:noFill/>
          <a:ln w="9525">
            <a:noFill/>
            <a:miter lim="800000"/>
            <a:headEnd/>
            <a:tailEnd/>
          </a:ln>
        </p:spPr>
        <p:txBody>
          <a:bodyPr wrap="none" lIns="92075" tIns="46038" rIns="92075" bIns="46038">
            <a:spAutoFit/>
          </a:bodyPr>
          <a:lstStyle/>
          <a:p>
            <a:pPr defTabSz="762000"/>
            <a:endParaRPr lang="ja-JP" altLang="ja-JP" sz="2400">
              <a:latin typeface="Times New Roman" pitchFamily="18" charset="0"/>
            </a:endParaRPr>
          </a:p>
        </p:txBody>
      </p:sp>
      <p:sp>
        <p:nvSpPr>
          <p:cNvPr id="2059" name="Line 22"/>
          <p:cNvSpPr>
            <a:spLocks noChangeShapeType="1"/>
          </p:cNvSpPr>
          <p:nvPr/>
        </p:nvSpPr>
        <p:spPr bwMode="auto">
          <a:xfrm>
            <a:off x="1632967" y="4149725"/>
            <a:ext cx="154835" cy="0"/>
          </a:xfrm>
          <a:prstGeom prst="line">
            <a:avLst/>
          </a:prstGeom>
          <a:noFill/>
          <a:ln w="38100" cmpd="dbl">
            <a:solidFill>
              <a:schemeClr val="tx1"/>
            </a:solidFill>
            <a:round/>
            <a:headEnd type="none" w="sm" len="sm"/>
            <a:tailEnd type="none" w="sm" len="sm"/>
          </a:ln>
        </p:spPr>
        <p:txBody>
          <a:bodyPr/>
          <a:lstStyle/>
          <a:p>
            <a:endParaRPr lang="ja-JP" altLang="en-US"/>
          </a:p>
        </p:txBody>
      </p:sp>
      <p:sp>
        <p:nvSpPr>
          <p:cNvPr id="2060" name="Line 23"/>
          <p:cNvSpPr>
            <a:spLocks noChangeShapeType="1"/>
          </p:cNvSpPr>
          <p:nvPr/>
        </p:nvSpPr>
        <p:spPr bwMode="auto">
          <a:xfrm flipH="1">
            <a:off x="1830140" y="2057408"/>
            <a:ext cx="8764" cy="3675063"/>
          </a:xfrm>
          <a:prstGeom prst="line">
            <a:avLst/>
          </a:prstGeom>
          <a:noFill/>
          <a:ln w="38100" cmpd="dbl">
            <a:solidFill>
              <a:schemeClr val="tx1"/>
            </a:solidFill>
            <a:round/>
            <a:headEnd type="none" w="sm" len="sm"/>
            <a:tailEnd type="none" w="sm" len="sm"/>
          </a:ln>
        </p:spPr>
        <p:txBody>
          <a:bodyPr/>
          <a:lstStyle/>
          <a:p>
            <a:endParaRPr lang="ja-JP" altLang="en-US"/>
          </a:p>
        </p:txBody>
      </p:sp>
      <p:sp>
        <p:nvSpPr>
          <p:cNvPr id="2061" name="Rectangle 24"/>
          <p:cNvSpPr>
            <a:spLocks noChangeArrowheads="1"/>
          </p:cNvSpPr>
          <p:nvPr/>
        </p:nvSpPr>
        <p:spPr bwMode="auto">
          <a:xfrm>
            <a:off x="4878633" y="765202"/>
            <a:ext cx="2518252" cy="831639"/>
          </a:xfrm>
          <a:prstGeom prst="rect">
            <a:avLst/>
          </a:prstGeom>
          <a:noFill/>
          <a:ln w="9525">
            <a:solidFill>
              <a:schemeClr val="tx1"/>
            </a:solidFill>
            <a:miter lim="800000"/>
            <a:headEnd/>
            <a:tailEnd/>
          </a:ln>
        </p:spPr>
        <p:txBody>
          <a:bodyPr lIns="92075" tIns="46038" rIns="92075" bIns="46038">
            <a:spAutoFit/>
          </a:bodyPr>
          <a:lstStyle/>
          <a:p>
            <a:pPr defTabSz="762000"/>
            <a:r>
              <a:rPr lang="en-US" altLang="ja-JP" sz="1200" b="1">
                <a:latin typeface="Times New Roman" pitchFamily="18" charset="0"/>
              </a:rPr>
              <a:t>○</a:t>
            </a:r>
            <a:r>
              <a:rPr lang="ja-JP" altLang="en-US" sz="1200" b="1">
                <a:latin typeface="Times New Roman" pitchFamily="18" charset="0"/>
              </a:rPr>
              <a:t>施設サービス</a:t>
            </a:r>
          </a:p>
          <a:p>
            <a:pPr defTabSz="762000"/>
            <a:r>
              <a:rPr lang="ja-JP" altLang="en-US" sz="1200">
                <a:latin typeface="Times New Roman" pitchFamily="18" charset="0"/>
              </a:rPr>
              <a:t>　・特別養護老人ホーム</a:t>
            </a:r>
          </a:p>
          <a:p>
            <a:pPr defTabSz="762000"/>
            <a:r>
              <a:rPr lang="ja-JP" altLang="en-US" sz="1200">
                <a:latin typeface="Times New Roman" pitchFamily="18" charset="0"/>
              </a:rPr>
              <a:t>　・介護老人保健施設</a:t>
            </a:r>
          </a:p>
          <a:p>
            <a:pPr defTabSz="762000"/>
            <a:r>
              <a:rPr lang="ja-JP" altLang="en-US" sz="1200">
                <a:latin typeface="Times New Roman" pitchFamily="18" charset="0"/>
              </a:rPr>
              <a:t>　・介護療養型医療施設</a:t>
            </a:r>
          </a:p>
        </p:txBody>
      </p:sp>
      <p:sp>
        <p:nvSpPr>
          <p:cNvPr id="2062" name="Rectangle 25"/>
          <p:cNvSpPr>
            <a:spLocks noChangeArrowheads="1"/>
          </p:cNvSpPr>
          <p:nvPr/>
        </p:nvSpPr>
        <p:spPr bwMode="auto">
          <a:xfrm>
            <a:off x="4878633" y="1700235"/>
            <a:ext cx="2518252" cy="1754969"/>
          </a:xfrm>
          <a:prstGeom prst="rect">
            <a:avLst/>
          </a:prstGeom>
          <a:noFill/>
          <a:ln w="9525">
            <a:solidFill>
              <a:schemeClr val="tx1"/>
            </a:solidFill>
            <a:miter lim="800000"/>
            <a:headEnd/>
            <a:tailEnd/>
          </a:ln>
        </p:spPr>
        <p:txBody>
          <a:bodyPr lIns="92075" tIns="46038" rIns="92075" bIns="46038">
            <a:spAutoFit/>
          </a:bodyPr>
          <a:lstStyle/>
          <a:p>
            <a:pPr defTabSz="762000"/>
            <a:r>
              <a:rPr lang="en-US" altLang="ja-JP" sz="1200" b="1">
                <a:latin typeface="Times New Roman" pitchFamily="18" charset="0"/>
              </a:rPr>
              <a:t>○</a:t>
            </a:r>
            <a:r>
              <a:rPr lang="ja-JP" altLang="en-US" sz="1200" b="1">
                <a:latin typeface="Times New Roman" pitchFamily="18" charset="0"/>
              </a:rPr>
              <a:t>居宅サービス</a:t>
            </a:r>
          </a:p>
          <a:p>
            <a:pPr defTabSz="762000"/>
            <a:r>
              <a:rPr lang="ja-JP" altLang="en-US" sz="1200">
                <a:latin typeface="Times New Roman" pitchFamily="18" charset="0"/>
              </a:rPr>
              <a:t>　・訪問介護　・訪問看護</a:t>
            </a:r>
          </a:p>
          <a:p>
            <a:pPr defTabSz="762000"/>
            <a:r>
              <a:rPr lang="ja-JP" altLang="en-US" sz="1200">
                <a:latin typeface="Times New Roman" pitchFamily="18" charset="0"/>
              </a:rPr>
              <a:t>　・通所介護　・短期入所サービス</a:t>
            </a:r>
          </a:p>
          <a:p>
            <a:pPr defTabSz="762000"/>
            <a:r>
              <a:rPr lang="ja-JP" altLang="en-US" sz="1200">
                <a:latin typeface="Times New Roman" pitchFamily="18" charset="0"/>
              </a:rPr>
              <a:t>　　　　　　　　　　　　　　　　　　など</a:t>
            </a:r>
          </a:p>
          <a:p>
            <a:pPr defTabSz="762000"/>
            <a:r>
              <a:rPr lang="ja-JP" altLang="en-US" sz="1200" b="1">
                <a:latin typeface="Times New Roman" pitchFamily="18" charset="0"/>
              </a:rPr>
              <a:t>○地域密着型サービス</a:t>
            </a:r>
          </a:p>
          <a:p>
            <a:pPr defTabSz="762000"/>
            <a:r>
              <a:rPr lang="ja-JP" altLang="en-US" sz="1200">
                <a:latin typeface="Times New Roman" pitchFamily="18" charset="0"/>
              </a:rPr>
              <a:t>　・小規模多機能型居宅介護</a:t>
            </a:r>
          </a:p>
          <a:p>
            <a:pPr defTabSz="762000"/>
            <a:r>
              <a:rPr lang="ja-JP" altLang="en-US" sz="1200">
                <a:latin typeface="Times New Roman" pitchFamily="18" charset="0"/>
              </a:rPr>
              <a:t>　・夜間対応型訪問介護</a:t>
            </a:r>
          </a:p>
          <a:p>
            <a:pPr defTabSz="762000"/>
            <a:r>
              <a:rPr lang="ja-JP" altLang="en-US" sz="1200">
                <a:latin typeface="Times New Roman" pitchFamily="18" charset="0"/>
              </a:rPr>
              <a:t>　・認知症対応型共同生活介護　</a:t>
            </a:r>
          </a:p>
          <a:p>
            <a:pPr defTabSz="762000"/>
            <a:r>
              <a:rPr lang="ja-JP" altLang="en-US" sz="1200">
                <a:latin typeface="Times New Roman" pitchFamily="18" charset="0"/>
              </a:rPr>
              <a:t>　　　　　　　　　　　　　　　　　　など</a:t>
            </a:r>
            <a:endParaRPr lang="ja-JP" altLang="en-US" sz="1400">
              <a:latin typeface="Times New Roman" pitchFamily="18" charset="0"/>
            </a:endParaRPr>
          </a:p>
        </p:txBody>
      </p:sp>
      <p:sp>
        <p:nvSpPr>
          <p:cNvPr id="2063" name="Rectangle 26"/>
          <p:cNvSpPr>
            <a:spLocks noChangeArrowheads="1"/>
          </p:cNvSpPr>
          <p:nvPr/>
        </p:nvSpPr>
        <p:spPr bwMode="auto">
          <a:xfrm>
            <a:off x="3853619" y="1412875"/>
            <a:ext cx="370614" cy="1943100"/>
          </a:xfrm>
          <a:prstGeom prst="rect">
            <a:avLst/>
          </a:prstGeom>
          <a:noFill/>
          <a:ln w="9525">
            <a:noFill/>
            <a:miter lim="800000"/>
            <a:headEnd/>
            <a:tailEnd/>
          </a:ln>
        </p:spPr>
        <p:txBody>
          <a:bodyPr vert="eaVert" lIns="92075" tIns="46038" rIns="92075" bIns="46038">
            <a:spAutoFit/>
          </a:bodyPr>
          <a:lstStyle/>
          <a:p>
            <a:pPr defTabSz="762000"/>
            <a:r>
              <a:rPr lang="en-US" altLang="ja-JP" sz="1200">
                <a:latin typeface="Times New Roman" pitchFamily="18" charset="0"/>
              </a:rPr>
              <a:t>  </a:t>
            </a:r>
            <a:r>
              <a:rPr lang="ja-JP" altLang="en-US" sz="1200">
                <a:latin typeface="Times New Roman" pitchFamily="18" charset="0"/>
              </a:rPr>
              <a:t>介護サービスの利用計画</a:t>
            </a:r>
          </a:p>
        </p:txBody>
      </p:sp>
      <p:sp>
        <p:nvSpPr>
          <p:cNvPr id="2064" name="Rectangle 27"/>
          <p:cNvSpPr>
            <a:spLocks noChangeArrowheads="1"/>
          </p:cNvSpPr>
          <p:nvPr/>
        </p:nvSpPr>
        <p:spPr bwMode="auto">
          <a:xfrm>
            <a:off x="3883890" y="1268436"/>
            <a:ext cx="522932" cy="2232025"/>
          </a:xfrm>
          <a:prstGeom prst="rect">
            <a:avLst/>
          </a:prstGeom>
          <a:noFill/>
          <a:ln w="12700">
            <a:solidFill>
              <a:schemeClr val="tx1"/>
            </a:solidFill>
            <a:miter lim="800000"/>
            <a:headEnd/>
            <a:tailEnd/>
          </a:ln>
        </p:spPr>
        <p:txBody>
          <a:bodyPr wrap="none" anchor="ctr"/>
          <a:lstStyle/>
          <a:p>
            <a:endParaRPr lang="ja-JP" altLang="en-US"/>
          </a:p>
        </p:txBody>
      </p:sp>
      <p:sp>
        <p:nvSpPr>
          <p:cNvPr id="2065" name="Rectangle 28"/>
          <p:cNvSpPr>
            <a:spLocks noChangeArrowheads="1"/>
          </p:cNvSpPr>
          <p:nvPr/>
        </p:nvSpPr>
        <p:spPr bwMode="auto">
          <a:xfrm>
            <a:off x="4811442" y="5516958"/>
            <a:ext cx="2408461" cy="462307"/>
          </a:xfrm>
          <a:prstGeom prst="rect">
            <a:avLst/>
          </a:prstGeom>
          <a:noFill/>
          <a:ln w="9525">
            <a:solidFill>
              <a:schemeClr val="tx1"/>
            </a:solidFill>
            <a:miter lim="800000"/>
            <a:headEnd/>
            <a:tailEnd/>
          </a:ln>
        </p:spPr>
        <p:txBody>
          <a:bodyPr wrap="square" lIns="92075" tIns="46038" rIns="92075" bIns="46038">
            <a:spAutoFit/>
          </a:bodyPr>
          <a:lstStyle/>
          <a:p>
            <a:pPr defTabSz="762000"/>
            <a:r>
              <a:rPr lang="en-US" altLang="ja-JP" sz="1200" b="1" dirty="0">
                <a:latin typeface="Times New Roman" pitchFamily="18" charset="0"/>
              </a:rPr>
              <a:t>○</a:t>
            </a:r>
            <a:r>
              <a:rPr lang="ja-JP" altLang="en-US" sz="1200" b="1" dirty="0">
                <a:latin typeface="Times New Roman" pitchFamily="18" charset="0"/>
              </a:rPr>
              <a:t>市町村の実情に応じたサービス　</a:t>
            </a:r>
            <a:endParaRPr lang="en-US" altLang="ja-JP" sz="1200" b="1" dirty="0">
              <a:latin typeface="Times New Roman" pitchFamily="18" charset="0"/>
            </a:endParaRPr>
          </a:p>
          <a:p>
            <a:pPr defTabSz="762000"/>
            <a:r>
              <a:rPr lang="en-US" altLang="ja-JP" sz="1200" b="1" dirty="0">
                <a:latin typeface="Times New Roman" pitchFamily="18" charset="0"/>
              </a:rPr>
              <a:t>※</a:t>
            </a:r>
            <a:r>
              <a:rPr lang="ja-JP" altLang="en-US" sz="1200" b="1" dirty="0">
                <a:latin typeface="Times New Roman" pitchFamily="18" charset="0"/>
              </a:rPr>
              <a:t>配食、見守り　　　　　　　　など</a:t>
            </a:r>
          </a:p>
        </p:txBody>
      </p:sp>
      <p:sp>
        <p:nvSpPr>
          <p:cNvPr id="2066" name="Line 29"/>
          <p:cNvSpPr>
            <a:spLocks noChangeShapeType="1"/>
          </p:cNvSpPr>
          <p:nvPr/>
        </p:nvSpPr>
        <p:spPr bwMode="auto">
          <a:xfrm>
            <a:off x="3642871" y="2895600"/>
            <a:ext cx="229331" cy="0"/>
          </a:xfrm>
          <a:prstGeom prst="line">
            <a:avLst/>
          </a:prstGeom>
          <a:noFill/>
          <a:ln w="38100" cmpd="dbl">
            <a:solidFill>
              <a:schemeClr val="tx1"/>
            </a:solidFill>
            <a:round/>
            <a:headEnd type="none" w="sm" len="sm"/>
            <a:tailEnd type="stealth" w="med" len="med"/>
          </a:ln>
        </p:spPr>
        <p:txBody>
          <a:bodyPr/>
          <a:lstStyle/>
          <a:p>
            <a:endParaRPr lang="ja-JP" altLang="en-US"/>
          </a:p>
        </p:txBody>
      </p:sp>
      <p:grpSp>
        <p:nvGrpSpPr>
          <p:cNvPr id="2" name="グループ化 69"/>
          <p:cNvGrpSpPr>
            <a:grpSpLocks/>
          </p:cNvGrpSpPr>
          <p:nvPr/>
        </p:nvGrpSpPr>
        <p:grpSpPr bwMode="auto">
          <a:xfrm>
            <a:off x="3488226" y="1125538"/>
            <a:ext cx="1330701" cy="1770062"/>
            <a:chOff x="5548313" y="1125538"/>
            <a:chExt cx="1446212" cy="1770062"/>
          </a:xfrm>
        </p:grpSpPr>
        <p:sp>
          <p:nvSpPr>
            <p:cNvPr id="2105" name="Line 31"/>
            <p:cNvSpPr>
              <a:spLocks noChangeShapeType="1"/>
            </p:cNvSpPr>
            <p:nvPr/>
          </p:nvSpPr>
          <p:spPr bwMode="auto">
            <a:xfrm>
              <a:off x="5548313" y="2057400"/>
              <a:ext cx="165676" cy="0"/>
            </a:xfrm>
            <a:prstGeom prst="line">
              <a:avLst/>
            </a:prstGeom>
            <a:noFill/>
            <a:ln w="38100" cmpd="dbl">
              <a:solidFill>
                <a:schemeClr val="tx1"/>
              </a:solidFill>
              <a:round/>
              <a:headEnd type="none" w="sm" len="sm"/>
              <a:tailEnd type="none" w="sm" len="sm"/>
            </a:ln>
          </p:spPr>
          <p:txBody>
            <a:bodyPr/>
            <a:lstStyle/>
            <a:p>
              <a:endParaRPr lang="ja-JP" altLang="en-US"/>
            </a:p>
          </p:txBody>
        </p:sp>
        <p:sp>
          <p:nvSpPr>
            <p:cNvPr id="2106" name="Line 32"/>
            <p:cNvSpPr>
              <a:spLocks noChangeShapeType="1"/>
            </p:cNvSpPr>
            <p:nvPr/>
          </p:nvSpPr>
          <p:spPr bwMode="auto">
            <a:xfrm flipH="1" flipV="1">
              <a:off x="5707086" y="1128713"/>
              <a:ext cx="6903" cy="1766887"/>
            </a:xfrm>
            <a:prstGeom prst="line">
              <a:avLst/>
            </a:prstGeom>
            <a:noFill/>
            <a:ln w="38100" cmpd="dbl">
              <a:solidFill>
                <a:schemeClr val="tx1"/>
              </a:solidFill>
              <a:round/>
              <a:headEnd type="none" w="sm" len="sm"/>
              <a:tailEnd type="none" w="sm" len="sm"/>
            </a:ln>
          </p:spPr>
          <p:txBody>
            <a:bodyPr/>
            <a:lstStyle/>
            <a:p>
              <a:endParaRPr lang="ja-JP" altLang="en-US"/>
            </a:p>
          </p:txBody>
        </p:sp>
        <p:sp>
          <p:nvSpPr>
            <p:cNvPr id="2107" name="Line 33"/>
            <p:cNvSpPr>
              <a:spLocks noChangeShapeType="1"/>
            </p:cNvSpPr>
            <p:nvPr/>
          </p:nvSpPr>
          <p:spPr bwMode="auto">
            <a:xfrm flipV="1">
              <a:off x="5703634" y="1125538"/>
              <a:ext cx="1290891" cy="1587"/>
            </a:xfrm>
            <a:prstGeom prst="line">
              <a:avLst/>
            </a:prstGeom>
            <a:noFill/>
            <a:ln w="38100" cmpd="dbl">
              <a:solidFill>
                <a:schemeClr val="tx1"/>
              </a:solidFill>
              <a:round/>
              <a:headEnd type="none" w="sm" len="sm"/>
              <a:tailEnd type="stealth" w="med" len="med"/>
            </a:ln>
          </p:spPr>
          <p:txBody>
            <a:bodyPr/>
            <a:lstStyle/>
            <a:p>
              <a:endParaRPr lang="ja-JP" altLang="en-US"/>
            </a:p>
          </p:txBody>
        </p:sp>
      </p:grpSp>
      <p:sp>
        <p:nvSpPr>
          <p:cNvPr id="2068" name="Rectangle 34"/>
          <p:cNvSpPr>
            <a:spLocks noChangeArrowheads="1"/>
          </p:cNvSpPr>
          <p:nvPr/>
        </p:nvSpPr>
        <p:spPr bwMode="auto">
          <a:xfrm>
            <a:off x="2443641" y="1341461"/>
            <a:ext cx="1040020" cy="1582737"/>
          </a:xfrm>
          <a:prstGeom prst="rect">
            <a:avLst/>
          </a:prstGeom>
          <a:solidFill>
            <a:schemeClr val="accent5">
              <a:lumMod val="40000"/>
              <a:lumOff val="60000"/>
              <a:alpha val="50000"/>
            </a:schemeClr>
          </a:solidFill>
          <a:ln w="25400">
            <a:solidFill>
              <a:schemeClr val="tx1"/>
            </a:solidFill>
            <a:miter lim="800000"/>
            <a:headEnd/>
            <a:tailEnd/>
          </a:ln>
        </p:spPr>
        <p:txBody>
          <a:bodyPr wrap="none" anchor="ctr"/>
          <a:lstStyle/>
          <a:p>
            <a:pPr>
              <a:defRPr/>
            </a:pPr>
            <a:endParaRPr lang="ja-JP" altLang="en-US"/>
          </a:p>
        </p:txBody>
      </p:sp>
      <p:sp>
        <p:nvSpPr>
          <p:cNvPr id="2069" name="Rectangle 35"/>
          <p:cNvSpPr>
            <a:spLocks noChangeArrowheads="1"/>
          </p:cNvSpPr>
          <p:nvPr/>
        </p:nvSpPr>
        <p:spPr bwMode="auto">
          <a:xfrm>
            <a:off x="2512344" y="1674814"/>
            <a:ext cx="947375" cy="339196"/>
          </a:xfrm>
          <a:prstGeom prst="rect">
            <a:avLst/>
          </a:prstGeom>
          <a:noFill/>
          <a:ln w="9525">
            <a:noFill/>
            <a:miter lim="800000"/>
            <a:headEnd/>
            <a:tailEnd/>
          </a:ln>
        </p:spPr>
        <p:txBody>
          <a:bodyPr wrap="none" lIns="92075" tIns="46038" rIns="92075" bIns="46038">
            <a:spAutoFit/>
          </a:bodyPr>
          <a:lstStyle/>
          <a:p>
            <a:pPr defTabSz="762000"/>
            <a:r>
              <a:rPr lang="ja-JP" altLang="en-US" sz="1600" b="1">
                <a:latin typeface="Times New Roman" pitchFamily="18" charset="0"/>
              </a:rPr>
              <a:t>要介護１</a:t>
            </a:r>
          </a:p>
        </p:txBody>
      </p:sp>
      <p:sp>
        <p:nvSpPr>
          <p:cNvPr id="2070" name="Rectangle 36"/>
          <p:cNvSpPr>
            <a:spLocks noChangeArrowheads="1"/>
          </p:cNvSpPr>
          <p:nvPr/>
        </p:nvSpPr>
        <p:spPr bwMode="auto">
          <a:xfrm>
            <a:off x="2512344" y="2208214"/>
            <a:ext cx="947375" cy="339196"/>
          </a:xfrm>
          <a:prstGeom prst="rect">
            <a:avLst/>
          </a:prstGeom>
          <a:noFill/>
          <a:ln w="9525">
            <a:noFill/>
            <a:miter lim="800000"/>
            <a:headEnd/>
            <a:tailEnd/>
          </a:ln>
        </p:spPr>
        <p:txBody>
          <a:bodyPr wrap="none" lIns="92075" tIns="46038" rIns="92075" bIns="46038">
            <a:spAutoFit/>
          </a:bodyPr>
          <a:lstStyle/>
          <a:p>
            <a:pPr defTabSz="762000"/>
            <a:r>
              <a:rPr lang="ja-JP" altLang="en-US" sz="1600" b="1">
                <a:latin typeface="Times New Roman" pitchFamily="18" charset="0"/>
              </a:rPr>
              <a:t>要介護５</a:t>
            </a:r>
          </a:p>
        </p:txBody>
      </p:sp>
      <p:sp>
        <p:nvSpPr>
          <p:cNvPr id="2071" name="Rectangle 37"/>
          <p:cNvSpPr>
            <a:spLocks noChangeArrowheads="1"/>
          </p:cNvSpPr>
          <p:nvPr/>
        </p:nvSpPr>
        <p:spPr bwMode="auto">
          <a:xfrm>
            <a:off x="2762267" y="1984535"/>
            <a:ext cx="432170" cy="294954"/>
          </a:xfrm>
          <a:prstGeom prst="rect">
            <a:avLst/>
          </a:prstGeom>
          <a:noFill/>
          <a:ln w="9525">
            <a:noFill/>
            <a:miter lim="800000"/>
            <a:headEnd/>
            <a:tailEnd/>
          </a:ln>
        </p:spPr>
        <p:txBody>
          <a:bodyPr vert="eaVert" wrap="none" lIns="92075" tIns="46038" rIns="92075" bIns="46038">
            <a:spAutoFit/>
          </a:bodyPr>
          <a:lstStyle/>
          <a:p>
            <a:pPr defTabSz="762000"/>
            <a:r>
              <a:rPr lang="ja-JP" altLang="en-US" sz="1600" b="1">
                <a:latin typeface="Times New Roman" pitchFamily="18" charset="0"/>
              </a:rPr>
              <a:t>～</a:t>
            </a:r>
          </a:p>
        </p:txBody>
      </p:sp>
      <p:sp>
        <p:nvSpPr>
          <p:cNvPr id="2072" name="Line 38"/>
          <p:cNvSpPr>
            <a:spLocks noChangeShapeType="1"/>
          </p:cNvSpPr>
          <p:nvPr/>
        </p:nvSpPr>
        <p:spPr bwMode="auto">
          <a:xfrm>
            <a:off x="1840364" y="2057401"/>
            <a:ext cx="609114" cy="0"/>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73" name="Line 39"/>
          <p:cNvSpPr>
            <a:spLocks noChangeShapeType="1"/>
          </p:cNvSpPr>
          <p:nvPr/>
        </p:nvSpPr>
        <p:spPr bwMode="auto">
          <a:xfrm>
            <a:off x="1831599" y="4149725"/>
            <a:ext cx="609114" cy="0"/>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74" name="Line 40"/>
          <p:cNvSpPr>
            <a:spLocks noChangeShapeType="1"/>
          </p:cNvSpPr>
          <p:nvPr/>
        </p:nvSpPr>
        <p:spPr bwMode="auto">
          <a:xfrm>
            <a:off x="3574418" y="4146550"/>
            <a:ext cx="381243" cy="0"/>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75" name="Rectangle 41"/>
          <p:cNvSpPr>
            <a:spLocks noChangeArrowheads="1"/>
          </p:cNvSpPr>
          <p:nvPr/>
        </p:nvSpPr>
        <p:spPr bwMode="auto">
          <a:xfrm>
            <a:off x="2427731" y="5589588"/>
            <a:ext cx="1041481" cy="355600"/>
          </a:xfrm>
          <a:prstGeom prst="rect">
            <a:avLst/>
          </a:prstGeom>
          <a:solidFill>
            <a:schemeClr val="accent5">
              <a:lumMod val="40000"/>
              <a:lumOff val="60000"/>
              <a:alpha val="50000"/>
            </a:schemeClr>
          </a:solidFill>
          <a:ln w="25400">
            <a:solidFill>
              <a:schemeClr val="tx1"/>
            </a:solidFill>
            <a:miter lim="800000"/>
            <a:headEnd/>
            <a:tailEnd/>
          </a:ln>
        </p:spPr>
        <p:txBody>
          <a:bodyPr wrap="none" anchor="ctr"/>
          <a:lstStyle/>
          <a:p>
            <a:pPr>
              <a:defRPr/>
            </a:pPr>
            <a:endParaRPr lang="ja-JP" altLang="en-US"/>
          </a:p>
        </p:txBody>
      </p:sp>
      <p:sp>
        <p:nvSpPr>
          <p:cNvPr id="2076" name="Rectangle 42"/>
          <p:cNvSpPr>
            <a:spLocks noChangeArrowheads="1"/>
          </p:cNvSpPr>
          <p:nvPr/>
        </p:nvSpPr>
        <p:spPr bwMode="auto">
          <a:xfrm>
            <a:off x="2491572" y="5589590"/>
            <a:ext cx="908903" cy="339196"/>
          </a:xfrm>
          <a:prstGeom prst="rect">
            <a:avLst/>
          </a:prstGeom>
          <a:noFill/>
          <a:ln w="9525">
            <a:noFill/>
            <a:miter lim="800000"/>
            <a:headEnd/>
            <a:tailEnd/>
          </a:ln>
        </p:spPr>
        <p:txBody>
          <a:bodyPr wrap="none" lIns="92075" tIns="46038" rIns="92075" bIns="46038">
            <a:spAutoFit/>
          </a:bodyPr>
          <a:lstStyle/>
          <a:p>
            <a:pPr defTabSz="762000"/>
            <a:r>
              <a:rPr lang="ja-JP" altLang="en-US" sz="1600" b="1">
                <a:latin typeface="Times New Roman" pitchFamily="18" charset="0"/>
              </a:rPr>
              <a:t>非 該 当</a:t>
            </a:r>
          </a:p>
        </p:txBody>
      </p:sp>
      <p:sp>
        <p:nvSpPr>
          <p:cNvPr id="2077" name="Line 43"/>
          <p:cNvSpPr>
            <a:spLocks noChangeShapeType="1"/>
          </p:cNvSpPr>
          <p:nvPr/>
        </p:nvSpPr>
        <p:spPr bwMode="auto">
          <a:xfrm>
            <a:off x="1830160" y="5732463"/>
            <a:ext cx="609113" cy="0"/>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78" name="Rectangle 44"/>
          <p:cNvSpPr>
            <a:spLocks noChangeArrowheads="1"/>
          </p:cNvSpPr>
          <p:nvPr/>
        </p:nvSpPr>
        <p:spPr bwMode="auto">
          <a:xfrm>
            <a:off x="4053734" y="1844675"/>
            <a:ext cx="370614" cy="1174750"/>
          </a:xfrm>
          <a:prstGeom prst="rect">
            <a:avLst/>
          </a:prstGeom>
          <a:noFill/>
          <a:ln w="9525">
            <a:noFill/>
            <a:miter lim="800000"/>
            <a:headEnd/>
            <a:tailEnd/>
          </a:ln>
        </p:spPr>
        <p:txBody>
          <a:bodyPr vert="eaVert" lIns="92075" tIns="46038" rIns="92075" bIns="46038">
            <a:spAutoFit/>
          </a:bodyPr>
          <a:lstStyle/>
          <a:p>
            <a:pPr defTabSz="762000"/>
            <a:r>
              <a:rPr lang="ja-JP" altLang="en-US" sz="1200">
                <a:latin typeface="Times New Roman" pitchFamily="18" charset="0"/>
              </a:rPr>
              <a:t>（ ケ ア プ ラン ）</a:t>
            </a:r>
          </a:p>
        </p:txBody>
      </p:sp>
      <p:sp>
        <p:nvSpPr>
          <p:cNvPr id="2079" name="Line 45"/>
          <p:cNvSpPr>
            <a:spLocks noChangeShapeType="1"/>
          </p:cNvSpPr>
          <p:nvPr/>
        </p:nvSpPr>
        <p:spPr bwMode="auto">
          <a:xfrm>
            <a:off x="4424494" y="2882900"/>
            <a:ext cx="381243" cy="0"/>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80" name="Rectangle 46"/>
          <p:cNvSpPr>
            <a:spLocks noChangeArrowheads="1"/>
          </p:cNvSpPr>
          <p:nvPr/>
        </p:nvSpPr>
        <p:spPr bwMode="auto">
          <a:xfrm>
            <a:off x="4811436" y="3789386"/>
            <a:ext cx="2385328" cy="831639"/>
          </a:xfrm>
          <a:prstGeom prst="rect">
            <a:avLst/>
          </a:prstGeom>
          <a:noFill/>
          <a:ln w="9525">
            <a:solidFill>
              <a:schemeClr val="tx1"/>
            </a:solidFill>
            <a:miter lim="800000"/>
            <a:headEnd/>
            <a:tailEnd/>
          </a:ln>
        </p:spPr>
        <p:txBody>
          <a:bodyPr lIns="92075" tIns="46038" rIns="92075" bIns="46038">
            <a:spAutoFit/>
          </a:bodyPr>
          <a:lstStyle/>
          <a:p>
            <a:pPr defTabSz="762000"/>
            <a:r>
              <a:rPr lang="en-US" altLang="ja-JP" sz="1200" b="1">
                <a:latin typeface="Times New Roman" pitchFamily="18" charset="0"/>
              </a:rPr>
              <a:t>○</a:t>
            </a:r>
            <a:r>
              <a:rPr lang="ja-JP" altLang="en-US" sz="1200" b="1">
                <a:latin typeface="Times New Roman" pitchFamily="18" charset="0"/>
              </a:rPr>
              <a:t>介護予防サービス</a:t>
            </a:r>
            <a:endParaRPr lang="ja-JP" altLang="en-US" sz="1200">
              <a:latin typeface="Times New Roman" pitchFamily="18" charset="0"/>
            </a:endParaRPr>
          </a:p>
          <a:p>
            <a:pPr defTabSz="762000"/>
            <a:r>
              <a:rPr lang="ja-JP" altLang="en-US" sz="1200">
                <a:latin typeface="Times New Roman" pitchFamily="18" charset="0"/>
              </a:rPr>
              <a:t>　・介護予防通所介護</a:t>
            </a:r>
          </a:p>
          <a:p>
            <a:pPr defTabSz="762000"/>
            <a:r>
              <a:rPr lang="ja-JP" altLang="en-US" sz="1200">
                <a:latin typeface="Times New Roman" pitchFamily="18" charset="0"/>
              </a:rPr>
              <a:t>　・介護予防訪問介護　　　　など</a:t>
            </a:r>
          </a:p>
          <a:p>
            <a:pPr defTabSz="762000"/>
            <a:r>
              <a:rPr lang="ja-JP" altLang="en-US" sz="1200" b="1">
                <a:latin typeface="Times New Roman" pitchFamily="18" charset="0"/>
              </a:rPr>
              <a:t>○地域密着型介護予防サービス</a:t>
            </a:r>
          </a:p>
        </p:txBody>
      </p:sp>
      <p:sp>
        <p:nvSpPr>
          <p:cNvPr id="2081" name="Rectangle 47"/>
          <p:cNvSpPr>
            <a:spLocks noChangeArrowheads="1"/>
          </p:cNvSpPr>
          <p:nvPr/>
        </p:nvSpPr>
        <p:spPr bwMode="auto">
          <a:xfrm>
            <a:off x="4843636" y="4725532"/>
            <a:ext cx="2376264" cy="646973"/>
          </a:xfrm>
          <a:prstGeom prst="rect">
            <a:avLst/>
          </a:prstGeom>
          <a:noFill/>
          <a:ln w="9525">
            <a:solidFill>
              <a:schemeClr val="tx1"/>
            </a:solidFill>
            <a:miter lim="800000"/>
            <a:headEnd/>
            <a:tailEnd/>
          </a:ln>
        </p:spPr>
        <p:txBody>
          <a:bodyPr wrap="square" lIns="92075" tIns="46038" rIns="92075" bIns="46038">
            <a:spAutoFit/>
          </a:bodyPr>
          <a:lstStyle/>
          <a:p>
            <a:pPr defTabSz="762000"/>
            <a:r>
              <a:rPr lang="en-US" altLang="ja-JP" sz="1200" b="1" dirty="0">
                <a:latin typeface="Times New Roman" pitchFamily="18" charset="0"/>
              </a:rPr>
              <a:t>○</a:t>
            </a:r>
            <a:r>
              <a:rPr lang="ja-JP" altLang="en-US" sz="1200" b="1" dirty="0">
                <a:latin typeface="Times New Roman" pitchFamily="18" charset="0"/>
              </a:rPr>
              <a:t>介護予防事業</a:t>
            </a:r>
            <a:endParaRPr lang="en-US" altLang="ja-JP" sz="1200" b="1" dirty="0">
              <a:latin typeface="Times New Roman" pitchFamily="18" charset="0"/>
            </a:endParaRPr>
          </a:p>
          <a:p>
            <a:pPr defTabSz="762000"/>
            <a:r>
              <a:rPr lang="ja-JP" altLang="en-US" sz="1200" dirty="0">
                <a:latin typeface="Times New Roman" pitchFamily="18" charset="0"/>
              </a:rPr>
              <a:t>・運動・口腔・栄養改善</a:t>
            </a:r>
            <a:r>
              <a:rPr lang="ja-JP" altLang="en-US" sz="1200" dirty="0" smtClean="0">
                <a:latin typeface="Times New Roman" pitchFamily="18" charset="0"/>
              </a:rPr>
              <a:t>プログラム</a:t>
            </a:r>
            <a:r>
              <a:rPr lang="ja-JP" altLang="en-US" sz="1200" dirty="0">
                <a:latin typeface="Times New Roman" pitchFamily="18" charset="0"/>
              </a:rPr>
              <a:t>　　　　　　　　　　　　　　　　など</a:t>
            </a:r>
          </a:p>
        </p:txBody>
      </p:sp>
      <p:sp>
        <p:nvSpPr>
          <p:cNvPr id="2082" name="Rectangle 48"/>
          <p:cNvSpPr>
            <a:spLocks noChangeArrowheads="1"/>
          </p:cNvSpPr>
          <p:nvPr/>
        </p:nvSpPr>
        <p:spPr bwMode="auto">
          <a:xfrm>
            <a:off x="3951082" y="3860824"/>
            <a:ext cx="522932" cy="1800225"/>
          </a:xfrm>
          <a:prstGeom prst="rect">
            <a:avLst/>
          </a:prstGeom>
          <a:noFill/>
          <a:ln w="12700">
            <a:solidFill>
              <a:schemeClr val="tx1"/>
            </a:solidFill>
            <a:miter lim="800000"/>
            <a:headEnd/>
            <a:tailEnd/>
          </a:ln>
        </p:spPr>
        <p:txBody>
          <a:bodyPr wrap="none" anchor="ctr"/>
          <a:lstStyle/>
          <a:p>
            <a:endParaRPr lang="ja-JP" altLang="en-US"/>
          </a:p>
        </p:txBody>
      </p:sp>
      <p:sp>
        <p:nvSpPr>
          <p:cNvPr id="2083" name="Rectangle 49"/>
          <p:cNvSpPr>
            <a:spLocks noChangeArrowheads="1"/>
          </p:cNvSpPr>
          <p:nvPr/>
        </p:nvSpPr>
        <p:spPr bwMode="auto">
          <a:xfrm>
            <a:off x="3907045" y="3860824"/>
            <a:ext cx="555280" cy="1800225"/>
          </a:xfrm>
          <a:prstGeom prst="rect">
            <a:avLst/>
          </a:prstGeom>
          <a:noFill/>
          <a:ln w="9525">
            <a:noFill/>
            <a:miter lim="800000"/>
            <a:headEnd/>
            <a:tailEnd/>
          </a:ln>
        </p:spPr>
        <p:txBody>
          <a:bodyPr vert="eaVert" lIns="92075" tIns="46038" rIns="92075" bIns="46038">
            <a:spAutoFit/>
          </a:bodyPr>
          <a:lstStyle/>
          <a:p>
            <a:pPr defTabSz="762000"/>
            <a:r>
              <a:rPr lang="ja-JP" altLang="en-US" sz="1200">
                <a:latin typeface="Times New Roman" pitchFamily="18" charset="0"/>
              </a:rPr>
              <a:t>　　　　介護予防</a:t>
            </a:r>
            <a:endParaRPr lang="en-US" altLang="ja-JP" sz="1200">
              <a:latin typeface="Times New Roman" pitchFamily="18" charset="0"/>
            </a:endParaRPr>
          </a:p>
          <a:p>
            <a:pPr defTabSz="762000"/>
            <a:r>
              <a:rPr lang="ja-JP" altLang="en-US" sz="1200">
                <a:latin typeface="Times New Roman" pitchFamily="18" charset="0"/>
              </a:rPr>
              <a:t>　　　 ケ ア マネジメント </a:t>
            </a:r>
          </a:p>
        </p:txBody>
      </p:sp>
      <p:sp>
        <p:nvSpPr>
          <p:cNvPr id="2084" name="Line 51"/>
          <p:cNvSpPr>
            <a:spLocks noChangeShapeType="1"/>
          </p:cNvSpPr>
          <p:nvPr/>
        </p:nvSpPr>
        <p:spPr bwMode="auto">
          <a:xfrm flipV="1">
            <a:off x="3685233" y="5084764"/>
            <a:ext cx="0" cy="647700"/>
          </a:xfrm>
          <a:prstGeom prst="line">
            <a:avLst/>
          </a:prstGeom>
          <a:noFill/>
          <a:ln w="38100" cmpd="dbl">
            <a:solidFill>
              <a:schemeClr val="tx1"/>
            </a:solidFill>
            <a:round/>
            <a:headEnd type="none" w="sm" len="sm"/>
            <a:tailEnd type="none" w="sm" len="sm"/>
          </a:ln>
        </p:spPr>
        <p:txBody>
          <a:bodyPr/>
          <a:lstStyle/>
          <a:p>
            <a:endParaRPr lang="ja-JP" altLang="en-US"/>
          </a:p>
        </p:txBody>
      </p:sp>
      <p:sp>
        <p:nvSpPr>
          <p:cNvPr id="2085" name="Line 52"/>
          <p:cNvSpPr>
            <a:spLocks noChangeShapeType="1"/>
          </p:cNvSpPr>
          <p:nvPr/>
        </p:nvSpPr>
        <p:spPr bwMode="auto">
          <a:xfrm flipV="1">
            <a:off x="3685232" y="5084763"/>
            <a:ext cx="271691" cy="0"/>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86" name="Line 53"/>
          <p:cNvSpPr>
            <a:spLocks noChangeShapeType="1"/>
          </p:cNvSpPr>
          <p:nvPr/>
        </p:nvSpPr>
        <p:spPr bwMode="auto">
          <a:xfrm>
            <a:off x="4494464" y="4140206"/>
            <a:ext cx="316972" cy="9525"/>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87" name="Line 54"/>
          <p:cNvSpPr>
            <a:spLocks noChangeShapeType="1"/>
          </p:cNvSpPr>
          <p:nvPr/>
        </p:nvSpPr>
        <p:spPr bwMode="auto">
          <a:xfrm flipV="1">
            <a:off x="4481424" y="5085159"/>
            <a:ext cx="330119" cy="1587"/>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88" name="Line 55"/>
          <p:cNvSpPr>
            <a:spLocks noChangeShapeType="1"/>
          </p:cNvSpPr>
          <p:nvPr/>
        </p:nvSpPr>
        <p:spPr bwMode="auto">
          <a:xfrm flipV="1">
            <a:off x="3486579" y="5732463"/>
            <a:ext cx="1326318" cy="0"/>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89" name="Rectangle 56"/>
          <p:cNvSpPr>
            <a:spLocks noChangeArrowheads="1"/>
          </p:cNvSpPr>
          <p:nvPr/>
        </p:nvSpPr>
        <p:spPr bwMode="auto">
          <a:xfrm>
            <a:off x="1632951" y="836613"/>
            <a:ext cx="2210044" cy="400752"/>
          </a:xfrm>
          <a:prstGeom prst="rect">
            <a:avLst/>
          </a:prstGeom>
          <a:noFill/>
          <a:ln w="9525">
            <a:noFill/>
            <a:miter lim="800000"/>
            <a:headEnd/>
            <a:tailEnd/>
          </a:ln>
        </p:spPr>
        <p:txBody>
          <a:bodyPr lIns="92075" tIns="46038" rIns="92075" bIns="46038">
            <a:spAutoFit/>
          </a:bodyPr>
          <a:lstStyle/>
          <a:p>
            <a:pPr defTabSz="762000"/>
            <a:r>
              <a:rPr lang="ja-JP" altLang="en-US" sz="1000">
                <a:latin typeface="Times New Roman" pitchFamily="18" charset="0"/>
              </a:rPr>
              <a:t>寝たきりや認知症で</a:t>
            </a:r>
          </a:p>
          <a:p>
            <a:pPr defTabSz="762000"/>
            <a:r>
              <a:rPr lang="ja-JP" altLang="en-US" sz="1000">
                <a:latin typeface="Times New Roman" pitchFamily="18" charset="0"/>
              </a:rPr>
              <a:t>介護サービスが必要な方</a:t>
            </a:r>
          </a:p>
        </p:txBody>
      </p:sp>
      <p:sp>
        <p:nvSpPr>
          <p:cNvPr id="2090" name="Rectangle 57"/>
          <p:cNvSpPr>
            <a:spLocks noChangeArrowheads="1"/>
          </p:cNvSpPr>
          <p:nvPr/>
        </p:nvSpPr>
        <p:spPr bwMode="auto">
          <a:xfrm>
            <a:off x="1884193" y="3357563"/>
            <a:ext cx="2743200" cy="400752"/>
          </a:xfrm>
          <a:prstGeom prst="rect">
            <a:avLst/>
          </a:prstGeom>
          <a:noFill/>
          <a:ln w="9525">
            <a:noFill/>
            <a:miter lim="800000"/>
            <a:headEnd/>
            <a:tailEnd/>
          </a:ln>
        </p:spPr>
        <p:txBody>
          <a:bodyPr lIns="92075" tIns="46038" rIns="92075" bIns="46038">
            <a:spAutoFit/>
          </a:bodyPr>
          <a:lstStyle/>
          <a:p>
            <a:pPr defTabSz="762000"/>
            <a:r>
              <a:rPr lang="ja-JP" altLang="en-US" sz="1000">
                <a:latin typeface="Times New Roman" pitchFamily="18" charset="0"/>
              </a:rPr>
              <a:t>要介護状態となるおそれがあり</a:t>
            </a:r>
          </a:p>
          <a:p>
            <a:pPr defTabSz="762000"/>
            <a:r>
              <a:rPr lang="ja-JP" altLang="en-US" sz="1000">
                <a:latin typeface="Times New Roman" pitchFamily="18" charset="0"/>
              </a:rPr>
              <a:t>日常生活に支援が必要な方</a:t>
            </a:r>
          </a:p>
        </p:txBody>
      </p:sp>
      <p:sp>
        <p:nvSpPr>
          <p:cNvPr id="2091" name="Rectangle 58"/>
          <p:cNvSpPr>
            <a:spLocks noChangeArrowheads="1"/>
          </p:cNvSpPr>
          <p:nvPr/>
        </p:nvSpPr>
        <p:spPr bwMode="auto">
          <a:xfrm>
            <a:off x="7478681" y="1412875"/>
            <a:ext cx="514167" cy="1079500"/>
          </a:xfrm>
          <a:prstGeom prst="rect">
            <a:avLst/>
          </a:prstGeom>
          <a:solidFill>
            <a:srgbClr val="00FFFF">
              <a:alpha val="3922"/>
            </a:srgbClr>
          </a:solidFill>
          <a:ln w="12700">
            <a:solidFill>
              <a:schemeClr val="tx1"/>
            </a:solidFill>
            <a:miter lim="800000"/>
            <a:headEnd/>
            <a:tailEnd/>
          </a:ln>
        </p:spPr>
        <p:txBody>
          <a:bodyPr vert="eaVert" wrap="none" anchor="ctr"/>
          <a:lstStyle/>
          <a:p>
            <a:r>
              <a:rPr lang="ja-JP" altLang="en-US" b="1">
                <a:latin typeface="Times New Roman" pitchFamily="18" charset="0"/>
              </a:rPr>
              <a:t>介護給付</a:t>
            </a:r>
          </a:p>
        </p:txBody>
      </p:sp>
      <p:sp>
        <p:nvSpPr>
          <p:cNvPr id="2092" name="Rectangle 59"/>
          <p:cNvSpPr>
            <a:spLocks noChangeArrowheads="1"/>
          </p:cNvSpPr>
          <p:nvPr/>
        </p:nvSpPr>
        <p:spPr bwMode="auto">
          <a:xfrm>
            <a:off x="7435939" y="3789040"/>
            <a:ext cx="579899" cy="1008062"/>
          </a:xfrm>
          <a:prstGeom prst="rect">
            <a:avLst/>
          </a:prstGeom>
          <a:solidFill>
            <a:srgbClr val="00FFFF">
              <a:alpha val="3922"/>
            </a:srgbClr>
          </a:solidFill>
          <a:ln w="12700">
            <a:solidFill>
              <a:schemeClr val="tx1"/>
            </a:solidFill>
            <a:miter lim="800000"/>
            <a:headEnd/>
            <a:tailEnd/>
          </a:ln>
        </p:spPr>
        <p:txBody>
          <a:bodyPr vert="eaVert" wrap="none" anchor="ctr"/>
          <a:lstStyle/>
          <a:p>
            <a:r>
              <a:rPr lang="ja-JP" altLang="en-US" b="1">
                <a:latin typeface="Times New Roman" pitchFamily="18" charset="0"/>
              </a:rPr>
              <a:t>予防給付</a:t>
            </a:r>
          </a:p>
        </p:txBody>
      </p:sp>
      <p:sp>
        <p:nvSpPr>
          <p:cNvPr id="2093" name="Line 60"/>
          <p:cNvSpPr>
            <a:spLocks noChangeShapeType="1"/>
          </p:cNvSpPr>
          <p:nvPr/>
        </p:nvSpPr>
        <p:spPr bwMode="auto">
          <a:xfrm>
            <a:off x="7411521" y="1125538"/>
            <a:ext cx="200117" cy="0"/>
          </a:xfrm>
          <a:prstGeom prst="line">
            <a:avLst/>
          </a:prstGeom>
          <a:noFill/>
          <a:ln w="9525">
            <a:solidFill>
              <a:schemeClr val="tx1"/>
            </a:solidFill>
            <a:round/>
            <a:headEnd/>
            <a:tailEnd/>
          </a:ln>
        </p:spPr>
        <p:txBody>
          <a:bodyPr/>
          <a:lstStyle/>
          <a:p>
            <a:endParaRPr lang="ja-JP" altLang="en-US"/>
          </a:p>
        </p:txBody>
      </p:sp>
      <p:sp>
        <p:nvSpPr>
          <p:cNvPr id="2094" name="Line 61"/>
          <p:cNvSpPr>
            <a:spLocks noChangeShapeType="1"/>
          </p:cNvSpPr>
          <p:nvPr/>
        </p:nvSpPr>
        <p:spPr bwMode="auto">
          <a:xfrm>
            <a:off x="7411521" y="2997199"/>
            <a:ext cx="200117" cy="0"/>
          </a:xfrm>
          <a:prstGeom prst="line">
            <a:avLst/>
          </a:prstGeom>
          <a:noFill/>
          <a:ln w="9525">
            <a:solidFill>
              <a:schemeClr val="tx1"/>
            </a:solidFill>
            <a:round/>
            <a:headEnd/>
            <a:tailEnd/>
          </a:ln>
        </p:spPr>
        <p:txBody>
          <a:bodyPr/>
          <a:lstStyle/>
          <a:p>
            <a:endParaRPr lang="ja-JP" altLang="en-US"/>
          </a:p>
        </p:txBody>
      </p:sp>
      <p:sp>
        <p:nvSpPr>
          <p:cNvPr id="2095" name="Line 62"/>
          <p:cNvSpPr>
            <a:spLocks noChangeShapeType="1"/>
          </p:cNvSpPr>
          <p:nvPr/>
        </p:nvSpPr>
        <p:spPr bwMode="auto">
          <a:xfrm>
            <a:off x="7611602" y="1125936"/>
            <a:ext cx="0" cy="287337"/>
          </a:xfrm>
          <a:prstGeom prst="line">
            <a:avLst/>
          </a:prstGeom>
          <a:noFill/>
          <a:ln w="9525">
            <a:solidFill>
              <a:schemeClr val="tx1"/>
            </a:solidFill>
            <a:round/>
            <a:headEnd/>
            <a:tailEnd/>
          </a:ln>
        </p:spPr>
        <p:txBody>
          <a:bodyPr/>
          <a:lstStyle/>
          <a:p>
            <a:endParaRPr lang="ja-JP" altLang="en-US"/>
          </a:p>
        </p:txBody>
      </p:sp>
      <p:sp>
        <p:nvSpPr>
          <p:cNvPr id="2096" name="Line 63"/>
          <p:cNvSpPr>
            <a:spLocks noChangeShapeType="1"/>
          </p:cNvSpPr>
          <p:nvPr/>
        </p:nvSpPr>
        <p:spPr bwMode="auto">
          <a:xfrm flipH="1" flipV="1">
            <a:off x="7595534" y="2492772"/>
            <a:ext cx="0" cy="504825"/>
          </a:xfrm>
          <a:prstGeom prst="line">
            <a:avLst/>
          </a:prstGeom>
          <a:noFill/>
          <a:ln w="9525">
            <a:solidFill>
              <a:schemeClr val="tx1"/>
            </a:solidFill>
            <a:round/>
            <a:headEnd/>
            <a:tailEnd/>
          </a:ln>
        </p:spPr>
        <p:txBody>
          <a:bodyPr/>
          <a:lstStyle/>
          <a:p>
            <a:endParaRPr lang="ja-JP" altLang="en-US"/>
          </a:p>
        </p:txBody>
      </p:sp>
      <p:sp>
        <p:nvSpPr>
          <p:cNvPr id="2097" name="AutoShape 64"/>
          <p:cNvSpPr>
            <a:spLocks noChangeArrowheads="1"/>
          </p:cNvSpPr>
          <p:nvPr/>
        </p:nvSpPr>
        <p:spPr bwMode="auto">
          <a:xfrm>
            <a:off x="1819307" y="4581525"/>
            <a:ext cx="1800206" cy="863600"/>
          </a:xfrm>
          <a:prstGeom prst="wedgeEllipseCallout">
            <a:avLst>
              <a:gd name="adj1" fmla="val 52231"/>
              <a:gd name="adj2" fmla="val 57352"/>
            </a:avLst>
          </a:prstGeom>
          <a:noFill/>
          <a:ln w="9525" algn="ctr">
            <a:solidFill>
              <a:schemeClr val="tx1"/>
            </a:solidFill>
            <a:miter lim="800000"/>
            <a:headEnd/>
            <a:tailEnd/>
          </a:ln>
        </p:spPr>
        <p:txBody>
          <a:bodyPr lIns="91416" tIns="45708" rIns="91416" bIns="45708" anchor="ctr"/>
          <a:lstStyle/>
          <a:p>
            <a:r>
              <a:rPr lang="ja-JP" altLang="en-US" sz="1400" b="1" dirty="0">
                <a:solidFill>
                  <a:srgbClr val="C00000"/>
                </a:solidFill>
                <a:latin typeface="Times New Roman" pitchFamily="18" charset="0"/>
              </a:rPr>
              <a:t>要支援・要介護になるおそれのある者</a:t>
            </a:r>
          </a:p>
        </p:txBody>
      </p:sp>
      <p:sp>
        <p:nvSpPr>
          <p:cNvPr id="2098" name="Rectangle 65"/>
          <p:cNvSpPr>
            <a:spLocks noChangeArrowheads="1"/>
          </p:cNvSpPr>
          <p:nvPr/>
        </p:nvSpPr>
        <p:spPr bwMode="auto">
          <a:xfrm>
            <a:off x="7436042" y="4869548"/>
            <a:ext cx="563203" cy="1224135"/>
          </a:xfrm>
          <a:prstGeom prst="rect">
            <a:avLst/>
          </a:prstGeom>
          <a:solidFill>
            <a:srgbClr val="00FFFF">
              <a:alpha val="3922"/>
            </a:srgbClr>
          </a:solidFill>
          <a:ln w="12700">
            <a:solidFill>
              <a:schemeClr val="tx1"/>
            </a:solidFill>
            <a:miter lim="800000"/>
            <a:headEnd/>
            <a:tailEnd/>
          </a:ln>
        </p:spPr>
        <p:txBody>
          <a:bodyPr vert="eaVert" wrap="none" anchor="ctr"/>
          <a:lstStyle/>
          <a:p>
            <a:r>
              <a:rPr lang="ja-JP" altLang="en-US" sz="1600" b="1" dirty="0">
                <a:latin typeface="Times New Roman" pitchFamily="18" charset="0"/>
              </a:rPr>
              <a:t>地域支援</a:t>
            </a:r>
          </a:p>
          <a:p>
            <a:r>
              <a:rPr lang="ja-JP" altLang="en-US" sz="1600" b="1" dirty="0">
                <a:latin typeface="Times New Roman" pitchFamily="18" charset="0"/>
              </a:rPr>
              <a:t>事業</a:t>
            </a:r>
          </a:p>
        </p:txBody>
      </p:sp>
      <p:sp>
        <p:nvSpPr>
          <p:cNvPr id="2099" name="Line 66"/>
          <p:cNvSpPr>
            <a:spLocks noChangeShapeType="1"/>
          </p:cNvSpPr>
          <p:nvPr/>
        </p:nvSpPr>
        <p:spPr bwMode="auto">
          <a:xfrm>
            <a:off x="7219900" y="5733256"/>
            <a:ext cx="198656" cy="0"/>
          </a:xfrm>
          <a:prstGeom prst="line">
            <a:avLst/>
          </a:prstGeom>
          <a:noFill/>
          <a:ln w="9525">
            <a:solidFill>
              <a:schemeClr val="tx1"/>
            </a:solidFill>
            <a:round/>
            <a:headEnd/>
            <a:tailEnd/>
          </a:ln>
        </p:spPr>
        <p:txBody>
          <a:bodyPr/>
          <a:lstStyle/>
          <a:p>
            <a:endParaRPr lang="ja-JP" altLang="en-US"/>
          </a:p>
        </p:txBody>
      </p:sp>
      <p:sp>
        <p:nvSpPr>
          <p:cNvPr id="2100" name="Line 67"/>
          <p:cNvSpPr>
            <a:spLocks noChangeShapeType="1"/>
          </p:cNvSpPr>
          <p:nvPr/>
        </p:nvSpPr>
        <p:spPr bwMode="auto">
          <a:xfrm>
            <a:off x="7220004" y="5085184"/>
            <a:ext cx="216023" cy="0"/>
          </a:xfrm>
          <a:prstGeom prst="line">
            <a:avLst/>
          </a:prstGeom>
          <a:noFill/>
          <a:ln w="9525">
            <a:solidFill>
              <a:schemeClr val="tx1"/>
            </a:solidFill>
            <a:round/>
            <a:headEnd/>
            <a:tailEnd/>
          </a:ln>
        </p:spPr>
        <p:txBody>
          <a:bodyPr/>
          <a:lstStyle/>
          <a:p>
            <a:endParaRPr lang="ja-JP" altLang="en-US"/>
          </a:p>
        </p:txBody>
      </p:sp>
      <p:sp>
        <p:nvSpPr>
          <p:cNvPr id="2102" name="Line 67"/>
          <p:cNvSpPr>
            <a:spLocks noChangeShapeType="1"/>
          </p:cNvSpPr>
          <p:nvPr/>
        </p:nvSpPr>
        <p:spPr bwMode="auto">
          <a:xfrm flipV="1">
            <a:off x="7196905" y="4221476"/>
            <a:ext cx="239157" cy="75"/>
          </a:xfrm>
          <a:prstGeom prst="line">
            <a:avLst/>
          </a:prstGeom>
          <a:noFill/>
          <a:ln w="9525">
            <a:solidFill>
              <a:schemeClr val="tx1"/>
            </a:solidFill>
            <a:round/>
            <a:headEnd/>
            <a:tailEnd/>
          </a:ln>
        </p:spPr>
        <p:txBody>
          <a:bodyPr/>
          <a:lstStyle/>
          <a:p>
            <a:endParaRPr lang="ja-JP" altLang="en-US"/>
          </a:p>
        </p:txBody>
      </p:sp>
      <p:sp>
        <p:nvSpPr>
          <p:cNvPr id="73" name="正方形/長方形 72"/>
          <p:cNvSpPr/>
          <p:nvPr/>
        </p:nvSpPr>
        <p:spPr>
          <a:xfrm>
            <a:off x="3818229" y="3644930"/>
            <a:ext cx="4240421" cy="2664417"/>
          </a:xfrm>
          <a:prstGeom prst="rect">
            <a:avLst/>
          </a:prstGeom>
          <a:noFill/>
          <a:ln w="317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04" name="Rectangle 47"/>
          <p:cNvSpPr>
            <a:spLocks noChangeArrowheads="1"/>
          </p:cNvSpPr>
          <p:nvPr/>
        </p:nvSpPr>
        <p:spPr bwMode="auto">
          <a:xfrm>
            <a:off x="3995934" y="6426471"/>
            <a:ext cx="5148066" cy="339196"/>
          </a:xfrm>
          <a:prstGeom prst="rect">
            <a:avLst/>
          </a:prstGeom>
          <a:noFill/>
          <a:ln w="9525">
            <a:noFill/>
            <a:miter lim="800000"/>
            <a:headEnd/>
            <a:tailEnd/>
          </a:ln>
        </p:spPr>
        <p:txBody>
          <a:bodyPr wrap="square" lIns="92075" tIns="46038" rIns="92075" bIns="46038">
            <a:spAutoFit/>
          </a:bodyPr>
          <a:lstStyle/>
          <a:p>
            <a:pPr defTabSz="762000"/>
            <a:r>
              <a:rPr lang="ja-JP" altLang="en-US" sz="1600" dirty="0">
                <a:latin typeface="Times New Roman" pitchFamily="18" charset="0"/>
              </a:rPr>
              <a:t>⇒介護予防・日常生活支援総合事業</a:t>
            </a:r>
          </a:p>
        </p:txBody>
      </p:sp>
      <p:sp>
        <p:nvSpPr>
          <p:cNvPr id="74" name="正方形/長方形 73"/>
          <p:cNvSpPr/>
          <p:nvPr/>
        </p:nvSpPr>
        <p:spPr>
          <a:xfrm>
            <a:off x="0" y="0"/>
            <a:ext cx="9144000" cy="62068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認定後の介護サービス利用</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テキスト ボックス 7"/>
          <p:cNvSpPr txBox="1">
            <a:spLocks noChangeArrowheads="1"/>
          </p:cNvSpPr>
          <p:nvPr/>
        </p:nvSpPr>
        <p:spPr bwMode="auto">
          <a:xfrm>
            <a:off x="115829" y="1125538"/>
            <a:ext cx="8885967" cy="5327650"/>
          </a:xfrm>
          <a:prstGeom prst="roundRect">
            <a:avLst>
              <a:gd name="adj" fmla="val 4301"/>
            </a:avLst>
          </a:prstGeom>
          <a:solidFill>
            <a:srgbClr val="4F81BD">
              <a:lumMod val="20000"/>
              <a:lumOff val="80000"/>
            </a:srgbClr>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lIns="91416" tIns="45707" rIns="91416" bIns="45707"/>
          <a:lstStyle/>
          <a:p>
            <a:pPr defTabSz="914155" fontAlgn="auto">
              <a:lnSpc>
                <a:spcPct val="200000"/>
              </a:lnSpc>
              <a:spcBef>
                <a:spcPts val="0"/>
              </a:spcBef>
              <a:spcAft>
                <a:spcPts val="0"/>
              </a:spcAft>
              <a:defRPr/>
            </a:pPr>
            <a:r>
              <a:rPr lang="ja-JP" altLang="en-US" sz="2800" dirty="0">
                <a:solidFill>
                  <a:prstClr val="black"/>
                </a:solidFill>
                <a:latin typeface="Century" pitchFamily="18" charset="0"/>
                <a:cs typeface="Times New Roman" pitchFamily="18" charset="0"/>
              </a:rPr>
              <a:t>・認定者数　　　　　　　　　　</a:t>
            </a:r>
            <a:r>
              <a:rPr lang="ja-JP" altLang="en-US" sz="2800" dirty="0" smtClean="0">
                <a:solidFill>
                  <a:prstClr val="black"/>
                </a:solidFill>
                <a:latin typeface="Century" pitchFamily="18" charset="0"/>
                <a:cs typeface="Times New Roman" pitchFamily="18" charset="0"/>
              </a:rPr>
              <a:t>５３０．３万人</a:t>
            </a:r>
            <a:r>
              <a:rPr lang="ja-JP" altLang="en-US" sz="2800" dirty="0">
                <a:solidFill>
                  <a:prstClr val="black"/>
                </a:solidFill>
                <a:latin typeface="Century" pitchFamily="18" charset="0"/>
                <a:cs typeface="Times New Roman" pitchFamily="18" charset="0"/>
              </a:rPr>
              <a:t>（平成</a:t>
            </a:r>
            <a:r>
              <a:rPr lang="en-US" altLang="ja-JP" sz="2800" dirty="0" smtClean="0">
                <a:solidFill>
                  <a:prstClr val="black"/>
                </a:solidFill>
              </a:rPr>
              <a:t>24</a:t>
            </a:r>
            <a:r>
              <a:rPr lang="ja-JP" altLang="en-US" sz="2800" dirty="0" smtClean="0">
                <a:solidFill>
                  <a:prstClr val="black"/>
                </a:solidFill>
                <a:latin typeface="Century" pitchFamily="18" charset="0"/>
                <a:cs typeface="Times New Roman" pitchFamily="18" charset="0"/>
              </a:rPr>
              <a:t>年</a:t>
            </a:r>
            <a:r>
              <a:rPr lang="en-US" altLang="ja-JP" sz="2800" dirty="0">
                <a:solidFill>
                  <a:prstClr val="black"/>
                </a:solidFill>
                <a:latin typeface="Century" pitchFamily="18" charset="0"/>
                <a:cs typeface="Times New Roman" pitchFamily="18" charset="0"/>
              </a:rPr>
              <a:t>3</a:t>
            </a:r>
            <a:r>
              <a:rPr lang="ja-JP" altLang="en-US" sz="2800" dirty="0">
                <a:solidFill>
                  <a:prstClr val="black"/>
                </a:solidFill>
                <a:latin typeface="Century" pitchFamily="18" charset="0"/>
                <a:cs typeface="Times New Roman" pitchFamily="18" charset="0"/>
              </a:rPr>
              <a:t>月）</a:t>
            </a:r>
            <a:endParaRPr lang="en-US" altLang="ja-JP" sz="2800" dirty="0">
              <a:solidFill>
                <a:prstClr val="black"/>
              </a:solidFill>
              <a:latin typeface="Century" pitchFamily="18" charset="0"/>
              <a:cs typeface="Times New Roman" pitchFamily="18" charset="0"/>
            </a:endParaRPr>
          </a:p>
          <a:p>
            <a:pPr defTabSz="914155" fontAlgn="auto">
              <a:lnSpc>
                <a:spcPct val="200000"/>
              </a:lnSpc>
              <a:spcBef>
                <a:spcPts val="0"/>
              </a:spcBef>
              <a:spcAft>
                <a:spcPts val="0"/>
              </a:spcAft>
              <a:defRPr/>
            </a:pPr>
            <a:endParaRPr lang="en-US" altLang="ja-JP" dirty="0">
              <a:solidFill>
                <a:prstClr val="black"/>
              </a:solidFill>
              <a:latin typeface="Century" pitchFamily="18" charset="0"/>
              <a:cs typeface="Times New Roman" pitchFamily="18" charset="0"/>
            </a:endParaRPr>
          </a:p>
          <a:p>
            <a:pPr defTabSz="914155" fontAlgn="auto">
              <a:lnSpc>
                <a:spcPct val="200000"/>
              </a:lnSpc>
              <a:spcBef>
                <a:spcPts val="0"/>
              </a:spcBef>
              <a:spcAft>
                <a:spcPts val="0"/>
              </a:spcAft>
              <a:defRPr/>
            </a:pPr>
            <a:r>
              <a:rPr lang="ja-JP" altLang="en-US" sz="2800" dirty="0">
                <a:solidFill>
                  <a:prstClr val="black"/>
                </a:solidFill>
                <a:latin typeface="Century" pitchFamily="18" charset="0"/>
                <a:cs typeface="Times New Roman" pitchFamily="18" charset="0"/>
              </a:rPr>
              <a:t>・認定率　　　　　　　　　　　　</a:t>
            </a:r>
            <a:r>
              <a:rPr lang="ja-JP" altLang="en-US" sz="2800" dirty="0" smtClean="0">
                <a:solidFill>
                  <a:prstClr val="black"/>
                </a:solidFill>
                <a:latin typeface="Century" pitchFamily="18" charset="0"/>
                <a:cs typeface="Times New Roman" pitchFamily="18" charset="0"/>
              </a:rPr>
              <a:t>１７．６％</a:t>
            </a:r>
            <a:r>
              <a:rPr lang="ja-JP" altLang="en-US" sz="1600" dirty="0">
                <a:solidFill>
                  <a:prstClr val="black"/>
                </a:solidFill>
                <a:latin typeface="Century" pitchFamily="18" charset="0"/>
                <a:cs typeface="Times New Roman" pitchFamily="18" charset="0"/>
              </a:rPr>
              <a:t>　　　　　　　　　　　　　　　　　　　　　　　　　　　　　　　　　　　　　　　　　　　　　　　　</a:t>
            </a:r>
            <a:endParaRPr lang="en-US" altLang="ja-JP" sz="1600" dirty="0">
              <a:solidFill>
                <a:prstClr val="black"/>
              </a:solidFill>
              <a:latin typeface="Century" pitchFamily="18" charset="0"/>
              <a:cs typeface="Times New Roman" pitchFamily="18" charset="0"/>
            </a:endParaRPr>
          </a:p>
          <a:p>
            <a:pPr algn="ctr" defTabSz="914155" fontAlgn="auto">
              <a:spcBef>
                <a:spcPts val="0"/>
              </a:spcBef>
              <a:spcAft>
                <a:spcPts val="0"/>
              </a:spcAft>
              <a:defRPr/>
            </a:pPr>
            <a:endParaRPr lang="en-US" altLang="ja-JP" sz="1600" dirty="0">
              <a:solidFill>
                <a:prstClr val="black"/>
              </a:solidFill>
              <a:latin typeface="Century" pitchFamily="18" charset="0"/>
              <a:cs typeface="Times New Roman" pitchFamily="18" charset="0"/>
            </a:endParaRPr>
          </a:p>
          <a:p>
            <a:pPr algn="ctr" defTabSz="914155" fontAlgn="auto">
              <a:spcBef>
                <a:spcPts val="0"/>
              </a:spcBef>
              <a:spcAft>
                <a:spcPts val="0"/>
              </a:spcAft>
              <a:defRPr/>
            </a:pPr>
            <a:r>
              <a:rPr lang="ja-JP" altLang="en-US" sz="1600" dirty="0">
                <a:solidFill>
                  <a:prstClr val="black"/>
                </a:solidFill>
                <a:latin typeface="Century" pitchFamily="18" charset="0"/>
                <a:cs typeface="Times New Roman" pitchFamily="18" charset="0"/>
              </a:rPr>
              <a:t>　　　　　　　　　　　　　　　　　　　　　　　　　　　</a:t>
            </a:r>
            <a:endParaRPr lang="en-US" altLang="ja-JP" sz="2000" dirty="0">
              <a:solidFill>
                <a:prstClr val="black"/>
              </a:solidFill>
              <a:latin typeface="ＭＳ Ｐ明朝" pitchFamily="18" charset="-128"/>
              <a:ea typeface="ＭＳ Ｐ明朝" pitchFamily="18" charset="-128"/>
              <a:cs typeface="Times New Roman" pitchFamily="18" charset="0"/>
            </a:endParaRPr>
          </a:p>
          <a:p>
            <a:pPr defTabSz="914155" fontAlgn="auto">
              <a:spcBef>
                <a:spcPts val="0"/>
              </a:spcBef>
              <a:spcAft>
                <a:spcPts val="0"/>
              </a:spcAft>
              <a:defRPr/>
            </a:pPr>
            <a:r>
              <a:rPr lang="ja-JP" altLang="en-US" sz="2800" dirty="0">
                <a:solidFill>
                  <a:prstClr val="black"/>
                </a:solidFill>
                <a:latin typeface="Century" pitchFamily="18" charset="0"/>
                <a:cs typeface="Times New Roman" pitchFamily="18" charset="0"/>
              </a:rPr>
              <a:t>・</a:t>
            </a:r>
            <a:r>
              <a:rPr lang="ja-JP" altLang="en-US" sz="2800" dirty="0">
                <a:solidFill>
                  <a:prstClr val="black"/>
                </a:solidFill>
              </a:rPr>
              <a:t>新規申請件数　　　　   　　　</a:t>
            </a:r>
            <a:r>
              <a:rPr lang="ja-JP" altLang="en-US" sz="2800" dirty="0" smtClean="0">
                <a:solidFill>
                  <a:prstClr val="black"/>
                </a:solidFill>
              </a:rPr>
              <a:t>１４７．５万件</a:t>
            </a:r>
            <a:r>
              <a:rPr lang="ja-JP" altLang="en-US" sz="2800" dirty="0">
                <a:solidFill>
                  <a:prstClr val="black"/>
                </a:solidFill>
              </a:rPr>
              <a:t>（平成</a:t>
            </a:r>
            <a:r>
              <a:rPr lang="en-US" altLang="ja-JP" sz="2800" dirty="0" smtClean="0">
                <a:solidFill>
                  <a:prstClr val="black"/>
                </a:solidFill>
              </a:rPr>
              <a:t>23</a:t>
            </a:r>
            <a:r>
              <a:rPr lang="ja-JP" altLang="en-US" sz="2800" dirty="0" smtClean="0">
                <a:solidFill>
                  <a:prstClr val="black"/>
                </a:solidFill>
              </a:rPr>
              <a:t>年度</a:t>
            </a:r>
            <a:r>
              <a:rPr lang="ja-JP" altLang="en-US" sz="2800" dirty="0">
                <a:solidFill>
                  <a:prstClr val="black"/>
                </a:solidFill>
              </a:rPr>
              <a:t>）</a:t>
            </a:r>
            <a:endParaRPr lang="en-US" altLang="ja-JP" sz="2800" dirty="0">
              <a:solidFill>
                <a:prstClr val="black"/>
              </a:solidFill>
            </a:endParaRPr>
          </a:p>
          <a:p>
            <a:pPr defTabSz="914155" fontAlgn="auto">
              <a:spcBef>
                <a:spcPts val="0"/>
              </a:spcBef>
              <a:spcAft>
                <a:spcPts val="0"/>
              </a:spcAft>
              <a:defRPr/>
            </a:pPr>
            <a:r>
              <a:rPr lang="ja-JP" altLang="en-US" sz="2800" dirty="0">
                <a:solidFill>
                  <a:prstClr val="black"/>
                </a:solidFill>
              </a:rPr>
              <a:t>・更新申請件数　　 　  　　　　</a:t>
            </a:r>
            <a:r>
              <a:rPr lang="ja-JP" altLang="en-US" sz="2800" dirty="0" smtClean="0">
                <a:solidFill>
                  <a:prstClr val="black"/>
                </a:solidFill>
              </a:rPr>
              <a:t>３６４．０万件</a:t>
            </a:r>
            <a:r>
              <a:rPr lang="ja-JP" altLang="en-US" sz="2800" dirty="0">
                <a:solidFill>
                  <a:prstClr val="black"/>
                </a:solidFill>
              </a:rPr>
              <a:t>（平成</a:t>
            </a:r>
            <a:r>
              <a:rPr lang="en-US" altLang="ja-JP" sz="2800" dirty="0" smtClean="0">
                <a:solidFill>
                  <a:prstClr val="black"/>
                </a:solidFill>
              </a:rPr>
              <a:t>23</a:t>
            </a:r>
            <a:r>
              <a:rPr lang="ja-JP" altLang="en-US" sz="2800" dirty="0" smtClean="0">
                <a:solidFill>
                  <a:prstClr val="black"/>
                </a:solidFill>
              </a:rPr>
              <a:t>年度</a:t>
            </a:r>
            <a:r>
              <a:rPr lang="ja-JP" altLang="en-US" sz="2800" dirty="0">
                <a:solidFill>
                  <a:prstClr val="black"/>
                </a:solidFill>
              </a:rPr>
              <a:t>）　　</a:t>
            </a:r>
            <a:endParaRPr lang="en-US" altLang="ja-JP" sz="2800" dirty="0">
              <a:solidFill>
                <a:prstClr val="black"/>
              </a:solidFill>
            </a:endParaRPr>
          </a:p>
          <a:p>
            <a:pPr defTabSz="914155" fontAlgn="auto">
              <a:spcBef>
                <a:spcPts val="0"/>
              </a:spcBef>
              <a:spcAft>
                <a:spcPts val="0"/>
              </a:spcAft>
              <a:defRPr/>
            </a:pPr>
            <a:r>
              <a:rPr lang="ja-JP" altLang="en-US" sz="2800" dirty="0">
                <a:solidFill>
                  <a:prstClr val="black"/>
                </a:solidFill>
              </a:rPr>
              <a:t>・区分変更申請件数　        　　 </a:t>
            </a:r>
            <a:r>
              <a:rPr lang="ja-JP" altLang="en-US" sz="2800" dirty="0" smtClean="0">
                <a:solidFill>
                  <a:prstClr val="black"/>
                </a:solidFill>
              </a:rPr>
              <a:t>３４．７万件</a:t>
            </a:r>
            <a:r>
              <a:rPr lang="ja-JP" altLang="en-US" sz="2800" dirty="0">
                <a:solidFill>
                  <a:prstClr val="black"/>
                </a:solidFill>
              </a:rPr>
              <a:t>（平成</a:t>
            </a:r>
            <a:r>
              <a:rPr lang="en-US" altLang="ja-JP" sz="2800" dirty="0" smtClean="0">
                <a:solidFill>
                  <a:prstClr val="black"/>
                </a:solidFill>
              </a:rPr>
              <a:t>23</a:t>
            </a:r>
            <a:r>
              <a:rPr lang="ja-JP" altLang="en-US" sz="2800" dirty="0" smtClean="0">
                <a:solidFill>
                  <a:prstClr val="black"/>
                </a:solidFill>
              </a:rPr>
              <a:t>年度</a:t>
            </a:r>
            <a:r>
              <a:rPr lang="ja-JP" altLang="en-US" sz="2800" dirty="0">
                <a:solidFill>
                  <a:prstClr val="black"/>
                </a:solidFill>
              </a:rPr>
              <a:t>）</a:t>
            </a:r>
            <a:endParaRPr lang="en-US" altLang="ja-JP" sz="2800" dirty="0">
              <a:solidFill>
                <a:prstClr val="black"/>
              </a:solidFill>
            </a:endParaRPr>
          </a:p>
          <a:p>
            <a:pPr defTabSz="914155" fontAlgn="auto">
              <a:spcBef>
                <a:spcPts val="0"/>
              </a:spcBef>
              <a:spcAft>
                <a:spcPts val="0"/>
              </a:spcAft>
              <a:defRPr/>
            </a:pPr>
            <a:r>
              <a:rPr lang="ja-JP" altLang="en-US" sz="2800" dirty="0">
                <a:solidFill>
                  <a:prstClr val="black"/>
                </a:solidFill>
              </a:rPr>
              <a:t>　　　　　　　　　　　　　　</a:t>
            </a:r>
            <a:r>
              <a:rPr lang="en-US" altLang="ja-JP" sz="1600" dirty="0" smtClean="0">
                <a:solidFill>
                  <a:prstClr val="black"/>
                </a:solidFill>
                <a:latin typeface="ＭＳ Ｐ明朝" pitchFamily="18" charset="-128"/>
                <a:ea typeface="ＭＳ Ｐ明朝" pitchFamily="18" charset="-128"/>
              </a:rPr>
              <a:t>※</a:t>
            </a:r>
            <a:r>
              <a:rPr lang="ja-JP" altLang="en-US" sz="1600" dirty="0">
                <a:solidFill>
                  <a:prstClr val="black"/>
                </a:solidFill>
                <a:latin typeface="ＭＳ Ｐ明朝" pitchFamily="18" charset="-128"/>
                <a:ea typeface="ＭＳ Ｐ明朝" pitchFamily="18" charset="-128"/>
              </a:rPr>
              <a:t>認定支援ネットワークへの報告より（平成</a:t>
            </a:r>
            <a:r>
              <a:rPr lang="en-US" altLang="ja-JP" sz="1600" dirty="0" smtClean="0">
                <a:solidFill>
                  <a:prstClr val="black"/>
                </a:solidFill>
                <a:latin typeface="ＭＳ Ｐ明朝" pitchFamily="18" charset="-128"/>
                <a:ea typeface="ＭＳ Ｐ明朝" pitchFamily="18" charset="-128"/>
              </a:rPr>
              <a:t>25</a:t>
            </a:r>
            <a:r>
              <a:rPr lang="ja-JP" altLang="en-US" sz="1600" dirty="0" smtClean="0">
                <a:solidFill>
                  <a:prstClr val="black"/>
                </a:solidFill>
                <a:latin typeface="ＭＳ Ｐ明朝" pitchFamily="18" charset="-128"/>
                <a:ea typeface="ＭＳ Ｐ明朝" pitchFamily="18" charset="-128"/>
              </a:rPr>
              <a:t>年</a:t>
            </a:r>
            <a:r>
              <a:rPr lang="en-US" altLang="ja-JP" sz="1600" dirty="0">
                <a:solidFill>
                  <a:prstClr val="black"/>
                </a:solidFill>
                <a:latin typeface="ＭＳ Ｐ明朝" pitchFamily="18" charset="-128"/>
                <a:ea typeface="ＭＳ Ｐ明朝" pitchFamily="18" charset="-128"/>
              </a:rPr>
              <a:t>3</a:t>
            </a:r>
            <a:r>
              <a:rPr lang="ja-JP" altLang="en-US" sz="1600" dirty="0" smtClean="0">
                <a:solidFill>
                  <a:prstClr val="black"/>
                </a:solidFill>
                <a:latin typeface="ＭＳ Ｐ明朝" pitchFamily="18" charset="-128"/>
                <a:ea typeface="ＭＳ Ｐ明朝" pitchFamily="18" charset="-128"/>
              </a:rPr>
              <a:t>月</a:t>
            </a:r>
            <a:r>
              <a:rPr lang="en-US" altLang="ja-JP" sz="1600" dirty="0" smtClean="0">
                <a:solidFill>
                  <a:prstClr val="black"/>
                </a:solidFill>
                <a:latin typeface="ＭＳ Ｐ明朝" pitchFamily="18" charset="-128"/>
                <a:ea typeface="ＭＳ Ｐ明朝" pitchFamily="18" charset="-128"/>
              </a:rPr>
              <a:t>15</a:t>
            </a:r>
            <a:r>
              <a:rPr lang="ja-JP" altLang="en-US" sz="1600" dirty="0" smtClean="0">
                <a:solidFill>
                  <a:prstClr val="black"/>
                </a:solidFill>
                <a:latin typeface="ＭＳ Ｐ明朝" pitchFamily="18" charset="-128"/>
                <a:ea typeface="ＭＳ Ｐ明朝" pitchFamily="18" charset="-128"/>
              </a:rPr>
              <a:t>日</a:t>
            </a:r>
            <a:r>
              <a:rPr lang="ja-JP" altLang="en-US" sz="1600" dirty="0">
                <a:solidFill>
                  <a:prstClr val="black"/>
                </a:solidFill>
                <a:latin typeface="ＭＳ Ｐ明朝" pitchFamily="18" charset="-128"/>
                <a:ea typeface="ＭＳ Ｐ明朝" pitchFamily="18" charset="-128"/>
              </a:rPr>
              <a:t>時点）</a:t>
            </a:r>
            <a:endParaRPr lang="en-US" altLang="ja-JP" sz="1600" dirty="0">
              <a:solidFill>
                <a:prstClr val="black"/>
              </a:solidFill>
            </a:endParaRPr>
          </a:p>
          <a:p>
            <a:pPr algn="ctr" defTabSz="914155" fontAlgn="auto">
              <a:lnSpc>
                <a:spcPct val="150000"/>
              </a:lnSpc>
              <a:spcBef>
                <a:spcPts val="0"/>
              </a:spcBef>
              <a:spcAft>
                <a:spcPts val="0"/>
              </a:spcAft>
              <a:defRPr/>
            </a:pPr>
            <a:r>
              <a:rPr lang="ja-JP" altLang="en-US" sz="1600" dirty="0">
                <a:solidFill>
                  <a:prstClr val="black"/>
                </a:solidFill>
              </a:rPr>
              <a:t>　　　　　　　　　　　　　　　　　　　　　　　</a:t>
            </a:r>
            <a:r>
              <a:rPr lang="ja-JP" altLang="en-US" sz="1600" dirty="0">
                <a:solidFill>
                  <a:prstClr val="black"/>
                </a:solidFill>
                <a:latin typeface="ＭＳ Ｐ明朝" pitchFamily="18" charset="-128"/>
                <a:ea typeface="ＭＳ Ｐ明朝" pitchFamily="18" charset="-128"/>
              </a:rPr>
              <a:t>（ただし、</a:t>
            </a:r>
            <a:r>
              <a:rPr lang="ja-JP" altLang="en-US" sz="1600" b="1" u="sng" dirty="0">
                <a:solidFill>
                  <a:prstClr val="black"/>
                </a:solidFill>
                <a:latin typeface="ＭＳ Ｐ明朝" pitchFamily="18" charset="-128"/>
                <a:ea typeface="ＭＳ Ｐ明朝" pitchFamily="18" charset="-128"/>
              </a:rPr>
              <a:t>全ての市町村等が送信しているわけではない</a:t>
            </a:r>
            <a:r>
              <a:rPr lang="ja-JP" altLang="en-US" sz="1600" dirty="0">
                <a:solidFill>
                  <a:prstClr val="black"/>
                </a:solidFill>
                <a:latin typeface="ＭＳ Ｐ明朝" pitchFamily="18" charset="-128"/>
                <a:ea typeface="ＭＳ Ｐ明朝" pitchFamily="18" charset="-128"/>
              </a:rPr>
              <a:t>）</a:t>
            </a:r>
          </a:p>
        </p:txBody>
      </p:sp>
      <p:sp>
        <p:nvSpPr>
          <p:cNvPr id="6147" name="テキスト ボックス 3"/>
          <p:cNvSpPr txBox="1">
            <a:spLocks noChangeArrowheads="1"/>
          </p:cNvSpPr>
          <p:nvPr/>
        </p:nvSpPr>
        <p:spPr bwMode="auto">
          <a:xfrm>
            <a:off x="847418" y="1989145"/>
            <a:ext cx="8113339" cy="584755"/>
          </a:xfrm>
          <a:prstGeom prst="rect">
            <a:avLst/>
          </a:prstGeom>
          <a:noFill/>
          <a:ln w="9525">
            <a:noFill/>
            <a:miter lim="800000"/>
            <a:headEnd/>
            <a:tailEnd/>
          </a:ln>
        </p:spPr>
        <p:txBody>
          <a:bodyPr lIns="91422" tIns="45710" rIns="91422" bIns="45710">
            <a:spAutoFit/>
          </a:bodyPr>
          <a:lstStyle/>
          <a:p>
            <a:r>
              <a:rPr lang="ja-JP" altLang="en-US" sz="1400" dirty="0" smtClean="0">
                <a:solidFill>
                  <a:prstClr val="black"/>
                </a:solidFill>
                <a:latin typeface="Century" pitchFamily="18" charset="0"/>
                <a:ea typeface="ＭＳ Ｐゴシック" charset="-128"/>
                <a:cs typeface="Times New Roman" pitchFamily="18" charset="0"/>
              </a:rPr>
              <a:t> </a:t>
            </a:r>
            <a:r>
              <a:rPr lang="en-US" altLang="ja-JP" sz="1600" dirty="0" smtClean="0">
                <a:solidFill>
                  <a:prstClr val="black"/>
                </a:solidFill>
                <a:latin typeface="ＭＳ Ｐ明朝" charset="-128"/>
                <a:ea typeface="ＭＳ Ｐ明朝" charset="-128"/>
                <a:cs typeface="Times New Roman" pitchFamily="18" charset="0"/>
              </a:rPr>
              <a:t>※</a:t>
            </a:r>
            <a:r>
              <a:rPr lang="ja-JP" altLang="en-US" sz="1600" dirty="0" smtClean="0">
                <a:solidFill>
                  <a:prstClr val="black"/>
                </a:solidFill>
                <a:latin typeface="ＭＳ Ｐ明朝" charset="-128"/>
                <a:ea typeface="ＭＳ Ｐ明朝" charset="-128"/>
                <a:cs typeface="Times New Roman" pitchFamily="18" charset="0"/>
              </a:rPr>
              <a:t>介護保険事業状況報告月報（暫定版）</a:t>
            </a:r>
            <a:endParaRPr lang="en-US" altLang="ja-JP" sz="1600" dirty="0" smtClean="0">
              <a:solidFill>
                <a:prstClr val="black"/>
              </a:solidFill>
              <a:latin typeface="ＭＳ Ｐ明朝" charset="-128"/>
              <a:ea typeface="ＭＳ Ｐ明朝" charset="-128"/>
              <a:cs typeface="Times New Roman" pitchFamily="18" charset="0"/>
            </a:endParaRPr>
          </a:p>
          <a:p>
            <a:r>
              <a:rPr lang="ja-JP" altLang="en-US" sz="1600" dirty="0" smtClean="0">
                <a:solidFill>
                  <a:prstClr val="black"/>
                </a:solidFill>
                <a:latin typeface="ＭＳ Ｐ明朝" charset="-128"/>
                <a:ea typeface="ＭＳ Ｐ明朝" charset="-128"/>
                <a:cs typeface="Times New Roman" pitchFamily="18" charset="0"/>
              </a:rPr>
              <a:t>　   </a:t>
            </a:r>
            <a:r>
              <a:rPr lang="ja-JP" altLang="en-US" sz="1400" dirty="0" smtClean="0">
                <a:solidFill>
                  <a:prstClr val="black"/>
                </a:solidFill>
                <a:latin typeface="ＭＳ Ｐ明朝" charset="-128"/>
                <a:ea typeface="ＭＳ Ｐ明朝" charset="-128"/>
                <a:cs typeface="Times New Roman" pitchFamily="18" charset="0"/>
              </a:rPr>
              <a:t>ただし、</a:t>
            </a:r>
            <a:r>
              <a:rPr lang="zh-TW" altLang="en-US" sz="1400" dirty="0" smtClean="0">
                <a:solidFill>
                  <a:prstClr val="black"/>
                </a:solidFill>
                <a:latin typeface="ＭＳ Ｐ明朝" charset="-128"/>
                <a:ea typeface="ＭＳ Ｐ明朝" charset="-128"/>
                <a:cs typeface="Times New Roman" pitchFamily="18" charset="0"/>
              </a:rPr>
              <a:t>楢葉町、富岡町、川内村、大熊町</a:t>
            </a:r>
            <a:r>
              <a:rPr lang="ja-JP" altLang="en-US" sz="1400" dirty="0" smtClean="0">
                <a:solidFill>
                  <a:prstClr val="black"/>
                </a:solidFill>
                <a:latin typeface="ＭＳ Ｐ明朝" charset="-128"/>
                <a:ea typeface="ＭＳ Ｐ明朝" charset="-128"/>
                <a:cs typeface="Times New Roman" pitchFamily="18" charset="0"/>
              </a:rPr>
              <a:t>は含まれていない。</a:t>
            </a:r>
            <a:endParaRPr lang="ja-JP" altLang="en-US" sz="1400" dirty="0" smtClean="0">
              <a:solidFill>
                <a:prstClr val="black"/>
              </a:solidFill>
              <a:latin typeface="Calibri" pitchFamily="34" charset="0"/>
              <a:ea typeface="ＭＳ Ｐゴシック" charset="-128"/>
            </a:endParaRPr>
          </a:p>
        </p:txBody>
      </p:sp>
      <p:sp>
        <p:nvSpPr>
          <p:cNvPr id="6148" name="テキスト ボックス 4"/>
          <p:cNvSpPr txBox="1">
            <a:spLocks noChangeArrowheads="1"/>
          </p:cNvSpPr>
          <p:nvPr/>
        </p:nvSpPr>
        <p:spPr bwMode="auto">
          <a:xfrm>
            <a:off x="3973348" y="3306764"/>
            <a:ext cx="3465977" cy="338534"/>
          </a:xfrm>
          <a:prstGeom prst="rect">
            <a:avLst/>
          </a:prstGeom>
          <a:noFill/>
          <a:ln w="9525">
            <a:noFill/>
            <a:miter lim="800000"/>
            <a:headEnd/>
            <a:tailEnd/>
          </a:ln>
        </p:spPr>
        <p:txBody>
          <a:bodyPr wrap="none" lIns="91422" tIns="45710" rIns="91422" bIns="45710">
            <a:spAutoFit/>
          </a:bodyPr>
          <a:lstStyle/>
          <a:p>
            <a:r>
              <a:rPr lang="ja-JP" altLang="en-US" sz="1400" dirty="0" smtClean="0">
                <a:solidFill>
                  <a:prstClr val="black"/>
                </a:solidFill>
                <a:latin typeface="Century" pitchFamily="18" charset="0"/>
                <a:ea typeface="ＭＳ Ｐゴシック" charset="-128"/>
                <a:cs typeface="Times New Roman" pitchFamily="18" charset="0"/>
              </a:rPr>
              <a:t> </a:t>
            </a:r>
            <a:r>
              <a:rPr lang="en-US" altLang="ja-JP" sz="1600" dirty="0" smtClean="0">
                <a:solidFill>
                  <a:prstClr val="black"/>
                </a:solidFill>
                <a:latin typeface="ＭＳ Ｐ明朝" charset="-128"/>
                <a:ea typeface="ＭＳ Ｐ明朝" charset="-128"/>
                <a:cs typeface="Times New Roman" pitchFamily="18" charset="0"/>
              </a:rPr>
              <a:t>※</a:t>
            </a:r>
            <a:r>
              <a:rPr lang="ja-JP" altLang="en-US" sz="1600" dirty="0" smtClean="0">
                <a:solidFill>
                  <a:prstClr val="black"/>
                </a:solidFill>
                <a:latin typeface="ＭＳ Ｐ明朝" charset="-128"/>
                <a:ea typeface="ＭＳ Ｐ明朝" charset="-128"/>
                <a:cs typeface="Times New Roman" pitchFamily="18" charset="0"/>
              </a:rPr>
              <a:t>認定者数</a:t>
            </a:r>
            <a:r>
              <a:rPr lang="en-US" altLang="ja-JP" sz="1600" dirty="0" smtClean="0">
                <a:solidFill>
                  <a:prstClr val="black"/>
                </a:solidFill>
                <a:latin typeface="ＭＳ Ｐ明朝" charset="-128"/>
                <a:ea typeface="ＭＳ Ｐ明朝" charset="-128"/>
                <a:cs typeface="Times New Roman" pitchFamily="18" charset="0"/>
              </a:rPr>
              <a:t>/</a:t>
            </a:r>
            <a:r>
              <a:rPr lang="ja-JP" altLang="en-US" sz="1600" dirty="0" smtClean="0">
                <a:solidFill>
                  <a:prstClr val="black"/>
                </a:solidFill>
                <a:latin typeface="ＭＳ Ｐ明朝" charset="-128"/>
                <a:ea typeface="ＭＳ Ｐ明朝" charset="-128"/>
                <a:cs typeface="Times New Roman" pitchFamily="18" charset="0"/>
              </a:rPr>
              <a:t>高齢者人口（６５歳以上）</a:t>
            </a:r>
            <a:endParaRPr lang="ja-JP" altLang="en-US" sz="1600" dirty="0" smtClean="0">
              <a:solidFill>
                <a:prstClr val="black"/>
              </a:solidFill>
              <a:latin typeface="Calibri" pitchFamily="34" charset="0"/>
              <a:ea typeface="ＭＳ Ｐゴシック" charset="-128"/>
            </a:endParaRPr>
          </a:p>
        </p:txBody>
      </p:sp>
      <p:sp>
        <p:nvSpPr>
          <p:cNvPr id="6149" name="テキスト ボックス 5"/>
          <p:cNvSpPr txBox="1">
            <a:spLocks noChangeArrowheads="1"/>
          </p:cNvSpPr>
          <p:nvPr/>
        </p:nvSpPr>
        <p:spPr bwMode="auto">
          <a:xfrm>
            <a:off x="4229668" y="3573464"/>
            <a:ext cx="4907076" cy="307756"/>
          </a:xfrm>
          <a:prstGeom prst="rect">
            <a:avLst/>
          </a:prstGeom>
          <a:noFill/>
          <a:ln w="9525">
            <a:noFill/>
            <a:miter lim="800000"/>
            <a:headEnd/>
            <a:tailEnd/>
          </a:ln>
        </p:spPr>
        <p:txBody>
          <a:bodyPr wrap="none" lIns="91422" tIns="45710" rIns="91422" bIns="45710">
            <a:spAutoFit/>
          </a:bodyPr>
          <a:lstStyle/>
          <a:p>
            <a:r>
              <a:rPr lang="ja-JP" altLang="en-US" sz="1400" dirty="0" smtClean="0">
                <a:solidFill>
                  <a:prstClr val="black"/>
                </a:solidFill>
                <a:latin typeface="Century" pitchFamily="18" charset="0"/>
                <a:ea typeface="ＭＳ Ｐゴシック" charset="-128"/>
                <a:cs typeface="Times New Roman" pitchFamily="18" charset="0"/>
              </a:rPr>
              <a:t> </a:t>
            </a:r>
            <a:r>
              <a:rPr lang="ja-JP" altLang="en-US" sz="1200" dirty="0" smtClean="0">
                <a:solidFill>
                  <a:prstClr val="black"/>
                </a:solidFill>
                <a:latin typeface="ＭＳ Ｐ明朝" charset="-128"/>
                <a:ea typeface="ＭＳ Ｐ明朝" charset="-128"/>
                <a:cs typeface="Times New Roman" pitchFamily="18" charset="0"/>
              </a:rPr>
              <a:t>　　　　　　　　　高齢者人口（総務省人口推計（Ｈ</a:t>
            </a:r>
            <a:r>
              <a:rPr lang="en-US" altLang="ja-JP" sz="1200" dirty="0" smtClean="0">
                <a:solidFill>
                  <a:prstClr val="black"/>
                </a:solidFill>
                <a:latin typeface="ＭＳ Ｐ明朝" charset="-128"/>
                <a:ea typeface="ＭＳ Ｐ明朝" charset="-128"/>
                <a:cs typeface="Times New Roman" pitchFamily="18" charset="0"/>
              </a:rPr>
              <a:t>24</a:t>
            </a:r>
            <a:r>
              <a:rPr lang="ja-JP" altLang="en-US" sz="1200" dirty="0" smtClean="0">
                <a:solidFill>
                  <a:prstClr val="black"/>
                </a:solidFill>
                <a:latin typeface="ＭＳ Ｐ明朝" charset="-128"/>
                <a:ea typeface="ＭＳ Ｐ明朝" charset="-128"/>
                <a:cs typeface="Times New Roman" pitchFamily="18" charset="0"/>
              </a:rPr>
              <a:t>年</a:t>
            </a:r>
            <a:r>
              <a:rPr lang="en-US" altLang="ja-JP" sz="1200" dirty="0" smtClean="0">
                <a:solidFill>
                  <a:prstClr val="black"/>
                </a:solidFill>
                <a:latin typeface="ＭＳ Ｐ明朝" charset="-128"/>
                <a:ea typeface="ＭＳ Ｐ明朝" charset="-128"/>
                <a:cs typeface="Times New Roman" pitchFamily="18" charset="0"/>
              </a:rPr>
              <a:t>3</a:t>
            </a:r>
            <a:r>
              <a:rPr lang="ja-JP" altLang="en-US" sz="1200" dirty="0" smtClean="0">
                <a:solidFill>
                  <a:prstClr val="black"/>
                </a:solidFill>
                <a:latin typeface="ＭＳ Ｐ明朝" charset="-128"/>
                <a:ea typeface="ＭＳ Ｐ明朝" charset="-128"/>
                <a:cs typeface="Times New Roman" pitchFamily="18" charset="0"/>
              </a:rPr>
              <a:t>月現在（概算値）））</a:t>
            </a:r>
            <a:endParaRPr lang="ja-JP" altLang="en-US" sz="1200" dirty="0" smtClean="0">
              <a:solidFill>
                <a:prstClr val="black"/>
              </a:solidFill>
              <a:latin typeface="Calibri" pitchFamily="34" charset="0"/>
              <a:ea typeface="ＭＳ Ｐゴシック" charset="-128"/>
            </a:endParaRPr>
          </a:p>
        </p:txBody>
      </p:sp>
      <p:sp>
        <p:nvSpPr>
          <p:cNvPr id="8" name="正方形/長方形 7"/>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要介護認定の申請件数</a:t>
            </a:r>
          </a:p>
        </p:txBody>
      </p:sp>
    </p:spTree>
    <p:extLst>
      <p:ext uri="{BB962C8B-B14F-4D97-AF65-F5344CB8AC3E}">
        <p14:creationId xmlns:p14="http://schemas.microsoft.com/office/powerpoint/2010/main" val="1703551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58"/>
          <p:cNvSpPr>
            <a:spLocks noChangeArrowheads="1"/>
          </p:cNvSpPr>
          <p:nvPr/>
        </p:nvSpPr>
        <p:spPr bwMode="auto">
          <a:xfrm>
            <a:off x="106363" y="5113338"/>
            <a:ext cx="6570662" cy="1295400"/>
          </a:xfrm>
          <a:prstGeom prst="roundRect">
            <a:avLst>
              <a:gd name="adj" fmla="val 16667"/>
            </a:avLst>
          </a:prstGeom>
          <a:solidFill>
            <a:srgbClr val="CCFFCC">
              <a:alpha val="23529"/>
            </a:srgbClr>
          </a:solidFill>
          <a:ln w="9525">
            <a:noFill/>
            <a:round/>
            <a:headEnd/>
            <a:tailEnd/>
          </a:ln>
        </p:spPr>
        <p:txBody>
          <a:bodyPr wrap="none" anchor="ctr"/>
          <a:lstStyle/>
          <a:p>
            <a:endParaRPr lang="ja-JP" altLang="en-US"/>
          </a:p>
        </p:txBody>
      </p:sp>
      <p:sp>
        <p:nvSpPr>
          <p:cNvPr id="66563" name="AutoShape 57"/>
          <p:cNvSpPr>
            <a:spLocks noChangeArrowheads="1"/>
          </p:cNvSpPr>
          <p:nvPr/>
        </p:nvSpPr>
        <p:spPr bwMode="auto">
          <a:xfrm rot="-3791246">
            <a:off x="1166812" y="2354263"/>
            <a:ext cx="2016125" cy="2292350"/>
          </a:xfrm>
          <a:prstGeom prst="triangle">
            <a:avLst>
              <a:gd name="adj" fmla="val 50000"/>
            </a:avLst>
          </a:prstGeom>
          <a:solidFill>
            <a:srgbClr val="CCECFF"/>
          </a:solidFill>
          <a:ln w="9525">
            <a:noFill/>
            <a:miter lim="800000"/>
            <a:headEnd/>
            <a:tailEnd/>
          </a:ln>
        </p:spPr>
        <p:txBody>
          <a:bodyPr wrap="none" anchor="ctr"/>
          <a:lstStyle/>
          <a:p>
            <a:endParaRPr lang="ja-JP" altLang="en-US"/>
          </a:p>
        </p:txBody>
      </p:sp>
      <p:sp>
        <p:nvSpPr>
          <p:cNvPr id="66564" name="AutoShape 56"/>
          <p:cNvSpPr>
            <a:spLocks noChangeArrowheads="1"/>
          </p:cNvSpPr>
          <p:nvPr/>
        </p:nvSpPr>
        <p:spPr bwMode="auto">
          <a:xfrm rot="3600000">
            <a:off x="699294" y="2426494"/>
            <a:ext cx="2016125" cy="2293937"/>
          </a:xfrm>
          <a:prstGeom prst="triangle">
            <a:avLst>
              <a:gd name="adj" fmla="val 50000"/>
            </a:avLst>
          </a:prstGeom>
          <a:solidFill>
            <a:srgbClr val="CCECFF"/>
          </a:solidFill>
          <a:ln w="9525">
            <a:noFill/>
            <a:miter lim="800000"/>
            <a:headEnd/>
            <a:tailEnd/>
          </a:ln>
        </p:spPr>
        <p:txBody>
          <a:bodyPr wrap="none" anchor="ctr"/>
          <a:lstStyle/>
          <a:p>
            <a:endParaRPr lang="ja-JP" altLang="en-US"/>
          </a:p>
        </p:txBody>
      </p:sp>
      <p:sp>
        <p:nvSpPr>
          <p:cNvPr id="66565" name="AutoShape 55"/>
          <p:cNvSpPr>
            <a:spLocks noChangeArrowheads="1"/>
          </p:cNvSpPr>
          <p:nvPr/>
        </p:nvSpPr>
        <p:spPr bwMode="auto">
          <a:xfrm rot="10800000">
            <a:off x="795338" y="1989138"/>
            <a:ext cx="2182812" cy="2117725"/>
          </a:xfrm>
          <a:prstGeom prst="triangle">
            <a:avLst>
              <a:gd name="adj" fmla="val 50000"/>
            </a:avLst>
          </a:prstGeom>
          <a:solidFill>
            <a:srgbClr val="CCECFF"/>
          </a:solidFill>
          <a:ln w="9525">
            <a:noFill/>
            <a:miter lim="800000"/>
            <a:headEnd/>
            <a:tailEnd/>
          </a:ln>
        </p:spPr>
        <p:txBody>
          <a:bodyPr wrap="none" anchor="ctr"/>
          <a:lstStyle/>
          <a:p>
            <a:endParaRPr lang="ja-JP" altLang="en-US"/>
          </a:p>
        </p:txBody>
      </p:sp>
      <p:sp>
        <p:nvSpPr>
          <p:cNvPr id="66566" name="Oval 54"/>
          <p:cNvSpPr>
            <a:spLocks noChangeArrowheads="1"/>
          </p:cNvSpPr>
          <p:nvPr/>
        </p:nvSpPr>
        <p:spPr bwMode="auto">
          <a:xfrm>
            <a:off x="53975" y="1989138"/>
            <a:ext cx="1792288" cy="1655762"/>
          </a:xfrm>
          <a:prstGeom prst="ellipse">
            <a:avLst/>
          </a:prstGeom>
          <a:solidFill>
            <a:srgbClr val="CCECFF"/>
          </a:solidFill>
          <a:ln w="9525">
            <a:noFill/>
            <a:round/>
            <a:headEnd/>
            <a:tailEnd/>
          </a:ln>
        </p:spPr>
        <p:txBody>
          <a:bodyPr wrap="none" anchor="ctr"/>
          <a:lstStyle/>
          <a:p>
            <a:endParaRPr lang="ja-JP" altLang="en-US"/>
          </a:p>
        </p:txBody>
      </p:sp>
      <p:sp>
        <p:nvSpPr>
          <p:cNvPr id="66567" name="Oval 53"/>
          <p:cNvSpPr>
            <a:spLocks noChangeArrowheads="1"/>
          </p:cNvSpPr>
          <p:nvPr/>
        </p:nvSpPr>
        <p:spPr bwMode="auto">
          <a:xfrm>
            <a:off x="1963738" y="1989138"/>
            <a:ext cx="1792287" cy="1655762"/>
          </a:xfrm>
          <a:prstGeom prst="ellipse">
            <a:avLst/>
          </a:prstGeom>
          <a:solidFill>
            <a:srgbClr val="CCECFF"/>
          </a:solidFill>
          <a:ln w="9525">
            <a:noFill/>
            <a:round/>
            <a:headEnd/>
            <a:tailEnd/>
          </a:ln>
        </p:spPr>
        <p:txBody>
          <a:bodyPr wrap="none" anchor="ctr"/>
          <a:lstStyle/>
          <a:p>
            <a:endParaRPr lang="ja-JP" altLang="en-US"/>
          </a:p>
        </p:txBody>
      </p:sp>
      <p:sp>
        <p:nvSpPr>
          <p:cNvPr id="66568" name="Oval 52"/>
          <p:cNvSpPr>
            <a:spLocks noChangeArrowheads="1"/>
          </p:cNvSpPr>
          <p:nvPr/>
        </p:nvSpPr>
        <p:spPr bwMode="auto">
          <a:xfrm>
            <a:off x="1050925" y="3717925"/>
            <a:ext cx="1793875" cy="1655763"/>
          </a:xfrm>
          <a:prstGeom prst="ellipse">
            <a:avLst/>
          </a:prstGeom>
          <a:solidFill>
            <a:srgbClr val="CCECFF"/>
          </a:solidFill>
          <a:ln w="9525">
            <a:noFill/>
            <a:round/>
            <a:headEnd/>
            <a:tailEnd/>
          </a:ln>
        </p:spPr>
        <p:txBody>
          <a:bodyPr wrap="none" anchor="ctr"/>
          <a:lstStyle/>
          <a:p>
            <a:endParaRPr lang="ja-JP" altLang="en-US"/>
          </a:p>
        </p:txBody>
      </p:sp>
      <p:sp>
        <p:nvSpPr>
          <p:cNvPr id="25609" name="AutoShape 4"/>
          <p:cNvSpPr>
            <a:spLocks noChangeArrowheads="1"/>
          </p:cNvSpPr>
          <p:nvPr/>
        </p:nvSpPr>
        <p:spPr bwMode="auto">
          <a:xfrm>
            <a:off x="3563938" y="3694563"/>
            <a:ext cx="2105025" cy="504825"/>
          </a:xfrm>
          <a:prstGeom prst="rightArrow">
            <a:avLst>
              <a:gd name="adj1" fmla="val 49917"/>
              <a:gd name="adj2" fmla="val 97435"/>
            </a:avLst>
          </a:prstGeom>
          <a:solidFill>
            <a:schemeClr val="bg1">
              <a:lumMod val="65000"/>
            </a:schemeClr>
          </a:solidFill>
          <a:ln w="9525">
            <a:noFill/>
            <a:miter lim="800000"/>
            <a:headEnd/>
            <a:tailEnd/>
          </a:ln>
        </p:spPr>
        <p:txBody>
          <a:bodyPr wrap="none" anchor="ctr"/>
          <a:lstStyle/>
          <a:p>
            <a:pPr>
              <a:defRPr/>
            </a:pPr>
            <a:endParaRPr lang="ja-JP" altLang="en-US"/>
          </a:p>
        </p:txBody>
      </p:sp>
      <p:sp>
        <p:nvSpPr>
          <p:cNvPr id="139" name="Text Box 5"/>
          <p:cNvSpPr txBox="1">
            <a:spLocks noChangeArrowheads="1"/>
          </p:cNvSpPr>
          <p:nvPr/>
        </p:nvSpPr>
        <p:spPr bwMode="auto">
          <a:xfrm>
            <a:off x="4030663" y="4068763"/>
            <a:ext cx="1169987" cy="584200"/>
          </a:xfrm>
          <a:prstGeom prst="rect">
            <a:avLst/>
          </a:prstGeom>
          <a:solidFill>
            <a:schemeClr val="bg1"/>
          </a:solidFill>
          <a:ln w="9525">
            <a:noFill/>
            <a:miter lim="800000"/>
            <a:headEnd/>
            <a:tailEnd/>
          </a:ln>
        </p:spPr>
        <p:txBody>
          <a:bodyPr>
            <a:spAutoFit/>
          </a:bodyPr>
          <a:lstStyle/>
          <a:p>
            <a:pPr algn="ctr">
              <a:spcBef>
                <a:spcPct val="50000"/>
              </a:spcBef>
              <a:defRPr/>
            </a:pPr>
            <a:r>
              <a:rPr lang="ja-JP" altLang="en-US" b="1" dirty="0">
                <a:effectLst>
                  <a:outerShdw blurRad="38100" dist="38100" dir="2700000" algn="tl">
                    <a:srgbClr val="C0C0C0"/>
                  </a:outerShdw>
                </a:effectLst>
                <a:ea typeface="ＭＳ Ｐゴシック" pitchFamily="50" charset="-128"/>
              </a:rPr>
              <a:t>一次判定</a:t>
            </a:r>
            <a:br>
              <a:rPr lang="ja-JP" altLang="en-US" b="1" dirty="0">
                <a:effectLst>
                  <a:outerShdw blurRad="38100" dist="38100" dir="2700000" algn="tl">
                    <a:srgbClr val="C0C0C0"/>
                  </a:outerShdw>
                </a:effectLst>
                <a:ea typeface="ＭＳ Ｐゴシック" pitchFamily="50" charset="-128"/>
              </a:rPr>
            </a:br>
            <a:r>
              <a:rPr lang="ja-JP" altLang="en-US" b="1" dirty="0">
                <a:effectLst>
                  <a:outerShdw blurRad="38100" dist="38100" dir="2700000" algn="tl">
                    <a:srgbClr val="C0C0C0"/>
                  </a:outerShdw>
                </a:effectLst>
                <a:ea typeface="ＭＳ Ｐゴシック" pitchFamily="50" charset="-128"/>
              </a:rPr>
              <a:t>ソフト</a:t>
            </a:r>
          </a:p>
        </p:txBody>
      </p:sp>
      <p:sp>
        <p:nvSpPr>
          <p:cNvPr id="140" name="AutoShape 6"/>
          <p:cNvSpPr>
            <a:spLocks noChangeArrowheads="1"/>
          </p:cNvSpPr>
          <p:nvPr/>
        </p:nvSpPr>
        <p:spPr bwMode="auto">
          <a:xfrm>
            <a:off x="8037513" y="3208338"/>
            <a:ext cx="1071562" cy="863600"/>
          </a:xfrm>
          <a:prstGeom prst="roundRect">
            <a:avLst>
              <a:gd name="adj" fmla="val 22060"/>
            </a:avLst>
          </a:prstGeom>
          <a:noFill/>
          <a:ln w="28575" cap="sq" cmpd="sng">
            <a:solidFill>
              <a:srgbClr val="C00000"/>
            </a:solidFill>
            <a:round/>
            <a:headEnd/>
            <a:tailEnd/>
          </a:ln>
        </p:spPr>
        <p:txBody>
          <a:bodyPr wrap="none" anchor="ctr"/>
          <a:lstStyle/>
          <a:p>
            <a:pPr algn="ctr">
              <a:defRPr/>
            </a:pPr>
            <a:r>
              <a:rPr lang="ja-JP" altLang="en-US" b="1" dirty="0">
                <a:effectLst>
                  <a:outerShdw blurRad="38100" dist="38100" dir="2700000" algn="tl">
                    <a:srgbClr val="C0C0C0"/>
                  </a:outerShdw>
                </a:effectLst>
                <a:ea typeface="ＭＳ Ｐゴシック" pitchFamily="50" charset="-128"/>
              </a:rPr>
              <a:t>要介護</a:t>
            </a:r>
            <a:br>
              <a:rPr lang="ja-JP" altLang="en-US" b="1" dirty="0">
                <a:effectLst>
                  <a:outerShdw blurRad="38100" dist="38100" dir="2700000" algn="tl">
                    <a:srgbClr val="C0C0C0"/>
                  </a:outerShdw>
                </a:effectLst>
                <a:ea typeface="ＭＳ Ｐゴシック" pitchFamily="50" charset="-128"/>
              </a:rPr>
            </a:br>
            <a:r>
              <a:rPr lang="ja-JP" altLang="en-US" b="1" dirty="0">
                <a:effectLst>
                  <a:outerShdw blurRad="38100" dist="38100" dir="2700000" algn="tl">
                    <a:srgbClr val="C0C0C0"/>
                  </a:outerShdw>
                </a:effectLst>
                <a:ea typeface="ＭＳ Ｐゴシック" pitchFamily="50" charset="-128"/>
              </a:rPr>
              <a:t>認定等</a:t>
            </a:r>
          </a:p>
          <a:p>
            <a:pPr algn="ctr">
              <a:defRPr/>
            </a:pPr>
            <a:r>
              <a:rPr lang="ja-JP" altLang="en-US" b="1" dirty="0">
                <a:effectLst>
                  <a:outerShdw blurRad="38100" dist="38100" dir="2700000" algn="tl">
                    <a:srgbClr val="C0C0C0"/>
                  </a:outerShdw>
                </a:effectLst>
                <a:ea typeface="ＭＳ Ｐゴシック" pitchFamily="50" charset="-128"/>
              </a:rPr>
              <a:t>基準時間</a:t>
            </a:r>
          </a:p>
        </p:txBody>
      </p:sp>
      <p:sp>
        <p:nvSpPr>
          <p:cNvPr id="25612" name="AutoShape 7"/>
          <p:cNvSpPr>
            <a:spLocks noChangeArrowheads="1"/>
          </p:cNvSpPr>
          <p:nvPr/>
        </p:nvSpPr>
        <p:spPr bwMode="auto">
          <a:xfrm rot="2812912">
            <a:off x="7265449" y="3778973"/>
            <a:ext cx="468313" cy="2526488"/>
          </a:xfrm>
          <a:prstGeom prst="downArrow">
            <a:avLst>
              <a:gd name="adj1" fmla="val 50000"/>
              <a:gd name="adj2" fmla="val 74877"/>
            </a:avLst>
          </a:prstGeom>
          <a:solidFill>
            <a:schemeClr val="bg1">
              <a:lumMod val="65000"/>
            </a:schemeClr>
          </a:solidFill>
          <a:ln w="9525">
            <a:noFill/>
            <a:miter lim="800000"/>
            <a:headEnd/>
            <a:tailEnd/>
          </a:ln>
        </p:spPr>
        <p:txBody>
          <a:bodyPr vert="eaVert" wrap="none" anchor="ctr"/>
          <a:lstStyle/>
          <a:p>
            <a:pPr>
              <a:defRPr/>
            </a:pPr>
            <a:endParaRPr lang="ja-JP" altLang="en-US"/>
          </a:p>
        </p:txBody>
      </p:sp>
      <p:sp>
        <p:nvSpPr>
          <p:cNvPr id="66573" name="AutoShape 8"/>
          <p:cNvSpPr>
            <a:spLocks noChangeArrowheads="1"/>
          </p:cNvSpPr>
          <p:nvPr/>
        </p:nvSpPr>
        <p:spPr bwMode="auto">
          <a:xfrm>
            <a:off x="5865813" y="2133600"/>
            <a:ext cx="1949450"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食事の介助時間</a:t>
            </a:r>
          </a:p>
        </p:txBody>
      </p:sp>
      <p:sp>
        <p:nvSpPr>
          <p:cNvPr id="66574" name="AutoShape 9"/>
          <p:cNvSpPr>
            <a:spLocks noChangeArrowheads="1"/>
          </p:cNvSpPr>
          <p:nvPr/>
        </p:nvSpPr>
        <p:spPr bwMode="auto">
          <a:xfrm>
            <a:off x="5865813" y="2493963"/>
            <a:ext cx="1949450"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移動の介助時間</a:t>
            </a:r>
          </a:p>
        </p:txBody>
      </p:sp>
      <p:sp>
        <p:nvSpPr>
          <p:cNvPr id="66575" name="AutoShape 10"/>
          <p:cNvSpPr>
            <a:spLocks noChangeArrowheads="1"/>
          </p:cNvSpPr>
          <p:nvPr/>
        </p:nvSpPr>
        <p:spPr bwMode="auto">
          <a:xfrm>
            <a:off x="5865813" y="2854325"/>
            <a:ext cx="1949450"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排泄の介助時間</a:t>
            </a:r>
          </a:p>
        </p:txBody>
      </p:sp>
      <p:sp>
        <p:nvSpPr>
          <p:cNvPr id="66576" name="AutoShape 11"/>
          <p:cNvSpPr>
            <a:spLocks noChangeArrowheads="1"/>
          </p:cNvSpPr>
          <p:nvPr/>
        </p:nvSpPr>
        <p:spPr bwMode="auto">
          <a:xfrm>
            <a:off x="5865813" y="3213100"/>
            <a:ext cx="1949450"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清潔保持の介助時間</a:t>
            </a:r>
          </a:p>
        </p:txBody>
      </p:sp>
      <p:sp>
        <p:nvSpPr>
          <p:cNvPr id="66577" name="AutoShape 12"/>
          <p:cNvSpPr>
            <a:spLocks noChangeArrowheads="1"/>
          </p:cNvSpPr>
          <p:nvPr/>
        </p:nvSpPr>
        <p:spPr bwMode="auto">
          <a:xfrm>
            <a:off x="5865813" y="3573463"/>
            <a:ext cx="1949450"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間接の介助時間</a:t>
            </a:r>
          </a:p>
        </p:txBody>
      </p:sp>
      <p:sp>
        <p:nvSpPr>
          <p:cNvPr id="66578" name="AutoShape 13"/>
          <p:cNvSpPr>
            <a:spLocks noChangeArrowheads="1"/>
          </p:cNvSpPr>
          <p:nvPr/>
        </p:nvSpPr>
        <p:spPr bwMode="auto">
          <a:xfrm>
            <a:off x="5865813" y="3933825"/>
            <a:ext cx="1949450"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en-US" altLang="ja-JP" sz="1400"/>
              <a:t>BPSD</a:t>
            </a:r>
            <a:r>
              <a:rPr lang="ja-JP" altLang="en-US" sz="1400"/>
              <a:t>の介助時間</a:t>
            </a:r>
          </a:p>
        </p:txBody>
      </p:sp>
      <p:sp>
        <p:nvSpPr>
          <p:cNvPr id="66579" name="AutoShape 14"/>
          <p:cNvSpPr>
            <a:spLocks noChangeArrowheads="1"/>
          </p:cNvSpPr>
          <p:nvPr/>
        </p:nvSpPr>
        <p:spPr bwMode="auto">
          <a:xfrm>
            <a:off x="5865813" y="4294188"/>
            <a:ext cx="1949450"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機能訓練の介助時間</a:t>
            </a:r>
          </a:p>
        </p:txBody>
      </p:sp>
      <p:sp>
        <p:nvSpPr>
          <p:cNvPr id="66580" name="AutoShape 15"/>
          <p:cNvSpPr>
            <a:spLocks/>
          </p:cNvSpPr>
          <p:nvPr/>
        </p:nvSpPr>
        <p:spPr bwMode="auto">
          <a:xfrm>
            <a:off x="7885113" y="2133600"/>
            <a:ext cx="103187" cy="2867025"/>
          </a:xfrm>
          <a:prstGeom prst="rightBrace">
            <a:avLst>
              <a:gd name="adj1" fmla="val 141111"/>
              <a:gd name="adj2" fmla="val 52657"/>
            </a:avLst>
          </a:prstGeom>
          <a:noFill/>
          <a:ln w="12700" cap="sq">
            <a:solidFill>
              <a:schemeClr val="tx1"/>
            </a:solidFill>
            <a:round/>
            <a:headEnd/>
            <a:tailEnd/>
          </a:ln>
        </p:spPr>
        <p:txBody>
          <a:bodyPr wrap="none" anchor="ctr"/>
          <a:lstStyle/>
          <a:p>
            <a:endParaRPr lang="ja-JP" altLang="en-US"/>
          </a:p>
        </p:txBody>
      </p:sp>
      <p:sp>
        <p:nvSpPr>
          <p:cNvPr id="25621" name="Text Box 16"/>
          <p:cNvSpPr txBox="1">
            <a:spLocks noChangeArrowheads="1"/>
          </p:cNvSpPr>
          <p:nvPr/>
        </p:nvSpPr>
        <p:spPr bwMode="auto">
          <a:xfrm>
            <a:off x="6097138" y="1032862"/>
            <a:ext cx="3034802" cy="646331"/>
          </a:xfrm>
          <a:prstGeom prst="rect">
            <a:avLst/>
          </a:prstGeom>
          <a:solidFill>
            <a:srgbClr val="FFCCCC"/>
          </a:solidFill>
          <a:ln w="2857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marL="180000" indent="-457200">
              <a:spcBef>
                <a:spcPts val="0"/>
              </a:spcBef>
              <a:defRPr/>
            </a:pPr>
            <a:r>
              <a:rPr lang="ja-JP" altLang="en-US" dirty="0"/>
              <a:t>③樹形図により、</a:t>
            </a:r>
            <a:r>
              <a:rPr lang="en-US" altLang="ja-JP" dirty="0"/>
              <a:t>8</a:t>
            </a:r>
            <a:r>
              <a:rPr lang="ja-JP" altLang="en-US" dirty="0" err="1"/>
              <a:t>つの</a:t>
            </a:r>
            <a:r>
              <a:rPr lang="ja-JP" altLang="en-US" dirty="0"/>
              <a:t>生活場面毎の介助時間を推計</a:t>
            </a:r>
          </a:p>
        </p:txBody>
      </p:sp>
      <p:sp>
        <p:nvSpPr>
          <p:cNvPr id="25622" name="Oval 17"/>
          <p:cNvSpPr>
            <a:spLocks noChangeArrowheads="1"/>
          </p:cNvSpPr>
          <p:nvPr/>
        </p:nvSpPr>
        <p:spPr bwMode="auto">
          <a:xfrm>
            <a:off x="247650" y="2132013"/>
            <a:ext cx="1482725" cy="1368425"/>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a:t>能力</a:t>
            </a:r>
            <a:br>
              <a:rPr lang="ja-JP" altLang="en-US"/>
            </a:br>
            <a:r>
              <a:rPr lang="ja-JP" altLang="en-US"/>
              <a:t>（身体能力）</a:t>
            </a:r>
          </a:p>
          <a:p>
            <a:pPr algn="ctr">
              <a:defRPr/>
            </a:pPr>
            <a:r>
              <a:rPr lang="ja-JP" altLang="en-US"/>
              <a:t>（認知能力）</a:t>
            </a:r>
          </a:p>
        </p:txBody>
      </p:sp>
      <p:sp>
        <p:nvSpPr>
          <p:cNvPr id="25623" name="Oval 18"/>
          <p:cNvSpPr>
            <a:spLocks noChangeArrowheads="1"/>
          </p:cNvSpPr>
          <p:nvPr/>
        </p:nvSpPr>
        <p:spPr bwMode="auto">
          <a:xfrm>
            <a:off x="1185863" y="3789363"/>
            <a:ext cx="1481137" cy="1368425"/>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dirty="0"/>
              <a:t>有無</a:t>
            </a:r>
          </a:p>
        </p:txBody>
      </p:sp>
      <p:sp>
        <p:nvSpPr>
          <p:cNvPr id="25624" name="Oval 19"/>
          <p:cNvSpPr>
            <a:spLocks noChangeArrowheads="1"/>
          </p:cNvSpPr>
          <p:nvPr/>
        </p:nvSpPr>
        <p:spPr bwMode="auto">
          <a:xfrm>
            <a:off x="2120900" y="2132013"/>
            <a:ext cx="1481138" cy="1368425"/>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a:t>介助の方法</a:t>
            </a:r>
          </a:p>
        </p:txBody>
      </p:sp>
      <p:sp>
        <p:nvSpPr>
          <p:cNvPr id="66585" name="AutoShape 26"/>
          <p:cNvSpPr>
            <a:spLocks noChangeArrowheads="1"/>
          </p:cNvSpPr>
          <p:nvPr/>
        </p:nvSpPr>
        <p:spPr bwMode="auto">
          <a:xfrm>
            <a:off x="1419225" y="3429000"/>
            <a:ext cx="1090613" cy="287338"/>
          </a:xfrm>
          <a:prstGeom prst="roundRect">
            <a:avLst>
              <a:gd name="adj" fmla="val 50000"/>
            </a:avLst>
          </a:prstGeom>
          <a:solidFill>
            <a:srgbClr val="000099"/>
          </a:solidFill>
          <a:ln w="12700" cap="sq">
            <a:solidFill>
              <a:srgbClr val="000099"/>
            </a:solidFill>
            <a:round/>
            <a:headEnd/>
            <a:tailEnd/>
          </a:ln>
        </p:spPr>
        <p:txBody>
          <a:bodyPr wrap="none" anchor="ctr"/>
          <a:lstStyle/>
          <a:p>
            <a:pPr algn="ctr"/>
            <a:r>
              <a:rPr lang="en-US" altLang="ja-JP">
                <a:solidFill>
                  <a:schemeClr val="bg1"/>
                </a:solidFill>
              </a:rPr>
              <a:t>74</a:t>
            </a:r>
            <a:r>
              <a:rPr lang="ja-JP" altLang="en-US">
                <a:solidFill>
                  <a:schemeClr val="bg1"/>
                </a:solidFill>
              </a:rPr>
              <a:t>項目</a:t>
            </a:r>
          </a:p>
        </p:txBody>
      </p:sp>
      <p:sp>
        <p:nvSpPr>
          <p:cNvPr id="66586" name="Rectangle 27"/>
          <p:cNvSpPr>
            <a:spLocks noChangeArrowheads="1"/>
          </p:cNvSpPr>
          <p:nvPr/>
        </p:nvSpPr>
        <p:spPr bwMode="auto">
          <a:xfrm>
            <a:off x="3851275" y="2184400"/>
            <a:ext cx="1716088" cy="287338"/>
          </a:xfrm>
          <a:prstGeom prst="rect">
            <a:avLst/>
          </a:prstGeom>
          <a:solidFill>
            <a:srgbClr val="FFF7E1"/>
          </a:solidFill>
          <a:ln w="9525">
            <a:noFill/>
            <a:miter lim="800000"/>
            <a:headEnd/>
            <a:tailEnd/>
          </a:ln>
        </p:spPr>
        <p:txBody>
          <a:bodyPr wrap="none" anchor="ctr"/>
          <a:lstStyle/>
          <a:p>
            <a:pPr algn="ctr"/>
            <a:r>
              <a:rPr lang="ja-JP" altLang="en-US" sz="1400"/>
              <a:t>身体機能・起居動作</a:t>
            </a:r>
          </a:p>
        </p:txBody>
      </p:sp>
      <p:sp>
        <p:nvSpPr>
          <p:cNvPr id="66587" name="Rectangle 28"/>
          <p:cNvSpPr>
            <a:spLocks noChangeArrowheads="1"/>
          </p:cNvSpPr>
          <p:nvPr/>
        </p:nvSpPr>
        <p:spPr bwMode="auto">
          <a:xfrm>
            <a:off x="3851275" y="2471738"/>
            <a:ext cx="1716088" cy="287337"/>
          </a:xfrm>
          <a:prstGeom prst="rect">
            <a:avLst/>
          </a:prstGeom>
          <a:solidFill>
            <a:srgbClr val="FFF7E1"/>
          </a:solidFill>
          <a:ln w="9525">
            <a:noFill/>
            <a:miter lim="800000"/>
            <a:headEnd/>
            <a:tailEnd/>
          </a:ln>
        </p:spPr>
        <p:txBody>
          <a:bodyPr wrap="none" anchor="ctr"/>
          <a:lstStyle/>
          <a:p>
            <a:pPr algn="ctr"/>
            <a:r>
              <a:rPr lang="ja-JP" altLang="en-US" sz="1400"/>
              <a:t>生活機能</a:t>
            </a:r>
          </a:p>
        </p:txBody>
      </p:sp>
      <p:sp>
        <p:nvSpPr>
          <p:cNvPr id="66588" name="Rectangle 29"/>
          <p:cNvSpPr>
            <a:spLocks noChangeArrowheads="1"/>
          </p:cNvSpPr>
          <p:nvPr/>
        </p:nvSpPr>
        <p:spPr bwMode="auto">
          <a:xfrm>
            <a:off x="3851275" y="2759075"/>
            <a:ext cx="1716088" cy="287338"/>
          </a:xfrm>
          <a:prstGeom prst="rect">
            <a:avLst/>
          </a:prstGeom>
          <a:solidFill>
            <a:srgbClr val="FFF7E1"/>
          </a:solidFill>
          <a:ln w="9525">
            <a:noFill/>
            <a:miter lim="800000"/>
            <a:headEnd/>
            <a:tailEnd/>
          </a:ln>
        </p:spPr>
        <p:txBody>
          <a:bodyPr wrap="none" anchor="ctr"/>
          <a:lstStyle/>
          <a:p>
            <a:pPr algn="ctr"/>
            <a:r>
              <a:rPr lang="ja-JP" altLang="en-US" sz="1400"/>
              <a:t>認知機能</a:t>
            </a:r>
          </a:p>
        </p:txBody>
      </p:sp>
      <p:sp>
        <p:nvSpPr>
          <p:cNvPr id="66589" name="Rectangle 30"/>
          <p:cNvSpPr>
            <a:spLocks noChangeArrowheads="1"/>
          </p:cNvSpPr>
          <p:nvPr/>
        </p:nvSpPr>
        <p:spPr bwMode="auto">
          <a:xfrm>
            <a:off x="3851275" y="3048000"/>
            <a:ext cx="1716088" cy="287338"/>
          </a:xfrm>
          <a:prstGeom prst="rect">
            <a:avLst/>
          </a:prstGeom>
          <a:solidFill>
            <a:srgbClr val="FFF7E1"/>
          </a:solidFill>
          <a:ln w="9525">
            <a:noFill/>
            <a:miter lim="800000"/>
            <a:headEnd/>
            <a:tailEnd/>
          </a:ln>
        </p:spPr>
        <p:txBody>
          <a:bodyPr wrap="none" anchor="ctr"/>
          <a:lstStyle/>
          <a:p>
            <a:pPr algn="ctr"/>
            <a:r>
              <a:rPr lang="en-US" altLang="ja-JP" sz="1400"/>
              <a:t>BPSD</a:t>
            </a:r>
            <a:r>
              <a:rPr lang="ja-JP" altLang="en-US" sz="1400"/>
              <a:t>関連</a:t>
            </a:r>
          </a:p>
        </p:txBody>
      </p:sp>
      <p:sp>
        <p:nvSpPr>
          <p:cNvPr id="66590" name="Rectangle 31"/>
          <p:cNvSpPr>
            <a:spLocks noChangeArrowheads="1"/>
          </p:cNvSpPr>
          <p:nvPr/>
        </p:nvSpPr>
        <p:spPr bwMode="auto">
          <a:xfrm>
            <a:off x="3851275" y="3336925"/>
            <a:ext cx="1716088" cy="287338"/>
          </a:xfrm>
          <a:prstGeom prst="rect">
            <a:avLst/>
          </a:prstGeom>
          <a:solidFill>
            <a:srgbClr val="FFF7E1"/>
          </a:solidFill>
          <a:ln w="9525">
            <a:noFill/>
            <a:miter lim="800000"/>
            <a:headEnd/>
            <a:tailEnd/>
          </a:ln>
        </p:spPr>
        <p:txBody>
          <a:bodyPr wrap="none" anchor="ctr"/>
          <a:lstStyle/>
          <a:p>
            <a:pPr algn="ctr"/>
            <a:r>
              <a:rPr lang="ja-JP" altLang="en-US" sz="1400"/>
              <a:t>社会生活への適応</a:t>
            </a:r>
          </a:p>
        </p:txBody>
      </p:sp>
      <p:sp>
        <p:nvSpPr>
          <p:cNvPr id="66591" name="AutoShape 32"/>
          <p:cNvSpPr>
            <a:spLocks/>
          </p:cNvSpPr>
          <p:nvPr/>
        </p:nvSpPr>
        <p:spPr bwMode="auto">
          <a:xfrm flipH="1">
            <a:off x="5715000" y="2133600"/>
            <a:ext cx="146050" cy="2867025"/>
          </a:xfrm>
          <a:prstGeom prst="rightBrace">
            <a:avLst>
              <a:gd name="adj1" fmla="val 141321"/>
              <a:gd name="adj2" fmla="val 57194"/>
            </a:avLst>
          </a:prstGeom>
          <a:noFill/>
          <a:ln w="12700" cap="sq">
            <a:solidFill>
              <a:schemeClr val="tx1"/>
            </a:solidFill>
            <a:round/>
            <a:headEnd/>
            <a:tailEnd/>
          </a:ln>
        </p:spPr>
        <p:txBody>
          <a:bodyPr wrap="none" anchor="ctr"/>
          <a:lstStyle/>
          <a:p>
            <a:endParaRPr lang="ja-JP" altLang="en-US"/>
          </a:p>
        </p:txBody>
      </p:sp>
      <p:pic>
        <p:nvPicPr>
          <p:cNvPr id="66592" name="Picture 51"/>
          <p:cNvPicPr>
            <a:picLocks noChangeAspect="1" noChangeArrowheads="1"/>
          </p:cNvPicPr>
          <p:nvPr/>
        </p:nvPicPr>
        <p:blipFill>
          <a:blip r:embed="rId3" cstate="print"/>
          <a:srcRect/>
          <a:stretch>
            <a:fillRect/>
          </a:stretch>
        </p:blipFill>
        <p:spPr bwMode="auto">
          <a:xfrm>
            <a:off x="34925" y="5233988"/>
            <a:ext cx="6611938" cy="847725"/>
          </a:xfrm>
          <a:prstGeom prst="rect">
            <a:avLst/>
          </a:prstGeom>
          <a:noFill/>
          <a:ln w="9525">
            <a:noFill/>
            <a:miter lim="800000"/>
            <a:headEnd/>
            <a:tailEnd/>
          </a:ln>
        </p:spPr>
      </p:pic>
      <p:sp>
        <p:nvSpPr>
          <p:cNvPr id="66593" name="Text Box 59"/>
          <p:cNvSpPr txBox="1">
            <a:spLocks noChangeArrowheads="1"/>
          </p:cNvSpPr>
          <p:nvPr/>
        </p:nvSpPr>
        <p:spPr bwMode="auto">
          <a:xfrm>
            <a:off x="2914650" y="6115050"/>
            <a:ext cx="1247775" cy="338138"/>
          </a:xfrm>
          <a:prstGeom prst="rect">
            <a:avLst/>
          </a:prstGeom>
          <a:noFill/>
          <a:ln w="9525">
            <a:noFill/>
            <a:miter lim="800000"/>
            <a:headEnd/>
            <a:tailEnd/>
          </a:ln>
        </p:spPr>
        <p:txBody>
          <a:bodyPr>
            <a:spAutoFit/>
          </a:bodyPr>
          <a:lstStyle/>
          <a:p>
            <a:pPr algn="ctr">
              <a:spcBef>
                <a:spcPct val="50000"/>
              </a:spcBef>
            </a:pPr>
            <a:r>
              <a:rPr lang="ja-JP" altLang="en-US">
                <a:solidFill>
                  <a:srgbClr val="006600"/>
                </a:solidFill>
                <a:ea typeface="HG創英角ｺﾞｼｯｸUB" pitchFamily="49" charset="-128"/>
              </a:rPr>
              <a:t>要介護度</a:t>
            </a:r>
          </a:p>
        </p:txBody>
      </p:sp>
      <p:sp>
        <p:nvSpPr>
          <p:cNvPr id="66594" name="AutoShape 14"/>
          <p:cNvSpPr>
            <a:spLocks noChangeArrowheads="1"/>
          </p:cNvSpPr>
          <p:nvPr/>
        </p:nvSpPr>
        <p:spPr bwMode="auto">
          <a:xfrm>
            <a:off x="5865813" y="4643438"/>
            <a:ext cx="1949450"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医療関連の介助時間</a:t>
            </a:r>
          </a:p>
        </p:txBody>
      </p:sp>
      <p:sp>
        <p:nvSpPr>
          <p:cNvPr id="66595" name="正方形/長方形 166"/>
          <p:cNvSpPr>
            <a:spLocks noChangeArrowheads="1"/>
          </p:cNvSpPr>
          <p:nvPr/>
        </p:nvSpPr>
        <p:spPr bwMode="auto">
          <a:xfrm>
            <a:off x="539750" y="6453188"/>
            <a:ext cx="5903913" cy="307975"/>
          </a:xfrm>
          <a:prstGeom prst="rect">
            <a:avLst/>
          </a:prstGeom>
          <a:noFill/>
          <a:ln w="9525">
            <a:noFill/>
            <a:miter lim="800000"/>
            <a:headEnd/>
            <a:tailEnd/>
          </a:ln>
        </p:spPr>
        <p:txBody>
          <a:bodyPr>
            <a:spAutoFit/>
          </a:bodyPr>
          <a:lstStyle/>
          <a:p>
            <a:pPr marL="342900" indent="-342900" eaLnBrk="0" hangingPunct="0">
              <a:spcBef>
                <a:spcPct val="20000"/>
              </a:spcBef>
            </a:pPr>
            <a:r>
              <a:rPr lang="ja-JP" altLang="en-US" sz="1400"/>
              <a:t>（例）　要介護認定基準時間が</a:t>
            </a:r>
            <a:r>
              <a:rPr lang="en-US" altLang="ja-JP" sz="1400" u="sng"/>
              <a:t>93.2</a:t>
            </a:r>
            <a:r>
              <a:rPr lang="ja-JP" altLang="en-US" sz="1400" u="sng"/>
              <a:t>分</a:t>
            </a:r>
            <a:r>
              <a:rPr lang="ja-JP" altLang="en-US" sz="1400"/>
              <a:t>であるので、</a:t>
            </a:r>
            <a:r>
              <a:rPr lang="ja-JP" altLang="en-US" sz="1400" u="sng"/>
              <a:t>要介護４</a:t>
            </a:r>
            <a:endParaRPr lang="en-US" altLang="ja-JP" sz="1400" u="sng"/>
          </a:p>
        </p:txBody>
      </p:sp>
      <p:sp>
        <p:nvSpPr>
          <p:cNvPr id="43" name="テキスト ボックス 42"/>
          <p:cNvSpPr txBox="1"/>
          <p:nvPr/>
        </p:nvSpPr>
        <p:spPr>
          <a:xfrm>
            <a:off x="324886" y="1020350"/>
            <a:ext cx="3166820" cy="369332"/>
          </a:xfrm>
          <a:prstGeom prst="rect">
            <a:avLst/>
          </a:prstGeom>
          <a:solidFill>
            <a:srgbClr val="CCECFF"/>
          </a:solidFill>
          <a:ln w="28575">
            <a:solidFill>
              <a:schemeClr val="bg1"/>
            </a:solidFill>
          </a:ln>
          <a:effectLst>
            <a:outerShdw blurRad="50800" dist="38100" dir="2700000" algn="tl" rotWithShape="0">
              <a:prstClr val="black">
                <a:alpha val="40000"/>
              </a:prstClr>
            </a:outerShdw>
          </a:effectLst>
        </p:spPr>
        <p:txBody>
          <a:bodyPr wrap="square">
            <a:spAutoFit/>
          </a:bodyPr>
          <a:lstStyle/>
          <a:p>
            <a:pPr>
              <a:defRPr/>
            </a:pPr>
            <a:r>
              <a:rPr lang="ja-JP" altLang="en-US" dirty="0"/>
              <a:t>①</a:t>
            </a:r>
            <a:r>
              <a:rPr lang="en-US" altLang="ja-JP" dirty="0"/>
              <a:t>74</a:t>
            </a:r>
            <a:r>
              <a:rPr lang="ja-JP" altLang="en-US" dirty="0"/>
              <a:t>調査項目の選択肢を選択</a:t>
            </a:r>
          </a:p>
        </p:txBody>
      </p:sp>
      <p:sp>
        <p:nvSpPr>
          <p:cNvPr id="44" name="テキスト ボックス 43"/>
          <p:cNvSpPr txBox="1"/>
          <p:nvPr/>
        </p:nvSpPr>
        <p:spPr>
          <a:xfrm>
            <a:off x="3002818" y="1583406"/>
            <a:ext cx="3023070" cy="369332"/>
          </a:xfrm>
          <a:prstGeom prst="rect">
            <a:avLst/>
          </a:prstGeom>
          <a:solidFill>
            <a:srgbClr val="FFF7E1"/>
          </a:solidFill>
          <a:ln w="28575">
            <a:solidFill>
              <a:schemeClr val="bg1"/>
            </a:solidFill>
          </a:ln>
          <a:effectLst>
            <a:outerShdw blurRad="50800" dist="38100" dir="2700000" algn="tl" rotWithShape="0">
              <a:prstClr val="black">
                <a:alpha val="40000"/>
              </a:prstClr>
            </a:outerShdw>
          </a:effectLst>
        </p:spPr>
        <p:txBody>
          <a:bodyPr wrap="square">
            <a:spAutoFit/>
          </a:bodyPr>
          <a:lstStyle/>
          <a:p>
            <a:pPr>
              <a:defRPr/>
            </a:pPr>
            <a:r>
              <a:rPr lang="ja-JP" altLang="en-US" dirty="0"/>
              <a:t>②中間評価項目得点の算出</a:t>
            </a:r>
          </a:p>
        </p:txBody>
      </p:sp>
      <p:sp>
        <p:nvSpPr>
          <p:cNvPr id="45" name="Text Box 16"/>
          <p:cNvSpPr txBox="1">
            <a:spLocks noChangeArrowheads="1"/>
          </p:cNvSpPr>
          <p:nvPr/>
        </p:nvSpPr>
        <p:spPr bwMode="auto">
          <a:xfrm>
            <a:off x="6658738" y="5592950"/>
            <a:ext cx="2425700" cy="1200329"/>
          </a:xfrm>
          <a:prstGeom prst="rect">
            <a:avLst/>
          </a:prstGeom>
          <a:solidFill>
            <a:srgbClr val="CCFFCC"/>
          </a:solidFill>
          <a:ln w="2857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marL="180000" indent="-457200">
              <a:spcBef>
                <a:spcPts val="0"/>
              </a:spcBef>
              <a:defRPr/>
            </a:pPr>
            <a:r>
              <a:rPr lang="ja-JP" altLang="en-US" dirty="0"/>
              <a:t>④</a:t>
            </a:r>
            <a:r>
              <a:rPr lang="en-US" altLang="ja-JP" dirty="0"/>
              <a:t>8</a:t>
            </a:r>
            <a:r>
              <a:rPr lang="ja-JP" altLang="en-US" dirty="0" err="1"/>
              <a:t>つの</a:t>
            </a:r>
            <a:r>
              <a:rPr lang="ja-JP" altLang="en-US" dirty="0"/>
              <a:t>介助時間を合計して、要介護認定等基準時間を算定し、要介護度を判定</a:t>
            </a:r>
          </a:p>
        </p:txBody>
      </p:sp>
      <p:sp>
        <p:nvSpPr>
          <p:cNvPr id="40" name="正方形/長方形 39"/>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認定調査に基づく一次判定</a:t>
            </a:r>
          </a:p>
        </p:txBody>
      </p:sp>
    </p:spTree>
    <p:extLst>
      <p:ext uri="{BB962C8B-B14F-4D97-AF65-F5344CB8AC3E}">
        <p14:creationId xmlns:p14="http://schemas.microsoft.com/office/powerpoint/2010/main" val="3696855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認定調査に基づく一次判定</a:t>
            </a:r>
          </a:p>
        </p:txBody>
      </p:sp>
      <p:graphicFrame>
        <p:nvGraphicFramePr>
          <p:cNvPr id="5" name="表 4"/>
          <p:cNvGraphicFramePr>
            <a:graphicFrameLocks noGrp="1"/>
          </p:cNvGraphicFramePr>
          <p:nvPr/>
        </p:nvGraphicFramePr>
        <p:xfrm>
          <a:off x="1447800" y="1981200"/>
          <a:ext cx="6096000" cy="3238504"/>
        </p:xfrm>
        <a:graphic>
          <a:graphicData uri="http://schemas.openxmlformats.org/drawingml/2006/table">
            <a:tbl>
              <a:tblPr firstRow="1" bandRow="1">
                <a:tableStyleId>{5C22544A-7EE6-4342-B048-85BDC9FD1C3A}</a:tableStyleId>
              </a:tblPr>
              <a:tblGrid>
                <a:gridCol w="3048000"/>
                <a:gridCol w="3048000"/>
              </a:tblGrid>
              <a:tr h="404813">
                <a:tc>
                  <a:txBody>
                    <a:bodyPr/>
                    <a:lstStyle/>
                    <a:p>
                      <a:pPr algn="ctr"/>
                      <a:r>
                        <a:rPr kumimoji="1" lang="ja-JP" altLang="en-US" dirty="0" smtClean="0">
                          <a:solidFill>
                            <a:schemeClr val="tx1"/>
                          </a:solidFill>
                        </a:rPr>
                        <a:t>区分</a:t>
                      </a:r>
                      <a:endParaRPr kumimoji="1" lang="en-US" altLang="ja-JP"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dirty="0" smtClean="0">
                          <a:solidFill>
                            <a:schemeClr val="tx1"/>
                          </a:solidFill>
                        </a:rPr>
                        <a:t>要介護認定等基準時間</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404813">
                <a:tc>
                  <a:txBody>
                    <a:bodyPr/>
                    <a:lstStyle/>
                    <a:p>
                      <a:pPr algn="ctr"/>
                      <a:r>
                        <a:rPr kumimoji="1" lang="ja-JP" altLang="en-US" dirty="0" smtClean="0">
                          <a:solidFill>
                            <a:schemeClr val="tx1"/>
                          </a:solidFill>
                        </a:rPr>
                        <a:t>非該当</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25</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要支援１</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25</a:t>
                      </a:r>
                      <a:r>
                        <a:rPr kumimoji="1" lang="ja-JP" altLang="en-US" dirty="0" smtClean="0">
                          <a:solidFill>
                            <a:schemeClr val="tx1"/>
                          </a:solidFill>
                        </a:rPr>
                        <a:t>分以上</a:t>
                      </a:r>
                      <a:r>
                        <a:rPr kumimoji="1" lang="en-US" altLang="ja-JP" dirty="0" smtClean="0">
                          <a:solidFill>
                            <a:schemeClr val="tx1"/>
                          </a:solidFill>
                        </a:rPr>
                        <a:t>32</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要支援２・要介護１</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32</a:t>
                      </a:r>
                      <a:r>
                        <a:rPr kumimoji="1" lang="ja-JP" altLang="en-US" dirty="0" smtClean="0">
                          <a:solidFill>
                            <a:schemeClr val="tx1"/>
                          </a:solidFill>
                        </a:rPr>
                        <a:t>分以上</a:t>
                      </a:r>
                      <a:r>
                        <a:rPr kumimoji="1" lang="en-US" altLang="ja-JP" dirty="0" smtClean="0">
                          <a:solidFill>
                            <a:schemeClr val="tx1"/>
                          </a:solidFill>
                        </a:rPr>
                        <a:t>50</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要介護２</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50</a:t>
                      </a:r>
                      <a:r>
                        <a:rPr kumimoji="1" lang="ja-JP" altLang="en-US" dirty="0" smtClean="0">
                          <a:solidFill>
                            <a:schemeClr val="tx1"/>
                          </a:solidFill>
                        </a:rPr>
                        <a:t>分以上</a:t>
                      </a:r>
                      <a:r>
                        <a:rPr kumimoji="1" lang="en-US" altLang="ja-JP" dirty="0" smtClean="0">
                          <a:solidFill>
                            <a:schemeClr val="tx1"/>
                          </a:solidFill>
                        </a:rPr>
                        <a:t>70</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要介護３</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70</a:t>
                      </a:r>
                      <a:r>
                        <a:rPr kumimoji="1" lang="ja-JP" altLang="en-US" dirty="0" smtClean="0">
                          <a:solidFill>
                            <a:schemeClr val="tx1"/>
                          </a:solidFill>
                        </a:rPr>
                        <a:t>分以上</a:t>
                      </a:r>
                      <a:r>
                        <a:rPr kumimoji="1" lang="en-US" altLang="ja-JP" dirty="0" smtClean="0">
                          <a:solidFill>
                            <a:schemeClr val="tx1"/>
                          </a:solidFill>
                        </a:rPr>
                        <a:t>90</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要介護４</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90</a:t>
                      </a:r>
                      <a:r>
                        <a:rPr kumimoji="1" lang="ja-JP" altLang="en-US" dirty="0" smtClean="0">
                          <a:solidFill>
                            <a:schemeClr val="tx1"/>
                          </a:solidFill>
                        </a:rPr>
                        <a:t>分以上</a:t>
                      </a:r>
                      <a:r>
                        <a:rPr kumimoji="1" lang="en-US" altLang="ja-JP" dirty="0" smtClean="0">
                          <a:solidFill>
                            <a:schemeClr val="tx1"/>
                          </a:solidFill>
                        </a:rPr>
                        <a:t>110</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要介護５</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110</a:t>
                      </a:r>
                      <a:r>
                        <a:rPr kumimoji="1" lang="ja-JP" altLang="en-US" dirty="0" smtClean="0">
                          <a:solidFill>
                            <a:schemeClr val="tx1"/>
                          </a:solidFill>
                        </a:rPr>
                        <a:t>分以上</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3" name="テキスト ボックス 41"/>
          <p:cNvSpPr txBox="1">
            <a:spLocks noChangeArrowheads="1"/>
          </p:cNvSpPr>
          <p:nvPr/>
        </p:nvSpPr>
        <p:spPr bwMode="auto">
          <a:xfrm>
            <a:off x="6687439" y="6500813"/>
            <a:ext cx="2073050" cy="277812"/>
          </a:xfrm>
          <a:prstGeom prst="rect">
            <a:avLst/>
          </a:prstGeom>
          <a:noFill/>
          <a:ln w="9525">
            <a:noFill/>
            <a:miter lim="800000"/>
            <a:headEnd/>
            <a:tailEnd/>
          </a:ln>
        </p:spPr>
        <p:txBody>
          <a:bodyPr>
            <a:spAutoFit/>
          </a:bodyPr>
          <a:lstStyle/>
          <a:p>
            <a:r>
              <a:rPr lang="en-US" altLang="ja-JP" sz="1200" dirty="0" smtClean="0">
                <a:solidFill>
                  <a:prstClr val="black"/>
                </a:solidFill>
                <a:latin typeface="Calibri" pitchFamily="34" charset="0"/>
                <a:ea typeface="ＭＳ Ｐゴシック" charset="-128"/>
              </a:rPr>
              <a:t>※</a:t>
            </a:r>
            <a:r>
              <a:rPr lang="ja-JP" altLang="en-US" sz="1200" dirty="0" smtClean="0">
                <a:solidFill>
                  <a:prstClr val="black"/>
                </a:solidFill>
                <a:latin typeface="Calibri" pitchFamily="34" charset="0"/>
                <a:ea typeface="ＭＳ Ｐゴシック" charset="-128"/>
              </a:rPr>
              <a:t>麻痺等・拘縮は能力と同じ</a:t>
            </a:r>
          </a:p>
        </p:txBody>
      </p:sp>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3</a:t>
            </a:r>
            <a:r>
              <a:rPr lang="ja-JP" altLang="en-US" sz="3200" dirty="0" err="1">
                <a:solidFill>
                  <a:prstClr val="white"/>
                </a:solidFill>
              </a:rPr>
              <a:t>つの</a:t>
            </a:r>
            <a:r>
              <a:rPr lang="ja-JP" altLang="en-US" sz="3200" dirty="0">
                <a:solidFill>
                  <a:prstClr val="white"/>
                </a:solidFill>
              </a:rPr>
              <a:t>評価軸の特徴</a:t>
            </a:r>
          </a:p>
        </p:txBody>
      </p:sp>
      <p:graphicFrame>
        <p:nvGraphicFramePr>
          <p:cNvPr id="5" name="Group 42"/>
          <p:cNvGraphicFramePr>
            <a:graphicFrameLocks noGrp="1"/>
          </p:cNvGraphicFramePr>
          <p:nvPr>
            <p:extLst>
              <p:ext uri="{D42A27DB-BD31-4B8C-83A1-F6EECF244321}">
                <p14:modId xmlns:p14="http://schemas.microsoft.com/office/powerpoint/2010/main" val="3044911240"/>
              </p:ext>
            </p:extLst>
          </p:nvPr>
        </p:nvGraphicFramePr>
        <p:xfrm>
          <a:off x="107957" y="1268413"/>
          <a:ext cx="8856663" cy="4996371"/>
        </p:xfrm>
        <a:graphic>
          <a:graphicData uri="http://schemas.openxmlformats.org/drawingml/2006/table">
            <a:tbl>
              <a:tblPr>
                <a:tableStyleId>{5940675A-B579-460E-94D1-54222C63F5DA}</a:tableStyleId>
              </a:tblPr>
              <a:tblGrid>
                <a:gridCol w="1463675"/>
                <a:gridCol w="2155825"/>
                <a:gridCol w="2788766"/>
                <a:gridCol w="2448397"/>
              </a:tblGrid>
              <a:tr h="438150">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endParaRPr kumimoji="0" lang="ja-JP" altLang="ja-JP"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smtClean="0">
                          <a:ln>
                            <a:noFill/>
                          </a:ln>
                          <a:effectLst/>
                        </a:rPr>
                        <a:t>能 力</a:t>
                      </a:r>
                      <a:endPar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endParaRPr>
                    </a:p>
                  </a:txBody>
                  <a:tcPr marL="99012" marR="99012"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smtClean="0">
                          <a:ln>
                            <a:noFill/>
                          </a:ln>
                          <a:effectLst/>
                        </a:rPr>
                        <a:t>介助の方法</a:t>
                      </a:r>
                      <a:endPar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endParaRPr>
                    </a:p>
                  </a:txBody>
                  <a:tcPr marL="99012" marR="99012"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有 無</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horzOverflow="overflow"/>
                </a:tc>
              </a:tr>
              <a:tr h="123507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主な</a:t>
                      </a:r>
                      <a:br>
                        <a:rPr kumimoji="0" lang="ja-JP" altLang="en-US" sz="2200" u="none" strike="noStrike" cap="none" normalizeH="0" baseline="0" dirty="0" smtClean="0">
                          <a:ln>
                            <a:noFill/>
                          </a:ln>
                          <a:effectLst/>
                        </a:rPr>
                      </a:br>
                      <a:r>
                        <a:rPr kumimoji="0" lang="ja-JP" altLang="en-US" sz="2200" u="none" strike="noStrike" cap="none" normalizeH="0" baseline="0" dirty="0" smtClean="0">
                          <a:ln>
                            <a:noFill/>
                          </a:ln>
                          <a:effectLst/>
                        </a:rPr>
                        <a:t>調査項目</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身体の能力</a:t>
                      </a:r>
                      <a:br>
                        <a:rPr kumimoji="0" lang="ja-JP" altLang="en-US" sz="2200" u="none" strike="noStrike" cap="none" normalizeH="0" baseline="0" dirty="0" smtClean="0">
                          <a:ln>
                            <a:noFill/>
                          </a:ln>
                          <a:effectLst/>
                        </a:rPr>
                      </a:br>
                      <a:r>
                        <a:rPr kumimoji="0" lang="ja-JP" altLang="en-US" sz="1300" u="none" strike="noStrike" cap="none" normalizeH="0" baseline="0" dirty="0" smtClean="0">
                          <a:ln>
                            <a:noFill/>
                          </a:ln>
                          <a:effectLst/>
                        </a:rPr>
                        <a:t>（第</a:t>
                      </a:r>
                      <a:r>
                        <a:rPr kumimoji="0" lang="en-US" altLang="ja-JP" sz="1300" u="none" strike="noStrike" cap="none" normalizeH="0" baseline="0" dirty="0" smtClean="0">
                          <a:ln>
                            <a:noFill/>
                          </a:ln>
                          <a:effectLst/>
                        </a:rPr>
                        <a:t>1</a:t>
                      </a:r>
                      <a:r>
                        <a:rPr kumimoji="0" lang="ja-JP" altLang="en-US" sz="1300" u="none" strike="noStrike" cap="none" normalizeH="0" baseline="0" dirty="0" smtClean="0">
                          <a:ln>
                            <a:noFill/>
                          </a:ln>
                          <a:effectLst/>
                        </a:rPr>
                        <a:t>群を中心に</a:t>
                      </a:r>
                      <a:r>
                        <a:rPr kumimoji="0" lang="en-US" altLang="ja-JP" sz="1300" u="none" strike="noStrike" cap="none" normalizeH="0" baseline="0" dirty="0" smtClean="0">
                          <a:ln>
                            <a:noFill/>
                          </a:ln>
                          <a:effectLst/>
                        </a:rPr>
                        <a:t>10</a:t>
                      </a:r>
                      <a:r>
                        <a:rPr kumimoji="0" lang="ja-JP" altLang="en-US" sz="1300" u="none" strike="noStrike" cap="none" normalizeH="0" baseline="0" dirty="0" smtClean="0">
                          <a:ln>
                            <a:noFill/>
                          </a:ln>
                          <a:effectLst/>
                        </a:rPr>
                        <a:t>項目）</a:t>
                      </a: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認知の能力</a:t>
                      </a:r>
                      <a:br>
                        <a:rPr kumimoji="0" lang="ja-JP" altLang="en-US" sz="2200" u="none" strike="noStrike" cap="none" normalizeH="0" baseline="0" dirty="0" smtClean="0">
                          <a:ln>
                            <a:noFill/>
                          </a:ln>
                          <a:effectLst/>
                        </a:rPr>
                      </a:br>
                      <a:r>
                        <a:rPr kumimoji="0" lang="ja-JP" altLang="en-US" sz="1300" u="none" strike="noStrike" cap="none" normalizeH="0" baseline="0" dirty="0" smtClean="0">
                          <a:ln>
                            <a:noFill/>
                          </a:ln>
                          <a:effectLst/>
                        </a:rPr>
                        <a:t>（第</a:t>
                      </a:r>
                      <a:r>
                        <a:rPr kumimoji="0" lang="en-US" altLang="ja-JP" sz="1300" u="none" strike="noStrike" cap="none" normalizeH="0" baseline="0" dirty="0" smtClean="0">
                          <a:ln>
                            <a:noFill/>
                          </a:ln>
                          <a:effectLst/>
                        </a:rPr>
                        <a:t>3</a:t>
                      </a:r>
                      <a:r>
                        <a:rPr kumimoji="0" lang="ja-JP" altLang="en-US" sz="1300" u="none" strike="noStrike" cap="none" normalizeH="0" baseline="0" dirty="0" smtClean="0">
                          <a:ln>
                            <a:noFill/>
                          </a:ln>
                          <a:effectLst/>
                        </a:rPr>
                        <a:t>群を中心に</a:t>
                      </a:r>
                      <a:r>
                        <a:rPr kumimoji="0" lang="en-US" altLang="ja-JP" sz="1300" u="none" strike="noStrike" cap="none" normalizeH="0" baseline="0" dirty="0" smtClean="0">
                          <a:ln>
                            <a:noFill/>
                          </a:ln>
                          <a:effectLst/>
                        </a:rPr>
                        <a:t>8</a:t>
                      </a:r>
                      <a:r>
                        <a:rPr kumimoji="0" lang="ja-JP" altLang="en-US" sz="1300" u="none" strike="noStrike" cap="none" normalizeH="0" baseline="0" dirty="0" smtClean="0">
                          <a:ln>
                            <a:noFill/>
                          </a:ln>
                          <a:effectLst/>
                        </a:rPr>
                        <a:t>項目）</a:t>
                      </a:r>
                      <a:endParaRPr kumimoji="0" lang="ja-JP" altLang="en-US" sz="13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smtClean="0">
                          <a:ln>
                            <a:noFill/>
                          </a:ln>
                          <a:effectLst/>
                        </a:rPr>
                        <a:t>生活機能</a:t>
                      </a:r>
                      <a:br>
                        <a:rPr kumimoji="0" lang="ja-JP" altLang="en-US" sz="2200" u="none" strike="noStrike" cap="none" normalizeH="0" baseline="0" smtClean="0">
                          <a:ln>
                            <a:noFill/>
                          </a:ln>
                          <a:effectLst/>
                        </a:rPr>
                      </a:br>
                      <a:r>
                        <a:rPr kumimoji="0" lang="ja-JP" altLang="en-US" sz="1500" u="none" strike="noStrike" cap="none" normalizeH="0" baseline="0" smtClean="0">
                          <a:ln>
                            <a:noFill/>
                          </a:ln>
                          <a:effectLst/>
                        </a:rPr>
                        <a:t>（第</a:t>
                      </a:r>
                      <a:r>
                        <a:rPr kumimoji="0" lang="en-US" altLang="ja-JP" sz="1500" u="none" strike="noStrike" cap="none" normalizeH="0" baseline="0" smtClean="0">
                          <a:ln>
                            <a:noFill/>
                          </a:ln>
                          <a:effectLst/>
                        </a:rPr>
                        <a:t>2</a:t>
                      </a:r>
                      <a:r>
                        <a:rPr kumimoji="0" lang="ja-JP" altLang="en-US" sz="1500" u="none" strike="noStrike" cap="none" normalizeH="0" baseline="0" smtClean="0">
                          <a:ln>
                            <a:noFill/>
                          </a:ln>
                          <a:effectLst/>
                        </a:rPr>
                        <a:t>群を中心に</a:t>
                      </a:r>
                      <a:r>
                        <a:rPr kumimoji="0" lang="en-US" altLang="ja-JP" sz="1500" u="none" strike="noStrike" cap="none" normalizeH="0" baseline="0" smtClean="0">
                          <a:ln>
                            <a:noFill/>
                          </a:ln>
                          <a:effectLst/>
                        </a:rPr>
                        <a:t>12</a:t>
                      </a:r>
                      <a:r>
                        <a:rPr kumimoji="0" lang="ja-JP" altLang="en-US" sz="1500" u="none" strike="noStrike" cap="none" normalizeH="0" baseline="0" smtClean="0">
                          <a:ln>
                            <a:noFill/>
                          </a:ln>
                          <a:effectLst/>
                        </a:rPr>
                        <a:t>項目）</a:t>
                      </a: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smtClean="0">
                          <a:ln>
                            <a:noFill/>
                          </a:ln>
                          <a:effectLst/>
                        </a:rPr>
                        <a:t>社会生活への適応</a:t>
                      </a:r>
                      <a:br>
                        <a:rPr kumimoji="0" lang="ja-JP" altLang="en-US" sz="2200" u="none" strike="noStrike" cap="none" normalizeH="0" baseline="0" smtClean="0">
                          <a:ln>
                            <a:noFill/>
                          </a:ln>
                          <a:effectLst/>
                        </a:rPr>
                      </a:br>
                      <a:r>
                        <a:rPr kumimoji="0" lang="ja-JP" altLang="en-US" sz="1500" u="none" strike="noStrike" cap="none" normalizeH="0" baseline="0" smtClean="0">
                          <a:ln>
                            <a:noFill/>
                          </a:ln>
                          <a:effectLst/>
                        </a:rPr>
                        <a:t>（第</a:t>
                      </a:r>
                      <a:r>
                        <a:rPr kumimoji="0" lang="en-US" altLang="ja-JP" sz="1500" u="none" strike="noStrike" cap="none" normalizeH="0" baseline="0" smtClean="0">
                          <a:ln>
                            <a:noFill/>
                          </a:ln>
                          <a:effectLst/>
                        </a:rPr>
                        <a:t>5</a:t>
                      </a:r>
                      <a:r>
                        <a:rPr kumimoji="0" lang="ja-JP" altLang="en-US" sz="1500" u="none" strike="noStrike" cap="none" normalizeH="0" baseline="0" smtClean="0">
                          <a:ln>
                            <a:noFill/>
                          </a:ln>
                          <a:effectLst/>
                        </a:rPr>
                        <a:t>群を中心に</a:t>
                      </a:r>
                      <a:r>
                        <a:rPr kumimoji="0" lang="en-US" altLang="ja-JP" sz="1500" u="none" strike="noStrike" cap="none" normalizeH="0" baseline="0" smtClean="0">
                          <a:ln>
                            <a:noFill/>
                          </a:ln>
                          <a:effectLst/>
                        </a:rPr>
                        <a:t>4</a:t>
                      </a:r>
                      <a:r>
                        <a:rPr kumimoji="0" lang="ja-JP" altLang="en-US" sz="1500" u="none" strike="noStrike" cap="none" normalizeH="0" baseline="0" smtClean="0">
                          <a:ln>
                            <a:noFill/>
                          </a:ln>
                          <a:effectLst/>
                        </a:rPr>
                        <a:t>項目）</a:t>
                      </a:r>
                      <a:endParaRPr kumimoji="0" lang="ja-JP" altLang="en-US" sz="1500" b="0" i="0" u="none" strike="noStrike" cap="none" normalizeH="0" baseline="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麻痺等・拘縮</a:t>
                      </a:r>
                      <a:r>
                        <a:rPr kumimoji="0" lang="en-US" altLang="ja-JP" sz="2200" u="none" strike="noStrike" cap="none" normalizeH="0" baseline="0" dirty="0" smtClean="0">
                          <a:ln>
                            <a:noFill/>
                          </a:ln>
                          <a:effectLst/>
                        </a:rPr>
                        <a:t/>
                      </a:r>
                      <a:br>
                        <a:rPr kumimoji="0" lang="en-US" altLang="ja-JP" sz="2200" u="none" strike="noStrike" cap="none" normalizeH="0" baseline="0" dirty="0" smtClean="0">
                          <a:ln>
                            <a:noFill/>
                          </a:ln>
                          <a:effectLst/>
                        </a:rPr>
                      </a:br>
                      <a:r>
                        <a:rPr kumimoji="0" lang="ja-JP" altLang="en-US" sz="1200" u="none" strike="noStrike" cap="none" normalizeH="0" baseline="0" dirty="0" smtClean="0">
                          <a:ln>
                            <a:noFill/>
                          </a:ln>
                          <a:effectLst/>
                        </a:rPr>
                        <a:t>（第</a:t>
                      </a:r>
                      <a:r>
                        <a:rPr kumimoji="0" lang="en-US" altLang="ja-JP" sz="1200" u="none" strike="noStrike" cap="none" normalizeH="0" baseline="0" dirty="0" smtClean="0">
                          <a:ln>
                            <a:noFill/>
                          </a:ln>
                          <a:effectLst/>
                        </a:rPr>
                        <a:t>1</a:t>
                      </a:r>
                      <a:r>
                        <a:rPr kumimoji="0" lang="ja-JP" altLang="en-US" sz="1200" u="none" strike="noStrike" cap="none" normalizeH="0" baseline="0" dirty="0" smtClean="0">
                          <a:ln>
                            <a:noFill/>
                          </a:ln>
                          <a:effectLst/>
                        </a:rPr>
                        <a:t>群の</a:t>
                      </a:r>
                      <a:r>
                        <a:rPr kumimoji="0" lang="en-US" altLang="ja-JP" sz="1200" u="none" strike="noStrike" cap="none" normalizeH="0" baseline="0" dirty="0" smtClean="0">
                          <a:ln>
                            <a:noFill/>
                          </a:ln>
                          <a:effectLst/>
                        </a:rPr>
                        <a:t>9</a:t>
                      </a:r>
                      <a:r>
                        <a:rPr kumimoji="0" lang="ja-JP" altLang="en-US" sz="1200" u="none" strike="noStrike" cap="none" normalizeH="0" baseline="0" dirty="0" smtClean="0">
                          <a:ln>
                            <a:noFill/>
                          </a:ln>
                          <a:effectLst/>
                        </a:rPr>
                        <a:t>部位）</a:t>
                      </a:r>
                      <a:r>
                        <a:rPr kumimoji="0" lang="ja-JP" altLang="en-US" sz="1700" u="none" strike="noStrike" cap="none" normalizeH="0" baseline="0" dirty="0" smtClean="0">
                          <a:ln>
                            <a:noFill/>
                          </a:ln>
                          <a:effectLst/>
                        </a:rPr>
                        <a:t/>
                      </a:r>
                      <a:br>
                        <a:rPr kumimoji="0" lang="ja-JP" altLang="en-US" sz="1700" u="none" strike="noStrike" cap="none" normalizeH="0" baseline="0" dirty="0" smtClean="0">
                          <a:ln>
                            <a:noFill/>
                          </a:ln>
                          <a:effectLst/>
                        </a:rPr>
                      </a:br>
                      <a:r>
                        <a:rPr kumimoji="0" lang="en-US" altLang="ja-JP" sz="2200" u="none" strike="noStrike" cap="none" normalizeH="0" baseline="0" dirty="0" smtClean="0">
                          <a:ln>
                            <a:noFill/>
                          </a:ln>
                          <a:effectLst/>
                        </a:rPr>
                        <a:t>BPSD</a:t>
                      </a:r>
                      <a:r>
                        <a:rPr kumimoji="0" lang="ja-JP" altLang="en-US" sz="2200" u="none" strike="noStrike" cap="none" normalizeH="0" baseline="0" dirty="0" smtClean="0">
                          <a:ln>
                            <a:noFill/>
                          </a:ln>
                          <a:effectLst/>
                        </a:rPr>
                        <a:t>関連</a:t>
                      </a:r>
                      <a:br>
                        <a:rPr kumimoji="0" lang="ja-JP" altLang="en-US" sz="2200" u="none" strike="noStrike" cap="none" normalizeH="0" baseline="0" dirty="0" smtClean="0">
                          <a:ln>
                            <a:noFill/>
                          </a:ln>
                          <a:effectLst/>
                        </a:rPr>
                      </a:br>
                      <a:r>
                        <a:rPr kumimoji="0" lang="ja-JP" altLang="en-US" sz="1400" u="none" strike="noStrike" cap="none" normalizeH="0" baseline="0" dirty="0" smtClean="0">
                          <a:ln>
                            <a:noFill/>
                          </a:ln>
                          <a:effectLst/>
                        </a:rPr>
                        <a:t>（</a:t>
                      </a:r>
                      <a:r>
                        <a:rPr kumimoji="0" lang="ja-JP" altLang="en-US" sz="1100" u="none" strike="noStrike" cap="none" normalizeH="0" baseline="0" dirty="0" smtClean="0">
                          <a:ln>
                            <a:noFill/>
                          </a:ln>
                          <a:effectLst/>
                        </a:rPr>
                        <a:t>第</a:t>
                      </a:r>
                      <a:r>
                        <a:rPr kumimoji="0" lang="en-US" altLang="ja-JP" sz="1400" u="none" strike="noStrike" cap="none" normalizeH="0" baseline="0" dirty="0" smtClean="0">
                          <a:ln>
                            <a:noFill/>
                          </a:ln>
                          <a:effectLst/>
                        </a:rPr>
                        <a:t>4</a:t>
                      </a:r>
                      <a:r>
                        <a:rPr kumimoji="0" lang="ja-JP" altLang="en-US" sz="1000" u="none" strike="noStrike" cap="none" normalizeH="0" baseline="0" dirty="0" smtClean="0">
                          <a:ln>
                            <a:noFill/>
                          </a:ln>
                          <a:effectLst/>
                        </a:rPr>
                        <a:t>群を中心に</a:t>
                      </a:r>
                      <a:r>
                        <a:rPr kumimoji="0" lang="en-US" altLang="ja-JP" sz="1400" u="none" strike="noStrike" cap="none" normalizeH="0" baseline="0" dirty="0" smtClean="0">
                          <a:ln>
                            <a:noFill/>
                          </a:ln>
                          <a:effectLst/>
                        </a:rPr>
                        <a:t>18</a:t>
                      </a:r>
                      <a:r>
                        <a:rPr kumimoji="0" lang="ja-JP" altLang="en-US" sz="1000" u="none" strike="noStrike" cap="none" normalizeH="0" baseline="0" dirty="0" smtClean="0">
                          <a:ln>
                            <a:noFill/>
                          </a:ln>
                          <a:effectLst/>
                        </a:rPr>
                        <a:t>項目</a:t>
                      </a:r>
                      <a:r>
                        <a:rPr kumimoji="0" lang="ja-JP" altLang="en-US" sz="1400" u="none" strike="noStrike" cap="none" normalizeH="0" baseline="0" dirty="0" smtClean="0">
                          <a:ln>
                            <a:noFill/>
                          </a:ln>
                          <a:effectLst/>
                        </a:rPr>
                        <a:t>）</a:t>
                      </a:r>
                      <a:endParaRPr kumimoji="0" lang="ja-JP" altLang="en-US" sz="14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r h="81597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選択肢の特徴</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700" u="none" strike="noStrike" cap="none" normalizeH="0" baseline="0" dirty="0" smtClean="0">
                          <a:ln>
                            <a:noFill/>
                          </a:ln>
                          <a:effectLst/>
                        </a:rPr>
                        <a:t>「できる」「できない」の表現が含まれる</a:t>
                      </a:r>
                      <a:endParaRPr kumimoji="0" lang="ja-JP" altLang="en-US" sz="17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800" u="none" strike="noStrike" cap="none" normalizeH="0" baseline="0" dirty="0" smtClean="0">
                          <a:ln>
                            <a:noFill/>
                          </a:ln>
                          <a:effectLst/>
                        </a:rPr>
                        <a:t>「介助」の</a:t>
                      </a:r>
                      <a:r>
                        <a:rPr kumimoji="0" lang="en-US" altLang="ja-JP" sz="1800" u="none" strike="noStrike" cap="none" normalizeH="0" baseline="0" dirty="0" smtClean="0">
                          <a:ln>
                            <a:noFill/>
                          </a:ln>
                          <a:effectLst/>
                        </a:rPr>
                        <a:t/>
                      </a:r>
                      <a:br>
                        <a:rPr kumimoji="0" lang="en-US" altLang="ja-JP" sz="1800" u="none" strike="noStrike" cap="none" normalizeH="0" baseline="0" dirty="0" smtClean="0">
                          <a:ln>
                            <a:noFill/>
                          </a:ln>
                          <a:effectLst/>
                        </a:rPr>
                      </a:br>
                      <a:r>
                        <a:rPr kumimoji="0" lang="ja-JP" altLang="en-US" sz="1800" u="none" strike="noStrike" cap="none" normalizeH="0" baseline="0" dirty="0" smtClean="0">
                          <a:ln>
                            <a:noFill/>
                          </a:ln>
                          <a:effectLst/>
                        </a:rPr>
                        <a:t>表現が含まれる</a:t>
                      </a:r>
                      <a:endParaRPr kumimoji="0" lang="ja-JP" altLang="en-US" sz="18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700" u="none" strike="noStrike" cap="none" normalizeH="0" baseline="0" dirty="0" smtClean="0">
                          <a:ln>
                            <a:noFill/>
                          </a:ln>
                          <a:effectLst/>
                        </a:rPr>
                        <a:t>「なし」「ある」</a:t>
                      </a:r>
                      <a:endParaRPr kumimoji="0" lang="en-US" altLang="ja-JP" sz="17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700" u="none" strike="noStrike" cap="none" normalizeH="0" baseline="0" dirty="0" smtClean="0">
                          <a:ln>
                            <a:noFill/>
                          </a:ln>
                          <a:effectLst/>
                        </a:rPr>
                        <a:t>の表現が含まれる</a:t>
                      </a:r>
                      <a:endParaRPr kumimoji="0" lang="ja-JP" altLang="en-US" sz="17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800" u="none" strike="noStrike" cap="none" normalizeH="0" baseline="0" dirty="0" smtClean="0">
                          <a:ln>
                            <a:noFill/>
                          </a:ln>
                          <a:effectLst/>
                        </a:rPr>
                        <a:t>基本調査の選択基準</a:t>
                      </a:r>
                      <a:endParaRPr kumimoji="0" lang="ja-JP" altLang="en-US" sz="18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effectLst/>
                        </a:rPr>
                        <a:t>試行による</a:t>
                      </a:r>
                      <a:r>
                        <a:rPr kumimoji="0" lang="en-US" altLang="ja-JP" sz="1500" u="none" strike="noStrike" cap="none" normalizeH="0" baseline="0" dirty="0" smtClean="0">
                          <a:ln>
                            <a:noFill/>
                          </a:ln>
                          <a:effectLst/>
                        </a:rPr>
                        <a:t/>
                      </a:r>
                      <a:br>
                        <a:rPr kumimoji="0" lang="en-US" altLang="ja-JP" sz="1500" u="none" strike="noStrike" cap="none" normalizeH="0" baseline="0" dirty="0" smtClean="0">
                          <a:ln>
                            <a:noFill/>
                          </a:ln>
                          <a:effectLst/>
                        </a:rPr>
                      </a:br>
                      <a:r>
                        <a:rPr kumimoji="0" lang="ja-JP" altLang="en-US" sz="1500" u="none" strike="noStrike" cap="none" normalizeH="0" baseline="0" dirty="0" smtClean="0">
                          <a:ln>
                            <a:noFill/>
                          </a:ln>
                          <a:effectLst/>
                        </a:rPr>
                        <a:t>本人の能力の評価</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effectLst/>
                        </a:rPr>
                        <a:t>介護者の介助状況</a:t>
                      </a:r>
                      <a:endParaRPr kumimoji="0" lang="en-US" altLang="ja-JP" sz="15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effectLst/>
                        </a:rPr>
                        <a:t>（適切な介助）</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effectLst/>
                        </a:rPr>
                        <a:t>行動の発生</a:t>
                      </a:r>
                      <a:r>
                        <a:rPr kumimoji="0" lang="ja-JP" altLang="en-US" sz="1500" u="none" strike="noStrike" kern="1200" cap="none" normalizeH="0" baseline="0" dirty="0" smtClean="0">
                          <a:ln>
                            <a:noFill/>
                          </a:ln>
                          <a:effectLst/>
                        </a:rPr>
                        <a:t>頻度</a:t>
                      </a:r>
                      <a:r>
                        <a:rPr kumimoji="0" lang="en-US" altLang="ja-JP" sz="1500" u="none" strike="noStrike" kern="1200" cap="none" normalizeH="0" baseline="0" dirty="0" smtClean="0">
                          <a:ln>
                            <a:noFill/>
                          </a:ln>
                          <a:effectLst/>
                        </a:rPr>
                        <a:t/>
                      </a:r>
                      <a:br>
                        <a:rPr kumimoji="0" lang="en-US" altLang="ja-JP" sz="1500" u="none" strike="noStrike" kern="1200" cap="none" normalizeH="0" baseline="0" dirty="0" smtClean="0">
                          <a:ln>
                            <a:noFill/>
                          </a:ln>
                          <a:effectLst/>
                        </a:rPr>
                      </a:br>
                      <a:r>
                        <a:rPr kumimoji="0" lang="ja-JP" altLang="en-US" sz="1400" u="none" strike="noStrike" kern="1200" cap="none" normalizeH="0" baseline="0" dirty="0" smtClean="0">
                          <a:ln>
                            <a:noFill/>
                          </a:ln>
                          <a:effectLst/>
                        </a:rPr>
                        <a:t>に</a:t>
                      </a:r>
                      <a:r>
                        <a:rPr kumimoji="0" lang="ja-JP" altLang="en-US" sz="1400" u="none" strike="noStrike" cap="none" normalizeH="0" baseline="0" dirty="0" smtClean="0">
                          <a:ln>
                            <a:noFill/>
                          </a:ln>
                          <a:effectLst/>
                        </a:rPr>
                        <a:t>基づき選択</a:t>
                      </a:r>
                      <a:r>
                        <a:rPr kumimoji="0" lang="en-US" altLang="ja-JP" sz="800" u="none" strike="noStrike" cap="none" normalizeH="0" baseline="0" dirty="0" smtClean="0">
                          <a:ln>
                            <a:noFill/>
                          </a:ln>
                          <a:effectLst/>
                        </a:rPr>
                        <a:t>(BPSD)※</a:t>
                      </a:r>
                      <a:endParaRPr kumimoji="0" lang="en-US" altLang="ja-JP" sz="14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r h="735013">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特記事項</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effectLst/>
                        </a:rPr>
                        <a:t>日頃の状況</a:t>
                      </a:r>
                      <a:br>
                        <a:rPr kumimoji="0" lang="ja-JP" altLang="en-US" sz="1500" u="none" strike="noStrike" cap="none" normalizeH="0" baseline="0" dirty="0" smtClean="0">
                          <a:ln>
                            <a:noFill/>
                          </a:ln>
                          <a:effectLst/>
                        </a:rPr>
                      </a:br>
                      <a:r>
                        <a:rPr kumimoji="0" lang="ja-JP" altLang="en-US" sz="1500" u="none" strike="noStrike" cap="none" normalizeH="0" baseline="0" dirty="0" smtClean="0">
                          <a:ln>
                            <a:noFill/>
                          </a:ln>
                          <a:effectLst/>
                        </a:rPr>
                        <a:t>選択根拠・試行結果</a:t>
                      </a:r>
                      <a:r>
                        <a:rPr kumimoji="0" lang="en-US" altLang="ja-JP" sz="1500" u="none" strike="noStrike" cap="none" normalizeH="0" baseline="0" dirty="0" smtClean="0">
                          <a:ln>
                            <a:noFill/>
                          </a:ln>
                          <a:effectLst/>
                        </a:rPr>
                        <a:t/>
                      </a:r>
                      <a:br>
                        <a:rPr kumimoji="0" lang="en-US" altLang="ja-JP" sz="1500" u="none" strike="noStrike" cap="none" normalizeH="0" baseline="0" dirty="0" smtClean="0">
                          <a:ln>
                            <a:noFill/>
                          </a:ln>
                          <a:effectLst/>
                        </a:rPr>
                      </a:br>
                      <a:r>
                        <a:rPr kumimoji="0" lang="ja-JP" altLang="en-US" sz="1200" u="none" strike="noStrike" cap="none" normalizeH="0" baseline="0" dirty="0" smtClean="0">
                          <a:ln>
                            <a:noFill/>
                          </a:ln>
                          <a:effectLst/>
                        </a:rPr>
                        <a:t>（特に判断に迷う場合）</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effectLst/>
                        </a:rPr>
                        <a:t>介護の手間と頻度</a:t>
                      </a:r>
                      <a:r>
                        <a:rPr kumimoji="0" lang="en-US" altLang="ja-JP" sz="1500" u="none" strike="noStrike" cap="none" normalizeH="0" baseline="0" dirty="0" smtClean="0">
                          <a:ln>
                            <a:noFill/>
                          </a:ln>
                          <a:effectLst/>
                        </a:rPr>
                        <a:t/>
                      </a:r>
                      <a:br>
                        <a:rPr kumimoji="0" lang="en-US" altLang="ja-JP" sz="1500" u="none" strike="noStrike" cap="none" normalizeH="0" baseline="0" dirty="0" smtClean="0">
                          <a:ln>
                            <a:noFill/>
                          </a:ln>
                          <a:effectLst/>
                        </a:rPr>
                      </a:br>
                      <a:r>
                        <a:rPr kumimoji="0" lang="ja-JP" altLang="en-US" sz="1400" u="none" strike="noStrike" cap="none" normalizeH="0" baseline="0" dirty="0" smtClean="0">
                          <a:ln>
                            <a:noFill/>
                          </a:ln>
                          <a:effectLst/>
                        </a:rPr>
                        <a:t>（介助の量を把握できる記述）</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effectLst/>
                        </a:rPr>
                        <a:t>介護の手間と頻度</a:t>
                      </a:r>
                      <a:endParaRPr kumimoji="0" lang="en-US" sz="15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en-US" altLang="ja-JP" sz="900" u="none" strike="noStrike" cap="none" normalizeH="0" baseline="0" dirty="0" smtClean="0">
                          <a:ln>
                            <a:noFill/>
                          </a:ln>
                          <a:effectLst/>
                        </a:rPr>
                        <a:t>(BPSD)※</a:t>
                      </a:r>
                      <a:endParaRPr kumimoji="0" lang="en-US" altLang="ja-JP" sz="9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r h="81597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留意点</a:t>
                      </a:r>
                      <a:endParaRPr kumimoji="0" lang="en-US" altLang="ja-JP"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200" u="none" strike="noStrike" cap="none" normalizeH="0" baseline="0" dirty="0" smtClean="0">
                          <a:ln>
                            <a:noFill/>
                          </a:ln>
                          <a:effectLst/>
                        </a:rPr>
                        <a:t>実際に行ってもらった状況と日頃の状況が異なる場合</a:t>
                      </a:r>
                      <a:endParaRPr kumimoji="0" lang="en-US" altLang="ja-JP" sz="12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050" u="none" strike="noStrike" cap="none" normalizeH="0" baseline="0" dirty="0" smtClean="0">
                          <a:ln>
                            <a:noFill/>
                          </a:ln>
                          <a:effectLst/>
                        </a:rPr>
                        <a:t>「日頃の状況」の意味にも留意する</a:t>
                      </a:r>
                      <a:endParaRPr kumimoji="0" lang="ja-JP" altLang="en-US" sz="105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400" u="none" strike="noStrike" cap="none" normalizeH="0" baseline="0" dirty="0" smtClean="0">
                          <a:ln>
                            <a:noFill/>
                          </a:ln>
                          <a:effectLst/>
                        </a:rPr>
                        <a:t>「実際に行われている介助が不適切な場合」</a:t>
                      </a:r>
                      <a:endParaRPr kumimoji="0" lang="ja-JP" altLang="en-US" sz="14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400" u="none" strike="noStrike" cap="none" normalizeH="0" baseline="0" dirty="0" smtClean="0">
                          <a:ln>
                            <a:noFill/>
                          </a:ln>
                          <a:effectLst/>
                        </a:rPr>
                        <a:t>選択と特記事項の基準が異なる点に留意</a:t>
                      </a:r>
                      <a:endParaRPr kumimoji="0" lang="en-US" altLang="ja-JP" sz="14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400" u="none" strike="noStrike" cap="none" normalizeH="0" baseline="0" dirty="0" smtClean="0">
                          <a:ln>
                            <a:noFill/>
                          </a:ln>
                          <a:effectLst/>
                        </a:rPr>
                        <a:t>定義以外で手間のかかる類似の行動等がある場合</a:t>
                      </a:r>
                      <a:r>
                        <a:rPr kumimoji="0" lang="en-US" altLang="ja-JP" sz="1050" u="none" strike="noStrike" cap="none" normalizeH="0" baseline="0" dirty="0" smtClean="0">
                          <a:ln>
                            <a:noFill/>
                          </a:ln>
                          <a:effectLst/>
                        </a:rPr>
                        <a:t>(BPSD)※</a:t>
                      </a:r>
                      <a:endParaRPr kumimoji="0" lang="en-US" altLang="ja-JP" sz="14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bl>
          </a:graphicData>
        </a:graphic>
      </p:graphicFrame>
    </p:spTree>
    <p:extLst>
      <p:ext uri="{BB962C8B-B14F-4D97-AF65-F5344CB8AC3E}">
        <p14:creationId xmlns:p14="http://schemas.microsoft.com/office/powerpoint/2010/main" val="3663008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467692" y="1052513"/>
            <a:ext cx="8280473" cy="5472112"/>
          </a:xfrm>
        </p:spPr>
        <p:txBody>
          <a:bodyPr/>
          <a:lstStyle/>
          <a:p>
            <a:pPr eaLnBrk="1" hangingPunct="1">
              <a:lnSpc>
                <a:spcPct val="80000"/>
              </a:lnSpc>
            </a:pPr>
            <a:r>
              <a:rPr lang="ja-JP" altLang="en-US" sz="2400" dirty="0" smtClean="0"/>
              <a:t>概況調査</a:t>
            </a:r>
          </a:p>
          <a:p>
            <a:pPr lvl="1" eaLnBrk="1" hangingPunct="1">
              <a:lnSpc>
                <a:spcPct val="80000"/>
              </a:lnSpc>
            </a:pPr>
            <a:r>
              <a:rPr lang="ja-JP" altLang="en-US" sz="2400" dirty="0" smtClean="0"/>
              <a:t>現在受けているサービスの状況（療養に関する意見を付する際に活用される場合がある）</a:t>
            </a:r>
          </a:p>
          <a:p>
            <a:pPr lvl="1" eaLnBrk="1" hangingPunct="1">
              <a:lnSpc>
                <a:spcPct val="80000"/>
              </a:lnSpc>
            </a:pPr>
            <a:r>
              <a:rPr lang="ja-JP" altLang="en-US" sz="2400" dirty="0" smtClean="0"/>
              <a:t>家族状況、居住環境、日常的に使用する機器、器械の有無等について特記すべき事項。（介護の手間など特記事項の内容を理解する際に活用される場合がある）</a:t>
            </a:r>
          </a:p>
          <a:p>
            <a:pPr lvl="1" eaLnBrk="1" hangingPunct="1">
              <a:lnSpc>
                <a:spcPct val="80000"/>
              </a:lnSpc>
            </a:pPr>
            <a:endParaRPr lang="ja-JP" altLang="en-US" sz="2400" dirty="0" smtClean="0"/>
          </a:p>
          <a:p>
            <a:pPr eaLnBrk="1" hangingPunct="1">
              <a:lnSpc>
                <a:spcPct val="80000"/>
              </a:lnSpc>
            </a:pPr>
            <a:r>
              <a:rPr lang="ja-JP" altLang="en-US" sz="2400" dirty="0" smtClean="0"/>
              <a:t>基本調査（</a:t>
            </a:r>
            <a:r>
              <a:rPr lang="en-US" altLang="ja-JP" sz="2400" dirty="0" smtClean="0"/>
              <a:t>74</a:t>
            </a:r>
            <a:r>
              <a:rPr lang="ja-JP" altLang="en-US" sz="2400" dirty="0" smtClean="0"/>
              <a:t>項目）	</a:t>
            </a:r>
          </a:p>
          <a:p>
            <a:pPr lvl="1" eaLnBrk="1" hangingPunct="1">
              <a:lnSpc>
                <a:spcPct val="80000"/>
              </a:lnSpc>
            </a:pPr>
            <a:r>
              <a:rPr lang="ja-JP" altLang="en-US" sz="2400" dirty="0" smtClean="0"/>
              <a:t>調査項目をもとに中間評価項目得点を算出</a:t>
            </a:r>
          </a:p>
          <a:p>
            <a:pPr lvl="1" eaLnBrk="1" hangingPunct="1">
              <a:lnSpc>
                <a:spcPct val="80000"/>
              </a:lnSpc>
            </a:pPr>
            <a:r>
              <a:rPr lang="ja-JP" altLang="en-US" sz="2400" dirty="0" smtClean="0"/>
              <a:t>調査項目の選択及び中間評価項目得点より、一次判定ソフト（樹形モデル）によって要介護等基準時間を算出</a:t>
            </a:r>
          </a:p>
          <a:p>
            <a:pPr lvl="1" eaLnBrk="1" hangingPunct="1">
              <a:lnSpc>
                <a:spcPct val="80000"/>
              </a:lnSpc>
            </a:pPr>
            <a:endParaRPr lang="ja-JP" altLang="en-US" sz="2400" dirty="0" smtClean="0"/>
          </a:p>
          <a:p>
            <a:pPr eaLnBrk="1" hangingPunct="1">
              <a:lnSpc>
                <a:spcPct val="80000"/>
              </a:lnSpc>
            </a:pPr>
            <a:r>
              <a:rPr lang="ja-JP" altLang="en-US" sz="2400" dirty="0" smtClean="0"/>
              <a:t>特記事項</a:t>
            </a:r>
          </a:p>
          <a:p>
            <a:pPr lvl="1" eaLnBrk="1" hangingPunct="1">
              <a:lnSpc>
                <a:spcPct val="80000"/>
              </a:lnSpc>
            </a:pPr>
            <a:r>
              <a:rPr lang="ja-JP" altLang="en-US" sz="2400" dirty="0" smtClean="0"/>
              <a:t>対象者の状況を正確に把握するための情報。主に基本調査では把握できない対象者の具体的、固有な状況などを審査会に伝達する役割。</a:t>
            </a:r>
          </a:p>
        </p:txBody>
      </p:sp>
      <p:sp>
        <p:nvSpPr>
          <p:cNvPr id="5" name="正方形/長方形 4"/>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認定調査を構成する３つの調査票の役割</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8353055-47E5-4B29-BE40-B448AB33681D}">
  <ds:schemaRefs>
    <ds:schemaRef ds:uri="http://purl.org/dc/terms/"/>
    <ds:schemaRef ds:uri="8B97BE19-CDDD-400E-817A-CFDD13F7EC12"/>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 ds:uri="fb02c745-2821-438e-a9f3-36f365a5b5fa"/>
    <ds:schemaRef ds:uri="http://schemas.openxmlformats.org/package/2006/metadata/core-properties"/>
  </ds:schemaRefs>
</ds:datastoreItem>
</file>

<file path=customXml/itemProps2.xml><?xml version="1.0" encoding="utf-8"?>
<ds:datastoreItem xmlns:ds="http://schemas.openxmlformats.org/officeDocument/2006/customXml" ds:itemID="{D5A8A2F6-DB66-4B18-90E2-B79D133B77D4}">
  <ds:schemaRefs>
    <ds:schemaRef ds:uri="http://schemas.microsoft.com/sharepoint/v3/contenttype/forms"/>
  </ds:schemaRefs>
</ds:datastoreItem>
</file>

<file path=customXml/itemProps3.xml><?xml version="1.0" encoding="utf-8"?>
<ds:datastoreItem xmlns:ds="http://schemas.openxmlformats.org/officeDocument/2006/customXml" ds:itemID="{11F15606-52B2-4FB3-B405-C769CB966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Origin</Template>
  <TotalTime>8275</TotalTime>
  <Words>2173</Words>
  <Application>Microsoft Office PowerPoint</Application>
  <PresentationFormat>画面に合わせる (4:3)</PresentationFormat>
  <Paragraphs>314</Paragraphs>
  <Slides>23</Slides>
  <Notes>23</Notes>
  <HiddenSlides>0</HiddenSlides>
  <MMClips>0</MMClips>
  <ScaleCrop>false</ScaleCrop>
  <HeadingPairs>
    <vt:vector size="8" baseType="variant">
      <vt:variant>
        <vt:lpstr>使用されているフォント</vt:lpstr>
      </vt:variant>
      <vt:variant>
        <vt:i4>10</vt:i4>
      </vt:variant>
      <vt:variant>
        <vt:lpstr>テーマ</vt:lpstr>
      </vt:variant>
      <vt:variant>
        <vt:i4>4</vt:i4>
      </vt:variant>
      <vt:variant>
        <vt:lpstr>埋め込まれた OLE サーバー</vt:lpstr>
      </vt:variant>
      <vt:variant>
        <vt:i4>1</vt:i4>
      </vt:variant>
      <vt:variant>
        <vt:lpstr>スライド タイトル</vt:lpstr>
      </vt:variant>
      <vt:variant>
        <vt:i4>23</vt:i4>
      </vt:variant>
    </vt:vector>
  </HeadingPairs>
  <TitlesOfParts>
    <vt:vector size="38" baseType="lpstr">
      <vt:lpstr>Arial</vt:lpstr>
      <vt:lpstr>ＭＳ Ｐゴシック</vt:lpstr>
      <vt:lpstr>ＭＳ Ｐ明朝</vt:lpstr>
      <vt:lpstr>HG丸ｺﾞｼｯｸM-PRO</vt:lpstr>
      <vt:lpstr>Calibri</vt:lpstr>
      <vt:lpstr>Wingdings</vt:lpstr>
      <vt:lpstr>HG創英角ｺﾞｼｯｸUB</vt:lpstr>
      <vt:lpstr>Times New Roman</vt:lpstr>
      <vt:lpstr>Verdana</vt:lpstr>
      <vt:lpstr>Century</vt:lpstr>
      <vt:lpstr>5_Office テーマ</vt:lpstr>
      <vt:lpstr>6_Office テーマ</vt:lpstr>
      <vt:lpstr>11_Office テーマ</vt:lpstr>
      <vt:lpstr>12_Office テーマ</vt:lpstr>
      <vt:lpstr>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厚生労働省ネットワークシステム</cp:lastModifiedBy>
  <cp:revision>550</cp:revision>
  <cp:lastPrinted>2013-05-28T07:56:05Z</cp:lastPrinted>
  <dcterms:created xsi:type="dcterms:W3CDTF">2010-10-16T08:07:39Z</dcterms:created>
  <dcterms:modified xsi:type="dcterms:W3CDTF">2013-06-05T07:29:41Z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