
<file path=[Content_Types].xml><?xml version="1.0" encoding="utf-8"?>
<Types xmlns="http://schemas.openxmlformats.org/package/2006/content-types">
  <Default Extension="png" ContentType="image/png"/>
  <Default Extension="xls" ContentType="application/vnd.ms-excel"/>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051" r:id="rId5"/>
    <p:sldMasterId id="2147484075" r:id="rId6"/>
  </p:sldMasterIdLst>
  <p:notesMasterIdLst>
    <p:notesMasterId r:id="rId32"/>
  </p:notesMasterIdLst>
  <p:handoutMasterIdLst>
    <p:handoutMasterId r:id="rId33"/>
  </p:handoutMasterIdLst>
  <p:sldIdLst>
    <p:sldId id="585" r:id="rId7"/>
    <p:sldId id="793" r:id="rId8"/>
    <p:sldId id="548" r:id="rId9"/>
    <p:sldId id="549" r:id="rId10"/>
    <p:sldId id="550" r:id="rId11"/>
    <p:sldId id="551" r:id="rId12"/>
    <p:sldId id="552" r:id="rId13"/>
    <p:sldId id="553" r:id="rId14"/>
    <p:sldId id="554" r:id="rId15"/>
    <p:sldId id="555" r:id="rId16"/>
    <p:sldId id="544" r:id="rId17"/>
    <p:sldId id="682" r:id="rId18"/>
    <p:sldId id="681" r:id="rId19"/>
    <p:sldId id="700" r:id="rId20"/>
    <p:sldId id="701" r:id="rId21"/>
    <p:sldId id="699" r:id="rId22"/>
    <p:sldId id="685" r:id="rId23"/>
    <p:sldId id="702" r:id="rId24"/>
    <p:sldId id="703" r:id="rId25"/>
    <p:sldId id="704" r:id="rId26"/>
    <p:sldId id="686" r:id="rId27"/>
    <p:sldId id="687" r:id="rId28"/>
    <p:sldId id="688" r:id="rId29"/>
    <p:sldId id="689" r:id="rId30"/>
    <p:sldId id="794" r:id="rId31"/>
  </p:sldIdLst>
  <p:sldSz cx="9144000" cy="6858000" type="screen4x3"/>
  <p:notesSz cx="6807200" cy="9939338"/>
  <p:embeddedFontLst>
    <p:embeddedFont>
      <p:font typeface="Wingdings 3" pitchFamily="18" charset="2"/>
      <p:regular r:id="rId34"/>
    </p:embeddedFont>
    <p:embeddedFont>
      <p:font typeface="HG丸ｺﾞｼｯｸM-PRO" pitchFamily="50" charset="-128"/>
      <p:regular r:id="rId35"/>
    </p:embeddedFont>
    <p:embeddedFont>
      <p:font typeface="Calibri" pitchFamily="34" charset="0"/>
      <p:regular r:id="rId36"/>
      <p:bold r:id="rId37"/>
      <p:italic r:id="rId38"/>
      <p:boldItalic r:id="rId39"/>
    </p:embeddedFont>
    <p:embeddedFont>
      <p:font typeface="新細明體" pitchFamily="18" charset="-120"/>
      <p:regular r:id="rId40"/>
    </p:embeddedFont>
    <p:embeddedFont>
      <p:font typeface="HGP創英角ｺﾞｼｯｸUB" pitchFamily="50" charset="-128"/>
      <p:regular r:id="rId41"/>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49728" autoAdjust="0"/>
    <p:restoredTop sz="96583" autoAdjust="0"/>
  </p:normalViewPr>
  <p:slideViewPr>
    <p:cSldViewPr snapToGrid="0">
      <p:cViewPr>
        <p:scale>
          <a:sx n="80" d="100"/>
          <a:sy n="80" d="100"/>
        </p:scale>
        <p:origin x="-852" y="-72"/>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CCC18-62B8-4F19-A671-C8CD9CD853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EA776E5A-D577-4004-821B-A7DF6DA13939}">
      <dgm:prSet phldrT="[テキスト]"/>
      <dgm:spPr/>
      <dgm:t>
        <a:bodyPr/>
        <a:lstStyle/>
        <a:p>
          <a:r>
            <a:rPr lang="ja-JP" altLang="en-US" dirty="0" smtClean="0"/>
            <a:t>調査員向け機能</a:t>
          </a:r>
          <a:endParaRPr kumimoji="1" lang="ja-JP" altLang="en-US" dirty="0"/>
        </a:p>
      </dgm:t>
    </dgm:pt>
    <dgm:pt modelId="{46C3C6D0-F455-4C06-A19A-2D00473F903D}" type="parTrans" cxnId="{F3B33323-CFF0-425C-9243-2962D169F300}">
      <dgm:prSet/>
      <dgm:spPr/>
      <dgm:t>
        <a:bodyPr/>
        <a:lstStyle/>
        <a:p>
          <a:endParaRPr kumimoji="1" lang="ja-JP" altLang="en-US"/>
        </a:p>
      </dgm:t>
    </dgm:pt>
    <dgm:pt modelId="{0DC7C007-226A-4748-B867-CAD4AE06AA63}" type="sibTrans" cxnId="{F3B33323-CFF0-425C-9243-2962D169F300}">
      <dgm:prSet/>
      <dgm:spPr/>
      <dgm:t>
        <a:bodyPr/>
        <a:lstStyle/>
        <a:p>
          <a:endParaRPr kumimoji="1" lang="ja-JP" altLang="en-US"/>
        </a:p>
      </dgm:t>
    </dgm:pt>
    <dgm:pt modelId="{208D7436-8677-4783-BBC1-1CB79F624E3A}">
      <dgm:prSet phldrT="[テキスト]" custT="1"/>
      <dgm:spPr/>
      <dgm:t>
        <a:bodyPr/>
        <a:lstStyle/>
        <a:p>
          <a:r>
            <a:rPr lang="ja-JP" altLang="en-US" sz="1600" dirty="0" smtClean="0"/>
            <a:t>自主的な学習ができる教材</a:t>
          </a:r>
          <a:endParaRPr kumimoji="1" lang="ja-JP" altLang="en-US" sz="1600" dirty="0"/>
        </a:p>
      </dgm:t>
    </dgm:pt>
    <dgm:pt modelId="{4A6789BD-EC5C-4221-98EA-3454341A0CA7}" type="parTrans" cxnId="{34FC35ED-43D3-4840-9971-88F826030D53}">
      <dgm:prSet/>
      <dgm:spPr/>
      <dgm:t>
        <a:bodyPr/>
        <a:lstStyle/>
        <a:p>
          <a:endParaRPr kumimoji="1" lang="ja-JP" altLang="en-US"/>
        </a:p>
      </dgm:t>
    </dgm:pt>
    <dgm:pt modelId="{A21F4A5A-92DC-4150-ADE8-83BD82051382}" type="sibTrans" cxnId="{34FC35ED-43D3-4840-9971-88F826030D53}">
      <dgm:prSet/>
      <dgm:spPr/>
      <dgm:t>
        <a:bodyPr/>
        <a:lstStyle/>
        <a:p>
          <a:endParaRPr kumimoji="1" lang="ja-JP" altLang="en-US"/>
        </a:p>
      </dgm:t>
    </dgm:pt>
    <dgm:pt modelId="{81CEB0B7-9472-480A-8A02-83C951471F81}">
      <dgm:prSet phldrT="[テキスト]"/>
      <dgm:spPr/>
      <dgm:t>
        <a:bodyPr/>
        <a:lstStyle/>
        <a:p>
          <a:r>
            <a:rPr kumimoji="1" lang="ja-JP" altLang="en-US" dirty="0" smtClean="0"/>
            <a:t>自治体職員向け機能</a:t>
          </a:r>
          <a:endParaRPr kumimoji="1" lang="ja-JP" altLang="en-US" dirty="0"/>
        </a:p>
      </dgm:t>
    </dgm:pt>
    <dgm:pt modelId="{47AEAC8B-A70F-4048-8F64-3C6AE3276566}" type="parTrans" cxnId="{4A115BA6-0EA3-4231-BB75-B217516C3086}">
      <dgm:prSet/>
      <dgm:spPr/>
      <dgm:t>
        <a:bodyPr/>
        <a:lstStyle/>
        <a:p>
          <a:endParaRPr kumimoji="1" lang="ja-JP" altLang="en-US"/>
        </a:p>
      </dgm:t>
    </dgm:pt>
    <dgm:pt modelId="{7400CF0A-5756-4BAC-8322-2EBF2AF9DF41}" type="sibTrans" cxnId="{4A115BA6-0EA3-4231-BB75-B217516C3086}">
      <dgm:prSet/>
      <dgm:spPr/>
      <dgm:t>
        <a:bodyPr/>
        <a:lstStyle/>
        <a:p>
          <a:endParaRPr kumimoji="1" lang="ja-JP" altLang="en-US"/>
        </a:p>
      </dgm:t>
    </dgm:pt>
    <dgm:pt modelId="{9BA66E7B-857F-421C-8924-4F94038C4ECD}">
      <dgm:prSet phldrT="[テキスト]" custT="1"/>
      <dgm:spPr/>
      <dgm:t>
        <a:bodyPr/>
        <a:lstStyle/>
        <a:p>
          <a:r>
            <a:rPr lang="ja-JP" altLang="en-US" sz="1800" dirty="0" smtClean="0"/>
            <a:t>調査員の理解度の把握</a:t>
          </a:r>
          <a:endParaRPr kumimoji="1" lang="ja-JP" altLang="en-US" sz="1800" dirty="0"/>
        </a:p>
      </dgm:t>
    </dgm:pt>
    <dgm:pt modelId="{BFEB5411-4EE9-4CBF-B213-F3C0B72ABD4C}" type="parTrans" cxnId="{20E0ADE7-DC4C-46EA-A229-B85BBDCE5DFE}">
      <dgm:prSet/>
      <dgm:spPr/>
      <dgm:t>
        <a:bodyPr/>
        <a:lstStyle/>
        <a:p>
          <a:endParaRPr kumimoji="1" lang="ja-JP" altLang="en-US"/>
        </a:p>
      </dgm:t>
    </dgm:pt>
    <dgm:pt modelId="{CB4883EE-A395-404B-B06C-75833355B5BE}" type="sibTrans" cxnId="{20E0ADE7-DC4C-46EA-A229-B85BBDCE5DFE}">
      <dgm:prSet/>
      <dgm:spPr/>
      <dgm:t>
        <a:bodyPr/>
        <a:lstStyle/>
        <a:p>
          <a:endParaRPr kumimoji="1" lang="ja-JP" altLang="en-US"/>
        </a:p>
      </dgm:t>
    </dgm:pt>
    <dgm:pt modelId="{91B16034-D73D-4E59-BA77-AD08E9BB0621}">
      <dgm:prSet phldrT="[テキスト]" custT="1"/>
      <dgm:spPr/>
      <dgm:t>
        <a:bodyPr/>
        <a:lstStyle/>
        <a:p>
          <a:r>
            <a:rPr kumimoji="1" lang="ja-JP" altLang="en-US" sz="1600" dirty="0" smtClean="0"/>
            <a:t>認定調査の基本的な考え方を学べる動画教材</a:t>
          </a:r>
          <a:endParaRPr kumimoji="1" lang="ja-JP" altLang="en-US" sz="1600" dirty="0"/>
        </a:p>
      </dgm:t>
    </dgm:pt>
    <dgm:pt modelId="{BFAD5606-8837-419A-9CC3-6D130932F4AD}" type="parTrans" cxnId="{2D9FE9D6-632D-45ED-8A7C-D0797943E3B3}">
      <dgm:prSet/>
      <dgm:spPr/>
      <dgm:t>
        <a:bodyPr/>
        <a:lstStyle/>
        <a:p>
          <a:endParaRPr kumimoji="1" lang="ja-JP" altLang="en-US"/>
        </a:p>
      </dgm:t>
    </dgm:pt>
    <dgm:pt modelId="{DB9D39C4-6CE4-42DA-AB20-B39F438DB701}" type="sibTrans" cxnId="{2D9FE9D6-632D-45ED-8A7C-D0797943E3B3}">
      <dgm:prSet/>
      <dgm:spPr/>
      <dgm:t>
        <a:bodyPr/>
        <a:lstStyle/>
        <a:p>
          <a:endParaRPr kumimoji="1" lang="ja-JP" altLang="en-US"/>
        </a:p>
      </dgm:t>
    </dgm:pt>
    <dgm:pt modelId="{56B3054F-6F8C-4012-AD74-6B6F7D9F670A}">
      <dgm:prSet phldrT="[テキスト]" custT="1"/>
      <dgm:spPr/>
      <dgm:t>
        <a:bodyPr/>
        <a:lstStyle/>
        <a:p>
          <a:r>
            <a:rPr kumimoji="1" lang="ja-JP" altLang="en-US" sz="1800" dirty="0" smtClean="0"/>
            <a:t>「調査員単位」、「自治体単位」の両方の観点から確認が可能。</a:t>
          </a:r>
          <a:endParaRPr kumimoji="1" lang="ja-JP" altLang="en-US" sz="1800" dirty="0"/>
        </a:p>
      </dgm:t>
    </dgm:pt>
    <dgm:pt modelId="{9E2F849C-E835-402B-B0F4-292882B18EBE}" type="parTrans" cxnId="{DBEE7315-AF47-485A-AFC7-10C55FC80C3F}">
      <dgm:prSet/>
      <dgm:spPr/>
      <dgm:t>
        <a:bodyPr/>
        <a:lstStyle/>
        <a:p>
          <a:endParaRPr kumimoji="1" lang="ja-JP" altLang="en-US"/>
        </a:p>
      </dgm:t>
    </dgm:pt>
    <dgm:pt modelId="{888F531E-976C-49FD-8086-32888F142BA9}" type="sibTrans" cxnId="{DBEE7315-AF47-485A-AFC7-10C55FC80C3F}">
      <dgm:prSet/>
      <dgm:spPr/>
      <dgm:t>
        <a:bodyPr/>
        <a:lstStyle/>
        <a:p>
          <a:endParaRPr kumimoji="1" lang="ja-JP" altLang="en-US"/>
        </a:p>
      </dgm:t>
    </dgm:pt>
    <dgm:pt modelId="{869FAA08-5238-4A9E-A165-29953AD45DEA}">
      <dgm:prSet phldrT="[テキスト]" custT="1"/>
      <dgm:spPr/>
      <dgm:t>
        <a:bodyPr/>
        <a:lstStyle/>
        <a:p>
          <a:endParaRPr kumimoji="1" lang="ja-JP" altLang="en-US" sz="1600" dirty="0"/>
        </a:p>
      </dgm:t>
    </dgm:pt>
    <dgm:pt modelId="{DFA9C2D5-B45F-4A1F-BC16-46DD7140326C}" type="parTrans" cxnId="{92DAEEC6-DBD0-45DC-A55E-1FE2CA914296}">
      <dgm:prSet/>
      <dgm:spPr/>
      <dgm:t>
        <a:bodyPr/>
        <a:lstStyle/>
        <a:p>
          <a:endParaRPr kumimoji="1" lang="ja-JP" altLang="en-US"/>
        </a:p>
      </dgm:t>
    </dgm:pt>
    <dgm:pt modelId="{F84C0511-D9C3-410A-B7F3-18EF68FC28F0}" type="sibTrans" cxnId="{92DAEEC6-DBD0-45DC-A55E-1FE2CA914296}">
      <dgm:prSet/>
      <dgm:spPr/>
      <dgm:t>
        <a:bodyPr/>
        <a:lstStyle/>
        <a:p>
          <a:endParaRPr kumimoji="1" lang="ja-JP" altLang="en-US"/>
        </a:p>
      </dgm:t>
    </dgm:pt>
    <dgm:pt modelId="{F307FA4D-87CB-453F-9AEF-D2B18E163C9D}">
      <dgm:prSet phldrT="[テキスト]" custT="1"/>
      <dgm:spPr/>
      <dgm:t>
        <a:bodyPr/>
        <a:lstStyle/>
        <a:p>
          <a:r>
            <a:rPr kumimoji="1" lang="ja-JP" altLang="en-US" sz="1600" dirty="0" smtClean="0"/>
            <a:t>個別の調査項目の定義を学べる　　問題集</a:t>
          </a:r>
          <a:endParaRPr kumimoji="1" lang="ja-JP" altLang="en-US" sz="1600" dirty="0"/>
        </a:p>
      </dgm:t>
    </dgm:pt>
    <dgm:pt modelId="{6A494601-FF4B-473C-A840-A10B4AA8F488}" type="parTrans" cxnId="{DADCA0E2-0B61-4F53-9F86-675B501CC17B}">
      <dgm:prSet/>
      <dgm:spPr/>
      <dgm:t>
        <a:bodyPr/>
        <a:lstStyle/>
        <a:p>
          <a:endParaRPr kumimoji="1" lang="ja-JP" altLang="en-US"/>
        </a:p>
      </dgm:t>
    </dgm:pt>
    <dgm:pt modelId="{6322D270-00A4-4492-A0E7-75491806D9A5}" type="sibTrans" cxnId="{DADCA0E2-0B61-4F53-9F86-675B501CC17B}">
      <dgm:prSet/>
      <dgm:spPr/>
      <dgm:t>
        <a:bodyPr/>
        <a:lstStyle/>
        <a:p>
          <a:endParaRPr kumimoji="1" lang="ja-JP" altLang="en-US"/>
        </a:p>
      </dgm:t>
    </dgm:pt>
    <dgm:pt modelId="{465F1FFC-B934-4DF6-B265-CAE983BB8E3B}">
      <dgm:prSet phldrT="[テキスト]"/>
      <dgm:spPr/>
      <dgm:t>
        <a:bodyPr/>
        <a:lstStyle/>
        <a:p>
          <a:endParaRPr kumimoji="1" lang="ja-JP" altLang="en-US" sz="1900" dirty="0"/>
        </a:p>
      </dgm:t>
    </dgm:pt>
    <dgm:pt modelId="{623AB79C-4C98-473F-9227-89800F68C70F}" type="parTrans" cxnId="{5F131E89-ADCA-4115-B3A3-1E3B5313D308}">
      <dgm:prSet/>
      <dgm:spPr/>
      <dgm:t>
        <a:bodyPr/>
        <a:lstStyle/>
        <a:p>
          <a:endParaRPr kumimoji="1" lang="ja-JP" altLang="en-US"/>
        </a:p>
      </dgm:t>
    </dgm:pt>
    <dgm:pt modelId="{2A155F80-4C49-40AB-A677-CEAF2F4EDA30}" type="sibTrans" cxnId="{5F131E89-ADCA-4115-B3A3-1E3B5313D308}">
      <dgm:prSet/>
      <dgm:spPr/>
      <dgm:t>
        <a:bodyPr/>
        <a:lstStyle/>
        <a:p>
          <a:endParaRPr kumimoji="1" lang="ja-JP" altLang="en-US"/>
        </a:p>
      </dgm:t>
    </dgm:pt>
    <dgm:pt modelId="{79A2C42F-D840-407B-9B23-E3C0F7FC6DFE}">
      <dgm:prSet phldrT="[テキスト]" custT="1"/>
      <dgm:spPr/>
      <dgm:t>
        <a:bodyPr/>
        <a:lstStyle/>
        <a:p>
          <a:endParaRPr kumimoji="1" lang="ja-JP" altLang="en-US" sz="1600" dirty="0"/>
        </a:p>
      </dgm:t>
    </dgm:pt>
    <dgm:pt modelId="{3D634A30-6944-4773-939B-51FDF399AD38}" type="parTrans" cxnId="{169C0F4B-1ADE-41C2-A433-91DAF24A9D0A}">
      <dgm:prSet/>
      <dgm:spPr/>
      <dgm:t>
        <a:bodyPr/>
        <a:lstStyle/>
        <a:p>
          <a:endParaRPr kumimoji="1" lang="ja-JP" altLang="en-US"/>
        </a:p>
      </dgm:t>
    </dgm:pt>
    <dgm:pt modelId="{971CDD06-C8F3-4A5A-83A9-302155EBD73F}" type="sibTrans" cxnId="{169C0F4B-1ADE-41C2-A433-91DAF24A9D0A}">
      <dgm:prSet/>
      <dgm:spPr/>
      <dgm:t>
        <a:bodyPr/>
        <a:lstStyle/>
        <a:p>
          <a:endParaRPr kumimoji="1" lang="ja-JP" altLang="en-US"/>
        </a:p>
      </dgm:t>
    </dgm:pt>
    <dgm:pt modelId="{77D5C54B-B050-4B2F-8720-9967A48221AB}">
      <dgm:prSet phldrT="[テキスト]" custT="1"/>
      <dgm:spPr/>
      <dgm:t>
        <a:bodyPr/>
        <a:lstStyle/>
        <a:p>
          <a:endParaRPr kumimoji="1" lang="ja-JP" altLang="en-US" sz="1600" dirty="0"/>
        </a:p>
      </dgm:t>
    </dgm:pt>
    <dgm:pt modelId="{5DB9468D-C80A-4947-B61D-E05DB988FF3A}" type="parTrans" cxnId="{FD5551E5-883A-4652-80EA-12FE25BC6FB3}">
      <dgm:prSet/>
      <dgm:spPr/>
      <dgm:t>
        <a:bodyPr/>
        <a:lstStyle/>
        <a:p>
          <a:endParaRPr kumimoji="1" lang="ja-JP" altLang="en-US"/>
        </a:p>
      </dgm:t>
    </dgm:pt>
    <dgm:pt modelId="{3D2C6837-D810-4FDA-9327-906216088CAF}" type="sibTrans" cxnId="{FD5551E5-883A-4652-80EA-12FE25BC6FB3}">
      <dgm:prSet/>
      <dgm:spPr/>
      <dgm:t>
        <a:bodyPr/>
        <a:lstStyle/>
        <a:p>
          <a:endParaRPr kumimoji="1" lang="ja-JP" altLang="en-US"/>
        </a:p>
      </dgm:t>
    </dgm:pt>
    <dgm:pt modelId="{ECAE422E-3143-4816-9D01-71D9B64549B4}">
      <dgm:prSet phldrT="[テキスト]" custT="1"/>
      <dgm:spPr/>
      <dgm:t>
        <a:bodyPr/>
        <a:lstStyle/>
        <a:p>
          <a:endParaRPr kumimoji="1" lang="ja-JP" altLang="en-US" sz="1600" dirty="0"/>
        </a:p>
      </dgm:t>
    </dgm:pt>
    <dgm:pt modelId="{D981E762-9752-4DAC-BFC7-ABC033C88729}" type="parTrans" cxnId="{9B8607BC-457E-4301-9AAF-3726C766AA3A}">
      <dgm:prSet/>
      <dgm:spPr/>
      <dgm:t>
        <a:bodyPr/>
        <a:lstStyle/>
        <a:p>
          <a:endParaRPr kumimoji="1" lang="ja-JP" altLang="en-US"/>
        </a:p>
      </dgm:t>
    </dgm:pt>
    <dgm:pt modelId="{F602BB05-F2F4-4CC9-83B8-859436ECEA5C}" type="sibTrans" cxnId="{9B8607BC-457E-4301-9AAF-3726C766AA3A}">
      <dgm:prSet/>
      <dgm:spPr/>
      <dgm:t>
        <a:bodyPr/>
        <a:lstStyle/>
        <a:p>
          <a:endParaRPr kumimoji="1" lang="ja-JP" altLang="en-US"/>
        </a:p>
      </dgm:t>
    </dgm:pt>
    <dgm:pt modelId="{34F48A45-2EA1-481D-A48D-5AA537E4ADD0}">
      <dgm:prSet phldrT="[テキスト]" custT="1"/>
      <dgm:spPr/>
      <dgm:t>
        <a:bodyPr/>
        <a:lstStyle/>
        <a:p>
          <a:endParaRPr kumimoji="1" lang="ja-JP" altLang="en-US" sz="1600" dirty="0"/>
        </a:p>
      </dgm:t>
    </dgm:pt>
    <dgm:pt modelId="{BCCE2C32-02C6-477A-819E-02844B74FA58}" type="parTrans" cxnId="{0912939E-4146-45E0-ADB8-6DF4ED486AE5}">
      <dgm:prSet/>
      <dgm:spPr/>
      <dgm:t>
        <a:bodyPr/>
        <a:lstStyle/>
        <a:p>
          <a:endParaRPr kumimoji="1" lang="ja-JP" altLang="en-US"/>
        </a:p>
      </dgm:t>
    </dgm:pt>
    <dgm:pt modelId="{A0CDD7BA-E5DA-443B-80E7-F00EB5746F09}" type="sibTrans" cxnId="{0912939E-4146-45E0-ADB8-6DF4ED486AE5}">
      <dgm:prSet/>
      <dgm:spPr/>
      <dgm:t>
        <a:bodyPr/>
        <a:lstStyle/>
        <a:p>
          <a:endParaRPr kumimoji="1" lang="ja-JP" altLang="en-US"/>
        </a:p>
      </dgm:t>
    </dgm:pt>
    <dgm:pt modelId="{AF9674B3-BC64-4E0E-B072-5734DE33BAED}">
      <dgm:prSet phldrT="[テキスト]" custT="1"/>
      <dgm:spPr/>
      <dgm:t>
        <a:bodyPr/>
        <a:lstStyle/>
        <a:p>
          <a:r>
            <a:rPr kumimoji="1" lang="ja-JP" altLang="en-US" sz="1800" dirty="0" smtClean="0"/>
            <a:t>教材の進捗率やテストの得点の利用データの確認が可能</a:t>
          </a:r>
          <a:endParaRPr kumimoji="1" lang="ja-JP" altLang="en-US" sz="1800" dirty="0"/>
        </a:p>
      </dgm:t>
    </dgm:pt>
    <dgm:pt modelId="{346547F3-C3C0-4A3F-A495-8BECEF9C7524}" type="parTrans" cxnId="{A7F41F49-C0E0-4313-A21B-78CE4A4A12BF}">
      <dgm:prSet/>
      <dgm:spPr/>
      <dgm:t>
        <a:bodyPr/>
        <a:lstStyle/>
        <a:p>
          <a:endParaRPr kumimoji="1" lang="ja-JP" altLang="en-US"/>
        </a:p>
      </dgm:t>
    </dgm:pt>
    <dgm:pt modelId="{ED32FFA3-58CD-42B0-A47B-023A5BE5B403}" type="sibTrans" cxnId="{A7F41F49-C0E0-4313-A21B-78CE4A4A12BF}">
      <dgm:prSet/>
      <dgm:spPr/>
      <dgm:t>
        <a:bodyPr/>
        <a:lstStyle/>
        <a:p>
          <a:endParaRPr kumimoji="1" lang="ja-JP" altLang="en-US"/>
        </a:p>
      </dgm:t>
    </dgm:pt>
    <dgm:pt modelId="{0A5EC39B-D381-40BC-8864-652C99D99D94}">
      <dgm:prSet phldrT="[テキスト]" custT="1"/>
      <dgm:spPr/>
      <dgm:t>
        <a:bodyPr/>
        <a:lstStyle/>
        <a:p>
          <a:endParaRPr kumimoji="1" lang="ja-JP" altLang="en-US" sz="1600" dirty="0"/>
        </a:p>
      </dgm:t>
    </dgm:pt>
    <dgm:pt modelId="{993B995D-85A5-438C-AFCB-8756EE98B90F}" type="parTrans" cxnId="{DF327BAC-DE5B-43E6-93E1-57B13EDCE02A}">
      <dgm:prSet/>
      <dgm:spPr/>
      <dgm:t>
        <a:bodyPr/>
        <a:lstStyle/>
        <a:p>
          <a:endParaRPr kumimoji="1" lang="ja-JP" altLang="en-US"/>
        </a:p>
      </dgm:t>
    </dgm:pt>
    <dgm:pt modelId="{25A7AAF3-5C02-41F5-B40C-322E02E1B06A}" type="sibTrans" cxnId="{DF327BAC-DE5B-43E6-93E1-57B13EDCE02A}">
      <dgm:prSet/>
      <dgm:spPr/>
      <dgm:t>
        <a:bodyPr/>
        <a:lstStyle/>
        <a:p>
          <a:endParaRPr kumimoji="1" lang="ja-JP" altLang="en-US"/>
        </a:p>
      </dgm:t>
    </dgm:pt>
    <dgm:pt modelId="{E95FE588-56B9-4EC8-9BFC-89DAD0088104}">
      <dgm:prSet phldrT="[テキスト]" custT="1"/>
      <dgm:spPr/>
      <dgm:t>
        <a:bodyPr/>
        <a:lstStyle/>
        <a:p>
          <a:endParaRPr kumimoji="1" lang="ja-JP" altLang="en-US" sz="1600" dirty="0"/>
        </a:p>
      </dgm:t>
    </dgm:pt>
    <dgm:pt modelId="{82FD7AE3-CA61-4185-9474-6826F6EF0E4C}" type="parTrans" cxnId="{106907F7-0E2E-4627-A0FC-75B0F5548756}">
      <dgm:prSet/>
      <dgm:spPr/>
      <dgm:t>
        <a:bodyPr/>
        <a:lstStyle/>
        <a:p>
          <a:endParaRPr kumimoji="1" lang="ja-JP" altLang="en-US"/>
        </a:p>
      </dgm:t>
    </dgm:pt>
    <dgm:pt modelId="{F88D52DB-0F2E-4620-BBBD-C6C565F7485C}" type="sibTrans" cxnId="{106907F7-0E2E-4627-A0FC-75B0F5548756}">
      <dgm:prSet/>
      <dgm:spPr/>
      <dgm:t>
        <a:bodyPr/>
        <a:lstStyle/>
        <a:p>
          <a:endParaRPr kumimoji="1" lang="ja-JP" altLang="en-US"/>
        </a:p>
      </dgm:t>
    </dgm:pt>
    <dgm:pt modelId="{1B496577-77D4-45C3-B682-0B6DF03A3396}" type="pres">
      <dgm:prSet presAssocID="{462CCC18-62B8-4F19-A671-C8CD9CD85364}" presName="Name0" presStyleCnt="0">
        <dgm:presLayoutVars>
          <dgm:dir/>
          <dgm:animLvl val="lvl"/>
          <dgm:resizeHandles val="exact"/>
        </dgm:presLayoutVars>
      </dgm:prSet>
      <dgm:spPr/>
      <dgm:t>
        <a:bodyPr/>
        <a:lstStyle/>
        <a:p>
          <a:endParaRPr kumimoji="1" lang="ja-JP" altLang="en-US"/>
        </a:p>
      </dgm:t>
    </dgm:pt>
    <dgm:pt modelId="{092AB73D-B778-4A00-B6DA-6567D92B76DD}" type="pres">
      <dgm:prSet presAssocID="{EA776E5A-D577-4004-821B-A7DF6DA13939}" presName="composite" presStyleCnt="0"/>
      <dgm:spPr/>
    </dgm:pt>
    <dgm:pt modelId="{38D05154-0936-4AAE-ACB5-81E1EF409101}" type="pres">
      <dgm:prSet presAssocID="{EA776E5A-D577-4004-821B-A7DF6DA13939}" presName="parTx" presStyleLbl="alignNode1" presStyleIdx="0" presStyleCnt="2">
        <dgm:presLayoutVars>
          <dgm:chMax val="0"/>
          <dgm:chPref val="0"/>
          <dgm:bulletEnabled val="1"/>
        </dgm:presLayoutVars>
      </dgm:prSet>
      <dgm:spPr/>
      <dgm:t>
        <a:bodyPr/>
        <a:lstStyle/>
        <a:p>
          <a:endParaRPr kumimoji="1" lang="ja-JP" altLang="en-US"/>
        </a:p>
      </dgm:t>
    </dgm:pt>
    <dgm:pt modelId="{7545AD9D-CF9B-4967-922F-6FE0C56B2723}" type="pres">
      <dgm:prSet presAssocID="{EA776E5A-D577-4004-821B-A7DF6DA13939}" presName="desTx" presStyleLbl="alignAccFollowNode1" presStyleIdx="0" presStyleCnt="2">
        <dgm:presLayoutVars>
          <dgm:bulletEnabled val="1"/>
        </dgm:presLayoutVars>
      </dgm:prSet>
      <dgm:spPr/>
      <dgm:t>
        <a:bodyPr/>
        <a:lstStyle/>
        <a:p>
          <a:endParaRPr kumimoji="1" lang="ja-JP" altLang="en-US"/>
        </a:p>
      </dgm:t>
    </dgm:pt>
    <dgm:pt modelId="{63884901-9B5A-4877-B1EB-98C3B72CC682}" type="pres">
      <dgm:prSet presAssocID="{0DC7C007-226A-4748-B867-CAD4AE06AA63}" presName="space" presStyleCnt="0"/>
      <dgm:spPr/>
    </dgm:pt>
    <dgm:pt modelId="{2F4AEDE3-A440-43D2-ABD4-85B04C3B326C}" type="pres">
      <dgm:prSet presAssocID="{81CEB0B7-9472-480A-8A02-83C951471F81}" presName="composite" presStyleCnt="0"/>
      <dgm:spPr/>
    </dgm:pt>
    <dgm:pt modelId="{F104B4AA-4E6C-40CB-9003-5E0F9A66785C}" type="pres">
      <dgm:prSet presAssocID="{81CEB0B7-9472-480A-8A02-83C951471F81}" presName="parTx" presStyleLbl="alignNode1" presStyleIdx="1" presStyleCnt="2">
        <dgm:presLayoutVars>
          <dgm:chMax val="0"/>
          <dgm:chPref val="0"/>
          <dgm:bulletEnabled val="1"/>
        </dgm:presLayoutVars>
      </dgm:prSet>
      <dgm:spPr/>
      <dgm:t>
        <a:bodyPr/>
        <a:lstStyle/>
        <a:p>
          <a:endParaRPr kumimoji="1" lang="ja-JP" altLang="en-US"/>
        </a:p>
      </dgm:t>
    </dgm:pt>
    <dgm:pt modelId="{55E091EA-E2C9-4844-9CE0-5AC3A6CF861A}" type="pres">
      <dgm:prSet presAssocID="{81CEB0B7-9472-480A-8A02-83C951471F81}" presName="desTx" presStyleLbl="alignAccFollowNode1" presStyleIdx="1" presStyleCnt="2">
        <dgm:presLayoutVars>
          <dgm:bulletEnabled val="1"/>
        </dgm:presLayoutVars>
      </dgm:prSet>
      <dgm:spPr/>
      <dgm:t>
        <a:bodyPr/>
        <a:lstStyle/>
        <a:p>
          <a:endParaRPr kumimoji="1" lang="ja-JP" altLang="en-US"/>
        </a:p>
      </dgm:t>
    </dgm:pt>
  </dgm:ptLst>
  <dgm:cxnLst>
    <dgm:cxn modelId="{D0EEE101-E9EE-40E5-9500-43AE62312534}" type="presOf" srcId="{0A5EC39B-D381-40BC-8864-652C99D99D94}" destId="{7545AD9D-CF9B-4967-922F-6FE0C56B2723}" srcOrd="0" destOrd="2" presId="urn:microsoft.com/office/officeart/2005/8/layout/hList1"/>
    <dgm:cxn modelId="{DC1B9A48-7959-4594-8FE1-2A6CD2C3254B}" type="presOf" srcId="{EA776E5A-D577-4004-821B-A7DF6DA13939}" destId="{38D05154-0936-4AAE-ACB5-81E1EF409101}" srcOrd="0" destOrd="0" presId="urn:microsoft.com/office/officeart/2005/8/layout/hList1"/>
    <dgm:cxn modelId="{BEC06FCD-CD27-4D0C-BF6F-D38B7481040A}" type="presOf" srcId="{79A2C42F-D840-407B-9B23-E3C0F7FC6DFE}" destId="{7545AD9D-CF9B-4967-922F-6FE0C56B2723}" srcOrd="0" destOrd="9" presId="urn:microsoft.com/office/officeart/2005/8/layout/hList1"/>
    <dgm:cxn modelId="{6489CBEA-51E9-4639-BA66-1413264AE4CA}" type="presOf" srcId="{465F1FFC-B934-4DF6-B265-CAE983BB8E3B}" destId="{55E091EA-E2C9-4844-9CE0-5AC3A6CF861A}" srcOrd="0" destOrd="3" presId="urn:microsoft.com/office/officeart/2005/8/layout/hList1"/>
    <dgm:cxn modelId="{821C1345-A52C-4E8E-9062-3A2E3AC235B9}" type="presOf" srcId="{81CEB0B7-9472-480A-8A02-83C951471F81}" destId="{F104B4AA-4E6C-40CB-9003-5E0F9A66785C}" srcOrd="0" destOrd="0" presId="urn:microsoft.com/office/officeart/2005/8/layout/hList1"/>
    <dgm:cxn modelId="{E61E1F46-E8A1-43A4-88AC-3E89E9ACDE56}" type="presOf" srcId="{77D5C54B-B050-4B2F-8720-9967A48221AB}" destId="{7545AD9D-CF9B-4967-922F-6FE0C56B2723}" srcOrd="0" destOrd="7" presId="urn:microsoft.com/office/officeart/2005/8/layout/hList1"/>
    <dgm:cxn modelId="{20E0ADE7-DC4C-46EA-A229-B85BBDCE5DFE}" srcId="{81CEB0B7-9472-480A-8A02-83C951471F81}" destId="{9BA66E7B-857F-421C-8924-4F94038C4ECD}" srcOrd="0" destOrd="0" parTransId="{BFEB5411-4EE9-4CBF-B213-F3C0B72ABD4C}" sibTransId="{CB4883EE-A395-404B-B06C-75833355B5BE}"/>
    <dgm:cxn modelId="{106907F7-0E2E-4627-A0FC-75B0F5548756}" srcId="{208D7436-8677-4783-BBC1-1CB79F624E3A}" destId="{E95FE588-56B9-4EC8-9BFC-89DAD0088104}" srcOrd="3" destOrd="0" parTransId="{82FD7AE3-CA61-4185-9474-6826F6EF0E4C}" sibTransId="{F88D52DB-0F2E-4620-BBBD-C6C565F7485C}"/>
    <dgm:cxn modelId="{D5DFA479-10F5-48BD-89C3-4BC4BA862F6D}" type="presOf" srcId="{56B3054F-6F8C-4012-AD74-6B6F7D9F670A}" destId="{55E091EA-E2C9-4844-9CE0-5AC3A6CF861A}" srcOrd="0" destOrd="2" presId="urn:microsoft.com/office/officeart/2005/8/layout/hList1"/>
    <dgm:cxn modelId="{A1585FC5-08A0-4768-929C-F338B8F15691}" type="presOf" srcId="{ECAE422E-3143-4816-9D01-71D9B64549B4}" destId="{7545AD9D-CF9B-4967-922F-6FE0C56B2723}" srcOrd="0" destOrd="8" presId="urn:microsoft.com/office/officeart/2005/8/layout/hList1"/>
    <dgm:cxn modelId="{FD5551E5-883A-4652-80EA-12FE25BC6FB3}" srcId="{208D7436-8677-4783-BBC1-1CB79F624E3A}" destId="{77D5C54B-B050-4B2F-8720-9967A48221AB}" srcOrd="6" destOrd="0" parTransId="{5DB9468D-C80A-4947-B61D-E05DB988FF3A}" sibTransId="{3D2C6837-D810-4FDA-9327-906216088CAF}"/>
    <dgm:cxn modelId="{D553E830-654B-4065-BC3A-446E7196D2E4}" type="presOf" srcId="{869FAA08-5238-4A9E-A165-29953AD45DEA}" destId="{7545AD9D-CF9B-4967-922F-6FE0C56B2723}" srcOrd="0" destOrd="5" presId="urn:microsoft.com/office/officeart/2005/8/layout/hList1"/>
    <dgm:cxn modelId="{1748A6CC-FDD6-4BEC-B245-DA298DF6A1D4}" type="presOf" srcId="{208D7436-8677-4783-BBC1-1CB79F624E3A}" destId="{7545AD9D-CF9B-4967-922F-6FE0C56B2723}" srcOrd="0" destOrd="0" presId="urn:microsoft.com/office/officeart/2005/8/layout/hList1"/>
    <dgm:cxn modelId="{4A115BA6-0EA3-4231-BB75-B217516C3086}" srcId="{462CCC18-62B8-4F19-A671-C8CD9CD85364}" destId="{81CEB0B7-9472-480A-8A02-83C951471F81}" srcOrd="1" destOrd="0" parTransId="{47AEAC8B-A70F-4048-8F64-3C6AE3276566}" sibTransId="{7400CF0A-5756-4BAC-8322-2EBF2AF9DF41}"/>
    <dgm:cxn modelId="{DF327BAC-DE5B-43E6-93E1-57B13EDCE02A}" srcId="{208D7436-8677-4783-BBC1-1CB79F624E3A}" destId="{0A5EC39B-D381-40BC-8864-652C99D99D94}" srcOrd="1" destOrd="0" parTransId="{993B995D-85A5-438C-AFCB-8756EE98B90F}" sibTransId="{25A7AAF3-5C02-41F5-B40C-322E02E1B06A}"/>
    <dgm:cxn modelId="{169C0F4B-1ADE-41C2-A433-91DAF24A9D0A}" srcId="{208D7436-8677-4783-BBC1-1CB79F624E3A}" destId="{79A2C42F-D840-407B-9B23-E3C0F7FC6DFE}" srcOrd="8" destOrd="0" parTransId="{3D634A30-6944-4773-939B-51FDF399AD38}" sibTransId="{971CDD06-C8F3-4A5A-83A9-302155EBD73F}"/>
    <dgm:cxn modelId="{E2D9CB78-1B6F-49B7-94CA-1E13A46E1E03}" type="presOf" srcId="{AF9674B3-BC64-4E0E-B072-5734DE33BAED}" destId="{55E091EA-E2C9-4844-9CE0-5AC3A6CF861A}" srcOrd="0" destOrd="1" presId="urn:microsoft.com/office/officeart/2005/8/layout/hList1"/>
    <dgm:cxn modelId="{DBEE7315-AF47-485A-AFC7-10C55FC80C3F}" srcId="{9BA66E7B-857F-421C-8924-4F94038C4ECD}" destId="{56B3054F-6F8C-4012-AD74-6B6F7D9F670A}" srcOrd="1" destOrd="0" parTransId="{9E2F849C-E835-402B-B0F4-292882B18EBE}" sibTransId="{888F531E-976C-49FD-8086-32888F142BA9}"/>
    <dgm:cxn modelId="{2D9FE9D6-632D-45ED-8A7C-D0797943E3B3}" srcId="{208D7436-8677-4783-BBC1-1CB79F624E3A}" destId="{91B16034-D73D-4E59-BA77-AD08E9BB0621}" srcOrd="0" destOrd="0" parTransId="{BFAD5606-8837-419A-9CC3-6D130932F4AD}" sibTransId="{DB9D39C4-6CE4-42DA-AB20-B39F438DB701}"/>
    <dgm:cxn modelId="{8FB243F7-A9F0-4270-B7A1-92F08AE920C9}" type="presOf" srcId="{34F48A45-2EA1-481D-A48D-5AA537E4ADD0}" destId="{7545AD9D-CF9B-4967-922F-6FE0C56B2723}" srcOrd="0" destOrd="3" presId="urn:microsoft.com/office/officeart/2005/8/layout/hList1"/>
    <dgm:cxn modelId="{00088807-847C-4F0C-8CEE-FEBC665EC955}" type="presOf" srcId="{91B16034-D73D-4E59-BA77-AD08E9BB0621}" destId="{7545AD9D-CF9B-4967-922F-6FE0C56B2723}" srcOrd="0" destOrd="1" presId="urn:microsoft.com/office/officeart/2005/8/layout/hList1"/>
    <dgm:cxn modelId="{3F38D328-CA67-40E3-BF53-0464E044AE5A}" type="presOf" srcId="{E95FE588-56B9-4EC8-9BFC-89DAD0088104}" destId="{7545AD9D-CF9B-4967-922F-6FE0C56B2723}" srcOrd="0" destOrd="4" presId="urn:microsoft.com/office/officeart/2005/8/layout/hList1"/>
    <dgm:cxn modelId="{92DAEEC6-DBD0-45DC-A55E-1FE2CA914296}" srcId="{208D7436-8677-4783-BBC1-1CB79F624E3A}" destId="{869FAA08-5238-4A9E-A165-29953AD45DEA}" srcOrd="4" destOrd="0" parTransId="{DFA9C2D5-B45F-4A1F-BC16-46DD7140326C}" sibTransId="{F84C0511-D9C3-410A-B7F3-18EF68FC28F0}"/>
    <dgm:cxn modelId="{9B8607BC-457E-4301-9AAF-3726C766AA3A}" srcId="{208D7436-8677-4783-BBC1-1CB79F624E3A}" destId="{ECAE422E-3143-4816-9D01-71D9B64549B4}" srcOrd="7" destOrd="0" parTransId="{D981E762-9752-4DAC-BFC7-ABC033C88729}" sibTransId="{F602BB05-F2F4-4CC9-83B8-859436ECEA5C}"/>
    <dgm:cxn modelId="{DADCA0E2-0B61-4F53-9F86-675B501CC17B}" srcId="{208D7436-8677-4783-BBC1-1CB79F624E3A}" destId="{F307FA4D-87CB-453F-9AEF-D2B18E163C9D}" srcOrd="5" destOrd="0" parTransId="{6A494601-FF4B-473C-A840-A10B4AA8F488}" sibTransId="{6322D270-00A4-4492-A0E7-75491806D9A5}"/>
    <dgm:cxn modelId="{FA8D14AE-A0DE-4434-B72A-3F87370FA1A1}" type="presOf" srcId="{462CCC18-62B8-4F19-A671-C8CD9CD85364}" destId="{1B496577-77D4-45C3-B682-0B6DF03A3396}" srcOrd="0" destOrd="0" presId="urn:microsoft.com/office/officeart/2005/8/layout/hList1"/>
    <dgm:cxn modelId="{DF234BC1-CA22-485F-9125-A02A86BE1985}" type="presOf" srcId="{F307FA4D-87CB-453F-9AEF-D2B18E163C9D}" destId="{7545AD9D-CF9B-4967-922F-6FE0C56B2723}" srcOrd="0" destOrd="6" presId="urn:microsoft.com/office/officeart/2005/8/layout/hList1"/>
    <dgm:cxn modelId="{34FC35ED-43D3-4840-9971-88F826030D53}" srcId="{EA776E5A-D577-4004-821B-A7DF6DA13939}" destId="{208D7436-8677-4783-BBC1-1CB79F624E3A}" srcOrd="0" destOrd="0" parTransId="{4A6789BD-EC5C-4221-98EA-3454341A0CA7}" sibTransId="{A21F4A5A-92DC-4150-ADE8-83BD82051382}"/>
    <dgm:cxn modelId="{0912939E-4146-45E0-ADB8-6DF4ED486AE5}" srcId="{208D7436-8677-4783-BBC1-1CB79F624E3A}" destId="{34F48A45-2EA1-481D-A48D-5AA537E4ADD0}" srcOrd="2" destOrd="0" parTransId="{BCCE2C32-02C6-477A-819E-02844B74FA58}" sibTransId="{A0CDD7BA-E5DA-443B-80E7-F00EB5746F09}"/>
    <dgm:cxn modelId="{5F131E89-ADCA-4115-B3A3-1E3B5313D308}" srcId="{9BA66E7B-857F-421C-8924-4F94038C4ECD}" destId="{465F1FFC-B934-4DF6-B265-CAE983BB8E3B}" srcOrd="2" destOrd="0" parTransId="{623AB79C-4C98-473F-9227-89800F68C70F}" sibTransId="{2A155F80-4C49-40AB-A677-CEAF2F4EDA30}"/>
    <dgm:cxn modelId="{A7F41F49-C0E0-4313-A21B-78CE4A4A12BF}" srcId="{9BA66E7B-857F-421C-8924-4F94038C4ECD}" destId="{AF9674B3-BC64-4E0E-B072-5734DE33BAED}" srcOrd="0" destOrd="0" parTransId="{346547F3-C3C0-4A3F-A495-8BECEF9C7524}" sibTransId="{ED32FFA3-58CD-42B0-A47B-023A5BE5B403}"/>
    <dgm:cxn modelId="{F3B33323-CFF0-425C-9243-2962D169F300}" srcId="{462CCC18-62B8-4F19-A671-C8CD9CD85364}" destId="{EA776E5A-D577-4004-821B-A7DF6DA13939}" srcOrd="0" destOrd="0" parTransId="{46C3C6D0-F455-4C06-A19A-2D00473F903D}" sibTransId="{0DC7C007-226A-4748-B867-CAD4AE06AA63}"/>
    <dgm:cxn modelId="{1B3530E3-0F3E-49C0-97E2-46CEBCEB91B7}" type="presOf" srcId="{9BA66E7B-857F-421C-8924-4F94038C4ECD}" destId="{55E091EA-E2C9-4844-9CE0-5AC3A6CF861A}" srcOrd="0" destOrd="0" presId="urn:microsoft.com/office/officeart/2005/8/layout/hList1"/>
    <dgm:cxn modelId="{3DF0322A-FADA-45DE-AD68-6A33275D5514}" type="presParOf" srcId="{1B496577-77D4-45C3-B682-0B6DF03A3396}" destId="{092AB73D-B778-4A00-B6DA-6567D92B76DD}" srcOrd="0" destOrd="0" presId="urn:microsoft.com/office/officeart/2005/8/layout/hList1"/>
    <dgm:cxn modelId="{6FB0DFA2-E15F-4556-A8FF-1A5696A22331}" type="presParOf" srcId="{092AB73D-B778-4A00-B6DA-6567D92B76DD}" destId="{38D05154-0936-4AAE-ACB5-81E1EF409101}" srcOrd="0" destOrd="0" presId="urn:microsoft.com/office/officeart/2005/8/layout/hList1"/>
    <dgm:cxn modelId="{7FC343E7-0191-47F0-82B3-F6533E80E108}" type="presParOf" srcId="{092AB73D-B778-4A00-B6DA-6567D92B76DD}" destId="{7545AD9D-CF9B-4967-922F-6FE0C56B2723}" srcOrd="1" destOrd="0" presId="urn:microsoft.com/office/officeart/2005/8/layout/hList1"/>
    <dgm:cxn modelId="{4C57DEF6-F0C3-43DD-8D3A-27250A8A7BED}" type="presParOf" srcId="{1B496577-77D4-45C3-B682-0B6DF03A3396}" destId="{63884901-9B5A-4877-B1EB-98C3B72CC682}" srcOrd="1" destOrd="0" presId="urn:microsoft.com/office/officeart/2005/8/layout/hList1"/>
    <dgm:cxn modelId="{F8FC2A29-DBEA-4107-A50F-DE67B499414D}" type="presParOf" srcId="{1B496577-77D4-45C3-B682-0B6DF03A3396}" destId="{2F4AEDE3-A440-43D2-ABD4-85B04C3B326C}" srcOrd="2" destOrd="0" presId="urn:microsoft.com/office/officeart/2005/8/layout/hList1"/>
    <dgm:cxn modelId="{EE9BA880-E8FA-4F13-8C9C-0537397BC1C6}" type="presParOf" srcId="{2F4AEDE3-A440-43D2-ABD4-85B04C3B326C}" destId="{F104B4AA-4E6C-40CB-9003-5E0F9A66785C}" srcOrd="0" destOrd="0" presId="urn:microsoft.com/office/officeart/2005/8/layout/hList1"/>
    <dgm:cxn modelId="{9BAE3E42-730A-4759-B40A-08370E7E4648}" type="presParOf" srcId="{2F4AEDE3-A440-43D2-ABD4-85B04C3B326C}" destId="{55E091EA-E2C9-4844-9CE0-5AC3A6CF86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2B451-135B-4AA2-AAD5-8B7A0E4F989D}" type="doc">
      <dgm:prSet loTypeId="urn:microsoft.com/office/officeart/2005/8/layout/process1" loCatId="process" qsTypeId="urn:microsoft.com/office/officeart/2005/8/quickstyle/simple1#12" qsCatId="simple" csTypeId="urn:microsoft.com/office/officeart/2005/8/colors/accent1_2#10" csCatId="accent1" phldr="1"/>
      <dgm:spPr/>
    </dgm:pt>
    <dgm:pt modelId="{6CF9617E-1870-4B9F-9846-20E5C8B4DA81}">
      <dgm:prSet phldrT="[テキスト]"/>
      <dgm:spPr/>
      <dgm:t>
        <a:bodyPr/>
        <a:lstStyle/>
        <a:p>
          <a:r>
            <a:rPr kumimoji="1" lang="ja-JP" altLang="en-US" dirty="0" smtClean="0"/>
            <a:t>募集・</a:t>
          </a:r>
          <a:endParaRPr kumimoji="1" lang="en-US" altLang="ja-JP" dirty="0" smtClean="0"/>
        </a:p>
        <a:p>
          <a:r>
            <a:rPr kumimoji="1" lang="ja-JP" altLang="en-US" dirty="0" smtClean="0"/>
            <a:t>選定</a:t>
          </a:r>
          <a:endParaRPr kumimoji="1" lang="ja-JP" altLang="en-US" dirty="0"/>
        </a:p>
      </dgm:t>
    </dgm:pt>
    <dgm:pt modelId="{0D6D025C-3E0F-43D1-9570-1F1D096C7B78}" type="parTrans" cxnId="{4401CD42-C5A4-4503-9BAF-BA2E30A579EF}">
      <dgm:prSet/>
      <dgm:spPr/>
      <dgm:t>
        <a:bodyPr/>
        <a:lstStyle/>
        <a:p>
          <a:endParaRPr kumimoji="1" lang="ja-JP" altLang="en-US"/>
        </a:p>
      </dgm:t>
    </dgm:pt>
    <dgm:pt modelId="{30E37D1F-B985-4AAE-932E-B275DD2416E0}" type="sibTrans" cxnId="{4401CD42-C5A4-4503-9BAF-BA2E30A579EF}">
      <dgm:prSet/>
      <dgm:spPr>
        <a:solidFill>
          <a:srgbClr val="666699"/>
        </a:solidFill>
      </dgm:spPr>
      <dgm:t>
        <a:bodyPr/>
        <a:lstStyle/>
        <a:p>
          <a:endParaRPr kumimoji="1" lang="ja-JP" altLang="en-US"/>
        </a:p>
      </dgm:t>
    </dgm:pt>
    <dgm:pt modelId="{16480067-3E9F-4581-817E-1B18FE67D267}">
      <dgm:prSet phldrT="[テキスト]"/>
      <dgm:spPr/>
      <dgm:t>
        <a:bodyPr/>
        <a:lstStyle/>
        <a:p>
          <a:r>
            <a:rPr kumimoji="1" lang="ja-JP" altLang="en-US" dirty="0" smtClean="0"/>
            <a:t>日程</a:t>
          </a:r>
          <a:endParaRPr kumimoji="1" lang="en-US" altLang="ja-JP" dirty="0" smtClean="0"/>
        </a:p>
        <a:p>
          <a:r>
            <a:rPr kumimoji="1" lang="ja-JP" altLang="en-US" dirty="0" smtClean="0"/>
            <a:t>調整</a:t>
          </a:r>
          <a:endParaRPr kumimoji="1" lang="ja-JP" altLang="en-US" dirty="0"/>
        </a:p>
      </dgm:t>
    </dgm:pt>
    <dgm:pt modelId="{0D78431D-EE85-43D1-A6C6-D0A54A21866A}" type="parTrans" cxnId="{E1C279DE-3C4B-49E9-94A9-755BA5771BAB}">
      <dgm:prSet/>
      <dgm:spPr/>
      <dgm:t>
        <a:bodyPr/>
        <a:lstStyle/>
        <a:p>
          <a:endParaRPr kumimoji="1" lang="ja-JP" altLang="en-US"/>
        </a:p>
      </dgm:t>
    </dgm:pt>
    <dgm:pt modelId="{6B2BE9C8-BFDB-4069-9E95-796DC14FA8BB}" type="sibTrans" cxnId="{E1C279DE-3C4B-49E9-94A9-755BA5771BAB}">
      <dgm:prSet/>
      <dgm:spPr>
        <a:solidFill>
          <a:srgbClr val="666699"/>
        </a:solidFill>
      </dgm:spPr>
      <dgm:t>
        <a:bodyPr/>
        <a:lstStyle/>
        <a:p>
          <a:endParaRPr kumimoji="1" lang="ja-JP" altLang="en-US"/>
        </a:p>
      </dgm:t>
    </dgm:pt>
    <dgm:pt modelId="{EE83E19B-354A-41C5-B026-8EA305A4FB01}">
      <dgm:prSet phldrT="[テキスト]" custT="1"/>
      <dgm:spPr/>
      <dgm:t>
        <a:bodyPr/>
        <a:lstStyle/>
        <a:p>
          <a:r>
            <a:rPr kumimoji="1" lang="ja-JP" altLang="en-US" sz="1000" dirty="0" smtClean="0"/>
            <a:t>事前アンケート</a:t>
          </a:r>
          <a:r>
            <a:rPr kumimoji="1" lang="en-US" altLang="ja-JP" sz="1000" dirty="0" smtClean="0"/>
            <a:t/>
          </a:r>
          <a:br>
            <a:rPr kumimoji="1" lang="en-US" altLang="ja-JP" sz="1000" dirty="0" smtClean="0"/>
          </a:br>
          <a:r>
            <a:rPr kumimoji="1" lang="ja-JP" altLang="en-US" sz="700" dirty="0" smtClean="0"/>
            <a:t>（カルテ）</a:t>
          </a:r>
          <a:endParaRPr kumimoji="1" lang="ja-JP" altLang="en-US" sz="700" dirty="0"/>
        </a:p>
      </dgm:t>
    </dgm:pt>
    <dgm:pt modelId="{47688E10-7C08-4FDF-95D4-1515EB46BE25}" type="parTrans" cxnId="{F17CA6DF-A3A0-49C8-A524-B9AC2DFC9691}">
      <dgm:prSet/>
      <dgm:spPr/>
      <dgm:t>
        <a:bodyPr/>
        <a:lstStyle/>
        <a:p>
          <a:endParaRPr kumimoji="1" lang="ja-JP" altLang="en-US"/>
        </a:p>
      </dgm:t>
    </dgm:pt>
    <dgm:pt modelId="{3F8C173A-DA1C-4628-95A6-399728D16EB4}" type="sibTrans" cxnId="{F17CA6DF-A3A0-49C8-A524-B9AC2DFC9691}">
      <dgm:prSet/>
      <dgm:spPr>
        <a:solidFill>
          <a:srgbClr val="666699"/>
        </a:solidFill>
      </dgm:spPr>
      <dgm:t>
        <a:bodyPr/>
        <a:lstStyle/>
        <a:p>
          <a:endParaRPr kumimoji="1" lang="ja-JP" altLang="en-US"/>
        </a:p>
      </dgm:t>
    </dgm:pt>
    <dgm:pt modelId="{EB759B33-B204-4D52-B802-36EE83035C11}">
      <dgm:prSet phldrT="[テキスト]"/>
      <dgm:spPr/>
      <dgm:t>
        <a:bodyPr/>
        <a:lstStyle/>
        <a:p>
          <a:r>
            <a:rPr kumimoji="1" lang="ja-JP" altLang="en-US" dirty="0" smtClean="0"/>
            <a:t>審査会資料　授受</a:t>
          </a:r>
          <a:endParaRPr kumimoji="1" lang="ja-JP" altLang="en-US" dirty="0"/>
        </a:p>
      </dgm:t>
    </dgm:pt>
    <dgm:pt modelId="{9ED7C2B3-2832-4213-AF4C-9ABF76757FE7}" type="parTrans" cxnId="{90A22FE5-C40A-4393-8B16-9D3B7922FCD7}">
      <dgm:prSet/>
      <dgm:spPr/>
      <dgm:t>
        <a:bodyPr/>
        <a:lstStyle/>
        <a:p>
          <a:endParaRPr kumimoji="1" lang="ja-JP" altLang="en-US"/>
        </a:p>
      </dgm:t>
    </dgm:pt>
    <dgm:pt modelId="{70823861-F0D9-418B-BA62-543020AC48D6}" type="sibTrans" cxnId="{90A22FE5-C40A-4393-8B16-9D3B7922FCD7}">
      <dgm:prSet/>
      <dgm:spPr>
        <a:solidFill>
          <a:srgbClr val="666699"/>
        </a:solidFill>
      </dgm:spPr>
      <dgm:t>
        <a:bodyPr/>
        <a:lstStyle/>
        <a:p>
          <a:endParaRPr kumimoji="1" lang="ja-JP" altLang="en-US"/>
        </a:p>
      </dgm:t>
    </dgm:pt>
    <dgm:pt modelId="{2AA074C1-E432-4D58-B02F-8C7B20CF8256}">
      <dgm:prSet phldrT="[テキスト]"/>
      <dgm:spPr/>
      <dgm:t>
        <a:bodyPr/>
        <a:lstStyle/>
        <a:p>
          <a:r>
            <a:rPr kumimoji="1" lang="ja-JP" altLang="en-US" dirty="0" smtClean="0"/>
            <a:t>事前</a:t>
          </a:r>
          <a:endParaRPr kumimoji="1" lang="en-US" altLang="ja-JP" dirty="0" smtClean="0"/>
        </a:p>
        <a:p>
          <a:r>
            <a:rPr kumimoji="1" lang="ja-JP" altLang="en-US" dirty="0" smtClean="0"/>
            <a:t>分析</a:t>
          </a:r>
          <a:endParaRPr kumimoji="1" lang="ja-JP" altLang="en-US" dirty="0"/>
        </a:p>
      </dgm:t>
    </dgm:pt>
    <dgm:pt modelId="{525654AA-EF39-40FA-83B0-A1F47A9A7A24}" type="parTrans" cxnId="{49B4FD17-0102-40EA-B1C8-7EBE5F5615F0}">
      <dgm:prSet/>
      <dgm:spPr/>
      <dgm:t>
        <a:bodyPr/>
        <a:lstStyle/>
        <a:p>
          <a:endParaRPr kumimoji="1" lang="ja-JP" altLang="en-US"/>
        </a:p>
      </dgm:t>
    </dgm:pt>
    <dgm:pt modelId="{04225EAF-029C-44EE-8966-9C156EFE5D7F}" type="sibTrans" cxnId="{49B4FD17-0102-40EA-B1C8-7EBE5F5615F0}">
      <dgm:prSet/>
      <dgm:spPr>
        <a:solidFill>
          <a:srgbClr val="666699"/>
        </a:solidFill>
      </dgm:spPr>
      <dgm:t>
        <a:bodyPr/>
        <a:lstStyle/>
        <a:p>
          <a:endParaRPr kumimoji="1" lang="ja-JP" altLang="en-US"/>
        </a:p>
      </dgm:t>
    </dgm:pt>
    <dgm:pt modelId="{988E575D-D2A0-4F25-AFC2-B1FAE49D3B2F}">
      <dgm:prSet phldrT="[テキスト]"/>
      <dgm:spPr>
        <a:solidFill>
          <a:srgbClr val="76B531"/>
        </a:solidFill>
      </dgm:spPr>
      <dgm:t>
        <a:bodyPr/>
        <a:lstStyle/>
        <a:p>
          <a:r>
            <a:rPr kumimoji="1" lang="ja-JP" altLang="en-US" dirty="0" smtClean="0"/>
            <a:t>審査会傍聴</a:t>
          </a:r>
          <a:endParaRPr kumimoji="1" lang="ja-JP" altLang="en-US" dirty="0"/>
        </a:p>
      </dgm:t>
    </dgm:pt>
    <dgm:pt modelId="{B86C02A2-6B68-498C-90FB-D3CA23FA63E3}" type="parTrans" cxnId="{B97371BE-3EFD-421A-9804-6A9B3330637E}">
      <dgm:prSet/>
      <dgm:spPr/>
      <dgm:t>
        <a:bodyPr/>
        <a:lstStyle/>
        <a:p>
          <a:endParaRPr kumimoji="1" lang="ja-JP" altLang="en-US"/>
        </a:p>
      </dgm:t>
    </dgm:pt>
    <dgm:pt modelId="{896BA629-43CB-457E-AAC0-A16C49DD1623}" type="sibTrans" cxnId="{B97371BE-3EFD-421A-9804-6A9B3330637E}">
      <dgm:prSet/>
      <dgm:spPr>
        <a:solidFill>
          <a:srgbClr val="666699"/>
        </a:solidFill>
      </dgm:spPr>
      <dgm:t>
        <a:bodyPr/>
        <a:lstStyle/>
        <a:p>
          <a:endParaRPr kumimoji="1" lang="ja-JP" altLang="en-US"/>
        </a:p>
      </dgm:t>
    </dgm:pt>
    <dgm:pt modelId="{5D5E5F18-4025-4D93-9597-9F7C522A9A02}">
      <dgm:prSet phldrT="[テキスト]"/>
      <dgm:spPr>
        <a:solidFill>
          <a:srgbClr val="76B531"/>
        </a:solidFill>
      </dgm:spPr>
      <dgm:t>
        <a:bodyPr/>
        <a:lstStyle/>
        <a:p>
          <a:r>
            <a:rPr kumimoji="1" lang="ja-JP" altLang="en-US" dirty="0" smtClean="0"/>
            <a:t>審査会委員との意見交換</a:t>
          </a:r>
          <a:endParaRPr kumimoji="1" lang="ja-JP" altLang="en-US" dirty="0"/>
        </a:p>
      </dgm:t>
    </dgm:pt>
    <dgm:pt modelId="{2E5261AB-92F0-4A30-89DB-F5E545FFC511}" type="parTrans" cxnId="{D27E52D7-728D-4874-A578-681384EB127D}">
      <dgm:prSet/>
      <dgm:spPr/>
      <dgm:t>
        <a:bodyPr/>
        <a:lstStyle/>
        <a:p>
          <a:endParaRPr kumimoji="1" lang="ja-JP" altLang="en-US"/>
        </a:p>
      </dgm:t>
    </dgm:pt>
    <dgm:pt modelId="{B99D5776-BD38-43C0-956D-F35A3E24ED64}" type="sibTrans" cxnId="{D27E52D7-728D-4874-A578-681384EB127D}">
      <dgm:prSet/>
      <dgm:spPr>
        <a:solidFill>
          <a:srgbClr val="666699"/>
        </a:solidFill>
      </dgm:spPr>
      <dgm:t>
        <a:bodyPr/>
        <a:lstStyle/>
        <a:p>
          <a:endParaRPr kumimoji="1" lang="ja-JP" altLang="en-US"/>
        </a:p>
      </dgm:t>
    </dgm:pt>
    <dgm:pt modelId="{7B8C81C7-4970-485A-A801-DC0FA24DFD3D}">
      <dgm:prSet phldrT="[テキスト]"/>
      <dgm:spPr>
        <a:solidFill>
          <a:srgbClr val="76B531"/>
        </a:solidFill>
      </dgm:spPr>
      <dgm:t>
        <a:bodyPr/>
        <a:lstStyle/>
        <a:p>
          <a:r>
            <a:rPr kumimoji="1" lang="ja-JP" altLang="en-US" dirty="0" smtClean="0"/>
            <a:t>都道府県を交えた</a:t>
          </a:r>
          <a:r>
            <a:rPr kumimoji="1" lang="en-US" altLang="ja-JP" dirty="0" smtClean="0"/>
            <a:t/>
          </a:r>
          <a:br>
            <a:rPr kumimoji="1" lang="en-US" altLang="ja-JP" dirty="0" smtClean="0"/>
          </a:br>
          <a:r>
            <a:rPr kumimoji="1" lang="ja-JP" altLang="en-US" dirty="0" smtClean="0"/>
            <a:t>打合せ</a:t>
          </a:r>
          <a:endParaRPr kumimoji="1" lang="ja-JP" altLang="en-US" dirty="0"/>
        </a:p>
      </dgm:t>
    </dgm:pt>
    <dgm:pt modelId="{11C080B5-2AD9-43B1-B9A9-B214AE05136C}" type="parTrans" cxnId="{1A115D42-C569-47CB-8C13-DF74C2EC01B7}">
      <dgm:prSet/>
      <dgm:spPr/>
      <dgm:t>
        <a:bodyPr/>
        <a:lstStyle/>
        <a:p>
          <a:endParaRPr kumimoji="1" lang="ja-JP" altLang="en-US"/>
        </a:p>
      </dgm:t>
    </dgm:pt>
    <dgm:pt modelId="{77B07984-93A8-4F9C-9243-E782816DB7D3}" type="sibTrans" cxnId="{1A115D42-C569-47CB-8C13-DF74C2EC01B7}">
      <dgm:prSet/>
      <dgm:spPr>
        <a:solidFill>
          <a:srgbClr val="666699"/>
        </a:solidFill>
      </dgm:spPr>
      <dgm:t>
        <a:bodyPr/>
        <a:lstStyle/>
        <a:p>
          <a:endParaRPr kumimoji="1" lang="ja-JP" altLang="en-US"/>
        </a:p>
      </dgm:t>
    </dgm:pt>
    <dgm:pt modelId="{3587977D-07C4-4BA7-B1E2-E52DCF6DD545}">
      <dgm:prSet phldrT="[テキスト]"/>
      <dgm:spPr>
        <a:solidFill>
          <a:srgbClr val="76B531"/>
        </a:solidFill>
      </dgm:spPr>
      <dgm:t>
        <a:bodyPr/>
        <a:lstStyle/>
        <a:p>
          <a:r>
            <a:rPr kumimoji="1" lang="ja-JP" altLang="en-US" dirty="0" smtClean="0"/>
            <a:t>事務局との</a:t>
          </a:r>
          <a:r>
            <a:rPr kumimoji="1" lang="en-US" altLang="ja-JP" dirty="0" smtClean="0"/>
            <a:t/>
          </a:r>
          <a:br>
            <a:rPr kumimoji="1" lang="en-US" altLang="ja-JP" dirty="0" smtClean="0"/>
          </a:br>
          <a:r>
            <a:rPr kumimoji="1" lang="ja-JP" altLang="en-US" dirty="0" smtClean="0"/>
            <a:t>協議</a:t>
          </a:r>
          <a:endParaRPr kumimoji="1" lang="ja-JP" altLang="en-US" dirty="0"/>
        </a:p>
      </dgm:t>
    </dgm:pt>
    <dgm:pt modelId="{60018B4C-ACDE-47BD-BD5F-080FC383A36F}" type="parTrans" cxnId="{D9DD1AAC-592B-46CF-A552-C603147EF565}">
      <dgm:prSet/>
      <dgm:spPr/>
      <dgm:t>
        <a:bodyPr/>
        <a:lstStyle/>
        <a:p>
          <a:endParaRPr kumimoji="1" lang="ja-JP" altLang="en-US"/>
        </a:p>
      </dgm:t>
    </dgm:pt>
    <dgm:pt modelId="{F598C933-4298-4A23-BA45-083A4A1C5243}" type="sibTrans" cxnId="{D9DD1AAC-592B-46CF-A552-C603147EF565}">
      <dgm:prSet/>
      <dgm:spPr>
        <a:solidFill>
          <a:srgbClr val="666699"/>
        </a:solidFill>
      </dgm:spPr>
      <dgm:t>
        <a:bodyPr/>
        <a:lstStyle/>
        <a:p>
          <a:endParaRPr kumimoji="1" lang="ja-JP" altLang="en-US"/>
        </a:p>
      </dgm:t>
    </dgm:pt>
    <dgm:pt modelId="{4184286A-F1D5-4DD6-B7A6-EE02FF86E418}">
      <dgm:prSet phldrT="[テキスト]"/>
      <dgm:spPr>
        <a:solidFill>
          <a:srgbClr val="FF66CC"/>
        </a:solidFill>
      </dgm:spPr>
      <dgm:t>
        <a:bodyPr/>
        <a:lstStyle/>
        <a:p>
          <a:r>
            <a:rPr kumimoji="1" lang="ja-JP" altLang="en-US" dirty="0" smtClean="0"/>
            <a:t>都道府県との協議</a:t>
          </a:r>
          <a:endParaRPr kumimoji="1" lang="ja-JP" altLang="en-US" dirty="0"/>
        </a:p>
      </dgm:t>
    </dgm:pt>
    <dgm:pt modelId="{EE64AAB5-BD3C-43B6-9D5B-FBC144F7371A}" type="parTrans" cxnId="{1509555A-4CFF-4FED-B028-45AC561FD236}">
      <dgm:prSet/>
      <dgm:spPr/>
      <dgm:t>
        <a:bodyPr/>
        <a:lstStyle/>
        <a:p>
          <a:endParaRPr kumimoji="1" lang="ja-JP" altLang="en-US"/>
        </a:p>
      </dgm:t>
    </dgm:pt>
    <dgm:pt modelId="{9AACC274-3975-497E-A966-66F5F3262B64}" type="sibTrans" cxnId="{1509555A-4CFF-4FED-B028-45AC561FD236}">
      <dgm:prSet/>
      <dgm:spPr>
        <a:solidFill>
          <a:srgbClr val="666699"/>
        </a:solidFill>
      </dgm:spPr>
      <dgm:t>
        <a:bodyPr/>
        <a:lstStyle/>
        <a:p>
          <a:endParaRPr kumimoji="1" lang="ja-JP" altLang="en-US"/>
        </a:p>
      </dgm:t>
    </dgm:pt>
    <dgm:pt modelId="{55E77329-293C-464F-9CCD-5690D4AB03DF}" type="pres">
      <dgm:prSet presAssocID="{BF92B451-135B-4AA2-AAD5-8B7A0E4F989D}" presName="Name0" presStyleCnt="0">
        <dgm:presLayoutVars>
          <dgm:dir/>
          <dgm:resizeHandles val="exact"/>
        </dgm:presLayoutVars>
      </dgm:prSet>
      <dgm:spPr/>
    </dgm:pt>
    <dgm:pt modelId="{EBA99064-94CA-47CC-9BC8-3CE119A1B5DD}" type="pres">
      <dgm:prSet presAssocID="{6CF9617E-1870-4B9F-9846-20E5C8B4DA81}" presName="node" presStyleLbl="node1" presStyleIdx="0" presStyleCnt="10">
        <dgm:presLayoutVars>
          <dgm:bulletEnabled val="1"/>
        </dgm:presLayoutVars>
      </dgm:prSet>
      <dgm:spPr/>
      <dgm:t>
        <a:bodyPr/>
        <a:lstStyle/>
        <a:p>
          <a:endParaRPr kumimoji="1" lang="ja-JP" altLang="en-US"/>
        </a:p>
      </dgm:t>
    </dgm:pt>
    <dgm:pt modelId="{8B59CCA7-8799-45D7-B2AD-334A0407DB74}" type="pres">
      <dgm:prSet presAssocID="{30E37D1F-B985-4AAE-932E-B275DD2416E0}" presName="sibTrans" presStyleLbl="sibTrans2D1" presStyleIdx="0" presStyleCnt="9"/>
      <dgm:spPr/>
      <dgm:t>
        <a:bodyPr/>
        <a:lstStyle/>
        <a:p>
          <a:endParaRPr kumimoji="1" lang="ja-JP" altLang="en-US"/>
        </a:p>
      </dgm:t>
    </dgm:pt>
    <dgm:pt modelId="{15C2BCDD-6DC7-482F-B26E-9D05F526E754}" type="pres">
      <dgm:prSet presAssocID="{30E37D1F-B985-4AAE-932E-B275DD2416E0}" presName="connectorText" presStyleLbl="sibTrans2D1" presStyleIdx="0" presStyleCnt="9"/>
      <dgm:spPr/>
      <dgm:t>
        <a:bodyPr/>
        <a:lstStyle/>
        <a:p>
          <a:endParaRPr kumimoji="1" lang="ja-JP" altLang="en-US"/>
        </a:p>
      </dgm:t>
    </dgm:pt>
    <dgm:pt modelId="{A6BF7724-BD9A-4D1F-85B1-BD3BEB083E55}" type="pres">
      <dgm:prSet presAssocID="{16480067-3E9F-4581-817E-1B18FE67D267}" presName="node" presStyleLbl="node1" presStyleIdx="1" presStyleCnt="10">
        <dgm:presLayoutVars>
          <dgm:bulletEnabled val="1"/>
        </dgm:presLayoutVars>
      </dgm:prSet>
      <dgm:spPr/>
      <dgm:t>
        <a:bodyPr/>
        <a:lstStyle/>
        <a:p>
          <a:endParaRPr kumimoji="1" lang="ja-JP" altLang="en-US"/>
        </a:p>
      </dgm:t>
    </dgm:pt>
    <dgm:pt modelId="{B0A5958A-C982-458A-A236-AA4A7EEAD634}" type="pres">
      <dgm:prSet presAssocID="{6B2BE9C8-BFDB-4069-9E95-796DC14FA8BB}" presName="sibTrans" presStyleLbl="sibTrans2D1" presStyleIdx="1" presStyleCnt="9"/>
      <dgm:spPr/>
      <dgm:t>
        <a:bodyPr/>
        <a:lstStyle/>
        <a:p>
          <a:endParaRPr kumimoji="1" lang="ja-JP" altLang="en-US"/>
        </a:p>
      </dgm:t>
    </dgm:pt>
    <dgm:pt modelId="{39451196-392B-4E3D-AF76-9CA1A463B692}" type="pres">
      <dgm:prSet presAssocID="{6B2BE9C8-BFDB-4069-9E95-796DC14FA8BB}" presName="connectorText" presStyleLbl="sibTrans2D1" presStyleIdx="1" presStyleCnt="9"/>
      <dgm:spPr/>
      <dgm:t>
        <a:bodyPr/>
        <a:lstStyle/>
        <a:p>
          <a:endParaRPr kumimoji="1" lang="ja-JP" altLang="en-US"/>
        </a:p>
      </dgm:t>
    </dgm:pt>
    <dgm:pt modelId="{BD708649-D722-4A28-BB11-06693FD967BE}" type="pres">
      <dgm:prSet presAssocID="{EE83E19B-354A-41C5-B026-8EA305A4FB01}" presName="node" presStyleLbl="node1" presStyleIdx="2" presStyleCnt="10">
        <dgm:presLayoutVars>
          <dgm:bulletEnabled val="1"/>
        </dgm:presLayoutVars>
      </dgm:prSet>
      <dgm:spPr/>
      <dgm:t>
        <a:bodyPr/>
        <a:lstStyle/>
        <a:p>
          <a:endParaRPr kumimoji="1" lang="ja-JP" altLang="en-US"/>
        </a:p>
      </dgm:t>
    </dgm:pt>
    <dgm:pt modelId="{3657F4FA-B160-4D79-A1AA-E52B049694F6}" type="pres">
      <dgm:prSet presAssocID="{3F8C173A-DA1C-4628-95A6-399728D16EB4}" presName="sibTrans" presStyleLbl="sibTrans2D1" presStyleIdx="2" presStyleCnt="9"/>
      <dgm:spPr/>
      <dgm:t>
        <a:bodyPr/>
        <a:lstStyle/>
        <a:p>
          <a:endParaRPr kumimoji="1" lang="ja-JP" altLang="en-US"/>
        </a:p>
      </dgm:t>
    </dgm:pt>
    <dgm:pt modelId="{911DB509-E267-4B00-ADFF-0439AEF88D68}" type="pres">
      <dgm:prSet presAssocID="{3F8C173A-DA1C-4628-95A6-399728D16EB4}" presName="connectorText" presStyleLbl="sibTrans2D1" presStyleIdx="2" presStyleCnt="9"/>
      <dgm:spPr/>
      <dgm:t>
        <a:bodyPr/>
        <a:lstStyle/>
        <a:p>
          <a:endParaRPr kumimoji="1" lang="ja-JP" altLang="en-US"/>
        </a:p>
      </dgm:t>
    </dgm:pt>
    <dgm:pt modelId="{BC181DB3-1953-4F16-9C08-24F3518DA9EE}" type="pres">
      <dgm:prSet presAssocID="{EB759B33-B204-4D52-B802-36EE83035C11}" presName="node" presStyleLbl="node1" presStyleIdx="3" presStyleCnt="10">
        <dgm:presLayoutVars>
          <dgm:bulletEnabled val="1"/>
        </dgm:presLayoutVars>
      </dgm:prSet>
      <dgm:spPr/>
      <dgm:t>
        <a:bodyPr/>
        <a:lstStyle/>
        <a:p>
          <a:endParaRPr kumimoji="1" lang="ja-JP" altLang="en-US"/>
        </a:p>
      </dgm:t>
    </dgm:pt>
    <dgm:pt modelId="{EAA8AEAA-7164-433D-8906-0B5B765DC3CE}" type="pres">
      <dgm:prSet presAssocID="{70823861-F0D9-418B-BA62-543020AC48D6}" presName="sibTrans" presStyleLbl="sibTrans2D1" presStyleIdx="3" presStyleCnt="9"/>
      <dgm:spPr/>
      <dgm:t>
        <a:bodyPr/>
        <a:lstStyle/>
        <a:p>
          <a:endParaRPr kumimoji="1" lang="ja-JP" altLang="en-US"/>
        </a:p>
      </dgm:t>
    </dgm:pt>
    <dgm:pt modelId="{713C8F5C-01B7-4EA6-98FC-678E3C8A361A}" type="pres">
      <dgm:prSet presAssocID="{70823861-F0D9-418B-BA62-543020AC48D6}" presName="connectorText" presStyleLbl="sibTrans2D1" presStyleIdx="3" presStyleCnt="9"/>
      <dgm:spPr/>
      <dgm:t>
        <a:bodyPr/>
        <a:lstStyle/>
        <a:p>
          <a:endParaRPr kumimoji="1" lang="ja-JP" altLang="en-US"/>
        </a:p>
      </dgm:t>
    </dgm:pt>
    <dgm:pt modelId="{2D16478E-D5B8-4294-A80E-1DF661A0C7F7}" type="pres">
      <dgm:prSet presAssocID="{2AA074C1-E432-4D58-B02F-8C7B20CF8256}" presName="node" presStyleLbl="node1" presStyleIdx="4" presStyleCnt="10">
        <dgm:presLayoutVars>
          <dgm:bulletEnabled val="1"/>
        </dgm:presLayoutVars>
      </dgm:prSet>
      <dgm:spPr/>
      <dgm:t>
        <a:bodyPr/>
        <a:lstStyle/>
        <a:p>
          <a:endParaRPr kumimoji="1" lang="ja-JP" altLang="en-US"/>
        </a:p>
      </dgm:t>
    </dgm:pt>
    <dgm:pt modelId="{C3EAD650-8405-4F7D-97C3-4C386FF0724B}" type="pres">
      <dgm:prSet presAssocID="{04225EAF-029C-44EE-8966-9C156EFE5D7F}" presName="sibTrans" presStyleLbl="sibTrans2D1" presStyleIdx="4" presStyleCnt="9"/>
      <dgm:spPr/>
      <dgm:t>
        <a:bodyPr/>
        <a:lstStyle/>
        <a:p>
          <a:endParaRPr kumimoji="1" lang="ja-JP" altLang="en-US"/>
        </a:p>
      </dgm:t>
    </dgm:pt>
    <dgm:pt modelId="{512F25FC-C18F-4233-B137-2E85F9862DD7}" type="pres">
      <dgm:prSet presAssocID="{04225EAF-029C-44EE-8966-9C156EFE5D7F}" presName="connectorText" presStyleLbl="sibTrans2D1" presStyleIdx="4" presStyleCnt="9"/>
      <dgm:spPr/>
      <dgm:t>
        <a:bodyPr/>
        <a:lstStyle/>
        <a:p>
          <a:endParaRPr kumimoji="1" lang="ja-JP" altLang="en-US"/>
        </a:p>
      </dgm:t>
    </dgm:pt>
    <dgm:pt modelId="{44DFD2DA-B028-48A2-BC92-14266D1F7FC9}" type="pres">
      <dgm:prSet presAssocID="{4184286A-F1D5-4DD6-B7A6-EE02FF86E418}" presName="node" presStyleLbl="node1" presStyleIdx="5" presStyleCnt="10">
        <dgm:presLayoutVars>
          <dgm:bulletEnabled val="1"/>
        </dgm:presLayoutVars>
      </dgm:prSet>
      <dgm:spPr/>
      <dgm:t>
        <a:bodyPr/>
        <a:lstStyle/>
        <a:p>
          <a:endParaRPr kumimoji="1" lang="ja-JP" altLang="en-US"/>
        </a:p>
      </dgm:t>
    </dgm:pt>
    <dgm:pt modelId="{C2E875F8-B077-4F67-8349-C7A2C79CC630}" type="pres">
      <dgm:prSet presAssocID="{9AACC274-3975-497E-A966-66F5F3262B64}" presName="sibTrans" presStyleLbl="sibTrans2D1" presStyleIdx="5" presStyleCnt="9"/>
      <dgm:spPr/>
      <dgm:t>
        <a:bodyPr/>
        <a:lstStyle/>
        <a:p>
          <a:endParaRPr kumimoji="1" lang="ja-JP" altLang="en-US"/>
        </a:p>
      </dgm:t>
    </dgm:pt>
    <dgm:pt modelId="{99C088C1-CD57-4BDB-98CA-B992585C38E3}" type="pres">
      <dgm:prSet presAssocID="{9AACC274-3975-497E-A966-66F5F3262B64}" presName="connectorText" presStyleLbl="sibTrans2D1" presStyleIdx="5" presStyleCnt="9"/>
      <dgm:spPr/>
      <dgm:t>
        <a:bodyPr/>
        <a:lstStyle/>
        <a:p>
          <a:endParaRPr kumimoji="1" lang="ja-JP" altLang="en-US"/>
        </a:p>
      </dgm:t>
    </dgm:pt>
    <dgm:pt modelId="{CF6F92A4-8087-4846-A015-B580E9ACA8A9}" type="pres">
      <dgm:prSet presAssocID="{988E575D-D2A0-4F25-AFC2-B1FAE49D3B2F}" presName="node" presStyleLbl="node1" presStyleIdx="6" presStyleCnt="10">
        <dgm:presLayoutVars>
          <dgm:bulletEnabled val="1"/>
        </dgm:presLayoutVars>
      </dgm:prSet>
      <dgm:spPr/>
      <dgm:t>
        <a:bodyPr/>
        <a:lstStyle/>
        <a:p>
          <a:endParaRPr kumimoji="1" lang="ja-JP" altLang="en-US"/>
        </a:p>
      </dgm:t>
    </dgm:pt>
    <dgm:pt modelId="{DE3B54C8-F87F-4966-8025-0F8ABBA46182}" type="pres">
      <dgm:prSet presAssocID="{896BA629-43CB-457E-AAC0-A16C49DD1623}" presName="sibTrans" presStyleLbl="sibTrans2D1" presStyleIdx="6" presStyleCnt="9"/>
      <dgm:spPr/>
      <dgm:t>
        <a:bodyPr/>
        <a:lstStyle/>
        <a:p>
          <a:endParaRPr kumimoji="1" lang="ja-JP" altLang="en-US"/>
        </a:p>
      </dgm:t>
    </dgm:pt>
    <dgm:pt modelId="{59FA7781-273E-45B3-9894-31EBCF06F352}" type="pres">
      <dgm:prSet presAssocID="{896BA629-43CB-457E-AAC0-A16C49DD1623}" presName="connectorText" presStyleLbl="sibTrans2D1" presStyleIdx="6" presStyleCnt="9"/>
      <dgm:spPr/>
      <dgm:t>
        <a:bodyPr/>
        <a:lstStyle/>
        <a:p>
          <a:endParaRPr kumimoji="1" lang="ja-JP" altLang="en-US"/>
        </a:p>
      </dgm:t>
    </dgm:pt>
    <dgm:pt modelId="{A8872A1A-7FDA-4CC1-8F21-C9FC26019DEA}" type="pres">
      <dgm:prSet presAssocID="{5D5E5F18-4025-4D93-9597-9F7C522A9A02}" presName="node" presStyleLbl="node1" presStyleIdx="7" presStyleCnt="10">
        <dgm:presLayoutVars>
          <dgm:bulletEnabled val="1"/>
        </dgm:presLayoutVars>
      </dgm:prSet>
      <dgm:spPr/>
      <dgm:t>
        <a:bodyPr/>
        <a:lstStyle/>
        <a:p>
          <a:endParaRPr kumimoji="1" lang="ja-JP" altLang="en-US"/>
        </a:p>
      </dgm:t>
    </dgm:pt>
    <dgm:pt modelId="{CA3CFAC7-1EA5-4C2C-B2D7-F19757F436B8}" type="pres">
      <dgm:prSet presAssocID="{B99D5776-BD38-43C0-956D-F35A3E24ED64}" presName="sibTrans" presStyleLbl="sibTrans2D1" presStyleIdx="7" presStyleCnt="9"/>
      <dgm:spPr/>
      <dgm:t>
        <a:bodyPr/>
        <a:lstStyle/>
        <a:p>
          <a:endParaRPr kumimoji="1" lang="ja-JP" altLang="en-US"/>
        </a:p>
      </dgm:t>
    </dgm:pt>
    <dgm:pt modelId="{53E289F3-CD68-4CC8-9E4B-7FD72784CB5F}" type="pres">
      <dgm:prSet presAssocID="{B99D5776-BD38-43C0-956D-F35A3E24ED64}" presName="connectorText" presStyleLbl="sibTrans2D1" presStyleIdx="7" presStyleCnt="9"/>
      <dgm:spPr/>
      <dgm:t>
        <a:bodyPr/>
        <a:lstStyle/>
        <a:p>
          <a:endParaRPr kumimoji="1" lang="ja-JP" altLang="en-US"/>
        </a:p>
      </dgm:t>
    </dgm:pt>
    <dgm:pt modelId="{61B2E410-C8DE-4EFD-9888-5FF7AE9BD557}" type="pres">
      <dgm:prSet presAssocID="{7B8C81C7-4970-485A-A801-DC0FA24DFD3D}" presName="node" presStyleLbl="node1" presStyleIdx="8" presStyleCnt="10">
        <dgm:presLayoutVars>
          <dgm:bulletEnabled val="1"/>
        </dgm:presLayoutVars>
      </dgm:prSet>
      <dgm:spPr/>
      <dgm:t>
        <a:bodyPr/>
        <a:lstStyle/>
        <a:p>
          <a:endParaRPr kumimoji="1" lang="ja-JP" altLang="en-US"/>
        </a:p>
      </dgm:t>
    </dgm:pt>
    <dgm:pt modelId="{6858E83D-1801-4692-82CD-F46780FCA3B7}" type="pres">
      <dgm:prSet presAssocID="{77B07984-93A8-4F9C-9243-E782816DB7D3}" presName="sibTrans" presStyleLbl="sibTrans2D1" presStyleIdx="8" presStyleCnt="9"/>
      <dgm:spPr/>
      <dgm:t>
        <a:bodyPr/>
        <a:lstStyle/>
        <a:p>
          <a:endParaRPr kumimoji="1" lang="ja-JP" altLang="en-US"/>
        </a:p>
      </dgm:t>
    </dgm:pt>
    <dgm:pt modelId="{8A0F0D06-5AA5-4E17-8B46-7C4273655031}" type="pres">
      <dgm:prSet presAssocID="{77B07984-93A8-4F9C-9243-E782816DB7D3}" presName="connectorText" presStyleLbl="sibTrans2D1" presStyleIdx="8" presStyleCnt="9"/>
      <dgm:spPr/>
      <dgm:t>
        <a:bodyPr/>
        <a:lstStyle/>
        <a:p>
          <a:endParaRPr kumimoji="1" lang="ja-JP" altLang="en-US"/>
        </a:p>
      </dgm:t>
    </dgm:pt>
    <dgm:pt modelId="{A83FBE33-F660-4E76-8A3B-B94458F5CCBD}" type="pres">
      <dgm:prSet presAssocID="{3587977D-07C4-4BA7-B1E2-E52DCF6DD545}" presName="node" presStyleLbl="node1" presStyleIdx="9" presStyleCnt="10">
        <dgm:presLayoutVars>
          <dgm:bulletEnabled val="1"/>
        </dgm:presLayoutVars>
      </dgm:prSet>
      <dgm:spPr/>
      <dgm:t>
        <a:bodyPr/>
        <a:lstStyle/>
        <a:p>
          <a:endParaRPr kumimoji="1" lang="ja-JP" altLang="en-US"/>
        </a:p>
      </dgm:t>
    </dgm:pt>
  </dgm:ptLst>
  <dgm:cxnLst>
    <dgm:cxn modelId="{49B4FD17-0102-40EA-B1C8-7EBE5F5615F0}" srcId="{BF92B451-135B-4AA2-AAD5-8B7A0E4F989D}" destId="{2AA074C1-E432-4D58-B02F-8C7B20CF8256}" srcOrd="4" destOrd="0" parTransId="{525654AA-EF39-40FA-83B0-A1F47A9A7A24}" sibTransId="{04225EAF-029C-44EE-8966-9C156EFE5D7F}"/>
    <dgm:cxn modelId="{2F40B5A8-0FE0-4386-8FAC-E00D31D768F7}" type="presOf" srcId="{77B07984-93A8-4F9C-9243-E782816DB7D3}" destId="{6858E83D-1801-4692-82CD-F46780FCA3B7}" srcOrd="0" destOrd="0" presId="urn:microsoft.com/office/officeart/2005/8/layout/process1"/>
    <dgm:cxn modelId="{94C872F0-106E-420F-8C1B-091475E239D5}" type="presOf" srcId="{6CF9617E-1870-4B9F-9846-20E5C8B4DA81}" destId="{EBA99064-94CA-47CC-9BC8-3CE119A1B5DD}" srcOrd="0" destOrd="0" presId="urn:microsoft.com/office/officeart/2005/8/layout/process1"/>
    <dgm:cxn modelId="{1A115D42-C569-47CB-8C13-DF74C2EC01B7}" srcId="{BF92B451-135B-4AA2-AAD5-8B7A0E4F989D}" destId="{7B8C81C7-4970-485A-A801-DC0FA24DFD3D}" srcOrd="8" destOrd="0" parTransId="{11C080B5-2AD9-43B1-B9A9-B214AE05136C}" sibTransId="{77B07984-93A8-4F9C-9243-E782816DB7D3}"/>
    <dgm:cxn modelId="{5B15DB35-98EF-4769-AA9C-70A4D221414C}" type="presOf" srcId="{9AACC274-3975-497E-A966-66F5F3262B64}" destId="{C2E875F8-B077-4F67-8349-C7A2C79CC630}" srcOrd="0" destOrd="0" presId="urn:microsoft.com/office/officeart/2005/8/layout/process1"/>
    <dgm:cxn modelId="{B97371BE-3EFD-421A-9804-6A9B3330637E}" srcId="{BF92B451-135B-4AA2-AAD5-8B7A0E4F989D}" destId="{988E575D-D2A0-4F25-AFC2-B1FAE49D3B2F}" srcOrd="6" destOrd="0" parTransId="{B86C02A2-6B68-498C-90FB-D3CA23FA63E3}" sibTransId="{896BA629-43CB-457E-AAC0-A16C49DD1623}"/>
    <dgm:cxn modelId="{471F4840-29EF-4B8C-9CB5-EAC0E1574A1C}" type="presOf" srcId="{7B8C81C7-4970-485A-A801-DC0FA24DFD3D}" destId="{61B2E410-C8DE-4EFD-9888-5FF7AE9BD557}" srcOrd="0" destOrd="0" presId="urn:microsoft.com/office/officeart/2005/8/layout/process1"/>
    <dgm:cxn modelId="{C66DEB36-1F72-4D75-9588-D0D3D73156A5}" type="presOf" srcId="{30E37D1F-B985-4AAE-932E-B275DD2416E0}" destId="{8B59CCA7-8799-45D7-B2AD-334A0407DB74}" srcOrd="0" destOrd="0" presId="urn:microsoft.com/office/officeart/2005/8/layout/process1"/>
    <dgm:cxn modelId="{7BE63211-26F1-49CD-92A6-2C78FD6D63BD}" type="presOf" srcId="{896BA629-43CB-457E-AAC0-A16C49DD1623}" destId="{59FA7781-273E-45B3-9894-31EBCF06F352}" srcOrd="1" destOrd="0" presId="urn:microsoft.com/office/officeart/2005/8/layout/process1"/>
    <dgm:cxn modelId="{7C8029CA-F471-4CF4-B73E-7CC74EFD0FBD}" type="presOf" srcId="{16480067-3E9F-4581-817E-1B18FE67D267}" destId="{A6BF7724-BD9A-4D1F-85B1-BD3BEB083E55}" srcOrd="0" destOrd="0" presId="urn:microsoft.com/office/officeart/2005/8/layout/process1"/>
    <dgm:cxn modelId="{1509555A-4CFF-4FED-B028-45AC561FD236}" srcId="{BF92B451-135B-4AA2-AAD5-8B7A0E4F989D}" destId="{4184286A-F1D5-4DD6-B7A6-EE02FF86E418}" srcOrd="5" destOrd="0" parTransId="{EE64AAB5-BD3C-43B6-9D5B-FBC144F7371A}" sibTransId="{9AACC274-3975-497E-A966-66F5F3262B64}"/>
    <dgm:cxn modelId="{6117609D-BF37-41F2-9739-703F5FE75A47}" type="presOf" srcId="{3F8C173A-DA1C-4628-95A6-399728D16EB4}" destId="{3657F4FA-B160-4D79-A1AA-E52B049694F6}" srcOrd="0" destOrd="0" presId="urn:microsoft.com/office/officeart/2005/8/layout/process1"/>
    <dgm:cxn modelId="{D2F9B7E0-E9C2-47CA-9F88-5465018DA9A8}" type="presOf" srcId="{30E37D1F-B985-4AAE-932E-B275DD2416E0}" destId="{15C2BCDD-6DC7-482F-B26E-9D05F526E754}" srcOrd="1" destOrd="0" presId="urn:microsoft.com/office/officeart/2005/8/layout/process1"/>
    <dgm:cxn modelId="{03B36B0A-10AA-462A-AADA-2ADDB6E9EAE7}" type="presOf" srcId="{988E575D-D2A0-4F25-AFC2-B1FAE49D3B2F}" destId="{CF6F92A4-8087-4846-A015-B580E9ACA8A9}" srcOrd="0" destOrd="0" presId="urn:microsoft.com/office/officeart/2005/8/layout/process1"/>
    <dgm:cxn modelId="{95425A46-EF5C-468D-A36E-104CACCCC463}" type="presOf" srcId="{2AA074C1-E432-4D58-B02F-8C7B20CF8256}" destId="{2D16478E-D5B8-4294-A80E-1DF661A0C7F7}" srcOrd="0" destOrd="0" presId="urn:microsoft.com/office/officeart/2005/8/layout/process1"/>
    <dgm:cxn modelId="{58D8A52B-D4D8-404E-88C8-4EF9EABC8386}" type="presOf" srcId="{B99D5776-BD38-43C0-956D-F35A3E24ED64}" destId="{CA3CFAC7-1EA5-4C2C-B2D7-F19757F436B8}" srcOrd="0" destOrd="0" presId="urn:microsoft.com/office/officeart/2005/8/layout/process1"/>
    <dgm:cxn modelId="{E5908A02-8ABA-47E8-8A71-089F1F79B011}" type="presOf" srcId="{4184286A-F1D5-4DD6-B7A6-EE02FF86E418}" destId="{44DFD2DA-B028-48A2-BC92-14266D1F7FC9}" srcOrd="0" destOrd="0" presId="urn:microsoft.com/office/officeart/2005/8/layout/process1"/>
    <dgm:cxn modelId="{A1C4C895-32DA-484F-B621-194F99F738CD}" type="presOf" srcId="{EE83E19B-354A-41C5-B026-8EA305A4FB01}" destId="{BD708649-D722-4A28-BB11-06693FD967BE}" srcOrd="0" destOrd="0" presId="urn:microsoft.com/office/officeart/2005/8/layout/process1"/>
    <dgm:cxn modelId="{E1C279DE-3C4B-49E9-94A9-755BA5771BAB}" srcId="{BF92B451-135B-4AA2-AAD5-8B7A0E4F989D}" destId="{16480067-3E9F-4581-817E-1B18FE67D267}" srcOrd="1" destOrd="0" parTransId="{0D78431D-EE85-43D1-A6C6-D0A54A21866A}" sibTransId="{6B2BE9C8-BFDB-4069-9E95-796DC14FA8BB}"/>
    <dgm:cxn modelId="{6686CD5C-2EB8-4793-BDC1-18C6E9CD69BC}" type="presOf" srcId="{04225EAF-029C-44EE-8966-9C156EFE5D7F}" destId="{C3EAD650-8405-4F7D-97C3-4C386FF0724B}" srcOrd="0" destOrd="0" presId="urn:microsoft.com/office/officeart/2005/8/layout/process1"/>
    <dgm:cxn modelId="{11AF872A-5D5E-467E-8DD9-42390AC131A7}" type="presOf" srcId="{6B2BE9C8-BFDB-4069-9E95-796DC14FA8BB}" destId="{B0A5958A-C982-458A-A236-AA4A7EEAD634}" srcOrd="0" destOrd="0" presId="urn:microsoft.com/office/officeart/2005/8/layout/process1"/>
    <dgm:cxn modelId="{30D00975-2EB6-4F76-81D5-3EC8EA7D792A}" type="presOf" srcId="{5D5E5F18-4025-4D93-9597-9F7C522A9A02}" destId="{A8872A1A-7FDA-4CC1-8F21-C9FC26019DEA}" srcOrd="0" destOrd="0" presId="urn:microsoft.com/office/officeart/2005/8/layout/process1"/>
    <dgm:cxn modelId="{D9DD1AAC-592B-46CF-A552-C603147EF565}" srcId="{BF92B451-135B-4AA2-AAD5-8B7A0E4F989D}" destId="{3587977D-07C4-4BA7-B1E2-E52DCF6DD545}" srcOrd="9" destOrd="0" parTransId="{60018B4C-ACDE-47BD-BD5F-080FC383A36F}" sibTransId="{F598C933-4298-4A23-BA45-083A4A1C5243}"/>
    <dgm:cxn modelId="{8417E00B-68C5-49BD-8C3D-8B7DE2352ECA}" type="presOf" srcId="{77B07984-93A8-4F9C-9243-E782816DB7D3}" destId="{8A0F0D06-5AA5-4E17-8B46-7C4273655031}" srcOrd="1" destOrd="0" presId="urn:microsoft.com/office/officeart/2005/8/layout/process1"/>
    <dgm:cxn modelId="{1B1E0988-180B-46F9-85A4-401A2BADEED2}" type="presOf" srcId="{3587977D-07C4-4BA7-B1E2-E52DCF6DD545}" destId="{A83FBE33-F660-4E76-8A3B-B94458F5CCBD}" srcOrd="0" destOrd="0" presId="urn:microsoft.com/office/officeart/2005/8/layout/process1"/>
    <dgm:cxn modelId="{90A22FE5-C40A-4393-8B16-9D3B7922FCD7}" srcId="{BF92B451-135B-4AA2-AAD5-8B7A0E4F989D}" destId="{EB759B33-B204-4D52-B802-36EE83035C11}" srcOrd="3" destOrd="0" parTransId="{9ED7C2B3-2832-4213-AF4C-9ABF76757FE7}" sibTransId="{70823861-F0D9-418B-BA62-543020AC48D6}"/>
    <dgm:cxn modelId="{4401CD42-C5A4-4503-9BAF-BA2E30A579EF}" srcId="{BF92B451-135B-4AA2-AAD5-8B7A0E4F989D}" destId="{6CF9617E-1870-4B9F-9846-20E5C8B4DA81}" srcOrd="0" destOrd="0" parTransId="{0D6D025C-3E0F-43D1-9570-1F1D096C7B78}" sibTransId="{30E37D1F-B985-4AAE-932E-B275DD2416E0}"/>
    <dgm:cxn modelId="{C5E055F6-52A1-4970-950D-0A2AAEC40CF2}" type="presOf" srcId="{70823861-F0D9-418B-BA62-543020AC48D6}" destId="{713C8F5C-01B7-4EA6-98FC-678E3C8A361A}" srcOrd="1" destOrd="0" presId="urn:microsoft.com/office/officeart/2005/8/layout/process1"/>
    <dgm:cxn modelId="{51D9A647-7C62-4835-8CC9-8720C212E489}" type="presOf" srcId="{9AACC274-3975-497E-A966-66F5F3262B64}" destId="{99C088C1-CD57-4BDB-98CA-B992585C38E3}" srcOrd="1" destOrd="0" presId="urn:microsoft.com/office/officeart/2005/8/layout/process1"/>
    <dgm:cxn modelId="{C65BF983-4C79-4860-859D-50E6833B5C98}" type="presOf" srcId="{B99D5776-BD38-43C0-956D-F35A3E24ED64}" destId="{53E289F3-CD68-4CC8-9E4B-7FD72784CB5F}" srcOrd="1" destOrd="0" presId="urn:microsoft.com/office/officeart/2005/8/layout/process1"/>
    <dgm:cxn modelId="{F17CA6DF-A3A0-49C8-A524-B9AC2DFC9691}" srcId="{BF92B451-135B-4AA2-AAD5-8B7A0E4F989D}" destId="{EE83E19B-354A-41C5-B026-8EA305A4FB01}" srcOrd="2" destOrd="0" parTransId="{47688E10-7C08-4FDF-95D4-1515EB46BE25}" sibTransId="{3F8C173A-DA1C-4628-95A6-399728D16EB4}"/>
    <dgm:cxn modelId="{20954BAF-94CB-44BA-BF9C-3ABFA882B3C5}" type="presOf" srcId="{EB759B33-B204-4D52-B802-36EE83035C11}" destId="{BC181DB3-1953-4F16-9C08-24F3518DA9EE}" srcOrd="0" destOrd="0" presId="urn:microsoft.com/office/officeart/2005/8/layout/process1"/>
    <dgm:cxn modelId="{0B9BEE93-8F35-43D0-BA7C-2807E357D069}" type="presOf" srcId="{3F8C173A-DA1C-4628-95A6-399728D16EB4}" destId="{911DB509-E267-4B00-ADFF-0439AEF88D68}" srcOrd="1" destOrd="0" presId="urn:microsoft.com/office/officeart/2005/8/layout/process1"/>
    <dgm:cxn modelId="{D6BD8899-2DC5-49B6-8999-81F6022C2D6F}" type="presOf" srcId="{896BA629-43CB-457E-AAC0-A16C49DD1623}" destId="{DE3B54C8-F87F-4966-8025-0F8ABBA46182}" srcOrd="0" destOrd="0" presId="urn:microsoft.com/office/officeart/2005/8/layout/process1"/>
    <dgm:cxn modelId="{5C8D51A5-B20C-4C02-BEA9-B2E9B0C8814D}" type="presOf" srcId="{70823861-F0D9-418B-BA62-543020AC48D6}" destId="{EAA8AEAA-7164-433D-8906-0B5B765DC3CE}" srcOrd="0" destOrd="0" presId="urn:microsoft.com/office/officeart/2005/8/layout/process1"/>
    <dgm:cxn modelId="{D27E52D7-728D-4874-A578-681384EB127D}" srcId="{BF92B451-135B-4AA2-AAD5-8B7A0E4F989D}" destId="{5D5E5F18-4025-4D93-9597-9F7C522A9A02}" srcOrd="7" destOrd="0" parTransId="{2E5261AB-92F0-4A30-89DB-F5E545FFC511}" sibTransId="{B99D5776-BD38-43C0-956D-F35A3E24ED64}"/>
    <dgm:cxn modelId="{7ACF8273-CEE7-408C-A3C8-C87C04850C04}" type="presOf" srcId="{6B2BE9C8-BFDB-4069-9E95-796DC14FA8BB}" destId="{39451196-392B-4E3D-AF76-9CA1A463B692}" srcOrd="1" destOrd="0" presId="urn:microsoft.com/office/officeart/2005/8/layout/process1"/>
    <dgm:cxn modelId="{1753B85F-576C-4B67-9DC8-CEF5DA54DE50}" type="presOf" srcId="{BF92B451-135B-4AA2-AAD5-8B7A0E4F989D}" destId="{55E77329-293C-464F-9CCD-5690D4AB03DF}" srcOrd="0" destOrd="0" presId="urn:microsoft.com/office/officeart/2005/8/layout/process1"/>
    <dgm:cxn modelId="{46D641B3-2222-4366-8D69-9A8011C84256}" type="presOf" srcId="{04225EAF-029C-44EE-8966-9C156EFE5D7F}" destId="{512F25FC-C18F-4233-B137-2E85F9862DD7}" srcOrd="1" destOrd="0" presId="urn:microsoft.com/office/officeart/2005/8/layout/process1"/>
    <dgm:cxn modelId="{6DC9F50D-A96A-4058-8806-2F5B71C8620F}" type="presParOf" srcId="{55E77329-293C-464F-9CCD-5690D4AB03DF}" destId="{EBA99064-94CA-47CC-9BC8-3CE119A1B5DD}" srcOrd="0" destOrd="0" presId="urn:microsoft.com/office/officeart/2005/8/layout/process1"/>
    <dgm:cxn modelId="{C4C23484-4AD4-4EA4-86DD-B04CC001D788}" type="presParOf" srcId="{55E77329-293C-464F-9CCD-5690D4AB03DF}" destId="{8B59CCA7-8799-45D7-B2AD-334A0407DB74}" srcOrd="1" destOrd="0" presId="urn:microsoft.com/office/officeart/2005/8/layout/process1"/>
    <dgm:cxn modelId="{810F9490-7C02-4A86-88DD-62338003F19E}" type="presParOf" srcId="{8B59CCA7-8799-45D7-B2AD-334A0407DB74}" destId="{15C2BCDD-6DC7-482F-B26E-9D05F526E754}" srcOrd="0" destOrd="0" presId="urn:microsoft.com/office/officeart/2005/8/layout/process1"/>
    <dgm:cxn modelId="{DDC513CA-145E-4A58-A675-ACDBC6EFFA13}" type="presParOf" srcId="{55E77329-293C-464F-9CCD-5690D4AB03DF}" destId="{A6BF7724-BD9A-4D1F-85B1-BD3BEB083E55}" srcOrd="2" destOrd="0" presId="urn:microsoft.com/office/officeart/2005/8/layout/process1"/>
    <dgm:cxn modelId="{E6FCC7FE-A501-4272-A567-33DA4376AFA7}" type="presParOf" srcId="{55E77329-293C-464F-9CCD-5690D4AB03DF}" destId="{B0A5958A-C982-458A-A236-AA4A7EEAD634}" srcOrd="3" destOrd="0" presId="urn:microsoft.com/office/officeart/2005/8/layout/process1"/>
    <dgm:cxn modelId="{511C6CD5-14AD-40D3-9911-814DC84440DF}" type="presParOf" srcId="{B0A5958A-C982-458A-A236-AA4A7EEAD634}" destId="{39451196-392B-4E3D-AF76-9CA1A463B692}" srcOrd="0" destOrd="0" presId="urn:microsoft.com/office/officeart/2005/8/layout/process1"/>
    <dgm:cxn modelId="{D128D9D1-79DB-4466-875C-180E9BB202D9}" type="presParOf" srcId="{55E77329-293C-464F-9CCD-5690D4AB03DF}" destId="{BD708649-D722-4A28-BB11-06693FD967BE}" srcOrd="4" destOrd="0" presId="urn:microsoft.com/office/officeart/2005/8/layout/process1"/>
    <dgm:cxn modelId="{26155AF8-22DC-49C3-A568-35599672F77B}" type="presParOf" srcId="{55E77329-293C-464F-9CCD-5690D4AB03DF}" destId="{3657F4FA-B160-4D79-A1AA-E52B049694F6}" srcOrd="5" destOrd="0" presId="urn:microsoft.com/office/officeart/2005/8/layout/process1"/>
    <dgm:cxn modelId="{16DEACC4-3FC8-451C-9FA1-C28BE5BD6D49}" type="presParOf" srcId="{3657F4FA-B160-4D79-A1AA-E52B049694F6}" destId="{911DB509-E267-4B00-ADFF-0439AEF88D68}" srcOrd="0" destOrd="0" presId="urn:microsoft.com/office/officeart/2005/8/layout/process1"/>
    <dgm:cxn modelId="{B4AE8A40-01CB-4087-BD3B-EC7CA9897A6C}" type="presParOf" srcId="{55E77329-293C-464F-9CCD-5690D4AB03DF}" destId="{BC181DB3-1953-4F16-9C08-24F3518DA9EE}" srcOrd="6" destOrd="0" presId="urn:microsoft.com/office/officeart/2005/8/layout/process1"/>
    <dgm:cxn modelId="{79A644A7-59FB-49A6-B428-2E72F84B51A6}" type="presParOf" srcId="{55E77329-293C-464F-9CCD-5690D4AB03DF}" destId="{EAA8AEAA-7164-433D-8906-0B5B765DC3CE}" srcOrd="7" destOrd="0" presId="urn:microsoft.com/office/officeart/2005/8/layout/process1"/>
    <dgm:cxn modelId="{A77BCE9B-A986-4FE8-85D8-A998152E7095}" type="presParOf" srcId="{EAA8AEAA-7164-433D-8906-0B5B765DC3CE}" destId="{713C8F5C-01B7-4EA6-98FC-678E3C8A361A}" srcOrd="0" destOrd="0" presId="urn:microsoft.com/office/officeart/2005/8/layout/process1"/>
    <dgm:cxn modelId="{17DE208C-255C-468B-8D85-B0A825204A5E}" type="presParOf" srcId="{55E77329-293C-464F-9CCD-5690D4AB03DF}" destId="{2D16478E-D5B8-4294-A80E-1DF661A0C7F7}" srcOrd="8" destOrd="0" presId="urn:microsoft.com/office/officeart/2005/8/layout/process1"/>
    <dgm:cxn modelId="{BC47ABF1-7BC6-4532-9BFD-2FDEA555FD12}" type="presParOf" srcId="{55E77329-293C-464F-9CCD-5690D4AB03DF}" destId="{C3EAD650-8405-4F7D-97C3-4C386FF0724B}" srcOrd="9" destOrd="0" presId="urn:microsoft.com/office/officeart/2005/8/layout/process1"/>
    <dgm:cxn modelId="{6BC1965A-2562-4C74-B179-3C1669FF2617}" type="presParOf" srcId="{C3EAD650-8405-4F7D-97C3-4C386FF0724B}" destId="{512F25FC-C18F-4233-B137-2E85F9862DD7}" srcOrd="0" destOrd="0" presId="urn:microsoft.com/office/officeart/2005/8/layout/process1"/>
    <dgm:cxn modelId="{E83A7903-B9F3-4F31-9C07-6C8A75DFB794}" type="presParOf" srcId="{55E77329-293C-464F-9CCD-5690D4AB03DF}" destId="{44DFD2DA-B028-48A2-BC92-14266D1F7FC9}" srcOrd="10" destOrd="0" presId="urn:microsoft.com/office/officeart/2005/8/layout/process1"/>
    <dgm:cxn modelId="{D9F497B8-CEB0-4B9A-9434-12E9BAF93246}" type="presParOf" srcId="{55E77329-293C-464F-9CCD-5690D4AB03DF}" destId="{C2E875F8-B077-4F67-8349-C7A2C79CC630}" srcOrd="11" destOrd="0" presId="urn:microsoft.com/office/officeart/2005/8/layout/process1"/>
    <dgm:cxn modelId="{FBEEDC4E-6005-44BE-8C30-ABA4D3DFE591}" type="presParOf" srcId="{C2E875F8-B077-4F67-8349-C7A2C79CC630}" destId="{99C088C1-CD57-4BDB-98CA-B992585C38E3}" srcOrd="0" destOrd="0" presId="urn:microsoft.com/office/officeart/2005/8/layout/process1"/>
    <dgm:cxn modelId="{663FC0DC-F0B6-41DA-8326-E1FF276AC243}" type="presParOf" srcId="{55E77329-293C-464F-9CCD-5690D4AB03DF}" destId="{CF6F92A4-8087-4846-A015-B580E9ACA8A9}" srcOrd="12" destOrd="0" presId="urn:microsoft.com/office/officeart/2005/8/layout/process1"/>
    <dgm:cxn modelId="{265FED09-20AB-436A-9D87-864F064A8B56}" type="presParOf" srcId="{55E77329-293C-464F-9CCD-5690D4AB03DF}" destId="{DE3B54C8-F87F-4966-8025-0F8ABBA46182}" srcOrd="13" destOrd="0" presId="urn:microsoft.com/office/officeart/2005/8/layout/process1"/>
    <dgm:cxn modelId="{33277B54-26A1-4643-B318-FE7892E0CBA9}" type="presParOf" srcId="{DE3B54C8-F87F-4966-8025-0F8ABBA46182}" destId="{59FA7781-273E-45B3-9894-31EBCF06F352}" srcOrd="0" destOrd="0" presId="urn:microsoft.com/office/officeart/2005/8/layout/process1"/>
    <dgm:cxn modelId="{C63CCF93-7CF1-413D-AC21-AEC800968C82}" type="presParOf" srcId="{55E77329-293C-464F-9CCD-5690D4AB03DF}" destId="{A8872A1A-7FDA-4CC1-8F21-C9FC26019DEA}" srcOrd="14" destOrd="0" presId="urn:microsoft.com/office/officeart/2005/8/layout/process1"/>
    <dgm:cxn modelId="{ADD1689B-50C9-426F-AC51-D5FB6BDEC246}" type="presParOf" srcId="{55E77329-293C-464F-9CCD-5690D4AB03DF}" destId="{CA3CFAC7-1EA5-4C2C-B2D7-F19757F436B8}" srcOrd="15" destOrd="0" presId="urn:microsoft.com/office/officeart/2005/8/layout/process1"/>
    <dgm:cxn modelId="{F5CE2215-E3B6-40C2-9404-AA150A98D95C}" type="presParOf" srcId="{CA3CFAC7-1EA5-4C2C-B2D7-F19757F436B8}" destId="{53E289F3-CD68-4CC8-9E4B-7FD72784CB5F}" srcOrd="0" destOrd="0" presId="urn:microsoft.com/office/officeart/2005/8/layout/process1"/>
    <dgm:cxn modelId="{F35F9680-545C-45A1-BC22-5C5E6B2A9769}" type="presParOf" srcId="{55E77329-293C-464F-9CCD-5690D4AB03DF}" destId="{61B2E410-C8DE-4EFD-9888-5FF7AE9BD557}" srcOrd="16" destOrd="0" presId="urn:microsoft.com/office/officeart/2005/8/layout/process1"/>
    <dgm:cxn modelId="{88215201-35E7-45B6-A34D-9476AA36FEA7}" type="presParOf" srcId="{55E77329-293C-464F-9CCD-5690D4AB03DF}" destId="{6858E83D-1801-4692-82CD-F46780FCA3B7}" srcOrd="17" destOrd="0" presId="urn:microsoft.com/office/officeart/2005/8/layout/process1"/>
    <dgm:cxn modelId="{D779EA07-C75D-4914-A495-D6210A8B0026}" type="presParOf" srcId="{6858E83D-1801-4692-82CD-F46780FCA3B7}" destId="{8A0F0D06-5AA5-4E17-8B46-7C4273655031}" srcOrd="0" destOrd="0" presId="urn:microsoft.com/office/officeart/2005/8/layout/process1"/>
    <dgm:cxn modelId="{B7521F0B-741F-4862-BE8D-2D12054A7134}" type="presParOf" srcId="{55E77329-293C-464F-9CCD-5690D4AB03DF}" destId="{A83FBE33-F660-4E76-8A3B-B94458F5CCBD}" srcOrd="1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xfrm>
            <a:off x="920750" y="746125"/>
            <a:ext cx="4967288" cy="3725863"/>
          </a:xfrm>
          <a:ln/>
        </p:spPr>
      </p:sp>
      <p:sp>
        <p:nvSpPr>
          <p:cNvPr id="1331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xfrm>
            <a:off x="920750" y="746125"/>
            <a:ext cx="4967288" cy="3725863"/>
          </a:xfrm>
          <a:ln/>
        </p:spPr>
      </p:sp>
      <p:sp>
        <p:nvSpPr>
          <p:cNvPr id="143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spect="1" noChangeArrowheads="1" noTextEdit="1"/>
          </p:cNvSpPr>
          <p:nvPr>
            <p:ph type="sldImg"/>
          </p:nvPr>
        </p:nvSpPr>
        <p:spPr>
          <a:xfrm>
            <a:off x="920750" y="746125"/>
            <a:ext cx="4967288" cy="3725863"/>
          </a:xfrm>
          <a:ln/>
        </p:spPr>
      </p:sp>
      <p:sp>
        <p:nvSpPr>
          <p:cNvPr id="15364" name="Rectangle 3"/>
          <p:cNvSpPr>
            <a:spLocks noGrp="1" noChangeArrowheads="1"/>
          </p:cNvSpPr>
          <p:nvPr>
            <p:ph type="body" idx="1"/>
          </p:nvPr>
        </p:nvSpPr>
        <p:spPr>
          <a:noFill/>
          <a:ln/>
        </p:spPr>
        <p:txBody>
          <a:bodyPr/>
          <a:lstStyle/>
          <a:p>
            <a:pPr eaLnBrk="1" hangingPunct="1"/>
            <a:r>
              <a:rPr lang="ja-JP" altLang="en-US" smtClean="0"/>
              <a:t>市区町村職員については、専従調査員等の技術系職員だけでなく、審査会事務局等を担当する事務系職員に対しても、中間指導者層としての役割が期待されますので、本研修会への積極的な参加をお願いいたします。</a:t>
            </a:r>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920750" y="746125"/>
            <a:ext cx="4967288" cy="3725863"/>
          </a:xfrm>
          <a:ln/>
        </p:spPr>
      </p:sp>
      <p:sp>
        <p:nvSpPr>
          <p:cNvPr id="1638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CDCC40A-D34F-4F8B-ABAC-A857754D6C39}" type="slidenum">
              <a:rPr lang="en-US" altLang="ja-JP" smtClean="0"/>
              <a:pPr/>
              <a:t>25</a:t>
            </a:fld>
            <a:endParaRPr lang="en-US" altLang="ja-JP" smtClean="0"/>
          </a:p>
        </p:txBody>
      </p:sp>
      <p:sp>
        <p:nvSpPr>
          <p:cNvPr id="19459" name="Rectangle 2"/>
          <p:cNvSpPr>
            <a:spLocks noGrp="1" noRot="1" noChangeAspect="1" noChangeArrowheads="1" noTextEdit="1"/>
          </p:cNvSpPr>
          <p:nvPr>
            <p:ph type="sldImg"/>
          </p:nvPr>
        </p:nvSpPr>
        <p:spPr>
          <a:xfrm>
            <a:off x="920750" y="746125"/>
            <a:ext cx="4967288" cy="3725863"/>
          </a:xfrm>
          <a:ln/>
        </p:spPr>
      </p:sp>
      <p:sp>
        <p:nvSpPr>
          <p:cNvPr id="1946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実際には、これらの現象が組み合わさって出現する場合が大半であり、だからこそ、問題の発見・分析が難しい。</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3072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t>2013/6/5</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82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8395223-20FB-41A4-B764-692209019D7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B50B377-5827-4413-8FC0-4E3DDC9A42C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9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3FD284E-F24A-42D7-B538-473B5408C08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D62DC32-E689-4AAD-8152-AD1A96BD6A84}"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45037A4-F3C7-4B2D-8A8B-391C12DB1E7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AE3A5F4-6C15-457D-B214-5B82D76D0A5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F52E451-A956-4A59-97FE-5F6D9D2E363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9"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19"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2D53695-04B5-4CCD-B884-BF76CAAE898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9C59567-6031-46FD-9EB7-8C221FBF80B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184B0CF-2062-4912-8B9A-4CBA2DC6C13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4B74290-994F-455F-9D1A-DB3C6FA9A6F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54"/>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0CFDB4C-FB6E-417B-B811-316B29C5F2DD}" type="datetime1">
              <a:rPr lang="ja-JP" altLang="en-US" smtClean="0"/>
              <a:t>2013/6/5</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DE4AA73-9DC4-4A25-96ED-DCAA49B99272}" type="slidenum">
              <a:rPr lang="en-US" altLang="ja-JP"/>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8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3080BD7-8F1F-4AC3-82D0-B09162A8C78E}"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9B5AC2-2643-462E-9CAA-0968B1861628}" type="slidenum">
              <a:rPr lang="ja-JP" altLang="en-US"/>
              <a:pPr>
                <a:defRPr/>
              </a:pPr>
              <a: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D2A7B32-FDD9-40CD-9549-0A0A813722A3}"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44D596-5945-46F0-8571-747A3DB1204D}" type="slidenum">
              <a:rPr lang="ja-JP" altLang="en-US"/>
              <a:pPr>
                <a:defRPr/>
              </a:pPr>
              <a: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0CDF168-0CCF-41D5-AA95-9BBE9DA8F4EC}"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766927B-3351-41F3-AC34-8E17B905B27E}" type="slidenum">
              <a:rPr lang="ja-JP" altLang="en-US"/>
              <a:pPr>
                <a:defRPr/>
              </a:pPr>
              <a:t>‹#›</a:t>
            </a:fld>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D044993-BE10-48F3-B106-A96F3700014D}"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AF4FF93-F622-4FAB-9C56-FCDAF4EAC035}" type="slidenum">
              <a:rPr lang="ja-JP" altLang="en-US"/>
              <a:pPr>
                <a:defRPr/>
              </a:pPr>
              <a: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48F7C2ED-1451-4768-8D56-B1C541FB569E}"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6023046-3532-4FBD-B954-71639258D647}"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1DADA170-452C-4E93-AC4D-D50BAC3DC16D}"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21E02D6-F0E0-4543-8D63-0EA5F76F35D9}" type="slidenum">
              <a:rPr lang="ja-JP" altLang="en-US"/>
              <a:pPr>
                <a:defRPr/>
              </a:pPr>
              <a: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E0EB2F3-6771-4DD3-9D82-08BDE5E88ABA}"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532E6E7-4B92-4A21-9F22-A3B641983451}" type="slidenum">
              <a:rPr lang="ja-JP" altLang="en-US"/>
              <a:pPr>
                <a:defRPr/>
              </a:pPr>
              <a:t>‹#›</a:t>
            </a:fld>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90966B8-35E7-418F-B837-EF3BDA3EB180}"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E09208-46C7-479C-8EEE-2C700400760A}" type="slidenum">
              <a:rPr lang="ja-JP" altLang="en-US"/>
              <a:pPr>
                <a:defRPr/>
              </a:pPr>
              <a: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5CFE14F-C4DD-4E95-8CE1-5B78DC1AAF64}"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B63164-0826-463D-B3BF-32B5817B6D5F}" type="slidenum">
              <a:rPr lang="ja-JP" altLang="en-US"/>
              <a:pPr>
                <a:defRPr/>
              </a:pPr>
              <a: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88D2857-20D9-4639-B24D-8F5440E5E71B}"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1598EC-8BF4-4D34-A12C-BB68F9682CC7}" type="slidenum">
              <a:rPr lang="ja-JP" altLang="en-US"/>
              <a:pPr>
                <a:defRPr/>
              </a:pPr>
              <a:t>‹#›</a:t>
            </a:fld>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1EA98AD-4065-4FC9-87F6-2881EE75C8DB}"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AECF5B-AAC1-41E2-A939-12F5C7952D7D}"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2" y="635674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6DC1043-65F6-4984-8F07-9F97220D2FB4}"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74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74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A08ECA5-6CCF-4894-BA6C-458133C14EDE}"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179"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5"/>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78D3302E-4BC1-490D-9CBA-51FA3CA575F3}"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37" y="6356745"/>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5"/>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320F6BE9-3073-4A0C-9B5F-0B961F880CE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e-nintei.net/"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3.emf"/><Relationship Id="rId4" Type="http://schemas.openxmlformats.org/officeDocument/2006/relationships/hyperlink" Target="mailto:e-nintei@nintei.net"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Excel_97-2003_______3.xls"/><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Microsoft_Excel_97-2003_______2.xls"/><Relationship Id="rId11"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oleObject" Target="../embeddings/Microsoft_Excel_97-2003_______4.xls"/><Relationship Id="rId4" Type="http://schemas.openxmlformats.org/officeDocument/2006/relationships/oleObject" Target="../embeddings/Microsoft_Excel_97-2003_______1.xls"/><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oleObject" Target="../embeddings/Microsoft_Excel_97-2003_______6.xls"/><Relationship Id="rId5" Type="http://schemas.openxmlformats.org/officeDocument/2006/relationships/image" Target="../media/image1.png"/><Relationship Id="rId4" Type="http://schemas.openxmlformats.org/officeDocument/2006/relationships/oleObject" Target="../embeddings/Microsoft_Excel_97-2003_______5.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oleObject" Target="../embeddings/Microsoft_Excel_97-2003_______8.xls"/><Relationship Id="rId5" Type="http://schemas.openxmlformats.org/officeDocument/2006/relationships/image" Target="../media/image5.png"/><Relationship Id="rId4" Type="http://schemas.openxmlformats.org/officeDocument/2006/relationships/oleObject" Target="../embeddings/Microsoft_Excel_97-2003_______7.xls"/></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ja-JP" altLang="en-US" sz="4800" dirty="0">
                <a:solidFill>
                  <a:srgbClr val="000000"/>
                </a:solidFill>
                <a:latin typeface="Calibri" pitchFamily="34" charset="0"/>
              </a:rPr>
              <a:t>５．</a:t>
            </a:r>
            <a:r>
              <a:rPr lang="ja-JP" altLang="en-US" sz="4800" dirty="0" smtClean="0">
                <a:solidFill>
                  <a:srgbClr val="000000"/>
                </a:solidFill>
                <a:latin typeface="Calibri" pitchFamily="34" charset="0"/>
              </a:rPr>
              <a:t>適正な認定を行うために</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（適正化の考え方）</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p:cNvPicPr>
            <a:picLocks noChangeAspect="1" noChangeArrowheads="1"/>
          </p:cNvPicPr>
          <p:nvPr/>
        </p:nvPicPr>
        <p:blipFill>
          <a:blip r:embed="rId3" cstate="print"/>
          <a:srcRect/>
          <a:stretch>
            <a:fillRect/>
          </a:stretch>
        </p:blipFill>
        <p:spPr bwMode="auto">
          <a:xfrm>
            <a:off x="1691867" y="4221163"/>
            <a:ext cx="6984450" cy="1008062"/>
          </a:xfrm>
          <a:prstGeom prst="rect">
            <a:avLst/>
          </a:prstGeom>
          <a:noFill/>
          <a:ln w="9525">
            <a:noFill/>
            <a:miter lim="800000"/>
            <a:headEnd/>
            <a:tailEnd/>
          </a:ln>
        </p:spPr>
      </p:pic>
      <p:sp>
        <p:nvSpPr>
          <p:cNvPr id="18435" name="テキスト ボックス 9"/>
          <p:cNvSpPr txBox="1">
            <a:spLocks noChangeArrowheads="1"/>
          </p:cNvSpPr>
          <p:nvPr/>
        </p:nvSpPr>
        <p:spPr bwMode="auto">
          <a:xfrm>
            <a:off x="611367" y="2843610"/>
            <a:ext cx="1439700" cy="369887"/>
          </a:xfrm>
          <a:prstGeom prst="rect">
            <a:avLst/>
          </a:prstGeom>
          <a:noFill/>
          <a:ln w="9525">
            <a:noFill/>
            <a:miter lim="800000"/>
            <a:headEnd/>
            <a:tailEnd/>
          </a:ln>
        </p:spPr>
        <p:txBody>
          <a:bodyPr>
            <a:spAutoFit/>
          </a:bodyPr>
          <a:lstStyle/>
          <a:p>
            <a:r>
              <a:rPr lang="ja-JP" altLang="en-US" smtClean="0">
                <a:solidFill>
                  <a:prstClr val="black"/>
                </a:solidFill>
                <a:latin typeface="Calibri" pitchFamily="34" charset="0"/>
                <a:ea typeface="ＭＳ Ｐゴシック" charset="-128"/>
              </a:rPr>
              <a:t>全国</a:t>
            </a:r>
          </a:p>
        </p:txBody>
      </p:sp>
      <p:sp>
        <p:nvSpPr>
          <p:cNvPr id="18436" name="テキスト ボックス 12"/>
          <p:cNvSpPr txBox="1">
            <a:spLocks noChangeArrowheads="1"/>
          </p:cNvSpPr>
          <p:nvPr/>
        </p:nvSpPr>
        <p:spPr bwMode="auto">
          <a:xfrm>
            <a:off x="3779583" y="198916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要介護１</a:t>
            </a:r>
          </a:p>
        </p:txBody>
      </p:sp>
      <p:cxnSp>
        <p:nvCxnSpPr>
          <p:cNvPr id="16" name="直線コネクタ 15"/>
          <p:cNvCxnSpPr>
            <a:stCxn id="18436" idx="2"/>
          </p:cNvCxnSpPr>
          <p:nvPr/>
        </p:nvCxnSpPr>
        <p:spPr>
          <a:xfrm rot="5400000">
            <a:off x="4216851" y="2570161"/>
            <a:ext cx="493713"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38" name="テキスト ボックス 18"/>
          <p:cNvSpPr txBox="1">
            <a:spLocks noChangeArrowheads="1"/>
          </p:cNvSpPr>
          <p:nvPr/>
        </p:nvSpPr>
        <p:spPr bwMode="auto">
          <a:xfrm>
            <a:off x="5077068" y="198916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要介護２</a:t>
            </a:r>
          </a:p>
        </p:txBody>
      </p:sp>
      <p:cxnSp>
        <p:nvCxnSpPr>
          <p:cNvPr id="20" name="直線コネクタ 19"/>
          <p:cNvCxnSpPr>
            <a:stCxn id="18438" idx="2"/>
          </p:cNvCxnSpPr>
          <p:nvPr/>
        </p:nvCxnSpPr>
        <p:spPr>
          <a:xfrm rot="5400000">
            <a:off x="5548535" y="2605954"/>
            <a:ext cx="495300" cy="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0" name="テキスト ボックス 20"/>
          <p:cNvSpPr txBox="1">
            <a:spLocks noChangeArrowheads="1"/>
          </p:cNvSpPr>
          <p:nvPr/>
        </p:nvSpPr>
        <p:spPr bwMode="auto">
          <a:xfrm>
            <a:off x="6227955" y="198916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要介護３</a:t>
            </a:r>
          </a:p>
        </p:txBody>
      </p:sp>
      <p:cxnSp>
        <p:nvCxnSpPr>
          <p:cNvPr id="22" name="直線コネクタ 21"/>
          <p:cNvCxnSpPr>
            <a:stCxn id="18440" idx="2"/>
          </p:cNvCxnSpPr>
          <p:nvPr/>
        </p:nvCxnSpPr>
        <p:spPr>
          <a:xfrm rot="5400000">
            <a:off x="6665220" y="2570161"/>
            <a:ext cx="493713"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2" name="テキスト ボックス 22"/>
          <p:cNvSpPr txBox="1">
            <a:spLocks noChangeArrowheads="1"/>
          </p:cNvSpPr>
          <p:nvPr/>
        </p:nvSpPr>
        <p:spPr bwMode="auto">
          <a:xfrm>
            <a:off x="7092948" y="1484710"/>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要介護４</a:t>
            </a:r>
          </a:p>
        </p:txBody>
      </p:sp>
      <p:cxnSp>
        <p:nvCxnSpPr>
          <p:cNvPr id="24" name="直線コネクタ 23"/>
          <p:cNvCxnSpPr>
            <a:stCxn id="18442" idx="2"/>
          </p:cNvCxnSpPr>
          <p:nvPr/>
        </p:nvCxnSpPr>
        <p:spPr>
          <a:xfrm rot="5400000">
            <a:off x="7205031" y="2245363"/>
            <a:ext cx="998538" cy="216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4" name="テキスト ボックス 25"/>
          <p:cNvSpPr txBox="1">
            <a:spLocks noChangeArrowheads="1"/>
          </p:cNvSpPr>
          <p:nvPr/>
        </p:nvSpPr>
        <p:spPr bwMode="auto">
          <a:xfrm>
            <a:off x="7704301" y="198916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要介護５</a:t>
            </a:r>
          </a:p>
        </p:txBody>
      </p:sp>
      <p:cxnSp>
        <p:nvCxnSpPr>
          <p:cNvPr id="27" name="直線コネクタ 26"/>
          <p:cNvCxnSpPr>
            <a:stCxn id="18444" idx="2"/>
          </p:cNvCxnSpPr>
          <p:nvPr/>
        </p:nvCxnSpPr>
        <p:spPr>
          <a:xfrm rot="5400000">
            <a:off x="8123980" y="2552568"/>
            <a:ext cx="493713" cy="10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6" name="テキスト ボックス 27"/>
          <p:cNvSpPr txBox="1">
            <a:spLocks noChangeArrowheads="1"/>
          </p:cNvSpPr>
          <p:nvPr/>
        </p:nvSpPr>
        <p:spPr bwMode="auto">
          <a:xfrm>
            <a:off x="1835545" y="1989162"/>
            <a:ext cx="1441166"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要支援１</a:t>
            </a:r>
          </a:p>
        </p:txBody>
      </p:sp>
      <p:cxnSp>
        <p:nvCxnSpPr>
          <p:cNvPr id="29" name="直線コネクタ 28"/>
          <p:cNvCxnSpPr>
            <a:stCxn id="18446" idx="2"/>
          </p:cNvCxnSpPr>
          <p:nvPr/>
        </p:nvCxnSpPr>
        <p:spPr>
          <a:xfrm rot="5400000">
            <a:off x="2307011" y="2606326"/>
            <a:ext cx="495300" cy="1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8" name="テキスト ボックス 29"/>
          <p:cNvSpPr txBox="1">
            <a:spLocks noChangeArrowheads="1"/>
          </p:cNvSpPr>
          <p:nvPr/>
        </p:nvSpPr>
        <p:spPr bwMode="auto">
          <a:xfrm>
            <a:off x="2987892" y="1557340"/>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要支援２</a:t>
            </a:r>
          </a:p>
        </p:txBody>
      </p:sp>
      <p:cxnSp>
        <p:nvCxnSpPr>
          <p:cNvPr id="31" name="直線コネクタ 30"/>
          <p:cNvCxnSpPr>
            <a:stCxn id="18448" idx="2"/>
          </p:cNvCxnSpPr>
          <p:nvPr/>
        </p:nvCxnSpPr>
        <p:spPr>
          <a:xfrm rot="5400000">
            <a:off x="3173344" y="2318354"/>
            <a:ext cx="925513" cy="1436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50" name="テキスト ボックス 32"/>
          <p:cNvSpPr txBox="1">
            <a:spLocks noChangeArrowheads="1"/>
          </p:cNvSpPr>
          <p:nvPr/>
        </p:nvSpPr>
        <p:spPr bwMode="auto">
          <a:xfrm>
            <a:off x="1331219" y="1341835"/>
            <a:ext cx="1441166"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非該当１</a:t>
            </a:r>
          </a:p>
        </p:txBody>
      </p:sp>
      <p:cxnSp>
        <p:nvCxnSpPr>
          <p:cNvPr id="34" name="直線コネクタ 33"/>
          <p:cNvCxnSpPr>
            <a:stCxn id="18450" idx="2"/>
          </p:cNvCxnSpPr>
          <p:nvPr/>
        </p:nvCxnSpPr>
        <p:spPr>
          <a:xfrm rot="5400000">
            <a:off x="1445209" y="2245566"/>
            <a:ext cx="1141413" cy="7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52" name="Picture 24"/>
          <p:cNvPicPr>
            <a:picLocks noChangeAspect="1" noChangeArrowheads="1"/>
          </p:cNvPicPr>
          <p:nvPr/>
        </p:nvPicPr>
        <p:blipFill>
          <a:blip r:embed="rId4" cstate="print"/>
          <a:srcRect/>
          <a:stretch>
            <a:fillRect/>
          </a:stretch>
        </p:blipFill>
        <p:spPr bwMode="auto">
          <a:xfrm>
            <a:off x="1700757" y="2808288"/>
            <a:ext cx="6975653" cy="1052512"/>
          </a:xfrm>
          <a:prstGeom prst="rect">
            <a:avLst/>
          </a:prstGeom>
          <a:noFill/>
          <a:ln w="9525">
            <a:noFill/>
            <a:miter lim="800000"/>
            <a:headEnd/>
            <a:tailEnd/>
          </a:ln>
        </p:spPr>
      </p:pic>
      <p:pic>
        <p:nvPicPr>
          <p:cNvPr id="18453" name="Picture 25"/>
          <p:cNvPicPr>
            <a:picLocks noChangeAspect="1" noChangeArrowheads="1"/>
          </p:cNvPicPr>
          <p:nvPr/>
        </p:nvPicPr>
        <p:blipFill>
          <a:blip r:embed="rId5" cstate="print"/>
          <a:srcRect/>
          <a:stretch>
            <a:fillRect/>
          </a:stretch>
        </p:blipFill>
        <p:spPr bwMode="auto">
          <a:xfrm>
            <a:off x="1691867" y="4076700"/>
            <a:ext cx="6984450" cy="444500"/>
          </a:xfrm>
          <a:prstGeom prst="rect">
            <a:avLst/>
          </a:prstGeom>
          <a:noFill/>
          <a:ln w="9525">
            <a:noFill/>
            <a:miter lim="800000"/>
            <a:headEnd/>
            <a:tailEnd/>
          </a:ln>
        </p:spPr>
      </p:pic>
      <p:sp>
        <p:nvSpPr>
          <p:cNvPr id="25" name="正方形/長方形 24"/>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二次判定結果のかたより</a:t>
            </a:r>
          </a:p>
        </p:txBody>
      </p:sp>
      <p:sp>
        <p:nvSpPr>
          <p:cNvPr id="18457" name="テキスト ボックス 10"/>
          <p:cNvSpPr txBox="1">
            <a:spLocks noChangeArrowheads="1"/>
          </p:cNvSpPr>
          <p:nvPr/>
        </p:nvSpPr>
        <p:spPr bwMode="auto">
          <a:xfrm>
            <a:off x="684665" y="3522663"/>
            <a:ext cx="1439700" cy="369887"/>
          </a:xfrm>
          <a:prstGeom prst="rect">
            <a:avLst/>
          </a:prstGeom>
          <a:noFill/>
          <a:ln w="9525">
            <a:noFill/>
            <a:miter lim="800000"/>
            <a:headEnd/>
            <a:tailEnd/>
          </a:ln>
        </p:spPr>
        <p:txBody>
          <a:bodyPr>
            <a:spAutoFit/>
          </a:bodyPr>
          <a:lstStyle/>
          <a:p>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p>
        </p:txBody>
      </p:sp>
      <p:sp>
        <p:nvSpPr>
          <p:cNvPr id="18458" name="テキスト ボックス 11"/>
          <p:cNvSpPr txBox="1">
            <a:spLocks noChangeArrowheads="1"/>
          </p:cNvSpPr>
          <p:nvPr/>
        </p:nvSpPr>
        <p:spPr bwMode="auto">
          <a:xfrm>
            <a:off x="395844" y="4149725"/>
            <a:ext cx="1439700"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B</a:t>
            </a:r>
            <a:r>
              <a:rPr lang="ja-JP" altLang="en-US" smtClean="0">
                <a:solidFill>
                  <a:prstClr val="black"/>
                </a:solidFill>
                <a:latin typeface="Calibri" pitchFamily="34" charset="0"/>
                <a:ea typeface="ＭＳ Ｐゴシック" charset="-128"/>
              </a:rPr>
              <a:t>市</a:t>
            </a:r>
          </a:p>
        </p:txBody>
      </p:sp>
      <p:sp>
        <p:nvSpPr>
          <p:cNvPr id="30" name="正方形/長方形 29"/>
          <p:cNvSpPr/>
          <p:nvPr/>
        </p:nvSpPr>
        <p:spPr>
          <a:xfrm>
            <a:off x="1548191" y="4508897"/>
            <a:ext cx="719996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460" name="テキスト ボックス 11"/>
          <p:cNvSpPr txBox="1">
            <a:spLocks noChangeArrowheads="1"/>
          </p:cNvSpPr>
          <p:nvPr/>
        </p:nvSpPr>
        <p:spPr bwMode="auto">
          <a:xfrm>
            <a:off x="395844" y="4746625"/>
            <a:ext cx="1439700"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C</a:t>
            </a:r>
            <a:r>
              <a:rPr lang="ja-JP" altLang="en-US" smtClean="0">
                <a:solidFill>
                  <a:prstClr val="black"/>
                </a:solidFill>
                <a:latin typeface="Calibri" pitchFamily="34" charset="0"/>
                <a:ea typeface="ＭＳ Ｐゴシック" charset="-128"/>
              </a:rPr>
              <a:t>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79512" y="1097692"/>
            <a:ext cx="3672408" cy="5643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19" name="正方形/長方形 18"/>
          <p:cNvSpPr/>
          <p:nvPr/>
        </p:nvSpPr>
        <p:spPr>
          <a:xfrm>
            <a:off x="4283974" y="1097692"/>
            <a:ext cx="4680520" cy="5643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6" name="テキスト ボックス 5"/>
          <p:cNvSpPr txBox="1"/>
          <p:nvPr/>
        </p:nvSpPr>
        <p:spPr>
          <a:xfrm>
            <a:off x="326955" y="1406669"/>
            <a:ext cx="2435282"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第１群</a:t>
            </a:r>
            <a:r>
              <a:rPr lang="en-US" altLang="ja-JP" sz="1600" dirty="0" smtClean="0">
                <a:solidFill>
                  <a:prstClr val="black"/>
                </a:solidFill>
                <a:effectLst>
                  <a:outerShdw blurRad="38100" dist="38100" dir="2700000" algn="tl">
                    <a:srgbClr val="000000">
                      <a:alpha val="43137"/>
                    </a:srgbClr>
                  </a:outerShdw>
                </a:effectLst>
                <a:latin typeface="Calibri"/>
                <a:ea typeface="ＭＳ Ｐゴシック"/>
              </a:rPr>
              <a:t>-</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５．座位保持</a:t>
            </a:r>
            <a:r>
              <a:rPr lang="ja-JP" altLang="en-US" sz="1400" dirty="0" smtClean="0">
                <a:solidFill>
                  <a:prstClr val="black"/>
                </a:solidFill>
                <a:effectLst>
                  <a:outerShdw blurRad="38100" dist="38100" dir="2700000" algn="tl">
                    <a:srgbClr val="000000">
                      <a:alpha val="43137"/>
                    </a:srgbClr>
                  </a:outerShdw>
                </a:effectLst>
                <a:latin typeface="Calibri"/>
                <a:ea typeface="ＭＳ Ｐゴシック"/>
              </a:rPr>
              <a:t>（能力）</a:t>
            </a:r>
            <a:endParaRPr lang="en-US" altLang="ja-JP" sz="1400" dirty="0" smtClean="0">
              <a:solidFill>
                <a:prstClr val="black"/>
              </a:solidFill>
              <a:effectLst>
                <a:outerShdw blurRad="38100" dist="38100" dir="2700000" algn="tl">
                  <a:srgbClr val="000000">
                    <a:alpha val="43137"/>
                  </a:srgbClr>
                </a:outerShdw>
              </a:effectLst>
              <a:latin typeface="Calibri"/>
              <a:ea typeface="ＭＳ Ｐゴシック"/>
            </a:endParaRPr>
          </a:p>
        </p:txBody>
      </p:sp>
      <p:sp>
        <p:nvSpPr>
          <p:cNvPr id="20" name="テキスト ボックス 19"/>
          <p:cNvSpPr txBox="1"/>
          <p:nvPr/>
        </p:nvSpPr>
        <p:spPr>
          <a:xfrm>
            <a:off x="5148279" y="863000"/>
            <a:ext cx="2776061" cy="442674"/>
          </a:xfrm>
          <a:prstGeom prst="roundRect">
            <a:avLst/>
          </a:prstGeom>
          <a:solidFill>
            <a:schemeClr val="accent2">
              <a:lumMod val="60000"/>
              <a:lumOff val="40000"/>
            </a:schemeClr>
          </a:solidFill>
          <a:ln w="28575">
            <a:solidFill>
              <a:schemeClr val="bg1"/>
            </a:solidFill>
          </a:ln>
        </p:spPr>
        <p:txBody>
          <a:bodyPr wrap="none" rtlCol="0">
            <a:spAutoFit/>
          </a:bodyPr>
          <a:lstStyle/>
          <a:p>
            <a:pPr fontAlgn="auto">
              <a:spcBef>
                <a:spcPts val="0"/>
              </a:spcBef>
              <a:spcAft>
                <a:spcPts val="0"/>
              </a:spcAft>
            </a:pPr>
            <a:r>
              <a:rPr lang="ja-JP" altLang="en-US" sz="2000" dirty="0" smtClean="0">
                <a:solidFill>
                  <a:prstClr val="black"/>
                </a:solidFill>
                <a:latin typeface="Calibri"/>
                <a:ea typeface="ＭＳ Ｐゴシック"/>
              </a:rPr>
              <a:t>一次判定結果への影響</a:t>
            </a:r>
            <a:endParaRPr lang="ja-JP" altLang="en-US" sz="2000" dirty="0">
              <a:solidFill>
                <a:prstClr val="black"/>
              </a:solidFill>
              <a:latin typeface="Calibri"/>
              <a:ea typeface="ＭＳ Ｐゴシック"/>
            </a:endParaRPr>
          </a:p>
        </p:txBody>
      </p:sp>
      <p:sp>
        <p:nvSpPr>
          <p:cNvPr id="21" name="テキスト ボックス 20"/>
          <p:cNvSpPr txBox="1"/>
          <p:nvPr/>
        </p:nvSpPr>
        <p:spPr>
          <a:xfrm>
            <a:off x="4427984" y="1457744"/>
            <a:ext cx="4320480" cy="1634490"/>
          </a:xfrm>
          <a:prstGeom prst="roundRect">
            <a:avLst/>
          </a:prstGeom>
          <a:solidFill>
            <a:schemeClr val="bg1"/>
          </a:solidFill>
        </p:spPr>
        <p:txBody>
          <a:bodyPr wrap="square" rtlCol="0">
            <a:spAutoFit/>
          </a:bodyPr>
          <a:lstStyle/>
          <a:p>
            <a:pPr marL="177800" indent="-177800" fontAlgn="auto">
              <a:spcBef>
                <a:spcPts val="0"/>
              </a:spcBef>
              <a:spcAft>
                <a:spcPts val="0"/>
              </a:spcAft>
              <a:buFont typeface="Wingdings" pitchFamily="2" charset="2"/>
              <a:buChar char="u"/>
            </a:pPr>
            <a:r>
              <a:rPr lang="ja-JP" altLang="en-US" dirty="0" smtClean="0">
                <a:solidFill>
                  <a:prstClr val="black"/>
                </a:solidFill>
                <a:latin typeface="Calibri"/>
                <a:ea typeface="ＭＳ Ｐゴシック"/>
              </a:rPr>
              <a:t>一部の調査項目の選択が、保険者の独自の判断や調査員間の選択のばらつきによって特定の選択肢にかたよることで、一次判定結果に影響を与える場合もある。</a:t>
            </a:r>
            <a:endParaRPr lang="ja-JP" altLang="en-US" dirty="0">
              <a:solidFill>
                <a:prstClr val="black"/>
              </a:solidFill>
              <a:latin typeface="Calibri"/>
              <a:ea typeface="ＭＳ Ｐゴシック"/>
            </a:endParaRPr>
          </a:p>
        </p:txBody>
      </p:sp>
      <p:pic>
        <p:nvPicPr>
          <p:cNvPr id="3" name="Picture 3"/>
          <p:cNvPicPr>
            <a:picLocks noChangeAspect="1" noChangeArrowheads="1"/>
          </p:cNvPicPr>
          <p:nvPr/>
        </p:nvPicPr>
        <p:blipFill>
          <a:blip r:embed="rId3" cstate="print"/>
          <a:srcRect/>
          <a:stretch>
            <a:fillRect/>
          </a:stretch>
        </p:blipFill>
        <p:spPr bwMode="auto">
          <a:xfrm>
            <a:off x="254986" y="1644789"/>
            <a:ext cx="3571875" cy="1733550"/>
          </a:xfrm>
          <a:prstGeom prst="rect">
            <a:avLst/>
          </a:prstGeom>
          <a:noFill/>
          <a:ln w="9525">
            <a:noFill/>
            <a:miter lim="800000"/>
            <a:headEnd/>
            <a:tailEnd/>
          </a:ln>
          <a:effectLst/>
        </p:spPr>
      </p:pic>
      <p:sp>
        <p:nvSpPr>
          <p:cNvPr id="12" name="テキスト ボックス 11"/>
          <p:cNvSpPr txBox="1"/>
          <p:nvPr/>
        </p:nvSpPr>
        <p:spPr>
          <a:xfrm>
            <a:off x="326973" y="3433941"/>
            <a:ext cx="3315331"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第２群</a:t>
            </a:r>
            <a:r>
              <a:rPr lang="en-US" altLang="ja-JP" sz="1600" dirty="0" smtClean="0">
                <a:solidFill>
                  <a:prstClr val="black"/>
                </a:solidFill>
                <a:effectLst>
                  <a:outerShdw blurRad="38100" dist="38100" dir="2700000" algn="tl">
                    <a:srgbClr val="000000">
                      <a:alpha val="43137"/>
                    </a:srgbClr>
                  </a:outerShdw>
                </a:effectLst>
                <a:latin typeface="Calibri"/>
                <a:ea typeface="ＭＳ Ｐゴシック"/>
              </a:rPr>
              <a:t>-</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５．排尿</a:t>
            </a:r>
            <a:r>
              <a:rPr lang="ja-JP" altLang="en-US" sz="1400" dirty="0" smtClean="0">
                <a:solidFill>
                  <a:prstClr val="black"/>
                </a:solidFill>
                <a:effectLst>
                  <a:outerShdw blurRad="38100" dist="38100" dir="2700000" algn="tl">
                    <a:srgbClr val="000000">
                      <a:alpha val="43137"/>
                    </a:srgbClr>
                  </a:outerShdw>
                </a:effectLst>
                <a:latin typeface="Calibri"/>
                <a:ea typeface="ＭＳ Ｐゴシック"/>
              </a:rPr>
              <a:t>（介助の方法）</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　</a:t>
            </a:r>
            <a:r>
              <a:rPr lang="en-US" altLang="ja-JP" sz="1600" dirty="0" smtClean="0">
                <a:solidFill>
                  <a:prstClr val="black"/>
                </a:solidFill>
                <a:effectLst>
                  <a:outerShdw blurRad="38100" dist="38100" dir="2700000" algn="tl">
                    <a:srgbClr val="000000">
                      <a:alpha val="43137"/>
                    </a:srgbClr>
                  </a:outerShdw>
                </a:effectLst>
                <a:latin typeface="Calibri"/>
                <a:ea typeface="ＭＳ Ｐゴシック"/>
              </a:rPr>
              <a:t>※</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居宅</a:t>
            </a:r>
            <a:endParaRPr lang="en-US" altLang="ja-JP" sz="1600" dirty="0" smtClean="0">
              <a:solidFill>
                <a:prstClr val="black"/>
              </a:solidFill>
              <a:effectLst>
                <a:outerShdw blurRad="38100" dist="38100" dir="2700000" algn="tl">
                  <a:srgbClr val="000000">
                    <a:alpha val="43137"/>
                  </a:srgbClr>
                </a:outerShdw>
              </a:effectLst>
              <a:latin typeface="Calibri"/>
              <a:ea typeface="ＭＳ Ｐゴシック"/>
            </a:endParaRPr>
          </a:p>
        </p:txBody>
      </p:sp>
      <p:pic>
        <p:nvPicPr>
          <p:cNvPr id="1028" name="Picture 4"/>
          <p:cNvPicPr>
            <a:picLocks noChangeAspect="1" noChangeArrowheads="1"/>
          </p:cNvPicPr>
          <p:nvPr/>
        </p:nvPicPr>
        <p:blipFill>
          <a:blip r:embed="rId4" cstate="print"/>
          <a:srcRect/>
          <a:stretch>
            <a:fillRect/>
          </a:stretch>
        </p:blipFill>
        <p:spPr bwMode="auto">
          <a:xfrm>
            <a:off x="254986" y="3683873"/>
            <a:ext cx="3571875" cy="17335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254950" y="5756497"/>
            <a:ext cx="3600400" cy="904875"/>
          </a:xfrm>
          <a:prstGeom prst="rect">
            <a:avLst/>
          </a:prstGeom>
          <a:noFill/>
          <a:ln w="9525">
            <a:noFill/>
            <a:miter lim="800000"/>
            <a:headEnd/>
            <a:tailEnd/>
          </a:ln>
          <a:effectLst/>
        </p:spPr>
      </p:pic>
      <p:sp>
        <p:nvSpPr>
          <p:cNvPr id="16" name="テキスト ボックス 15"/>
          <p:cNvSpPr txBox="1"/>
          <p:nvPr/>
        </p:nvSpPr>
        <p:spPr>
          <a:xfrm>
            <a:off x="326985" y="5510361"/>
            <a:ext cx="3227165"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第３群</a:t>
            </a:r>
            <a:r>
              <a:rPr lang="en-US" altLang="ja-JP" sz="1600" dirty="0" smtClean="0">
                <a:solidFill>
                  <a:prstClr val="black"/>
                </a:solidFill>
                <a:effectLst>
                  <a:outerShdw blurRad="38100" dist="38100" dir="2700000" algn="tl">
                    <a:srgbClr val="000000">
                      <a:alpha val="43137"/>
                    </a:srgbClr>
                  </a:outerShdw>
                </a:effectLst>
                <a:latin typeface="Calibri"/>
                <a:ea typeface="ＭＳ Ｐゴシック"/>
              </a:rPr>
              <a:t>-</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２．毎日の日課を理解</a:t>
            </a:r>
            <a:r>
              <a:rPr lang="ja-JP" altLang="en-US" sz="1400" dirty="0" smtClean="0">
                <a:solidFill>
                  <a:prstClr val="black"/>
                </a:solidFill>
                <a:effectLst>
                  <a:outerShdw blurRad="38100" dist="38100" dir="2700000" algn="tl">
                    <a:srgbClr val="000000">
                      <a:alpha val="43137"/>
                    </a:srgbClr>
                  </a:outerShdw>
                </a:effectLst>
                <a:latin typeface="Calibri"/>
                <a:ea typeface="ＭＳ Ｐゴシック"/>
              </a:rPr>
              <a:t>（能力）</a:t>
            </a:r>
            <a:endParaRPr lang="en-US" altLang="ja-JP" sz="1600" dirty="0" smtClean="0">
              <a:solidFill>
                <a:prstClr val="black"/>
              </a:solidFill>
              <a:effectLst>
                <a:outerShdw blurRad="38100" dist="38100" dir="2700000" algn="tl">
                  <a:srgbClr val="000000">
                    <a:alpha val="43137"/>
                  </a:srgbClr>
                </a:outerShdw>
              </a:effectLst>
              <a:latin typeface="Calibri"/>
              <a:ea typeface="ＭＳ Ｐゴシック"/>
            </a:endParaRPr>
          </a:p>
        </p:txBody>
      </p:sp>
      <p:sp>
        <p:nvSpPr>
          <p:cNvPr id="22" name="二等辺三角形 21"/>
          <p:cNvSpPr/>
          <p:nvPr/>
        </p:nvSpPr>
        <p:spPr>
          <a:xfrm rot="5400000">
            <a:off x="1743306" y="3851721"/>
            <a:ext cx="4608512" cy="284604"/>
          </a:xfrm>
          <a:prstGeom prst="triangle">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 name="円/楕円 6"/>
          <p:cNvSpPr/>
          <p:nvPr/>
        </p:nvSpPr>
        <p:spPr>
          <a:xfrm>
            <a:off x="1881418" y="2465080"/>
            <a:ext cx="360040" cy="36004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3" name="円/楕円 22"/>
          <p:cNvSpPr/>
          <p:nvPr/>
        </p:nvSpPr>
        <p:spPr>
          <a:xfrm>
            <a:off x="1699306" y="4496544"/>
            <a:ext cx="360040" cy="36004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4" name="円/楕円 23"/>
          <p:cNvSpPr/>
          <p:nvPr/>
        </p:nvSpPr>
        <p:spPr>
          <a:xfrm>
            <a:off x="1627294" y="6111200"/>
            <a:ext cx="360040" cy="36004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5" name="テキスト ボックス 24"/>
          <p:cNvSpPr txBox="1"/>
          <p:nvPr/>
        </p:nvSpPr>
        <p:spPr>
          <a:xfrm>
            <a:off x="4499991" y="3356998"/>
            <a:ext cx="2159566" cy="307777"/>
          </a:xfrm>
          <a:prstGeom prst="rect">
            <a:avLst/>
          </a:prstGeom>
          <a:noFill/>
        </p:spPr>
        <p:txBody>
          <a:bodyPr wrap="none" rtlCol="0">
            <a:spAutoFit/>
          </a:bodyPr>
          <a:lstStyle/>
          <a:p>
            <a:pPr fontAlgn="auto">
              <a:spcBef>
                <a:spcPts val="0"/>
              </a:spcBef>
              <a:spcAft>
                <a:spcPts val="0"/>
              </a:spcAft>
            </a:pPr>
            <a:r>
              <a:rPr lang="ja-JP" altLang="en-US" sz="1400" dirty="0" smtClean="0">
                <a:solidFill>
                  <a:prstClr val="black"/>
                </a:solidFill>
                <a:effectLst>
                  <a:outerShdw blurRad="38100" dist="38100" dir="2700000" algn="tl">
                    <a:srgbClr val="000000">
                      <a:alpha val="43137"/>
                    </a:srgbClr>
                  </a:outerShdw>
                </a:effectLst>
                <a:latin typeface="Calibri"/>
                <a:ea typeface="ＭＳ Ｐゴシック"/>
              </a:rPr>
              <a:t>＜某市の一次判定結果＞</a:t>
            </a:r>
            <a:endParaRPr lang="en-US" altLang="ja-JP" sz="1400" dirty="0" smtClean="0">
              <a:solidFill>
                <a:prstClr val="black"/>
              </a:solidFill>
              <a:effectLst>
                <a:outerShdw blurRad="38100" dist="38100" dir="2700000" algn="tl">
                  <a:srgbClr val="000000">
                    <a:alpha val="43137"/>
                  </a:srgbClr>
                </a:outerShdw>
              </a:effectLst>
              <a:latin typeface="Calibri"/>
              <a:ea typeface="ＭＳ Ｐゴシック"/>
            </a:endParaRPr>
          </a:p>
        </p:txBody>
      </p:sp>
      <p:sp>
        <p:nvSpPr>
          <p:cNvPr id="26" name="テキスト ボックス 25"/>
          <p:cNvSpPr txBox="1"/>
          <p:nvPr/>
        </p:nvSpPr>
        <p:spPr>
          <a:xfrm>
            <a:off x="827789" y="881668"/>
            <a:ext cx="2395713" cy="442674"/>
          </a:xfrm>
          <a:prstGeom prst="roundRect">
            <a:avLst/>
          </a:prstGeom>
          <a:solidFill>
            <a:schemeClr val="accent2">
              <a:lumMod val="60000"/>
              <a:lumOff val="40000"/>
            </a:schemeClr>
          </a:solidFill>
          <a:ln w="28575">
            <a:solidFill>
              <a:schemeClr val="bg1"/>
            </a:solidFill>
          </a:ln>
        </p:spPr>
        <p:txBody>
          <a:bodyPr wrap="none" rtlCol="0">
            <a:spAutoFit/>
          </a:bodyPr>
          <a:lstStyle/>
          <a:p>
            <a:pPr fontAlgn="auto">
              <a:spcBef>
                <a:spcPts val="0"/>
              </a:spcBef>
              <a:spcAft>
                <a:spcPts val="0"/>
              </a:spcAft>
            </a:pPr>
            <a:r>
              <a:rPr lang="ja-JP" altLang="en-US" sz="2000" dirty="0" smtClean="0">
                <a:solidFill>
                  <a:prstClr val="black"/>
                </a:solidFill>
                <a:latin typeface="Calibri"/>
                <a:ea typeface="ＭＳ Ｐゴシック"/>
              </a:rPr>
              <a:t>選択状況のかたより</a:t>
            </a:r>
            <a:endParaRPr lang="ja-JP" altLang="en-US" sz="2000" dirty="0">
              <a:solidFill>
                <a:prstClr val="black"/>
              </a:solidFill>
              <a:latin typeface="Calibri"/>
              <a:ea typeface="ＭＳ Ｐゴシック"/>
            </a:endParaRPr>
          </a:p>
        </p:txBody>
      </p:sp>
      <p:pic>
        <p:nvPicPr>
          <p:cNvPr id="1033" name="Picture 9"/>
          <p:cNvPicPr>
            <a:picLocks noChangeAspect="1" noChangeArrowheads="1"/>
          </p:cNvPicPr>
          <p:nvPr/>
        </p:nvPicPr>
        <p:blipFill>
          <a:blip r:embed="rId6" cstate="print"/>
          <a:srcRect/>
          <a:stretch>
            <a:fillRect/>
          </a:stretch>
        </p:blipFill>
        <p:spPr bwMode="auto">
          <a:xfrm>
            <a:off x="4427986" y="3645052"/>
            <a:ext cx="4441816" cy="2310367"/>
          </a:xfrm>
          <a:prstGeom prst="rect">
            <a:avLst/>
          </a:prstGeom>
          <a:noFill/>
          <a:ln w="9525">
            <a:noFill/>
            <a:miter lim="800000"/>
            <a:headEnd/>
            <a:tailEnd/>
          </a:ln>
          <a:effectLst/>
        </p:spPr>
      </p:pic>
      <p:sp>
        <p:nvSpPr>
          <p:cNvPr id="30" name="正方形/長方形 2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保険者による調査項目の選択のかたより</a:t>
            </a:r>
            <a:endParaRPr lang="ja-JP" altLang="en-US" sz="3200"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1569660"/>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5-2.</a:t>
            </a:r>
            <a:r>
              <a:rPr lang="ja-JP" altLang="en-US" sz="4800" dirty="0" smtClean="0">
                <a:solidFill>
                  <a:srgbClr val="000000"/>
                </a:solidFill>
                <a:latin typeface="+mj-ea"/>
                <a:ea typeface="+mj-ea"/>
              </a:rPr>
              <a:t>平成</a:t>
            </a:r>
            <a:r>
              <a:rPr lang="en-US" altLang="ja-JP" sz="4800" dirty="0" smtClean="0">
                <a:solidFill>
                  <a:srgbClr val="000000"/>
                </a:solidFill>
                <a:latin typeface="+mj-ea"/>
                <a:ea typeface="+mj-ea"/>
              </a:rPr>
              <a:t>25</a:t>
            </a:r>
            <a:r>
              <a:rPr lang="ja-JP" altLang="en-US" sz="4800" dirty="0" smtClean="0">
                <a:solidFill>
                  <a:srgbClr val="000000"/>
                </a:solidFill>
                <a:latin typeface="+mj-ea"/>
                <a:ea typeface="+mj-ea"/>
              </a:rPr>
              <a:t>年度要介護認定適正化事業の概要</a:t>
            </a:r>
            <a:endParaRPr lang="en-US" altLang="ja-JP" sz="4800" dirty="0">
              <a:solidFill>
                <a:srgbClr val="000000"/>
              </a:solidFill>
              <a:latin typeface="+mj-ea"/>
              <a:ea typeface="+mj-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平成</a:t>
            </a:r>
            <a:r>
              <a:rPr lang="en-US" altLang="ja-JP" sz="3200" dirty="0" smtClean="0">
                <a:solidFill>
                  <a:prstClr val="white"/>
                </a:solidFill>
              </a:rPr>
              <a:t>25</a:t>
            </a:r>
            <a:r>
              <a:rPr lang="ja-JP" altLang="en-US" sz="3200" dirty="0" smtClean="0">
                <a:solidFill>
                  <a:prstClr val="white"/>
                </a:solidFill>
              </a:rPr>
              <a:t>年度要介護認定適正化事業の概要</a:t>
            </a:r>
            <a:endParaRPr lang="ja-JP" altLang="en-US" sz="3200" dirty="0">
              <a:solidFill>
                <a:prstClr val="white"/>
              </a:solidFill>
            </a:endParaRPr>
          </a:p>
        </p:txBody>
      </p:sp>
      <p:sp>
        <p:nvSpPr>
          <p:cNvPr id="29" name="Rectangle 2"/>
          <p:cNvSpPr>
            <a:spLocks noChangeArrowheads="1"/>
          </p:cNvSpPr>
          <p:nvPr/>
        </p:nvSpPr>
        <p:spPr bwMode="auto">
          <a:xfrm>
            <a:off x="673701" y="1676483"/>
            <a:ext cx="7932847" cy="4218045"/>
          </a:xfrm>
          <a:prstGeom prst="rect">
            <a:avLst/>
          </a:prstGeom>
          <a:solidFill>
            <a:srgbClr val="CCFFCC"/>
          </a:solidFill>
          <a:ln w="38100" cmpd="dbl" algn="ctr">
            <a:solidFill>
              <a:srgbClr val="969696"/>
            </a:solidFill>
            <a:miter lim="800000"/>
            <a:headEnd/>
            <a:tailEnd type="none" w="lg" len="lg"/>
          </a:ln>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31" name="Rectangle 2"/>
          <p:cNvSpPr>
            <a:spLocks noChangeArrowheads="1"/>
          </p:cNvSpPr>
          <p:nvPr/>
        </p:nvSpPr>
        <p:spPr bwMode="auto">
          <a:xfrm>
            <a:off x="1140428" y="4448250"/>
            <a:ext cx="3322684" cy="1171636"/>
          </a:xfrm>
          <a:prstGeom prst="rect">
            <a:avLst/>
          </a:prstGeom>
          <a:solidFill>
            <a:schemeClr val="bg1">
              <a:alpha val="80000"/>
            </a:schemeClr>
          </a:solidFill>
          <a:ln w="31750" cmpd="sng" algn="ctr">
            <a:solidFill>
              <a:srgbClr val="969696"/>
            </a:solidFill>
            <a:miter lim="800000"/>
            <a:headEnd/>
            <a:tailEnd type="none" w="lg" len="lg"/>
          </a:ln>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32" name="Rectangle 31"/>
          <p:cNvSpPr>
            <a:spLocks noChangeArrowheads="1"/>
          </p:cNvSpPr>
          <p:nvPr/>
        </p:nvSpPr>
        <p:spPr bwMode="auto">
          <a:xfrm>
            <a:off x="1121379" y="4305800"/>
            <a:ext cx="2628936" cy="255591"/>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r>
              <a:rPr kumimoji="1" lang="ja-JP" altLang="en-US" sz="1200" dirty="0" smtClean="0">
                <a:solidFill>
                  <a:srgbClr val="FFFFFF"/>
                </a:solidFill>
                <a:ea typeface="HGP創英角ｺﾞｼｯｸUB" pitchFamily="50" charset="-128"/>
              </a:rPr>
              <a:t>その他業務遂行に必要な業務</a:t>
            </a:r>
            <a:endParaRPr kumimoji="1" lang="ja-JP" altLang="en-US" sz="1200" dirty="0">
              <a:solidFill>
                <a:srgbClr val="FFFFFF"/>
              </a:solidFill>
              <a:ea typeface="HGP創英角ｺﾞｼｯｸUB" pitchFamily="50" charset="-128"/>
            </a:endParaRPr>
          </a:p>
        </p:txBody>
      </p:sp>
      <p:sp>
        <p:nvSpPr>
          <p:cNvPr id="33" name="Rectangle 2"/>
          <p:cNvSpPr>
            <a:spLocks noChangeArrowheads="1"/>
          </p:cNvSpPr>
          <p:nvPr/>
        </p:nvSpPr>
        <p:spPr bwMode="auto">
          <a:xfrm>
            <a:off x="5066373" y="4480962"/>
            <a:ext cx="3051223" cy="1148994"/>
          </a:xfrm>
          <a:prstGeom prst="rect">
            <a:avLst/>
          </a:prstGeom>
          <a:solidFill>
            <a:schemeClr val="bg1">
              <a:alpha val="80000"/>
            </a:schemeClr>
          </a:solidFill>
          <a:ln w="31750" cmpd="sng" algn="ctr">
            <a:solidFill>
              <a:srgbClr val="969696"/>
            </a:solidFill>
            <a:miter lim="800000"/>
            <a:headEnd/>
            <a:tailEnd type="none" w="lg" len="lg"/>
          </a:ln>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34" name="Rectangle 31"/>
          <p:cNvSpPr>
            <a:spLocks noChangeArrowheads="1"/>
          </p:cNvSpPr>
          <p:nvPr/>
        </p:nvSpPr>
        <p:spPr bwMode="auto">
          <a:xfrm>
            <a:off x="5698244" y="5417448"/>
            <a:ext cx="1825650" cy="330207"/>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r>
              <a:rPr kumimoji="1" lang="ja-JP" altLang="en-US" sz="1400" dirty="0" smtClean="0">
                <a:solidFill>
                  <a:srgbClr val="FFFFFF"/>
                </a:solidFill>
                <a:ea typeface="HGP創英角ｺﾞｼｯｸUB" pitchFamily="50" charset="-128"/>
              </a:rPr>
              <a:t>技術的助言・支援</a:t>
            </a:r>
            <a:endParaRPr kumimoji="1" lang="ja-JP" altLang="en-US" sz="1400" dirty="0">
              <a:solidFill>
                <a:srgbClr val="FFFFFF"/>
              </a:solidFill>
              <a:ea typeface="HGP創英角ｺﾞｼｯｸUB" pitchFamily="50" charset="-128"/>
            </a:endParaRPr>
          </a:p>
        </p:txBody>
      </p:sp>
      <p:sp>
        <p:nvSpPr>
          <p:cNvPr id="35" name="Rectangle 2"/>
          <p:cNvSpPr>
            <a:spLocks noChangeArrowheads="1"/>
          </p:cNvSpPr>
          <p:nvPr/>
        </p:nvSpPr>
        <p:spPr bwMode="auto">
          <a:xfrm>
            <a:off x="938814" y="1966973"/>
            <a:ext cx="7375626" cy="1998737"/>
          </a:xfrm>
          <a:prstGeom prst="rect">
            <a:avLst/>
          </a:prstGeom>
          <a:solidFill>
            <a:schemeClr val="bg1">
              <a:alpha val="80000"/>
            </a:schemeClr>
          </a:solidFill>
          <a:ln w="31750" cmpd="sng" algn="ctr">
            <a:solidFill>
              <a:srgbClr val="969696"/>
            </a:solidFill>
            <a:prstDash val="solid"/>
            <a:miter lim="800000"/>
            <a:headEnd/>
            <a:tailEnd type="none" w="lg" len="lg"/>
          </a:ln>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36" name="Text Box 21"/>
          <p:cNvSpPr txBox="1">
            <a:spLocks noChangeArrowheads="1"/>
          </p:cNvSpPr>
          <p:nvPr/>
        </p:nvSpPr>
        <p:spPr bwMode="auto">
          <a:xfrm>
            <a:off x="5481176" y="2924756"/>
            <a:ext cx="1873250" cy="494624"/>
          </a:xfrm>
          <a:prstGeom prst="rect">
            <a:avLst/>
          </a:prstGeom>
          <a:solidFill>
            <a:srgbClr val="99CCFF"/>
          </a:solidFill>
          <a:ln w="57150" cmpd="thinThick" algn="ctr">
            <a:solidFill>
              <a:srgbClr val="99CCFF"/>
            </a:solidFill>
            <a:miter lim="800000"/>
            <a:headEnd/>
            <a:tailEnd type="none" w="lg" len="lg"/>
          </a:ln>
          <a:effectLst>
            <a:outerShdw blurRad="50800" dist="38100" dir="2700000" algn="tl" rotWithShape="0">
              <a:prstClr val="black">
                <a:alpha val="40000"/>
              </a:prstClr>
            </a:outerShdw>
          </a:effectLst>
        </p:spPr>
        <p:txBody>
          <a:bodyPr lIns="90000" tIns="46800" rIns="90000" bIns="46800" anchor="ctr" anchorCtr="0">
            <a:spAutoFit/>
          </a:bodyPr>
          <a:lstStyle/>
          <a:p>
            <a:pPr algn="l">
              <a:spcBef>
                <a:spcPct val="0"/>
              </a:spcBef>
              <a:buFontTx/>
              <a:buNone/>
            </a:pPr>
            <a:r>
              <a:rPr kumimoji="1" lang="ja-JP" altLang="en-US" sz="1200" dirty="0">
                <a:solidFill>
                  <a:srgbClr val="000000"/>
                </a:solidFill>
                <a:ea typeface="HGP創英角ｺﾞｼｯｸUB" pitchFamily="50" charset="-128"/>
              </a:rPr>
              <a:t>自治体向け</a:t>
            </a:r>
            <a:r>
              <a:rPr kumimoji="1" lang="ja-JP" altLang="en-US" sz="1400" dirty="0">
                <a:solidFill>
                  <a:srgbClr val="000000"/>
                </a:solidFill>
                <a:ea typeface="HGP創英角ｺﾞｼｯｸUB" pitchFamily="50" charset="-128"/>
              </a:rPr>
              <a:t/>
            </a:r>
            <a:br>
              <a:rPr kumimoji="1" lang="ja-JP" altLang="en-US" sz="1400" dirty="0">
                <a:solidFill>
                  <a:srgbClr val="000000"/>
                </a:solidFill>
                <a:ea typeface="HGP創英角ｺﾞｼｯｸUB" pitchFamily="50" charset="-128"/>
              </a:rPr>
            </a:br>
            <a:r>
              <a:rPr kumimoji="1" lang="ja-JP" altLang="en-US" sz="1400" dirty="0">
                <a:solidFill>
                  <a:srgbClr val="000000"/>
                </a:solidFill>
                <a:ea typeface="HGP創英角ｺﾞｼｯｸUB" pitchFamily="50" charset="-128"/>
              </a:rPr>
              <a:t>業務分析データ</a:t>
            </a:r>
          </a:p>
        </p:txBody>
      </p:sp>
      <p:sp>
        <p:nvSpPr>
          <p:cNvPr id="37" name="Text Box 22"/>
          <p:cNvSpPr txBox="1">
            <a:spLocks noChangeArrowheads="1"/>
          </p:cNvSpPr>
          <p:nvPr/>
        </p:nvSpPr>
        <p:spPr bwMode="auto">
          <a:xfrm>
            <a:off x="2313867" y="2960760"/>
            <a:ext cx="1944688" cy="494624"/>
          </a:xfrm>
          <a:prstGeom prst="rect">
            <a:avLst/>
          </a:prstGeom>
          <a:solidFill>
            <a:srgbClr val="99CCFF"/>
          </a:solidFill>
          <a:ln w="57150" cmpd="thinThick" algn="ctr">
            <a:solidFill>
              <a:srgbClr val="99CCFF"/>
            </a:solidFill>
            <a:miter lim="800000"/>
            <a:headEnd/>
            <a:tailEnd type="none" w="lg" len="lg"/>
          </a:ln>
          <a:effectLst>
            <a:outerShdw blurRad="50800" dist="38100" dir="2700000" algn="tl" rotWithShape="0">
              <a:prstClr val="black">
                <a:alpha val="40000"/>
              </a:prstClr>
            </a:outerShdw>
          </a:effectLst>
        </p:spPr>
        <p:txBody>
          <a:bodyPr lIns="90000" tIns="46800" rIns="90000" bIns="46800" anchor="ctr" anchorCtr="0">
            <a:spAutoFit/>
          </a:bodyPr>
          <a:lstStyle/>
          <a:p>
            <a:pPr algn="l">
              <a:spcBef>
                <a:spcPct val="0"/>
              </a:spcBef>
              <a:buFontTx/>
              <a:buNone/>
            </a:pPr>
            <a:r>
              <a:rPr kumimoji="1" lang="ja-JP" altLang="en-US" sz="1200" dirty="0">
                <a:solidFill>
                  <a:srgbClr val="000000"/>
                </a:solidFill>
                <a:ea typeface="HGP創英角ｺﾞｼｯｸUB" pitchFamily="50" charset="-128"/>
              </a:rPr>
              <a:t>調査員向け</a:t>
            </a:r>
            <a:r>
              <a:rPr kumimoji="1" lang="ja-JP" altLang="en-US" sz="1400" dirty="0">
                <a:solidFill>
                  <a:srgbClr val="000000"/>
                </a:solidFill>
                <a:ea typeface="HGP創英角ｺﾞｼｯｸUB" pitchFamily="50" charset="-128"/>
              </a:rPr>
              <a:t/>
            </a:r>
            <a:br>
              <a:rPr kumimoji="1" lang="ja-JP" altLang="en-US" sz="1400" dirty="0">
                <a:solidFill>
                  <a:srgbClr val="000000"/>
                </a:solidFill>
                <a:ea typeface="HGP創英角ｺﾞｼｯｸUB" pitchFamily="50" charset="-128"/>
              </a:rPr>
            </a:br>
            <a:r>
              <a:rPr kumimoji="1" lang="en-US" altLang="ja-JP" sz="1400" dirty="0">
                <a:solidFill>
                  <a:srgbClr val="000000"/>
                </a:solidFill>
                <a:ea typeface="HGP創英角ｺﾞｼｯｸUB" pitchFamily="50" charset="-128"/>
              </a:rPr>
              <a:t>e</a:t>
            </a:r>
            <a:r>
              <a:rPr kumimoji="1" lang="ja-JP" altLang="en-US" sz="1400" dirty="0">
                <a:solidFill>
                  <a:srgbClr val="000000"/>
                </a:solidFill>
                <a:ea typeface="HGP創英角ｺﾞｼｯｸUB" pitchFamily="50" charset="-128"/>
              </a:rPr>
              <a:t>－ラーニングシステム</a:t>
            </a:r>
          </a:p>
        </p:txBody>
      </p:sp>
      <p:sp>
        <p:nvSpPr>
          <p:cNvPr id="38" name="Text Box 29"/>
          <p:cNvSpPr txBox="1">
            <a:spLocks noChangeArrowheads="1"/>
          </p:cNvSpPr>
          <p:nvPr/>
        </p:nvSpPr>
        <p:spPr bwMode="auto">
          <a:xfrm>
            <a:off x="3234328" y="3478251"/>
            <a:ext cx="181822" cy="371513"/>
          </a:xfrm>
          <a:prstGeom prst="rect">
            <a:avLst/>
          </a:prstGeom>
          <a:noFill/>
          <a:ln w="12700" algn="ctr">
            <a:noFill/>
            <a:miter lim="800000"/>
            <a:headEnd/>
            <a:tailEnd type="none" w="lg" len="lg"/>
          </a:ln>
          <a:effectLst/>
        </p:spPr>
        <p:txBody>
          <a:bodyPr wrap="none" lIns="90000" tIns="46800" rIns="90000" bIns="46800">
            <a:spAutoFit/>
          </a:bodyPr>
          <a:lstStyle/>
          <a:p>
            <a:pPr algn="l">
              <a:spcBef>
                <a:spcPct val="0"/>
              </a:spcBef>
              <a:buFontTx/>
              <a:buNone/>
            </a:pPr>
            <a:endParaRPr kumimoji="1" lang="ja-JP" altLang="en-US">
              <a:solidFill>
                <a:srgbClr val="000000"/>
              </a:solidFill>
            </a:endParaRPr>
          </a:p>
        </p:txBody>
      </p:sp>
      <p:sp>
        <p:nvSpPr>
          <p:cNvPr id="39" name="Text Box 30"/>
          <p:cNvSpPr txBox="1">
            <a:spLocks noChangeArrowheads="1"/>
          </p:cNvSpPr>
          <p:nvPr/>
        </p:nvSpPr>
        <p:spPr bwMode="auto">
          <a:xfrm>
            <a:off x="1117712" y="3662278"/>
            <a:ext cx="4308534" cy="248402"/>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1000" dirty="0" smtClean="0">
                <a:solidFill>
                  <a:srgbClr val="000000"/>
                </a:solidFill>
              </a:rPr>
              <a:t>☆それぞれ</a:t>
            </a:r>
            <a:r>
              <a:rPr kumimoji="1" lang="ja-JP" altLang="en-US" sz="1000" dirty="0">
                <a:solidFill>
                  <a:srgbClr val="000000"/>
                </a:solidFill>
              </a:rPr>
              <a:t>のツール</a:t>
            </a:r>
            <a:r>
              <a:rPr kumimoji="1" lang="ja-JP" altLang="en-US" sz="1000" dirty="0" smtClean="0">
                <a:solidFill>
                  <a:srgbClr val="000000"/>
                </a:solidFill>
              </a:rPr>
              <a:t>は「</a:t>
            </a:r>
            <a:r>
              <a:rPr kumimoji="1" lang="ja-JP" altLang="en-US" sz="1000" dirty="0">
                <a:solidFill>
                  <a:srgbClr val="000000"/>
                </a:solidFill>
              </a:rPr>
              <a:t>課題発見」・「解決支援」</a:t>
            </a:r>
            <a:r>
              <a:rPr kumimoji="1" lang="ja-JP" altLang="en-US" sz="1000" dirty="0" smtClean="0">
                <a:solidFill>
                  <a:srgbClr val="000000"/>
                </a:solidFill>
              </a:rPr>
              <a:t>の相互</a:t>
            </a:r>
            <a:r>
              <a:rPr kumimoji="1" lang="ja-JP" altLang="en-US" sz="1000" dirty="0">
                <a:solidFill>
                  <a:srgbClr val="000000"/>
                </a:solidFill>
              </a:rPr>
              <a:t>補完機能を</a:t>
            </a:r>
            <a:r>
              <a:rPr kumimoji="1" lang="ja-JP" altLang="en-US" sz="1000" dirty="0" smtClean="0">
                <a:solidFill>
                  <a:srgbClr val="000000"/>
                </a:solidFill>
              </a:rPr>
              <a:t>もつ</a:t>
            </a:r>
            <a:endParaRPr kumimoji="1" lang="ja-JP" altLang="en-US" sz="1000" dirty="0">
              <a:solidFill>
                <a:srgbClr val="000000"/>
              </a:solidFill>
            </a:endParaRPr>
          </a:p>
        </p:txBody>
      </p:sp>
      <p:sp>
        <p:nvSpPr>
          <p:cNvPr id="40" name="Rectangle 31"/>
          <p:cNvSpPr>
            <a:spLocks noChangeArrowheads="1"/>
          </p:cNvSpPr>
          <p:nvPr/>
        </p:nvSpPr>
        <p:spPr bwMode="auto">
          <a:xfrm>
            <a:off x="913451" y="1787562"/>
            <a:ext cx="2884526" cy="360363"/>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r>
              <a:rPr kumimoji="1" lang="ja-JP" altLang="en-US" sz="1400" dirty="0" smtClean="0">
                <a:solidFill>
                  <a:srgbClr val="FFFFFF"/>
                </a:solidFill>
                <a:ea typeface="HGP創英角ｺﾞｼｯｸUB" pitchFamily="50" charset="-128"/>
              </a:rPr>
              <a:t>分析・研修ツールの開発・提供</a:t>
            </a:r>
            <a:endParaRPr kumimoji="1" lang="ja-JP" altLang="en-US" sz="1400" dirty="0">
              <a:solidFill>
                <a:srgbClr val="FFFFFF"/>
              </a:solidFill>
              <a:ea typeface="HGP創英角ｺﾞｼｯｸUB" pitchFamily="50" charset="-128"/>
            </a:endParaRPr>
          </a:p>
        </p:txBody>
      </p:sp>
      <p:sp>
        <p:nvSpPr>
          <p:cNvPr id="41" name="Text Box 36"/>
          <p:cNvSpPr txBox="1">
            <a:spLocks noChangeArrowheads="1"/>
          </p:cNvSpPr>
          <p:nvPr/>
        </p:nvSpPr>
        <p:spPr bwMode="auto">
          <a:xfrm>
            <a:off x="5266194" y="4647695"/>
            <a:ext cx="1296144" cy="494624"/>
          </a:xfrm>
          <a:prstGeom prst="rect">
            <a:avLst/>
          </a:prstGeom>
          <a:solidFill>
            <a:srgbClr val="FF9900">
              <a:alpha val="60001"/>
            </a:srgbClr>
          </a:solidFill>
          <a:ln w="57150" cmpd="thinThick" algn="ctr">
            <a:solidFill>
              <a:srgbClr val="FF9900"/>
            </a:solidFill>
            <a:miter lim="800000"/>
            <a:headEnd/>
            <a:tailEnd type="none" w="lg" len="lg"/>
          </a:ln>
          <a:effectLst/>
        </p:spPr>
        <p:txBody>
          <a:bodyPr wrap="square" lIns="90000" tIns="46800" rIns="90000" bIns="46800" anchor="ctr" anchorCtr="0">
            <a:spAutoFit/>
          </a:bodyPr>
          <a:lstStyle/>
          <a:p>
            <a:pPr algn="l">
              <a:spcBef>
                <a:spcPct val="0"/>
              </a:spcBef>
              <a:buFontTx/>
              <a:buNone/>
            </a:pPr>
            <a:r>
              <a:rPr kumimoji="1" lang="ja-JP" altLang="en-US" sz="1400" dirty="0" smtClean="0">
                <a:solidFill>
                  <a:srgbClr val="000000"/>
                </a:solidFill>
                <a:ea typeface="HGP創英角ｺﾞｼｯｸUB" pitchFamily="50" charset="-128"/>
              </a:rPr>
              <a:t>技術的助言</a:t>
            </a:r>
            <a:r>
              <a:rPr kumimoji="1" lang="ja-JP" altLang="en-US" sz="1200" dirty="0" smtClean="0">
                <a:solidFill>
                  <a:srgbClr val="000000"/>
                </a:solidFill>
                <a:ea typeface="HGP創英角ｺﾞｼｯｸUB" pitchFamily="50" charset="-128"/>
              </a:rPr>
              <a:t>（市町村訪問）</a:t>
            </a:r>
            <a:endParaRPr kumimoji="1" lang="ja-JP" altLang="en-US" sz="1200" dirty="0">
              <a:solidFill>
                <a:srgbClr val="000000"/>
              </a:solidFill>
              <a:ea typeface="HGP創英角ｺﾞｼｯｸUB" pitchFamily="50" charset="-128"/>
            </a:endParaRPr>
          </a:p>
        </p:txBody>
      </p:sp>
      <p:sp>
        <p:nvSpPr>
          <p:cNvPr id="42" name="Text Box 41"/>
          <p:cNvSpPr txBox="1">
            <a:spLocks noChangeArrowheads="1"/>
          </p:cNvSpPr>
          <p:nvPr/>
        </p:nvSpPr>
        <p:spPr bwMode="auto">
          <a:xfrm>
            <a:off x="1322996" y="4707061"/>
            <a:ext cx="2376487" cy="309958"/>
          </a:xfrm>
          <a:prstGeom prst="rect">
            <a:avLst/>
          </a:prstGeom>
          <a:solidFill>
            <a:srgbClr val="FF9900">
              <a:alpha val="60001"/>
            </a:srgbClr>
          </a:solidFill>
          <a:ln w="57150" cmpd="thinThick" algn="ctr">
            <a:solidFill>
              <a:srgbClr val="FF9900"/>
            </a:solidFill>
            <a:miter lim="800000"/>
            <a:headEnd/>
            <a:tailEnd type="none" w="lg" len="lg"/>
          </a:ln>
          <a:effectLst/>
        </p:spPr>
        <p:txBody>
          <a:bodyPr lIns="90000" tIns="46800" rIns="90000" bIns="46800" anchor="ctr" anchorCtr="0">
            <a:spAutoFit/>
          </a:bodyPr>
          <a:lstStyle/>
          <a:p>
            <a:pPr algn="l">
              <a:spcBef>
                <a:spcPct val="0"/>
              </a:spcBef>
              <a:buFontTx/>
              <a:buNone/>
            </a:pPr>
            <a:r>
              <a:rPr kumimoji="1" lang="ja-JP" altLang="en-US" sz="1400">
                <a:solidFill>
                  <a:srgbClr val="000000"/>
                </a:solidFill>
                <a:ea typeface="HGP創英角ｺﾞｼｯｸUB" pitchFamily="50" charset="-128"/>
              </a:rPr>
              <a:t>認定質問受付窓口業務</a:t>
            </a:r>
          </a:p>
        </p:txBody>
      </p:sp>
      <p:sp>
        <p:nvSpPr>
          <p:cNvPr id="43" name="Text Box 42"/>
          <p:cNvSpPr txBox="1">
            <a:spLocks noChangeArrowheads="1"/>
          </p:cNvSpPr>
          <p:nvPr/>
        </p:nvSpPr>
        <p:spPr bwMode="auto">
          <a:xfrm>
            <a:off x="1322994" y="5182031"/>
            <a:ext cx="2952750" cy="279180"/>
          </a:xfrm>
          <a:prstGeom prst="rect">
            <a:avLst/>
          </a:prstGeom>
          <a:solidFill>
            <a:srgbClr val="FF9900">
              <a:alpha val="60001"/>
            </a:srgbClr>
          </a:solidFill>
          <a:ln w="38100" cmpd="thinThick" algn="ctr">
            <a:solidFill>
              <a:srgbClr val="FF9900"/>
            </a:solidFill>
            <a:prstDash val="sysDot"/>
            <a:miter lim="800000"/>
            <a:headEnd/>
            <a:tailEnd type="none" w="lg" len="lg"/>
          </a:ln>
          <a:effectLst/>
        </p:spPr>
        <p:txBody>
          <a:bodyPr lIns="90000" tIns="46800" rIns="90000" bIns="46800" anchor="ctr" anchorCtr="0">
            <a:spAutoFit/>
          </a:bodyPr>
          <a:lstStyle/>
          <a:p>
            <a:pPr algn="l">
              <a:spcBef>
                <a:spcPct val="0"/>
              </a:spcBef>
              <a:buFontTx/>
              <a:buNone/>
            </a:pPr>
            <a:r>
              <a:rPr kumimoji="1" lang="ja-JP" altLang="en-US" sz="1200" dirty="0">
                <a:solidFill>
                  <a:srgbClr val="000000"/>
                </a:solidFill>
                <a:ea typeface="HGP創英角ｺﾞｼｯｸUB" pitchFamily="50" charset="-128"/>
              </a:rPr>
              <a:t>その他認定制度の改善に資する情報提供</a:t>
            </a:r>
          </a:p>
        </p:txBody>
      </p:sp>
      <p:sp>
        <p:nvSpPr>
          <p:cNvPr id="44" name="Oval 47"/>
          <p:cNvSpPr>
            <a:spLocks noChangeArrowheads="1"/>
          </p:cNvSpPr>
          <p:nvPr/>
        </p:nvSpPr>
        <p:spPr bwMode="auto">
          <a:xfrm>
            <a:off x="3790032" y="2240680"/>
            <a:ext cx="2190780" cy="504056"/>
          </a:xfrm>
          <a:prstGeom prst="rect">
            <a:avLst/>
          </a:prstGeom>
          <a:solidFill>
            <a:srgbClr val="FF0000">
              <a:alpha val="61000"/>
            </a:srgbClr>
          </a:solidFill>
          <a:ln w="57150" cmpd="thinThick" algn="ctr">
            <a:solidFill>
              <a:srgbClr val="FF99CC"/>
            </a:solidFill>
            <a:round/>
            <a:headEnd/>
            <a:tailEnd type="none" w="lg" len="lg"/>
          </a:ln>
          <a:effectLst>
            <a:outerShdw blurRad="50800" dist="38100" dir="2700000" algn="tl" rotWithShape="0">
              <a:prstClr val="black">
                <a:alpha val="40000"/>
              </a:prstClr>
            </a:outerShdw>
          </a:effectLst>
        </p:spPr>
        <p:txBody>
          <a:bodyPr vert="horz" wrap="square" lIns="90000" tIns="46800" rIns="90000" bIns="46800" anchor="ctr" anchorCtr="1">
            <a:noAutofit/>
          </a:bodyPr>
          <a:lstStyle/>
          <a:p>
            <a:pPr algn="l">
              <a:spcBef>
                <a:spcPct val="0"/>
              </a:spcBef>
              <a:buFontTx/>
              <a:buNone/>
            </a:pPr>
            <a:r>
              <a:rPr kumimoji="1" lang="ja-JP" altLang="en-US" sz="1400" dirty="0" smtClean="0">
                <a:solidFill>
                  <a:srgbClr val="000000"/>
                </a:solidFill>
                <a:ea typeface="HGP創英角ｺﾞｼｯｸUB" pitchFamily="50" charset="-128"/>
              </a:rPr>
              <a:t>認定調査員</a:t>
            </a:r>
            <a:r>
              <a:rPr kumimoji="1" lang="en-US" altLang="ja-JP" sz="1400" dirty="0" smtClean="0">
                <a:solidFill>
                  <a:srgbClr val="000000"/>
                </a:solidFill>
                <a:ea typeface="HGP創英角ｺﾞｼｯｸUB" pitchFamily="50" charset="-128"/>
              </a:rPr>
              <a:t/>
            </a:r>
            <a:br>
              <a:rPr kumimoji="1" lang="en-US" altLang="ja-JP" sz="1400" dirty="0" smtClean="0">
                <a:solidFill>
                  <a:srgbClr val="000000"/>
                </a:solidFill>
                <a:ea typeface="HGP創英角ｺﾞｼｯｸUB" pitchFamily="50" charset="-128"/>
              </a:rPr>
            </a:br>
            <a:r>
              <a:rPr kumimoji="1" lang="ja-JP" altLang="en-US" sz="1400" dirty="0" smtClean="0">
                <a:solidFill>
                  <a:srgbClr val="000000"/>
                </a:solidFill>
                <a:ea typeface="HGP創英角ｺﾞｼｯｸUB" pitchFamily="50" charset="-128"/>
              </a:rPr>
              <a:t>能力向上研修会</a:t>
            </a:r>
            <a:endParaRPr kumimoji="1" lang="ja-JP" altLang="en-US" sz="1400" dirty="0">
              <a:solidFill>
                <a:srgbClr val="000000"/>
              </a:solidFill>
              <a:ea typeface="HGP創英角ｺﾞｼｯｸUB" pitchFamily="50" charset="-128"/>
            </a:endParaRPr>
          </a:p>
        </p:txBody>
      </p:sp>
      <p:sp>
        <p:nvSpPr>
          <p:cNvPr id="46" name="Text Box 36"/>
          <p:cNvSpPr txBox="1">
            <a:spLocks noChangeArrowheads="1"/>
          </p:cNvSpPr>
          <p:nvPr/>
        </p:nvSpPr>
        <p:spPr bwMode="auto">
          <a:xfrm>
            <a:off x="6778136" y="4625360"/>
            <a:ext cx="1152351" cy="525401"/>
          </a:xfrm>
          <a:prstGeom prst="rect">
            <a:avLst/>
          </a:prstGeom>
          <a:noFill/>
          <a:ln w="57150" cmpd="thinThick" algn="ctr">
            <a:solidFill>
              <a:srgbClr val="FF9900"/>
            </a:solidFill>
            <a:prstDash val="sysDash"/>
            <a:miter lim="800000"/>
            <a:headEnd/>
            <a:tailEnd type="none" w="lg" len="lg"/>
          </a:ln>
          <a:effectLst/>
        </p:spPr>
        <p:txBody>
          <a:bodyPr wrap="square" lIns="90000" tIns="46800" rIns="90000" bIns="46800" anchor="ctr" anchorCtr="0">
            <a:spAutoFit/>
          </a:bodyPr>
          <a:lstStyle/>
          <a:p>
            <a:pPr algn="l">
              <a:spcBef>
                <a:spcPct val="0"/>
              </a:spcBef>
              <a:buFontTx/>
              <a:buNone/>
            </a:pPr>
            <a:r>
              <a:rPr kumimoji="1" lang="ja-JP" altLang="en-US" sz="1400" dirty="0" smtClean="0">
                <a:solidFill>
                  <a:srgbClr val="000000"/>
                </a:solidFill>
                <a:ea typeface="HGP創英角ｺﾞｼｯｸUB" pitchFamily="50" charset="-128"/>
              </a:rPr>
              <a:t>都道府県に対する助言</a:t>
            </a:r>
            <a:endParaRPr kumimoji="1" lang="ja-JP" altLang="en-US" sz="1400" dirty="0">
              <a:solidFill>
                <a:srgbClr val="000000"/>
              </a:solidFill>
              <a:ea typeface="HGP創英角ｺﾞｼｯｸUB" pitchFamily="50" charset="-128"/>
            </a:endParaRPr>
          </a:p>
        </p:txBody>
      </p:sp>
      <p:sp>
        <p:nvSpPr>
          <p:cNvPr id="47" name="AutoShape 38"/>
          <p:cNvSpPr>
            <a:spLocks noChangeArrowheads="1"/>
          </p:cNvSpPr>
          <p:nvPr/>
        </p:nvSpPr>
        <p:spPr bwMode="auto">
          <a:xfrm rot="5400000">
            <a:off x="5177949" y="3896752"/>
            <a:ext cx="1254692" cy="358131"/>
          </a:xfrm>
          <a:custGeom>
            <a:avLst/>
            <a:gdLst>
              <a:gd name="G0" fmla="+- 14021 0 0"/>
              <a:gd name="G1" fmla="+- 4754 0 0"/>
              <a:gd name="G2" fmla="+- 21600 0 4754"/>
              <a:gd name="G3" fmla="+- 10800 0 4754"/>
              <a:gd name="G4" fmla="+- 21600 0 14021"/>
              <a:gd name="G5" fmla="*/ G4 G3 10800"/>
              <a:gd name="G6" fmla="+- 21600 0 G5"/>
              <a:gd name="T0" fmla="*/ 14021 w 21600"/>
              <a:gd name="T1" fmla="*/ 0 h 21600"/>
              <a:gd name="T2" fmla="*/ 0 w 21600"/>
              <a:gd name="T3" fmla="*/ 10800 h 21600"/>
              <a:gd name="T4" fmla="*/ 140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021" y="0"/>
                </a:moveTo>
                <a:lnTo>
                  <a:pt x="14021" y="4754"/>
                </a:lnTo>
                <a:lnTo>
                  <a:pt x="3375" y="4754"/>
                </a:lnTo>
                <a:lnTo>
                  <a:pt x="3375" y="16846"/>
                </a:lnTo>
                <a:lnTo>
                  <a:pt x="14021" y="16846"/>
                </a:lnTo>
                <a:lnTo>
                  <a:pt x="14021" y="21600"/>
                </a:lnTo>
                <a:lnTo>
                  <a:pt x="21600" y="10800"/>
                </a:lnTo>
                <a:close/>
              </a:path>
              <a:path w="21600" h="21600">
                <a:moveTo>
                  <a:pt x="1350" y="4754"/>
                </a:moveTo>
                <a:lnTo>
                  <a:pt x="1350" y="16846"/>
                </a:lnTo>
                <a:lnTo>
                  <a:pt x="2700" y="16846"/>
                </a:lnTo>
                <a:lnTo>
                  <a:pt x="2700" y="4754"/>
                </a:lnTo>
                <a:close/>
              </a:path>
              <a:path w="21600" h="21600">
                <a:moveTo>
                  <a:pt x="0" y="4754"/>
                </a:moveTo>
                <a:lnTo>
                  <a:pt x="0" y="16846"/>
                </a:lnTo>
                <a:lnTo>
                  <a:pt x="675" y="16846"/>
                </a:lnTo>
                <a:lnTo>
                  <a:pt x="675" y="4754"/>
                </a:lnTo>
                <a:close/>
              </a:path>
            </a:pathLst>
          </a:custGeom>
          <a:solidFill>
            <a:srgbClr val="C0C0C0"/>
          </a:solidFill>
          <a:ln w="9525" algn="ctr">
            <a:solidFill>
              <a:srgbClr val="333333"/>
            </a:solidFill>
            <a:prstDash val="sysDash"/>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48" name="屈折矢印 47"/>
          <p:cNvSpPr/>
          <p:nvPr/>
        </p:nvSpPr>
        <p:spPr bwMode="auto">
          <a:xfrm rot="10800000">
            <a:off x="3177963" y="2457086"/>
            <a:ext cx="468052" cy="402625"/>
          </a:xfrm>
          <a:prstGeom prst="bentUpArrow">
            <a:avLst/>
          </a:prstGeom>
          <a:solidFill>
            <a:schemeClr val="bg1"/>
          </a:solidFill>
          <a:ln w="12700" cap="flat" cmpd="sng" algn="ctr">
            <a:solidFill>
              <a:schemeClr val="tx2"/>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49" name="屈折矢印 48"/>
          <p:cNvSpPr/>
          <p:nvPr/>
        </p:nvSpPr>
        <p:spPr bwMode="auto">
          <a:xfrm rot="10800000" flipH="1">
            <a:off x="6094284" y="2457086"/>
            <a:ext cx="468052" cy="402625"/>
          </a:xfrm>
          <a:prstGeom prst="bentUpArrow">
            <a:avLst/>
          </a:prstGeom>
          <a:solidFill>
            <a:schemeClr val="bg1"/>
          </a:solidFill>
          <a:ln w="12700" cap="flat" cmpd="sng" algn="ctr">
            <a:solidFill>
              <a:schemeClr val="tx2"/>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50" name="Text Box 30"/>
          <p:cNvSpPr txBox="1">
            <a:spLocks noChangeArrowheads="1"/>
          </p:cNvSpPr>
          <p:nvPr/>
        </p:nvSpPr>
        <p:spPr bwMode="auto">
          <a:xfrm>
            <a:off x="6058279" y="2096681"/>
            <a:ext cx="2016224" cy="402291"/>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1000" dirty="0" smtClean="0">
                <a:solidFill>
                  <a:srgbClr val="000000"/>
                </a:solidFill>
              </a:rPr>
              <a:t>業務分析データの分析方法、</a:t>
            </a:r>
            <a:r>
              <a:rPr kumimoji="1" lang="en-US" altLang="ja-JP" sz="1000" dirty="0" smtClean="0">
                <a:solidFill>
                  <a:srgbClr val="000000"/>
                </a:solidFill>
              </a:rPr>
              <a:t/>
            </a:r>
            <a:br>
              <a:rPr kumimoji="1" lang="en-US" altLang="ja-JP" sz="1000" dirty="0" smtClean="0">
                <a:solidFill>
                  <a:srgbClr val="000000"/>
                </a:solidFill>
              </a:rPr>
            </a:br>
            <a:r>
              <a:rPr kumimoji="1" lang="ja-JP" altLang="en-US" sz="1000" dirty="0" smtClean="0">
                <a:solidFill>
                  <a:srgbClr val="000000"/>
                </a:solidFill>
              </a:rPr>
              <a:t>活用方法について研修会で解説</a:t>
            </a:r>
            <a:endParaRPr kumimoji="1" lang="ja-JP" altLang="en-US" sz="1000" dirty="0">
              <a:solidFill>
                <a:srgbClr val="000000"/>
              </a:solidFill>
            </a:endParaRPr>
          </a:p>
        </p:txBody>
      </p:sp>
      <p:sp>
        <p:nvSpPr>
          <p:cNvPr id="51" name="Text Box 30"/>
          <p:cNvSpPr txBox="1">
            <a:spLocks noChangeArrowheads="1"/>
          </p:cNvSpPr>
          <p:nvPr/>
        </p:nvSpPr>
        <p:spPr bwMode="auto">
          <a:xfrm>
            <a:off x="1117713" y="2249446"/>
            <a:ext cx="2204263" cy="402291"/>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1000" dirty="0" smtClean="0">
                <a:solidFill>
                  <a:srgbClr val="000000"/>
                </a:solidFill>
              </a:rPr>
              <a:t>各自治体の担当者に</a:t>
            </a:r>
            <a:r>
              <a:rPr kumimoji="1" lang="en-US" altLang="ja-JP" sz="1000" dirty="0" smtClean="0">
                <a:solidFill>
                  <a:srgbClr val="000000"/>
                </a:solidFill>
              </a:rPr>
              <a:t>e-</a:t>
            </a:r>
            <a:r>
              <a:rPr kumimoji="1" lang="ja-JP" altLang="en-US" sz="1000" dirty="0" smtClean="0">
                <a:solidFill>
                  <a:srgbClr val="000000"/>
                </a:solidFill>
              </a:rPr>
              <a:t>ラーニングシステムの集計機能や活用方法を伝達</a:t>
            </a:r>
            <a:endParaRPr kumimoji="1" lang="ja-JP" altLang="en-US" sz="1000" dirty="0">
              <a:solidFill>
                <a:srgbClr val="000000"/>
              </a:solidFill>
            </a:endParaRPr>
          </a:p>
        </p:txBody>
      </p:sp>
      <p:sp>
        <p:nvSpPr>
          <p:cNvPr id="52" name="Text Box 30"/>
          <p:cNvSpPr txBox="1">
            <a:spLocks noChangeArrowheads="1"/>
          </p:cNvSpPr>
          <p:nvPr/>
        </p:nvSpPr>
        <p:spPr bwMode="auto">
          <a:xfrm>
            <a:off x="4214064" y="3951279"/>
            <a:ext cx="1592195" cy="463846"/>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800" dirty="0" smtClean="0">
                <a:solidFill>
                  <a:srgbClr val="000000"/>
                </a:solidFill>
              </a:rPr>
              <a:t>訪問先自治体の特性・課題をデータを用いて事前に分析、対策の提案を行う。</a:t>
            </a:r>
            <a:endParaRPr kumimoji="1" lang="ja-JP" altLang="en-US" sz="800" dirty="0">
              <a:solidFill>
                <a:srgbClr val="000000"/>
              </a:solidFill>
            </a:endParaRPr>
          </a:p>
        </p:txBody>
      </p:sp>
      <p:sp>
        <p:nvSpPr>
          <p:cNvPr id="53" name="AutoShape 38"/>
          <p:cNvSpPr>
            <a:spLocks noChangeArrowheads="1"/>
          </p:cNvSpPr>
          <p:nvPr/>
        </p:nvSpPr>
        <p:spPr bwMode="auto">
          <a:xfrm rot="5400000">
            <a:off x="6250052" y="3899615"/>
            <a:ext cx="1254692" cy="358131"/>
          </a:xfrm>
          <a:custGeom>
            <a:avLst/>
            <a:gdLst>
              <a:gd name="G0" fmla="+- 14021 0 0"/>
              <a:gd name="G1" fmla="+- 4754 0 0"/>
              <a:gd name="G2" fmla="+- 21600 0 4754"/>
              <a:gd name="G3" fmla="+- 10800 0 4754"/>
              <a:gd name="G4" fmla="+- 21600 0 14021"/>
              <a:gd name="G5" fmla="*/ G4 G3 10800"/>
              <a:gd name="G6" fmla="+- 21600 0 G5"/>
              <a:gd name="T0" fmla="*/ 14021 w 21600"/>
              <a:gd name="T1" fmla="*/ 0 h 21600"/>
              <a:gd name="T2" fmla="*/ 0 w 21600"/>
              <a:gd name="T3" fmla="*/ 10800 h 21600"/>
              <a:gd name="T4" fmla="*/ 140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021" y="0"/>
                </a:moveTo>
                <a:lnTo>
                  <a:pt x="14021" y="4754"/>
                </a:lnTo>
                <a:lnTo>
                  <a:pt x="3375" y="4754"/>
                </a:lnTo>
                <a:lnTo>
                  <a:pt x="3375" y="16846"/>
                </a:lnTo>
                <a:lnTo>
                  <a:pt x="14021" y="16846"/>
                </a:lnTo>
                <a:lnTo>
                  <a:pt x="14021" y="21600"/>
                </a:lnTo>
                <a:lnTo>
                  <a:pt x="21600" y="10800"/>
                </a:lnTo>
                <a:close/>
              </a:path>
              <a:path w="21600" h="21600">
                <a:moveTo>
                  <a:pt x="1350" y="4754"/>
                </a:moveTo>
                <a:lnTo>
                  <a:pt x="1350" y="16846"/>
                </a:lnTo>
                <a:lnTo>
                  <a:pt x="2700" y="16846"/>
                </a:lnTo>
                <a:lnTo>
                  <a:pt x="2700" y="4754"/>
                </a:lnTo>
                <a:close/>
              </a:path>
              <a:path w="21600" h="21600">
                <a:moveTo>
                  <a:pt x="0" y="4754"/>
                </a:moveTo>
                <a:lnTo>
                  <a:pt x="0" y="16846"/>
                </a:lnTo>
                <a:lnTo>
                  <a:pt x="675" y="16846"/>
                </a:lnTo>
                <a:lnTo>
                  <a:pt x="675" y="4754"/>
                </a:lnTo>
                <a:close/>
              </a:path>
            </a:pathLst>
          </a:custGeom>
          <a:solidFill>
            <a:srgbClr val="C0C0C0"/>
          </a:solidFill>
          <a:ln w="9525" algn="ctr">
            <a:solidFill>
              <a:srgbClr val="333333"/>
            </a:solidFill>
            <a:prstDash val="sysDash"/>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algn="l">
              <a:spcBef>
                <a:spcPct val="0"/>
              </a:spcBef>
              <a:buFontTx/>
              <a:buNone/>
            </a:pPr>
            <a:endParaRPr kumimoji="1" lang="ja-JP" altLang="en-US">
              <a:solidFill>
                <a:srgbClr val="000000"/>
              </a:solidFill>
            </a:endParaRPr>
          </a:p>
        </p:txBody>
      </p:sp>
      <p:sp>
        <p:nvSpPr>
          <p:cNvPr id="54" name="Text Box 30"/>
          <p:cNvSpPr txBox="1">
            <a:spLocks noChangeArrowheads="1"/>
          </p:cNvSpPr>
          <p:nvPr/>
        </p:nvSpPr>
        <p:spPr bwMode="auto">
          <a:xfrm>
            <a:off x="7014357" y="3947080"/>
            <a:ext cx="1592195" cy="463846"/>
          </a:xfrm>
          <a:prstGeom prst="rect">
            <a:avLst/>
          </a:prstGeom>
          <a:noFill/>
          <a:ln w="12700" algn="ctr">
            <a:noFill/>
            <a:miter lim="800000"/>
            <a:headEnd/>
            <a:tailEnd type="none" w="lg" len="lg"/>
          </a:ln>
          <a:effectLst/>
        </p:spPr>
        <p:txBody>
          <a:bodyPr wrap="square" lIns="90000" tIns="46800" rIns="90000" bIns="46800">
            <a:spAutoFit/>
          </a:bodyPr>
          <a:lstStyle/>
          <a:p>
            <a:pPr algn="l">
              <a:spcBef>
                <a:spcPct val="0"/>
              </a:spcBef>
              <a:buFontTx/>
              <a:buNone/>
            </a:pPr>
            <a:r>
              <a:rPr kumimoji="1" lang="ja-JP" altLang="en-US" sz="800" dirty="0" smtClean="0">
                <a:solidFill>
                  <a:srgbClr val="000000"/>
                </a:solidFill>
              </a:rPr>
              <a:t>データ分析の結果から、県内の課題自治体を指摘し、具体的な改善案を都道府県担当者に伝達。</a:t>
            </a:r>
            <a:endParaRPr kumimoji="1" lang="ja-JP" altLang="en-US" sz="800"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866676"/>
            <a:ext cx="8219256" cy="2376264"/>
          </a:xfrm>
        </p:spPr>
        <p:txBody>
          <a:bodyPr>
            <a:noAutofit/>
          </a:bodyPr>
          <a:lstStyle/>
          <a:p>
            <a:r>
              <a:rPr lang="ja-JP" altLang="en-US" sz="2400" dirty="0" smtClean="0"/>
              <a:t>要介護認定適正化事業では、認定調査に関する知識を学ぶことのできる</a:t>
            </a:r>
            <a:r>
              <a:rPr lang="en-US" altLang="ja-JP" sz="2400" dirty="0" smtClean="0"/>
              <a:t>e</a:t>
            </a:r>
            <a:r>
              <a:rPr lang="ja-JP" altLang="en-US" sz="2400" dirty="0" smtClean="0"/>
              <a:t>ラーニングシステム（</a:t>
            </a:r>
            <a:r>
              <a:rPr lang="en-US" altLang="ja-JP" sz="2400" dirty="0" smtClean="0">
                <a:hlinkClick r:id="rId3"/>
              </a:rPr>
              <a:t> www.e-nintei.net </a:t>
            </a:r>
            <a:r>
              <a:rPr lang="ja-JP" altLang="en-US" sz="2400" dirty="0" smtClean="0"/>
              <a:t>）を開設しています。</a:t>
            </a:r>
            <a:endParaRPr lang="en-US" altLang="ja-JP" sz="2400" dirty="0" smtClean="0"/>
          </a:p>
          <a:p>
            <a:r>
              <a:rPr kumimoji="1" lang="ja-JP" altLang="en-US" sz="2400" dirty="0" smtClean="0"/>
              <a:t>平成</a:t>
            </a:r>
            <a:r>
              <a:rPr kumimoji="1" lang="en-US" altLang="ja-JP" sz="2400" dirty="0" smtClean="0"/>
              <a:t>25</a:t>
            </a:r>
            <a:r>
              <a:rPr kumimoji="1" lang="ja-JP" altLang="en-US" sz="2400" dirty="0" smtClean="0"/>
              <a:t>年</a:t>
            </a:r>
            <a:r>
              <a:rPr kumimoji="1" lang="en-US" altLang="ja-JP" sz="2400" dirty="0" smtClean="0"/>
              <a:t>2</a:t>
            </a:r>
            <a:r>
              <a:rPr kumimoji="1" lang="ja-JP" altLang="en-US" sz="2400" dirty="0" smtClean="0"/>
              <a:t>月末現在、</a:t>
            </a:r>
            <a:r>
              <a:rPr lang="en-US" altLang="ja-JP" sz="2400" dirty="0" smtClean="0"/>
              <a:t>42,144</a:t>
            </a:r>
            <a:r>
              <a:rPr lang="ja-JP" altLang="en-US" sz="2400" dirty="0" smtClean="0"/>
              <a:t>名（</a:t>
            </a:r>
            <a:r>
              <a:rPr lang="en-US" altLang="ja-JP" sz="2400" dirty="0" smtClean="0"/>
              <a:t>1,196</a:t>
            </a:r>
            <a:r>
              <a:rPr lang="ja-JP" altLang="en-US" sz="2400" dirty="0" smtClean="0"/>
              <a:t>自治体）の認定調査員が登録されています。</a:t>
            </a:r>
            <a:endParaRPr kumimoji="1" lang="ja-JP" altLang="en-US" sz="2400" dirty="0"/>
          </a:p>
        </p:txBody>
      </p:sp>
      <p:sp>
        <p:nvSpPr>
          <p:cNvPr id="8" name="テキスト ボックス 7"/>
          <p:cNvSpPr txBox="1"/>
          <p:nvPr/>
        </p:nvSpPr>
        <p:spPr>
          <a:xfrm>
            <a:off x="2471069" y="2764652"/>
            <a:ext cx="4805221" cy="307777"/>
          </a:xfrm>
          <a:prstGeom prst="rect">
            <a:avLst/>
          </a:prstGeom>
          <a:noFill/>
        </p:spPr>
        <p:txBody>
          <a:bodyPr wrap="square" rtlCol="0">
            <a:spAutoFit/>
          </a:bodyPr>
          <a:lstStyle/>
          <a:p>
            <a:pPr fontAlgn="auto">
              <a:spcBef>
                <a:spcPts val="0"/>
              </a:spcBef>
              <a:spcAft>
                <a:spcPts val="0"/>
              </a:spcAft>
            </a:pPr>
            <a:r>
              <a:rPr lang="ja-JP" altLang="ja-JP" sz="1400" dirty="0" smtClean="0">
                <a:solidFill>
                  <a:prstClr val="black"/>
                </a:solidFill>
                <a:latin typeface="Calibri"/>
                <a:ea typeface="ＭＳ Ｐゴシック"/>
              </a:rPr>
              <a:t>対高齢者</a:t>
            </a:r>
            <a:r>
              <a:rPr lang="en-US" altLang="ja-JP" sz="1400" dirty="0" smtClean="0">
                <a:solidFill>
                  <a:prstClr val="black"/>
                </a:solidFill>
                <a:latin typeface="Calibri"/>
                <a:ea typeface="ＭＳ Ｐゴシック"/>
              </a:rPr>
              <a:t>10,000</a:t>
            </a:r>
            <a:r>
              <a:rPr lang="ja-JP" altLang="ja-JP" sz="1400" dirty="0" smtClean="0">
                <a:solidFill>
                  <a:prstClr val="black"/>
                </a:solidFill>
                <a:latin typeface="Calibri"/>
                <a:ea typeface="ＭＳ Ｐゴシック"/>
              </a:rPr>
              <a:t>人比の登録者数</a:t>
            </a:r>
            <a:r>
              <a:rPr lang="ja-JP" altLang="en-US" sz="1400" dirty="0" smtClean="0">
                <a:solidFill>
                  <a:prstClr val="black"/>
                </a:solidFill>
                <a:latin typeface="Calibri"/>
                <a:ea typeface="ＭＳ Ｐゴシック"/>
              </a:rPr>
              <a:t>（平成</a:t>
            </a:r>
            <a:r>
              <a:rPr lang="en-US" altLang="ja-JP" sz="1400" dirty="0" smtClean="0">
                <a:solidFill>
                  <a:prstClr val="black"/>
                </a:solidFill>
                <a:latin typeface="Calibri"/>
                <a:ea typeface="ＭＳ Ｐゴシック"/>
              </a:rPr>
              <a:t>23</a:t>
            </a:r>
            <a:r>
              <a:rPr lang="ja-JP" altLang="en-US" sz="1400" dirty="0" smtClean="0">
                <a:solidFill>
                  <a:prstClr val="black"/>
                </a:solidFill>
                <a:latin typeface="Calibri"/>
                <a:ea typeface="ＭＳ Ｐゴシック"/>
              </a:rPr>
              <a:t>年</a:t>
            </a:r>
            <a:r>
              <a:rPr lang="en-US" altLang="ja-JP" sz="1400" dirty="0" smtClean="0">
                <a:solidFill>
                  <a:prstClr val="black"/>
                </a:solidFill>
                <a:latin typeface="Calibri"/>
                <a:ea typeface="ＭＳ Ｐゴシック"/>
              </a:rPr>
              <a:t>2</a:t>
            </a:r>
            <a:r>
              <a:rPr lang="ja-JP" altLang="en-US" sz="1400" dirty="0" smtClean="0">
                <a:solidFill>
                  <a:prstClr val="black"/>
                </a:solidFill>
                <a:latin typeface="Calibri"/>
                <a:ea typeface="ＭＳ Ｐゴシック"/>
              </a:rPr>
              <a:t>月末現在）</a:t>
            </a:r>
            <a:endParaRPr lang="ja-JP" altLang="en-US" sz="1400" dirty="0">
              <a:solidFill>
                <a:prstClr val="black"/>
              </a:solidFill>
              <a:latin typeface="Calibri"/>
              <a:ea typeface="ＭＳ Ｐゴシック"/>
            </a:endParaRPr>
          </a:p>
        </p:txBody>
      </p:sp>
      <p:sp>
        <p:nvSpPr>
          <p:cNvPr id="6" name="正方形/長方形 5"/>
          <p:cNvSpPr/>
          <p:nvPr/>
        </p:nvSpPr>
        <p:spPr>
          <a:xfrm>
            <a:off x="539556" y="5949280"/>
            <a:ext cx="8208912"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r>
              <a:rPr lang="ja-JP" altLang="en-US" sz="1400" dirty="0" smtClean="0">
                <a:solidFill>
                  <a:prstClr val="white"/>
                </a:solidFill>
              </a:rPr>
              <a:t>・より詳細な活用方法は、活用ガイド（</a:t>
            </a:r>
            <a:r>
              <a:rPr lang="en-US" altLang="ja-JP" sz="1400" dirty="0" smtClean="0">
                <a:solidFill>
                  <a:prstClr val="white"/>
                </a:solidFill>
              </a:rPr>
              <a:t>※</a:t>
            </a:r>
            <a:r>
              <a:rPr lang="ja-JP" altLang="en-US" sz="1400" dirty="0" smtClean="0">
                <a:solidFill>
                  <a:prstClr val="white"/>
                </a:solidFill>
              </a:rPr>
              <a:t>）をご覧ください。</a:t>
            </a:r>
            <a:endParaRPr lang="en-US" altLang="ja-JP" sz="1400" dirty="0" smtClean="0">
              <a:solidFill>
                <a:prstClr val="white"/>
              </a:solidFill>
            </a:endParaRPr>
          </a:p>
          <a:p>
            <a:pPr fontAlgn="auto">
              <a:spcBef>
                <a:spcPts val="0"/>
              </a:spcBef>
              <a:spcAft>
                <a:spcPts val="0"/>
              </a:spcAft>
            </a:pPr>
            <a:r>
              <a:rPr lang="ja-JP" altLang="en-US" sz="1400" dirty="0" smtClean="0">
                <a:solidFill>
                  <a:prstClr val="white"/>
                </a:solidFill>
              </a:rPr>
              <a:t>・</a:t>
            </a:r>
            <a:r>
              <a:rPr lang="en-US" altLang="ja-JP" sz="1400" dirty="0" smtClean="0">
                <a:solidFill>
                  <a:prstClr val="white"/>
                </a:solidFill>
              </a:rPr>
              <a:t>e</a:t>
            </a:r>
            <a:r>
              <a:rPr lang="ja-JP" altLang="en-US" sz="1400" dirty="0" smtClean="0">
                <a:solidFill>
                  <a:prstClr val="white"/>
                </a:solidFill>
              </a:rPr>
              <a:t>ラーニングシステムの</a:t>
            </a:r>
            <a:r>
              <a:rPr lang="en-US" altLang="ja-JP" sz="1400" dirty="0" smtClean="0">
                <a:solidFill>
                  <a:prstClr val="white"/>
                </a:solidFill>
              </a:rPr>
              <a:t>ID</a:t>
            </a:r>
            <a:r>
              <a:rPr lang="ja-JP" altLang="en-US" sz="1400" dirty="0" smtClean="0">
                <a:solidFill>
                  <a:prstClr val="white"/>
                </a:solidFill>
              </a:rPr>
              <a:t>・パスワードが不明な場合は、</a:t>
            </a:r>
            <a:r>
              <a:rPr lang="en-US" altLang="ja-JP" sz="1400" dirty="0" smtClean="0">
                <a:solidFill>
                  <a:prstClr val="white"/>
                </a:solidFill>
                <a:hlinkClick r:id="rId4"/>
              </a:rPr>
              <a:t>e-nintei@nintei.net</a:t>
            </a:r>
            <a:r>
              <a:rPr lang="ja-JP" altLang="en-US" sz="1400" dirty="0" err="1" smtClean="0">
                <a:solidFill>
                  <a:prstClr val="white"/>
                </a:solidFill>
              </a:rPr>
              <a:t>まで</a:t>
            </a:r>
            <a:r>
              <a:rPr lang="ja-JP" altLang="en-US" sz="1400" dirty="0" smtClean="0">
                <a:solidFill>
                  <a:prstClr val="white"/>
                </a:solidFill>
              </a:rPr>
              <a:t>メールにてご連絡ください。</a:t>
            </a:r>
            <a:endParaRPr lang="en-US" altLang="ja-JP" sz="1400" dirty="0" smtClean="0">
              <a:solidFill>
                <a:prstClr val="white"/>
              </a:solidFill>
            </a:endParaRPr>
          </a:p>
          <a:p>
            <a:pPr fontAlgn="auto">
              <a:spcBef>
                <a:spcPts val="0"/>
              </a:spcBef>
              <a:spcAft>
                <a:spcPts val="0"/>
              </a:spcAft>
            </a:pPr>
            <a:r>
              <a:rPr lang="ja-JP" altLang="en-US" sz="1100" dirty="0" smtClean="0">
                <a:solidFill>
                  <a:prstClr val="white"/>
                </a:solidFill>
              </a:rPr>
              <a:t>　</a:t>
            </a:r>
            <a:r>
              <a:rPr lang="en-US" altLang="ja-JP" sz="1100" dirty="0" smtClean="0">
                <a:solidFill>
                  <a:prstClr val="white"/>
                </a:solidFill>
              </a:rPr>
              <a:t>※</a:t>
            </a:r>
            <a:r>
              <a:rPr lang="ja-JP" altLang="en-US" sz="1100" dirty="0" smtClean="0">
                <a:solidFill>
                  <a:prstClr val="white"/>
                </a:solidFill>
              </a:rPr>
              <a:t>本研修</a:t>
            </a:r>
            <a:r>
              <a:rPr lang="ja-JP" altLang="en-US" sz="1100" dirty="0">
                <a:solidFill>
                  <a:prstClr val="white"/>
                </a:solidFill>
              </a:rPr>
              <a:t>配布資料　</a:t>
            </a:r>
            <a:r>
              <a:rPr lang="en-US" altLang="ja-JP" sz="1100" dirty="0">
                <a:solidFill>
                  <a:prstClr val="white"/>
                </a:solidFill>
              </a:rPr>
              <a:t>e</a:t>
            </a:r>
            <a:r>
              <a:rPr lang="ja-JP" altLang="en-US" sz="1100" dirty="0">
                <a:solidFill>
                  <a:prstClr val="white"/>
                </a:solidFill>
              </a:rPr>
              <a:t>ラーニングシステムの管理者画面からも</a:t>
            </a:r>
            <a:r>
              <a:rPr lang="ja-JP" altLang="en-US" sz="1100" dirty="0" smtClean="0">
                <a:solidFill>
                  <a:prstClr val="white"/>
                </a:solidFill>
              </a:rPr>
              <a:t>ダウンロード可</a:t>
            </a:r>
            <a:endParaRPr lang="ja-JP" altLang="en-US" sz="1100" dirty="0">
              <a:solidFill>
                <a:prstClr val="white"/>
              </a:solidFill>
            </a:endParaRPr>
          </a:p>
        </p:txBody>
      </p:sp>
      <p:sp>
        <p:nvSpPr>
          <p:cNvPr id="9" name="正方形/長方形 8"/>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smtClean="0">
                <a:solidFill>
                  <a:prstClr val="white"/>
                </a:solidFill>
              </a:rPr>
              <a:t>e</a:t>
            </a:r>
            <a:r>
              <a:rPr lang="ja-JP" altLang="en-US" sz="3200" dirty="0" smtClean="0">
                <a:solidFill>
                  <a:prstClr val="white"/>
                </a:solidFill>
              </a:rPr>
              <a:t>ラーニングシステム</a:t>
            </a:r>
            <a:endParaRPr lang="ja-JP" altLang="en-US" sz="3200" dirty="0">
              <a:solidFill>
                <a:prstClr val="white"/>
              </a:solidFill>
            </a:endParaRPr>
          </a:p>
        </p:txBody>
      </p:sp>
      <p:pic>
        <p:nvPicPr>
          <p:cNvPr id="10" name="図 9"/>
          <p:cNvPicPr/>
          <p:nvPr/>
        </p:nvPicPr>
        <p:blipFill>
          <a:blip r:embed="rId5" cstate="print"/>
          <a:srcRect/>
          <a:stretch>
            <a:fillRect/>
          </a:stretch>
        </p:blipFill>
        <p:spPr bwMode="auto">
          <a:xfrm>
            <a:off x="1564116" y="2897955"/>
            <a:ext cx="5922335" cy="315787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8" y="1035968"/>
            <a:ext cx="8208912" cy="1080120"/>
          </a:xfrm>
        </p:spPr>
        <p:txBody>
          <a:bodyPr>
            <a:noAutofit/>
          </a:bodyPr>
          <a:lstStyle/>
          <a:p>
            <a:r>
              <a:rPr lang="ja-JP" altLang="en-US" sz="2400" dirty="0" smtClean="0"/>
              <a:t>認定調査員向け</a:t>
            </a:r>
            <a:r>
              <a:rPr lang="en-US" altLang="ja-JP" sz="2400" dirty="0" smtClean="0"/>
              <a:t>e</a:t>
            </a:r>
            <a:r>
              <a:rPr lang="ja-JP" altLang="en-US" sz="2400" dirty="0" smtClean="0"/>
              <a:t>ラーニングシステムは、調査員向けの学習機能と自治体職員向けのモニタリング機能により、認定調査の改善を進めることのできるシステムです。</a:t>
            </a:r>
            <a:endParaRPr kumimoji="1" lang="ja-JP" altLang="en-US" dirty="0"/>
          </a:p>
        </p:txBody>
      </p:sp>
      <p:graphicFrame>
        <p:nvGraphicFramePr>
          <p:cNvPr id="5" name="図表 4"/>
          <p:cNvGraphicFramePr/>
          <p:nvPr/>
        </p:nvGraphicFramePr>
        <p:xfrm>
          <a:off x="611566" y="2361704"/>
          <a:ext cx="792088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9" name="Picture 1"/>
          <p:cNvPicPr>
            <a:picLocks noChangeAspect="1" noChangeArrowheads="1"/>
          </p:cNvPicPr>
          <p:nvPr/>
        </p:nvPicPr>
        <p:blipFill>
          <a:blip r:embed="rId8" cstate="print"/>
          <a:srcRect/>
          <a:stretch>
            <a:fillRect/>
          </a:stretch>
        </p:blipFill>
        <p:spPr bwMode="auto">
          <a:xfrm>
            <a:off x="2267750" y="3729864"/>
            <a:ext cx="1800968" cy="1054549"/>
          </a:xfrm>
          <a:prstGeom prst="rect">
            <a:avLst/>
          </a:prstGeom>
          <a:noFill/>
          <a:ln w="9525">
            <a:noFill/>
            <a:miter lim="800000"/>
            <a:headEnd/>
            <a:tailEnd/>
          </a:ln>
        </p:spPr>
      </p:pic>
      <p:pic>
        <p:nvPicPr>
          <p:cNvPr id="2050" name="Picture 2"/>
          <p:cNvPicPr>
            <a:picLocks noChangeAspect="1" noChangeArrowheads="1"/>
          </p:cNvPicPr>
          <p:nvPr/>
        </p:nvPicPr>
        <p:blipFill>
          <a:blip r:embed="rId9" cstate="print"/>
          <a:srcRect/>
          <a:stretch>
            <a:fillRect/>
          </a:stretch>
        </p:blipFill>
        <p:spPr bwMode="auto">
          <a:xfrm>
            <a:off x="1619672" y="5530430"/>
            <a:ext cx="2495226" cy="634187"/>
          </a:xfrm>
          <a:prstGeom prst="rect">
            <a:avLst/>
          </a:prstGeom>
          <a:noFill/>
          <a:ln w="9525">
            <a:noFill/>
            <a:miter lim="800000"/>
            <a:headEnd/>
            <a:tailEnd/>
          </a:ln>
        </p:spPr>
      </p:pic>
      <p:sp>
        <p:nvSpPr>
          <p:cNvPr id="7" name="角丸四角形 6"/>
          <p:cNvSpPr/>
          <p:nvPr/>
        </p:nvSpPr>
        <p:spPr>
          <a:xfrm>
            <a:off x="5076058" y="4881984"/>
            <a:ext cx="33843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auto">
              <a:spcBef>
                <a:spcPts val="0"/>
              </a:spcBef>
              <a:spcAft>
                <a:spcPts val="0"/>
              </a:spcAft>
            </a:pPr>
            <a:r>
              <a:rPr lang="ja-JP" altLang="en-US" dirty="0" smtClean="0">
                <a:solidFill>
                  <a:prstClr val="white"/>
                </a:solidFill>
              </a:rPr>
              <a:t>研修や日常の指導で課題とすべきポイントが明確になる。</a:t>
            </a:r>
            <a:endParaRPr lang="ja-JP" altLang="en-US" dirty="0">
              <a:solidFill>
                <a:prstClr val="white"/>
              </a:solidFill>
            </a:endParaRPr>
          </a:p>
        </p:txBody>
      </p:sp>
      <p:sp>
        <p:nvSpPr>
          <p:cNvPr id="8" name="右矢印 7"/>
          <p:cNvSpPr/>
          <p:nvPr/>
        </p:nvSpPr>
        <p:spPr>
          <a:xfrm>
            <a:off x="5148064" y="5170016"/>
            <a:ext cx="288032"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正方形/長方形 9"/>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smtClean="0">
                <a:solidFill>
                  <a:prstClr val="white"/>
                </a:solidFill>
              </a:rPr>
              <a:t>e</a:t>
            </a:r>
            <a:r>
              <a:rPr lang="ja-JP" altLang="en-US" sz="3200" dirty="0" smtClean="0">
                <a:solidFill>
                  <a:prstClr val="white"/>
                </a:solidFill>
              </a:rPr>
              <a:t>ラーニングシステムでできること</a:t>
            </a:r>
            <a:endParaRPr lang="ja-JP" altLang="en-US" sz="3200"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l="2658" t="10706" r="8859" b="6274"/>
          <a:stretch>
            <a:fillRect/>
          </a:stretch>
        </p:blipFill>
        <p:spPr bwMode="auto">
          <a:xfrm>
            <a:off x="183264" y="2963869"/>
            <a:ext cx="4437852" cy="3633787"/>
          </a:xfrm>
          <a:prstGeom prst="rect">
            <a:avLst/>
          </a:prstGeom>
          <a:noFill/>
          <a:ln w="9525">
            <a:noFill/>
            <a:miter lim="800000"/>
            <a:headEnd/>
            <a:tailEnd/>
          </a:ln>
        </p:spPr>
      </p:pic>
      <p:pic>
        <p:nvPicPr>
          <p:cNvPr id="10244" name="Picture 2"/>
          <p:cNvPicPr>
            <a:picLocks noGrp="1" noChangeAspect="1" noChangeArrowheads="1"/>
          </p:cNvPicPr>
          <p:nvPr>
            <p:ph sz="quarter" idx="1"/>
          </p:nvPr>
        </p:nvPicPr>
        <p:blipFill>
          <a:blip r:embed="rId4" cstate="print"/>
          <a:srcRect l="23035" t="9229" r="36914" b="27316"/>
          <a:stretch>
            <a:fillRect/>
          </a:stretch>
        </p:blipFill>
        <p:spPr>
          <a:xfrm>
            <a:off x="4745734" y="692150"/>
            <a:ext cx="4282447" cy="5905500"/>
          </a:xfrm>
        </p:spPr>
      </p:pic>
      <p:sp>
        <p:nvSpPr>
          <p:cNvPr id="7" name="角丸四角形 6"/>
          <p:cNvSpPr/>
          <p:nvPr/>
        </p:nvSpPr>
        <p:spPr>
          <a:xfrm>
            <a:off x="341968" y="1052736"/>
            <a:ext cx="1683602" cy="428628"/>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9BBB59">
                    <a:lumMod val="50000"/>
                  </a:srgbClr>
                </a:solidFill>
                <a:latin typeface="HGP創英角ｺﾞｼｯｸUB" pitchFamily="50" charset="-128"/>
                <a:ea typeface="HGP創英角ｺﾞｼｯｸUB" pitchFamily="50" charset="-128"/>
              </a:rPr>
              <a:t>問題集</a:t>
            </a:r>
          </a:p>
        </p:txBody>
      </p:sp>
      <p:sp>
        <p:nvSpPr>
          <p:cNvPr id="8" name="角丸四角形 7"/>
          <p:cNvSpPr/>
          <p:nvPr/>
        </p:nvSpPr>
        <p:spPr>
          <a:xfrm>
            <a:off x="343897" y="2060848"/>
            <a:ext cx="1683602" cy="428628"/>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9BBB59">
                    <a:lumMod val="50000"/>
                  </a:srgbClr>
                </a:solidFill>
                <a:latin typeface="HGP創英角ｺﾞｼｯｸUB" pitchFamily="50" charset="-128"/>
                <a:ea typeface="HGP創英角ｺﾞｼｯｸUB" pitchFamily="50" charset="-128"/>
              </a:rPr>
              <a:t>学習教材</a:t>
            </a:r>
          </a:p>
        </p:txBody>
      </p:sp>
      <p:sp>
        <p:nvSpPr>
          <p:cNvPr id="10251" name="テキスト ボックス 8"/>
          <p:cNvSpPr txBox="1">
            <a:spLocks noChangeArrowheads="1"/>
          </p:cNvSpPr>
          <p:nvPr/>
        </p:nvSpPr>
        <p:spPr bwMode="auto">
          <a:xfrm>
            <a:off x="2210867" y="908055"/>
            <a:ext cx="2199134" cy="646113"/>
          </a:xfrm>
          <a:prstGeom prst="rect">
            <a:avLst/>
          </a:prstGeom>
          <a:noFill/>
          <a:ln w="9525">
            <a:noFill/>
            <a:miter lim="800000"/>
            <a:headEnd/>
            <a:tailEnd/>
          </a:ln>
        </p:spPr>
        <p:txBody>
          <a:bodyPr>
            <a:spAutoFit/>
          </a:bodyPr>
          <a:lstStyle/>
          <a:p>
            <a:r>
              <a:rPr lang="ja-JP" altLang="en-US" smtClean="0">
                <a:solidFill>
                  <a:prstClr val="black"/>
                </a:solidFill>
                <a:latin typeface="Arial" charset="0"/>
                <a:ea typeface="ＭＳ Ｐゴシック" charset="-128"/>
              </a:rPr>
              <a:t>間違った問題は、個人別にストック可能</a:t>
            </a:r>
          </a:p>
        </p:txBody>
      </p:sp>
      <p:sp>
        <p:nvSpPr>
          <p:cNvPr id="10252" name="テキスト ボックス 9"/>
          <p:cNvSpPr txBox="1">
            <a:spLocks noChangeArrowheads="1"/>
          </p:cNvSpPr>
          <p:nvPr/>
        </p:nvSpPr>
        <p:spPr bwMode="auto">
          <a:xfrm>
            <a:off x="2155152" y="1990725"/>
            <a:ext cx="2358938" cy="646113"/>
          </a:xfrm>
          <a:prstGeom prst="rect">
            <a:avLst/>
          </a:prstGeom>
          <a:noFill/>
          <a:ln w="9525">
            <a:noFill/>
            <a:miter lim="800000"/>
            <a:headEnd/>
            <a:tailEnd/>
          </a:ln>
        </p:spPr>
        <p:txBody>
          <a:bodyPr>
            <a:spAutoFit/>
          </a:bodyPr>
          <a:lstStyle/>
          <a:p>
            <a:r>
              <a:rPr lang="ja-JP" altLang="en-US" smtClean="0">
                <a:solidFill>
                  <a:prstClr val="black"/>
                </a:solidFill>
                <a:latin typeface="Arial" charset="0"/>
                <a:ea typeface="ＭＳ Ｐゴシック" charset="-128"/>
              </a:rPr>
              <a:t>画面・音声の</a:t>
            </a:r>
            <a:endParaRPr lang="en-US" altLang="ja-JP" smtClean="0">
              <a:solidFill>
                <a:prstClr val="black"/>
              </a:solidFill>
              <a:latin typeface="Arial" charset="0"/>
              <a:ea typeface="ＭＳ Ｐゴシック" charset="-128"/>
            </a:endParaRPr>
          </a:p>
          <a:p>
            <a:r>
              <a:rPr lang="ja-JP" altLang="en-US" smtClean="0">
                <a:solidFill>
                  <a:prstClr val="black"/>
                </a:solidFill>
                <a:latin typeface="Arial" charset="0"/>
                <a:ea typeface="ＭＳ Ｐゴシック" charset="-128"/>
              </a:rPr>
              <a:t>巻き戻し、早送り可能</a:t>
            </a:r>
          </a:p>
        </p:txBody>
      </p:sp>
      <p:sp>
        <p:nvSpPr>
          <p:cNvPr id="10" name="正方形/長方形 9"/>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E-</a:t>
            </a:r>
            <a:r>
              <a:rPr lang="ja-JP" altLang="en-US" sz="3200" dirty="0">
                <a:solidFill>
                  <a:prstClr val="white"/>
                </a:solidFill>
              </a:rPr>
              <a:t>ラーニングシステムの教材と問題集</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業務分析データ</a:t>
            </a:r>
            <a:endParaRPr lang="ja-JP" altLang="en-US" sz="3200" dirty="0">
              <a:solidFill>
                <a:prstClr val="white"/>
              </a:solidFill>
            </a:endParaRPr>
          </a:p>
        </p:txBody>
      </p:sp>
      <p:pic>
        <p:nvPicPr>
          <p:cNvPr id="757762" name="Picture 2"/>
          <p:cNvPicPr>
            <a:picLocks noChangeAspect="1" noChangeArrowheads="1"/>
          </p:cNvPicPr>
          <p:nvPr/>
        </p:nvPicPr>
        <p:blipFill>
          <a:blip r:embed="rId3" cstate="print"/>
          <a:srcRect/>
          <a:stretch>
            <a:fillRect/>
          </a:stretch>
        </p:blipFill>
        <p:spPr bwMode="auto">
          <a:xfrm>
            <a:off x="196755" y="1843426"/>
            <a:ext cx="8733462" cy="4857727"/>
          </a:xfrm>
          <a:prstGeom prst="rect">
            <a:avLst/>
          </a:prstGeom>
          <a:noFill/>
          <a:ln w="9525">
            <a:noFill/>
            <a:miter lim="800000"/>
            <a:headEnd/>
            <a:tailEnd/>
          </a:ln>
          <a:effectLst/>
        </p:spPr>
      </p:pic>
      <p:sp>
        <p:nvSpPr>
          <p:cNvPr id="15" name="正方形/長方形 14"/>
          <p:cNvSpPr/>
          <p:nvPr/>
        </p:nvSpPr>
        <p:spPr>
          <a:xfrm>
            <a:off x="307025" y="842540"/>
            <a:ext cx="8503252" cy="786754"/>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「業務分析データ」は、各自治体が、認定の適正な運営に関する課題分析をおこなうための基礎資料を提供することを目的に、年２回（</a:t>
            </a:r>
            <a:r>
              <a:rPr lang="en-US" altLang="ja-JP" sz="1600" dirty="0" smtClean="0"/>
              <a:t>9</a:t>
            </a:r>
            <a:r>
              <a:rPr lang="ja-JP" altLang="en-US" sz="1600" dirty="0" smtClean="0"/>
              <a:t>月・</a:t>
            </a:r>
            <a:r>
              <a:rPr lang="en-US" altLang="ja-JP" sz="1600" dirty="0" smtClean="0"/>
              <a:t>3</a:t>
            </a:r>
            <a:r>
              <a:rPr lang="ja-JP" altLang="en-US" sz="1600" dirty="0" smtClean="0"/>
              <a:t>月）、適正化事業</a:t>
            </a:r>
            <a:r>
              <a:rPr lang="en-US" altLang="ja-JP" sz="1600" dirty="0" smtClean="0"/>
              <a:t>HP</a:t>
            </a:r>
            <a:r>
              <a:rPr lang="ja-JP" altLang="en-US" sz="1600" dirty="0" smtClean="0"/>
              <a:t>（</a:t>
            </a:r>
            <a:r>
              <a:rPr lang="en-US" altLang="ja-JP" sz="1600" dirty="0" smtClean="0"/>
              <a:t>www.nintei.net)</a:t>
            </a:r>
            <a:r>
              <a:rPr lang="ja-JP" altLang="en-US" sz="1600" dirty="0" smtClean="0"/>
              <a:t>より、エクセル形式により、各自治体等に対してデータ提供するもの。</a:t>
            </a:r>
            <a:endParaRPr lang="en-US" altLang="ja-JP"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業務分析データで提供するデータの内容（案）</a:t>
            </a:r>
            <a:endParaRPr lang="en-US" altLang="ja-JP" sz="3200" dirty="0" smtClean="0">
              <a:solidFill>
                <a:prstClr val="white"/>
              </a:solidFill>
            </a:endParaRPr>
          </a:p>
        </p:txBody>
      </p:sp>
      <p:pic>
        <p:nvPicPr>
          <p:cNvPr id="759810" name="Picture 2"/>
          <p:cNvPicPr>
            <a:picLocks noChangeAspect="1" noChangeArrowheads="1"/>
          </p:cNvPicPr>
          <p:nvPr/>
        </p:nvPicPr>
        <p:blipFill>
          <a:blip r:embed="rId3" cstate="print"/>
          <a:srcRect/>
          <a:stretch>
            <a:fillRect/>
          </a:stretch>
        </p:blipFill>
        <p:spPr bwMode="auto">
          <a:xfrm>
            <a:off x="273690" y="856651"/>
            <a:ext cx="8670997" cy="5403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業務分析データで提供するデータのイメージ</a:t>
            </a:r>
            <a:endParaRPr lang="en-US" altLang="ja-JP" sz="3200" dirty="0" smtClean="0">
              <a:solidFill>
                <a:prstClr val="white"/>
              </a:solidFill>
            </a:endParaRPr>
          </a:p>
        </p:txBody>
      </p:sp>
      <p:pic>
        <p:nvPicPr>
          <p:cNvPr id="758786" name="Picture 2"/>
          <p:cNvPicPr>
            <a:picLocks noChangeAspect="1" noChangeArrowheads="1"/>
          </p:cNvPicPr>
          <p:nvPr/>
        </p:nvPicPr>
        <p:blipFill>
          <a:blip r:embed="rId3" cstate="print"/>
          <a:srcRect/>
          <a:stretch>
            <a:fillRect/>
          </a:stretch>
        </p:blipFill>
        <p:spPr bwMode="auto">
          <a:xfrm>
            <a:off x="375201" y="1220151"/>
            <a:ext cx="3375847" cy="3975736"/>
          </a:xfrm>
          <a:prstGeom prst="rect">
            <a:avLst/>
          </a:prstGeom>
          <a:noFill/>
          <a:ln w="9525">
            <a:noFill/>
            <a:miter lim="800000"/>
            <a:headEnd/>
            <a:tailEnd/>
          </a:ln>
          <a:effectLst/>
        </p:spPr>
      </p:pic>
      <p:pic>
        <p:nvPicPr>
          <p:cNvPr id="758787" name="Picture 3"/>
          <p:cNvPicPr>
            <a:picLocks noChangeAspect="1" noChangeArrowheads="1"/>
          </p:cNvPicPr>
          <p:nvPr/>
        </p:nvPicPr>
        <p:blipFill>
          <a:blip r:embed="rId4" cstate="print"/>
          <a:srcRect/>
          <a:stretch>
            <a:fillRect/>
          </a:stretch>
        </p:blipFill>
        <p:spPr bwMode="auto">
          <a:xfrm>
            <a:off x="3921436" y="1154674"/>
            <a:ext cx="4944706" cy="46136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5-1.</a:t>
            </a:r>
            <a:r>
              <a:rPr lang="ja-JP" altLang="en-US" sz="4800" dirty="0" smtClean="0">
                <a:solidFill>
                  <a:srgbClr val="000000"/>
                </a:solidFill>
                <a:latin typeface="Calibri" pitchFamily="34" charset="0"/>
              </a:rPr>
              <a:t>データのばらつきとかたより</a:t>
            </a:r>
            <a:endParaRPr lang="en-US" altLang="ja-JP" sz="4800" dirty="0">
              <a:solidFill>
                <a:srgbClr val="000000"/>
              </a:solidFill>
              <a:latin typeface="+mj-ea"/>
              <a:ea typeface="+mj-ea"/>
            </a:endParaRPr>
          </a:p>
        </p:txBody>
      </p:sp>
    </p:spTree>
    <p:extLst>
      <p:ext uri="{BB962C8B-B14F-4D97-AF65-F5344CB8AC3E}">
        <p14:creationId xmlns:p14="http://schemas.microsoft.com/office/powerpoint/2010/main" val="3918252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技術的助言事業</a:t>
            </a:r>
            <a:endParaRPr lang="en-US" altLang="ja-JP" sz="3200" dirty="0" smtClean="0">
              <a:solidFill>
                <a:prstClr val="white"/>
              </a:solidFill>
            </a:endParaRPr>
          </a:p>
        </p:txBody>
      </p:sp>
      <p:sp>
        <p:nvSpPr>
          <p:cNvPr id="6" name="正方形/長方形 5"/>
          <p:cNvSpPr/>
          <p:nvPr/>
        </p:nvSpPr>
        <p:spPr>
          <a:xfrm>
            <a:off x="307025" y="789148"/>
            <a:ext cx="8503252" cy="1712648"/>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認定適正化専門員により構成された適正化支援チームが、介護認定審査会資料を通覧し合議体の審査を傍聴することにより、介護認定審査会の運営手順や認定調査の状況等について、認定適正化専門員による技術的助言及び情報提供を実施。</a:t>
            </a:r>
          </a:p>
          <a:p>
            <a:pPr marL="180975" indent="-180975">
              <a:lnSpc>
                <a:spcPct val="94000"/>
              </a:lnSpc>
              <a:buClr>
                <a:schemeClr val="tx1"/>
              </a:buClr>
              <a:buFont typeface="Wingdings" pitchFamily="2" charset="2"/>
              <a:buChar char="n"/>
            </a:pPr>
            <a:r>
              <a:rPr lang="ja-JP" altLang="en-US" sz="1600" dirty="0" smtClean="0"/>
              <a:t>技術的助言及び情報提供は、認定調査における基本調査及び特記事項の記載内容、介護認定審査会の審査判定手順、事務局の役割といった要介護認定等に関する事項について行う。</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現地では、介護認定審査会委員及び事務局職員との意見交換を実施。</a:t>
            </a:r>
          </a:p>
          <a:p>
            <a:pPr marL="180975" indent="-180975">
              <a:lnSpc>
                <a:spcPct val="94000"/>
              </a:lnSpc>
              <a:buClr>
                <a:schemeClr val="tx1"/>
              </a:buClr>
              <a:buFont typeface="Wingdings" pitchFamily="2" charset="2"/>
              <a:buChar char="n"/>
            </a:pPr>
            <a:r>
              <a:rPr lang="ja-JP" altLang="en-US" sz="1600" dirty="0" smtClean="0"/>
              <a:t>平成</a:t>
            </a:r>
            <a:r>
              <a:rPr lang="en-US" altLang="ja-JP" sz="1600" dirty="0" smtClean="0"/>
              <a:t>25</a:t>
            </a:r>
            <a:r>
              <a:rPr lang="ja-JP" altLang="en-US" sz="1600" dirty="0" smtClean="0"/>
              <a:t>年度事業では、</a:t>
            </a:r>
            <a:r>
              <a:rPr lang="en-US" altLang="ja-JP" sz="1600" dirty="0" smtClean="0"/>
              <a:t>50</a:t>
            </a:r>
            <a:r>
              <a:rPr lang="ja-JP" altLang="en-US" sz="1600" dirty="0" smtClean="0"/>
              <a:t>自治体を予定。</a:t>
            </a:r>
            <a:endParaRPr lang="en-US" altLang="ja-JP" sz="1600" dirty="0" smtClean="0"/>
          </a:p>
        </p:txBody>
      </p:sp>
      <p:sp>
        <p:nvSpPr>
          <p:cNvPr id="7" name="角丸四角形 6"/>
          <p:cNvSpPr/>
          <p:nvPr/>
        </p:nvSpPr>
        <p:spPr bwMode="auto">
          <a:xfrm>
            <a:off x="4629857" y="5913932"/>
            <a:ext cx="4100332" cy="747539"/>
          </a:xfrm>
          <a:prstGeom prst="roundRect">
            <a:avLst>
              <a:gd name="adj" fmla="val 8461"/>
            </a:avLst>
          </a:prstGeom>
          <a:solidFill>
            <a:srgbClr val="FFCC99"/>
          </a:solidFill>
          <a:ln>
            <a:headEnd type="none" w="med" len="med"/>
            <a:tailEnd type="none" w="lg" len="lg"/>
          </a:ln>
        </p:spPr>
        <p:style>
          <a:lnRef idx="3">
            <a:schemeClr val="lt1"/>
          </a:lnRef>
          <a:fillRef idx="1">
            <a:schemeClr val="accent4"/>
          </a:fillRef>
          <a:effectRef idx="1">
            <a:schemeClr val="accent4"/>
          </a:effectRef>
          <a:fontRef idx="minor">
            <a:schemeClr val="lt1"/>
          </a:fontRef>
        </p:style>
        <p:txBody>
          <a:bodyPr lIns="90000" tIns="46800" rIns="90000" bIns="46800" anchor="ctr"/>
          <a:lstStyle/>
          <a:p>
            <a:pPr>
              <a:defRPr/>
            </a:pPr>
            <a:endParaRPr lang="ja-JP" altLang="en-US">
              <a:solidFill>
                <a:srgbClr val="000000"/>
              </a:solidFill>
              <a:latin typeface="Arial" charset="0"/>
              <a:ea typeface="ＭＳ Ｐゴシック" charset="-128"/>
            </a:endParaRPr>
          </a:p>
        </p:txBody>
      </p:sp>
      <p:sp>
        <p:nvSpPr>
          <p:cNvPr id="8" name="角丸四角形 7"/>
          <p:cNvSpPr/>
          <p:nvPr/>
        </p:nvSpPr>
        <p:spPr bwMode="auto">
          <a:xfrm>
            <a:off x="4520952" y="2573597"/>
            <a:ext cx="4284476" cy="3060997"/>
          </a:xfrm>
          <a:prstGeom prst="roundRect">
            <a:avLst>
              <a:gd name="adj" fmla="val 4163"/>
            </a:avLst>
          </a:prstGeom>
          <a:solidFill>
            <a:srgbClr val="CBF3C9"/>
          </a:solidFill>
          <a:ln>
            <a:headEnd type="none" w="med" len="med"/>
            <a:tailEnd type="none" w="lg" len="lg"/>
          </a:ln>
        </p:spPr>
        <p:style>
          <a:lnRef idx="3">
            <a:schemeClr val="lt1"/>
          </a:lnRef>
          <a:fillRef idx="1">
            <a:schemeClr val="accent6"/>
          </a:fillRef>
          <a:effectRef idx="1">
            <a:schemeClr val="accent6"/>
          </a:effectRef>
          <a:fontRef idx="minor">
            <a:schemeClr val="lt1"/>
          </a:fontRef>
        </p:style>
        <p:txBody>
          <a:bodyPr lIns="90000" tIns="46800" rIns="90000" bIns="46800" anchor="ctr"/>
          <a:lstStyle/>
          <a:p>
            <a:pPr>
              <a:defRPr/>
            </a:pPr>
            <a:endParaRPr lang="ja-JP" altLang="en-US">
              <a:solidFill>
                <a:srgbClr val="000000"/>
              </a:solidFill>
              <a:latin typeface="Arial" charset="0"/>
              <a:ea typeface="ＭＳ Ｐゴシック" charset="-128"/>
            </a:endParaRPr>
          </a:p>
        </p:txBody>
      </p:sp>
      <p:sp>
        <p:nvSpPr>
          <p:cNvPr id="9" name="角丸四角形 8"/>
          <p:cNvSpPr/>
          <p:nvPr/>
        </p:nvSpPr>
        <p:spPr bwMode="auto">
          <a:xfrm>
            <a:off x="273050" y="2564065"/>
            <a:ext cx="4175894" cy="3060000"/>
          </a:xfrm>
          <a:prstGeom prst="roundRect">
            <a:avLst>
              <a:gd name="adj" fmla="val 4755"/>
            </a:avLst>
          </a:prstGeom>
          <a:solidFill>
            <a:srgbClr val="A2BBDC"/>
          </a:solidFill>
          <a:ln>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anchor="ctr"/>
          <a:lstStyle/>
          <a:p>
            <a:pPr>
              <a:defRPr/>
            </a:pPr>
            <a:endParaRPr lang="ja-JP" altLang="en-US">
              <a:solidFill>
                <a:srgbClr val="000000"/>
              </a:solidFill>
              <a:latin typeface="Arial" charset="0"/>
              <a:ea typeface="ＭＳ Ｐゴシック" charset="-128"/>
            </a:endParaRPr>
          </a:p>
        </p:txBody>
      </p:sp>
      <p:graphicFrame>
        <p:nvGraphicFramePr>
          <p:cNvPr id="10" name="図表 9"/>
          <p:cNvGraphicFramePr/>
          <p:nvPr/>
        </p:nvGraphicFramePr>
        <p:xfrm>
          <a:off x="344510" y="2991681"/>
          <a:ext cx="8372347" cy="1085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角丸四角形 10"/>
          <p:cNvSpPr/>
          <p:nvPr/>
        </p:nvSpPr>
        <p:spPr bwMode="auto">
          <a:xfrm>
            <a:off x="596904" y="2672381"/>
            <a:ext cx="3455988" cy="325437"/>
          </a:xfrm>
          <a:prstGeom prst="roundRect">
            <a:avLst/>
          </a:prstGeom>
          <a:solidFill>
            <a:schemeClr val="tx2">
              <a:lumMod val="60000"/>
              <a:lumOff val="40000"/>
            </a:schemeClr>
          </a:solidFill>
          <a:ln>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anchor="ctr"/>
          <a:lstStyle/>
          <a:p>
            <a:pPr>
              <a:defRPr/>
            </a:pPr>
            <a:r>
              <a:rPr lang="ja-JP" altLang="en-US" dirty="0">
                <a:solidFill>
                  <a:srgbClr val="FFFFFF"/>
                </a:solidFill>
              </a:rPr>
              <a:t>事前準備</a:t>
            </a:r>
          </a:p>
        </p:txBody>
      </p:sp>
      <p:sp>
        <p:nvSpPr>
          <p:cNvPr id="12" name="角丸四角形 11"/>
          <p:cNvSpPr/>
          <p:nvPr/>
        </p:nvSpPr>
        <p:spPr bwMode="auto">
          <a:xfrm>
            <a:off x="4916489" y="2672381"/>
            <a:ext cx="3457575" cy="325437"/>
          </a:xfrm>
          <a:prstGeom prst="roundRect">
            <a:avLst/>
          </a:prstGeom>
          <a:solidFill>
            <a:srgbClr val="00B050"/>
          </a:solidFill>
          <a:ln>
            <a:headEnd type="none" w="med" len="med"/>
            <a:tailEnd type="none" w="lg" len="lg"/>
          </a:ln>
        </p:spPr>
        <p:style>
          <a:lnRef idx="3">
            <a:schemeClr val="lt1"/>
          </a:lnRef>
          <a:fillRef idx="1">
            <a:schemeClr val="accent6"/>
          </a:fillRef>
          <a:effectRef idx="1">
            <a:schemeClr val="accent6"/>
          </a:effectRef>
          <a:fontRef idx="minor">
            <a:schemeClr val="lt1"/>
          </a:fontRef>
        </p:style>
        <p:txBody>
          <a:bodyPr lIns="90000" tIns="46800" rIns="90000" bIns="46800" anchor="ctr"/>
          <a:lstStyle/>
          <a:p>
            <a:pPr>
              <a:defRPr/>
            </a:pPr>
            <a:r>
              <a:rPr lang="ja-JP" altLang="en-US" dirty="0">
                <a:solidFill>
                  <a:srgbClr val="FFFFFF"/>
                </a:solidFill>
              </a:rPr>
              <a:t>技術的</a:t>
            </a:r>
            <a:r>
              <a:rPr lang="ja-JP" altLang="en-US" dirty="0" smtClean="0">
                <a:solidFill>
                  <a:srgbClr val="FFFFFF"/>
                </a:solidFill>
              </a:rPr>
              <a:t>助言</a:t>
            </a:r>
            <a:r>
              <a:rPr lang="ja-JP" altLang="en-US" dirty="0">
                <a:solidFill>
                  <a:srgbClr val="FFFFFF"/>
                </a:solidFill>
              </a:rPr>
              <a:t>の</a:t>
            </a:r>
            <a:r>
              <a:rPr lang="ja-JP" altLang="en-US" dirty="0" smtClean="0">
                <a:solidFill>
                  <a:srgbClr val="FFFFFF"/>
                </a:solidFill>
              </a:rPr>
              <a:t>実施</a:t>
            </a:r>
            <a:endParaRPr lang="ja-JP" altLang="en-US" dirty="0">
              <a:solidFill>
                <a:srgbClr val="000000"/>
              </a:solidFill>
              <a:latin typeface="Arial" charset="0"/>
              <a:ea typeface="ＭＳ Ｐゴシック" charset="-128"/>
            </a:endParaRPr>
          </a:p>
        </p:txBody>
      </p:sp>
      <p:sp>
        <p:nvSpPr>
          <p:cNvPr id="13" name="角丸四角形 12"/>
          <p:cNvSpPr/>
          <p:nvPr/>
        </p:nvSpPr>
        <p:spPr bwMode="auto">
          <a:xfrm>
            <a:off x="4762957" y="6029630"/>
            <a:ext cx="1070520" cy="352425"/>
          </a:xfrm>
          <a:prstGeom prst="roundRect">
            <a:avLst/>
          </a:prstGeom>
          <a:solidFill>
            <a:srgbClr val="FF9966"/>
          </a:solidFill>
          <a:ln>
            <a:headEnd type="none" w="med" len="med"/>
            <a:tailEnd type="none" w="lg" len="lg"/>
          </a:ln>
        </p:spPr>
        <p:style>
          <a:lnRef idx="3">
            <a:schemeClr val="lt1"/>
          </a:lnRef>
          <a:fillRef idx="1">
            <a:schemeClr val="accent4"/>
          </a:fillRef>
          <a:effectRef idx="1">
            <a:schemeClr val="accent4"/>
          </a:effectRef>
          <a:fontRef idx="minor">
            <a:schemeClr val="lt1"/>
          </a:fontRef>
        </p:style>
        <p:txBody>
          <a:bodyPr lIns="90000" tIns="46800" rIns="90000" bIns="46800" anchor="ctr"/>
          <a:lstStyle/>
          <a:p>
            <a:pPr>
              <a:defRPr/>
            </a:pPr>
            <a:r>
              <a:rPr lang="ja-JP" altLang="en-US" sz="1100" dirty="0">
                <a:solidFill>
                  <a:srgbClr val="FFFFFF"/>
                </a:solidFill>
              </a:rPr>
              <a:t>フォローアップ</a:t>
            </a:r>
            <a:endParaRPr lang="ja-JP" altLang="en-US" sz="1100" dirty="0">
              <a:solidFill>
                <a:srgbClr val="000000"/>
              </a:solidFill>
              <a:latin typeface="Arial" charset="0"/>
              <a:ea typeface="ＭＳ Ｐゴシック" charset="-128"/>
            </a:endParaRPr>
          </a:p>
        </p:txBody>
      </p:sp>
      <p:sp>
        <p:nvSpPr>
          <p:cNvPr id="14" name="テキスト ボックス 13"/>
          <p:cNvSpPr txBox="1"/>
          <p:nvPr/>
        </p:nvSpPr>
        <p:spPr>
          <a:xfrm>
            <a:off x="381002" y="4040446"/>
            <a:ext cx="3995936" cy="1546577"/>
          </a:xfrm>
          <a:prstGeom prst="rect">
            <a:avLst/>
          </a:prstGeom>
          <a:noFill/>
        </p:spPr>
        <p:txBody>
          <a:bodyPr wrap="square">
            <a:spAutoFit/>
          </a:bodyPr>
          <a:lstStyle/>
          <a:p>
            <a:pPr marL="85725" indent="-85725" algn="l">
              <a:buFont typeface="Arial" pitchFamily="34" charset="0"/>
              <a:buChar char="•"/>
              <a:defRPr/>
            </a:pPr>
            <a:r>
              <a:rPr kumimoji="1" lang="ja-JP" altLang="en-US" sz="1050" dirty="0" smtClean="0">
                <a:solidFill>
                  <a:srgbClr val="000000"/>
                </a:solidFill>
              </a:rPr>
              <a:t>訪問</a:t>
            </a:r>
            <a:r>
              <a:rPr lang="ja-JP" altLang="en-US" sz="1050" dirty="0" smtClean="0">
                <a:solidFill>
                  <a:srgbClr val="000000"/>
                </a:solidFill>
              </a:rPr>
              <a:t>先自治体は、都道府県からの推薦に基づき</a:t>
            </a:r>
            <a:r>
              <a:rPr kumimoji="1" lang="ja-JP" altLang="en-US" sz="1050" dirty="0" smtClean="0">
                <a:solidFill>
                  <a:srgbClr val="000000"/>
                </a:solidFill>
              </a:rPr>
              <a:t>選定</a:t>
            </a:r>
            <a:endParaRPr kumimoji="1" lang="en-US" altLang="ja-JP" sz="1050" dirty="0" smtClean="0">
              <a:solidFill>
                <a:srgbClr val="000000"/>
              </a:solidFill>
            </a:endParaRPr>
          </a:p>
          <a:p>
            <a:pPr marL="85725" indent="-85725" algn="l">
              <a:buFont typeface="Arial" pitchFamily="34" charset="0"/>
              <a:buChar char="•"/>
              <a:defRPr/>
            </a:pPr>
            <a:r>
              <a:rPr kumimoji="1" lang="ja-JP" altLang="en-US" sz="1050" dirty="0" smtClean="0">
                <a:solidFill>
                  <a:srgbClr val="000000"/>
                </a:solidFill>
              </a:rPr>
              <a:t>「事前アンケート（カルテ）」から、訪問市町村の調査体制と取組み認定調査・審査会の特徴、事務局が抱える問題などを事前に把握</a:t>
            </a:r>
            <a:endParaRPr kumimoji="1" lang="en-US" altLang="ja-JP" sz="1050" dirty="0">
              <a:solidFill>
                <a:srgbClr val="000000"/>
              </a:solidFill>
            </a:endParaRPr>
          </a:p>
          <a:p>
            <a:pPr marL="85725" indent="-85725" algn="l">
              <a:buFont typeface="Arial" pitchFamily="34" charset="0"/>
              <a:buChar char="•"/>
              <a:defRPr/>
            </a:pPr>
            <a:r>
              <a:rPr kumimoji="1" lang="ja-JP" altLang="en-US" sz="1050" dirty="0" smtClean="0">
                <a:solidFill>
                  <a:srgbClr val="000000"/>
                </a:solidFill>
              </a:rPr>
              <a:t>「業務分析データ」から、訪問市町村の認定調査の傾向を事前に把握すると共に、都道府県との協議のために対象都道府県内の市町村の特徴なども把握</a:t>
            </a:r>
            <a:endParaRPr kumimoji="1" lang="en-US" altLang="ja-JP" sz="1050" dirty="0" smtClean="0">
              <a:solidFill>
                <a:srgbClr val="000000"/>
              </a:solidFill>
            </a:endParaRPr>
          </a:p>
          <a:p>
            <a:pPr marL="85725" indent="-85725" algn="l">
              <a:buFont typeface="Arial" pitchFamily="34" charset="0"/>
              <a:buChar char="•"/>
              <a:defRPr/>
            </a:pPr>
            <a:r>
              <a:rPr lang="ja-JP" altLang="en-US" sz="1050" dirty="0" smtClean="0">
                <a:solidFill>
                  <a:srgbClr val="000000"/>
                </a:solidFill>
              </a:rPr>
              <a:t>事前に審査会資料を入手し、特記事項の記載方法、基本調査項目の選択基準などについて確認する。</a:t>
            </a:r>
            <a:endParaRPr kumimoji="1" lang="en-US" altLang="ja-JP" sz="1050" dirty="0">
              <a:solidFill>
                <a:srgbClr val="000000"/>
              </a:solidFill>
            </a:endParaRPr>
          </a:p>
          <a:p>
            <a:pPr marL="85725" indent="-85725" algn="l">
              <a:buFont typeface="Arial" pitchFamily="34" charset="0"/>
              <a:buChar char="•"/>
              <a:defRPr/>
            </a:pPr>
            <a:endParaRPr kumimoji="1" lang="en-US" altLang="ja-JP" sz="1050" dirty="0">
              <a:solidFill>
                <a:srgbClr val="000000"/>
              </a:solidFill>
            </a:endParaRPr>
          </a:p>
        </p:txBody>
      </p:sp>
      <p:sp>
        <p:nvSpPr>
          <p:cNvPr id="15" name="テキスト ボックス 14"/>
          <p:cNvSpPr txBox="1"/>
          <p:nvPr/>
        </p:nvSpPr>
        <p:spPr>
          <a:xfrm>
            <a:off x="4592966" y="4005516"/>
            <a:ext cx="4176464" cy="1223412"/>
          </a:xfrm>
          <a:prstGeom prst="rect">
            <a:avLst/>
          </a:prstGeom>
          <a:noFill/>
        </p:spPr>
        <p:txBody>
          <a:bodyPr wrap="square">
            <a:spAutoFit/>
          </a:bodyPr>
          <a:lstStyle/>
          <a:p>
            <a:pPr marL="85725" indent="-85725" algn="l">
              <a:buFont typeface="Arial" pitchFamily="34" charset="0"/>
              <a:buChar char="•"/>
              <a:defRPr/>
            </a:pPr>
            <a:r>
              <a:rPr kumimoji="1" lang="ja-JP" altLang="en-US" sz="1050" dirty="0" smtClean="0">
                <a:solidFill>
                  <a:srgbClr val="000000"/>
                </a:solidFill>
              </a:rPr>
              <a:t>事前</a:t>
            </a:r>
            <a:r>
              <a:rPr kumimoji="1" lang="ja-JP" altLang="en-US" sz="1050" dirty="0">
                <a:solidFill>
                  <a:srgbClr val="000000"/>
                </a:solidFill>
              </a:rPr>
              <a:t>アンケート、業務分析データ、審査会資料から</a:t>
            </a:r>
            <a:r>
              <a:rPr kumimoji="1" lang="ja-JP" altLang="en-US" sz="1050" dirty="0" smtClean="0">
                <a:solidFill>
                  <a:srgbClr val="000000"/>
                </a:solidFill>
              </a:rPr>
              <a:t>訪問市町村の</a:t>
            </a:r>
            <a:r>
              <a:rPr kumimoji="1" lang="ja-JP" altLang="en-US" sz="1050" dirty="0">
                <a:solidFill>
                  <a:srgbClr val="000000"/>
                </a:solidFill>
              </a:rPr>
              <a:t>状況や課題に対する仮説を構築し、論点を整理した上で実際の審査会の傍聴に臨む。</a:t>
            </a:r>
            <a:endParaRPr kumimoji="1" lang="en-US" altLang="ja-JP" sz="1050" dirty="0">
              <a:solidFill>
                <a:srgbClr val="000000"/>
              </a:solidFill>
            </a:endParaRPr>
          </a:p>
          <a:p>
            <a:pPr marL="85725" indent="-85725" algn="l">
              <a:buFont typeface="Arial" pitchFamily="34" charset="0"/>
              <a:buChar char="•"/>
              <a:defRPr/>
            </a:pPr>
            <a:r>
              <a:rPr kumimoji="1" lang="ja-JP" altLang="en-US" sz="1050" dirty="0">
                <a:solidFill>
                  <a:srgbClr val="000000"/>
                </a:solidFill>
              </a:rPr>
              <a:t>審査会傍聴で把握した問題点をその具体的な解決策と合せて審査会事務局に提示することで</a:t>
            </a:r>
            <a:r>
              <a:rPr kumimoji="1" lang="ja-JP" altLang="en-US" sz="1050" dirty="0" smtClean="0">
                <a:solidFill>
                  <a:srgbClr val="000000"/>
                </a:solidFill>
              </a:rPr>
              <a:t>、市町村内</a:t>
            </a:r>
            <a:r>
              <a:rPr kumimoji="1" lang="ja-JP" altLang="en-US" sz="1050" dirty="0">
                <a:solidFill>
                  <a:srgbClr val="000000"/>
                </a:solidFill>
              </a:rPr>
              <a:t>の要介護認定の適正化を目指す</a:t>
            </a:r>
            <a:r>
              <a:rPr kumimoji="1" lang="ja-JP" altLang="en-US" sz="1050" dirty="0" smtClean="0">
                <a:solidFill>
                  <a:srgbClr val="000000"/>
                </a:solidFill>
              </a:rPr>
              <a:t>。</a:t>
            </a:r>
            <a:endParaRPr kumimoji="1" lang="en-US" altLang="ja-JP" sz="1050" dirty="0" smtClean="0">
              <a:solidFill>
                <a:srgbClr val="000000"/>
              </a:solidFill>
            </a:endParaRPr>
          </a:p>
          <a:p>
            <a:pPr marL="85725" indent="-85725" algn="l">
              <a:buFont typeface="Arial" pitchFamily="34" charset="0"/>
              <a:buChar char="•"/>
              <a:defRPr/>
            </a:pPr>
            <a:r>
              <a:rPr lang="ja-JP" altLang="en-US" sz="1050" dirty="0" smtClean="0">
                <a:solidFill>
                  <a:srgbClr val="000000"/>
                </a:solidFill>
              </a:rPr>
              <a:t>また、同席する都道府県担当者に対しては、当該都道府県内の認定調査の状況について分析結果を認定適正化専門員より伝達する。</a:t>
            </a:r>
            <a:endParaRPr kumimoji="1" lang="en-US" altLang="ja-JP" sz="1050" dirty="0">
              <a:solidFill>
                <a:srgbClr val="000000"/>
              </a:solidFill>
            </a:endParaRPr>
          </a:p>
        </p:txBody>
      </p:sp>
      <p:sp>
        <p:nvSpPr>
          <p:cNvPr id="20" name="テキスト ボックス 19"/>
          <p:cNvSpPr txBox="1"/>
          <p:nvPr/>
        </p:nvSpPr>
        <p:spPr>
          <a:xfrm>
            <a:off x="5906339" y="6055373"/>
            <a:ext cx="2837200" cy="577081"/>
          </a:xfrm>
          <a:prstGeom prst="rect">
            <a:avLst/>
          </a:prstGeom>
          <a:noFill/>
        </p:spPr>
        <p:txBody>
          <a:bodyPr wrap="square">
            <a:spAutoFit/>
          </a:bodyPr>
          <a:lstStyle/>
          <a:p>
            <a:pPr marL="85725" indent="-85725">
              <a:buFont typeface="Arial" pitchFamily="34" charset="0"/>
              <a:buChar char="•"/>
              <a:defRPr/>
            </a:pPr>
            <a:r>
              <a:rPr kumimoji="1" lang="ja-JP" altLang="en-US" sz="1050" dirty="0" smtClean="0">
                <a:solidFill>
                  <a:srgbClr val="000000"/>
                </a:solidFill>
              </a:rPr>
              <a:t>訪問</a:t>
            </a:r>
            <a:r>
              <a:rPr lang="ja-JP" altLang="en-US" sz="1050" dirty="0" smtClean="0">
                <a:solidFill>
                  <a:srgbClr val="000000"/>
                </a:solidFill>
              </a:rPr>
              <a:t>先自治体ごとに「訪問自治体別に個別の報告書を作成し、また継続的に相談窓口を開設し、支援を行う。</a:t>
            </a:r>
            <a:endParaRPr kumimoji="1" lang="en-US" altLang="ja-JP" sz="1050" dirty="0" smtClean="0">
              <a:solidFill>
                <a:srgbClr val="000000"/>
              </a:solidFill>
            </a:endParaRPr>
          </a:p>
        </p:txBody>
      </p:sp>
      <p:sp>
        <p:nvSpPr>
          <p:cNvPr id="21" name="下矢印 20"/>
          <p:cNvSpPr/>
          <p:nvPr/>
        </p:nvSpPr>
        <p:spPr>
          <a:xfrm>
            <a:off x="6407474" y="5372935"/>
            <a:ext cx="560654" cy="614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69878" y="1220788"/>
            <a:ext cx="8585200" cy="5332412"/>
          </a:xfrm>
          <a:prstGeom prst="rect">
            <a:avLst/>
          </a:prstGeom>
          <a:noFill/>
          <a:ln w="9525">
            <a:noFill/>
            <a:miter lim="800000"/>
            <a:headEnd/>
            <a:tailEnd/>
          </a:ln>
        </p:spPr>
        <p:txBody>
          <a:bodyPr lIns="0" tIns="0" rIns="0" bIns="0"/>
          <a:lstStyle/>
          <a:p>
            <a:pPr marL="182563" indent="-182563">
              <a:spcBef>
                <a:spcPct val="20000"/>
              </a:spcBef>
              <a:buClr>
                <a:srgbClr val="5A5A5A"/>
              </a:buClr>
            </a:pPr>
            <a:r>
              <a:rPr lang="en-US" altLang="ja-JP">
                <a:latin typeface="ＭＳ Ｐゴシック" charset="-128"/>
              </a:rPr>
              <a:t>○</a:t>
            </a:r>
            <a:r>
              <a:rPr lang="ja-JP" altLang="en-US">
                <a:latin typeface="ＭＳ Ｐゴシック" charset="-128"/>
              </a:rPr>
              <a:t>　過去には、認定に関する研修会では、委託先事業所も含め、すべての調査員を対象とした研修会も実施してきたが、受講者間の理解レベルに大きな差がある場合が多く、</a:t>
            </a:r>
            <a:br>
              <a:rPr lang="ja-JP" altLang="en-US">
                <a:latin typeface="ＭＳ Ｐゴシック" charset="-128"/>
              </a:rPr>
            </a:br>
            <a:r>
              <a:rPr lang="ja-JP" altLang="en-US">
                <a:latin typeface="ＭＳ Ｐゴシック" charset="-128"/>
              </a:rPr>
              <a:t>「</a:t>
            </a:r>
            <a:r>
              <a:rPr lang="ja-JP" altLang="en-US" u="sng">
                <a:latin typeface="ＭＳ Ｐゴシック" charset="-128"/>
              </a:rPr>
              <a:t>初心者には難しく、指導者層には得るものが少ない</a:t>
            </a:r>
            <a:r>
              <a:rPr lang="ja-JP" altLang="en-US">
                <a:latin typeface="ＭＳ Ｐゴシック" charset="-128"/>
              </a:rPr>
              <a:t>」といった問題もあった。</a:t>
            </a:r>
          </a:p>
          <a:p>
            <a:pPr marL="182563" indent="-182563">
              <a:spcBef>
                <a:spcPct val="20000"/>
              </a:spcBef>
              <a:buClr>
                <a:srgbClr val="5A5A5A"/>
              </a:buClr>
            </a:pPr>
            <a:endParaRPr lang="ja-JP" altLang="en-US">
              <a:latin typeface="ＭＳ Ｐゴシック" charset="-128"/>
            </a:endParaRPr>
          </a:p>
          <a:p>
            <a:pPr marL="182563" indent="-182563">
              <a:spcBef>
                <a:spcPct val="20000"/>
              </a:spcBef>
              <a:buClr>
                <a:srgbClr val="5A5A5A"/>
              </a:buClr>
            </a:pPr>
            <a:r>
              <a:rPr lang="ja-JP" altLang="en-US">
                <a:latin typeface="ＭＳ Ｐゴシック" charset="-128"/>
              </a:rPr>
              <a:t>○　調査員への指導は主に自治体職員が担当しているが、数年毎の異動があることなどから、</a:t>
            </a:r>
            <a:r>
              <a:rPr lang="ja-JP" altLang="en-US" u="sng">
                <a:latin typeface="ＭＳ Ｐゴシック" charset="-128"/>
              </a:rPr>
              <a:t>知見が蓄積しにくく</a:t>
            </a:r>
            <a:r>
              <a:rPr lang="ja-JP" altLang="en-US">
                <a:latin typeface="ＭＳ Ｐゴシック" charset="-128"/>
              </a:rPr>
              <a:t>、短期間で充実した研修を企画・実施するのは難しい。</a:t>
            </a:r>
          </a:p>
          <a:p>
            <a:pPr marL="182563" indent="-182563">
              <a:spcBef>
                <a:spcPct val="20000"/>
              </a:spcBef>
              <a:buClr>
                <a:srgbClr val="5A5A5A"/>
              </a:buClr>
            </a:pPr>
            <a:endParaRPr lang="ja-JP" altLang="en-US">
              <a:latin typeface="ＭＳ Ｐゴシック" charset="-128"/>
            </a:endParaRPr>
          </a:p>
          <a:p>
            <a:pPr marL="182563" indent="-182563">
              <a:spcBef>
                <a:spcPct val="20000"/>
              </a:spcBef>
              <a:buClr>
                <a:srgbClr val="5A5A5A"/>
              </a:buClr>
            </a:pPr>
            <a:r>
              <a:rPr lang="ja-JP" altLang="en-US">
                <a:latin typeface="ＭＳ Ｐゴシック" charset="-128"/>
              </a:rPr>
              <a:t>○　都道府県職員には研修講師の機会があるものの、県内を丁寧に指導するには、人的に余裕がない。こうしたことから、「</a:t>
            </a:r>
            <a:r>
              <a:rPr lang="ja-JP" altLang="en-US" u="sng">
                <a:latin typeface="ＭＳ Ｐゴシック" charset="-128"/>
              </a:rPr>
              <a:t>研修講師のなり手がいない</a:t>
            </a:r>
            <a:r>
              <a:rPr lang="ja-JP" altLang="en-US">
                <a:latin typeface="ＭＳ Ｐゴシック" charset="-128"/>
              </a:rPr>
              <a:t>」、「</a:t>
            </a:r>
            <a:r>
              <a:rPr lang="ja-JP" altLang="en-US" u="sng">
                <a:latin typeface="ＭＳ Ｐゴシック" charset="-128"/>
              </a:rPr>
              <a:t>研修がマンネリ化している</a:t>
            </a:r>
            <a:r>
              <a:rPr lang="ja-JP" altLang="en-US">
                <a:latin typeface="ＭＳ Ｐゴシック" charset="-128"/>
              </a:rPr>
              <a:t>」といった問題が発生している。</a:t>
            </a:r>
          </a:p>
          <a:p>
            <a:pPr marL="182563" indent="-182563">
              <a:spcBef>
                <a:spcPct val="20000"/>
              </a:spcBef>
              <a:buClr>
                <a:srgbClr val="5A5A5A"/>
              </a:buClr>
            </a:pPr>
            <a:endParaRPr lang="ja-JP" altLang="en-US">
              <a:latin typeface="ＭＳ Ｐゴシック" charset="-128"/>
            </a:endParaRPr>
          </a:p>
          <a:p>
            <a:pPr marL="182563" indent="-182563">
              <a:spcBef>
                <a:spcPct val="20000"/>
              </a:spcBef>
              <a:buClr>
                <a:srgbClr val="5A5A5A"/>
              </a:buClr>
            </a:pPr>
            <a:r>
              <a:rPr lang="ja-JP" altLang="en-US">
                <a:latin typeface="ＭＳ Ｐゴシック" charset="-128"/>
              </a:rPr>
              <a:t>○　こうした状況から、都道府県所属の専門調査員や、各保険者や事務受託法人で比較的長期間調査業務に従事している職員または嘱託職員等の </a:t>
            </a:r>
            <a:r>
              <a:rPr lang="ja-JP" altLang="en-US" b="1" u="sng">
                <a:solidFill>
                  <a:srgbClr val="FF0000"/>
                </a:solidFill>
                <a:latin typeface="ＭＳ Ｐゴシック" charset="-128"/>
              </a:rPr>
              <a:t>「認定調査員の中間指導者層」 の育成・充実を図ることで、よりきめ細かな指導が地域内で定着</a:t>
            </a:r>
            <a:r>
              <a:rPr lang="ja-JP" altLang="en-US">
                <a:latin typeface="ＭＳ Ｐゴシック" charset="-128"/>
              </a:rPr>
              <a:t>することが期待できるほか、自治体職員の指導・研修における負担軽減も図ることが可能である。</a:t>
            </a:r>
          </a:p>
        </p:txBody>
      </p:sp>
      <p:sp>
        <p:nvSpPr>
          <p:cNvPr id="4" name="正方形/長方形 3"/>
          <p:cNvSpPr/>
          <p:nvPr/>
        </p:nvSpPr>
        <p:spPr>
          <a:xfrm>
            <a:off x="1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平成</a:t>
            </a:r>
            <a:r>
              <a:rPr lang="en-US" altLang="ja-JP" sz="2800" dirty="0" smtClean="0">
                <a:solidFill>
                  <a:prstClr val="white"/>
                </a:solidFill>
              </a:rPr>
              <a:t>25</a:t>
            </a:r>
            <a:r>
              <a:rPr lang="ja-JP" altLang="en-US" sz="2800" dirty="0" smtClean="0">
                <a:solidFill>
                  <a:prstClr val="white"/>
                </a:solidFill>
              </a:rPr>
              <a:t>度　認定調査員能力向上研修会の実施方針</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69878" y="790577"/>
            <a:ext cx="8585200" cy="1958975"/>
          </a:xfrm>
          <a:prstGeom prst="rect">
            <a:avLst/>
          </a:prstGeom>
          <a:noFill/>
          <a:ln w="9525">
            <a:noFill/>
            <a:miter lim="800000"/>
            <a:headEnd/>
            <a:tailEnd/>
          </a:ln>
        </p:spPr>
        <p:txBody>
          <a:bodyPr lIns="0" tIns="0" rIns="0" bIns="0"/>
          <a:lstStyle/>
          <a:p>
            <a:pPr marL="92075" indent="-92075">
              <a:spcBef>
                <a:spcPct val="20000"/>
              </a:spcBef>
              <a:buClr>
                <a:srgbClr val="5A5A5A"/>
              </a:buClr>
            </a:pPr>
            <a:r>
              <a:rPr lang="ja-JP" altLang="en-US">
                <a:latin typeface="ＭＳ Ｐゴシック" charset="-128"/>
              </a:rPr>
              <a:t>・平成</a:t>
            </a:r>
            <a:r>
              <a:rPr lang="en-US" altLang="ja-JP">
                <a:latin typeface="ＭＳ Ｐゴシック" charset="-128"/>
              </a:rPr>
              <a:t>25</a:t>
            </a:r>
            <a:r>
              <a:rPr lang="ja-JP" altLang="en-US">
                <a:latin typeface="ＭＳ Ｐゴシック" charset="-128"/>
              </a:rPr>
              <a:t>年度</a:t>
            </a:r>
            <a:r>
              <a:rPr lang="zh-TW" altLang="en-US">
                <a:latin typeface="ＭＳ Ｐゴシック" charset="-128"/>
              </a:rPr>
              <a:t>認定調査員能力向上研修会</a:t>
            </a:r>
            <a:r>
              <a:rPr lang="ja-JP" altLang="en-US">
                <a:latin typeface="ＭＳ Ｐゴシック" charset="-128"/>
              </a:rPr>
              <a:t>では、</a:t>
            </a:r>
            <a:r>
              <a:rPr lang="ja-JP" altLang="en-US" u="sng">
                <a:latin typeface="ＭＳ Ｐゴシック" charset="-128"/>
              </a:rPr>
              <a:t>都道府県職員</a:t>
            </a:r>
            <a:r>
              <a:rPr lang="ja-JP" altLang="en-US">
                <a:latin typeface="ＭＳ Ｐゴシック" charset="-128"/>
              </a:rPr>
              <a:t>（専門調査員を含む）、</a:t>
            </a:r>
            <a:r>
              <a:rPr lang="ja-JP" altLang="en-US" u="sng">
                <a:latin typeface="ＭＳ Ｐゴシック" charset="-128"/>
              </a:rPr>
              <a:t>市区町村職員</a:t>
            </a:r>
            <a:r>
              <a:rPr lang="ja-JP" altLang="en-US">
                <a:latin typeface="ＭＳ Ｐゴシック" charset="-128"/>
              </a:rPr>
              <a:t>（事務系・技術系）、</a:t>
            </a:r>
            <a:r>
              <a:rPr lang="ja-JP" altLang="en-US" u="sng">
                <a:latin typeface="ＭＳ Ｐゴシック" charset="-128"/>
              </a:rPr>
              <a:t>指導的立場の認定調査員</a:t>
            </a:r>
            <a:r>
              <a:rPr lang="ja-JP" altLang="en-US">
                <a:latin typeface="ＭＳ Ｐゴシック" charset="-128"/>
              </a:rPr>
              <a:t>（自治体の嘱託職員・事務受託法人の職員も含む）を対象者とする。</a:t>
            </a:r>
          </a:p>
          <a:p>
            <a:pPr marL="92075" indent="-92075">
              <a:spcBef>
                <a:spcPct val="20000"/>
              </a:spcBef>
              <a:buClr>
                <a:srgbClr val="5A5A5A"/>
              </a:buClr>
            </a:pPr>
            <a:r>
              <a:rPr lang="ja-JP" altLang="en-US">
                <a:latin typeface="ＭＳ Ｐゴシック" charset="-128"/>
              </a:rPr>
              <a:t>・受講者を選定する際の参考基準は以下の通り。</a:t>
            </a:r>
          </a:p>
          <a:p>
            <a:pPr marL="92075" indent="-92075">
              <a:spcBef>
                <a:spcPct val="20000"/>
              </a:spcBef>
              <a:buClr>
                <a:srgbClr val="5A5A5A"/>
              </a:buClr>
            </a:pPr>
            <a:r>
              <a:rPr lang="ja-JP" altLang="en-US">
                <a:latin typeface="ＭＳ Ｐゴシック" charset="-128"/>
              </a:rPr>
              <a:t>　</a:t>
            </a:r>
            <a:r>
              <a:rPr lang="ja-JP" altLang="en-US" b="1" u="sng">
                <a:solidFill>
                  <a:srgbClr val="FF0000"/>
                </a:solidFill>
                <a:latin typeface="ＭＳ Ｐゴシック" charset="-128"/>
              </a:rPr>
              <a:t>① 指導的立場としての業務経験を有する（または今後、指導的立場として従事する）</a:t>
            </a:r>
          </a:p>
          <a:p>
            <a:pPr marL="92075" indent="-92075">
              <a:spcBef>
                <a:spcPct val="20000"/>
              </a:spcBef>
              <a:buClr>
                <a:srgbClr val="5A5A5A"/>
              </a:buClr>
            </a:pPr>
            <a:r>
              <a:rPr lang="ja-JP" altLang="en-US">
                <a:latin typeface="ＭＳ Ｐゴシック" charset="-128"/>
              </a:rPr>
              <a:t>　</a:t>
            </a:r>
            <a:r>
              <a:rPr lang="ja-JP" altLang="en-US" b="1" u="sng">
                <a:solidFill>
                  <a:srgbClr val="FF0000"/>
                </a:solidFill>
                <a:latin typeface="ＭＳ Ｐゴシック" charset="-128"/>
              </a:rPr>
              <a:t>② 今後も一定期間は継続的に認定調査に従事することが見込まれる</a:t>
            </a:r>
            <a:endParaRPr lang="ja-JP" altLang="en-US" b="1">
              <a:solidFill>
                <a:srgbClr val="FF0000"/>
              </a:solidFill>
              <a:latin typeface="ＭＳ Ｐゴシック" charset="-128"/>
            </a:endParaRPr>
          </a:p>
        </p:txBody>
      </p:sp>
      <p:pic>
        <p:nvPicPr>
          <p:cNvPr id="4100" name="Picture 27"/>
          <p:cNvPicPr>
            <a:picLocks noChangeAspect="1" noChangeArrowheads="1"/>
          </p:cNvPicPr>
          <p:nvPr/>
        </p:nvPicPr>
        <p:blipFill>
          <a:blip r:embed="rId3" cstate="print"/>
          <a:srcRect/>
          <a:stretch>
            <a:fillRect/>
          </a:stretch>
        </p:blipFill>
        <p:spPr bwMode="auto">
          <a:xfrm>
            <a:off x="1266835" y="2762250"/>
            <a:ext cx="7015163" cy="3875088"/>
          </a:xfrm>
          <a:prstGeom prst="rect">
            <a:avLst/>
          </a:prstGeom>
          <a:noFill/>
          <a:ln w="9525" algn="ctr">
            <a:noFill/>
            <a:miter lim="800000"/>
            <a:headEnd/>
            <a:tailEnd/>
          </a:ln>
        </p:spPr>
      </p:pic>
      <p:sp>
        <p:nvSpPr>
          <p:cNvPr id="5" name="正方形/長方形 4"/>
          <p:cNvSpPr/>
          <p:nvPr/>
        </p:nvSpPr>
        <p:spPr>
          <a:xfrm>
            <a:off x="11"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研修会の対象者の選定</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269878" y="1011238"/>
            <a:ext cx="8585200" cy="1587500"/>
          </a:xfrm>
          <a:prstGeom prst="rect">
            <a:avLst/>
          </a:prstGeom>
          <a:noFill/>
          <a:ln w="9525">
            <a:noFill/>
            <a:miter lim="800000"/>
            <a:headEnd/>
            <a:tailEnd/>
          </a:ln>
        </p:spPr>
        <p:txBody>
          <a:bodyPr lIns="0" tIns="0" rIns="0" bIns="0"/>
          <a:lstStyle/>
          <a:p>
            <a:pPr marL="92075" indent="-92075">
              <a:spcBef>
                <a:spcPct val="20000"/>
              </a:spcBef>
              <a:buClr>
                <a:srgbClr val="5A5A5A"/>
              </a:buClr>
            </a:pPr>
            <a:r>
              <a:rPr lang="ja-JP" altLang="en-US">
                <a:latin typeface="ＭＳ Ｐゴシック" charset="-128"/>
              </a:rPr>
              <a:t>・受講者が地域で指導的立場を担うためには、</a:t>
            </a:r>
            <a:r>
              <a:rPr lang="ja-JP" altLang="en-US" u="sng">
                <a:latin typeface="ＭＳ Ｐゴシック" charset="-128"/>
              </a:rPr>
              <a:t>認定調査のみでなく、一次判定ソフトや認定審査会を含めた、要介護認定全体の仕組みの理解が必要</a:t>
            </a:r>
            <a:r>
              <a:rPr lang="ja-JP" altLang="en-US">
                <a:latin typeface="ＭＳ Ｐゴシック" charset="-128"/>
              </a:rPr>
              <a:t>である</a:t>
            </a:r>
            <a:endParaRPr lang="en-US" altLang="ja-JP">
              <a:latin typeface="ＭＳ Ｐゴシック" charset="-128"/>
            </a:endParaRPr>
          </a:p>
          <a:p>
            <a:pPr marL="92075" indent="-92075">
              <a:spcBef>
                <a:spcPct val="20000"/>
              </a:spcBef>
              <a:buClr>
                <a:srgbClr val="5A5A5A"/>
              </a:buClr>
            </a:pPr>
            <a:r>
              <a:rPr lang="ja-JP" altLang="en-US">
                <a:latin typeface="ＭＳ Ｐゴシック" charset="-128"/>
              </a:rPr>
              <a:t>・市区町村職員については、審査会事務局等を担当する「事務系」と専従調査員等の「技術系」で異なる弱点を抱えているが、要介護認定全体の仕組みを理解することで、管理側・現場側それぞれの弱点を克服することが期待できる</a:t>
            </a:r>
            <a:endParaRPr lang="ja-JP" altLang="en-US" b="1">
              <a:solidFill>
                <a:srgbClr val="FF0000"/>
              </a:solidFill>
              <a:latin typeface="ＭＳ Ｐゴシック" charset="-128"/>
            </a:endParaRPr>
          </a:p>
        </p:txBody>
      </p:sp>
      <p:graphicFrame>
        <p:nvGraphicFramePr>
          <p:cNvPr id="5" name="表 4"/>
          <p:cNvGraphicFramePr>
            <a:graphicFrameLocks noGrp="1"/>
          </p:cNvGraphicFramePr>
          <p:nvPr/>
        </p:nvGraphicFramePr>
        <p:xfrm>
          <a:off x="298450" y="2811480"/>
          <a:ext cx="8547415" cy="3393441"/>
        </p:xfrm>
        <a:graphic>
          <a:graphicData uri="http://schemas.openxmlformats.org/drawingml/2006/table">
            <a:tbl>
              <a:tblPr firstRow="1" bandRow="1">
                <a:tableStyleId>{21E4AEA4-8DFA-4A89-87EB-49C32662AFE0}</a:tableStyleId>
              </a:tblPr>
              <a:tblGrid>
                <a:gridCol w="2538730"/>
                <a:gridCol w="6008685"/>
              </a:tblGrid>
              <a:tr h="0">
                <a:tc>
                  <a:txBody>
                    <a:bodyPr/>
                    <a:lstStyle/>
                    <a:p>
                      <a:pPr algn="ctr"/>
                      <a:r>
                        <a:rPr kumimoji="1" lang="ja-JP" altLang="en-US" sz="1800" dirty="0" smtClean="0"/>
                        <a:t>受講者の種類</a:t>
                      </a:r>
                      <a:endParaRPr kumimoji="1" lang="ja-JP" altLang="en-US" sz="1800" dirty="0"/>
                    </a:p>
                  </a:txBody>
                  <a:tcPr/>
                </a:tc>
                <a:tc>
                  <a:txBody>
                    <a:bodyPr/>
                    <a:lstStyle/>
                    <a:p>
                      <a:pPr algn="ctr"/>
                      <a:r>
                        <a:rPr kumimoji="1" lang="ja-JP" altLang="en-US" sz="1800" dirty="0" smtClean="0"/>
                        <a:t>研修会参加により期待される効果</a:t>
                      </a:r>
                      <a:endParaRPr kumimoji="1" lang="ja-JP" altLang="en-US" sz="1800" dirty="0"/>
                    </a:p>
                  </a:txBody>
                  <a:tcPr/>
                </a:tc>
              </a:tr>
              <a:tr h="1009227">
                <a:tc>
                  <a:txBody>
                    <a:bodyPr/>
                    <a:lstStyle/>
                    <a:p>
                      <a:r>
                        <a:rPr kumimoji="1" lang="ja-JP" altLang="en-US" sz="1800" dirty="0" smtClean="0"/>
                        <a:t>都道府県職員</a:t>
                      </a:r>
                      <a:endParaRPr kumimoji="1" lang="ja-JP" altLang="en-US" sz="1800" dirty="0"/>
                    </a:p>
                  </a:txBody>
                  <a:tcPr anchor="ctr"/>
                </a:tc>
                <a:tc>
                  <a:txBody>
                    <a:bodyPr/>
                    <a:lstStyle/>
                    <a:p>
                      <a:r>
                        <a:rPr kumimoji="1" lang="ja-JP" altLang="en-US" sz="1800" dirty="0" smtClean="0"/>
                        <a:t>市区町村に対する指導のポイントを理解するとともに、研修のテーマや講師となりうる人材を発見できる</a:t>
                      </a:r>
                      <a:endParaRPr kumimoji="1" lang="ja-JP" altLang="en-US" sz="1800" dirty="0"/>
                    </a:p>
                  </a:txBody>
                  <a:tcPr anchor="ctr"/>
                </a:tc>
              </a:tr>
              <a:tr h="1009227">
                <a:tc>
                  <a:txBody>
                    <a:bodyPr/>
                    <a:lstStyle/>
                    <a:p>
                      <a:r>
                        <a:rPr kumimoji="1" lang="ja-JP" altLang="en-US" sz="1800" dirty="0" smtClean="0"/>
                        <a:t>事務系市区町村職員</a:t>
                      </a:r>
                      <a:endParaRPr kumimoji="1" lang="en-US" altLang="ja-JP" sz="1800" dirty="0" smtClean="0"/>
                    </a:p>
                    <a:p>
                      <a:r>
                        <a:rPr kumimoji="1" lang="en-US" altLang="ja-JP" sz="1800" dirty="0" smtClean="0"/>
                        <a:t>(</a:t>
                      </a:r>
                      <a:r>
                        <a:rPr kumimoji="1" lang="ja-JP" altLang="en-US" sz="1800" dirty="0" smtClean="0"/>
                        <a:t>審査会事務局等</a:t>
                      </a:r>
                      <a:r>
                        <a:rPr kumimoji="1" lang="en-US" altLang="ja-JP" sz="1800" dirty="0" smtClean="0"/>
                        <a:t>)</a:t>
                      </a:r>
                      <a:endParaRPr kumimoji="1" lang="ja-JP" altLang="en-US" sz="1800" dirty="0"/>
                    </a:p>
                  </a:txBody>
                  <a:tcPr anchor="ctr"/>
                </a:tc>
                <a:tc>
                  <a:txBody>
                    <a:bodyPr/>
                    <a:lstStyle/>
                    <a:p>
                      <a:r>
                        <a:rPr kumimoji="1" lang="ja-JP" altLang="en-US" sz="1800" dirty="0" smtClean="0"/>
                        <a:t>管理側として、認定調査の課題抽出方法を学ぶことができる。また、弱点である認定調査の技術面の習得ができる</a:t>
                      </a:r>
                      <a:endParaRPr kumimoji="1" lang="ja-JP" altLang="en-US" sz="1800" dirty="0"/>
                    </a:p>
                  </a:txBody>
                  <a:tcPr anchor="ctr"/>
                </a:tc>
              </a:tr>
              <a:tr h="1009227">
                <a:tc>
                  <a:txBody>
                    <a:bodyPr/>
                    <a:lstStyle/>
                    <a:p>
                      <a:r>
                        <a:rPr kumimoji="1" lang="ja-JP" altLang="en-US" sz="1800" dirty="0" smtClean="0"/>
                        <a:t>技術系市区町村職員</a:t>
                      </a:r>
                      <a:endParaRPr kumimoji="1" lang="en-US" altLang="ja-JP" sz="1800" dirty="0" smtClean="0"/>
                    </a:p>
                    <a:p>
                      <a:r>
                        <a:rPr kumimoji="1" lang="ja-JP" altLang="en-US" sz="1800" dirty="0" smtClean="0"/>
                        <a:t>（専従調査員等）、指導的立場の認定調査員</a:t>
                      </a:r>
                      <a:endParaRPr kumimoji="1" lang="ja-JP" altLang="en-US" sz="1800" dirty="0"/>
                    </a:p>
                  </a:txBody>
                  <a:tcPr anchor="ctr"/>
                </a:tc>
                <a:tc>
                  <a:txBody>
                    <a:bodyPr/>
                    <a:lstStyle/>
                    <a:p>
                      <a:r>
                        <a:rPr kumimoji="1" lang="ja-JP" altLang="en-US" sz="1800" dirty="0" smtClean="0"/>
                        <a:t>現場側として、技術面の向上が図られる。また、弱点である管理側の視点を身につけることで、要介護認定全体の仕組みをふまえた調査の改善ポイントを知ることができる</a:t>
                      </a:r>
                      <a:endParaRPr kumimoji="1" lang="ja-JP" altLang="en-US" sz="1800" dirty="0"/>
                    </a:p>
                  </a:txBody>
                  <a:tcPr anchor="ctr"/>
                </a:tc>
              </a:tr>
            </a:tbl>
          </a:graphicData>
        </a:graphic>
      </p:graphicFrame>
      <p:sp>
        <p:nvSpPr>
          <p:cNvPr id="6" name="正方形/長方形 5"/>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受講者の種類別の研修会参加により期待される効果</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77813" y="731611"/>
            <a:ext cx="8585200" cy="568325"/>
          </a:xfrm>
          <a:prstGeom prst="rect">
            <a:avLst/>
          </a:prstGeom>
          <a:noFill/>
          <a:ln w="9525">
            <a:noFill/>
            <a:miter lim="800000"/>
            <a:headEnd/>
            <a:tailEnd/>
          </a:ln>
        </p:spPr>
        <p:txBody>
          <a:bodyPr lIns="0" tIns="0" rIns="0" bIns="0"/>
          <a:lstStyle/>
          <a:p>
            <a:pPr marL="92075" indent="-92075">
              <a:spcBef>
                <a:spcPct val="20000"/>
              </a:spcBef>
              <a:buClr>
                <a:srgbClr val="5A5A5A"/>
              </a:buClr>
            </a:pPr>
            <a:r>
              <a:rPr lang="ja-JP" altLang="en-US" dirty="0">
                <a:latin typeface="ＭＳ Ｐゴシック" charset="-128"/>
              </a:rPr>
              <a:t>・受講者が地域で指導的立場を担うためには、基礎から応用までを網羅した集中的な研修が必要であることから、</a:t>
            </a:r>
            <a:r>
              <a:rPr lang="ja-JP" altLang="en-US" b="1" u="sng" dirty="0">
                <a:solidFill>
                  <a:srgbClr val="FF0000"/>
                </a:solidFill>
                <a:latin typeface="ＭＳ Ｐゴシック" charset="-128"/>
              </a:rPr>
              <a:t>連続</a:t>
            </a:r>
            <a:r>
              <a:rPr lang="en-US" altLang="ja-JP" b="1" u="sng" dirty="0">
                <a:solidFill>
                  <a:srgbClr val="FF0000"/>
                </a:solidFill>
                <a:latin typeface="ＭＳ Ｐゴシック" charset="-128"/>
              </a:rPr>
              <a:t>2</a:t>
            </a:r>
            <a:r>
              <a:rPr lang="ja-JP" altLang="en-US" b="1" u="sng" dirty="0">
                <a:solidFill>
                  <a:srgbClr val="FF0000"/>
                </a:solidFill>
                <a:latin typeface="ＭＳ Ｐゴシック" charset="-128"/>
              </a:rPr>
              <a:t>日間のプログラム</a:t>
            </a:r>
            <a:r>
              <a:rPr lang="ja-JP" altLang="en-US" dirty="0">
                <a:latin typeface="ＭＳ Ｐゴシック" charset="-128"/>
              </a:rPr>
              <a:t>とする。</a:t>
            </a:r>
          </a:p>
        </p:txBody>
      </p:sp>
      <p:graphicFrame>
        <p:nvGraphicFramePr>
          <p:cNvPr id="6" name="Group 74"/>
          <p:cNvGraphicFramePr>
            <a:graphicFrameLocks noGrp="1"/>
          </p:cNvGraphicFramePr>
          <p:nvPr/>
        </p:nvGraphicFramePr>
        <p:xfrm>
          <a:off x="674688" y="1358900"/>
          <a:ext cx="7795582" cy="5346994"/>
        </p:xfrm>
        <a:graphic>
          <a:graphicData uri="http://schemas.openxmlformats.org/drawingml/2006/table">
            <a:tbl>
              <a:tblPr/>
              <a:tblGrid>
                <a:gridCol w="216659"/>
                <a:gridCol w="1559123"/>
                <a:gridCol w="1647825"/>
                <a:gridCol w="4371975"/>
              </a:tblGrid>
              <a:tr h="258197">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単元</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日時</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セッション</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13893">
                <a:tc rowSpan="5">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第一日目</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cs typeface="Arial" charset="0"/>
                        </a:rPr>
                        <a:t>①</a:t>
                      </a:r>
                      <a:endParaRPr kumimoji="1" lang="en-US" altLang="ja-JP" sz="1400" b="0" i="0" u="none" strike="noStrike" cap="none" normalizeH="0" baseline="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cs typeface="Arial" charset="0"/>
                        </a:rPr>
                        <a:t>基本調査の仕組みの理解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10:00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講義①</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認定調査の基本的な考え方</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・３つの評価軸ごとの基本的な考え方</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4464">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14:20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80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演習①</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一次判定ソフトの基本的な構造</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・一次判定ソフトのロジック</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・手計算による基準時間の算出</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452">
                <a:tc vMerge="1">
                  <a:txBody>
                    <a:bodyPr/>
                    <a:lstStyle/>
                    <a:p>
                      <a:endParaRPr kumimoji="1" lang="ja-JP" altLang="en-US"/>
                    </a:p>
                  </a:txBody>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②</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
                      </a:r>
                      <a:b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b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審査判定手順と認定調査の関係の理解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講義②</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審査会での判定手順</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・一次判定の修正・確定／二次判定等</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・審査会における基本調査と特記事項の関係</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81">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15:10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17:30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演習②</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模擬審査会と伝わる特記事項の書き方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・受講者によるロールプレイング</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約</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7</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人で</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合議体、</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2</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ケース程度</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13893">
                <a:tc vMerge="1">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17:30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18:00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質疑応答</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9181">
                <a:tc rowSpan="4">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第二日目</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③</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
                      </a:r>
                      <a:b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b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誤解・偏りを生じやすい事例の</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９</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演習③</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業務分析データの解釈</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・業務分析データの読み方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・データ例の解釈</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(2</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ケース程度</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81">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14:10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70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講義③</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調査項目の落とし穴</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・よくある誤解と正しい選択の考え方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失禁等、</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5</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ケース程度</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592">
                <a:tc vMerge="1">
                  <a:txBody>
                    <a:bodyPr/>
                    <a:lstStyle/>
                    <a:p>
                      <a:endParaRPr kumimoji="1" lang="ja-JP" altLang="en-US"/>
                    </a:p>
                  </a:txBody>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④</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学習成果を波及させるための実践力の習得</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14:20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16:30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演習④</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認定調査の適正化プロセス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・適正化ツールの使い方、適正化事例</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・認定調査の課題整理、適正化のプランニング</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476">
                <a:tc vMerge="1">
                  <a:txBody>
                    <a:bodyPr/>
                    <a:lstStyle/>
                    <a:p>
                      <a:endParaRPr kumimoji="1" lang="ja-JP" altLang="en-US"/>
                    </a:p>
                  </a:txBody>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16:30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17:00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endPar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r>
                        <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質疑応答</a:t>
                      </a:r>
                      <a:r>
                        <a:rPr kumimoji="1" lang="en-US"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endParaRPr kumimoji="1" lang="ja-JP" altLang="en-US"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研修会のプログラム（予定）</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61" name="Group 473"/>
          <p:cNvGraphicFramePr>
            <a:graphicFrameLocks noGrp="1"/>
          </p:cNvGraphicFramePr>
          <p:nvPr>
            <p:ph/>
            <p:extLst>
              <p:ext uri="{D42A27DB-BD31-4B8C-83A1-F6EECF244321}">
                <p14:modId xmlns:p14="http://schemas.microsoft.com/office/powerpoint/2010/main" val="1001139608"/>
              </p:ext>
            </p:extLst>
          </p:nvPr>
        </p:nvGraphicFramePr>
        <p:xfrm>
          <a:off x="4392613" y="740683"/>
          <a:ext cx="4600575" cy="6053328"/>
        </p:xfrm>
        <a:graphic>
          <a:graphicData uri="http://schemas.openxmlformats.org/drawingml/2006/table">
            <a:tbl>
              <a:tblPr/>
              <a:tblGrid>
                <a:gridCol w="1031875"/>
                <a:gridCol w="1150937"/>
                <a:gridCol w="1624013"/>
                <a:gridCol w="793750"/>
              </a:tblGrid>
              <a:tr h="252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会場</a:t>
                      </a: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smtClean="0">
                          <a:ln>
                            <a:noFill/>
                          </a:ln>
                          <a:solidFill>
                            <a:schemeClr val="bg1"/>
                          </a:solidFill>
                          <a:effectLst/>
                          <a:latin typeface="Arial" charset="0"/>
                          <a:ea typeface="ＭＳ Ｐゴシック" charset="-128"/>
                        </a:rPr>
                        <a:t>開催日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開催場所</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定員</a:t>
                      </a:r>
                    </a:p>
                  </a:txBody>
                  <a:tcPr anchor="ctr"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仙台会場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7</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17</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18</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latin typeface="+mn-ea"/>
                          <a:ea typeface="+mn-ea"/>
                        </a:rPr>
                        <a:t>TKP</a:t>
                      </a:r>
                      <a:r>
                        <a:rPr lang="ja-JP" altLang="en-US" sz="900" b="0" i="0" u="none" strike="noStrike" dirty="0" smtClean="0">
                          <a:latin typeface="+mn-ea"/>
                          <a:ea typeface="+mn-ea"/>
                        </a:rPr>
                        <a:t>勾当台</a:t>
                      </a:r>
                      <a:endParaRPr lang="en-US" altLang="ja-JP" sz="900" b="0" i="0" u="none" strike="noStrike" dirty="0" smtClean="0">
                        <a:latin typeface="+mn-ea"/>
                        <a:ea typeface="+mn-ea"/>
                      </a:endParaRPr>
                    </a:p>
                    <a:p>
                      <a:pPr algn="ctr" fontAlgn="ctr"/>
                      <a:r>
                        <a:rPr lang="ja-JP" altLang="en-US" sz="900" b="0" i="0" u="none" strike="noStrike" dirty="0" smtClean="0">
                          <a:latin typeface="+mn-ea"/>
                          <a:ea typeface="+mn-ea"/>
                        </a:rPr>
                        <a:t>カンファレンスセンター</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56</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東京会場①</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7</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30</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31</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45</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横浜会場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8</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5</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6</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43</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名古屋会場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8</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21</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22</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sz="900" b="0" i="0" u="none" strike="noStrike" dirty="0">
                          <a:latin typeface="+mn-ea"/>
                          <a:ea typeface="+mn-ea"/>
                        </a:rPr>
                        <a:t>TKP</a:t>
                      </a:r>
                      <a:r>
                        <a:rPr lang="ja-JP" altLang="en-US" sz="900" b="0" i="0" u="none" strike="noStrike" dirty="0" smtClean="0">
                          <a:latin typeface="+mn-ea"/>
                          <a:ea typeface="+mn-ea"/>
                        </a:rPr>
                        <a:t>名古屋ビジネスセンター</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42</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松山会場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9</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3</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4</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29</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広島会場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9</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11</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12</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altLang="zh-TW" sz="900" b="0" i="0" u="none" strike="noStrike" dirty="0" smtClean="0">
                          <a:latin typeface="+mn-ea"/>
                          <a:ea typeface="+mn-ea"/>
                        </a:rPr>
                        <a:t>TKP</a:t>
                      </a:r>
                      <a:r>
                        <a:rPr lang="ja-JP" altLang="en-US" sz="900" b="0" i="0" u="none" strike="noStrike" dirty="0" smtClean="0">
                          <a:latin typeface="+mn-ea"/>
                          <a:ea typeface="+mn-ea"/>
                        </a:rPr>
                        <a:t>ガーデンシティ</a:t>
                      </a:r>
                      <a:r>
                        <a:rPr lang="zh-TW" altLang="en-US" sz="900" b="0" i="0" u="none" strike="noStrike" dirty="0" smtClean="0">
                          <a:latin typeface="+mn-ea"/>
                          <a:ea typeface="+mn-ea"/>
                        </a:rPr>
                        <a:t>広島</a:t>
                      </a:r>
                      <a:endParaRPr lang="zh-TW"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47</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福岡会場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9</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25</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26</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altLang="ja-JP" sz="900" b="0" i="0" u="none" strike="noStrike" dirty="0" smtClean="0">
                          <a:latin typeface="+mn-ea"/>
                          <a:ea typeface="+mn-ea"/>
                        </a:rPr>
                        <a:t>TKP</a:t>
                      </a:r>
                      <a:r>
                        <a:rPr lang="ja-JP" altLang="en-US" sz="900" b="0" i="0" u="none" strike="noStrike" dirty="0" smtClean="0">
                          <a:latin typeface="+mn-ea"/>
                          <a:ea typeface="+mn-ea"/>
                        </a:rPr>
                        <a:t>博多駅前シティセンター</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52</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大阪会場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10</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3</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48</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東京会場②</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10</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8</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9</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altLang="zh-TW" sz="900" b="0" i="0" u="none" strike="noStrike" dirty="0">
                          <a:latin typeface="ＭＳ Ｐゴシック" pitchFamily="50" charset="-128"/>
                          <a:ea typeface="ＭＳ Ｐゴシック" pitchFamily="50" charset="-128"/>
                        </a:rPr>
                        <a:t>TKP</a:t>
                      </a:r>
                      <a:r>
                        <a:rPr lang="zh-TW" altLang="en-US" sz="900" b="0" i="0" u="none" strike="noStrike" dirty="0" smtClean="0">
                          <a:latin typeface="ＭＳ Ｐゴシック" pitchFamily="50" charset="-128"/>
                          <a:ea typeface="ＭＳ Ｐゴシック" pitchFamily="50" charset="-128"/>
                        </a:rPr>
                        <a:t>東京駅前</a:t>
                      </a:r>
                      <a:endParaRPr lang="en-US" altLang="zh-TW" sz="900" b="0" i="0" u="none" strike="noStrike" dirty="0" smtClean="0">
                        <a:latin typeface="ＭＳ Ｐゴシック" pitchFamily="50" charset="-128"/>
                        <a:ea typeface="ＭＳ Ｐゴシック" pitchFamily="50" charset="-128"/>
                      </a:endParaRPr>
                    </a:p>
                    <a:p>
                      <a:pPr algn="ctr" fontAlgn="ctr"/>
                      <a:r>
                        <a:rPr lang="ja-JP" altLang="en-US" sz="900" b="0" i="0" u="none" strike="noStrike" dirty="0" smtClean="0">
                          <a:latin typeface="ＭＳ Ｐゴシック" pitchFamily="50" charset="-128"/>
                          <a:ea typeface="ＭＳ Ｐゴシック" pitchFamily="50" charset="-128"/>
                        </a:rPr>
                        <a:t>カンファレンスセンター</a:t>
                      </a:r>
                      <a:endParaRPr lang="zh-TW" altLang="en-US" sz="9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56</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札幌会場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10</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16</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17</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en-US" altLang="ja-JP" sz="900" b="0" i="0" u="none" strike="noStrike" dirty="0" smtClean="0">
                          <a:latin typeface="ＭＳ Ｐゴシック" pitchFamily="50" charset="-128"/>
                          <a:ea typeface="ＭＳ Ｐゴシック" pitchFamily="50" charset="-128"/>
                        </a:rPr>
                        <a:t>TKP</a:t>
                      </a:r>
                      <a:r>
                        <a:rPr lang="ja-JP" altLang="en-US" sz="900" b="0" i="0" u="none" strike="noStrike" dirty="0" smtClean="0">
                          <a:latin typeface="ＭＳ Ｐゴシック" pitchFamily="50" charset="-128"/>
                          <a:ea typeface="ＭＳ Ｐゴシック" pitchFamily="50" charset="-128"/>
                        </a:rPr>
                        <a:t>ガーデンシティ</a:t>
                      </a:r>
                      <a:endParaRPr lang="en-US" altLang="ja-JP" sz="900" b="0" i="0" u="none" strike="noStrike" dirty="0" smtClean="0">
                        <a:latin typeface="ＭＳ Ｐゴシック" pitchFamily="50" charset="-128"/>
                        <a:ea typeface="ＭＳ Ｐゴシック" pitchFamily="50" charset="-128"/>
                      </a:endParaRPr>
                    </a:p>
                    <a:p>
                      <a:pPr algn="ctr" fontAlgn="ctr"/>
                      <a:r>
                        <a:rPr lang="ja-JP" altLang="en-US" sz="900" b="0" i="0" u="none" strike="noStrike" dirty="0" smtClean="0">
                          <a:latin typeface="ＭＳ Ｐゴシック" pitchFamily="50" charset="-128"/>
                          <a:ea typeface="ＭＳ Ｐゴシック" pitchFamily="50" charset="-128"/>
                        </a:rPr>
                        <a:t>札幌きょうさいサロン</a:t>
                      </a:r>
                      <a:endParaRPr lang="ja-JP" altLang="en-US" sz="9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33</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金沢会場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10</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29</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30</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24</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埼玉会場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11</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6</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7</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zh-TW" altLang="en-US" sz="900" b="0" i="0" u="none" strike="noStrike" dirty="0" smtClean="0">
                          <a:latin typeface="ＭＳ Ｐゴシック" pitchFamily="50" charset="-128"/>
                          <a:ea typeface="ＭＳ Ｐゴシック" pitchFamily="50" charset="-128"/>
                        </a:rPr>
                        <a:t>大宮</a:t>
                      </a:r>
                      <a:r>
                        <a:rPr lang="ja-JP" altLang="en-US" sz="900" b="0" i="0" u="none" strike="noStrike" dirty="0" smtClean="0">
                          <a:latin typeface="ＭＳ Ｐゴシック" pitchFamily="50" charset="-128"/>
                          <a:ea typeface="ＭＳ Ｐゴシック" pitchFamily="50" charset="-128"/>
                        </a:rPr>
                        <a:t>ソニックシティ</a:t>
                      </a:r>
                      <a:endParaRPr lang="zh-TW" altLang="en-US" sz="9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50</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鹿児島会場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11</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20</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21</a:t>
                      </a:r>
                      <a:r>
                        <a:rPr kumimoji="1" lang="ja-JP" altLang="en-US" sz="900" b="0" i="0" u="none" strike="noStrike" cap="none" normalizeH="0" baseline="0" dirty="0" smtClean="0">
                          <a:ln>
                            <a:noFill/>
                          </a:ln>
                          <a:solidFill>
                            <a:schemeClr val="tx1"/>
                          </a:solidFill>
                          <a:effectLst/>
                          <a:latin typeface="Arial" charset="0"/>
                          <a:ea typeface="ＭＳ Ｐゴシック" charset="-128"/>
                        </a:rPr>
                        <a:t>日（木）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zh-TW" altLang="en-US" sz="900" b="0" i="0" u="none" strike="noStrike" dirty="0" smtClean="0">
                          <a:latin typeface="ＭＳ Ｐゴシック" pitchFamily="50" charset="-128"/>
                          <a:ea typeface="ＭＳ Ｐゴシック" pitchFamily="50" charset="-128"/>
                        </a:rPr>
                        <a:t>天文館</a:t>
                      </a:r>
                      <a:r>
                        <a:rPr lang="ja-JP" altLang="en-US" sz="900" b="0" i="0" u="none" strike="noStrike" dirty="0" smtClean="0">
                          <a:latin typeface="ＭＳ Ｐゴシック" pitchFamily="50" charset="-128"/>
                          <a:ea typeface="ＭＳ Ｐゴシック" pitchFamily="50" charset="-128"/>
                        </a:rPr>
                        <a:t>ビジョンホール</a:t>
                      </a:r>
                      <a:endParaRPr lang="zh-TW" altLang="en-US" sz="900" b="0" i="0" u="none" strike="noStrike" dirty="0">
                        <a:latin typeface="ＭＳ Ｐゴシック" pitchFamily="50" charset="-128"/>
                        <a:ea typeface="ＭＳ Ｐゴシック"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31</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京都会場</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charset="0"/>
                          <a:ea typeface="ＭＳ Ｐゴシック" charset="-128"/>
                        </a:rPr>
                        <a:t>12</a:t>
                      </a:r>
                      <a:r>
                        <a:rPr kumimoji="1" lang="ja-JP" altLang="en-US" sz="900" b="0" i="0" u="none" strike="noStrike" cap="none" normalizeH="0" baseline="0" dirty="0" smtClean="0">
                          <a:ln>
                            <a:noFill/>
                          </a:ln>
                          <a:solidFill>
                            <a:schemeClr val="tx1"/>
                          </a:solidFill>
                          <a:effectLst/>
                          <a:latin typeface="Arial" charset="0"/>
                          <a:ea typeface="ＭＳ Ｐゴシック" charset="-128"/>
                        </a:rPr>
                        <a:t>月</a:t>
                      </a:r>
                      <a:r>
                        <a:rPr kumimoji="1" lang="en-US" altLang="ja-JP" sz="900" b="0" i="0" u="none" strike="noStrike" cap="none" normalizeH="0" baseline="0" dirty="0" smtClean="0">
                          <a:ln>
                            <a:noFill/>
                          </a:ln>
                          <a:solidFill>
                            <a:schemeClr val="tx1"/>
                          </a:solidFill>
                          <a:effectLst/>
                          <a:latin typeface="Arial" charset="0"/>
                          <a:ea typeface="ＭＳ Ｐゴシック" charset="-128"/>
                        </a:rPr>
                        <a:t>3</a:t>
                      </a:r>
                      <a:r>
                        <a:rPr kumimoji="1" lang="ja-JP" altLang="en-US" sz="900" b="0" i="0" u="none" strike="noStrike" cap="none" normalizeH="0" baseline="0" dirty="0" smtClean="0">
                          <a:ln>
                            <a:noFill/>
                          </a:ln>
                          <a:solidFill>
                            <a:schemeClr val="tx1"/>
                          </a:solidFill>
                          <a:effectLst/>
                          <a:latin typeface="Arial" charset="0"/>
                          <a:ea typeface="ＭＳ Ｐゴシック" charset="-128"/>
                        </a:rPr>
                        <a:t>日（火）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a:t>
                      </a:r>
                      <a:r>
                        <a:rPr kumimoji="1" lang="en-US" altLang="ja-JP" sz="900" b="0" i="0" u="none" strike="noStrike" cap="none" normalizeH="0" baseline="0" dirty="0" smtClean="0">
                          <a:ln>
                            <a:noFill/>
                          </a:ln>
                          <a:solidFill>
                            <a:schemeClr val="tx1"/>
                          </a:solidFill>
                          <a:effectLst/>
                          <a:latin typeface="Arial" charset="0"/>
                          <a:ea typeface="ＭＳ Ｐゴシック" charset="-128"/>
                        </a:rPr>
                        <a:t>4</a:t>
                      </a:r>
                      <a:r>
                        <a:rPr kumimoji="1" lang="ja-JP" altLang="en-US" sz="900" b="0" i="0" u="none" strike="noStrike" cap="none" normalizeH="0" baseline="0" dirty="0" smtClean="0">
                          <a:ln>
                            <a:noFill/>
                          </a:ln>
                          <a:solidFill>
                            <a:schemeClr val="tx1"/>
                          </a:solidFill>
                          <a:effectLst/>
                          <a:latin typeface="Arial" charset="0"/>
                          <a:ea typeface="ＭＳ Ｐゴシック" charset="-128"/>
                        </a:rPr>
                        <a:t>日（水）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ja-JP" altLang="en-US" sz="900" b="0" i="0" u="none" strike="noStrike" dirty="0" smtClean="0">
                          <a:latin typeface="+mn-ea"/>
                          <a:ea typeface="+mn-ea"/>
                        </a:rPr>
                        <a:t>（未定）</a:t>
                      </a:r>
                      <a:endParaRPr lang="ja-JP" altLang="en-US" sz="900" b="0" i="0" u="none" strike="noStrike" dirty="0">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計</a:t>
                      </a:r>
                      <a:r>
                        <a:rPr kumimoji="1" lang="en-US" altLang="ja-JP" sz="900" b="0" i="0" u="none" strike="noStrike" cap="none" normalizeH="0" baseline="0" dirty="0" smtClean="0">
                          <a:ln>
                            <a:noFill/>
                          </a:ln>
                          <a:solidFill>
                            <a:schemeClr val="tx1"/>
                          </a:solidFill>
                          <a:effectLst/>
                          <a:latin typeface="Arial" charset="0"/>
                          <a:ea typeface="ＭＳ Ｐゴシック" charset="-128"/>
                        </a:rPr>
                        <a:t>50</a:t>
                      </a:r>
                      <a:r>
                        <a:rPr kumimoji="1" lang="ja-JP" altLang="en-US" sz="900" b="0" i="0" u="none" strike="noStrike" cap="none" normalizeH="0" baseline="0" dirty="0" smtClean="0">
                          <a:ln>
                            <a:noFill/>
                          </a:ln>
                          <a:solidFill>
                            <a:schemeClr val="tx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268288">
                <a:tc grid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合計</a:t>
                      </a:r>
                      <a:r>
                        <a:rPr kumimoji="1" lang="en-US" altLang="ja-JP" sz="1200" b="1" i="0" u="none" strike="noStrike" cap="none" normalizeH="0" baseline="0" dirty="0" smtClean="0">
                          <a:ln>
                            <a:noFill/>
                          </a:ln>
                          <a:solidFill>
                            <a:schemeClr val="bg1"/>
                          </a:solidFill>
                          <a:effectLst/>
                          <a:latin typeface="Arial" charset="0"/>
                          <a:ea typeface="ＭＳ Ｐゴシック" charset="-128"/>
                        </a:rPr>
                        <a:t>14</a:t>
                      </a:r>
                      <a:r>
                        <a:rPr kumimoji="1" lang="ja-JP" altLang="en-US" sz="1200" b="1" i="0" u="none" strike="noStrike" cap="none" normalizeH="0" baseline="0" dirty="0" smtClean="0">
                          <a:ln>
                            <a:noFill/>
                          </a:ln>
                          <a:solidFill>
                            <a:schemeClr val="bg1"/>
                          </a:solidFill>
                          <a:effectLst/>
                          <a:latin typeface="Arial" charset="0"/>
                          <a:ea typeface="ＭＳ Ｐゴシック" charset="-128"/>
                        </a:rPr>
                        <a:t>回</a:t>
                      </a: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66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Arial" charset="0"/>
                          <a:ea typeface="ＭＳ Ｐゴシック" charset="-128"/>
                        </a:rPr>
                        <a:t>計</a:t>
                      </a:r>
                      <a:r>
                        <a:rPr kumimoji="1" lang="en-US" altLang="ja-JP" sz="1200" b="1" i="0" u="none" strike="noStrike" cap="none" normalizeH="0" baseline="0" dirty="0" smtClean="0">
                          <a:ln>
                            <a:noFill/>
                          </a:ln>
                          <a:solidFill>
                            <a:schemeClr val="bg1"/>
                          </a:solidFill>
                          <a:effectLst/>
                          <a:latin typeface="Arial" charset="0"/>
                          <a:ea typeface="ＭＳ Ｐゴシック" charset="-128"/>
                        </a:rPr>
                        <a:t>606</a:t>
                      </a:r>
                      <a:r>
                        <a:rPr kumimoji="1" lang="ja-JP" altLang="en-US" sz="1200" b="1" i="0" u="none" strike="noStrike" cap="none" normalizeH="0" baseline="0" dirty="0" smtClean="0">
                          <a:ln>
                            <a:noFill/>
                          </a:ln>
                          <a:solidFill>
                            <a:schemeClr val="bg1"/>
                          </a:solidFill>
                          <a:effectLst/>
                          <a:latin typeface="Arial" charset="0"/>
                          <a:ea typeface="ＭＳ Ｐゴシック" charset="-128"/>
                        </a:rPr>
                        <a:t>名</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6600"/>
                    </a:solidFill>
                  </a:tcPr>
                </a:tc>
              </a:tr>
            </a:tbl>
          </a:graphicData>
        </a:graphic>
      </p:graphicFrame>
      <p:pic>
        <p:nvPicPr>
          <p:cNvPr id="9300" name="Picture 86"/>
          <p:cNvPicPr>
            <a:picLocks noChangeAspect="1" noChangeArrowheads="1"/>
          </p:cNvPicPr>
          <p:nvPr/>
        </p:nvPicPr>
        <p:blipFill>
          <a:blip r:embed="rId3" cstate="print"/>
          <a:srcRect/>
          <a:stretch>
            <a:fillRect/>
          </a:stretch>
        </p:blipFill>
        <p:spPr bwMode="auto">
          <a:xfrm>
            <a:off x="106363" y="776293"/>
            <a:ext cx="4208462" cy="5335587"/>
          </a:xfrm>
          <a:prstGeom prst="rect">
            <a:avLst/>
          </a:prstGeom>
          <a:noFill/>
          <a:ln w="9525">
            <a:noFill/>
            <a:miter lim="800000"/>
            <a:headEnd/>
            <a:tailEnd/>
          </a:ln>
        </p:spPr>
      </p:pic>
      <p:sp>
        <p:nvSpPr>
          <p:cNvPr id="5" name="正方形/長方形 4"/>
          <p:cNvSpPr/>
          <p:nvPr/>
        </p:nvSpPr>
        <p:spPr>
          <a:xfrm>
            <a:off x="-16559"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開催日・開催場所（案）</a:t>
            </a:r>
          </a:p>
        </p:txBody>
      </p:sp>
    </p:spTree>
    <p:extLst>
      <p:ext uri="{BB962C8B-B14F-4D97-AF65-F5344CB8AC3E}">
        <p14:creationId xmlns:p14="http://schemas.microsoft.com/office/powerpoint/2010/main" val="177602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sz="quarter" idx="1"/>
          </p:nvPr>
        </p:nvGraphicFramePr>
        <p:xfrm>
          <a:off x="214289" y="1219201"/>
          <a:ext cx="8715434" cy="5370356"/>
        </p:xfrm>
        <a:graphic>
          <a:graphicData uri="http://schemas.openxmlformats.org/drawingml/2006/table">
            <a:tbl>
              <a:tblPr firstRow="1" bandRow="1">
                <a:tableStyleId>{F5AB1C69-6EDB-4FF4-983F-18BD219EF322}</a:tableStyleId>
              </a:tblPr>
              <a:tblGrid>
                <a:gridCol w="1143007"/>
                <a:gridCol w="1846558"/>
                <a:gridCol w="3744416"/>
                <a:gridCol w="1981453"/>
              </a:tblGrid>
              <a:tr h="633736">
                <a:tc>
                  <a:txBody>
                    <a:bodyPr/>
                    <a:lstStyle/>
                    <a:p>
                      <a:pPr algn="ctr"/>
                      <a:r>
                        <a:rPr kumimoji="1" lang="ja-JP" altLang="en-US" sz="1600" dirty="0" smtClean="0"/>
                        <a:t>レベル</a:t>
                      </a:r>
                      <a:endParaRPr kumimoji="1" lang="ja-JP" altLang="en-US" dirty="0"/>
                    </a:p>
                  </a:txBody>
                  <a:tcPr anchor="ctr">
                    <a:cell3D prstMaterial="dkEdge">
                      <a:bevel/>
                      <a:lightRig rig="flood" dir="t"/>
                    </a:cell3D>
                  </a:tcPr>
                </a:tc>
                <a:tc>
                  <a:txBody>
                    <a:bodyPr/>
                    <a:lstStyle/>
                    <a:p>
                      <a:pPr algn="ctr"/>
                      <a:r>
                        <a:rPr kumimoji="1" lang="ja-JP" altLang="en-US" dirty="0" smtClean="0"/>
                        <a:t>状　況　の　例</a:t>
                      </a:r>
                      <a:endParaRPr kumimoji="1" lang="ja-JP" altLang="en-US" dirty="0"/>
                    </a:p>
                  </a:txBody>
                  <a:tcPr anchor="ctr">
                    <a:cell3D prstMaterial="dkEdge">
                      <a:bevel/>
                      <a:lightRig rig="flood" dir="t"/>
                    </a:cell3D>
                  </a:tcPr>
                </a:tc>
                <a:tc>
                  <a:txBody>
                    <a:bodyPr/>
                    <a:lstStyle/>
                    <a:p>
                      <a:pPr algn="ctr"/>
                      <a:r>
                        <a:rPr kumimoji="1" lang="ja-JP" altLang="en-US" dirty="0" smtClean="0"/>
                        <a:t>問　題　点</a:t>
                      </a:r>
                      <a:endParaRPr kumimoji="1" lang="ja-JP" altLang="en-US" dirty="0"/>
                    </a:p>
                  </a:txBody>
                  <a:tcPr anchor="ctr">
                    <a:cell3D prstMaterial="dkEdge">
                      <a:bevel/>
                      <a:lightRig rig="flood" dir="t"/>
                    </a:cell3D>
                  </a:tcPr>
                </a:tc>
                <a:tc>
                  <a:txBody>
                    <a:bodyPr/>
                    <a:lstStyle/>
                    <a:p>
                      <a:pPr algn="ctr"/>
                      <a:r>
                        <a:rPr kumimoji="1" lang="ja-JP" altLang="en-US" dirty="0" smtClean="0"/>
                        <a:t>原因（例）</a:t>
                      </a:r>
                      <a:endParaRPr kumimoji="1" lang="ja-JP" altLang="en-US" dirty="0"/>
                    </a:p>
                  </a:txBody>
                  <a:tcPr anchor="ctr">
                    <a:cell3D prstMaterial="dkEdge">
                      <a:bevel/>
                      <a:lightRig rig="flood" dir="t"/>
                    </a:cell3D>
                  </a:tcPr>
                </a:tc>
              </a:tr>
              <a:tr h="1179590">
                <a:tc rowSpan="2">
                  <a:txBody>
                    <a:bodyPr/>
                    <a:lstStyle/>
                    <a:p>
                      <a:pPr algn="ctr"/>
                      <a:r>
                        <a:rPr kumimoji="1" lang="ja-JP" altLang="en-US" dirty="0" smtClean="0">
                          <a:solidFill>
                            <a:schemeClr val="tx1"/>
                          </a:solidFill>
                          <a:latin typeface="HGP平成角ｺﾞｼｯｸ体W9" pitchFamily="50" charset="-128"/>
                          <a:ea typeface="HGP平成角ｺﾞｼｯｸ体W9" pitchFamily="50" charset="-128"/>
                        </a:rPr>
                        <a:t>保険者内</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dirty="0" smtClean="0">
                          <a:solidFill>
                            <a:schemeClr val="tx1"/>
                          </a:solidFill>
                          <a:latin typeface="HGP平成角ｺﾞｼｯｸ体W9" pitchFamily="50" charset="-128"/>
                          <a:ea typeface="HGP平成角ｺﾞｼｯｸ体W9" pitchFamily="50" charset="-128"/>
                        </a:rPr>
                        <a:t>の</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dirty="0" smtClean="0">
                          <a:solidFill>
                            <a:schemeClr val="tx1"/>
                          </a:solidFill>
                          <a:latin typeface="HGP平成角ｺﾞｼｯｸ体W9" pitchFamily="50" charset="-128"/>
                          <a:ea typeface="HGP平成角ｺﾞｼｯｸ体W9" pitchFamily="50" charset="-128"/>
                        </a:rPr>
                        <a:t>ばらつき</a:t>
                      </a:r>
                      <a:endParaRPr kumimoji="1" lang="ja-JP" altLang="en-US" dirty="0">
                        <a:solidFill>
                          <a:schemeClr val="tx1"/>
                        </a:solidFill>
                        <a:latin typeface="HGP平成角ｺﾞｼｯｸ体W9" pitchFamily="50" charset="-128"/>
                        <a:ea typeface="HGP平成角ｺﾞｼｯｸ体W9" pitchFamily="50" charset="-128"/>
                      </a:endParaRPr>
                    </a:p>
                  </a:txBody>
                  <a:tcPr anchor="ctr">
                    <a:cell3D prstMaterial="dkEdge">
                      <a:bevel/>
                      <a:lightRig rig="flood" dir="t"/>
                    </a:cell3D>
                    <a:solidFill>
                      <a:schemeClr val="accent4">
                        <a:lumMod val="40000"/>
                        <a:lumOff val="60000"/>
                      </a:schemeClr>
                    </a:solidFill>
                  </a:tcPr>
                </a:tc>
                <a:tc rowSpan="2">
                  <a:txBody>
                    <a:bodyPr/>
                    <a:lstStyle/>
                    <a:p>
                      <a:r>
                        <a:rPr kumimoji="1" lang="ja-JP" altLang="en-US" dirty="0" smtClean="0">
                          <a:solidFill>
                            <a:schemeClr val="tx1"/>
                          </a:solidFill>
                          <a:latin typeface="+mj-ea"/>
                          <a:ea typeface="+mj-ea"/>
                        </a:rPr>
                        <a:t>本人の状態は変わっていないのに、申請する度に要介護度が大きく変わる。</a:t>
                      </a:r>
                      <a:endParaRPr kumimoji="1" lang="ja-JP" altLang="en-US" dirty="0">
                        <a:solidFill>
                          <a:schemeClr val="tx1"/>
                        </a:solidFill>
                        <a:latin typeface="+mj-ea"/>
                        <a:ea typeface="+mj-ea"/>
                      </a:endParaRPr>
                    </a:p>
                  </a:txBody>
                  <a:tcPr anchor="ctr">
                    <a:cell3D prstMaterial="dkEdge">
                      <a:bevel/>
                      <a:lightRig rig="flood" dir="t"/>
                    </a:cell3D>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j-ea"/>
                          <a:ea typeface="+mj-ea"/>
                        </a:rPr>
                        <a:t>調査員によって、選択の基準が異なるために、担当する調査員が変わるたびに判定が変わってしまう。</a:t>
                      </a:r>
                    </a:p>
                  </a:txBody>
                  <a:tcPr anchor="ctr">
                    <a:cell3D prstMaterial="dkEdge">
                      <a:bevel/>
                      <a:lightRig rig="flood" dir="t"/>
                    </a:cell3D>
                    <a:solidFill>
                      <a:schemeClr val="accent4">
                        <a:lumMod val="40000"/>
                        <a:lumOff val="60000"/>
                      </a:schemeClr>
                    </a:solidFill>
                  </a:tcPr>
                </a:tc>
                <a:tc>
                  <a:txBody>
                    <a:bodyPr/>
                    <a:lstStyle/>
                    <a:p>
                      <a:r>
                        <a:rPr kumimoji="1" lang="ja-JP" altLang="en-US" dirty="0" smtClean="0">
                          <a:solidFill>
                            <a:schemeClr val="tx1"/>
                          </a:solidFill>
                        </a:rPr>
                        <a:t>調査員間の判断基準のばらつき</a:t>
                      </a:r>
                      <a:endParaRPr kumimoji="1" lang="en-US" altLang="ja-JP" dirty="0" smtClean="0">
                        <a:solidFill>
                          <a:schemeClr val="tx1"/>
                        </a:solidFill>
                      </a:endParaRPr>
                    </a:p>
                  </a:txBody>
                  <a:tcPr anchor="ctr">
                    <a:cell3D prstMaterial="dkEdge">
                      <a:bevel/>
                      <a:lightRig rig="flood" dir="t"/>
                    </a:cell3D>
                    <a:solidFill>
                      <a:schemeClr val="accent4">
                        <a:lumMod val="40000"/>
                        <a:lumOff val="60000"/>
                      </a:schemeClr>
                    </a:solidFill>
                  </a:tcPr>
                </a:tc>
              </a:tr>
              <a:tr h="1179590">
                <a:tc vMerge="1">
                  <a:txBody>
                    <a:bodyPr/>
                    <a:lstStyle/>
                    <a:p>
                      <a:endParaRPr kumimoji="1" lang="ja-JP" altLang="en-US" dirty="0"/>
                    </a:p>
                  </a:txBody>
                  <a:tcPr anchor="ctr"/>
                </a:tc>
                <a:tc vMerge="1">
                  <a:txBody>
                    <a:bodyPr/>
                    <a:lstStyle/>
                    <a:p>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j-ea"/>
                          <a:ea typeface="+mj-ea"/>
                        </a:rPr>
                        <a:t>合議体によって審査判定基準が異なるために、担当する合議体が変わるたびに判定が変わってしまう。</a:t>
                      </a:r>
                    </a:p>
                  </a:txBody>
                  <a:tcPr anchor="ctr">
                    <a:cell3D prstMaterial="dkEdge">
                      <a:bevel/>
                      <a:lightRig rig="flood" dir="t"/>
                    </a:cell3D>
                    <a:solidFill>
                      <a:schemeClr val="accent4">
                        <a:lumMod val="40000"/>
                        <a:lumOff val="60000"/>
                      </a:schemeClr>
                    </a:solidFill>
                  </a:tcPr>
                </a:tc>
                <a:tc>
                  <a:txBody>
                    <a:bodyPr/>
                    <a:lstStyle/>
                    <a:p>
                      <a:r>
                        <a:rPr kumimoji="1" lang="ja-JP" altLang="en-US" dirty="0" smtClean="0">
                          <a:solidFill>
                            <a:schemeClr val="tx1"/>
                          </a:solidFill>
                        </a:rPr>
                        <a:t>合議体間の判断基準のばらつき</a:t>
                      </a:r>
                      <a:endParaRPr kumimoji="1" lang="en-US" altLang="ja-JP" dirty="0" smtClean="0">
                        <a:solidFill>
                          <a:schemeClr val="tx1"/>
                        </a:solidFill>
                      </a:endParaRPr>
                    </a:p>
                  </a:txBody>
                  <a:tcPr anchor="ctr">
                    <a:cell3D prstMaterial="dkEdge">
                      <a:bevel/>
                      <a:lightRig rig="flood" dir="t"/>
                    </a:cell3D>
                    <a:solidFill>
                      <a:schemeClr val="accent4">
                        <a:lumMod val="40000"/>
                        <a:lumOff val="60000"/>
                      </a:schemeClr>
                    </a:solidFill>
                  </a:tcPr>
                </a:tc>
              </a:tr>
              <a:tr h="1179590">
                <a:tc rowSpan="2">
                  <a:txBody>
                    <a:bodyPr/>
                    <a:lstStyle/>
                    <a:p>
                      <a:pPr algn="ctr"/>
                      <a:r>
                        <a:rPr kumimoji="1" lang="ja-JP" altLang="en-US" dirty="0" smtClean="0">
                          <a:solidFill>
                            <a:schemeClr val="tx1"/>
                          </a:solidFill>
                          <a:latin typeface="HGP平成角ｺﾞｼｯｸ体W9" pitchFamily="50" charset="-128"/>
                          <a:ea typeface="HGP平成角ｺﾞｼｯｸ体W9" pitchFamily="50" charset="-128"/>
                        </a:rPr>
                        <a:t>保険者</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dirty="0" smtClean="0">
                          <a:solidFill>
                            <a:schemeClr val="tx1"/>
                          </a:solidFill>
                          <a:latin typeface="HGP平成角ｺﾞｼｯｸ体W9" pitchFamily="50" charset="-128"/>
                          <a:ea typeface="HGP平成角ｺﾞｼｯｸ体W9" pitchFamily="50" charset="-128"/>
                        </a:rPr>
                        <a:t>の</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dirty="0" smtClean="0">
                          <a:solidFill>
                            <a:schemeClr val="tx1"/>
                          </a:solidFill>
                          <a:latin typeface="HGP平成角ｺﾞｼｯｸ体W9" pitchFamily="50" charset="-128"/>
                          <a:ea typeface="HGP平成角ｺﾞｼｯｸ体W9" pitchFamily="50" charset="-128"/>
                        </a:rPr>
                        <a:t>かたより</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sz="1200" dirty="0" smtClean="0">
                          <a:solidFill>
                            <a:schemeClr val="tx1"/>
                          </a:solidFill>
                        </a:rPr>
                        <a:t>（保険者間のばらつき）</a:t>
                      </a:r>
                      <a:endParaRPr kumimoji="1" lang="ja-JP" altLang="en-US" sz="1200" dirty="0">
                        <a:solidFill>
                          <a:schemeClr val="tx1"/>
                        </a:solidFill>
                      </a:endParaRPr>
                    </a:p>
                  </a:txBody>
                  <a:tcPr anchor="ctr">
                    <a:cell3D prstMaterial="dkEdge">
                      <a:bevel/>
                      <a:lightRig rig="flood" dir="t"/>
                    </a:cell3D>
                    <a:solidFill>
                      <a:schemeClr val="accent3">
                        <a:lumMod val="40000"/>
                        <a:lumOff val="60000"/>
                      </a:schemeClr>
                    </a:solidFill>
                  </a:tcPr>
                </a:tc>
                <a:tc rowSpan="2">
                  <a:txBody>
                    <a:bodyPr/>
                    <a:lstStyle/>
                    <a:p>
                      <a:r>
                        <a:rPr kumimoji="1" lang="ja-JP" altLang="en-US" dirty="0" smtClean="0">
                          <a:solidFill>
                            <a:schemeClr val="tx1"/>
                          </a:solidFill>
                          <a:latin typeface="+mj-ea"/>
                          <a:ea typeface="+mj-ea"/>
                        </a:rPr>
                        <a:t>以前住んでいた市では、要介護３だったのに、新しい街に引っ越してきたら要介護１になった。</a:t>
                      </a:r>
                      <a:endParaRPr kumimoji="1" lang="ja-JP" altLang="en-US" dirty="0">
                        <a:solidFill>
                          <a:schemeClr val="tx1"/>
                        </a:solidFill>
                        <a:latin typeface="+mj-ea"/>
                        <a:ea typeface="+mj-ea"/>
                      </a:endParaRPr>
                    </a:p>
                  </a:txBody>
                  <a:tcPr anchor="ctr">
                    <a:cell3D prstMaterial="dkEdge">
                      <a:bevel/>
                      <a:lightRig rig="flood" dir="t"/>
                    </a:cell3D>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j-ea"/>
                          <a:ea typeface="+mj-ea"/>
                        </a:rPr>
                        <a:t>審査会（保険者）ごとに調査の基準が異なるために、最終的な結果に違いがでてくる。</a:t>
                      </a:r>
                    </a:p>
                    <a:p>
                      <a:endParaRPr kumimoji="1" lang="ja-JP" altLang="en-US" dirty="0">
                        <a:solidFill>
                          <a:schemeClr val="tx1"/>
                        </a:solidFill>
                        <a:latin typeface="+mj-ea"/>
                        <a:ea typeface="+mj-ea"/>
                      </a:endParaRPr>
                    </a:p>
                  </a:txBody>
                  <a:tcPr anchor="ctr">
                    <a:cell3D prstMaterial="dkEdge">
                      <a:bevel/>
                      <a:lightRig rig="flood" dir="t"/>
                    </a:cell3D>
                    <a:solidFill>
                      <a:schemeClr val="accent3">
                        <a:lumMod val="40000"/>
                        <a:lumOff val="60000"/>
                      </a:schemeClr>
                    </a:solidFill>
                  </a:tcPr>
                </a:tc>
                <a:tc>
                  <a:txBody>
                    <a:bodyPr/>
                    <a:lstStyle/>
                    <a:p>
                      <a:r>
                        <a:rPr kumimoji="1" lang="ja-JP" altLang="en-US" dirty="0" smtClean="0">
                          <a:solidFill>
                            <a:schemeClr val="tx1"/>
                          </a:solidFill>
                        </a:rPr>
                        <a:t>調査における独自の判断基準</a:t>
                      </a:r>
                      <a:endParaRPr kumimoji="1" lang="en-US" altLang="ja-JP" dirty="0" smtClean="0">
                        <a:solidFill>
                          <a:schemeClr val="tx1"/>
                        </a:solidFill>
                      </a:endParaRPr>
                    </a:p>
                  </a:txBody>
                  <a:tcPr anchor="ctr">
                    <a:cell3D prstMaterial="dkEdge">
                      <a:bevel/>
                      <a:lightRig rig="flood" dir="t"/>
                    </a:cell3D>
                    <a:solidFill>
                      <a:schemeClr val="accent3">
                        <a:lumMod val="40000"/>
                        <a:lumOff val="60000"/>
                      </a:schemeClr>
                    </a:solidFill>
                  </a:tcPr>
                </a:tc>
              </a:tr>
              <a:tr h="1061629">
                <a:tc vMerge="1">
                  <a:txBody>
                    <a:bodyPr/>
                    <a:lstStyle/>
                    <a:p>
                      <a:endParaRPr kumimoji="1" lang="ja-JP" altLang="en-US" dirty="0"/>
                    </a:p>
                  </a:txBody>
                  <a:tcPr anchor="ctr"/>
                </a:tc>
                <a:tc vMerge="1">
                  <a:txBody>
                    <a:bodyPr/>
                    <a:lstStyle/>
                    <a:p>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j-ea"/>
                          <a:ea typeface="+mj-ea"/>
                        </a:rPr>
                        <a:t>審査会（保険者）ごとに審査判定基準が異なるために、心身の状態が同じでも、最終的な結果に違いがでてくる。</a:t>
                      </a:r>
                    </a:p>
                  </a:txBody>
                  <a:tcPr anchor="ctr">
                    <a:cell3D prstMaterial="dkEdge">
                      <a:bevel/>
                      <a:lightRig rig="flood" dir="t"/>
                    </a:cell3D>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審査判定における独自のルール</a:t>
                      </a:r>
                      <a:endParaRPr kumimoji="1" lang="en-US" altLang="ja-JP" dirty="0" smtClean="0">
                        <a:solidFill>
                          <a:schemeClr val="tx1"/>
                        </a:solidFill>
                      </a:endParaRPr>
                    </a:p>
                  </a:txBody>
                  <a:tcPr anchor="ctr">
                    <a:cell3D prstMaterial="dkEdge">
                      <a:bevel/>
                      <a:lightRig rig="flood" dir="t"/>
                    </a:cell3D>
                    <a:solidFill>
                      <a:schemeClr val="accent3">
                        <a:lumMod val="40000"/>
                        <a:lumOff val="60000"/>
                      </a:schemeClr>
                    </a:solidFill>
                  </a:tcPr>
                </a:tc>
              </a:tr>
            </a:tbl>
          </a:graphicData>
        </a:graphic>
      </p:graphicFrame>
      <p:sp>
        <p:nvSpPr>
          <p:cNvPr id="5" name="正方形/長方形 4"/>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要介護認定における「ばらつき」と「かたより」</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グラフ 30"/>
          <p:cNvGraphicFramePr>
            <a:graphicFrameLocks/>
          </p:cNvGraphicFramePr>
          <p:nvPr/>
        </p:nvGraphicFramePr>
        <p:xfrm>
          <a:off x="1043856" y="1838345"/>
          <a:ext cx="3383734" cy="2232025"/>
        </p:xfrm>
        <a:graphic>
          <a:graphicData uri="http://schemas.openxmlformats.org/presentationml/2006/ole">
            <mc:AlternateContent xmlns:mc="http://schemas.openxmlformats.org/markup-compatibility/2006">
              <mc:Choice xmlns:v="urn:schemas-microsoft-com:vml" Requires="v">
                <p:oleObj spid="_x0000_s446578" r:id="rId4" imgW="3670110" imgH="2231329" progId="Excel.Sheet.8">
                  <p:embed/>
                </p:oleObj>
              </mc:Choice>
              <mc:Fallback>
                <p:oleObj r:id="rId4" imgW="3670110" imgH="2231329" progId="Excel.Sheet.8">
                  <p:embed/>
                  <p:pic>
                    <p:nvPicPr>
                      <p:cNvPr id="0" name="グラフ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856" y="1838345"/>
                        <a:ext cx="3383734"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グラフ 32"/>
          <p:cNvGraphicFramePr>
            <a:graphicFrameLocks/>
          </p:cNvGraphicFramePr>
          <p:nvPr/>
        </p:nvGraphicFramePr>
        <p:xfrm>
          <a:off x="1043856" y="4437460"/>
          <a:ext cx="3383734" cy="2232025"/>
        </p:xfrm>
        <a:graphic>
          <a:graphicData uri="http://schemas.openxmlformats.org/presentationml/2006/ole">
            <mc:AlternateContent xmlns:mc="http://schemas.openxmlformats.org/markup-compatibility/2006">
              <mc:Choice xmlns:v="urn:schemas-microsoft-com:vml" Requires="v">
                <p:oleObj spid="_x0000_s446579" r:id="rId6" imgW="3670110" imgH="2231329" progId="Excel.Sheet.8">
                  <p:embed/>
                </p:oleObj>
              </mc:Choice>
              <mc:Fallback>
                <p:oleObj r:id="rId6" imgW="3670110" imgH="2231329" progId="Excel.Sheet.8">
                  <p:embed/>
                  <p:pic>
                    <p:nvPicPr>
                      <p:cNvPr id="0" name="グラフ 3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856" y="4437460"/>
                        <a:ext cx="3383734"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グラフ 37"/>
          <p:cNvGraphicFramePr>
            <a:graphicFrameLocks/>
          </p:cNvGraphicFramePr>
          <p:nvPr/>
        </p:nvGraphicFramePr>
        <p:xfrm>
          <a:off x="4931975" y="4400947"/>
          <a:ext cx="3385201" cy="2232025"/>
        </p:xfrm>
        <a:graphic>
          <a:graphicData uri="http://schemas.openxmlformats.org/presentationml/2006/ole">
            <mc:AlternateContent xmlns:mc="http://schemas.openxmlformats.org/markup-compatibility/2006">
              <mc:Choice xmlns:v="urn:schemas-microsoft-com:vml" Requires="v">
                <p:oleObj spid="_x0000_s446580" r:id="rId8" imgW="3664014" imgH="2231329" progId="Excel.Sheet.8">
                  <p:embed/>
                </p:oleObj>
              </mc:Choice>
              <mc:Fallback>
                <p:oleObj r:id="rId8" imgW="3664014" imgH="2231329" progId="Excel.Sheet.8">
                  <p:embed/>
                  <p:pic>
                    <p:nvPicPr>
                      <p:cNvPr id="0" name="グラフ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1975" y="4400947"/>
                        <a:ext cx="3385201"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グラフ 2"/>
          <p:cNvGraphicFramePr>
            <a:graphicFrameLocks/>
          </p:cNvGraphicFramePr>
          <p:nvPr/>
        </p:nvGraphicFramePr>
        <p:xfrm>
          <a:off x="4860087" y="1838345"/>
          <a:ext cx="3383734" cy="2232025"/>
        </p:xfrm>
        <a:graphic>
          <a:graphicData uri="http://schemas.openxmlformats.org/presentationml/2006/ole">
            <mc:AlternateContent xmlns:mc="http://schemas.openxmlformats.org/markup-compatibility/2006">
              <mc:Choice xmlns:v="urn:schemas-microsoft-com:vml" Requires="v">
                <p:oleObj spid="_x0000_s446581" r:id="rId10" imgW="3664014" imgH="2231329" progId="Excel.Sheet.8">
                  <p:embed/>
                </p:oleObj>
              </mc:Choice>
              <mc:Fallback>
                <p:oleObj r:id="rId10" imgW="3664014" imgH="2231329" progId="Excel.Sheet.8">
                  <p:embed/>
                  <p:pic>
                    <p:nvPicPr>
                      <p:cNvPr id="0" name="グラフ 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0087" y="1838345"/>
                        <a:ext cx="3383734"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正方形/長方形 26"/>
          <p:cNvSpPr/>
          <p:nvPr/>
        </p:nvSpPr>
        <p:spPr>
          <a:xfrm>
            <a:off x="1547868" y="249289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A</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28" name="正方形/長方形 27"/>
          <p:cNvSpPr/>
          <p:nvPr/>
        </p:nvSpPr>
        <p:spPr>
          <a:xfrm>
            <a:off x="5436136" y="249289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B</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29" name="正方形/長方形 28"/>
          <p:cNvSpPr/>
          <p:nvPr/>
        </p:nvSpPr>
        <p:spPr>
          <a:xfrm>
            <a:off x="1547868" y="4593902"/>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C</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30" name="正方形/長方形 29"/>
          <p:cNvSpPr/>
          <p:nvPr/>
        </p:nvSpPr>
        <p:spPr>
          <a:xfrm>
            <a:off x="5436136" y="4585227"/>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D</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cxnSp>
        <p:nvCxnSpPr>
          <p:cNvPr id="9" name="直線コネクタ 8"/>
          <p:cNvCxnSpPr/>
          <p:nvPr/>
        </p:nvCxnSpPr>
        <p:spPr>
          <a:xfrm flipV="1">
            <a:off x="2483555"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直線コネクタ 31"/>
          <p:cNvCxnSpPr/>
          <p:nvPr/>
        </p:nvCxnSpPr>
        <p:spPr>
          <a:xfrm flipV="1">
            <a:off x="6371624"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1036" name="テキスト ボックス 33"/>
          <p:cNvSpPr txBox="1">
            <a:spLocks noChangeArrowheads="1"/>
          </p:cNvSpPr>
          <p:nvPr/>
        </p:nvSpPr>
        <p:spPr bwMode="auto">
          <a:xfrm>
            <a:off x="683210" y="1196975"/>
            <a:ext cx="8281939" cy="369888"/>
          </a:xfrm>
          <a:prstGeom prst="rect">
            <a:avLst/>
          </a:prstGeom>
          <a:noFill/>
          <a:ln w="9525">
            <a:noFill/>
            <a:miter lim="800000"/>
            <a:headEnd/>
            <a:tailEnd/>
          </a:ln>
        </p:spPr>
        <p:txBody>
          <a:bodyPr>
            <a:spAutoFit/>
          </a:bodyPr>
          <a:lstStyle/>
          <a:p>
            <a:r>
              <a:rPr lang="en-US" altLang="ja-JP" dirty="0" smtClean="0">
                <a:solidFill>
                  <a:prstClr val="black"/>
                </a:solidFill>
                <a:latin typeface="Arial" charset="0"/>
                <a:ea typeface="ＭＳ Ｐゴシック" charset="-128"/>
              </a:rPr>
              <a:t>[</a:t>
            </a:r>
            <a:r>
              <a:rPr lang="ja-JP" altLang="en-US" dirty="0" smtClean="0">
                <a:solidFill>
                  <a:prstClr val="black"/>
                </a:solidFill>
                <a:latin typeface="Arial" charset="0"/>
                <a:ea typeface="ＭＳ Ｐゴシック" charset="-128"/>
              </a:rPr>
              <a:t>例</a:t>
            </a:r>
            <a:r>
              <a:rPr lang="en-US" altLang="ja-JP" dirty="0" smtClean="0">
                <a:solidFill>
                  <a:prstClr val="black"/>
                </a:solidFill>
                <a:latin typeface="Arial" charset="0"/>
                <a:ea typeface="ＭＳ Ｐゴシック" charset="-128"/>
              </a:rPr>
              <a:t>] </a:t>
            </a:r>
            <a:r>
              <a:rPr lang="ja-JP" altLang="en-US" dirty="0" smtClean="0">
                <a:solidFill>
                  <a:prstClr val="black"/>
                </a:solidFill>
                <a:latin typeface="Arial" charset="0"/>
                <a:ea typeface="ＭＳ Ｐゴシック" charset="-128"/>
              </a:rPr>
              <a:t>ある審査会における</a:t>
            </a:r>
            <a:r>
              <a:rPr lang="en-US" altLang="ja-JP" dirty="0" smtClean="0">
                <a:solidFill>
                  <a:prstClr val="black"/>
                </a:solidFill>
                <a:latin typeface="Arial" charset="0"/>
                <a:ea typeface="ＭＳ Ｐゴシック" charset="-128"/>
              </a:rPr>
              <a:t>54</a:t>
            </a:r>
            <a:r>
              <a:rPr lang="ja-JP" altLang="en-US" dirty="0" smtClean="0">
                <a:solidFill>
                  <a:prstClr val="black"/>
                </a:solidFill>
                <a:latin typeface="Arial" charset="0"/>
                <a:ea typeface="ＭＳ Ｐゴシック" charset="-128"/>
              </a:rPr>
              <a:t>合議体の重度変更率の状況</a:t>
            </a:r>
            <a:r>
              <a:rPr lang="ja-JP" altLang="en-US" sz="1400" dirty="0" smtClean="0">
                <a:solidFill>
                  <a:prstClr val="black"/>
                </a:solidFill>
                <a:latin typeface="Arial" charset="0"/>
                <a:ea typeface="ＭＳ Ｐゴシック" charset="-128"/>
              </a:rPr>
              <a:t>（全国平均を</a:t>
            </a:r>
            <a:r>
              <a:rPr lang="en-US" altLang="ja-JP" sz="1400" dirty="0" smtClean="0">
                <a:solidFill>
                  <a:prstClr val="black"/>
                </a:solidFill>
                <a:latin typeface="Arial" charset="0"/>
                <a:ea typeface="ＭＳ Ｐゴシック" charset="-128"/>
              </a:rPr>
              <a:t>14</a:t>
            </a:r>
            <a:r>
              <a:rPr lang="ja-JP" altLang="en-US" sz="1400" dirty="0" smtClean="0">
                <a:solidFill>
                  <a:prstClr val="black"/>
                </a:solidFill>
                <a:latin typeface="Arial" charset="0"/>
                <a:ea typeface="ＭＳ Ｐゴシック" charset="-128"/>
              </a:rPr>
              <a:t>％と仮定）</a:t>
            </a:r>
          </a:p>
        </p:txBody>
      </p:sp>
      <p:cxnSp>
        <p:nvCxnSpPr>
          <p:cNvPr id="35" name="直線コネクタ 34"/>
          <p:cNvCxnSpPr/>
          <p:nvPr/>
        </p:nvCxnSpPr>
        <p:spPr>
          <a:xfrm flipV="1">
            <a:off x="2483555" y="4581922"/>
            <a:ext cx="0" cy="187166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直線コネクタ 36"/>
          <p:cNvCxnSpPr/>
          <p:nvPr/>
        </p:nvCxnSpPr>
        <p:spPr>
          <a:xfrm flipV="1">
            <a:off x="6371624" y="4508500"/>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39" name="角丸四角形 38"/>
          <p:cNvSpPr/>
          <p:nvPr/>
        </p:nvSpPr>
        <p:spPr>
          <a:xfrm>
            <a:off x="107518" y="1634055"/>
            <a:ext cx="2064195" cy="720080"/>
          </a:xfrm>
          <a:prstGeom prst="roundRect">
            <a:avLst>
              <a:gd name="adj" fmla="val 39755"/>
            </a:avLst>
          </a:prstGeom>
          <a:solidFill>
            <a:srgbClr val="92D050"/>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kern="0" dirty="0">
                <a:ln w="18415" cmpd="sng">
                  <a:solidFill>
                    <a:prstClr val="black"/>
                  </a:solidFill>
                  <a:prstDash val="solid"/>
                </a:ln>
                <a:solidFill>
                  <a:prstClr val="black"/>
                </a:solidFill>
                <a:latin typeface="ＭＳ ゴシック" pitchFamily="49" charset="-128"/>
                <a:ea typeface="ＭＳ ゴシック" pitchFamily="49" charset="-128"/>
              </a:rPr>
              <a:t>ばらつき：小さい</a:t>
            </a:r>
            <a:r>
              <a:rPr lang="en-US" altLang="ja-JP" sz="1600" kern="0" dirty="0">
                <a:ln w="18415" cmpd="sng">
                  <a:solidFill>
                    <a:prstClr val="black"/>
                  </a:solidFill>
                  <a:prstDash val="solid"/>
                </a:ln>
                <a:solidFill>
                  <a:prstClr val="black"/>
                </a:solidFill>
                <a:latin typeface="ＭＳ ゴシック" pitchFamily="49" charset="-128"/>
                <a:ea typeface="ＭＳ ゴシック" pitchFamily="49" charset="-128"/>
              </a:rPr>
              <a:t/>
            </a:r>
            <a:br>
              <a:rPr lang="en-US" altLang="ja-JP" sz="1600" kern="0" dirty="0">
                <a:ln w="18415" cmpd="sng">
                  <a:solidFill>
                    <a:prstClr val="black"/>
                  </a:solidFill>
                  <a:prstDash val="solid"/>
                </a:ln>
                <a:solidFill>
                  <a:prstClr val="black"/>
                </a:solidFill>
                <a:latin typeface="ＭＳ ゴシック" pitchFamily="49" charset="-128"/>
                <a:ea typeface="ＭＳ ゴシック" pitchFamily="49" charset="-128"/>
              </a:rPr>
            </a:br>
            <a:r>
              <a:rPr lang="ja-JP" altLang="en-US" sz="1600" kern="0" dirty="0">
                <a:ln w="18415" cmpd="sng">
                  <a:solidFill>
                    <a:prstClr val="black"/>
                  </a:solidFill>
                  <a:prstDash val="solid"/>
                </a:ln>
                <a:solidFill>
                  <a:prstClr val="black"/>
                </a:solidFill>
                <a:latin typeface="ＭＳ ゴシック" pitchFamily="49" charset="-128"/>
                <a:ea typeface="ＭＳ ゴシック" pitchFamily="49" charset="-128"/>
              </a:rPr>
              <a:t>かたより：小さい</a:t>
            </a:r>
          </a:p>
        </p:txBody>
      </p:sp>
      <p:sp>
        <p:nvSpPr>
          <p:cNvPr id="40" name="角丸四角形 39"/>
          <p:cNvSpPr/>
          <p:nvPr/>
        </p:nvSpPr>
        <p:spPr>
          <a:xfrm>
            <a:off x="2836438" y="4209118"/>
            <a:ext cx="2078461"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ばらつき：大きい</a:t>
            </a:r>
            <a:r>
              <a:rPr lang="en-US" altLang="ja-JP"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
            </a:r>
            <a:br>
              <a:rPr lang="en-US" altLang="ja-JP"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br>
            <a:r>
              <a:rPr lang="ja-JP" altLang="en-US"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t>かたより：小さい</a:t>
            </a:r>
          </a:p>
        </p:txBody>
      </p:sp>
      <p:sp>
        <p:nvSpPr>
          <p:cNvPr id="41" name="角丸四角形 40"/>
          <p:cNvSpPr/>
          <p:nvPr/>
        </p:nvSpPr>
        <p:spPr>
          <a:xfrm>
            <a:off x="4463988" y="1628800"/>
            <a:ext cx="2089212"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t>ばらつき：小さい</a:t>
            </a:r>
            <a:r>
              <a:rPr lang="en-US" altLang="ja-JP"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t/>
            </a:r>
            <a:br>
              <a:rPr lang="en-US" altLang="ja-JP"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br>
            <a:r>
              <a:rPr lang="ja-JP" altLang="en-US"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かたより：大きい</a:t>
            </a:r>
          </a:p>
        </p:txBody>
      </p:sp>
      <p:cxnSp>
        <p:nvCxnSpPr>
          <p:cNvPr id="43" name="直線コネクタ 42"/>
          <p:cNvCxnSpPr/>
          <p:nvPr/>
        </p:nvCxnSpPr>
        <p:spPr>
          <a:xfrm flipV="1">
            <a:off x="2636029"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44" name="直線コネクタ 43"/>
          <p:cNvCxnSpPr/>
          <p:nvPr/>
        </p:nvCxnSpPr>
        <p:spPr>
          <a:xfrm flipV="1">
            <a:off x="7144254"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45" name="直線コネクタ 44"/>
          <p:cNvCxnSpPr/>
          <p:nvPr/>
        </p:nvCxnSpPr>
        <p:spPr>
          <a:xfrm flipV="1">
            <a:off x="2627232" y="4581922"/>
            <a:ext cx="0" cy="1871663"/>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46" name="直線コネクタ 45"/>
          <p:cNvCxnSpPr/>
          <p:nvPr/>
        </p:nvCxnSpPr>
        <p:spPr>
          <a:xfrm flipV="1">
            <a:off x="6947798" y="4508500"/>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sp>
        <p:nvSpPr>
          <p:cNvPr id="42" name="角丸四角形 41"/>
          <p:cNvSpPr/>
          <p:nvPr/>
        </p:nvSpPr>
        <p:spPr>
          <a:xfrm>
            <a:off x="7048500" y="4209118"/>
            <a:ext cx="2057400"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ばらつき：大きい</a:t>
            </a:r>
            <a:r>
              <a:rPr lang="en-US" altLang="ja-JP"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
            </a:r>
            <a:br>
              <a:rPr lang="en-US" altLang="ja-JP"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br>
            <a:r>
              <a:rPr lang="ja-JP" altLang="en-US"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かたより：大きい</a:t>
            </a:r>
          </a:p>
        </p:txBody>
      </p:sp>
      <p:cxnSp>
        <p:nvCxnSpPr>
          <p:cNvPr id="47" name="直線コネクタ 46"/>
          <p:cNvCxnSpPr/>
          <p:nvPr/>
        </p:nvCxnSpPr>
        <p:spPr>
          <a:xfrm flipV="1">
            <a:off x="8595683" y="1420813"/>
            <a:ext cx="0" cy="784225"/>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直線コネクタ 47"/>
          <p:cNvCxnSpPr/>
          <p:nvPr/>
        </p:nvCxnSpPr>
        <p:spPr>
          <a:xfrm flipV="1">
            <a:off x="8748156" y="1420813"/>
            <a:ext cx="0" cy="784225"/>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sp>
        <p:nvSpPr>
          <p:cNvPr id="1049" name="テキスト ボックス 52"/>
          <p:cNvSpPr txBox="1">
            <a:spLocks noChangeArrowheads="1"/>
          </p:cNvSpPr>
          <p:nvPr/>
        </p:nvSpPr>
        <p:spPr bwMode="auto">
          <a:xfrm>
            <a:off x="8411139" y="2276872"/>
            <a:ext cx="553998" cy="1223963"/>
          </a:xfrm>
          <a:prstGeom prst="rect">
            <a:avLst/>
          </a:prstGeom>
          <a:noFill/>
          <a:ln w="9525">
            <a:noFill/>
            <a:miter lim="800000"/>
            <a:headEnd/>
            <a:tailEnd/>
          </a:ln>
        </p:spPr>
        <p:txBody>
          <a:bodyPr vert="eaVert">
            <a:spAutoFit/>
          </a:bodyPr>
          <a:lstStyle/>
          <a:p>
            <a:r>
              <a:rPr lang="ja-JP" altLang="en-US" sz="1200" smtClean="0">
                <a:solidFill>
                  <a:prstClr val="black"/>
                </a:solidFill>
                <a:latin typeface="Arial" charset="0"/>
                <a:ea typeface="ＭＳ Ｐゴシック" charset="-128"/>
              </a:rPr>
              <a:t>自治体の平均値</a:t>
            </a:r>
            <a:endParaRPr lang="en-US" altLang="ja-JP" sz="1200" smtClean="0">
              <a:solidFill>
                <a:prstClr val="black"/>
              </a:solidFill>
              <a:latin typeface="Arial" charset="0"/>
              <a:ea typeface="ＭＳ Ｐゴシック" charset="-128"/>
            </a:endParaRPr>
          </a:p>
          <a:p>
            <a:r>
              <a:rPr lang="ja-JP" altLang="en-US" sz="1200" smtClean="0">
                <a:solidFill>
                  <a:prstClr val="black"/>
                </a:solidFill>
                <a:latin typeface="Arial" charset="0"/>
                <a:ea typeface="ＭＳ Ｐゴシック" charset="-128"/>
              </a:rPr>
              <a:t>全国の平均値</a:t>
            </a:r>
          </a:p>
        </p:txBody>
      </p:sp>
      <p:sp>
        <p:nvSpPr>
          <p:cNvPr id="49" name="正方形/長方形 48"/>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「ばらつき」と「かたより」のパターン</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894338" y="4149725"/>
            <a:ext cx="3533275" cy="2205038"/>
          </a:xfrm>
        </p:spPr>
        <p:txBody>
          <a:bodyPr>
            <a:normAutofit fontScale="92500" lnSpcReduction="20000"/>
          </a:bodyPr>
          <a:lstStyle/>
          <a:p>
            <a:pPr marL="0" indent="0">
              <a:buFont typeface="Arial" charset="0"/>
              <a:buNone/>
              <a:defRPr/>
            </a:pPr>
            <a:r>
              <a:rPr lang="en-US" altLang="ja-JP" sz="1800" dirty="0" smtClean="0"/>
              <a:t>[</a:t>
            </a:r>
            <a:r>
              <a:rPr lang="ja-JP" altLang="en-US" sz="1800" dirty="0" smtClean="0"/>
              <a:t>解釈の例</a:t>
            </a:r>
            <a:r>
              <a:rPr lang="en-US" altLang="ja-JP" sz="1800" dirty="0" smtClean="0"/>
              <a:t>]</a:t>
            </a:r>
          </a:p>
          <a:p>
            <a:pPr>
              <a:defRPr/>
            </a:pPr>
            <a:r>
              <a:rPr lang="ja-JP" altLang="ja-JP" sz="1700" dirty="0" smtClean="0"/>
              <a:t>内部研修などが充実しており、運営</a:t>
            </a:r>
            <a:r>
              <a:rPr lang="ja-JP" altLang="en-US" sz="1700" dirty="0" smtClean="0"/>
              <a:t>方法の標準化がすすめられている</a:t>
            </a:r>
            <a:r>
              <a:rPr lang="ja-JP" altLang="ja-JP" sz="1700" dirty="0" smtClean="0"/>
              <a:t>可能性が高い。</a:t>
            </a:r>
            <a:endParaRPr lang="en-US" altLang="ja-JP" sz="1700" dirty="0" smtClean="0"/>
          </a:p>
          <a:p>
            <a:pPr>
              <a:defRPr/>
            </a:pPr>
            <a:r>
              <a:rPr lang="ja-JP" altLang="en-US" sz="1700" dirty="0" smtClean="0"/>
              <a:t>全国平均に近いが、そのことをもって適切な認定が行われているとは限らない。</a:t>
            </a:r>
            <a:endParaRPr lang="en-US" altLang="ja-JP" sz="1700" dirty="0" smtClean="0"/>
          </a:p>
          <a:p>
            <a:pPr>
              <a:defRPr/>
            </a:pPr>
            <a:r>
              <a:rPr lang="ja-JP" altLang="en-US" sz="1700" dirty="0" smtClean="0"/>
              <a:t>地域単位の特殊性等がないかなどについて検討は必要。</a:t>
            </a:r>
            <a:endParaRPr lang="ja-JP" altLang="en-US" sz="1700" dirty="0"/>
          </a:p>
        </p:txBody>
      </p:sp>
      <p:sp>
        <p:nvSpPr>
          <p:cNvPr id="7" name="角丸四角形 6"/>
          <p:cNvSpPr/>
          <p:nvPr/>
        </p:nvSpPr>
        <p:spPr>
          <a:xfrm>
            <a:off x="1854478" y="1196752"/>
            <a:ext cx="2069835"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8415" cmpd="sng">
                  <a:solidFill>
                    <a:prstClr val="black"/>
                  </a:solidFill>
                  <a:prstDash val="solid"/>
                </a:ln>
                <a:solidFill>
                  <a:prstClr val="black"/>
                </a:solidFill>
                <a:latin typeface="ＭＳ ゴシック" pitchFamily="49" charset="-128"/>
                <a:ea typeface="ＭＳ ゴシック" pitchFamily="49" charset="-128"/>
              </a:rPr>
              <a:t>ばらつき：小さい</a:t>
            </a:r>
            <a:r>
              <a:rPr lang="en-US" altLang="ja-JP" sz="1600" dirty="0">
                <a:ln w="18415" cmpd="sng">
                  <a:solidFill>
                    <a:prstClr val="black"/>
                  </a:solidFill>
                  <a:prstDash val="solid"/>
                </a:ln>
                <a:solidFill>
                  <a:prstClr val="black"/>
                </a:solidFill>
                <a:latin typeface="ＭＳ ゴシック" pitchFamily="49" charset="-128"/>
                <a:ea typeface="ＭＳ ゴシック" pitchFamily="49" charset="-128"/>
              </a:rPr>
              <a:t/>
            </a:r>
            <a:br>
              <a:rPr lang="en-US" altLang="ja-JP" sz="1600" dirty="0">
                <a:ln w="18415" cmpd="sng">
                  <a:solidFill>
                    <a:prstClr val="black"/>
                  </a:solidFill>
                  <a:prstDash val="solid"/>
                </a:ln>
                <a:solidFill>
                  <a:prstClr val="black"/>
                </a:solidFill>
                <a:latin typeface="ＭＳ ゴシック" pitchFamily="49" charset="-128"/>
                <a:ea typeface="ＭＳ ゴシック" pitchFamily="49" charset="-128"/>
              </a:rPr>
            </a:br>
            <a:r>
              <a:rPr lang="ja-JP" altLang="en-US" sz="1600" dirty="0">
                <a:ln w="18415" cmpd="sng">
                  <a:solidFill>
                    <a:prstClr val="black"/>
                  </a:solidFill>
                  <a:prstDash val="solid"/>
                </a:ln>
                <a:solidFill>
                  <a:prstClr val="black"/>
                </a:solidFill>
                <a:latin typeface="ＭＳ ゴシック" pitchFamily="49" charset="-128"/>
                <a:ea typeface="ＭＳ ゴシック" pitchFamily="49" charset="-128"/>
              </a:rPr>
              <a:t>かたより：小さい</a:t>
            </a:r>
          </a:p>
        </p:txBody>
      </p:sp>
      <p:sp>
        <p:nvSpPr>
          <p:cNvPr id="12" name="コンテンツ プレースホルダー 2"/>
          <p:cNvSpPr txBox="1">
            <a:spLocks/>
          </p:cNvSpPr>
          <p:nvPr/>
        </p:nvSpPr>
        <p:spPr>
          <a:xfrm>
            <a:off x="4782384" y="4149749"/>
            <a:ext cx="3534742" cy="2493963"/>
          </a:xfrm>
          <a:prstGeom prst="rect">
            <a:avLst/>
          </a:prstGeom>
        </p:spPr>
        <p:txBody>
          <a:bodyPr>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Clr>
                <a:srgbClr val="4F81BD"/>
              </a:buClr>
              <a:buFont typeface="Wingdings 3"/>
              <a:buNone/>
              <a:defRPr/>
            </a:pPr>
            <a:r>
              <a:rPr lang="en-US" altLang="ja-JP" sz="1900" dirty="0">
                <a:solidFill>
                  <a:prstClr val="black"/>
                </a:solidFill>
              </a:rPr>
              <a:t>[</a:t>
            </a:r>
            <a:r>
              <a:rPr lang="ja-JP" altLang="en-US" sz="1900" dirty="0">
                <a:solidFill>
                  <a:prstClr val="black"/>
                </a:solidFill>
              </a:rPr>
              <a:t>解釈の例</a:t>
            </a:r>
            <a:r>
              <a:rPr lang="en-US" altLang="ja-JP" sz="1900" dirty="0">
                <a:solidFill>
                  <a:prstClr val="black"/>
                </a:solidFill>
              </a:rPr>
              <a:t>]</a:t>
            </a:r>
          </a:p>
          <a:p>
            <a:pPr>
              <a:buClr>
                <a:srgbClr val="4F81BD"/>
              </a:buClr>
              <a:defRPr/>
            </a:pPr>
            <a:r>
              <a:rPr lang="ja-JP" altLang="ja-JP" sz="1900" dirty="0">
                <a:solidFill>
                  <a:prstClr val="black"/>
                </a:solidFill>
              </a:rPr>
              <a:t>内部研修などが充実しており、運営</a:t>
            </a:r>
            <a:r>
              <a:rPr lang="ja-JP" altLang="en-US" sz="1900" dirty="0">
                <a:solidFill>
                  <a:prstClr val="black"/>
                </a:solidFill>
              </a:rPr>
              <a:t>方法の標準化がすすめられている</a:t>
            </a:r>
            <a:r>
              <a:rPr lang="ja-JP" altLang="ja-JP" sz="1900" dirty="0">
                <a:solidFill>
                  <a:prstClr val="black"/>
                </a:solidFill>
              </a:rPr>
              <a:t>可能性が高い</a:t>
            </a:r>
            <a:r>
              <a:rPr lang="ja-JP" altLang="ja-JP" sz="1900" dirty="0" smtClean="0">
                <a:solidFill>
                  <a:prstClr val="black"/>
                </a:solidFill>
              </a:rPr>
              <a:t>。</a:t>
            </a:r>
            <a:endParaRPr lang="en-US" altLang="ja-JP" sz="1900" dirty="0" smtClean="0">
              <a:solidFill>
                <a:prstClr val="black"/>
              </a:solidFill>
            </a:endParaRPr>
          </a:p>
          <a:p>
            <a:pPr>
              <a:buClr>
                <a:srgbClr val="4F81BD"/>
              </a:buClr>
              <a:defRPr/>
            </a:pPr>
            <a:r>
              <a:rPr lang="ja-JP" altLang="en-US" sz="1900" dirty="0" smtClean="0">
                <a:solidFill>
                  <a:prstClr val="black"/>
                </a:solidFill>
              </a:rPr>
              <a:t>全国平均からはかい離しており、何らかの特殊要因（人口構造・特殊ルール）が働いている可能性が高い。</a:t>
            </a:r>
            <a:endParaRPr lang="en-US" altLang="ja-JP" sz="1900" dirty="0" smtClean="0">
              <a:solidFill>
                <a:prstClr val="black"/>
              </a:solidFill>
            </a:endParaRPr>
          </a:p>
          <a:p>
            <a:pPr>
              <a:buClr>
                <a:srgbClr val="4F81BD"/>
              </a:buClr>
              <a:defRPr/>
            </a:pPr>
            <a:r>
              <a:rPr lang="ja-JP" altLang="en-US" sz="1900" dirty="0" smtClean="0">
                <a:solidFill>
                  <a:prstClr val="black"/>
                </a:solidFill>
              </a:rPr>
              <a:t>平均からかい離する理由を明らかにすることが必要。</a:t>
            </a:r>
            <a:endParaRPr lang="en-US" altLang="ja-JP" sz="1900" dirty="0">
              <a:solidFill>
                <a:prstClr val="black"/>
              </a:solidFill>
            </a:endParaRPr>
          </a:p>
        </p:txBody>
      </p:sp>
      <p:sp>
        <p:nvSpPr>
          <p:cNvPr id="16" name="角丸四角形 15"/>
          <p:cNvSpPr/>
          <p:nvPr/>
        </p:nvSpPr>
        <p:spPr>
          <a:xfrm>
            <a:off x="5929379" y="1208722"/>
            <a:ext cx="2097073"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8415" cmpd="sng">
                  <a:solidFill>
                    <a:prstClr val="black"/>
                  </a:solidFill>
                  <a:prstDash val="solid"/>
                </a:ln>
                <a:solidFill>
                  <a:prstClr val="black"/>
                </a:solidFill>
                <a:latin typeface="ＭＳ ゴシック" pitchFamily="49" charset="-128"/>
                <a:ea typeface="ＭＳ ゴシック" pitchFamily="49" charset="-128"/>
              </a:rPr>
              <a:t>ばらつき：小さい</a:t>
            </a:r>
            <a:r>
              <a:rPr lang="en-US" altLang="ja-JP" sz="1600" dirty="0">
                <a:ln w="18415" cmpd="sng">
                  <a:solidFill>
                    <a:prstClr val="black"/>
                  </a:solidFill>
                  <a:prstDash val="solid"/>
                </a:ln>
                <a:solidFill>
                  <a:prstClr val="black"/>
                </a:solidFill>
                <a:latin typeface="ＭＳ ゴシック" pitchFamily="49" charset="-128"/>
                <a:ea typeface="ＭＳ ゴシック" pitchFamily="49" charset="-128"/>
              </a:rPr>
              <a:t/>
            </a:r>
            <a:br>
              <a:rPr lang="en-US" altLang="ja-JP" sz="1600" dirty="0">
                <a:ln w="18415" cmpd="sng">
                  <a:solidFill>
                    <a:prstClr val="black"/>
                  </a:solidFill>
                  <a:prstDash val="solid"/>
                </a:ln>
                <a:solidFill>
                  <a:prstClr val="black"/>
                </a:solidFill>
                <a:latin typeface="ＭＳ ゴシック" pitchFamily="49" charset="-128"/>
                <a:ea typeface="ＭＳ ゴシック" pitchFamily="49" charset="-128"/>
              </a:rPr>
            </a:br>
            <a:r>
              <a:rPr lang="ja-JP" altLang="en-US" sz="1600" b="1" dirty="0">
                <a:ln w="1905">
                  <a:solidFill>
                    <a:prstClr val="black"/>
                  </a:solidFill>
                </a:ln>
                <a:solidFill>
                  <a:prstClr val="black"/>
                </a:solidFill>
                <a:latin typeface="ＭＳ ゴシック" pitchFamily="49" charset="-128"/>
                <a:ea typeface="ＭＳ ゴシック" pitchFamily="49" charset="-128"/>
              </a:rPr>
              <a:t>かたより：大きい</a:t>
            </a:r>
          </a:p>
        </p:txBody>
      </p:sp>
      <p:graphicFrame>
        <p:nvGraphicFramePr>
          <p:cNvPr id="2050" name="グラフ 24"/>
          <p:cNvGraphicFramePr>
            <a:graphicFrameLocks/>
          </p:cNvGraphicFramePr>
          <p:nvPr/>
        </p:nvGraphicFramePr>
        <p:xfrm>
          <a:off x="1043856" y="1838345"/>
          <a:ext cx="3383734" cy="2232025"/>
        </p:xfrm>
        <a:graphic>
          <a:graphicData uri="http://schemas.openxmlformats.org/presentationml/2006/ole">
            <mc:AlternateContent xmlns:mc="http://schemas.openxmlformats.org/markup-compatibility/2006">
              <mc:Choice xmlns:v="urn:schemas-microsoft-com:vml" Requires="v">
                <p:oleObj spid="_x0000_s447546" r:id="rId4" imgW="3670110" imgH="2231329" progId="Excel.Sheet.8">
                  <p:embed/>
                </p:oleObj>
              </mc:Choice>
              <mc:Fallback>
                <p:oleObj r:id="rId4" imgW="3670110" imgH="2231329" progId="Excel.Sheet.8">
                  <p:embed/>
                  <p:pic>
                    <p:nvPicPr>
                      <p:cNvPr id="0" name="グラフ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856" y="1838345"/>
                        <a:ext cx="3383734"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グラフ 25"/>
          <p:cNvGraphicFramePr>
            <a:graphicFrameLocks/>
          </p:cNvGraphicFramePr>
          <p:nvPr/>
        </p:nvGraphicFramePr>
        <p:xfrm>
          <a:off x="4860087" y="1838345"/>
          <a:ext cx="3383734" cy="2232025"/>
        </p:xfrm>
        <a:graphic>
          <a:graphicData uri="http://schemas.openxmlformats.org/presentationml/2006/ole">
            <mc:AlternateContent xmlns:mc="http://schemas.openxmlformats.org/markup-compatibility/2006">
              <mc:Choice xmlns:v="urn:schemas-microsoft-com:vml" Requires="v">
                <p:oleObj spid="_x0000_s447547" r:id="rId6" imgW="3664014" imgH="2231329" progId="Excel.Sheet.8">
                  <p:embed/>
                </p:oleObj>
              </mc:Choice>
              <mc:Fallback>
                <p:oleObj r:id="rId6" imgW="3664014" imgH="2231329" progId="Excel.Sheet.8">
                  <p:embed/>
                  <p:pic>
                    <p:nvPicPr>
                      <p:cNvPr id="0" name="グラフ 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87" y="1838345"/>
                        <a:ext cx="3383734"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正方形/長方形 26"/>
          <p:cNvSpPr/>
          <p:nvPr/>
        </p:nvSpPr>
        <p:spPr>
          <a:xfrm>
            <a:off x="1547868" y="249289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A</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28" name="正方形/長方形 27"/>
          <p:cNvSpPr/>
          <p:nvPr/>
        </p:nvSpPr>
        <p:spPr>
          <a:xfrm>
            <a:off x="5436136" y="249289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B</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cxnSp>
        <p:nvCxnSpPr>
          <p:cNvPr id="29" name="直線コネクタ 28"/>
          <p:cNvCxnSpPr/>
          <p:nvPr/>
        </p:nvCxnSpPr>
        <p:spPr>
          <a:xfrm flipV="1">
            <a:off x="2483555"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直線コネクタ 29"/>
          <p:cNvCxnSpPr/>
          <p:nvPr/>
        </p:nvCxnSpPr>
        <p:spPr>
          <a:xfrm flipV="1">
            <a:off x="6371624"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直線コネクタ 30"/>
          <p:cNvCxnSpPr/>
          <p:nvPr/>
        </p:nvCxnSpPr>
        <p:spPr>
          <a:xfrm flipV="1">
            <a:off x="2636029"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32" name="直線コネクタ 31"/>
          <p:cNvCxnSpPr/>
          <p:nvPr/>
        </p:nvCxnSpPr>
        <p:spPr>
          <a:xfrm flipV="1">
            <a:off x="7144254"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sp>
        <p:nvSpPr>
          <p:cNvPr id="17" name="正方形/長方形 16"/>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パターン別の特徴（１）</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894314" y="4149725"/>
            <a:ext cx="3606580" cy="2205038"/>
          </a:xfrm>
        </p:spPr>
        <p:txBody>
          <a:bodyPr>
            <a:normAutofit fontScale="92500" lnSpcReduction="20000"/>
          </a:bodyPr>
          <a:lstStyle/>
          <a:p>
            <a:pPr marL="0" indent="0">
              <a:buFont typeface="Arial" charset="0"/>
              <a:buNone/>
              <a:defRPr/>
            </a:pPr>
            <a:r>
              <a:rPr lang="en-US" altLang="ja-JP" sz="1700" dirty="0" smtClean="0"/>
              <a:t>[</a:t>
            </a:r>
            <a:r>
              <a:rPr lang="ja-JP" altLang="en-US" sz="1700" dirty="0" smtClean="0"/>
              <a:t>解釈の例</a:t>
            </a:r>
            <a:r>
              <a:rPr lang="en-US" altLang="ja-JP" sz="1700" dirty="0" smtClean="0"/>
              <a:t>]</a:t>
            </a:r>
          </a:p>
          <a:p>
            <a:pPr>
              <a:defRPr/>
            </a:pPr>
            <a:r>
              <a:rPr lang="ja-JP" altLang="en-US" sz="1600" dirty="0" smtClean="0"/>
              <a:t>結果的な平均値は</a:t>
            </a:r>
            <a:r>
              <a:rPr lang="ja-JP" altLang="ja-JP" sz="1600" dirty="0" smtClean="0"/>
              <a:t>全国平均に</a:t>
            </a:r>
            <a:r>
              <a:rPr lang="ja-JP" altLang="ja-JP" sz="1600" dirty="0"/>
              <a:t>は</a:t>
            </a:r>
            <a:r>
              <a:rPr lang="ja-JP" altLang="ja-JP" sz="1600" dirty="0" smtClean="0"/>
              <a:t>近</a:t>
            </a:r>
            <a:r>
              <a:rPr lang="ja-JP" altLang="en-US" sz="1600" dirty="0" smtClean="0"/>
              <a:t>いが</a:t>
            </a:r>
            <a:r>
              <a:rPr lang="ja-JP" altLang="ja-JP" sz="1600" dirty="0" smtClean="0"/>
              <a:t>、</a:t>
            </a:r>
            <a:r>
              <a:rPr lang="ja-JP" altLang="ja-JP" sz="1600" dirty="0"/>
              <a:t>内部</a:t>
            </a:r>
            <a:r>
              <a:rPr lang="ja-JP" altLang="ja-JP" sz="1600" dirty="0" smtClean="0"/>
              <a:t>の</a:t>
            </a:r>
            <a:r>
              <a:rPr lang="ja-JP" altLang="en-US" sz="1600" dirty="0"/>
              <a:t>ばらつき</a:t>
            </a:r>
            <a:r>
              <a:rPr lang="ja-JP" altLang="ja-JP" sz="1600" dirty="0" smtClean="0"/>
              <a:t>が</a:t>
            </a:r>
            <a:r>
              <a:rPr lang="ja-JP" altLang="ja-JP" sz="1600" dirty="0"/>
              <a:t>大きく、平準化が必要な状態</a:t>
            </a:r>
            <a:r>
              <a:rPr lang="ja-JP" altLang="ja-JP" sz="1600" dirty="0" smtClean="0"/>
              <a:t>。</a:t>
            </a:r>
            <a:endParaRPr lang="en-US" altLang="ja-JP" sz="1600" dirty="0" smtClean="0"/>
          </a:p>
          <a:p>
            <a:pPr>
              <a:defRPr/>
            </a:pPr>
            <a:r>
              <a:rPr lang="ja-JP" altLang="en-US" sz="1600" dirty="0" smtClean="0"/>
              <a:t>外部合議体（あるいは隣接自治体等）との情報交換によって問題点や特徴を把握できることも。</a:t>
            </a:r>
            <a:endParaRPr lang="en-US" altLang="ja-JP" sz="1600" dirty="0" smtClean="0"/>
          </a:p>
          <a:p>
            <a:pPr>
              <a:defRPr/>
            </a:pPr>
            <a:r>
              <a:rPr lang="ja-JP" altLang="en-US" sz="1600" dirty="0" smtClean="0"/>
              <a:t>また、標準化を進めた結果、タイプ</a:t>
            </a:r>
            <a:r>
              <a:rPr lang="en-US" altLang="ja-JP" sz="1600" dirty="0" smtClean="0"/>
              <a:t>B</a:t>
            </a:r>
            <a:r>
              <a:rPr lang="ja-JP" altLang="en-US" sz="1600" dirty="0" smtClean="0"/>
              <a:t>に変化する可能性もあり、問題点の洗い出しが必要。</a:t>
            </a:r>
            <a:endParaRPr lang="en-US" altLang="ja-JP" sz="1600" dirty="0" smtClean="0"/>
          </a:p>
        </p:txBody>
      </p:sp>
      <p:sp>
        <p:nvSpPr>
          <p:cNvPr id="12" name="コンテンツ プレースホルダー 2"/>
          <p:cNvSpPr txBox="1">
            <a:spLocks/>
          </p:cNvSpPr>
          <p:nvPr/>
        </p:nvSpPr>
        <p:spPr>
          <a:xfrm>
            <a:off x="4782384" y="4149725"/>
            <a:ext cx="3534742" cy="1993900"/>
          </a:xfrm>
          <a:prstGeom prst="rect">
            <a:avLst/>
          </a:prstGeom>
        </p:spPr>
        <p:txBody>
          <a:bodyPr>
            <a:normAutofit fontScale="925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Clr>
                <a:srgbClr val="4F81BD"/>
              </a:buClr>
              <a:buFont typeface="Wingdings 3"/>
              <a:buNone/>
              <a:defRPr/>
            </a:pPr>
            <a:r>
              <a:rPr lang="en-US" altLang="ja-JP" sz="1600" dirty="0">
                <a:solidFill>
                  <a:prstClr val="black"/>
                </a:solidFill>
              </a:rPr>
              <a:t>[</a:t>
            </a:r>
            <a:r>
              <a:rPr lang="ja-JP" altLang="en-US" sz="1600" dirty="0">
                <a:solidFill>
                  <a:prstClr val="black"/>
                </a:solidFill>
              </a:rPr>
              <a:t>解釈の例</a:t>
            </a:r>
            <a:r>
              <a:rPr lang="en-US" altLang="ja-JP" sz="1600" dirty="0">
                <a:solidFill>
                  <a:prstClr val="black"/>
                </a:solidFill>
              </a:rPr>
              <a:t>]</a:t>
            </a:r>
          </a:p>
          <a:p>
            <a:pPr>
              <a:buClr>
                <a:srgbClr val="4F81BD"/>
              </a:buClr>
              <a:defRPr/>
            </a:pPr>
            <a:r>
              <a:rPr lang="ja-JP" altLang="en-US" sz="1600" dirty="0" smtClean="0">
                <a:solidFill>
                  <a:prstClr val="black"/>
                </a:solidFill>
              </a:rPr>
              <a:t>内部でのばらつきも大きく、また特定の合議体において独特のルールを採用しているために、かたよりも見られる。</a:t>
            </a:r>
            <a:endParaRPr lang="en-US" altLang="ja-JP" sz="1600" dirty="0" smtClean="0">
              <a:solidFill>
                <a:prstClr val="black"/>
              </a:solidFill>
            </a:endParaRPr>
          </a:p>
          <a:p>
            <a:pPr>
              <a:buClr>
                <a:srgbClr val="4F81BD"/>
              </a:buClr>
              <a:defRPr/>
            </a:pPr>
            <a:r>
              <a:rPr lang="en-US" altLang="ja-JP" sz="1600" dirty="0" smtClean="0">
                <a:solidFill>
                  <a:prstClr val="black"/>
                </a:solidFill>
              </a:rPr>
              <a:t>C</a:t>
            </a:r>
            <a:r>
              <a:rPr lang="ja-JP" altLang="en-US" sz="1600" dirty="0" smtClean="0">
                <a:solidFill>
                  <a:prstClr val="black"/>
                </a:solidFill>
              </a:rPr>
              <a:t>と同様、平準化を進める過程で特殊ルールなどを用いると、適切ではない</a:t>
            </a:r>
            <a:r>
              <a:rPr lang="en-US" altLang="ja-JP" sz="1600" dirty="0" smtClean="0">
                <a:solidFill>
                  <a:prstClr val="black"/>
                </a:solidFill>
              </a:rPr>
              <a:t>B</a:t>
            </a:r>
            <a:r>
              <a:rPr lang="ja-JP" altLang="en-US" sz="1600" dirty="0" smtClean="0">
                <a:solidFill>
                  <a:prstClr val="black"/>
                </a:solidFill>
              </a:rPr>
              <a:t>タイプになる可能性がある。</a:t>
            </a:r>
            <a:endParaRPr lang="en-US" altLang="ja-JP" sz="1600" dirty="0" smtClean="0">
              <a:solidFill>
                <a:prstClr val="black"/>
              </a:solidFill>
            </a:endParaRPr>
          </a:p>
        </p:txBody>
      </p:sp>
      <p:graphicFrame>
        <p:nvGraphicFramePr>
          <p:cNvPr id="3074" name="グラフ 33"/>
          <p:cNvGraphicFramePr>
            <a:graphicFrameLocks/>
          </p:cNvGraphicFramePr>
          <p:nvPr/>
        </p:nvGraphicFramePr>
        <p:xfrm>
          <a:off x="1043856" y="1844696"/>
          <a:ext cx="3383734" cy="2232025"/>
        </p:xfrm>
        <a:graphic>
          <a:graphicData uri="http://schemas.openxmlformats.org/presentationml/2006/ole">
            <mc:AlternateContent xmlns:mc="http://schemas.openxmlformats.org/markup-compatibility/2006">
              <mc:Choice xmlns:v="urn:schemas-microsoft-com:vml" Requires="v">
                <p:oleObj spid="_x0000_s448570" r:id="rId4" imgW="3670110" imgH="2231329" progId="Excel.Sheet.8">
                  <p:embed/>
                </p:oleObj>
              </mc:Choice>
              <mc:Fallback>
                <p:oleObj r:id="rId4" imgW="3670110" imgH="2231329" progId="Excel.Sheet.8">
                  <p:embed/>
                  <p:pic>
                    <p:nvPicPr>
                      <p:cNvPr id="0" name="グラフ 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856" y="1844696"/>
                        <a:ext cx="3383734"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グラフ 34"/>
          <p:cNvGraphicFramePr>
            <a:graphicFrameLocks/>
          </p:cNvGraphicFramePr>
          <p:nvPr/>
        </p:nvGraphicFramePr>
        <p:xfrm>
          <a:off x="4931975" y="1808163"/>
          <a:ext cx="3385201" cy="2233612"/>
        </p:xfrm>
        <a:graphic>
          <a:graphicData uri="http://schemas.openxmlformats.org/presentationml/2006/ole">
            <mc:AlternateContent xmlns:mc="http://schemas.openxmlformats.org/markup-compatibility/2006">
              <mc:Choice xmlns:v="urn:schemas-microsoft-com:vml" Requires="v">
                <p:oleObj spid="_x0000_s448571" r:id="rId6" imgW="3664014" imgH="2231329" progId="Excel.Sheet.8">
                  <p:embed/>
                </p:oleObj>
              </mc:Choice>
              <mc:Fallback>
                <p:oleObj r:id="rId6" imgW="3664014" imgH="2231329" progId="Excel.Sheet.8">
                  <p:embed/>
                  <p:pic>
                    <p:nvPicPr>
                      <p:cNvPr id="0" name="グラフ 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1975" y="1808163"/>
                        <a:ext cx="3385201" cy="2233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正方形/長方形 35"/>
          <p:cNvSpPr/>
          <p:nvPr/>
        </p:nvSpPr>
        <p:spPr>
          <a:xfrm>
            <a:off x="1547868" y="195064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C</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37" name="正方形/長方形 36"/>
          <p:cNvSpPr/>
          <p:nvPr/>
        </p:nvSpPr>
        <p:spPr>
          <a:xfrm>
            <a:off x="5436136" y="1992939"/>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D</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cxnSp>
        <p:nvCxnSpPr>
          <p:cNvPr id="38" name="直線コネクタ 37"/>
          <p:cNvCxnSpPr/>
          <p:nvPr/>
        </p:nvCxnSpPr>
        <p:spPr>
          <a:xfrm flipV="1">
            <a:off x="2483555" y="1938338"/>
            <a:ext cx="0" cy="187166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直線コネクタ 38"/>
          <p:cNvCxnSpPr/>
          <p:nvPr/>
        </p:nvCxnSpPr>
        <p:spPr>
          <a:xfrm flipV="1">
            <a:off x="6371624"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0" name="直線コネクタ 39"/>
          <p:cNvCxnSpPr/>
          <p:nvPr/>
        </p:nvCxnSpPr>
        <p:spPr>
          <a:xfrm flipV="1">
            <a:off x="2627232" y="1938338"/>
            <a:ext cx="0" cy="1871662"/>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41" name="直線コネクタ 40"/>
          <p:cNvCxnSpPr/>
          <p:nvPr/>
        </p:nvCxnSpPr>
        <p:spPr>
          <a:xfrm flipV="1">
            <a:off x="6947798"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sp>
        <p:nvSpPr>
          <p:cNvPr id="16" name="角丸四角形 15"/>
          <p:cNvSpPr/>
          <p:nvPr/>
        </p:nvSpPr>
        <p:spPr>
          <a:xfrm>
            <a:off x="1639187" y="1214422"/>
            <a:ext cx="2145417"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ばらつき：大きい</a:t>
            </a:r>
            <a:r>
              <a:rPr lang="en-US" altLang="ja-JP"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
            </a:r>
            <a:br>
              <a:rPr lang="en-US" altLang="ja-JP"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br>
            <a:r>
              <a:rPr lang="ja-JP" altLang="en-US"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t>かたより：小さい</a:t>
            </a:r>
          </a:p>
        </p:txBody>
      </p:sp>
      <p:sp>
        <p:nvSpPr>
          <p:cNvPr id="17" name="角丸四角形 16"/>
          <p:cNvSpPr/>
          <p:nvPr/>
        </p:nvSpPr>
        <p:spPr>
          <a:xfrm>
            <a:off x="5715017" y="1214422"/>
            <a:ext cx="2095488"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ばらつき：大きい</a:t>
            </a:r>
            <a:r>
              <a:rPr lang="en-US" altLang="ja-JP"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
            </a:r>
            <a:br>
              <a:rPr lang="en-US" altLang="ja-JP"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br>
            <a:r>
              <a:rPr lang="ja-JP" altLang="en-US"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かたより：大きい</a:t>
            </a:r>
          </a:p>
        </p:txBody>
      </p:sp>
      <p:sp>
        <p:nvSpPr>
          <p:cNvPr id="18" name="正方形/長方形 17"/>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パターン別の特徴（２）</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2"/>
          <p:cNvPicPr>
            <a:picLocks noChangeAspect="1" noChangeArrowheads="1"/>
          </p:cNvPicPr>
          <p:nvPr/>
        </p:nvPicPr>
        <p:blipFill>
          <a:blip r:embed="rId3" cstate="print"/>
          <a:srcRect/>
          <a:stretch>
            <a:fillRect/>
          </a:stretch>
        </p:blipFill>
        <p:spPr bwMode="auto">
          <a:xfrm>
            <a:off x="2772375" y="2107010"/>
            <a:ext cx="4103584" cy="1482725"/>
          </a:xfrm>
          <a:prstGeom prst="rect">
            <a:avLst/>
          </a:prstGeom>
          <a:noFill/>
          <a:ln w="9525">
            <a:noFill/>
            <a:miter lim="800000"/>
            <a:headEnd/>
            <a:tailEnd/>
          </a:ln>
        </p:spPr>
      </p:pic>
      <p:sp>
        <p:nvSpPr>
          <p:cNvPr id="15363" name="テキスト ボックス 5"/>
          <p:cNvSpPr txBox="1">
            <a:spLocks noChangeArrowheads="1"/>
          </p:cNvSpPr>
          <p:nvPr/>
        </p:nvSpPr>
        <p:spPr bwMode="auto">
          <a:xfrm>
            <a:off x="0" y="765175"/>
            <a:ext cx="9144000" cy="585788"/>
          </a:xfrm>
          <a:prstGeom prst="rect">
            <a:avLst/>
          </a:prstGeom>
          <a:noFill/>
          <a:ln w="9525">
            <a:noFill/>
            <a:miter lim="800000"/>
            <a:headEnd/>
            <a:tailEnd/>
          </a:ln>
        </p:spPr>
        <p:txBody>
          <a:bodyPr>
            <a:spAutoFit/>
          </a:bodyPr>
          <a:lstStyle/>
          <a:p>
            <a:pPr algn="ctr"/>
            <a:r>
              <a:rPr lang="ja-JP" altLang="en-US" sz="3200" smtClean="0">
                <a:solidFill>
                  <a:prstClr val="black"/>
                </a:solidFill>
                <a:latin typeface="Calibri" pitchFamily="34" charset="0"/>
                <a:ea typeface="ＭＳ Ｐゴシック" charset="-128"/>
              </a:rPr>
              <a:t>第２群　「えん下」の選択状況</a:t>
            </a:r>
          </a:p>
        </p:txBody>
      </p:sp>
      <p:sp>
        <p:nvSpPr>
          <p:cNvPr id="15364" name="テキスト ボックス 9"/>
          <p:cNvSpPr txBox="1">
            <a:spLocks noChangeArrowheads="1"/>
          </p:cNvSpPr>
          <p:nvPr/>
        </p:nvSpPr>
        <p:spPr bwMode="auto">
          <a:xfrm>
            <a:off x="1835544" y="2268935"/>
            <a:ext cx="1439700" cy="369887"/>
          </a:xfrm>
          <a:prstGeom prst="rect">
            <a:avLst/>
          </a:prstGeom>
          <a:noFill/>
          <a:ln w="9525">
            <a:noFill/>
            <a:miter lim="800000"/>
            <a:headEnd/>
            <a:tailEnd/>
          </a:ln>
        </p:spPr>
        <p:txBody>
          <a:bodyPr>
            <a:spAutoFit/>
          </a:bodyPr>
          <a:lstStyle/>
          <a:p>
            <a:r>
              <a:rPr lang="ja-JP" altLang="en-US" smtClean="0">
                <a:solidFill>
                  <a:prstClr val="black"/>
                </a:solidFill>
                <a:latin typeface="Calibri" pitchFamily="34" charset="0"/>
                <a:ea typeface="ＭＳ Ｐゴシック" charset="-128"/>
              </a:rPr>
              <a:t>全国</a:t>
            </a:r>
          </a:p>
        </p:txBody>
      </p:sp>
      <p:sp>
        <p:nvSpPr>
          <p:cNvPr id="15365" name="テキスト ボックス 10"/>
          <p:cNvSpPr txBox="1">
            <a:spLocks noChangeArrowheads="1"/>
          </p:cNvSpPr>
          <p:nvPr/>
        </p:nvSpPr>
        <p:spPr bwMode="auto">
          <a:xfrm>
            <a:off x="1837020" y="3130550"/>
            <a:ext cx="1439700" cy="369888"/>
          </a:xfrm>
          <a:prstGeom prst="rect">
            <a:avLst/>
          </a:prstGeom>
          <a:noFill/>
          <a:ln w="9525">
            <a:noFill/>
            <a:miter lim="800000"/>
            <a:headEnd/>
            <a:tailEnd/>
          </a:ln>
        </p:spPr>
        <p:txBody>
          <a:bodyPr>
            <a:spAutoFit/>
          </a:bodyPr>
          <a:lstStyle/>
          <a:p>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p>
        </p:txBody>
      </p:sp>
      <p:sp>
        <p:nvSpPr>
          <p:cNvPr id="15366" name="テキスト ボックス 11"/>
          <p:cNvSpPr txBox="1">
            <a:spLocks noChangeArrowheads="1"/>
          </p:cNvSpPr>
          <p:nvPr/>
        </p:nvSpPr>
        <p:spPr bwMode="auto">
          <a:xfrm>
            <a:off x="1403052" y="3933825"/>
            <a:ext cx="1439700"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B</a:t>
            </a:r>
            <a:r>
              <a:rPr lang="ja-JP" altLang="en-US" smtClean="0">
                <a:solidFill>
                  <a:prstClr val="black"/>
                </a:solidFill>
                <a:latin typeface="Calibri" pitchFamily="34" charset="0"/>
                <a:ea typeface="ＭＳ Ｐゴシック" charset="-128"/>
              </a:rPr>
              <a:t>市</a:t>
            </a:r>
          </a:p>
        </p:txBody>
      </p:sp>
      <p:sp>
        <p:nvSpPr>
          <p:cNvPr id="15367" name="テキスト ボックス 12"/>
          <p:cNvSpPr txBox="1">
            <a:spLocks noChangeArrowheads="1"/>
          </p:cNvSpPr>
          <p:nvPr/>
        </p:nvSpPr>
        <p:spPr bwMode="auto">
          <a:xfrm>
            <a:off x="2987892" y="1484710"/>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できる</a:t>
            </a:r>
          </a:p>
        </p:txBody>
      </p:sp>
      <p:sp>
        <p:nvSpPr>
          <p:cNvPr id="15368" name="テキスト ボックス 13"/>
          <p:cNvSpPr txBox="1">
            <a:spLocks noChangeArrowheads="1"/>
          </p:cNvSpPr>
          <p:nvPr/>
        </p:nvSpPr>
        <p:spPr bwMode="auto">
          <a:xfrm>
            <a:off x="5579940" y="1484710"/>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見守り等</a:t>
            </a:r>
          </a:p>
        </p:txBody>
      </p:sp>
      <p:cxnSp>
        <p:nvCxnSpPr>
          <p:cNvPr id="16" name="直線コネクタ 15"/>
          <p:cNvCxnSpPr>
            <a:stCxn id="15367" idx="2"/>
          </p:cNvCxnSpPr>
          <p:nvPr/>
        </p:nvCxnSpPr>
        <p:spPr>
          <a:xfrm rot="5400000">
            <a:off x="3460882" y="2029421"/>
            <a:ext cx="422275"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6200000" flipH="1">
            <a:off x="6160287" y="1984176"/>
            <a:ext cx="350838" cy="71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71" name="テキスト ボックス 12"/>
          <p:cNvSpPr txBox="1">
            <a:spLocks noChangeArrowheads="1"/>
          </p:cNvSpPr>
          <p:nvPr/>
        </p:nvSpPr>
        <p:spPr bwMode="auto">
          <a:xfrm>
            <a:off x="7019640" y="1484710"/>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できない</a:t>
            </a:r>
          </a:p>
        </p:txBody>
      </p:sp>
      <p:cxnSp>
        <p:nvCxnSpPr>
          <p:cNvPr id="14" name="直線コネクタ 13"/>
          <p:cNvCxnSpPr>
            <a:stCxn id="15371" idx="2"/>
          </p:cNvCxnSpPr>
          <p:nvPr/>
        </p:nvCxnSpPr>
        <p:spPr>
          <a:xfrm rot="5400000">
            <a:off x="7024154" y="1634187"/>
            <a:ext cx="495300" cy="93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373" name="Picture 14"/>
          <p:cNvPicPr>
            <a:picLocks noChangeAspect="1" noChangeArrowheads="1"/>
          </p:cNvPicPr>
          <p:nvPr/>
        </p:nvPicPr>
        <p:blipFill>
          <a:blip r:embed="rId4" cstate="print"/>
          <a:srcRect/>
          <a:stretch>
            <a:fillRect/>
          </a:stretch>
        </p:blipFill>
        <p:spPr bwMode="auto">
          <a:xfrm>
            <a:off x="2772375" y="3778252"/>
            <a:ext cx="4103584" cy="639763"/>
          </a:xfrm>
          <a:prstGeom prst="rect">
            <a:avLst/>
          </a:prstGeom>
          <a:noFill/>
          <a:ln w="9525">
            <a:noFill/>
            <a:miter lim="800000"/>
            <a:headEnd/>
            <a:tailEnd/>
          </a:ln>
        </p:spPr>
      </p:pic>
      <p:pic>
        <p:nvPicPr>
          <p:cNvPr id="15374" name="Picture 15"/>
          <p:cNvPicPr>
            <a:picLocks noChangeAspect="1" noChangeArrowheads="1"/>
          </p:cNvPicPr>
          <p:nvPr/>
        </p:nvPicPr>
        <p:blipFill>
          <a:blip r:embed="rId5" cstate="print"/>
          <a:srcRect/>
          <a:stretch>
            <a:fillRect/>
          </a:stretch>
        </p:blipFill>
        <p:spPr bwMode="auto">
          <a:xfrm>
            <a:off x="2772375" y="4642247"/>
            <a:ext cx="4103584" cy="638175"/>
          </a:xfrm>
          <a:prstGeom prst="rect">
            <a:avLst/>
          </a:prstGeom>
          <a:noFill/>
          <a:ln w="9525">
            <a:noFill/>
            <a:miter lim="800000"/>
            <a:headEnd/>
            <a:tailEnd/>
          </a:ln>
        </p:spPr>
      </p:pic>
      <p:sp>
        <p:nvSpPr>
          <p:cNvPr id="15375" name="テキスト ボックス 11"/>
          <p:cNvSpPr txBox="1">
            <a:spLocks noChangeArrowheads="1"/>
          </p:cNvSpPr>
          <p:nvPr/>
        </p:nvSpPr>
        <p:spPr bwMode="auto">
          <a:xfrm>
            <a:off x="1403052" y="4818460"/>
            <a:ext cx="1439700" cy="369887"/>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C</a:t>
            </a:r>
            <a:r>
              <a:rPr lang="ja-JP" altLang="en-US" smtClean="0">
                <a:solidFill>
                  <a:prstClr val="black"/>
                </a:solidFill>
                <a:latin typeface="Calibri" pitchFamily="34" charset="0"/>
                <a:ea typeface="ＭＳ Ｐゴシック" charset="-128"/>
              </a:rPr>
              <a:t>市</a:t>
            </a:r>
          </a:p>
        </p:txBody>
      </p:sp>
      <p:sp>
        <p:nvSpPr>
          <p:cNvPr id="18" name="正方形/長方形 17"/>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認定調査のかたより①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5"/>
          <p:cNvSpPr txBox="1">
            <a:spLocks noChangeArrowheads="1"/>
          </p:cNvSpPr>
          <p:nvPr/>
        </p:nvSpPr>
        <p:spPr bwMode="auto">
          <a:xfrm>
            <a:off x="0" y="827114"/>
            <a:ext cx="9144000" cy="585787"/>
          </a:xfrm>
          <a:prstGeom prst="rect">
            <a:avLst/>
          </a:prstGeom>
          <a:noFill/>
          <a:ln w="9525">
            <a:noFill/>
            <a:miter lim="800000"/>
            <a:headEnd/>
            <a:tailEnd/>
          </a:ln>
        </p:spPr>
        <p:txBody>
          <a:bodyPr>
            <a:spAutoFit/>
          </a:bodyPr>
          <a:lstStyle/>
          <a:p>
            <a:pPr algn="ctr"/>
            <a:r>
              <a:rPr lang="ja-JP" altLang="en-US" sz="3200" smtClean="0">
                <a:solidFill>
                  <a:prstClr val="black"/>
                </a:solidFill>
                <a:latin typeface="Calibri" pitchFamily="34" charset="0"/>
                <a:ea typeface="ＭＳ Ｐゴシック" charset="-128"/>
              </a:rPr>
              <a:t>第</a:t>
            </a:r>
            <a:r>
              <a:rPr lang="en-US" altLang="ja-JP" sz="3200" smtClean="0">
                <a:solidFill>
                  <a:prstClr val="black"/>
                </a:solidFill>
                <a:latin typeface="Calibri" pitchFamily="34" charset="0"/>
                <a:ea typeface="ＭＳ Ｐゴシック" charset="-128"/>
              </a:rPr>
              <a:t>3</a:t>
            </a:r>
            <a:r>
              <a:rPr lang="ja-JP" altLang="en-US" sz="3200" smtClean="0">
                <a:solidFill>
                  <a:prstClr val="black"/>
                </a:solidFill>
                <a:latin typeface="Calibri" pitchFamily="34" charset="0"/>
                <a:ea typeface="ＭＳ Ｐゴシック" charset="-128"/>
              </a:rPr>
              <a:t>群　「意思の伝達」の選択状況</a:t>
            </a:r>
          </a:p>
        </p:txBody>
      </p:sp>
      <p:sp>
        <p:nvSpPr>
          <p:cNvPr id="16387" name="テキスト ボックス 9"/>
          <p:cNvSpPr txBox="1">
            <a:spLocks noChangeArrowheads="1"/>
          </p:cNvSpPr>
          <p:nvPr/>
        </p:nvSpPr>
        <p:spPr bwMode="auto">
          <a:xfrm>
            <a:off x="1835545" y="2924175"/>
            <a:ext cx="1441166" cy="369888"/>
          </a:xfrm>
          <a:prstGeom prst="rect">
            <a:avLst/>
          </a:prstGeom>
          <a:noFill/>
          <a:ln w="9525">
            <a:noFill/>
            <a:miter lim="800000"/>
            <a:headEnd/>
            <a:tailEnd/>
          </a:ln>
        </p:spPr>
        <p:txBody>
          <a:bodyPr>
            <a:spAutoFit/>
          </a:bodyPr>
          <a:lstStyle/>
          <a:p>
            <a:r>
              <a:rPr lang="ja-JP" altLang="en-US" smtClean="0">
                <a:solidFill>
                  <a:prstClr val="black"/>
                </a:solidFill>
                <a:latin typeface="Calibri" pitchFamily="34" charset="0"/>
                <a:ea typeface="ＭＳ Ｐゴシック" charset="-128"/>
              </a:rPr>
              <a:t>全国</a:t>
            </a:r>
          </a:p>
        </p:txBody>
      </p:sp>
      <p:sp>
        <p:nvSpPr>
          <p:cNvPr id="16388" name="テキスト ボックス 12"/>
          <p:cNvSpPr txBox="1">
            <a:spLocks noChangeArrowheads="1"/>
          </p:cNvSpPr>
          <p:nvPr/>
        </p:nvSpPr>
        <p:spPr bwMode="auto">
          <a:xfrm>
            <a:off x="3059730" y="1916134"/>
            <a:ext cx="1441165"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できる</a:t>
            </a:r>
          </a:p>
        </p:txBody>
      </p:sp>
      <p:sp>
        <p:nvSpPr>
          <p:cNvPr id="16389" name="テキスト ボックス 13"/>
          <p:cNvSpPr txBox="1">
            <a:spLocks noChangeArrowheads="1"/>
          </p:cNvSpPr>
          <p:nvPr/>
        </p:nvSpPr>
        <p:spPr bwMode="auto">
          <a:xfrm>
            <a:off x="5867479" y="2133600"/>
            <a:ext cx="1584843" cy="369888"/>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ほとんど不可</a:t>
            </a:r>
          </a:p>
        </p:txBody>
      </p:sp>
      <p:cxnSp>
        <p:nvCxnSpPr>
          <p:cNvPr id="16" name="直線コネクタ 15"/>
          <p:cNvCxnSpPr>
            <a:stCxn id="16388" idx="2"/>
          </p:cNvCxnSpPr>
          <p:nvPr/>
        </p:nvCxnSpPr>
        <p:spPr>
          <a:xfrm rot="5400000">
            <a:off x="3532694" y="2461417"/>
            <a:ext cx="422275" cy="71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6200000" flipH="1">
            <a:off x="6232323" y="2570161"/>
            <a:ext cx="350837"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テキスト ボックス 18"/>
          <p:cNvSpPr txBox="1">
            <a:spLocks noChangeArrowheads="1"/>
          </p:cNvSpPr>
          <p:nvPr/>
        </p:nvSpPr>
        <p:spPr bwMode="auto">
          <a:xfrm>
            <a:off x="5003764" y="1557340"/>
            <a:ext cx="1584842"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ときどきできる</a:t>
            </a:r>
          </a:p>
        </p:txBody>
      </p:sp>
      <p:cxnSp>
        <p:nvCxnSpPr>
          <p:cNvPr id="20" name="直線コネクタ 19"/>
          <p:cNvCxnSpPr>
            <a:stCxn id="16392" idx="2"/>
          </p:cNvCxnSpPr>
          <p:nvPr/>
        </p:nvCxnSpPr>
        <p:spPr>
          <a:xfrm rot="16200000" flipH="1">
            <a:off x="5404362" y="2318542"/>
            <a:ext cx="854075" cy="71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4" name="テキスト ボックス 21"/>
          <p:cNvSpPr txBox="1">
            <a:spLocks noChangeArrowheads="1"/>
          </p:cNvSpPr>
          <p:nvPr/>
        </p:nvSpPr>
        <p:spPr bwMode="auto">
          <a:xfrm>
            <a:off x="7235156" y="1989162"/>
            <a:ext cx="1441165"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できない</a:t>
            </a:r>
          </a:p>
        </p:txBody>
      </p:sp>
      <p:cxnSp>
        <p:nvCxnSpPr>
          <p:cNvPr id="23" name="直線コネクタ 22"/>
          <p:cNvCxnSpPr>
            <a:stCxn id="16394" idx="2"/>
          </p:cNvCxnSpPr>
          <p:nvPr/>
        </p:nvCxnSpPr>
        <p:spPr>
          <a:xfrm rot="5400000">
            <a:off x="7025878" y="1921954"/>
            <a:ext cx="493713" cy="136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396" name="Picture 18"/>
          <p:cNvPicPr>
            <a:picLocks noChangeAspect="1" noChangeArrowheads="1"/>
          </p:cNvPicPr>
          <p:nvPr/>
        </p:nvPicPr>
        <p:blipFill>
          <a:blip r:embed="rId3" cstate="print"/>
          <a:srcRect/>
          <a:stretch>
            <a:fillRect/>
          </a:stretch>
        </p:blipFill>
        <p:spPr bwMode="auto">
          <a:xfrm>
            <a:off x="2911659" y="2708275"/>
            <a:ext cx="3892468" cy="1584325"/>
          </a:xfrm>
          <a:prstGeom prst="rect">
            <a:avLst/>
          </a:prstGeom>
          <a:noFill/>
          <a:ln w="9525">
            <a:noFill/>
            <a:miter lim="800000"/>
            <a:headEnd/>
            <a:tailEnd/>
          </a:ln>
        </p:spPr>
      </p:pic>
      <p:pic>
        <p:nvPicPr>
          <p:cNvPr id="16397" name="Picture 19"/>
          <p:cNvPicPr>
            <a:picLocks noChangeAspect="1" noChangeArrowheads="1"/>
          </p:cNvPicPr>
          <p:nvPr/>
        </p:nvPicPr>
        <p:blipFill>
          <a:blip r:embed="rId4" cstate="print"/>
          <a:srcRect/>
          <a:stretch>
            <a:fillRect/>
          </a:stretch>
        </p:blipFill>
        <p:spPr bwMode="auto">
          <a:xfrm>
            <a:off x="2842748" y="4365625"/>
            <a:ext cx="3961374" cy="719138"/>
          </a:xfrm>
          <a:prstGeom prst="rect">
            <a:avLst/>
          </a:prstGeom>
          <a:noFill/>
          <a:ln w="9525">
            <a:noFill/>
            <a:miter lim="800000"/>
            <a:headEnd/>
            <a:tailEnd/>
          </a:ln>
        </p:spPr>
      </p:pic>
      <p:pic>
        <p:nvPicPr>
          <p:cNvPr id="16398" name="Picture 20"/>
          <p:cNvPicPr>
            <a:picLocks noChangeAspect="1" noChangeArrowheads="1"/>
          </p:cNvPicPr>
          <p:nvPr/>
        </p:nvPicPr>
        <p:blipFill>
          <a:blip r:embed="rId5" cstate="print"/>
          <a:srcRect/>
          <a:stretch>
            <a:fillRect/>
          </a:stretch>
        </p:blipFill>
        <p:spPr bwMode="auto">
          <a:xfrm>
            <a:off x="2916109" y="5229622"/>
            <a:ext cx="3888069" cy="684213"/>
          </a:xfrm>
          <a:prstGeom prst="rect">
            <a:avLst/>
          </a:prstGeom>
          <a:noFill/>
          <a:ln w="9525">
            <a:noFill/>
            <a:miter lim="800000"/>
            <a:headEnd/>
            <a:tailEnd/>
          </a:ln>
        </p:spPr>
      </p:pic>
      <p:sp>
        <p:nvSpPr>
          <p:cNvPr id="18" name="正方形/長方形 17"/>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認定調査のかたより②</a:t>
            </a:r>
          </a:p>
        </p:txBody>
      </p:sp>
      <p:sp>
        <p:nvSpPr>
          <p:cNvPr id="16402" name="テキスト ボックス 10"/>
          <p:cNvSpPr txBox="1">
            <a:spLocks noChangeArrowheads="1"/>
          </p:cNvSpPr>
          <p:nvPr/>
        </p:nvSpPr>
        <p:spPr bwMode="auto">
          <a:xfrm>
            <a:off x="1908852" y="3789370"/>
            <a:ext cx="1439700" cy="369887"/>
          </a:xfrm>
          <a:prstGeom prst="rect">
            <a:avLst/>
          </a:prstGeom>
          <a:noFill/>
          <a:ln w="9525">
            <a:noFill/>
            <a:miter lim="800000"/>
            <a:headEnd/>
            <a:tailEnd/>
          </a:ln>
        </p:spPr>
        <p:txBody>
          <a:bodyPr>
            <a:spAutoFit/>
          </a:bodyPr>
          <a:lstStyle/>
          <a:p>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p>
        </p:txBody>
      </p:sp>
      <p:sp>
        <p:nvSpPr>
          <p:cNvPr id="16403" name="テキスト ボックス 11"/>
          <p:cNvSpPr txBox="1">
            <a:spLocks noChangeArrowheads="1"/>
          </p:cNvSpPr>
          <p:nvPr/>
        </p:nvSpPr>
        <p:spPr bwMode="auto">
          <a:xfrm>
            <a:off x="1618563" y="4530725"/>
            <a:ext cx="1441166"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B</a:t>
            </a:r>
            <a:r>
              <a:rPr lang="ja-JP" altLang="en-US" smtClean="0">
                <a:solidFill>
                  <a:prstClr val="black"/>
                </a:solidFill>
                <a:latin typeface="Calibri" pitchFamily="34" charset="0"/>
                <a:ea typeface="ＭＳ Ｐゴシック" charset="-128"/>
              </a:rPr>
              <a:t>市</a:t>
            </a:r>
          </a:p>
        </p:txBody>
      </p:sp>
      <p:sp>
        <p:nvSpPr>
          <p:cNvPr id="16404" name="テキスト ボックス 11"/>
          <p:cNvSpPr txBox="1">
            <a:spLocks noChangeArrowheads="1"/>
          </p:cNvSpPr>
          <p:nvPr/>
        </p:nvSpPr>
        <p:spPr bwMode="auto">
          <a:xfrm>
            <a:off x="1618563" y="5394325"/>
            <a:ext cx="1441166"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C</a:t>
            </a:r>
            <a:r>
              <a:rPr lang="ja-JP" altLang="en-US" smtClean="0">
                <a:solidFill>
                  <a:prstClr val="black"/>
                </a:solidFill>
                <a:latin typeface="Calibri" pitchFamily="34" charset="0"/>
                <a:ea typeface="ＭＳ Ｐゴシック" charset="-128"/>
              </a:rPr>
              <a:t>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9"/>
          <p:cNvSpPr txBox="1">
            <a:spLocks noChangeArrowheads="1"/>
          </p:cNvSpPr>
          <p:nvPr/>
        </p:nvSpPr>
        <p:spPr bwMode="auto">
          <a:xfrm>
            <a:off x="684665" y="2997200"/>
            <a:ext cx="1439700" cy="369888"/>
          </a:xfrm>
          <a:prstGeom prst="rect">
            <a:avLst/>
          </a:prstGeom>
          <a:noFill/>
          <a:ln w="9525">
            <a:noFill/>
            <a:miter lim="800000"/>
            <a:headEnd/>
            <a:tailEnd/>
          </a:ln>
        </p:spPr>
        <p:txBody>
          <a:bodyPr>
            <a:spAutoFit/>
          </a:bodyPr>
          <a:lstStyle/>
          <a:p>
            <a:r>
              <a:rPr lang="ja-JP" altLang="en-US" smtClean="0">
                <a:solidFill>
                  <a:prstClr val="black"/>
                </a:solidFill>
                <a:latin typeface="Calibri" pitchFamily="34" charset="0"/>
                <a:ea typeface="ＭＳ Ｐゴシック" charset="-128"/>
              </a:rPr>
              <a:t>全国</a:t>
            </a:r>
          </a:p>
        </p:txBody>
      </p:sp>
      <p:sp>
        <p:nvSpPr>
          <p:cNvPr id="17411" name="テキスト ボックス 12"/>
          <p:cNvSpPr txBox="1">
            <a:spLocks noChangeArrowheads="1"/>
          </p:cNvSpPr>
          <p:nvPr/>
        </p:nvSpPr>
        <p:spPr bwMode="auto">
          <a:xfrm>
            <a:off x="3779583" y="198916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要介護１</a:t>
            </a:r>
          </a:p>
        </p:txBody>
      </p:sp>
      <p:cxnSp>
        <p:nvCxnSpPr>
          <p:cNvPr id="16" name="直線コネクタ 15"/>
          <p:cNvCxnSpPr>
            <a:stCxn id="17411" idx="2"/>
          </p:cNvCxnSpPr>
          <p:nvPr/>
        </p:nvCxnSpPr>
        <p:spPr>
          <a:xfrm rot="5400000">
            <a:off x="4216851" y="2570161"/>
            <a:ext cx="493713"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3" name="テキスト ボックス 18"/>
          <p:cNvSpPr txBox="1">
            <a:spLocks noChangeArrowheads="1"/>
          </p:cNvSpPr>
          <p:nvPr/>
        </p:nvSpPr>
        <p:spPr bwMode="auto">
          <a:xfrm>
            <a:off x="5077068" y="198916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要介護２</a:t>
            </a:r>
          </a:p>
        </p:txBody>
      </p:sp>
      <p:cxnSp>
        <p:nvCxnSpPr>
          <p:cNvPr id="20" name="直線コネクタ 19"/>
          <p:cNvCxnSpPr>
            <a:stCxn id="17413" idx="2"/>
          </p:cNvCxnSpPr>
          <p:nvPr/>
        </p:nvCxnSpPr>
        <p:spPr>
          <a:xfrm rot="5400000">
            <a:off x="5548535" y="2605954"/>
            <a:ext cx="495300" cy="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5" name="テキスト ボックス 20"/>
          <p:cNvSpPr txBox="1">
            <a:spLocks noChangeArrowheads="1"/>
          </p:cNvSpPr>
          <p:nvPr/>
        </p:nvSpPr>
        <p:spPr bwMode="auto">
          <a:xfrm>
            <a:off x="6227955" y="198916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要介護３</a:t>
            </a:r>
          </a:p>
        </p:txBody>
      </p:sp>
      <p:cxnSp>
        <p:nvCxnSpPr>
          <p:cNvPr id="22" name="直線コネクタ 21"/>
          <p:cNvCxnSpPr>
            <a:stCxn id="17415" idx="2"/>
          </p:cNvCxnSpPr>
          <p:nvPr/>
        </p:nvCxnSpPr>
        <p:spPr>
          <a:xfrm rot="5400000">
            <a:off x="6665220" y="2570161"/>
            <a:ext cx="493713"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テキスト ボックス 22"/>
          <p:cNvSpPr txBox="1">
            <a:spLocks noChangeArrowheads="1"/>
          </p:cNvSpPr>
          <p:nvPr/>
        </p:nvSpPr>
        <p:spPr bwMode="auto">
          <a:xfrm>
            <a:off x="7092948" y="1484710"/>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要介護４</a:t>
            </a:r>
          </a:p>
        </p:txBody>
      </p:sp>
      <p:cxnSp>
        <p:nvCxnSpPr>
          <p:cNvPr id="24" name="直線コネクタ 23"/>
          <p:cNvCxnSpPr>
            <a:stCxn id="17417" idx="2"/>
          </p:cNvCxnSpPr>
          <p:nvPr/>
        </p:nvCxnSpPr>
        <p:spPr>
          <a:xfrm rot="5400000">
            <a:off x="7205031" y="2245363"/>
            <a:ext cx="998538" cy="216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9" name="テキスト ボックス 25"/>
          <p:cNvSpPr txBox="1">
            <a:spLocks noChangeArrowheads="1"/>
          </p:cNvSpPr>
          <p:nvPr/>
        </p:nvSpPr>
        <p:spPr bwMode="auto">
          <a:xfrm>
            <a:off x="7704301" y="198916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要介護５</a:t>
            </a:r>
          </a:p>
        </p:txBody>
      </p:sp>
      <p:cxnSp>
        <p:nvCxnSpPr>
          <p:cNvPr id="27" name="直線コネクタ 26"/>
          <p:cNvCxnSpPr>
            <a:stCxn id="17419" idx="2"/>
          </p:cNvCxnSpPr>
          <p:nvPr/>
        </p:nvCxnSpPr>
        <p:spPr>
          <a:xfrm rot="5400000">
            <a:off x="8123980" y="2552568"/>
            <a:ext cx="493713" cy="10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テキスト ボックス 27"/>
          <p:cNvSpPr txBox="1">
            <a:spLocks noChangeArrowheads="1"/>
          </p:cNvSpPr>
          <p:nvPr/>
        </p:nvSpPr>
        <p:spPr bwMode="auto">
          <a:xfrm>
            <a:off x="1835545" y="1989162"/>
            <a:ext cx="1441166"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要支援１</a:t>
            </a:r>
          </a:p>
        </p:txBody>
      </p:sp>
      <p:cxnSp>
        <p:nvCxnSpPr>
          <p:cNvPr id="29" name="直線コネクタ 28"/>
          <p:cNvCxnSpPr>
            <a:stCxn id="17421" idx="2"/>
          </p:cNvCxnSpPr>
          <p:nvPr/>
        </p:nvCxnSpPr>
        <p:spPr>
          <a:xfrm rot="5400000">
            <a:off x="2307011" y="2606326"/>
            <a:ext cx="495300" cy="1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3" name="テキスト ボックス 29"/>
          <p:cNvSpPr txBox="1">
            <a:spLocks noChangeArrowheads="1"/>
          </p:cNvSpPr>
          <p:nvPr/>
        </p:nvSpPr>
        <p:spPr bwMode="auto">
          <a:xfrm>
            <a:off x="2987892" y="1557340"/>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要支援２</a:t>
            </a:r>
          </a:p>
        </p:txBody>
      </p:sp>
      <p:cxnSp>
        <p:nvCxnSpPr>
          <p:cNvPr id="31" name="直線コネクタ 30"/>
          <p:cNvCxnSpPr>
            <a:stCxn id="17423" idx="2"/>
          </p:cNvCxnSpPr>
          <p:nvPr/>
        </p:nvCxnSpPr>
        <p:spPr>
          <a:xfrm rot="5400000">
            <a:off x="3173344" y="2318354"/>
            <a:ext cx="925513" cy="1436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5" name="テキスト ボックス 32"/>
          <p:cNvSpPr txBox="1">
            <a:spLocks noChangeArrowheads="1"/>
          </p:cNvSpPr>
          <p:nvPr/>
        </p:nvSpPr>
        <p:spPr bwMode="auto">
          <a:xfrm>
            <a:off x="1331219" y="1341835"/>
            <a:ext cx="1441166"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非該当１</a:t>
            </a:r>
          </a:p>
        </p:txBody>
      </p:sp>
      <p:cxnSp>
        <p:nvCxnSpPr>
          <p:cNvPr id="34" name="直線コネクタ 33"/>
          <p:cNvCxnSpPr>
            <a:stCxn id="17425" idx="2"/>
          </p:cNvCxnSpPr>
          <p:nvPr/>
        </p:nvCxnSpPr>
        <p:spPr>
          <a:xfrm rot="5400000">
            <a:off x="1445209" y="2245566"/>
            <a:ext cx="1141413" cy="7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427" name="Picture 2"/>
          <p:cNvPicPr>
            <a:picLocks noChangeAspect="1" noChangeArrowheads="1"/>
          </p:cNvPicPr>
          <p:nvPr/>
        </p:nvPicPr>
        <p:blipFill>
          <a:blip r:embed="rId3" cstate="print"/>
          <a:srcRect/>
          <a:stretch>
            <a:fillRect/>
          </a:stretch>
        </p:blipFill>
        <p:spPr bwMode="auto">
          <a:xfrm>
            <a:off x="1835549" y="2924175"/>
            <a:ext cx="6763071" cy="1009650"/>
          </a:xfrm>
          <a:prstGeom prst="rect">
            <a:avLst/>
          </a:prstGeom>
          <a:noFill/>
          <a:ln w="9525">
            <a:noFill/>
            <a:miter lim="800000"/>
            <a:headEnd/>
            <a:tailEnd/>
          </a:ln>
        </p:spPr>
      </p:pic>
      <p:pic>
        <p:nvPicPr>
          <p:cNvPr id="17428" name="Picture 3"/>
          <p:cNvPicPr>
            <a:picLocks noChangeAspect="1" noChangeArrowheads="1"/>
          </p:cNvPicPr>
          <p:nvPr/>
        </p:nvPicPr>
        <p:blipFill>
          <a:blip r:embed="rId4" cstate="print"/>
          <a:srcRect/>
          <a:stretch>
            <a:fillRect/>
          </a:stretch>
        </p:blipFill>
        <p:spPr bwMode="auto">
          <a:xfrm>
            <a:off x="1835628" y="4149725"/>
            <a:ext cx="6768935" cy="433388"/>
          </a:xfrm>
          <a:prstGeom prst="rect">
            <a:avLst/>
          </a:prstGeom>
          <a:noFill/>
          <a:ln w="9525">
            <a:noFill/>
            <a:miter lim="800000"/>
            <a:headEnd/>
            <a:tailEnd/>
          </a:ln>
        </p:spPr>
      </p:pic>
      <p:pic>
        <p:nvPicPr>
          <p:cNvPr id="17429" name="Picture 4"/>
          <p:cNvPicPr>
            <a:picLocks noChangeAspect="1" noChangeArrowheads="1"/>
          </p:cNvPicPr>
          <p:nvPr/>
        </p:nvPicPr>
        <p:blipFill>
          <a:blip r:embed="rId5" cstate="print"/>
          <a:srcRect/>
          <a:stretch>
            <a:fillRect/>
          </a:stretch>
        </p:blipFill>
        <p:spPr bwMode="auto">
          <a:xfrm>
            <a:off x="1835628" y="4724400"/>
            <a:ext cx="6768935" cy="433388"/>
          </a:xfrm>
          <a:prstGeom prst="rect">
            <a:avLst/>
          </a:prstGeom>
          <a:noFill/>
          <a:ln w="9525">
            <a:noFill/>
            <a:miter lim="800000"/>
            <a:headEnd/>
            <a:tailEnd/>
          </a:ln>
        </p:spPr>
      </p:pic>
      <p:sp>
        <p:nvSpPr>
          <p:cNvPr id="17430" name="テキスト ボックス 10"/>
          <p:cNvSpPr txBox="1">
            <a:spLocks noChangeArrowheads="1"/>
          </p:cNvSpPr>
          <p:nvPr/>
        </p:nvSpPr>
        <p:spPr bwMode="auto">
          <a:xfrm>
            <a:off x="684665" y="3522663"/>
            <a:ext cx="1439700" cy="369887"/>
          </a:xfrm>
          <a:prstGeom prst="rect">
            <a:avLst/>
          </a:prstGeom>
          <a:noFill/>
          <a:ln w="9525">
            <a:noFill/>
            <a:miter lim="800000"/>
            <a:headEnd/>
            <a:tailEnd/>
          </a:ln>
        </p:spPr>
        <p:txBody>
          <a:bodyPr>
            <a:spAutoFit/>
          </a:bodyPr>
          <a:lstStyle/>
          <a:p>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p>
        </p:txBody>
      </p:sp>
      <p:sp>
        <p:nvSpPr>
          <p:cNvPr id="17431" name="テキスト ボックス 11"/>
          <p:cNvSpPr txBox="1">
            <a:spLocks noChangeArrowheads="1"/>
          </p:cNvSpPr>
          <p:nvPr/>
        </p:nvSpPr>
        <p:spPr bwMode="auto">
          <a:xfrm>
            <a:off x="395844" y="4221560"/>
            <a:ext cx="1439700" cy="369887"/>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B</a:t>
            </a:r>
            <a:r>
              <a:rPr lang="ja-JP" altLang="en-US" smtClean="0">
                <a:solidFill>
                  <a:prstClr val="black"/>
                </a:solidFill>
                <a:latin typeface="Calibri" pitchFamily="34" charset="0"/>
                <a:ea typeface="ＭＳ Ｐゴシック" charset="-128"/>
              </a:rPr>
              <a:t>市</a:t>
            </a:r>
          </a:p>
        </p:txBody>
      </p:sp>
      <p:sp>
        <p:nvSpPr>
          <p:cNvPr id="17432" name="テキスト ボックス 11"/>
          <p:cNvSpPr txBox="1">
            <a:spLocks noChangeArrowheads="1"/>
          </p:cNvSpPr>
          <p:nvPr/>
        </p:nvSpPr>
        <p:spPr bwMode="auto">
          <a:xfrm>
            <a:off x="395844" y="4746625"/>
            <a:ext cx="1439700"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C</a:t>
            </a:r>
            <a:r>
              <a:rPr lang="ja-JP" altLang="en-US" smtClean="0">
                <a:solidFill>
                  <a:prstClr val="black"/>
                </a:solidFill>
                <a:latin typeface="Calibri" pitchFamily="34" charset="0"/>
                <a:ea typeface="ＭＳ Ｐゴシック" charset="-128"/>
              </a:rPr>
              <a:t>市</a:t>
            </a:r>
          </a:p>
        </p:txBody>
      </p:sp>
      <p:sp>
        <p:nvSpPr>
          <p:cNvPr id="30" name="正方形/長方形 2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一次判定結果のかたより</a:t>
            </a:r>
          </a:p>
        </p:txBody>
      </p:sp>
    </p:spTree>
  </p:cSld>
  <p:clrMapOvr>
    <a:masterClrMapping/>
  </p:clrMapOvr>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http://purl.org/dc/terms/"/>
    <ds:schemaRef ds:uri="http://www.w3.org/XML/1998/namespace"/>
    <ds:schemaRef ds:uri="http://purl.org/dc/elements/1.1/"/>
    <ds:schemaRef ds:uri="8B97BE19-CDDD-400E-817A-CFDD13F7EC12"/>
    <ds:schemaRef ds:uri="http://schemas.microsoft.com/office/2006/documentManagement/types"/>
    <ds:schemaRef ds:uri="http://schemas.openxmlformats.org/package/2006/metadata/core-properties"/>
    <ds:schemaRef ds:uri="fb02c745-2821-438e-a9f3-36f365a5b5f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8268</TotalTime>
  <Words>2656</Words>
  <Application>Microsoft Office PowerPoint</Application>
  <PresentationFormat>画面に合わせる (4:3)</PresentationFormat>
  <Paragraphs>352</Paragraphs>
  <Slides>25</Slides>
  <Notes>25</Notes>
  <HiddenSlides>0</HiddenSlides>
  <MMClips>0</MMClips>
  <ScaleCrop>false</ScaleCrop>
  <HeadingPairs>
    <vt:vector size="8" baseType="variant">
      <vt:variant>
        <vt:lpstr>使用されているフォント</vt:lpstr>
      </vt:variant>
      <vt:variant>
        <vt:i4>11</vt:i4>
      </vt:variant>
      <vt:variant>
        <vt:lpstr>テーマ</vt:lpstr>
      </vt:variant>
      <vt:variant>
        <vt:i4>3</vt:i4>
      </vt:variant>
      <vt:variant>
        <vt:lpstr>埋め込まれた OLE サーバー</vt:lpstr>
      </vt:variant>
      <vt:variant>
        <vt:i4>1</vt:i4>
      </vt:variant>
      <vt:variant>
        <vt:lpstr>スライド タイトル</vt:lpstr>
      </vt:variant>
      <vt:variant>
        <vt:i4>25</vt:i4>
      </vt:variant>
    </vt:vector>
  </HeadingPairs>
  <TitlesOfParts>
    <vt:vector size="40" baseType="lpstr">
      <vt:lpstr>Arial</vt:lpstr>
      <vt:lpstr>ＭＳ Ｐゴシック</vt:lpstr>
      <vt:lpstr>Wingdings 3</vt:lpstr>
      <vt:lpstr>HGP平成角ｺﾞｼｯｸ体W9</vt:lpstr>
      <vt:lpstr>ＭＳ ゴシック</vt:lpstr>
      <vt:lpstr>HG丸ｺﾞｼｯｸM-PRO</vt:lpstr>
      <vt:lpstr>Calibri</vt:lpstr>
      <vt:lpstr>Wingdings</vt:lpstr>
      <vt:lpstr>新細明體</vt:lpstr>
      <vt:lpstr>Times New Roman</vt:lpstr>
      <vt:lpstr>HGP創英角ｺﾞｼｯｸUB</vt:lpstr>
      <vt:lpstr>5_Office テーマ</vt:lpstr>
      <vt:lpstr>1_Office テーマ</vt:lpstr>
      <vt:lpstr>7_Office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550</cp:revision>
  <cp:lastPrinted>2013-05-28T07:56:05Z</cp:lastPrinted>
  <dcterms:created xsi:type="dcterms:W3CDTF">2010-10-16T08:07:39Z</dcterms:created>
  <dcterms:modified xsi:type="dcterms:W3CDTF">2013-06-05T07:46:23Z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