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3.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4.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5.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6.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6.xml" ContentType="application/vnd.openxmlformats-officedocument.drawingml.chart+xml"/>
  <Override PartName="/ppt/drawings/drawing2.xml" ContentType="application/vnd.openxmlformats-officedocument.drawingml.chartshapes+xml"/>
  <Override PartName="/ppt/notesSlides/notesSlide14.xml" ContentType="application/vnd.openxmlformats-officedocument.presentationml.notesSlide+xml"/>
  <Override PartName="/ppt/charts/chart7.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40" r:id="rId1"/>
    <p:sldMasterId id="2147483777" r:id="rId2"/>
    <p:sldMasterId id="2147483866" r:id="rId3"/>
    <p:sldMasterId id="2147483879" r:id="rId4"/>
    <p:sldMasterId id="2147483994" r:id="rId5"/>
    <p:sldMasterId id="2147484410" r:id="rId6"/>
    <p:sldMasterId id="2147484527" r:id="rId7"/>
    <p:sldMasterId id="2147484540" r:id="rId8"/>
    <p:sldMasterId id="2147484552" r:id="rId9"/>
    <p:sldMasterId id="2147484564" r:id="rId10"/>
    <p:sldMasterId id="2147484576" r:id="rId11"/>
    <p:sldMasterId id="2147484651" r:id="rId12"/>
    <p:sldMasterId id="2147484664" r:id="rId13"/>
    <p:sldMasterId id="2147484676" r:id="rId14"/>
    <p:sldMasterId id="2147484701" r:id="rId15"/>
    <p:sldMasterId id="2147484803" r:id="rId16"/>
    <p:sldMasterId id="2147484815" r:id="rId17"/>
  </p:sldMasterIdLst>
  <p:notesMasterIdLst>
    <p:notesMasterId r:id="rId59"/>
  </p:notesMasterIdLst>
  <p:handoutMasterIdLst>
    <p:handoutMasterId r:id="rId60"/>
  </p:handoutMasterIdLst>
  <p:sldIdLst>
    <p:sldId id="854" r:id="rId18"/>
    <p:sldId id="855" r:id="rId19"/>
    <p:sldId id="856" r:id="rId20"/>
    <p:sldId id="834" r:id="rId21"/>
    <p:sldId id="837" r:id="rId22"/>
    <p:sldId id="849" r:id="rId23"/>
    <p:sldId id="852" r:id="rId24"/>
    <p:sldId id="853" r:id="rId25"/>
    <p:sldId id="728" r:id="rId26"/>
    <p:sldId id="857" r:id="rId27"/>
    <p:sldId id="656" r:id="rId28"/>
    <p:sldId id="761" r:id="rId29"/>
    <p:sldId id="891" r:id="rId30"/>
    <p:sldId id="710" r:id="rId31"/>
    <p:sldId id="915" r:id="rId32"/>
    <p:sldId id="916" r:id="rId33"/>
    <p:sldId id="917" r:id="rId34"/>
    <p:sldId id="892" r:id="rId35"/>
    <p:sldId id="893" r:id="rId36"/>
    <p:sldId id="894" r:id="rId37"/>
    <p:sldId id="895" r:id="rId38"/>
    <p:sldId id="896" r:id="rId39"/>
    <p:sldId id="897" r:id="rId40"/>
    <p:sldId id="906" r:id="rId41"/>
    <p:sldId id="814" r:id="rId42"/>
    <p:sldId id="815" r:id="rId43"/>
    <p:sldId id="816" r:id="rId44"/>
    <p:sldId id="907" r:id="rId45"/>
    <p:sldId id="911" r:id="rId46"/>
    <p:sldId id="912" r:id="rId47"/>
    <p:sldId id="938" r:id="rId48"/>
    <p:sldId id="939" r:id="rId49"/>
    <p:sldId id="940" r:id="rId50"/>
    <p:sldId id="941" r:id="rId51"/>
    <p:sldId id="942" r:id="rId52"/>
    <p:sldId id="943" r:id="rId53"/>
    <p:sldId id="947" r:id="rId54"/>
    <p:sldId id="900" r:id="rId55"/>
    <p:sldId id="901" r:id="rId56"/>
    <p:sldId id="902" r:id="rId57"/>
    <p:sldId id="903" r:id="rId58"/>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194"/>
    <a:srgbClr val="FFFF99"/>
    <a:srgbClr val="CCFFCC"/>
    <a:srgbClr val="CCFFFF"/>
    <a:srgbClr val="FFCC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53" autoAdjust="0"/>
    <p:restoredTop sz="99460" autoAdjust="0"/>
  </p:normalViewPr>
  <p:slideViewPr>
    <p:cSldViewPr>
      <p:cViewPr varScale="1">
        <p:scale>
          <a:sx n="43" d="100"/>
          <a:sy n="43" d="100"/>
        </p:scale>
        <p:origin x="-1104" y="-96"/>
      </p:cViewPr>
      <p:guideLst>
        <p:guide orient="horz" pos="2160"/>
        <p:guide pos="3121"/>
      </p:guideLst>
    </p:cSldViewPr>
  </p:slideViewPr>
  <p:notesTextViewPr>
    <p:cViewPr>
      <p:scale>
        <a:sx n="1" d="1"/>
        <a:sy n="1" d="1"/>
      </p:scale>
      <p:origin x="0" y="0"/>
    </p:cViewPr>
  </p:notesTextViewPr>
  <p:sorterViewPr>
    <p:cViewPr>
      <p:scale>
        <a:sx n="100" d="100"/>
        <a:sy n="100" d="100"/>
      </p:scale>
      <p:origin x="0" y="26976"/>
    </p:cViewPr>
  </p:sorterViewPr>
  <p:notesViewPr>
    <p:cSldViewPr>
      <p:cViewPr varScale="1">
        <p:scale>
          <a:sx n="47" d="100"/>
          <a:sy n="47" d="100"/>
        </p:scale>
        <p:origin x="-2964" y="-102"/>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61"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MKXS\Documents\&#22522;&#30990;&#36039;&#26009;\&#35469;&#30693;&#30151;&#12464;&#12521;&#1250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HMKXS\Documents\&#22522;&#30990;&#36039;&#26009;\&#26085;&#26412;&#12398;&#19990;&#24111;&#25968;&#12398;&#23558;&#26469;&#25512;&#35336;&#65288;2013&#65288;&#24179;&#25104;25&#65289;&#24180;&#65297;&#26376;&#25512;&#35336;&#65289;.xlsx" TargetMode="Externa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______1.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______2.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ITBIH\Desktop\&#25351;&#25968;&#20516;.xlsx" TargetMode="External"/><Relationship Id="rId1" Type="http://schemas.openxmlformats.org/officeDocument/2006/relationships/image" Target="../media/image1.jpeg"/></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______3.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_____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日常生活自立度Ⅱ以上</c:v>
          </c:tx>
          <c:spPr>
            <a:solidFill>
              <a:schemeClr val="accent1">
                <a:lumMod val="40000"/>
                <a:lumOff val="60000"/>
              </a:schemeClr>
            </a:solidFill>
            <a:ln>
              <a:solidFill>
                <a:schemeClr val="accent1">
                  <a:lumMod val="40000"/>
                  <a:lumOff val="60000"/>
                </a:schemeClr>
              </a:solidFill>
            </a:ln>
          </c:spPr>
          <c:invertIfNegative val="0"/>
          <c:dLbls>
            <c:dLbl>
              <c:idx val="0"/>
              <c:layout/>
              <c:tx>
                <c:rich>
                  <a:bodyPr/>
                  <a:lstStyle/>
                  <a:p>
                    <a:r>
                      <a:rPr lang="en-US" altLang="en-US" sz="1100"/>
                      <a:t>2</a:t>
                    </a:r>
                    <a:r>
                      <a:rPr lang="en-US" altLang="en-US"/>
                      <a:t>80</a:t>
                    </a:r>
                    <a:r>
                      <a:rPr lang="ja-JP" altLang="en-US"/>
                      <a:t>万人</a:t>
                    </a:r>
                    <a:endParaRPr lang="en-US" altLang="ja-JP"/>
                  </a:p>
                  <a:p>
                    <a:r>
                      <a:rPr lang="ja-JP" altLang="en-US"/>
                      <a:t>（</a:t>
                    </a:r>
                    <a:r>
                      <a:rPr lang="en-US" altLang="ja-JP"/>
                      <a:t>9.5</a:t>
                    </a:r>
                    <a:r>
                      <a:rPr lang="ja-JP" altLang="en-US"/>
                      <a:t>％）</a:t>
                    </a:r>
                    <a:endParaRPr lang="en-US" altLang="en-US"/>
                  </a:p>
                </c:rich>
              </c:tx>
              <c:dLblPos val="inEnd"/>
              <c:showLegendKey val="0"/>
              <c:showVal val="1"/>
              <c:showCatName val="0"/>
              <c:showSerName val="0"/>
              <c:showPercent val="0"/>
              <c:showBubbleSize val="0"/>
            </c:dLbl>
            <c:dLbl>
              <c:idx val="1"/>
              <c:layout/>
              <c:tx>
                <c:rich>
                  <a:bodyPr/>
                  <a:lstStyle/>
                  <a:p>
                    <a:r>
                      <a:rPr lang="en-US" altLang="en-US" sz="1100"/>
                      <a:t>3</a:t>
                    </a:r>
                    <a:r>
                      <a:rPr lang="en-US" altLang="en-US"/>
                      <a:t>45</a:t>
                    </a:r>
                    <a:r>
                      <a:rPr lang="ja-JP" altLang="en-US"/>
                      <a:t>万人</a:t>
                    </a:r>
                    <a:endParaRPr lang="en-US" altLang="ja-JP"/>
                  </a:p>
                  <a:p>
                    <a:r>
                      <a:rPr lang="ja-JP" altLang="en-US"/>
                      <a:t>（</a:t>
                    </a:r>
                    <a:r>
                      <a:rPr lang="en-US" altLang="en-US"/>
                      <a:t>10.2</a:t>
                    </a:r>
                    <a:r>
                      <a:rPr lang="ja-JP" altLang="en-US"/>
                      <a:t>％）</a:t>
                    </a:r>
                    <a:endParaRPr lang="en-US" altLang="en-US"/>
                  </a:p>
                </c:rich>
              </c:tx>
              <c:dLblPos val="inEnd"/>
              <c:showLegendKey val="0"/>
              <c:showVal val="1"/>
              <c:showCatName val="0"/>
              <c:showSerName val="0"/>
              <c:showPercent val="0"/>
              <c:showBubbleSize val="0"/>
            </c:dLbl>
            <c:dLbl>
              <c:idx val="2"/>
              <c:layout/>
              <c:tx>
                <c:rich>
                  <a:bodyPr/>
                  <a:lstStyle/>
                  <a:p>
                    <a:r>
                      <a:rPr lang="en-US" altLang="en-US" sz="1100"/>
                      <a:t>4</a:t>
                    </a:r>
                    <a:r>
                      <a:rPr lang="en-US" altLang="en-US"/>
                      <a:t>10</a:t>
                    </a:r>
                    <a:r>
                      <a:rPr lang="ja-JP" altLang="en-US"/>
                      <a:t>万人</a:t>
                    </a:r>
                    <a:endParaRPr lang="en-US" altLang="ja-JP"/>
                  </a:p>
                  <a:p>
                    <a:r>
                      <a:rPr lang="ja-JP" altLang="en-US"/>
                      <a:t>（</a:t>
                    </a:r>
                    <a:r>
                      <a:rPr lang="en-US" altLang="ja-JP"/>
                      <a:t>11.3</a:t>
                    </a:r>
                    <a:r>
                      <a:rPr lang="ja-JP" altLang="en-US"/>
                      <a:t>％）</a:t>
                    </a:r>
                    <a:endParaRPr lang="en-US" altLang="ja-JP"/>
                  </a:p>
                </c:rich>
              </c:tx>
              <c:dLblPos val="inEnd"/>
              <c:showLegendKey val="0"/>
              <c:showVal val="1"/>
              <c:showCatName val="0"/>
              <c:showSerName val="0"/>
              <c:showPercent val="0"/>
              <c:showBubbleSize val="0"/>
            </c:dLbl>
            <c:dLbl>
              <c:idx val="3"/>
              <c:layout/>
              <c:tx>
                <c:rich>
                  <a:bodyPr/>
                  <a:lstStyle/>
                  <a:p>
                    <a:r>
                      <a:rPr lang="en-US" altLang="en-US" sz="1100"/>
                      <a:t>4</a:t>
                    </a:r>
                    <a:r>
                      <a:rPr lang="en-US" altLang="en-US"/>
                      <a:t>70</a:t>
                    </a:r>
                    <a:r>
                      <a:rPr lang="ja-JP" altLang="en-US"/>
                      <a:t>万人</a:t>
                    </a:r>
                    <a:endParaRPr lang="en-US" altLang="ja-JP"/>
                  </a:p>
                  <a:p>
                    <a:r>
                      <a:rPr lang="ja-JP" altLang="en-US"/>
                      <a:t>（</a:t>
                    </a:r>
                    <a:r>
                      <a:rPr lang="en-US" altLang="ja-JP"/>
                      <a:t>12.8</a:t>
                    </a:r>
                    <a:r>
                      <a:rPr lang="ja-JP" altLang="en-US"/>
                      <a:t>％）</a:t>
                    </a:r>
                    <a:endParaRPr lang="en-US" altLang="ja-JP"/>
                  </a:p>
                </c:rich>
              </c:tx>
              <c:dLblPos val="inEnd"/>
              <c:showLegendKey val="0"/>
              <c:showVal val="1"/>
              <c:showCatName val="0"/>
              <c:showSerName val="0"/>
              <c:showPercent val="0"/>
              <c:showBubbleSize val="0"/>
            </c:dLbl>
            <c:txPr>
              <a:bodyPr/>
              <a:lstStyle/>
              <a:p>
                <a:pPr>
                  <a:defRPr sz="1100"/>
                </a:pPr>
                <a:endParaRPr lang="ja-JP"/>
              </a:p>
            </c:txPr>
            <c:dLblPos val="inEnd"/>
            <c:showLegendKey val="0"/>
            <c:showVal val="1"/>
            <c:showCatName val="0"/>
            <c:showSerName val="0"/>
            <c:showPercent val="0"/>
            <c:showBubbleSize val="0"/>
            <c:showLeaderLines val="0"/>
          </c:dLbls>
          <c:cat>
            <c:strRef>
              <c:f>Sheet1!$A$2:$A$5</c:f>
              <c:strCache>
                <c:ptCount val="4"/>
                <c:pt idx="0">
                  <c:v>2010年</c:v>
                </c:pt>
                <c:pt idx="1">
                  <c:v>2015年</c:v>
                </c:pt>
                <c:pt idx="2">
                  <c:v>2020年</c:v>
                </c:pt>
                <c:pt idx="3">
                  <c:v>2025年</c:v>
                </c:pt>
              </c:strCache>
            </c:strRef>
          </c:cat>
          <c:val>
            <c:numRef>
              <c:f>Sheet1!$B$2:$B$5</c:f>
              <c:numCache>
                <c:formatCode>General</c:formatCode>
                <c:ptCount val="4"/>
                <c:pt idx="0">
                  <c:v>280</c:v>
                </c:pt>
                <c:pt idx="1">
                  <c:v>345</c:v>
                </c:pt>
                <c:pt idx="2">
                  <c:v>410</c:v>
                </c:pt>
                <c:pt idx="3">
                  <c:v>470</c:v>
                </c:pt>
              </c:numCache>
            </c:numRef>
          </c:val>
        </c:ser>
        <c:dLbls>
          <c:showLegendKey val="0"/>
          <c:showVal val="0"/>
          <c:showCatName val="0"/>
          <c:showSerName val="0"/>
          <c:showPercent val="0"/>
          <c:showBubbleSize val="0"/>
        </c:dLbls>
        <c:gapWidth val="70"/>
        <c:axId val="197076480"/>
        <c:axId val="197078016"/>
      </c:barChart>
      <c:catAx>
        <c:axId val="197076480"/>
        <c:scaling>
          <c:orientation val="minMax"/>
        </c:scaling>
        <c:delete val="0"/>
        <c:axPos val="b"/>
        <c:majorTickMark val="out"/>
        <c:minorTickMark val="none"/>
        <c:tickLblPos val="nextTo"/>
        <c:txPr>
          <a:bodyPr/>
          <a:lstStyle/>
          <a:p>
            <a:pPr>
              <a:defRPr sz="1200"/>
            </a:pPr>
            <a:endParaRPr lang="ja-JP"/>
          </a:p>
        </c:txPr>
        <c:crossAx val="197078016"/>
        <c:crosses val="autoZero"/>
        <c:auto val="1"/>
        <c:lblAlgn val="ctr"/>
        <c:lblOffset val="70"/>
        <c:tickLblSkip val="1"/>
        <c:noMultiLvlLbl val="0"/>
      </c:catAx>
      <c:valAx>
        <c:axId val="197078016"/>
        <c:scaling>
          <c:orientation val="minMax"/>
        </c:scaling>
        <c:delete val="0"/>
        <c:axPos val="l"/>
        <c:majorGridlines/>
        <c:numFmt formatCode="General" sourceLinked="1"/>
        <c:majorTickMark val="out"/>
        <c:minorTickMark val="none"/>
        <c:tickLblPos val="nextTo"/>
        <c:crossAx val="19707648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v>世帯主が65歳以上の単独世帯数</c:v>
          </c:tx>
          <c:invertIfNegative val="0"/>
          <c:dLbls>
            <c:showLegendKey val="0"/>
            <c:showVal val="1"/>
            <c:showCatName val="0"/>
            <c:showSerName val="0"/>
            <c:showPercent val="0"/>
            <c:showBubbleSize val="0"/>
            <c:showLeaderLines val="0"/>
          </c:dLbls>
          <c:cat>
            <c:strRef>
              <c:f>作業用!$A$25:$A$30</c:f>
              <c:strCache>
                <c:ptCount val="6"/>
                <c:pt idx="0">
                  <c:v>2010年</c:v>
                </c:pt>
                <c:pt idx="1">
                  <c:v>2015年</c:v>
                </c:pt>
                <c:pt idx="2">
                  <c:v>2020年</c:v>
                </c:pt>
                <c:pt idx="3">
                  <c:v>2025年</c:v>
                </c:pt>
                <c:pt idx="4">
                  <c:v>2030年</c:v>
                </c:pt>
                <c:pt idx="5">
                  <c:v>2035年</c:v>
                </c:pt>
              </c:strCache>
            </c:strRef>
          </c:cat>
          <c:val>
            <c:numRef>
              <c:f>作業用!$J$12:$J$17</c:f>
              <c:numCache>
                <c:formatCode>#,##0_ </c:formatCode>
                <c:ptCount val="6"/>
                <c:pt idx="0">
                  <c:v>4979.7809999999999</c:v>
                </c:pt>
                <c:pt idx="1">
                  <c:v>6008.31</c:v>
                </c:pt>
                <c:pt idx="2">
                  <c:v>6678.7610000000004</c:v>
                </c:pt>
                <c:pt idx="3">
                  <c:v>7006.6630000000014</c:v>
                </c:pt>
                <c:pt idx="4">
                  <c:v>7297.9990000000007</c:v>
                </c:pt>
                <c:pt idx="5">
                  <c:v>7622.1730000000016</c:v>
                </c:pt>
              </c:numCache>
            </c:numRef>
          </c:val>
        </c:ser>
        <c:ser>
          <c:idx val="1"/>
          <c:order val="1"/>
          <c:tx>
            <c:v>世帯主が65歳以上の夫婦のみの世帯数</c:v>
          </c:tx>
          <c:invertIfNegative val="0"/>
          <c:dLbls>
            <c:showLegendKey val="0"/>
            <c:showVal val="1"/>
            <c:showCatName val="0"/>
            <c:showSerName val="0"/>
            <c:showPercent val="0"/>
            <c:showBubbleSize val="0"/>
            <c:showLeaderLines val="0"/>
          </c:dLbls>
          <c:cat>
            <c:strRef>
              <c:f>作業用!$A$25:$A$30</c:f>
              <c:strCache>
                <c:ptCount val="6"/>
                <c:pt idx="0">
                  <c:v>2010年</c:v>
                </c:pt>
                <c:pt idx="1">
                  <c:v>2015年</c:v>
                </c:pt>
                <c:pt idx="2">
                  <c:v>2020年</c:v>
                </c:pt>
                <c:pt idx="3">
                  <c:v>2025年</c:v>
                </c:pt>
                <c:pt idx="4">
                  <c:v>2030年</c:v>
                </c:pt>
                <c:pt idx="5">
                  <c:v>2035年</c:v>
                </c:pt>
              </c:strCache>
            </c:strRef>
          </c:cat>
          <c:val>
            <c:numRef>
              <c:f>作業用!$K$12:$K$17</c:f>
              <c:numCache>
                <c:formatCode>#,##0_ </c:formatCode>
                <c:ptCount val="6"/>
                <c:pt idx="0">
                  <c:v>5402.51</c:v>
                </c:pt>
                <c:pt idx="1">
                  <c:v>6209.1510000000044</c:v>
                </c:pt>
                <c:pt idx="2">
                  <c:v>6511.7190000000001</c:v>
                </c:pt>
                <c:pt idx="3">
                  <c:v>6453.3220000000238</c:v>
                </c:pt>
                <c:pt idx="4">
                  <c:v>6327.991</c:v>
                </c:pt>
                <c:pt idx="5">
                  <c:v>6254.1450000000004</c:v>
                </c:pt>
              </c:numCache>
            </c:numRef>
          </c:val>
        </c:ser>
        <c:dLbls>
          <c:showLegendKey val="0"/>
          <c:showVal val="0"/>
          <c:showCatName val="0"/>
          <c:showSerName val="0"/>
          <c:showPercent val="0"/>
          <c:showBubbleSize val="0"/>
        </c:dLbls>
        <c:gapWidth val="150"/>
        <c:overlap val="100"/>
        <c:axId val="197761664"/>
        <c:axId val="197767552"/>
      </c:barChart>
      <c:lineChart>
        <c:grouping val="standard"/>
        <c:varyColors val="0"/>
        <c:ser>
          <c:idx val="2"/>
          <c:order val="2"/>
          <c:tx>
            <c:v>世帯主が65歳以上の単独世帯と夫婦のみ世帯の世帯数全体に占める割合</c:v>
          </c:tx>
          <c:spPr>
            <a:ln>
              <a:solidFill>
                <a:schemeClr val="tx2"/>
              </a:solidFill>
            </a:ln>
          </c:spPr>
          <c:marker>
            <c:spPr>
              <a:solidFill>
                <a:schemeClr val="tx2"/>
              </a:solidFill>
              <a:ln w="19050">
                <a:solidFill>
                  <a:schemeClr val="tx2"/>
                </a:solidFill>
              </a:ln>
            </c:spPr>
          </c:marker>
          <c:dLbls>
            <c:dLblPos val="r"/>
            <c:showLegendKey val="0"/>
            <c:showVal val="1"/>
            <c:showCatName val="0"/>
            <c:showSerName val="0"/>
            <c:showPercent val="0"/>
            <c:showBubbleSize val="0"/>
            <c:showLeaderLines val="0"/>
          </c:dLbls>
          <c:cat>
            <c:strRef>
              <c:f>作業用!$A$25:$A$30</c:f>
              <c:strCache>
                <c:ptCount val="6"/>
                <c:pt idx="0">
                  <c:v>2010年</c:v>
                </c:pt>
                <c:pt idx="1">
                  <c:v>2015年</c:v>
                </c:pt>
                <c:pt idx="2">
                  <c:v>2020年</c:v>
                </c:pt>
                <c:pt idx="3">
                  <c:v>2025年</c:v>
                </c:pt>
                <c:pt idx="4">
                  <c:v>2030年</c:v>
                </c:pt>
                <c:pt idx="5">
                  <c:v>2035年</c:v>
                </c:pt>
              </c:strCache>
            </c:strRef>
          </c:cat>
          <c:val>
            <c:numRef>
              <c:f>作業用!$L$25:$L$30</c:f>
              <c:numCache>
                <c:formatCode>0.0_ </c:formatCode>
                <c:ptCount val="6"/>
                <c:pt idx="0">
                  <c:v>20.02667628197938</c:v>
                </c:pt>
                <c:pt idx="1">
                  <c:v>23.093754952390515</c:v>
                </c:pt>
                <c:pt idx="2">
                  <c:v>24.862755140498631</c:v>
                </c:pt>
                <c:pt idx="3">
                  <c:v>25.667838915252375</c:v>
                </c:pt>
                <c:pt idx="4">
                  <c:v>26.597400421346393</c:v>
                </c:pt>
                <c:pt idx="5">
                  <c:v>28.001697659869663</c:v>
                </c:pt>
              </c:numCache>
            </c:numRef>
          </c:val>
          <c:smooth val="0"/>
        </c:ser>
        <c:dLbls>
          <c:showLegendKey val="0"/>
          <c:showVal val="0"/>
          <c:showCatName val="0"/>
          <c:showSerName val="0"/>
          <c:showPercent val="0"/>
          <c:showBubbleSize val="0"/>
        </c:dLbls>
        <c:marker val="1"/>
        <c:smooth val="0"/>
        <c:axId val="197770624"/>
        <c:axId val="197769088"/>
      </c:lineChart>
      <c:catAx>
        <c:axId val="197761664"/>
        <c:scaling>
          <c:orientation val="minMax"/>
        </c:scaling>
        <c:delete val="0"/>
        <c:axPos val="b"/>
        <c:majorTickMark val="out"/>
        <c:minorTickMark val="none"/>
        <c:tickLblPos val="nextTo"/>
        <c:crossAx val="197767552"/>
        <c:crosses val="autoZero"/>
        <c:auto val="1"/>
        <c:lblAlgn val="ctr"/>
        <c:lblOffset val="100"/>
        <c:noMultiLvlLbl val="0"/>
      </c:catAx>
      <c:valAx>
        <c:axId val="197767552"/>
        <c:scaling>
          <c:orientation val="minMax"/>
        </c:scaling>
        <c:delete val="0"/>
        <c:axPos val="l"/>
        <c:majorGridlines/>
        <c:numFmt formatCode="#,##0_ " sourceLinked="1"/>
        <c:majorTickMark val="out"/>
        <c:minorTickMark val="none"/>
        <c:tickLblPos val="nextTo"/>
        <c:crossAx val="197761664"/>
        <c:crosses val="autoZero"/>
        <c:crossBetween val="between"/>
        <c:majorUnit val="5000"/>
      </c:valAx>
      <c:valAx>
        <c:axId val="197769088"/>
        <c:scaling>
          <c:orientation val="minMax"/>
        </c:scaling>
        <c:delete val="0"/>
        <c:axPos val="r"/>
        <c:numFmt formatCode="0.0_ " sourceLinked="1"/>
        <c:majorTickMark val="out"/>
        <c:minorTickMark val="none"/>
        <c:tickLblPos val="nextTo"/>
        <c:crossAx val="197770624"/>
        <c:crosses val="max"/>
        <c:crossBetween val="between"/>
        <c:majorUnit val="10"/>
      </c:valAx>
      <c:catAx>
        <c:axId val="197770624"/>
        <c:scaling>
          <c:orientation val="minMax"/>
        </c:scaling>
        <c:delete val="1"/>
        <c:axPos val="b"/>
        <c:majorTickMark val="out"/>
        <c:minorTickMark val="none"/>
        <c:tickLblPos val="none"/>
        <c:crossAx val="197769088"/>
        <c:crosses val="autoZero"/>
        <c:auto val="1"/>
        <c:lblAlgn val="ctr"/>
        <c:lblOffset val="100"/>
        <c:noMultiLvlLbl val="0"/>
      </c:catAx>
    </c:plotArea>
    <c:legend>
      <c:legendPos val="b"/>
      <c:legendEntry>
        <c:idx val="0"/>
        <c:txPr>
          <a:bodyPr/>
          <a:lstStyle/>
          <a:p>
            <a:pPr>
              <a:defRPr sz="900"/>
            </a:pPr>
            <a:endParaRPr lang="ja-JP"/>
          </a:p>
        </c:txPr>
      </c:legendEntry>
      <c:legendEntry>
        <c:idx val="1"/>
        <c:txPr>
          <a:bodyPr/>
          <a:lstStyle/>
          <a:p>
            <a:pPr>
              <a:defRPr sz="900"/>
            </a:pPr>
            <a:endParaRPr lang="ja-JP"/>
          </a:p>
        </c:txPr>
      </c:legendEntry>
      <c:legendEntry>
        <c:idx val="2"/>
        <c:txPr>
          <a:bodyPr/>
          <a:lstStyle/>
          <a:p>
            <a:pPr>
              <a:defRPr sz="900"/>
            </a:pPr>
            <a:endParaRPr lang="ja-JP"/>
          </a:p>
        </c:txPr>
      </c:legendEntry>
      <c:layout/>
      <c:overlay val="0"/>
      <c:txPr>
        <a:bodyPr/>
        <a:lstStyle/>
        <a:p>
          <a:pPr>
            <a:defRPr sz="800"/>
          </a:pPr>
          <a:endParaRPr lang="ja-JP"/>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'40～ (4)'!$A$11</c:f>
              <c:strCache>
                <c:ptCount val="1"/>
                <c:pt idx="0">
                  <c:v>40歳～64歳</c:v>
                </c:pt>
              </c:strCache>
            </c:strRef>
          </c:tx>
          <c:spPr>
            <a:solidFill>
              <a:srgbClr val="FFCC00"/>
            </a:solidFill>
          </c:spPr>
          <c:invertIfNegative val="0"/>
          <c:dLbls>
            <c:dLbl>
              <c:idx val="0"/>
              <c:layout>
                <c:manualLayout>
                  <c:x val="2.5273591604232271E-3"/>
                  <c:y val="-5.0792643086643448E-2"/>
                </c:manualLayout>
              </c:layout>
              <c:dLblPos val="ctr"/>
              <c:showLegendKey val="0"/>
              <c:showVal val="1"/>
              <c:showCatName val="0"/>
              <c:showSerName val="0"/>
              <c:showPercent val="0"/>
              <c:showBubbleSize val="0"/>
            </c:dLbl>
            <c:dLbl>
              <c:idx val="1"/>
              <c:layout>
                <c:manualLayout>
                  <c:x val="-2.5273591604232271E-3"/>
                  <c:y val="-2.6732970045601816E-2"/>
                </c:manualLayout>
              </c:layout>
              <c:dLblPos val="ctr"/>
              <c:showLegendKey val="0"/>
              <c:showVal val="1"/>
              <c:showCatName val="0"/>
              <c:showSerName val="0"/>
              <c:showPercent val="0"/>
              <c:showBubbleSize val="0"/>
            </c:dLbl>
            <c:dLbl>
              <c:idx val="2"/>
              <c:layout>
                <c:manualLayout>
                  <c:x val="-2.5273591604232271E-3"/>
                  <c:y val="-1.0693188018240726E-2"/>
                </c:manualLayout>
              </c:layout>
              <c:dLblPos val="ctr"/>
              <c:showLegendKey val="0"/>
              <c:showVal val="1"/>
              <c:showCatName val="0"/>
              <c:showSerName val="0"/>
              <c:showPercent val="0"/>
              <c:showBubbleSize val="0"/>
            </c:dLbl>
            <c:dLbl>
              <c:idx val="4"/>
              <c:layout>
                <c:manualLayout>
                  <c:x val="4.6334382682349887E-17"/>
                  <c:y val="1.3366485022800908E-2"/>
                </c:manualLayout>
              </c:layout>
              <c:dLblPos val="ctr"/>
              <c:showLegendKey val="0"/>
              <c:showVal val="1"/>
              <c:showCatName val="0"/>
              <c:showSerName val="0"/>
              <c:showPercent val="0"/>
              <c:showBubbleSize val="0"/>
            </c:dLbl>
            <c:dLbl>
              <c:idx val="5"/>
              <c:layout>
                <c:manualLayout>
                  <c:x val="0"/>
                  <c:y val="2.6732970045601816E-2"/>
                </c:manualLayout>
              </c:layout>
              <c:dLblPos val="ctr"/>
              <c:showLegendKey val="0"/>
              <c:showVal val="1"/>
              <c:showCatName val="0"/>
              <c:showSerName val="0"/>
              <c:showPercent val="0"/>
              <c:showBubbleSize val="0"/>
            </c:dLbl>
            <c:dLbl>
              <c:idx val="9"/>
              <c:layout>
                <c:manualLayout>
                  <c:x val="-9.2668765364699775E-17"/>
                  <c:y val="1.3366485022800908E-2"/>
                </c:manualLayout>
              </c:layout>
              <c:dLblPos val="ctr"/>
              <c:showLegendKey val="0"/>
              <c:showVal val="1"/>
              <c:showCatName val="0"/>
              <c:showSerName val="0"/>
              <c:showPercent val="0"/>
              <c:showBubbleSize val="0"/>
            </c:dLbl>
            <c:dLbl>
              <c:idx val="10"/>
              <c:layout>
                <c:manualLayout>
                  <c:x val="2.5273591604232271E-3"/>
                  <c:y val="1.8713079031921272E-2"/>
                </c:manualLayout>
              </c:layout>
              <c:dLblPos val="ctr"/>
              <c:showLegendKey val="0"/>
              <c:showVal val="1"/>
              <c:showCatName val="0"/>
              <c:showSerName val="0"/>
              <c:showPercent val="0"/>
              <c:showBubbleSize val="0"/>
            </c:dLbl>
            <c:dLbl>
              <c:idx val="11"/>
              <c:layout>
                <c:manualLayout>
                  <c:x val="-2.5273591604232271E-3"/>
                  <c:y val="4.5445838581695958E-2"/>
                </c:manualLayout>
              </c:layout>
              <c:dLblPos val="ctr"/>
              <c:showLegendKey val="0"/>
              <c:showVal val="1"/>
              <c:showCatName val="0"/>
              <c:showSerName val="0"/>
              <c:showPercent val="0"/>
              <c:showBubbleSize val="0"/>
            </c:dLbl>
            <c:dLbl>
              <c:idx val="12"/>
              <c:layout>
                <c:manualLayout>
                  <c:x val="0"/>
                  <c:y val="5.3465940091203729E-2"/>
                </c:manualLayout>
              </c:layout>
              <c:dLblPos val="ctr"/>
              <c:showLegendKey val="0"/>
              <c:showVal val="1"/>
              <c:showCatName val="0"/>
              <c:showSerName val="0"/>
              <c:showPercent val="0"/>
              <c:showBubbleSize val="0"/>
            </c:dLbl>
            <c:txPr>
              <a:bodyPr/>
              <a:lstStyle/>
              <a:p>
                <a:pPr>
                  <a:defRPr sz="1050"/>
                </a:pPr>
                <a:endParaRPr lang="ja-JP"/>
              </a:p>
            </c:txPr>
            <c:dLblPos val="ctr"/>
            <c:showLegendKey val="0"/>
            <c:showVal val="1"/>
            <c:showCatName val="0"/>
            <c:showSerName val="0"/>
            <c:showPercent val="0"/>
            <c:showBubbleSize val="0"/>
            <c:showLeaderLines val="0"/>
          </c:dLbls>
          <c:cat>
            <c:strRef>
              <c:f>'40～ (4)'!$B$3:$N$3</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'40～ (4)'!$B$11:$N$11</c:f>
              <c:numCache>
                <c:formatCode>#,##0_ </c:formatCode>
                <c:ptCount val="13"/>
                <c:pt idx="0">
                  <c:v>4370.6817000000001</c:v>
                </c:pt>
                <c:pt idx="1">
                  <c:v>4356.6472999999996</c:v>
                </c:pt>
                <c:pt idx="2">
                  <c:v>4344.1505000000006</c:v>
                </c:pt>
                <c:pt idx="3">
                  <c:v>4250.0295999999998</c:v>
                </c:pt>
                <c:pt idx="4">
                  <c:v>4175.0897000000004</c:v>
                </c:pt>
                <c:pt idx="5">
                  <c:v>4111.6256999999996</c:v>
                </c:pt>
                <c:pt idx="6">
                  <c:v>3941.0290999999997</c:v>
                </c:pt>
                <c:pt idx="7">
                  <c:v>3680.2120000000004</c:v>
                </c:pt>
                <c:pt idx="8">
                  <c:v>3324.0097999999998</c:v>
                </c:pt>
                <c:pt idx="9">
                  <c:v>3076.5144</c:v>
                </c:pt>
                <c:pt idx="10">
                  <c:v>2895.9477000000002</c:v>
                </c:pt>
                <c:pt idx="11">
                  <c:v>2761.3964000000001</c:v>
                </c:pt>
                <c:pt idx="12">
                  <c:v>2596.0740000000001</c:v>
                </c:pt>
              </c:numCache>
            </c:numRef>
          </c:val>
        </c:ser>
        <c:ser>
          <c:idx val="1"/>
          <c:order val="1"/>
          <c:tx>
            <c:strRef>
              <c:f>'40～ (4)'!$A$12</c:f>
              <c:strCache>
                <c:ptCount val="1"/>
                <c:pt idx="0">
                  <c:v>64歳～74歳</c:v>
                </c:pt>
              </c:strCache>
            </c:strRef>
          </c:tx>
          <c:spPr>
            <a:solidFill>
              <a:srgbClr val="00CC00"/>
            </a:solidFill>
          </c:spPr>
          <c:invertIfNegative val="0"/>
          <c:dLbls>
            <c:dLbl>
              <c:idx val="0"/>
              <c:layout>
                <c:manualLayout>
                  <c:x val="2.5273591604232271E-3"/>
                  <c:y val="1.3366485022800908E-2"/>
                </c:manualLayout>
              </c:layout>
              <c:dLblPos val="ctr"/>
              <c:showLegendKey val="0"/>
              <c:showVal val="1"/>
              <c:showCatName val="0"/>
              <c:showSerName val="0"/>
              <c:showPercent val="0"/>
              <c:showBubbleSize val="0"/>
            </c:dLbl>
            <c:dLbl>
              <c:idx val="2"/>
              <c:layout>
                <c:manualLayout>
                  <c:x val="0"/>
                  <c:y val="-8.019891013680544E-3"/>
                </c:manualLayout>
              </c:layout>
              <c:dLblPos val="ctr"/>
              <c:showLegendKey val="0"/>
              <c:showVal val="1"/>
              <c:showCatName val="0"/>
              <c:showSerName val="0"/>
              <c:showPercent val="0"/>
              <c:showBubbleSize val="0"/>
            </c:dLbl>
            <c:dLbl>
              <c:idx val="3"/>
              <c:layout>
                <c:manualLayout>
                  <c:x val="0"/>
                  <c:y val="-2.4059673041041636E-2"/>
                </c:manualLayout>
              </c:layout>
              <c:dLblPos val="ctr"/>
              <c:showLegendKey val="0"/>
              <c:showVal val="1"/>
              <c:showCatName val="0"/>
              <c:showSerName val="0"/>
              <c:showPercent val="0"/>
              <c:showBubbleSize val="0"/>
            </c:dLbl>
            <c:dLbl>
              <c:idx val="4"/>
              <c:layout>
                <c:manualLayout>
                  <c:x val="4.6334382682349887E-17"/>
                  <c:y val="-8.019891013680544E-3"/>
                </c:manualLayout>
              </c:layout>
              <c:dLblPos val="ctr"/>
              <c:showLegendKey val="0"/>
              <c:showVal val="1"/>
              <c:showCatName val="0"/>
              <c:showSerName val="0"/>
              <c:showPercent val="0"/>
              <c:showBubbleSize val="0"/>
            </c:dLbl>
            <c:dLbl>
              <c:idx val="5"/>
              <c:layout>
                <c:manualLayout>
                  <c:x val="-2.5273591604232271E-3"/>
                  <c:y val="-5.346594009120363E-3"/>
                </c:manualLayout>
              </c:layout>
              <c:dLblPos val="ctr"/>
              <c:showLegendKey val="0"/>
              <c:showVal val="1"/>
              <c:showCatName val="0"/>
              <c:showSerName val="0"/>
              <c:showPercent val="0"/>
              <c:showBubbleSize val="0"/>
            </c:dLbl>
            <c:dLbl>
              <c:idx val="7"/>
              <c:layout>
                <c:manualLayout>
                  <c:x val="0"/>
                  <c:y val="-2.4059673041041636E-2"/>
                </c:manualLayout>
              </c:layout>
              <c:dLblPos val="ctr"/>
              <c:showLegendKey val="0"/>
              <c:showVal val="1"/>
              <c:showCatName val="0"/>
              <c:showSerName val="0"/>
              <c:showPercent val="0"/>
              <c:showBubbleSize val="0"/>
            </c:dLbl>
            <c:dLbl>
              <c:idx val="8"/>
              <c:layout>
                <c:manualLayout>
                  <c:x val="2.5273591604232271E-3"/>
                  <c:y val="-4.8119346082083271E-2"/>
                </c:manualLayout>
              </c:layout>
              <c:dLblPos val="ctr"/>
              <c:showLegendKey val="0"/>
              <c:showVal val="1"/>
              <c:showCatName val="0"/>
              <c:showSerName val="0"/>
              <c:showPercent val="0"/>
              <c:showBubbleSize val="0"/>
            </c:dLbl>
            <c:txPr>
              <a:bodyPr/>
              <a:lstStyle/>
              <a:p>
                <a:pPr>
                  <a:defRPr sz="1050"/>
                </a:pPr>
                <a:endParaRPr lang="ja-JP"/>
              </a:p>
            </c:txPr>
            <c:dLblPos val="ctr"/>
            <c:showLegendKey val="0"/>
            <c:showVal val="1"/>
            <c:showCatName val="0"/>
            <c:showSerName val="0"/>
            <c:showPercent val="0"/>
            <c:showBubbleSize val="0"/>
            <c:showLeaderLines val="0"/>
          </c:dLbls>
          <c:cat>
            <c:strRef>
              <c:f>'40～ (4)'!$B$3:$N$3</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'40～ (4)'!$B$12:$N$12</c:f>
              <c:numCache>
                <c:formatCode>#,##0_ </c:formatCode>
                <c:ptCount val="13"/>
                <c:pt idx="0">
                  <c:v>1302.8421000000003</c:v>
                </c:pt>
                <c:pt idx="1">
                  <c:v>1412.1619000000001</c:v>
                </c:pt>
                <c:pt idx="2">
                  <c:v>1529.0026000000003</c:v>
                </c:pt>
                <c:pt idx="3">
                  <c:v>1749.3674999999998</c:v>
                </c:pt>
                <c:pt idx="4">
                  <c:v>1733.3796000000002</c:v>
                </c:pt>
                <c:pt idx="5">
                  <c:v>1478.7849999999999</c:v>
                </c:pt>
                <c:pt idx="6">
                  <c:v>1406.5432000000001</c:v>
                </c:pt>
                <c:pt idx="7">
                  <c:v>1495.2788</c:v>
                </c:pt>
                <c:pt idx="8">
                  <c:v>1644.8169000000003</c:v>
                </c:pt>
                <c:pt idx="9">
                  <c:v>1599.7041000000002</c:v>
                </c:pt>
                <c:pt idx="10">
                  <c:v>1382.9528</c:v>
                </c:pt>
                <c:pt idx="11">
                  <c:v>1224.6497999999999</c:v>
                </c:pt>
                <c:pt idx="12">
                  <c:v>1127.9451000000001</c:v>
                </c:pt>
              </c:numCache>
            </c:numRef>
          </c:val>
        </c:ser>
        <c:ser>
          <c:idx val="2"/>
          <c:order val="2"/>
          <c:tx>
            <c:strRef>
              <c:f>'40～ (4)'!$A$13</c:f>
              <c:strCache>
                <c:ptCount val="1"/>
                <c:pt idx="0">
                  <c:v>75歳～84歳</c:v>
                </c:pt>
              </c:strCache>
            </c:strRef>
          </c:tx>
          <c:spPr>
            <a:solidFill>
              <a:srgbClr val="66FFFF"/>
            </a:solidFill>
          </c:spPr>
          <c:invertIfNegative val="0"/>
          <c:dLbls>
            <c:dLbl>
              <c:idx val="3"/>
              <c:layout>
                <c:manualLayout>
                  <c:x val="0"/>
                  <c:y val="-1.0693188018240726E-2"/>
                </c:manualLayout>
              </c:layout>
              <c:dLblPos val="ctr"/>
              <c:showLegendKey val="0"/>
              <c:showVal val="1"/>
              <c:showCatName val="0"/>
              <c:showSerName val="0"/>
              <c:showPercent val="0"/>
              <c:showBubbleSize val="0"/>
            </c:dLbl>
            <c:dLbl>
              <c:idx val="7"/>
              <c:layout>
                <c:manualLayout>
                  <c:x val="0"/>
                  <c:y val="-1.0693188018240726E-2"/>
                </c:manualLayout>
              </c:layout>
              <c:dLblPos val="ctr"/>
              <c:showLegendKey val="0"/>
              <c:showVal val="1"/>
              <c:showCatName val="0"/>
              <c:showSerName val="0"/>
              <c:showPercent val="0"/>
              <c:showBubbleSize val="0"/>
            </c:dLbl>
            <c:dLbl>
              <c:idx val="8"/>
              <c:layout>
                <c:manualLayout>
                  <c:x val="0"/>
                  <c:y val="-2.4059673041041636E-2"/>
                </c:manualLayout>
              </c:layout>
              <c:dLblPos val="ctr"/>
              <c:showLegendKey val="0"/>
              <c:showVal val="1"/>
              <c:showCatName val="0"/>
              <c:showSerName val="0"/>
              <c:showPercent val="0"/>
              <c:showBubbleSize val="0"/>
            </c:dLbl>
            <c:txPr>
              <a:bodyPr/>
              <a:lstStyle/>
              <a:p>
                <a:pPr>
                  <a:defRPr sz="1050"/>
                </a:pPr>
                <a:endParaRPr lang="ja-JP"/>
              </a:p>
            </c:txPr>
            <c:dLblPos val="ctr"/>
            <c:showLegendKey val="0"/>
            <c:showVal val="1"/>
            <c:showCatName val="0"/>
            <c:showSerName val="0"/>
            <c:showPercent val="0"/>
            <c:showBubbleSize val="0"/>
            <c:showLeaderLines val="0"/>
          </c:dLbls>
          <c:cat>
            <c:strRef>
              <c:f>'40～ (4)'!$B$3:$N$3</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'40～ (4)'!$B$13:$N$13</c:f>
              <c:numCache>
                <c:formatCode>#,##0_ </c:formatCode>
                <c:ptCount val="13"/>
                <c:pt idx="0">
                  <c:v>677.56790000000001</c:v>
                </c:pt>
                <c:pt idx="1">
                  <c:v>870.37799999999993</c:v>
                </c:pt>
                <c:pt idx="2">
                  <c:v>1036.8440999999998</c:v>
                </c:pt>
                <c:pt idx="3">
                  <c:v>1134.7764</c:v>
                </c:pt>
                <c:pt idx="4">
                  <c:v>1242.154</c:v>
                </c:pt>
                <c:pt idx="5">
                  <c:v>1442.3580000000002</c:v>
                </c:pt>
                <c:pt idx="6">
                  <c:v>1432.1466</c:v>
                </c:pt>
                <c:pt idx="7">
                  <c:v>1230.6118999999999</c:v>
                </c:pt>
                <c:pt idx="8">
                  <c:v>1186.402</c:v>
                </c:pt>
                <c:pt idx="9">
                  <c:v>1271.799</c:v>
                </c:pt>
                <c:pt idx="10">
                  <c:v>1407.2474</c:v>
                </c:pt>
                <c:pt idx="11">
                  <c:v>1366.346</c:v>
                </c:pt>
                <c:pt idx="12">
                  <c:v>1187.2159999999999</c:v>
                </c:pt>
              </c:numCache>
            </c:numRef>
          </c:val>
        </c:ser>
        <c:ser>
          <c:idx val="3"/>
          <c:order val="3"/>
          <c:tx>
            <c:strRef>
              <c:f>'40～ (4)'!$A$14</c:f>
              <c:strCache>
                <c:ptCount val="1"/>
                <c:pt idx="0">
                  <c:v>85歳～</c:v>
                </c:pt>
              </c:strCache>
            </c:strRef>
          </c:tx>
          <c:spPr>
            <a:solidFill>
              <a:srgbClr val="FF66FF"/>
            </a:solidFill>
          </c:spPr>
          <c:invertIfNegative val="0"/>
          <c:dLbls>
            <c:dLbl>
              <c:idx val="7"/>
              <c:layout>
                <c:manualLayout>
                  <c:x val="7.5820774812696817E-3"/>
                  <c:y val="-2.1386376036481452E-2"/>
                </c:manualLayout>
              </c:layout>
              <c:dLblPos val="ctr"/>
              <c:showLegendKey val="0"/>
              <c:showVal val="1"/>
              <c:showCatName val="0"/>
              <c:showSerName val="0"/>
              <c:showPercent val="0"/>
              <c:showBubbleSize val="0"/>
            </c:dLbl>
            <c:dLbl>
              <c:idx val="8"/>
              <c:layout>
                <c:manualLayout>
                  <c:x val="-5.0547183208464542E-3"/>
                  <c:y val="-2.4059673041041611E-2"/>
                </c:manualLayout>
              </c:layout>
              <c:dLblPos val="ctr"/>
              <c:showLegendKey val="0"/>
              <c:showVal val="1"/>
              <c:showCatName val="0"/>
              <c:showSerName val="0"/>
              <c:showPercent val="0"/>
              <c:showBubbleSize val="0"/>
            </c:dLbl>
            <c:txPr>
              <a:bodyPr/>
              <a:lstStyle/>
              <a:p>
                <a:pPr>
                  <a:defRPr sz="1050"/>
                </a:pPr>
                <a:endParaRPr lang="ja-JP"/>
              </a:p>
            </c:txPr>
            <c:dLblPos val="ctr"/>
            <c:showLegendKey val="0"/>
            <c:showVal val="1"/>
            <c:showCatName val="0"/>
            <c:showSerName val="0"/>
            <c:showPercent val="0"/>
            <c:showBubbleSize val="0"/>
            <c:showLeaderLines val="0"/>
          </c:dLbls>
          <c:cat>
            <c:strRef>
              <c:f>'40～ (4)'!$B$3:$N$3</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'40～ (4)'!$B$14:$N$14</c:f>
              <c:numCache>
                <c:formatCode>#,##0_ </c:formatCode>
                <c:ptCount val="13"/>
                <c:pt idx="0">
                  <c:v>223.65389999999996</c:v>
                </c:pt>
                <c:pt idx="1">
                  <c:v>293.55879999999996</c:v>
                </c:pt>
                <c:pt idx="2">
                  <c:v>382.51979999999998</c:v>
                </c:pt>
                <c:pt idx="3">
                  <c:v>511.04290000000003</c:v>
                </c:pt>
                <c:pt idx="4">
                  <c:v>636.84669999999994</c:v>
                </c:pt>
                <c:pt idx="5">
                  <c:v>736.20580000000007</c:v>
                </c:pt>
                <c:pt idx="6">
                  <c:v>846.23590000000002</c:v>
                </c:pt>
                <c:pt idx="7">
                  <c:v>1014.8273999999999</c:v>
                </c:pt>
                <c:pt idx="8">
                  <c:v>1036.5912999999998</c:v>
                </c:pt>
                <c:pt idx="9">
                  <c:v>984.88020000000017</c:v>
                </c:pt>
                <c:pt idx="10">
                  <c:v>977.36770000000001</c:v>
                </c:pt>
                <c:pt idx="11">
                  <c:v>1034.6650000000002</c:v>
                </c:pt>
                <c:pt idx="12">
                  <c:v>1149.0293999999999</c:v>
                </c:pt>
              </c:numCache>
            </c:numRef>
          </c:val>
        </c:ser>
        <c:ser>
          <c:idx val="4"/>
          <c:order val="4"/>
          <c:tx>
            <c:strRef>
              <c:f>'40～ (4)'!$A$15</c:f>
              <c:strCache>
                <c:ptCount val="1"/>
                <c:pt idx="0">
                  <c:v>合計40歳～</c:v>
                </c:pt>
              </c:strCache>
            </c:strRef>
          </c:tx>
          <c:spPr>
            <a:noFill/>
            <a:ln>
              <a:noFill/>
            </a:ln>
          </c:spPr>
          <c:invertIfNegative val="0"/>
          <c:dLbls>
            <c:dLbl>
              <c:idx val="4"/>
              <c:layout>
                <c:manualLayout>
                  <c:x val="-1.8905442538598942E-5"/>
                  <c:y val="7.3410630207666763E-2"/>
                </c:manualLayout>
              </c:layout>
              <c:dLblPos val="ctr"/>
              <c:showLegendKey val="0"/>
              <c:showVal val="1"/>
              <c:showCatName val="0"/>
              <c:showSerName val="0"/>
              <c:showPercent val="0"/>
              <c:showBubbleSize val="0"/>
            </c:dLbl>
            <c:txPr>
              <a:bodyPr/>
              <a:lstStyle/>
              <a:p>
                <a:pPr>
                  <a:defRPr sz="1050" b="1"/>
                </a:pPr>
                <a:endParaRPr lang="ja-JP"/>
              </a:p>
            </c:txPr>
            <c:dLblPos val="inBase"/>
            <c:showLegendKey val="0"/>
            <c:showVal val="1"/>
            <c:showCatName val="0"/>
            <c:showSerName val="0"/>
            <c:showPercent val="0"/>
            <c:showBubbleSize val="0"/>
            <c:showLeaderLines val="0"/>
          </c:dLbls>
          <c:cat>
            <c:strRef>
              <c:f>'40～ (4)'!$B$3:$N$3</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'40～ (4)'!$B$15:$N$15</c:f>
              <c:numCache>
                <c:formatCode>#,##0_ </c:formatCode>
                <c:ptCount val="13"/>
                <c:pt idx="0">
                  <c:v>6574.7456000000011</c:v>
                </c:pt>
                <c:pt idx="1">
                  <c:v>6932.7459999999992</c:v>
                </c:pt>
                <c:pt idx="2">
                  <c:v>7292.5170000000016</c:v>
                </c:pt>
                <c:pt idx="3">
                  <c:v>7645.2164000000002</c:v>
                </c:pt>
                <c:pt idx="4">
                  <c:v>7787.4700000000012</c:v>
                </c:pt>
                <c:pt idx="5">
                  <c:v>7768.9744999999994</c:v>
                </c:pt>
                <c:pt idx="6">
                  <c:v>7625.9547999999995</c:v>
                </c:pt>
                <c:pt idx="7">
                  <c:v>7420.9301000000005</c:v>
                </c:pt>
                <c:pt idx="8">
                  <c:v>7191.82</c:v>
                </c:pt>
                <c:pt idx="9">
                  <c:v>6932.8977000000004</c:v>
                </c:pt>
                <c:pt idx="10">
                  <c:v>6663.5155999999997</c:v>
                </c:pt>
                <c:pt idx="11">
                  <c:v>6387.0572000000002</c:v>
                </c:pt>
                <c:pt idx="12">
                  <c:v>6060.2644999999993</c:v>
                </c:pt>
              </c:numCache>
            </c:numRef>
          </c:val>
        </c:ser>
        <c:dLbls>
          <c:showLegendKey val="0"/>
          <c:showVal val="0"/>
          <c:showCatName val="0"/>
          <c:showSerName val="0"/>
          <c:showPercent val="0"/>
          <c:showBubbleSize val="0"/>
        </c:dLbls>
        <c:gapWidth val="150"/>
        <c:overlap val="100"/>
        <c:axId val="199732224"/>
        <c:axId val="199754496"/>
      </c:barChart>
      <c:catAx>
        <c:axId val="199732224"/>
        <c:scaling>
          <c:orientation val="minMax"/>
        </c:scaling>
        <c:delete val="0"/>
        <c:axPos val="b"/>
        <c:numFmt formatCode="General" sourceLinked="1"/>
        <c:majorTickMark val="out"/>
        <c:minorTickMark val="none"/>
        <c:tickLblPos val="nextTo"/>
        <c:txPr>
          <a:bodyPr/>
          <a:lstStyle/>
          <a:p>
            <a:pPr>
              <a:defRPr sz="1050"/>
            </a:pPr>
            <a:endParaRPr lang="ja-JP"/>
          </a:p>
        </c:txPr>
        <c:crossAx val="199754496"/>
        <c:crosses val="autoZero"/>
        <c:auto val="1"/>
        <c:lblAlgn val="ctr"/>
        <c:lblOffset val="100"/>
        <c:noMultiLvlLbl val="0"/>
      </c:catAx>
      <c:valAx>
        <c:axId val="199754496"/>
        <c:scaling>
          <c:orientation val="minMax"/>
          <c:max val="9000"/>
        </c:scaling>
        <c:delete val="0"/>
        <c:axPos val="l"/>
        <c:majorGridlines/>
        <c:numFmt formatCode="#,##0_ " sourceLinked="1"/>
        <c:majorTickMark val="out"/>
        <c:minorTickMark val="none"/>
        <c:tickLblPos val="nextTo"/>
        <c:crossAx val="199732224"/>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733111245709671"/>
          <c:y val="4.5529632179987581E-2"/>
          <c:w val="0.85648843751521231"/>
          <c:h val="0.74507022500050091"/>
        </c:manualLayout>
      </c:layout>
      <c:barChart>
        <c:barDir val="col"/>
        <c:grouping val="stacked"/>
        <c:varyColors val="0"/>
        <c:ser>
          <c:idx val="0"/>
          <c:order val="0"/>
          <c:tx>
            <c:strRef>
              <c:f>'75～ (2)'!$A$12</c:f>
              <c:strCache>
                <c:ptCount val="1"/>
                <c:pt idx="0">
                  <c:v>75歳～84歳</c:v>
                </c:pt>
              </c:strCache>
            </c:strRef>
          </c:tx>
          <c:spPr>
            <a:solidFill>
              <a:srgbClr val="00FFFF"/>
            </a:solidFill>
          </c:spPr>
          <c:invertIfNegative val="0"/>
          <c:dLbls>
            <c:dLbl>
              <c:idx val="0"/>
              <c:layout>
                <c:manualLayout>
                  <c:x val="2.5641025641025641E-3"/>
                  <c:y val="2.2986739687943444E-2"/>
                </c:manualLayout>
              </c:layout>
              <c:showLegendKey val="0"/>
              <c:showVal val="1"/>
              <c:showCatName val="0"/>
              <c:showSerName val="0"/>
              <c:showPercent val="0"/>
              <c:showBubbleSize val="0"/>
            </c:dLbl>
            <c:dLbl>
              <c:idx val="1"/>
              <c:layout>
                <c:manualLayout>
                  <c:x val="-2.5641025641025641E-3"/>
                  <c:y val="1.78785753128449E-2"/>
                </c:manualLayout>
              </c:layout>
              <c:showLegendKey val="0"/>
              <c:showVal val="1"/>
              <c:showCatName val="0"/>
              <c:showSerName val="0"/>
              <c:showPercent val="0"/>
              <c:showBubbleSize val="0"/>
            </c:dLbl>
            <c:dLbl>
              <c:idx val="2"/>
              <c:layout>
                <c:manualLayout>
                  <c:x val="-5.1282051282051282E-3"/>
                  <c:y val="1.0216328750197087E-2"/>
                </c:manualLayout>
              </c:layout>
              <c:showLegendKey val="0"/>
              <c:showVal val="1"/>
              <c:showCatName val="0"/>
              <c:showSerName val="0"/>
              <c:showPercent val="0"/>
              <c:showBubbleSize val="0"/>
            </c:dLbl>
            <c:dLbl>
              <c:idx val="3"/>
              <c:layout>
                <c:manualLayout>
                  <c:x val="2.5641025641025641E-3"/>
                  <c:y val="-2.5540821875492717E-3"/>
                </c:manualLayout>
              </c:layout>
              <c:showLegendKey val="0"/>
              <c:showVal val="1"/>
              <c:showCatName val="0"/>
              <c:showSerName val="0"/>
              <c:showPercent val="0"/>
              <c:showBubbleSize val="0"/>
            </c:dLbl>
            <c:dLbl>
              <c:idx val="4"/>
              <c:layout>
                <c:manualLayout>
                  <c:x val="-4.7008003968073819E-17"/>
                  <c:y val="-1.532449312529563E-2"/>
                </c:manualLayout>
              </c:layout>
              <c:showLegendKey val="0"/>
              <c:showVal val="1"/>
              <c:showCatName val="0"/>
              <c:showSerName val="0"/>
              <c:showPercent val="0"/>
              <c:showBubbleSize val="0"/>
            </c:dLbl>
            <c:dLbl>
              <c:idx val="5"/>
              <c:layout>
                <c:manualLayout>
                  <c:x val="-7.6923076923076927E-3"/>
                  <c:y val="-1.532449312529563E-2"/>
                </c:manualLayout>
              </c:layout>
              <c:showLegendKey val="0"/>
              <c:showVal val="1"/>
              <c:showCatName val="0"/>
              <c:showSerName val="0"/>
              <c:showPercent val="0"/>
              <c:showBubbleSize val="0"/>
            </c:dLbl>
            <c:dLbl>
              <c:idx val="8"/>
              <c:layout>
                <c:manualLayout>
                  <c:x val="0"/>
                  <c:y val="2.8094904063041989E-2"/>
                </c:manualLayout>
              </c:layout>
              <c:showLegendKey val="0"/>
              <c:showVal val="1"/>
              <c:showCatName val="0"/>
              <c:showSerName val="0"/>
              <c:showPercent val="0"/>
              <c:showBubbleSize val="0"/>
            </c:dLbl>
            <c:dLbl>
              <c:idx val="10"/>
              <c:layout>
                <c:manualLayout>
                  <c:x val="-5.1282051282052219E-3"/>
                  <c:y val="-2.2986739687943444E-2"/>
                </c:manualLayout>
              </c:layout>
              <c:showLegendKey val="0"/>
              <c:showVal val="1"/>
              <c:showCatName val="0"/>
              <c:showSerName val="0"/>
              <c:showPercent val="0"/>
              <c:showBubbleSize val="0"/>
            </c:dLbl>
            <c:txPr>
              <a:bodyPr/>
              <a:lstStyle/>
              <a:p>
                <a:pPr>
                  <a:defRPr sz="1050"/>
                </a:pPr>
                <a:endParaRPr lang="ja-JP"/>
              </a:p>
            </c:txPr>
            <c:showLegendKey val="0"/>
            <c:showVal val="1"/>
            <c:showCatName val="0"/>
            <c:showSerName val="0"/>
            <c:showPercent val="0"/>
            <c:showBubbleSize val="0"/>
            <c:showLeaderLines val="0"/>
          </c:dLbls>
          <c:cat>
            <c:strRef>
              <c:f>'75～ (2)'!$B$10:$N$10</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'75～ (2)'!$B$12:$N$12</c:f>
              <c:numCache>
                <c:formatCode>#,##0_ </c:formatCode>
                <c:ptCount val="13"/>
                <c:pt idx="0">
                  <c:v>677.56790000000001</c:v>
                </c:pt>
                <c:pt idx="1">
                  <c:v>870.37799999999993</c:v>
                </c:pt>
                <c:pt idx="2">
                  <c:v>1036.8440999999998</c:v>
                </c:pt>
                <c:pt idx="3">
                  <c:v>1134.7764</c:v>
                </c:pt>
                <c:pt idx="4">
                  <c:v>1242.154</c:v>
                </c:pt>
                <c:pt idx="5">
                  <c:v>1442.3580000000002</c:v>
                </c:pt>
                <c:pt idx="6">
                  <c:v>1432.1466</c:v>
                </c:pt>
                <c:pt idx="7">
                  <c:v>1230.6118999999999</c:v>
                </c:pt>
                <c:pt idx="8">
                  <c:v>1186.402</c:v>
                </c:pt>
                <c:pt idx="9">
                  <c:v>1271.799</c:v>
                </c:pt>
                <c:pt idx="10">
                  <c:v>1407.2474</c:v>
                </c:pt>
                <c:pt idx="11">
                  <c:v>1366.346</c:v>
                </c:pt>
                <c:pt idx="12">
                  <c:v>1187.2159999999999</c:v>
                </c:pt>
              </c:numCache>
            </c:numRef>
          </c:val>
        </c:ser>
        <c:ser>
          <c:idx val="1"/>
          <c:order val="1"/>
          <c:tx>
            <c:strRef>
              <c:f>'75～ (2)'!$A$13</c:f>
              <c:strCache>
                <c:ptCount val="1"/>
                <c:pt idx="0">
                  <c:v>85歳～</c:v>
                </c:pt>
              </c:strCache>
            </c:strRef>
          </c:tx>
          <c:spPr>
            <a:solidFill>
              <a:srgbClr val="FF6699"/>
            </a:solidFill>
          </c:spPr>
          <c:invertIfNegative val="0"/>
          <c:dLbls>
            <c:dLbl>
              <c:idx val="7"/>
              <c:layout>
                <c:manualLayout>
                  <c:x val="0"/>
                  <c:y val="1.2770410937746406E-2"/>
                </c:manualLayout>
              </c:layout>
              <c:showLegendKey val="0"/>
              <c:showVal val="1"/>
              <c:showCatName val="0"/>
              <c:showSerName val="0"/>
              <c:showPercent val="0"/>
              <c:showBubbleSize val="0"/>
            </c:dLbl>
            <c:dLbl>
              <c:idx val="8"/>
              <c:layout>
                <c:manualLayout>
                  <c:x val="-5.1282051282051282E-3"/>
                  <c:y val="3.3203068438140484E-2"/>
                </c:manualLayout>
              </c:layout>
              <c:showLegendKey val="0"/>
              <c:showVal val="1"/>
              <c:showCatName val="0"/>
              <c:showSerName val="0"/>
              <c:showPercent val="0"/>
              <c:showBubbleSize val="0"/>
            </c:dLbl>
            <c:dLbl>
              <c:idx val="9"/>
              <c:layout>
                <c:manualLayout>
                  <c:x val="-9.4016007936147637E-17"/>
                  <c:y val="1.2770410937746406E-2"/>
                </c:manualLayout>
              </c:layout>
              <c:showLegendKey val="0"/>
              <c:showVal val="1"/>
              <c:showCatName val="0"/>
              <c:showSerName val="0"/>
              <c:showPercent val="0"/>
              <c:showBubbleSize val="0"/>
            </c:dLbl>
            <c:txPr>
              <a:bodyPr/>
              <a:lstStyle/>
              <a:p>
                <a:pPr>
                  <a:defRPr sz="1200"/>
                </a:pPr>
                <a:endParaRPr lang="ja-JP"/>
              </a:p>
            </c:txPr>
            <c:showLegendKey val="0"/>
            <c:showVal val="1"/>
            <c:showCatName val="0"/>
            <c:showSerName val="0"/>
            <c:showPercent val="0"/>
            <c:showBubbleSize val="0"/>
            <c:showLeaderLines val="0"/>
          </c:dLbls>
          <c:cat>
            <c:strRef>
              <c:f>'75～ (2)'!$B$10:$N$10</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'75～ (2)'!$B$13:$N$13</c:f>
              <c:numCache>
                <c:formatCode>#,##0_ </c:formatCode>
                <c:ptCount val="13"/>
                <c:pt idx="0">
                  <c:v>223.65389999999996</c:v>
                </c:pt>
                <c:pt idx="1">
                  <c:v>293.55879999999996</c:v>
                </c:pt>
                <c:pt idx="2">
                  <c:v>382.51979999999998</c:v>
                </c:pt>
                <c:pt idx="3">
                  <c:v>511.04290000000003</c:v>
                </c:pt>
                <c:pt idx="4">
                  <c:v>636.84669999999994</c:v>
                </c:pt>
                <c:pt idx="5">
                  <c:v>736.20580000000007</c:v>
                </c:pt>
                <c:pt idx="6">
                  <c:v>846.23590000000002</c:v>
                </c:pt>
                <c:pt idx="7">
                  <c:v>1014.8273999999999</c:v>
                </c:pt>
                <c:pt idx="8">
                  <c:v>1036.5912999999998</c:v>
                </c:pt>
                <c:pt idx="9">
                  <c:v>984.88020000000017</c:v>
                </c:pt>
                <c:pt idx="10">
                  <c:v>977.36770000000001</c:v>
                </c:pt>
                <c:pt idx="11">
                  <c:v>1034.6650000000002</c:v>
                </c:pt>
                <c:pt idx="12">
                  <c:v>1149.0293999999999</c:v>
                </c:pt>
              </c:numCache>
            </c:numRef>
          </c:val>
        </c:ser>
        <c:ser>
          <c:idx val="2"/>
          <c:order val="2"/>
          <c:tx>
            <c:strRef>
              <c:f>'75～ (2)'!$A$14</c:f>
              <c:strCache>
                <c:ptCount val="1"/>
                <c:pt idx="0">
                  <c:v>75以上計</c:v>
                </c:pt>
              </c:strCache>
            </c:strRef>
          </c:tx>
          <c:spPr>
            <a:noFill/>
            <a:ln>
              <a:noFill/>
            </a:ln>
          </c:spPr>
          <c:invertIfNegative val="0"/>
          <c:dLbls>
            <c:dLbl>
              <c:idx val="2"/>
              <c:layout>
                <c:manualLayout>
                  <c:x val="-1.282051282051282E-2"/>
                  <c:y val="0.14328119519784277"/>
                </c:manualLayout>
              </c:layout>
              <c:dLblPos val="ctr"/>
              <c:showLegendKey val="0"/>
              <c:showVal val="1"/>
              <c:showCatName val="0"/>
              <c:showSerName val="0"/>
              <c:showPercent val="0"/>
              <c:showBubbleSize val="0"/>
            </c:dLbl>
            <c:spPr>
              <a:noFill/>
              <a:ln>
                <a:noFill/>
              </a:ln>
            </c:spPr>
            <c:txPr>
              <a:bodyPr/>
              <a:lstStyle/>
              <a:p>
                <a:pPr>
                  <a:defRPr sz="1050"/>
                </a:pPr>
                <a:endParaRPr lang="ja-JP"/>
              </a:p>
            </c:txPr>
            <c:dLblPos val="inBase"/>
            <c:showLegendKey val="0"/>
            <c:showVal val="1"/>
            <c:showCatName val="0"/>
            <c:showSerName val="0"/>
            <c:showPercent val="0"/>
            <c:showBubbleSize val="0"/>
            <c:showLeaderLines val="0"/>
          </c:dLbls>
          <c:cat>
            <c:strRef>
              <c:f>'75～ (2)'!$B$10:$N$10</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'75～ (2)'!$B$14:$N$14</c:f>
              <c:numCache>
                <c:formatCode>#,##0_ </c:formatCode>
                <c:ptCount val="13"/>
                <c:pt idx="0">
                  <c:v>901.22180000000003</c:v>
                </c:pt>
                <c:pt idx="1">
                  <c:v>1163.9367999999999</c:v>
                </c:pt>
                <c:pt idx="2">
                  <c:v>1419.3638999999998</c:v>
                </c:pt>
                <c:pt idx="3">
                  <c:v>1645.8193000000001</c:v>
                </c:pt>
                <c:pt idx="4">
                  <c:v>1879.0007000000001</c:v>
                </c:pt>
                <c:pt idx="5">
                  <c:v>2178.5638000000004</c:v>
                </c:pt>
                <c:pt idx="6">
                  <c:v>2278.3825000000002</c:v>
                </c:pt>
                <c:pt idx="7">
                  <c:v>2245.4393</c:v>
                </c:pt>
                <c:pt idx="8">
                  <c:v>2222.9933000000001</c:v>
                </c:pt>
                <c:pt idx="9">
                  <c:v>2256.6792</c:v>
                </c:pt>
                <c:pt idx="10">
                  <c:v>2384.6151</c:v>
                </c:pt>
                <c:pt idx="11">
                  <c:v>2401.0110000000004</c:v>
                </c:pt>
                <c:pt idx="12">
                  <c:v>2336.2453999999998</c:v>
                </c:pt>
              </c:numCache>
            </c:numRef>
          </c:val>
        </c:ser>
        <c:dLbls>
          <c:showLegendKey val="0"/>
          <c:showVal val="0"/>
          <c:showCatName val="0"/>
          <c:showSerName val="0"/>
          <c:showPercent val="0"/>
          <c:showBubbleSize val="0"/>
        </c:dLbls>
        <c:gapWidth val="150"/>
        <c:overlap val="100"/>
        <c:axId val="199850624"/>
        <c:axId val="199897472"/>
      </c:barChart>
      <c:catAx>
        <c:axId val="199850624"/>
        <c:scaling>
          <c:orientation val="minMax"/>
        </c:scaling>
        <c:delete val="0"/>
        <c:axPos val="b"/>
        <c:numFmt formatCode="General" sourceLinked="1"/>
        <c:majorTickMark val="out"/>
        <c:minorTickMark val="none"/>
        <c:tickLblPos val="nextTo"/>
        <c:txPr>
          <a:bodyPr/>
          <a:lstStyle/>
          <a:p>
            <a:pPr>
              <a:defRPr sz="1050"/>
            </a:pPr>
            <a:endParaRPr lang="ja-JP"/>
          </a:p>
        </c:txPr>
        <c:crossAx val="199897472"/>
        <c:crosses val="autoZero"/>
        <c:auto val="1"/>
        <c:lblAlgn val="ctr"/>
        <c:lblOffset val="100"/>
        <c:noMultiLvlLbl val="0"/>
      </c:catAx>
      <c:valAx>
        <c:axId val="199897472"/>
        <c:scaling>
          <c:orientation val="minMax"/>
          <c:max val="3000"/>
        </c:scaling>
        <c:delete val="0"/>
        <c:axPos val="l"/>
        <c:majorGridlines/>
        <c:numFmt formatCode="#,##0_ " sourceLinked="1"/>
        <c:majorTickMark val="out"/>
        <c:minorTickMark val="none"/>
        <c:tickLblPos val="nextTo"/>
        <c:txPr>
          <a:bodyPr/>
          <a:lstStyle/>
          <a:p>
            <a:pPr>
              <a:defRPr sz="1100"/>
            </a:pPr>
            <a:endParaRPr lang="ja-JP"/>
          </a:p>
        </c:txPr>
        <c:crossAx val="199850624"/>
        <c:crosses val="autoZero"/>
        <c:crossBetween val="between"/>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907395050195433E-2"/>
          <c:y val="3.7800697513515578E-2"/>
          <c:w val="0.89086006198377754"/>
          <c:h val="0.87611112268613345"/>
        </c:manualLayout>
      </c:layout>
      <c:barChart>
        <c:barDir val="bar"/>
        <c:grouping val="percentStacked"/>
        <c:varyColors val="0"/>
        <c:ser>
          <c:idx val="0"/>
          <c:order val="0"/>
          <c:tx>
            <c:strRef>
              <c:f>Sheet1!$O$3</c:f>
              <c:strCache>
                <c:ptCount val="1"/>
                <c:pt idx="0">
                  <c:v>70以上～100未満</c:v>
                </c:pt>
              </c:strCache>
            </c:strRef>
          </c:tx>
          <c:spPr>
            <a:gradFill flip="none" rotWithShape="1">
              <a:gsLst>
                <a:gs pos="0">
                  <a:srgbClr val="8488C4"/>
                </a:gs>
                <a:gs pos="53000">
                  <a:srgbClr val="D4DEFF"/>
                </a:gs>
                <a:gs pos="83000">
                  <a:srgbClr val="D4DEFF"/>
                </a:gs>
                <a:gs pos="100000">
                  <a:srgbClr val="96AB94"/>
                </a:gs>
              </a:gsLst>
              <a:lin ang="2700000" scaled="1"/>
              <a:tileRect/>
            </a:gradFill>
            <a:ln>
              <a:solidFill>
                <a:schemeClr val="tx1"/>
              </a:solidFill>
            </a:ln>
          </c:spPr>
          <c:invertIfNegative val="0"/>
          <c:dLbls>
            <c:dLbl>
              <c:idx val="0"/>
              <c:layout/>
              <c:tx>
                <c:rich>
                  <a:bodyPr/>
                  <a:lstStyle/>
                  <a:p>
                    <a:r>
                      <a:rPr lang="en-US" altLang="ja-JP" sz="1200"/>
                      <a:t>7</a:t>
                    </a:r>
                    <a:r>
                      <a:rPr lang="en-US" altLang="ja-JP"/>
                      <a:t>0</a:t>
                    </a:r>
                    <a:r>
                      <a:rPr lang="ja-JP" altLang="en-US"/>
                      <a:t>以上～</a:t>
                    </a:r>
                    <a:r>
                      <a:rPr lang="en-US" altLang="ja-JP"/>
                      <a:t>100</a:t>
                    </a:r>
                    <a:r>
                      <a:rPr lang="ja-JP" altLang="en-US"/>
                      <a:t>未満
</a:t>
                    </a:r>
                    <a:r>
                      <a:rPr lang="en-US" altLang="ja-JP"/>
                      <a:t>280</a:t>
                    </a:r>
                  </a:p>
                  <a:p>
                    <a:r>
                      <a:rPr lang="ja-JP" altLang="en-US"/>
                      <a:t>（</a:t>
                    </a:r>
                    <a:r>
                      <a:rPr lang="en-US" altLang="ja-JP"/>
                      <a:t>16.9%</a:t>
                    </a:r>
                    <a:r>
                      <a:rPr lang="ja-JP" altLang="en-US"/>
                      <a:t>）</a:t>
                    </a:r>
                    <a:endParaRPr lang="en-US" altLang="ja-JP"/>
                  </a:p>
                </c:rich>
              </c:tx>
              <c:dLblPos val="ctr"/>
              <c:showLegendKey val="0"/>
              <c:showVal val="1"/>
              <c:showCatName val="0"/>
              <c:showSerName val="1"/>
              <c:showPercent val="0"/>
              <c:showBubbleSize val="0"/>
              <c:separator>
</c:separator>
            </c:dLbl>
            <c:numFmt formatCode="General" sourceLinked="0"/>
            <c:txPr>
              <a:bodyPr/>
              <a:lstStyle/>
              <a:p>
                <a:pPr>
                  <a:defRPr sz="1200" baseline="0"/>
                </a:pPr>
                <a:endParaRPr lang="ja-JP"/>
              </a:p>
            </c:txPr>
            <c:dLblPos val="ctr"/>
            <c:showLegendKey val="0"/>
            <c:showVal val="1"/>
            <c:showCatName val="0"/>
            <c:showSerName val="1"/>
            <c:showPercent val="0"/>
            <c:showBubbleSize val="0"/>
            <c:separator>
</c:separator>
            <c:showLeaderLines val="0"/>
          </c:dLbls>
          <c:cat>
            <c:strRef>
              <c:f>Sheet2!$B$6</c:f>
              <c:strCache>
                <c:ptCount val="1"/>
                <c:pt idx="0">
                  <c:v>指数
市町村数
（割合）</c:v>
                </c:pt>
              </c:strCache>
            </c:strRef>
          </c:cat>
          <c:val>
            <c:numRef>
              <c:f>Sheet1!$P$3</c:f>
              <c:numCache>
                <c:formatCode>General</c:formatCode>
                <c:ptCount val="1"/>
                <c:pt idx="0">
                  <c:v>280</c:v>
                </c:pt>
              </c:numCache>
            </c:numRef>
          </c:val>
        </c:ser>
        <c:ser>
          <c:idx val="1"/>
          <c:order val="1"/>
          <c:tx>
            <c:strRef>
              <c:f>Sheet1!$O$4</c:f>
              <c:strCache>
                <c:ptCount val="1"/>
                <c:pt idx="0">
                  <c:v>100以上～110未満</c:v>
                </c:pt>
              </c:strCache>
            </c:strRef>
          </c:tx>
          <c:spPr>
            <a:solidFill>
              <a:srgbClr val="99FF66"/>
            </a:solidFill>
          </c:spPr>
          <c:invertIfNegative val="0"/>
          <c:dPt>
            <c:idx val="0"/>
            <c:invertIfNegative val="0"/>
            <c:bubble3D val="0"/>
            <c:spPr>
              <a:solidFill>
                <a:schemeClr val="bg1">
                  <a:lumMod val="95000"/>
                </a:schemeClr>
              </a:solidFill>
              <a:ln>
                <a:solidFill>
                  <a:sysClr val="windowText" lastClr="000000"/>
                </a:solidFill>
              </a:ln>
            </c:spPr>
          </c:dPt>
          <c:dLbls>
            <c:dLbl>
              <c:idx val="0"/>
              <c:layout/>
              <c:tx>
                <c:rich>
                  <a:bodyPr/>
                  <a:lstStyle/>
                  <a:p>
                    <a:r>
                      <a:rPr lang="en-US" altLang="ja-JP" sz="1200"/>
                      <a:t>1</a:t>
                    </a:r>
                    <a:r>
                      <a:rPr lang="en-US" altLang="ja-JP"/>
                      <a:t>00</a:t>
                    </a:r>
                    <a:r>
                      <a:rPr lang="ja-JP" altLang="en-US"/>
                      <a:t>以上～</a:t>
                    </a:r>
                    <a:r>
                      <a:rPr lang="en-US" altLang="ja-JP"/>
                      <a:t>110</a:t>
                    </a:r>
                    <a:r>
                      <a:rPr lang="ja-JP" altLang="en-US"/>
                      <a:t>未満
</a:t>
                    </a:r>
                    <a:r>
                      <a:rPr lang="en-US" altLang="ja-JP"/>
                      <a:t>311</a:t>
                    </a:r>
                  </a:p>
                  <a:p>
                    <a:r>
                      <a:rPr lang="ja-JP" altLang="en-US"/>
                      <a:t>（</a:t>
                    </a:r>
                    <a:r>
                      <a:rPr lang="en-US" altLang="ja-JP"/>
                      <a:t>18.7%</a:t>
                    </a:r>
                    <a:r>
                      <a:rPr lang="ja-JP" altLang="en-US"/>
                      <a:t>）</a:t>
                    </a:r>
                    <a:endParaRPr lang="en-US" altLang="ja-JP"/>
                  </a:p>
                </c:rich>
              </c:tx>
              <c:dLblPos val="ctr"/>
              <c:showLegendKey val="0"/>
              <c:showVal val="1"/>
              <c:showCatName val="0"/>
              <c:showSerName val="1"/>
              <c:showPercent val="0"/>
              <c:showBubbleSize val="0"/>
              <c:separator>
</c:separator>
            </c:dLbl>
            <c:txPr>
              <a:bodyPr/>
              <a:lstStyle/>
              <a:p>
                <a:pPr>
                  <a:defRPr sz="1200" baseline="0"/>
                </a:pPr>
                <a:endParaRPr lang="ja-JP"/>
              </a:p>
            </c:txPr>
            <c:dLblPos val="ctr"/>
            <c:showLegendKey val="0"/>
            <c:showVal val="1"/>
            <c:showCatName val="0"/>
            <c:showSerName val="1"/>
            <c:showPercent val="0"/>
            <c:showBubbleSize val="0"/>
            <c:separator>
</c:separator>
            <c:showLeaderLines val="0"/>
          </c:dLbls>
          <c:cat>
            <c:strRef>
              <c:f>Sheet2!$B$6</c:f>
              <c:strCache>
                <c:ptCount val="1"/>
                <c:pt idx="0">
                  <c:v>指数
市町村数
（割合）</c:v>
                </c:pt>
              </c:strCache>
            </c:strRef>
          </c:cat>
          <c:val>
            <c:numRef>
              <c:f>Sheet1!$P$4</c:f>
              <c:numCache>
                <c:formatCode>General</c:formatCode>
                <c:ptCount val="1"/>
                <c:pt idx="0">
                  <c:v>311</c:v>
                </c:pt>
              </c:numCache>
            </c:numRef>
          </c:val>
        </c:ser>
        <c:ser>
          <c:idx val="2"/>
          <c:order val="2"/>
          <c:tx>
            <c:strRef>
              <c:f>Sheet1!$O$5</c:f>
              <c:strCache>
                <c:ptCount val="1"/>
                <c:pt idx="0">
                  <c:v>110以上～120未満</c:v>
                </c:pt>
              </c:strCache>
            </c:strRef>
          </c:tx>
          <c:spPr>
            <a:solidFill>
              <a:srgbClr val="99FF66"/>
            </a:solidFill>
            <a:ln>
              <a:solidFill>
                <a:sysClr val="windowText" lastClr="000000"/>
              </a:solidFill>
            </a:ln>
          </c:spPr>
          <c:invertIfNegative val="0"/>
          <c:dPt>
            <c:idx val="0"/>
            <c:invertIfNegative val="0"/>
            <c:bubble3D val="0"/>
            <c:spPr>
              <a:solidFill>
                <a:prstClr val="white">
                  <a:lumMod val="95000"/>
                </a:prstClr>
              </a:solidFill>
              <a:ln>
                <a:solidFill>
                  <a:sysClr val="windowText" lastClr="000000"/>
                </a:solidFill>
              </a:ln>
            </c:spPr>
          </c:dPt>
          <c:dLbls>
            <c:dLbl>
              <c:idx val="0"/>
              <c:layout/>
              <c:tx>
                <c:rich>
                  <a:bodyPr/>
                  <a:lstStyle/>
                  <a:p>
                    <a:r>
                      <a:rPr lang="en-US" altLang="ja-JP" sz="1200"/>
                      <a:t>1</a:t>
                    </a:r>
                    <a:r>
                      <a:rPr lang="en-US" altLang="ja-JP"/>
                      <a:t>10</a:t>
                    </a:r>
                    <a:r>
                      <a:rPr lang="ja-JP" altLang="en-US"/>
                      <a:t>以上～</a:t>
                    </a:r>
                    <a:r>
                      <a:rPr lang="en-US" altLang="ja-JP"/>
                      <a:t>120</a:t>
                    </a:r>
                    <a:r>
                      <a:rPr lang="ja-JP" altLang="en-US"/>
                      <a:t>未満
</a:t>
                    </a:r>
                    <a:r>
                      <a:rPr lang="en-US" altLang="ja-JP"/>
                      <a:t>300</a:t>
                    </a:r>
                  </a:p>
                  <a:p>
                    <a:r>
                      <a:rPr lang="ja-JP" altLang="en-US"/>
                      <a:t>（</a:t>
                    </a:r>
                    <a:r>
                      <a:rPr lang="en-US" altLang="ja-JP"/>
                      <a:t>18.1%</a:t>
                    </a:r>
                    <a:r>
                      <a:rPr lang="ja-JP" altLang="en-US"/>
                      <a:t>）</a:t>
                    </a:r>
                    <a:endParaRPr lang="en-US" altLang="ja-JP"/>
                  </a:p>
                </c:rich>
              </c:tx>
              <c:showLegendKey val="0"/>
              <c:showVal val="1"/>
              <c:showCatName val="0"/>
              <c:showSerName val="1"/>
              <c:showPercent val="0"/>
              <c:showBubbleSize val="0"/>
              <c:separator>
</c:separator>
            </c:dLbl>
            <c:txPr>
              <a:bodyPr/>
              <a:lstStyle/>
              <a:p>
                <a:pPr>
                  <a:defRPr sz="1200" baseline="0"/>
                </a:pPr>
                <a:endParaRPr lang="ja-JP"/>
              </a:p>
            </c:txPr>
            <c:showLegendKey val="0"/>
            <c:showVal val="1"/>
            <c:showCatName val="0"/>
            <c:showSerName val="1"/>
            <c:showPercent val="0"/>
            <c:showBubbleSize val="0"/>
            <c:separator>
</c:separator>
            <c:showLeaderLines val="0"/>
          </c:dLbls>
          <c:cat>
            <c:strRef>
              <c:f>Sheet2!$B$6</c:f>
              <c:strCache>
                <c:ptCount val="1"/>
                <c:pt idx="0">
                  <c:v>指数
市町村数
（割合）</c:v>
                </c:pt>
              </c:strCache>
            </c:strRef>
          </c:cat>
          <c:val>
            <c:numRef>
              <c:f>Sheet1!$P$5</c:f>
              <c:numCache>
                <c:formatCode>General</c:formatCode>
                <c:ptCount val="1"/>
                <c:pt idx="0">
                  <c:v>300</c:v>
                </c:pt>
              </c:numCache>
            </c:numRef>
          </c:val>
        </c:ser>
        <c:ser>
          <c:idx val="3"/>
          <c:order val="3"/>
          <c:tx>
            <c:strRef>
              <c:f>Sheet1!$O$6</c:f>
              <c:strCache>
                <c:ptCount val="1"/>
                <c:pt idx="0">
                  <c:v>120以上～130未満</c:v>
                </c:pt>
              </c:strCache>
            </c:strRef>
          </c:tx>
          <c:spPr>
            <a:solidFill>
              <a:schemeClr val="bg1">
                <a:lumMod val="85000"/>
              </a:schemeClr>
            </a:solidFill>
            <a:ln>
              <a:solidFill>
                <a:sysClr val="windowText" lastClr="000000"/>
              </a:solidFill>
            </a:ln>
          </c:spPr>
          <c:invertIfNegative val="0"/>
          <c:dLbls>
            <c:dLbl>
              <c:idx val="0"/>
              <c:layout/>
              <c:tx>
                <c:rich>
                  <a:bodyPr/>
                  <a:lstStyle/>
                  <a:p>
                    <a:r>
                      <a:rPr lang="en-US" altLang="ja-JP" sz="1200"/>
                      <a:t>1</a:t>
                    </a:r>
                    <a:r>
                      <a:rPr lang="en-US" altLang="ja-JP"/>
                      <a:t>20</a:t>
                    </a:r>
                    <a:r>
                      <a:rPr lang="ja-JP" altLang="en-US"/>
                      <a:t>以上～</a:t>
                    </a:r>
                    <a:r>
                      <a:rPr lang="en-US" altLang="ja-JP"/>
                      <a:t>130</a:t>
                    </a:r>
                    <a:r>
                      <a:rPr lang="ja-JP" altLang="en-US"/>
                      <a:t>未満
</a:t>
                    </a:r>
                    <a:r>
                      <a:rPr lang="en-US" altLang="ja-JP"/>
                      <a:t>266</a:t>
                    </a:r>
                  </a:p>
                  <a:p>
                    <a:r>
                      <a:rPr lang="ja-JP" altLang="en-US"/>
                      <a:t>（</a:t>
                    </a:r>
                    <a:r>
                      <a:rPr lang="en-US" altLang="ja-JP"/>
                      <a:t>16.0%</a:t>
                    </a:r>
                    <a:r>
                      <a:rPr lang="ja-JP" altLang="en-US"/>
                      <a:t>）</a:t>
                    </a:r>
                    <a:endParaRPr lang="en-US" altLang="ja-JP"/>
                  </a:p>
                </c:rich>
              </c:tx>
              <c:showLegendKey val="0"/>
              <c:showVal val="1"/>
              <c:showCatName val="0"/>
              <c:showSerName val="1"/>
              <c:showPercent val="0"/>
              <c:showBubbleSize val="0"/>
              <c:separator>
</c:separator>
            </c:dLbl>
            <c:txPr>
              <a:bodyPr/>
              <a:lstStyle/>
              <a:p>
                <a:pPr>
                  <a:defRPr sz="1200" baseline="0"/>
                </a:pPr>
                <a:endParaRPr lang="ja-JP"/>
              </a:p>
            </c:txPr>
            <c:showLegendKey val="0"/>
            <c:showVal val="1"/>
            <c:showCatName val="0"/>
            <c:showSerName val="1"/>
            <c:showPercent val="0"/>
            <c:showBubbleSize val="0"/>
            <c:separator>
</c:separator>
            <c:showLeaderLines val="0"/>
          </c:dLbls>
          <c:cat>
            <c:strRef>
              <c:f>Sheet2!$B$6</c:f>
              <c:strCache>
                <c:ptCount val="1"/>
                <c:pt idx="0">
                  <c:v>指数
市町村数
（割合）</c:v>
                </c:pt>
              </c:strCache>
            </c:strRef>
          </c:cat>
          <c:val>
            <c:numRef>
              <c:f>Sheet1!$P$6</c:f>
              <c:numCache>
                <c:formatCode>General</c:formatCode>
                <c:ptCount val="1"/>
                <c:pt idx="0">
                  <c:v>266</c:v>
                </c:pt>
              </c:numCache>
            </c:numRef>
          </c:val>
        </c:ser>
        <c:ser>
          <c:idx val="4"/>
          <c:order val="4"/>
          <c:tx>
            <c:strRef>
              <c:f>Sheet1!$O$7</c:f>
              <c:strCache>
                <c:ptCount val="1"/>
                <c:pt idx="0">
                  <c:v>130以上～140未満</c:v>
                </c:pt>
              </c:strCache>
            </c:strRef>
          </c:tx>
          <c:spPr>
            <a:solidFill>
              <a:schemeClr val="bg1">
                <a:lumMod val="85000"/>
              </a:schemeClr>
            </a:solidFill>
            <a:ln>
              <a:solidFill>
                <a:sysClr val="windowText" lastClr="000000"/>
              </a:solidFill>
            </a:ln>
          </c:spPr>
          <c:invertIfNegative val="0"/>
          <c:cat>
            <c:strRef>
              <c:f>Sheet2!$B$6</c:f>
              <c:strCache>
                <c:ptCount val="1"/>
                <c:pt idx="0">
                  <c:v>指数
市町村数
（割合）</c:v>
                </c:pt>
              </c:strCache>
            </c:strRef>
          </c:cat>
          <c:val>
            <c:numRef>
              <c:f>Sheet1!$P$7</c:f>
              <c:numCache>
                <c:formatCode>General</c:formatCode>
                <c:ptCount val="1"/>
                <c:pt idx="0">
                  <c:v>178</c:v>
                </c:pt>
              </c:numCache>
            </c:numRef>
          </c:val>
        </c:ser>
        <c:ser>
          <c:idx val="5"/>
          <c:order val="5"/>
          <c:tx>
            <c:strRef>
              <c:f>Sheet1!$O$8</c:f>
              <c:strCache>
                <c:ptCount val="1"/>
                <c:pt idx="0">
                  <c:v>140以上～150未満</c:v>
                </c:pt>
              </c:strCache>
            </c:strRef>
          </c:tx>
          <c:spPr>
            <a:blipFill>
              <a:blip xmlns:r="http://schemas.openxmlformats.org/officeDocument/2006/relationships" r:embed="rId1"/>
              <a:tile tx="0" ty="0" sx="100000" sy="100000" flip="none" algn="tl"/>
            </a:blipFill>
            <a:ln>
              <a:solidFill>
                <a:sysClr val="windowText" lastClr="000000"/>
              </a:solidFill>
            </a:ln>
          </c:spPr>
          <c:invertIfNegative val="0"/>
          <c:dPt>
            <c:idx val="0"/>
            <c:invertIfNegative val="0"/>
            <c:bubble3D val="0"/>
            <c:spPr>
              <a:solidFill>
                <a:prstClr val="white">
                  <a:lumMod val="85000"/>
                </a:prstClr>
              </a:solidFill>
              <a:ln>
                <a:solidFill>
                  <a:sysClr val="windowText" lastClr="000000"/>
                </a:solidFill>
              </a:ln>
            </c:spPr>
          </c:dPt>
          <c:dLbls>
            <c:showLegendKey val="0"/>
            <c:showVal val="1"/>
            <c:showCatName val="0"/>
            <c:showSerName val="0"/>
            <c:showPercent val="0"/>
            <c:showBubbleSize val="0"/>
            <c:showLeaderLines val="0"/>
          </c:dLbls>
          <c:cat>
            <c:strRef>
              <c:f>Sheet2!$B$6</c:f>
              <c:strCache>
                <c:ptCount val="1"/>
                <c:pt idx="0">
                  <c:v>指数
市町村数
（割合）</c:v>
                </c:pt>
              </c:strCache>
            </c:strRef>
          </c:cat>
          <c:val>
            <c:numRef>
              <c:f>Sheet1!$P$8</c:f>
              <c:numCache>
                <c:formatCode>General</c:formatCode>
                <c:ptCount val="1"/>
                <c:pt idx="0">
                  <c:v>138</c:v>
                </c:pt>
              </c:numCache>
            </c:numRef>
          </c:val>
        </c:ser>
        <c:ser>
          <c:idx val="6"/>
          <c:order val="6"/>
          <c:tx>
            <c:strRef>
              <c:f>Sheet1!$O$9</c:f>
              <c:strCache>
                <c:ptCount val="1"/>
                <c:pt idx="0">
                  <c:v>150以上～160未満</c:v>
                </c:pt>
              </c:strCache>
            </c:strRef>
          </c:tx>
          <c:spPr>
            <a:solidFill>
              <a:schemeClr val="bg1">
                <a:lumMod val="65000"/>
              </a:schemeClr>
            </a:solidFill>
            <a:ln>
              <a:solidFill>
                <a:sysClr val="windowText" lastClr="000000"/>
              </a:solidFill>
            </a:ln>
          </c:spPr>
          <c:invertIfNegative val="0"/>
          <c:cat>
            <c:strRef>
              <c:f>Sheet2!$B$6</c:f>
              <c:strCache>
                <c:ptCount val="1"/>
                <c:pt idx="0">
                  <c:v>指数
市町村数
（割合）</c:v>
                </c:pt>
              </c:strCache>
            </c:strRef>
          </c:cat>
          <c:val>
            <c:numRef>
              <c:f>Sheet1!$P$9</c:f>
              <c:numCache>
                <c:formatCode>General</c:formatCode>
                <c:ptCount val="1"/>
                <c:pt idx="0">
                  <c:v>102</c:v>
                </c:pt>
              </c:numCache>
            </c:numRef>
          </c:val>
        </c:ser>
        <c:ser>
          <c:idx val="7"/>
          <c:order val="7"/>
          <c:tx>
            <c:strRef>
              <c:f>Sheet1!$O$10</c:f>
              <c:strCache>
                <c:ptCount val="1"/>
                <c:pt idx="0">
                  <c:v>160以上～170未満</c:v>
                </c:pt>
              </c:strCache>
            </c:strRef>
          </c:tx>
          <c:spPr>
            <a:solidFill>
              <a:schemeClr val="bg1">
                <a:lumMod val="65000"/>
              </a:schemeClr>
            </a:solidFill>
            <a:ln>
              <a:solidFill>
                <a:sysClr val="windowText" lastClr="000000"/>
              </a:solidFill>
            </a:ln>
          </c:spPr>
          <c:invertIfNegative val="0"/>
          <c:cat>
            <c:strRef>
              <c:f>Sheet2!$B$6</c:f>
              <c:strCache>
                <c:ptCount val="1"/>
                <c:pt idx="0">
                  <c:v>指数
市町村数
（割合）</c:v>
                </c:pt>
              </c:strCache>
            </c:strRef>
          </c:cat>
          <c:val>
            <c:numRef>
              <c:f>Sheet1!$P$10</c:f>
              <c:numCache>
                <c:formatCode>General</c:formatCode>
                <c:ptCount val="1"/>
                <c:pt idx="0">
                  <c:v>63</c:v>
                </c:pt>
              </c:numCache>
            </c:numRef>
          </c:val>
        </c:ser>
        <c:ser>
          <c:idx val="8"/>
          <c:order val="8"/>
          <c:tx>
            <c:strRef>
              <c:f>Sheet1!$O$11</c:f>
              <c:strCache>
                <c:ptCount val="1"/>
                <c:pt idx="0">
                  <c:v>170以上～</c:v>
                </c:pt>
              </c:strCache>
            </c:strRef>
          </c:tx>
          <c:spPr>
            <a:solidFill>
              <a:schemeClr val="bg1">
                <a:lumMod val="65000"/>
              </a:schemeClr>
            </a:solidFill>
            <a:ln>
              <a:solidFill>
                <a:sysClr val="windowText" lastClr="000000"/>
              </a:solidFill>
            </a:ln>
          </c:spPr>
          <c:invertIfNegative val="0"/>
          <c:cat>
            <c:strRef>
              <c:f>Sheet2!$B$6</c:f>
              <c:strCache>
                <c:ptCount val="1"/>
                <c:pt idx="0">
                  <c:v>指数
市町村数
（割合）</c:v>
                </c:pt>
              </c:strCache>
            </c:strRef>
          </c:cat>
          <c:val>
            <c:numRef>
              <c:f>Sheet1!$P$11</c:f>
              <c:numCache>
                <c:formatCode>General</c:formatCode>
                <c:ptCount val="1"/>
                <c:pt idx="0">
                  <c:v>22</c:v>
                </c:pt>
              </c:numCache>
            </c:numRef>
          </c:val>
        </c:ser>
        <c:dLbls>
          <c:showLegendKey val="0"/>
          <c:showVal val="0"/>
          <c:showCatName val="0"/>
          <c:showSerName val="0"/>
          <c:showPercent val="0"/>
          <c:showBubbleSize val="0"/>
        </c:dLbls>
        <c:gapWidth val="150"/>
        <c:overlap val="100"/>
        <c:axId val="197934464"/>
        <c:axId val="197940352"/>
      </c:barChart>
      <c:catAx>
        <c:axId val="197934464"/>
        <c:scaling>
          <c:orientation val="minMax"/>
        </c:scaling>
        <c:delete val="0"/>
        <c:axPos val="l"/>
        <c:numFmt formatCode="General" sourceLinked="0"/>
        <c:majorTickMark val="out"/>
        <c:minorTickMark val="none"/>
        <c:tickLblPos val="nextTo"/>
        <c:txPr>
          <a:bodyPr/>
          <a:lstStyle/>
          <a:p>
            <a:pPr>
              <a:defRPr sz="1050"/>
            </a:pPr>
            <a:endParaRPr lang="ja-JP"/>
          </a:p>
        </c:txPr>
        <c:crossAx val="197940352"/>
        <c:crosses val="autoZero"/>
        <c:auto val="1"/>
        <c:lblAlgn val="ctr"/>
        <c:lblOffset val="100"/>
        <c:noMultiLvlLbl val="0"/>
      </c:catAx>
      <c:valAx>
        <c:axId val="197940352"/>
        <c:scaling>
          <c:orientation val="minMax"/>
        </c:scaling>
        <c:delete val="0"/>
        <c:axPos val="b"/>
        <c:majorGridlines/>
        <c:numFmt formatCode="0%" sourceLinked="1"/>
        <c:majorTickMark val="out"/>
        <c:minorTickMark val="none"/>
        <c:tickLblPos val="nextTo"/>
        <c:txPr>
          <a:bodyPr/>
          <a:lstStyle/>
          <a:p>
            <a:pPr>
              <a:defRPr sz="1200"/>
            </a:pPr>
            <a:endParaRPr lang="ja-JP"/>
          </a:p>
        </c:txPr>
        <c:crossAx val="197934464"/>
        <c:crosses val="autoZero"/>
        <c:crossBetween val="between"/>
      </c:valAx>
    </c:plotArea>
    <c:plotVisOnly val="1"/>
    <c:dispBlanksAs val="gap"/>
    <c:showDLblsOverMax val="0"/>
  </c:chart>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541963127463142"/>
          <c:y val="3.067143211876365E-2"/>
          <c:w val="0.80694954340734915"/>
          <c:h val="0.57143987368406879"/>
        </c:manualLayout>
      </c:layout>
      <c:barChart>
        <c:barDir val="bar"/>
        <c:grouping val="percentStacked"/>
        <c:varyColors val="0"/>
        <c:ser>
          <c:idx val="0"/>
          <c:order val="0"/>
          <c:tx>
            <c:strRef>
              <c:f>Sheet1!$B$1</c:f>
              <c:strCache>
                <c:ptCount val="1"/>
                <c:pt idx="0">
                  <c:v>要介護１</c:v>
                </c:pt>
              </c:strCache>
            </c:strRef>
          </c:tx>
          <c:spPr>
            <a:solidFill>
              <a:schemeClr val="accent1">
                <a:lumMod val="60000"/>
                <a:lumOff val="40000"/>
              </a:schemeClr>
            </a:solidFill>
            <a:ln>
              <a:solidFill>
                <a:schemeClr val="tx1"/>
              </a:solidFill>
            </a:ln>
          </c:spPr>
          <c:invertIfNegative val="0"/>
          <c:dLbls>
            <c:dLbl>
              <c:idx val="0"/>
              <c:layout>
                <c:manualLayout>
                  <c:x val="-5.7693845034583626E-5"/>
                  <c:y val="1.0264767654801338E-16"/>
                </c:manualLayout>
              </c:layout>
              <c:dLblPos val="ctr"/>
              <c:showLegendKey val="0"/>
              <c:showVal val="1"/>
              <c:showCatName val="0"/>
              <c:showSerName val="0"/>
              <c:showPercent val="0"/>
              <c:showBubbleSize val="0"/>
            </c:dLbl>
            <c:dLbl>
              <c:idx val="1"/>
              <c:layout>
                <c:manualLayout>
                  <c:x val="-3.2509045301281738E-3"/>
                  <c:y val="-2.7883120107966954E-3"/>
                </c:manualLayout>
              </c:layout>
              <c:dLblPos val="ctr"/>
              <c:showLegendKey val="0"/>
              <c:showVal val="1"/>
              <c:showCatName val="0"/>
              <c:showSerName val="0"/>
              <c:showPercent val="0"/>
              <c:showBubbleSize val="0"/>
            </c:dLbl>
            <c:txPr>
              <a:bodyPr/>
              <a:lstStyle/>
              <a:p>
                <a:pPr>
                  <a:defRPr sz="1600"/>
                </a:pPr>
                <a:endParaRPr lang="ja-JP"/>
              </a:p>
            </c:txPr>
            <c:dLblPos val="ctr"/>
            <c:showLegendKey val="0"/>
            <c:showVal val="1"/>
            <c:showCatName val="0"/>
            <c:showSerName val="0"/>
            <c:showPercent val="0"/>
            <c:showBubbleSize val="0"/>
            <c:showLeaderLines val="0"/>
          </c:dLbls>
          <c:cat>
            <c:strRef>
              <c:f>Sheet1!$A$2:$A$4</c:f>
              <c:strCache>
                <c:ptCount val="3"/>
                <c:pt idx="1">
                  <c:v>平成２３年</c:v>
                </c:pt>
                <c:pt idx="2">
                  <c:v>平成１２年</c:v>
                </c:pt>
              </c:strCache>
            </c:strRef>
          </c:cat>
          <c:val>
            <c:numRef>
              <c:f>Sheet1!$B$2:$B$4</c:f>
              <c:numCache>
                <c:formatCode>0.0_);[Red]\(0.0\)</c:formatCode>
                <c:ptCount val="3"/>
                <c:pt idx="0">
                  <c:v>2.7</c:v>
                </c:pt>
                <c:pt idx="1">
                  <c:v>3.1</c:v>
                </c:pt>
                <c:pt idx="2">
                  <c:v>12.5</c:v>
                </c:pt>
              </c:numCache>
            </c:numRef>
          </c:val>
        </c:ser>
        <c:ser>
          <c:idx val="1"/>
          <c:order val="1"/>
          <c:tx>
            <c:strRef>
              <c:f>Sheet1!$C$1</c:f>
              <c:strCache>
                <c:ptCount val="1"/>
                <c:pt idx="0">
                  <c:v>要介護２</c:v>
                </c:pt>
              </c:strCache>
            </c:strRef>
          </c:tx>
          <c:spPr>
            <a:solidFill>
              <a:schemeClr val="accent2">
                <a:lumMod val="60000"/>
                <a:lumOff val="40000"/>
              </a:schemeClr>
            </a:solidFill>
            <a:ln>
              <a:solidFill>
                <a:schemeClr val="tx1"/>
              </a:solidFill>
            </a:ln>
          </c:spPr>
          <c:invertIfNegative val="0"/>
          <c:dLbls>
            <c:txPr>
              <a:bodyPr/>
              <a:lstStyle/>
              <a:p>
                <a:pPr>
                  <a:defRPr sz="1600"/>
                </a:pPr>
                <a:endParaRPr lang="ja-JP"/>
              </a:p>
            </c:txPr>
            <c:dLblPos val="ctr"/>
            <c:showLegendKey val="0"/>
            <c:showVal val="1"/>
            <c:showCatName val="0"/>
            <c:showSerName val="0"/>
            <c:showPercent val="0"/>
            <c:showBubbleSize val="0"/>
            <c:showLeaderLines val="0"/>
          </c:dLbls>
          <c:cat>
            <c:strRef>
              <c:f>Sheet1!$A$2:$A$4</c:f>
              <c:strCache>
                <c:ptCount val="3"/>
                <c:pt idx="1">
                  <c:v>平成２３年</c:v>
                </c:pt>
                <c:pt idx="2">
                  <c:v>平成１２年</c:v>
                </c:pt>
              </c:strCache>
            </c:strRef>
          </c:cat>
          <c:val>
            <c:numRef>
              <c:f>Sheet1!$C$2:$C$4</c:f>
              <c:numCache>
                <c:formatCode>0.0_);[Red]\(0.0\)</c:formatCode>
                <c:ptCount val="3"/>
                <c:pt idx="0">
                  <c:v>9</c:v>
                </c:pt>
                <c:pt idx="1">
                  <c:v>8.6999999999999993</c:v>
                </c:pt>
                <c:pt idx="2">
                  <c:v>14.9</c:v>
                </c:pt>
              </c:numCache>
            </c:numRef>
          </c:val>
        </c:ser>
        <c:ser>
          <c:idx val="2"/>
          <c:order val="2"/>
          <c:tx>
            <c:strRef>
              <c:f>Sheet1!$D$1</c:f>
              <c:strCache>
                <c:ptCount val="1"/>
                <c:pt idx="0">
                  <c:v>要介護３</c:v>
                </c:pt>
              </c:strCache>
            </c:strRef>
          </c:tx>
          <c:spPr>
            <a:solidFill>
              <a:schemeClr val="accent3">
                <a:lumMod val="60000"/>
                <a:lumOff val="40000"/>
              </a:schemeClr>
            </a:solidFill>
            <a:ln>
              <a:solidFill>
                <a:schemeClr val="tx1"/>
              </a:solidFill>
            </a:ln>
          </c:spPr>
          <c:invertIfNegative val="0"/>
          <c:dLbls>
            <c:txPr>
              <a:bodyPr/>
              <a:lstStyle/>
              <a:p>
                <a:pPr>
                  <a:defRPr sz="1600"/>
                </a:pPr>
                <a:endParaRPr lang="ja-JP"/>
              </a:p>
            </c:txPr>
            <c:dLblPos val="ctr"/>
            <c:showLegendKey val="0"/>
            <c:showVal val="1"/>
            <c:showCatName val="0"/>
            <c:showSerName val="0"/>
            <c:showPercent val="0"/>
            <c:showBubbleSize val="0"/>
            <c:showLeaderLines val="0"/>
          </c:dLbls>
          <c:cat>
            <c:strRef>
              <c:f>Sheet1!$A$2:$A$4</c:f>
              <c:strCache>
                <c:ptCount val="3"/>
                <c:pt idx="1">
                  <c:v>平成２３年</c:v>
                </c:pt>
                <c:pt idx="2">
                  <c:v>平成１２年</c:v>
                </c:pt>
              </c:strCache>
            </c:strRef>
          </c:cat>
          <c:val>
            <c:numRef>
              <c:f>Sheet1!$D$2:$D$4</c:f>
              <c:numCache>
                <c:formatCode>0.0_);[Red]\(0.0\)</c:formatCode>
                <c:ptCount val="3"/>
                <c:pt idx="0">
                  <c:v>26.1</c:v>
                </c:pt>
                <c:pt idx="1">
                  <c:v>20.3</c:v>
                </c:pt>
                <c:pt idx="2">
                  <c:v>19</c:v>
                </c:pt>
              </c:numCache>
            </c:numRef>
          </c:val>
        </c:ser>
        <c:ser>
          <c:idx val="3"/>
          <c:order val="3"/>
          <c:tx>
            <c:strRef>
              <c:f>Sheet1!$E$1</c:f>
              <c:strCache>
                <c:ptCount val="1"/>
                <c:pt idx="0">
                  <c:v>要介護４</c:v>
                </c:pt>
              </c:strCache>
            </c:strRef>
          </c:tx>
          <c:spPr>
            <a:solidFill>
              <a:schemeClr val="accent4">
                <a:lumMod val="60000"/>
                <a:lumOff val="40000"/>
              </a:schemeClr>
            </a:solidFill>
            <a:ln>
              <a:solidFill>
                <a:schemeClr val="tx1"/>
              </a:solidFill>
            </a:ln>
          </c:spPr>
          <c:invertIfNegative val="0"/>
          <c:dLbls>
            <c:txPr>
              <a:bodyPr/>
              <a:lstStyle/>
              <a:p>
                <a:pPr>
                  <a:defRPr sz="1600"/>
                </a:pPr>
                <a:endParaRPr lang="ja-JP"/>
              </a:p>
            </c:txPr>
            <c:dLblPos val="ctr"/>
            <c:showLegendKey val="0"/>
            <c:showVal val="1"/>
            <c:showCatName val="0"/>
            <c:showSerName val="0"/>
            <c:showPercent val="0"/>
            <c:showBubbleSize val="0"/>
            <c:showLeaderLines val="0"/>
          </c:dLbls>
          <c:cat>
            <c:strRef>
              <c:f>Sheet1!$A$2:$A$4</c:f>
              <c:strCache>
                <c:ptCount val="3"/>
                <c:pt idx="1">
                  <c:v>平成２３年</c:v>
                </c:pt>
                <c:pt idx="2">
                  <c:v>平成１２年</c:v>
                </c:pt>
              </c:strCache>
            </c:strRef>
          </c:cat>
          <c:val>
            <c:numRef>
              <c:f>Sheet1!$E$2:$E$4</c:f>
              <c:numCache>
                <c:formatCode>0.0_);[Red]\(0.0\)</c:formatCode>
                <c:ptCount val="3"/>
                <c:pt idx="0">
                  <c:v>36.700000000000003</c:v>
                </c:pt>
                <c:pt idx="1">
                  <c:v>32</c:v>
                </c:pt>
                <c:pt idx="2">
                  <c:v>28.7</c:v>
                </c:pt>
              </c:numCache>
            </c:numRef>
          </c:val>
        </c:ser>
        <c:ser>
          <c:idx val="4"/>
          <c:order val="4"/>
          <c:tx>
            <c:strRef>
              <c:f>Sheet1!$F$1</c:f>
              <c:strCache>
                <c:ptCount val="1"/>
                <c:pt idx="0">
                  <c:v>要介護５</c:v>
                </c:pt>
              </c:strCache>
            </c:strRef>
          </c:tx>
          <c:spPr>
            <a:solidFill>
              <a:schemeClr val="accent5">
                <a:lumMod val="60000"/>
                <a:lumOff val="40000"/>
              </a:schemeClr>
            </a:solidFill>
            <a:ln>
              <a:solidFill>
                <a:schemeClr val="tx1"/>
              </a:solidFill>
            </a:ln>
          </c:spPr>
          <c:invertIfNegative val="0"/>
          <c:dLbls>
            <c:txPr>
              <a:bodyPr/>
              <a:lstStyle/>
              <a:p>
                <a:pPr>
                  <a:defRPr sz="1600"/>
                </a:pPr>
                <a:endParaRPr lang="ja-JP"/>
              </a:p>
            </c:txPr>
            <c:dLblPos val="ctr"/>
            <c:showLegendKey val="0"/>
            <c:showVal val="1"/>
            <c:showCatName val="0"/>
            <c:showSerName val="0"/>
            <c:showPercent val="0"/>
            <c:showBubbleSize val="0"/>
            <c:showLeaderLines val="0"/>
          </c:dLbls>
          <c:cat>
            <c:strRef>
              <c:f>Sheet1!$A$2:$A$4</c:f>
              <c:strCache>
                <c:ptCount val="3"/>
                <c:pt idx="1">
                  <c:v>平成２３年</c:v>
                </c:pt>
                <c:pt idx="2">
                  <c:v>平成１２年</c:v>
                </c:pt>
              </c:strCache>
            </c:strRef>
          </c:cat>
          <c:val>
            <c:numRef>
              <c:f>Sheet1!$F$2:$F$4</c:f>
              <c:numCache>
                <c:formatCode>0.0_);[Red]\(0.0\)</c:formatCode>
                <c:ptCount val="3"/>
                <c:pt idx="0">
                  <c:v>25.6</c:v>
                </c:pt>
                <c:pt idx="1">
                  <c:v>35.799999999999997</c:v>
                </c:pt>
                <c:pt idx="2">
                  <c:v>22.9</c:v>
                </c:pt>
              </c:numCache>
            </c:numRef>
          </c:val>
        </c:ser>
        <c:ser>
          <c:idx val="5"/>
          <c:order val="5"/>
          <c:tx>
            <c:strRef>
              <c:f>Sheet1!$G$1</c:f>
              <c:strCache>
                <c:ptCount val="1"/>
                <c:pt idx="0">
                  <c:v>その他</c:v>
                </c:pt>
              </c:strCache>
            </c:strRef>
          </c:tx>
          <c:spPr>
            <a:solidFill>
              <a:schemeClr val="accent6">
                <a:lumMod val="60000"/>
                <a:lumOff val="40000"/>
              </a:schemeClr>
            </a:solidFill>
            <a:ln>
              <a:solidFill>
                <a:schemeClr val="tx1"/>
              </a:solidFill>
            </a:ln>
          </c:spPr>
          <c:invertIfNegative val="0"/>
          <c:dLbls>
            <c:delete val="1"/>
          </c:dLbls>
          <c:cat>
            <c:strRef>
              <c:f>Sheet1!$A$2:$A$4</c:f>
              <c:strCache>
                <c:ptCount val="3"/>
                <c:pt idx="1">
                  <c:v>平成２３年</c:v>
                </c:pt>
                <c:pt idx="2">
                  <c:v>平成１２年</c:v>
                </c:pt>
              </c:strCache>
            </c:strRef>
          </c:cat>
          <c:val>
            <c:numRef>
              <c:f>Sheet1!$G$2:$G$4</c:f>
              <c:numCache>
                <c:formatCode>0.0_);[Red]\(0.0\)</c:formatCode>
                <c:ptCount val="3"/>
                <c:pt idx="1">
                  <c:v>0.1</c:v>
                </c:pt>
                <c:pt idx="2">
                  <c:v>1.9</c:v>
                </c:pt>
              </c:numCache>
            </c:numRef>
          </c:val>
        </c:ser>
        <c:dLbls>
          <c:dLblPos val="ctr"/>
          <c:showLegendKey val="0"/>
          <c:showVal val="1"/>
          <c:showCatName val="0"/>
          <c:showSerName val="0"/>
          <c:showPercent val="0"/>
          <c:showBubbleSize val="0"/>
        </c:dLbls>
        <c:gapWidth val="150"/>
        <c:overlap val="100"/>
        <c:axId val="201721344"/>
        <c:axId val="202013696"/>
      </c:barChart>
      <c:catAx>
        <c:axId val="201721344"/>
        <c:scaling>
          <c:orientation val="minMax"/>
        </c:scaling>
        <c:delete val="0"/>
        <c:axPos val="l"/>
        <c:majorTickMark val="out"/>
        <c:minorTickMark val="none"/>
        <c:tickLblPos val="nextTo"/>
        <c:txPr>
          <a:bodyPr/>
          <a:lstStyle/>
          <a:p>
            <a:pPr>
              <a:defRPr sz="1200"/>
            </a:pPr>
            <a:endParaRPr lang="ja-JP"/>
          </a:p>
        </c:txPr>
        <c:crossAx val="202013696"/>
        <c:crosses val="autoZero"/>
        <c:auto val="1"/>
        <c:lblAlgn val="ctr"/>
        <c:lblOffset val="100"/>
        <c:noMultiLvlLbl val="0"/>
      </c:catAx>
      <c:valAx>
        <c:axId val="202013696"/>
        <c:scaling>
          <c:orientation val="minMax"/>
        </c:scaling>
        <c:delete val="0"/>
        <c:axPos val="b"/>
        <c:numFmt formatCode="0%" sourceLinked="1"/>
        <c:majorTickMark val="out"/>
        <c:minorTickMark val="none"/>
        <c:tickLblPos val="nextTo"/>
        <c:txPr>
          <a:bodyPr/>
          <a:lstStyle/>
          <a:p>
            <a:pPr>
              <a:defRPr sz="1200"/>
            </a:pPr>
            <a:endParaRPr lang="ja-JP"/>
          </a:p>
        </c:txPr>
        <c:crossAx val="201721344"/>
        <c:crosses val="autoZero"/>
        <c:crossBetween val="between"/>
      </c:valAx>
    </c:plotArea>
    <c:plotVisOnly val="1"/>
    <c:dispBlanksAs val="gap"/>
    <c:showDLblsOverMax val="0"/>
  </c:chart>
  <c:txPr>
    <a:bodyPr/>
    <a:lstStyle/>
    <a:p>
      <a:pPr>
        <a:defRPr sz="1800"/>
      </a:pPr>
      <a:endParaRPr lang="ja-JP"/>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988881599320016E-2"/>
          <c:y val="0.14481602905335228"/>
          <c:w val="0.96604938271604934"/>
          <c:h val="0.74725590678802245"/>
        </c:manualLayout>
      </c:layout>
      <c:barChart>
        <c:barDir val="col"/>
        <c:grouping val="stacked"/>
        <c:varyColors val="0"/>
        <c:ser>
          <c:idx val="0"/>
          <c:order val="0"/>
          <c:tx>
            <c:strRef>
              <c:f>Sheet1!$B$1</c:f>
              <c:strCache>
                <c:ptCount val="1"/>
                <c:pt idx="0">
                  <c:v>1割負担</c:v>
                </c:pt>
              </c:strCache>
            </c:strRef>
          </c:tx>
          <c:invertIfNegative val="0"/>
          <c:dLbls>
            <c:dLbl>
              <c:idx val="8"/>
              <c:tx>
                <c:rich>
                  <a:bodyPr/>
                  <a:lstStyle/>
                  <a:p>
                    <a:r>
                      <a:rPr lang="en-US" altLang="en-US" smtClean="0"/>
                      <a:t>2.</a:t>
                    </a:r>
                    <a:r>
                      <a:rPr lang="en-US" altLang="ja-JP" smtClean="0"/>
                      <a:t>7</a:t>
                    </a:r>
                    <a:r>
                      <a:rPr lang="en-US" altLang="en-US" smtClean="0"/>
                      <a:t> </a:t>
                    </a:r>
                    <a:endParaRPr lang="en-US" altLang="en-US"/>
                  </a:p>
                </c:rich>
              </c:tx>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Sheet1!$A$2:$A$5</c:f>
              <c:strCache>
                <c:ptCount val="4"/>
                <c:pt idx="0">
                  <c:v>第1段階</c:v>
                </c:pt>
                <c:pt idx="1">
                  <c:v>第2段階</c:v>
                </c:pt>
                <c:pt idx="2">
                  <c:v>第3段階</c:v>
                </c:pt>
                <c:pt idx="3">
                  <c:v>第4段階</c:v>
                </c:pt>
              </c:strCache>
            </c:strRef>
          </c:cat>
          <c:val>
            <c:numRef>
              <c:f>Sheet1!$B$2:$B$5</c:f>
              <c:numCache>
                <c:formatCode>0.0_ </c:formatCode>
                <c:ptCount val="4"/>
                <c:pt idx="0">
                  <c:v>1.5</c:v>
                </c:pt>
                <c:pt idx="1">
                  <c:v>1.5</c:v>
                </c:pt>
                <c:pt idx="2">
                  <c:v>2.5</c:v>
                </c:pt>
                <c:pt idx="3">
                  <c:v>2.8</c:v>
                </c:pt>
              </c:numCache>
            </c:numRef>
          </c:val>
        </c:ser>
        <c:ser>
          <c:idx val="1"/>
          <c:order val="1"/>
          <c:tx>
            <c:strRef>
              <c:f>Sheet1!$C$1</c:f>
              <c:strCache>
                <c:ptCount val="1"/>
                <c:pt idx="0">
                  <c:v>食費</c:v>
                </c:pt>
              </c:strCache>
            </c:strRef>
          </c:tx>
          <c:invertIfNegative val="0"/>
          <c:dLbls>
            <c:dLbl>
              <c:idx val="0"/>
              <c:tx>
                <c:rich>
                  <a:bodyPr/>
                  <a:lstStyle/>
                  <a:p>
                    <a:r>
                      <a:rPr lang="en-US" altLang="en-US" smtClean="0"/>
                      <a:t>0.9 </a:t>
                    </a:r>
                    <a:endParaRPr lang="en-US" altLang="en-US"/>
                  </a:p>
                </c:rich>
              </c:tx>
              <c:dLblPos val="ctr"/>
              <c:showLegendKey val="0"/>
              <c:showVal val="1"/>
              <c:showCatName val="0"/>
              <c:showSerName val="0"/>
              <c:showPercent val="0"/>
              <c:showBubbleSize val="0"/>
            </c:dLbl>
            <c:dLbl>
              <c:idx val="5"/>
              <c:tx>
                <c:rich>
                  <a:bodyPr/>
                  <a:lstStyle/>
                  <a:p>
                    <a:r>
                      <a:rPr lang="en-US" altLang="en-US" smtClean="0"/>
                      <a:t>0.9 </a:t>
                    </a:r>
                    <a:endParaRPr lang="en-US" altLang="en-US"/>
                  </a:p>
                </c:rich>
              </c:tx>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Sheet1!$A$2:$A$5</c:f>
              <c:strCache>
                <c:ptCount val="4"/>
                <c:pt idx="0">
                  <c:v>第1段階</c:v>
                </c:pt>
                <c:pt idx="1">
                  <c:v>第2段階</c:v>
                </c:pt>
                <c:pt idx="2">
                  <c:v>第3段階</c:v>
                </c:pt>
                <c:pt idx="3">
                  <c:v>第4段階</c:v>
                </c:pt>
              </c:strCache>
            </c:strRef>
          </c:cat>
          <c:val>
            <c:numRef>
              <c:f>Sheet1!$C$2:$C$5</c:f>
              <c:numCache>
                <c:formatCode>0.0_ </c:formatCode>
                <c:ptCount val="4"/>
                <c:pt idx="0">
                  <c:v>1</c:v>
                </c:pt>
                <c:pt idx="1">
                  <c:v>1.2</c:v>
                </c:pt>
                <c:pt idx="2">
                  <c:v>2</c:v>
                </c:pt>
                <c:pt idx="3">
                  <c:v>4.2</c:v>
                </c:pt>
              </c:numCache>
            </c:numRef>
          </c:val>
        </c:ser>
        <c:ser>
          <c:idx val="2"/>
          <c:order val="2"/>
          <c:tx>
            <c:strRef>
              <c:f>Sheet1!$D$1</c:f>
              <c:strCache>
                <c:ptCount val="1"/>
                <c:pt idx="0">
                  <c:v>居住費</c:v>
                </c:pt>
              </c:strCache>
            </c:strRef>
          </c:tx>
          <c:invertIfNegative val="0"/>
          <c:cat>
            <c:strRef>
              <c:f>Sheet1!$A$2:$A$5</c:f>
              <c:strCache>
                <c:ptCount val="4"/>
                <c:pt idx="0">
                  <c:v>第1段階</c:v>
                </c:pt>
                <c:pt idx="1">
                  <c:v>第2段階</c:v>
                </c:pt>
                <c:pt idx="2">
                  <c:v>第3段階</c:v>
                </c:pt>
                <c:pt idx="3">
                  <c:v>第4段階</c:v>
                </c:pt>
              </c:strCache>
            </c:strRef>
          </c:cat>
          <c:val>
            <c:numRef>
              <c:f>Sheet1!$D$2:$D$5</c:f>
              <c:numCache>
                <c:formatCode>0.0_ </c:formatCode>
                <c:ptCount val="4"/>
                <c:pt idx="0">
                  <c:v>2.5</c:v>
                </c:pt>
                <c:pt idx="1">
                  <c:v>2.5</c:v>
                </c:pt>
                <c:pt idx="2">
                  <c:v>4</c:v>
                </c:pt>
                <c:pt idx="3">
                  <c:v>6</c:v>
                </c:pt>
              </c:numCache>
            </c:numRef>
          </c:val>
        </c:ser>
        <c:dLbls>
          <c:showLegendKey val="0"/>
          <c:showVal val="1"/>
          <c:showCatName val="0"/>
          <c:showSerName val="0"/>
          <c:showPercent val="0"/>
          <c:showBubbleSize val="0"/>
        </c:dLbls>
        <c:gapWidth val="150"/>
        <c:overlap val="100"/>
        <c:axId val="201328512"/>
        <c:axId val="201330048"/>
      </c:barChart>
      <c:catAx>
        <c:axId val="201328512"/>
        <c:scaling>
          <c:orientation val="minMax"/>
        </c:scaling>
        <c:delete val="0"/>
        <c:axPos val="b"/>
        <c:majorTickMark val="out"/>
        <c:minorTickMark val="none"/>
        <c:tickLblPos val="nextTo"/>
        <c:txPr>
          <a:bodyPr/>
          <a:lstStyle/>
          <a:p>
            <a:pPr>
              <a:defRPr sz="1100" baseline="0"/>
            </a:pPr>
            <a:endParaRPr lang="ja-JP"/>
          </a:p>
        </c:txPr>
        <c:crossAx val="201330048"/>
        <c:crosses val="autoZero"/>
        <c:auto val="1"/>
        <c:lblAlgn val="ctr"/>
        <c:lblOffset val="100"/>
        <c:noMultiLvlLbl val="0"/>
      </c:catAx>
      <c:valAx>
        <c:axId val="201330048"/>
        <c:scaling>
          <c:orientation val="minMax"/>
        </c:scaling>
        <c:delete val="1"/>
        <c:axPos val="r"/>
        <c:numFmt formatCode="0.0_ " sourceLinked="1"/>
        <c:majorTickMark val="out"/>
        <c:minorTickMark val="none"/>
        <c:tickLblPos val="none"/>
        <c:crossAx val="201328512"/>
        <c:crosses val="max"/>
        <c:crossBetween val="between"/>
      </c:valAx>
    </c:plotArea>
    <c:plotVisOnly val="1"/>
    <c:dispBlanksAs val="gap"/>
    <c:showDLblsOverMax val="0"/>
  </c:chart>
  <c:txPr>
    <a:bodyPr/>
    <a:lstStyle/>
    <a:p>
      <a:pPr>
        <a:defRPr sz="1200"/>
      </a:pPr>
      <a:endParaRPr lang="ja-JP"/>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0.73077</cdr:x>
      <cdr:y>0.09434</cdr:y>
    </cdr:from>
    <cdr:to>
      <cdr:x>0.88521</cdr:x>
      <cdr:y>0.26141</cdr:y>
    </cdr:to>
    <cdr:sp macro="" textlink="">
      <cdr:nvSpPr>
        <cdr:cNvPr id="12" name="角丸四角形吹き出し 11"/>
        <cdr:cNvSpPr/>
      </cdr:nvSpPr>
      <cdr:spPr>
        <a:xfrm xmlns:a="http://schemas.openxmlformats.org/drawingml/2006/main">
          <a:off x="6840760" y="360040"/>
          <a:ext cx="1445719" cy="637610"/>
        </a:xfrm>
        <a:prstGeom xmlns:a="http://schemas.openxmlformats.org/drawingml/2006/main" prst="wedgeRoundRectCallout">
          <a:avLst>
            <a:gd name="adj1" fmla="val 54772"/>
            <a:gd name="adj2" fmla="val 108698"/>
            <a:gd name="adj3" fmla="val 16667"/>
          </a:avLst>
        </a:prstGeom>
        <a:solidFill xmlns:a="http://schemas.openxmlformats.org/drawingml/2006/main">
          <a:schemeClr val="bg1"/>
        </a:solidFill>
        <a:ln xmlns:a="http://schemas.openxmlformats.org/drawingml/2006/main" w="127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en-US" altLang="ja-JP" dirty="0" smtClean="0">
              <a:solidFill>
                <a:schemeClr val="tx1"/>
              </a:solidFill>
            </a:rPr>
            <a:t>150</a:t>
          </a:r>
          <a:r>
            <a:rPr lang="ja-JP" altLang="en-US" dirty="0" smtClean="0">
              <a:solidFill>
                <a:schemeClr val="tx1"/>
              </a:solidFill>
            </a:rPr>
            <a:t>以上～</a:t>
          </a:r>
          <a:r>
            <a:rPr lang="en-US" altLang="ja-JP" dirty="0" smtClean="0">
              <a:solidFill>
                <a:schemeClr val="tx1"/>
              </a:solidFill>
            </a:rPr>
            <a:t>160</a:t>
          </a:r>
          <a:r>
            <a:rPr lang="ja-JP" altLang="en-US" dirty="0" smtClean="0">
              <a:solidFill>
                <a:schemeClr val="tx1"/>
              </a:solidFill>
            </a:rPr>
            <a:t>未満</a:t>
          </a:r>
          <a:endParaRPr lang="en-US" altLang="ja-JP" dirty="0" smtClean="0">
            <a:solidFill>
              <a:schemeClr val="tx1"/>
            </a:solidFill>
          </a:endParaRPr>
        </a:p>
        <a:p xmlns:a="http://schemas.openxmlformats.org/drawingml/2006/main">
          <a:r>
            <a:rPr lang="ja-JP" altLang="en-US" dirty="0" smtClean="0">
              <a:solidFill>
                <a:schemeClr val="tx1"/>
              </a:solidFill>
            </a:rPr>
            <a:t>　　　　　</a:t>
          </a:r>
          <a:r>
            <a:rPr lang="en-US" altLang="ja-JP" dirty="0" smtClean="0">
              <a:solidFill>
                <a:schemeClr val="tx1"/>
              </a:solidFill>
            </a:rPr>
            <a:t>102</a:t>
          </a:r>
        </a:p>
        <a:p xmlns:a="http://schemas.openxmlformats.org/drawingml/2006/main">
          <a:r>
            <a:rPr lang="ja-JP" altLang="en-US" dirty="0" smtClean="0">
              <a:solidFill>
                <a:schemeClr val="tx1"/>
              </a:solidFill>
            </a:rPr>
            <a:t>　　　　（</a:t>
          </a:r>
          <a:r>
            <a:rPr lang="en-US" altLang="ja-JP" dirty="0" smtClean="0">
              <a:solidFill>
                <a:schemeClr val="tx1"/>
              </a:solidFill>
            </a:rPr>
            <a:t>6.1%</a:t>
          </a:r>
          <a:r>
            <a:rPr lang="ja-JP" altLang="en-US" dirty="0" smtClean="0">
              <a:solidFill>
                <a:schemeClr val="tx1"/>
              </a:solidFill>
            </a:rPr>
            <a:t>）</a:t>
          </a:r>
          <a:endParaRPr lang="ja-JP" dirty="0">
            <a:solidFill>
              <a:schemeClr val="tx1"/>
            </a:solidFill>
          </a:endParaRPr>
        </a:p>
      </cdr:txBody>
    </cdr:sp>
  </cdr:relSizeAnchor>
  <cdr:relSizeAnchor xmlns:cdr="http://schemas.openxmlformats.org/drawingml/2006/chartDrawing">
    <cdr:from>
      <cdr:x>0.89231</cdr:x>
      <cdr:y>0.07547</cdr:y>
    </cdr:from>
    <cdr:to>
      <cdr:x>0.99167</cdr:x>
      <cdr:y>0.24109</cdr:y>
    </cdr:to>
    <cdr:sp macro="" textlink="">
      <cdr:nvSpPr>
        <cdr:cNvPr id="13" name="角丸四角形吹き出し 12"/>
        <cdr:cNvSpPr/>
      </cdr:nvSpPr>
      <cdr:spPr>
        <a:xfrm xmlns:a="http://schemas.openxmlformats.org/drawingml/2006/main">
          <a:off x="8352928" y="288032"/>
          <a:ext cx="930135" cy="632070"/>
        </a:xfrm>
        <a:prstGeom xmlns:a="http://schemas.openxmlformats.org/drawingml/2006/main" prst="wedgeRoundRectCallout">
          <a:avLst>
            <a:gd name="adj1" fmla="val 18578"/>
            <a:gd name="adj2" fmla="val 78749"/>
            <a:gd name="adj3" fmla="val 16667"/>
          </a:avLst>
        </a:prstGeom>
        <a:solidFill xmlns:a="http://schemas.openxmlformats.org/drawingml/2006/main">
          <a:schemeClr val="bg1"/>
        </a:solidFill>
        <a:ln xmlns:a="http://schemas.openxmlformats.org/drawingml/2006/main" w="127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en-US" altLang="ja-JP" dirty="0" smtClean="0">
              <a:solidFill>
                <a:schemeClr val="tx1"/>
              </a:solidFill>
            </a:rPr>
            <a:t>170</a:t>
          </a:r>
          <a:r>
            <a:rPr lang="ja-JP" altLang="en-US" dirty="0" smtClean="0">
              <a:solidFill>
                <a:schemeClr val="tx1"/>
              </a:solidFill>
            </a:rPr>
            <a:t>以上～</a:t>
          </a:r>
          <a:endParaRPr lang="en-US" altLang="ja-JP" dirty="0" smtClean="0">
            <a:solidFill>
              <a:schemeClr val="tx1"/>
            </a:solidFill>
          </a:endParaRPr>
        </a:p>
        <a:p xmlns:a="http://schemas.openxmlformats.org/drawingml/2006/main">
          <a:r>
            <a:rPr lang="ja-JP" altLang="en-US" dirty="0" smtClean="0">
              <a:solidFill>
                <a:schemeClr val="tx1"/>
              </a:solidFill>
            </a:rPr>
            <a:t>　　</a:t>
          </a:r>
          <a:r>
            <a:rPr lang="en-US" altLang="ja-JP" dirty="0" smtClean="0">
              <a:solidFill>
                <a:schemeClr val="tx1"/>
              </a:solidFill>
            </a:rPr>
            <a:t>22</a:t>
          </a:r>
        </a:p>
        <a:p xmlns:a="http://schemas.openxmlformats.org/drawingml/2006/main">
          <a:r>
            <a:rPr lang="ja-JP" altLang="en-US" dirty="0" smtClean="0">
              <a:solidFill>
                <a:schemeClr val="tx1"/>
              </a:solidFill>
            </a:rPr>
            <a:t>　（</a:t>
          </a:r>
          <a:r>
            <a:rPr lang="en-US" altLang="ja-JP" dirty="0" smtClean="0">
              <a:solidFill>
                <a:schemeClr val="tx1"/>
              </a:solidFill>
            </a:rPr>
            <a:t>1.3%</a:t>
          </a:r>
          <a:r>
            <a:rPr lang="ja-JP" altLang="en-US" dirty="0" smtClean="0">
              <a:solidFill>
                <a:schemeClr val="tx1"/>
              </a:solidFill>
            </a:rPr>
            <a:t>）</a:t>
          </a:r>
          <a:endParaRPr lang="en-US" altLang="ja-JP" dirty="0" smtClean="0">
            <a:solidFill>
              <a:schemeClr val="tx1"/>
            </a:solidFill>
          </a:endParaRPr>
        </a:p>
        <a:p xmlns:a="http://schemas.openxmlformats.org/drawingml/2006/main">
          <a:endParaRPr lang="ja-JP" dirty="0">
            <a:solidFill>
              <a:schemeClr val="tx1"/>
            </a:solidFill>
          </a:endParaRPr>
        </a:p>
      </cdr:txBody>
    </cdr:sp>
  </cdr:relSizeAnchor>
  <cdr:relSizeAnchor xmlns:cdr="http://schemas.openxmlformats.org/drawingml/2006/chartDrawing">
    <cdr:from>
      <cdr:x>0.84556</cdr:x>
      <cdr:y>0.69811</cdr:y>
    </cdr:from>
    <cdr:to>
      <cdr:x>1</cdr:x>
      <cdr:y>0.86518</cdr:y>
    </cdr:to>
    <cdr:sp macro="" textlink="">
      <cdr:nvSpPr>
        <cdr:cNvPr id="15" name="角丸四角形吹き出し 14"/>
        <cdr:cNvSpPr/>
      </cdr:nvSpPr>
      <cdr:spPr>
        <a:xfrm xmlns:a="http://schemas.openxmlformats.org/drawingml/2006/main">
          <a:off x="7920880" y="2664296"/>
          <a:ext cx="1445719" cy="637610"/>
        </a:xfrm>
        <a:prstGeom xmlns:a="http://schemas.openxmlformats.org/drawingml/2006/main" prst="wedgeRoundRectCallout">
          <a:avLst>
            <a:gd name="adj1" fmla="val 11082"/>
            <a:gd name="adj2" fmla="val -110201"/>
            <a:gd name="adj3" fmla="val 16667"/>
          </a:avLst>
        </a:prstGeom>
        <a:solidFill xmlns:a="http://schemas.openxmlformats.org/drawingml/2006/main">
          <a:schemeClr val="bg1"/>
        </a:solidFill>
        <a:ln xmlns:a="http://schemas.openxmlformats.org/drawingml/2006/main" w="127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en-US" altLang="ja-JP" dirty="0" smtClean="0">
              <a:solidFill>
                <a:schemeClr val="tx1"/>
              </a:solidFill>
            </a:rPr>
            <a:t>160</a:t>
          </a:r>
          <a:r>
            <a:rPr lang="ja-JP" altLang="en-US" dirty="0" smtClean="0">
              <a:solidFill>
                <a:schemeClr val="tx1"/>
              </a:solidFill>
            </a:rPr>
            <a:t>以上～</a:t>
          </a:r>
          <a:r>
            <a:rPr lang="en-US" altLang="ja-JP" dirty="0" smtClean="0">
              <a:solidFill>
                <a:schemeClr val="tx1"/>
              </a:solidFill>
            </a:rPr>
            <a:t>170</a:t>
          </a:r>
          <a:r>
            <a:rPr lang="ja-JP" altLang="en-US" dirty="0" smtClean="0">
              <a:solidFill>
                <a:schemeClr val="tx1"/>
              </a:solidFill>
            </a:rPr>
            <a:t>未満</a:t>
          </a:r>
          <a:endParaRPr lang="en-US" altLang="ja-JP" dirty="0" smtClean="0">
            <a:solidFill>
              <a:schemeClr val="tx1"/>
            </a:solidFill>
          </a:endParaRPr>
        </a:p>
        <a:p xmlns:a="http://schemas.openxmlformats.org/drawingml/2006/main">
          <a:r>
            <a:rPr lang="ja-JP" altLang="en-US" dirty="0" smtClean="0">
              <a:solidFill>
                <a:schemeClr val="tx1"/>
              </a:solidFill>
            </a:rPr>
            <a:t>　　　　　　</a:t>
          </a:r>
          <a:r>
            <a:rPr lang="en-US" altLang="ja-JP" dirty="0" smtClean="0">
              <a:solidFill>
                <a:schemeClr val="tx1"/>
              </a:solidFill>
            </a:rPr>
            <a:t>63</a:t>
          </a:r>
        </a:p>
        <a:p xmlns:a="http://schemas.openxmlformats.org/drawingml/2006/main">
          <a:r>
            <a:rPr lang="ja-JP" altLang="en-US" dirty="0" smtClean="0">
              <a:solidFill>
                <a:schemeClr val="tx1"/>
              </a:solidFill>
            </a:rPr>
            <a:t>　　　　（</a:t>
          </a:r>
          <a:r>
            <a:rPr lang="en-US" altLang="ja-JP" dirty="0" smtClean="0">
              <a:solidFill>
                <a:schemeClr val="tx1"/>
              </a:solidFill>
            </a:rPr>
            <a:t>3.8%</a:t>
          </a:r>
          <a:r>
            <a:rPr lang="ja-JP" altLang="en-US" dirty="0" smtClean="0">
              <a:solidFill>
                <a:schemeClr val="tx1"/>
              </a:solidFill>
            </a:rPr>
            <a:t>）</a:t>
          </a:r>
          <a:endParaRPr lang="ja-JP" dirty="0">
            <a:solidFill>
              <a:schemeClr val="tx1"/>
            </a:solidFill>
          </a:endParaRPr>
        </a:p>
      </cdr:txBody>
    </cdr:sp>
  </cdr:relSizeAnchor>
  <cdr:relSizeAnchor xmlns:cdr="http://schemas.openxmlformats.org/drawingml/2006/chartDrawing">
    <cdr:from>
      <cdr:x>0.7</cdr:x>
      <cdr:y>0.37736</cdr:y>
    </cdr:from>
    <cdr:to>
      <cdr:x>0.78462</cdr:x>
      <cdr:y>0.60377</cdr:y>
    </cdr:to>
    <cdr:sp macro="" textlink="">
      <cdr:nvSpPr>
        <cdr:cNvPr id="7" name="正方形/長方形 6"/>
        <cdr:cNvSpPr/>
      </cdr:nvSpPr>
      <cdr:spPr>
        <a:xfrm xmlns:a="http://schemas.openxmlformats.org/drawingml/2006/main">
          <a:off x="6552728" y="1440160"/>
          <a:ext cx="792088" cy="864096"/>
        </a:xfrm>
        <a:prstGeom xmlns:a="http://schemas.openxmlformats.org/drawingml/2006/main" prst="rect">
          <a:avLst/>
        </a:prstGeom>
        <a:solidFill xmlns:a="http://schemas.openxmlformats.org/drawingml/2006/main">
          <a:schemeClr val="bg1">
            <a:lumMod val="85000"/>
          </a:schemeClr>
        </a:solidFill>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nchor="t" anchorCtr="1">
          <a:noAutofit/>
        </a:bodyPr>
        <a:lstStyle xmlns:a="http://schemas.openxmlformats.org/drawingml/2006/main"/>
        <a:p xmlns:a="http://schemas.openxmlformats.org/drawingml/2006/main">
          <a:r>
            <a:rPr lang="en-US" altLang="ja-JP" sz="1000" dirty="0" smtClean="0"/>
            <a:t>130</a:t>
          </a:r>
          <a:r>
            <a:rPr lang="ja-JP" altLang="en-US" sz="1000" dirty="0" smtClean="0"/>
            <a:t>以上～</a:t>
          </a:r>
          <a:endParaRPr lang="en-US" altLang="ja-JP" sz="1000" dirty="0" smtClean="0"/>
        </a:p>
        <a:p xmlns:a="http://schemas.openxmlformats.org/drawingml/2006/main">
          <a:r>
            <a:rPr lang="ja-JP" altLang="en-US" sz="1000" dirty="0"/>
            <a:t>　</a:t>
          </a:r>
          <a:r>
            <a:rPr lang="en-US" altLang="ja-JP" sz="1000" dirty="0" smtClean="0"/>
            <a:t>140</a:t>
          </a:r>
          <a:r>
            <a:rPr lang="ja-JP" altLang="en-US" sz="1000" dirty="0" smtClean="0"/>
            <a:t>未満</a:t>
          </a:r>
          <a:endParaRPr lang="en-US" altLang="ja-JP" sz="1000" dirty="0" smtClean="0"/>
        </a:p>
        <a:p xmlns:a="http://schemas.openxmlformats.org/drawingml/2006/main">
          <a:r>
            <a:rPr lang="ja-JP" altLang="en-US" sz="1000" dirty="0" smtClean="0"/>
            <a:t>　　</a:t>
          </a:r>
          <a:r>
            <a:rPr lang="en-US" altLang="ja-JP" sz="1000" dirty="0" smtClean="0"/>
            <a:t>178</a:t>
          </a:r>
        </a:p>
        <a:p xmlns:a="http://schemas.openxmlformats.org/drawingml/2006/main">
          <a:r>
            <a:rPr lang="ja-JP" altLang="en-US" sz="1000" dirty="0" smtClean="0"/>
            <a:t>　</a:t>
          </a:r>
          <a:r>
            <a:rPr lang="en-US" altLang="ja-JP" sz="1000" dirty="0" smtClean="0"/>
            <a:t>(10.7%)</a:t>
          </a:r>
        </a:p>
        <a:p xmlns:a="http://schemas.openxmlformats.org/drawingml/2006/main">
          <a:endParaRPr lang="ja-JP" dirty="0"/>
        </a:p>
      </cdr:txBody>
    </cdr:sp>
  </cdr:relSizeAnchor>
  <cdr:relSizeAnchor xmlns:cdr="http://schemas.openxmlformats.org/drawingml/2006/chartDrawing">
    <cdr:from>
      <cdr:x>0.79231</cdr:x>
      <cdr:y>0.37736</cdr:y>
    </cdr:from>
    <cdr:to>
      <cdr:x>0.86154</cdr:x>
      <cdr:y>0.60377</cdr:y>
    </cdr:to>
    <cdr:sp macro="" textlink="">
      <cdr:nvSpPr>
        <cdr:cNvPr id="8" name="正方形/長方形 7"/>
        <cdr:cNvSpPr/>
      </cdr:nvSpPr>
      <cdr:spPr>
        <a:xfrm xmlns:a="http://schemas.openxmlformats.org/drawingml/2006/main">
          <a:off x="7416824" y="1440160"/>
          <a:ext cx="648072" cy="864096"/>
        </a:xfrm>
        <a:prstGeom xmlns:a="http://schemas.openxmlformats.org/drawingml/2006/main" prst="rect">
          <a:avLst/>
        </a:prstGeom>
        <a:solidFill xmlns:a="http://schemas.openxmlformats.org/drawingml/2006/main">
          <a:prstClr val="white">
            <a:lumMod val="85000"/>
          </a:prstClr>
        </a:solidFill>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en-US" altLang="ja-JP" sz="950" dirty="0" smtClean="0"/>
            <a:t>140</a:t>
          </a:r>
          <a:r>
            <a:rPr lang="ja-JP" altLang="en-US" sz="950" dirty="0" smtClean="0"/>
            <a:t>以上～</a:t>
          </a:r>
          <a:endParaRPr lang="en-US" altLang="ja-JP" sz="950" dirty="0" smtClean="0"/>
        </a:p>
        <a:p xmlns:a="http://schemas.openxmlformats.org/drawingml/2006/main">
          <a:r>
            <a:rPr lang="en-US" altLang="ja-JP" sz="950" dirty="0" smtClean="0"/>
            <a:t>150</a:t>
          </a:r>
          <a:r>
            <a:rPr lang="ja-JP" altLang="en-US" sz="950" dirty="0" smtClean="0"/>
            <a:t>未満</a:t>
          </a:r>
          <a:endParaRPr lang="en-US" altLang="ja-JP" sz="950" dirty="0" smtClean="0"/>
        </a:p>
        <a:p xmlns:a="http://schemas.openxmlformats.org/drawingml/2006/main">
          <a:r>
            <a:rPr lang="ja-JP" altLang="en-US" sz="950" dirty="0" smtClean="0"/>
            <a:t>　  </a:t>
          </a:r>
          <a:r>
            <a:rPr lang="en-US" altLang="ja-JP" sz="950" dirty="0" smtClean="0"/>
            <a:t>138</a:t>
          </a:r>
        </a:p>
        <a:p xmlns:a="http://schemas.openxmlformats.org/drawingml/2006/main">
          <a:r>
            <a:rPr lang="ja-JP" altLang="en-US" sz="950" dirty="0" smtClean="0"/>
            <a:t>　</a:t>
          </a:r>
          <a:r>
            <a:rPr lang="en-US" altLang="ja-JP" sz="950" dirty="0" smtClean="0"/>
            <a:t>(8.3%)</a:t>
          </a:r>
        </a:p>
        <a:p xmlns:a="http://schemas.openxmlformats.org/drawingml/2006/main">
          <a:endParaRPr lang="ja-JP" sz="900" dirty="0"/>
        </a:p>
      </cdr:txBody>
    </cdr:sp>
  </cdr:relSizeAnchor>
</c:userShapes>
</file>

<file path=ppt/drawings/drawing2.xml><?xml version="1.0" encoding="utf-8"?>
<c:userShapes xmlns:c="http://schemas.openxmlformats.org/drawingml/2006/chart">
  <cdr:relSizeAnchor xmlns:cdr="http://schemas.openxmlformats.org/drawingml/2006/chartDrawing">
    <cdr:from>
      <cdr:x>0.40795</cdr:x>
      <cdr:y>0.16198</cdr:y>
    </cdr:from>
    <cdr:to>
      <cdr:x>0.51681</cdr:x>
      <cdr:y>0.2763</cdr:y>
    </cdr:to>
    <cdr:cxnSp macro="">
      <cdr:nvCxnSpPr>
        <cdr:cNvPr id="6" name="直線コネクタ 5"/>
        <cdr:cNvCxnSpPr/>
      </cdr:nvCxnSpPr>
      <cdr:spPr>
        <a:xfrm xmlns:a="http://schemas.openxmlformats.org/drawingml/2006/main" flipV="1">
          <a:off x="3508310" y="384917"/>
          <a:ext cx="936104" cy="271649"/>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0.65915</cdr:x>
      <cdr:y>0.16198</cdr:y>
    </cdr:from>
    <cdr:to>
      <cdr:x>0.75126</cdr:x>
      <cdr:y>0.28423</cdr:y>
    </cdr:to>
    <cdr:cxnSp macro="">
      <cdr:nvCxnSpPr>
        <cdr:cNvPr id="8" name="直線コネクタ 7"/>
        <cdr:cNvCxnSpPr/>
      </cdr:nvCxnSpPr>
      <cdr:spPr>
        <a:xfrm xmlns:a="http://schemas.openxmlformats.org/drawingml/2006/main" flipV="1">
          <a:off x="5668550" y="384917"/>
          <a:ext cx="792088" cy="290478"/>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0.93547</cdr:x>
      <cdr:y>0.16198</cdr:y>
    </cdr:from>
    <cdr:to>
      <cdr:x>0.95221</cdr:x>
      <cdr:y>0.28423</cdr:y>
    </cdr:to>
    <cdr:cxnSp macro="">
      <cdr:nvCxnSpPr>
        <cdr:cNvPr id="10" name="直線コネクタ 9"/>
        <cdr:cNvCxnSpPr/>
      </cdr:nvCxnSpPr>
      <cdr:spPr>
        <a:xfrm xmlns:a="http://schemas.openxmlformats.org/drawingml/2006/main">
          <a:off x="8044814" y="384917"/>
          <a:ext cx="144016" cy="290478"/>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0"/>
            <a:ext cx="2949575" cy="496888"/>
          </a:xfrm>
          <a:prstGeom prst="rect">
            <a:avLst/>
          </a:prstGeom>
        </p:spPr>
        <p:txBody>
          <a:bodyPr vert="horz" lIns="91432" tIns="45716" rIns="91432" bIns="45716" rtlCol="0"/>
          <a:lstStyle>
            <a:lvl1pPr algn="r">
              <a:defRPr sz="1200"/>
            </a:lvl1pPr>
          </a:lstStyle>
          <a:p>
            <a:fld id="{D2276B7C-4569-4E27-BD60-F8325AA75BD8}" type="datetimeFigureOut">
              <a:rPr kumimoji="1" lang="ja-JP" altLang="en-US" smtClean="0"/>
              <a:t>2014/6/4</a:t>
            </a:fld>
            <a:endParaRPr kumimoji="1" lang="ja-JP" altLang="en-US"/>
          </a:p>
        </p:txBody>
      </p:sp>
      <p:sp>
        <p:nvSpPr>
          <p:cNvPr id="4" name="フッター プレースホルダー 3"/>
          <p:cNvSpPr>
            <a:spLocks noGrp="1"/>
          </p:cNvSpPr>
          <p:nvPr>
            <p:ph type="ftr" sz="quarter" idx="2"/>
          </p:nvPr>
        </p:nvSpPr>
        <p:spPr>
          <a:xfrm>
            <a:off x="1" y="9440864"/>
            <a:ext cx="2949575" cy="496887"/>
          </a:xfrm>
          <a:prstGeom prst="rect">
            <a:avLst/>
          </a:prstGeom>
        </p:spPr>
        <p:txBody>
          <a:bodyPr vert="horz" lIns="91432" tIns="45716" rIns="91432" bIns="457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4"/>
            <a:ext cx="2949575" cy="496887"/>
          </a:xfrm>
          <a:prstGeom prst="rect">
            <a:avLst/>
          </a:prstGeom>
        </p:spPr>
        <p:txBody>
          <a:bodyPr vert="horz" lIns="91432" tIns="45716" rIns="91432" bIns="45716" rtlCol="0" anchor="b"/>
          <a:lstStyle>
            <a:lvl1pPr algn="r">
              <a:defRPr sz="1200"/>
            </a:lvl1pPr>
          </a:lstStyle>
          <a:p>
            <a:fld id="{15DDC63A-4E04-4CFF-87FB-F4E457F1D631}" type="slidenum">
              <a:rPr kumimoji="1" lang="ja-JP" altLang="en-US" smtClean="0"/>
              <a:t>‹#›</a:t>
            </a:fld>
            <a:endParaRPr kumimoji="1" lang="ja-JP" altLang="en-US"/>
          </a:p>
        </p:txBody>
      </p:sp>
    </p:spTree>
    <p:extLst>
      <p:ext uri="{BB962C8B-B14F-4D97-AF65-F5344CB8AC3E}">
        <p14:creationId xmlns:p14="http://schemas.microsoft.com/office/powerpoint/2010/main" val="4217986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496967"/>
          </a:xfrm>
          <a:prstGeom prst="rect">
            <a:avLst/>
          </a:prstGeom>
        </p:spPr>
        <p:txBody>
          <a:bodyPr vert="horz" lIns="95679" tIns="47839" rIns="95679" bIns="47839"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5838" y="1"/>
            <a:ext cx="2949787" cy="496967"/>
          </a:xfrm>
          <a:prstGeom prst="rect">
            <a:avLst/>
          </a:prstGeom>
        </p:spPr>
        <p:txBody>
          <a:bodyPr vert="horz" lIns="95679" tIns="47839" rIns="95679" bIns="47839" rtlCol="0"/>
          <a:lstStyle>
            <a:lvl1pPr algn="r">
              <a:defRPr sz="1300"/>
            </a:lvl1pPr>
          </a:lstStyle>
          <a:p>
            <a:fld id="{30B5B6DB-E5ED-43A6-A7A1-5659AE97A17A}" type="datetimeFigureOut">
              <a:rPr kumimoji="1" lang="ja-JP" altLang="en-US" smtClean="0"/>
              <a:t>2014/6/4</a:t>
            </a:fld>
            <a:endParaRPr kumimoji="1" lang="ja-JP" altLang="en-US"/>
          </a:p>
        </p:txBody>
      </p:sp>
      <p:sp>
        <p:nvSpPr>
          <p:cNvPr id="4" name="スライド イメージ プレースホルダー 3"/>
          <p:cNvSpPr>
            <a:spLocks noGrp="1" noRot="1" noChangeAspect="1"/>
          </p:cNvSpPr>
          <p:nvPr>
            <p:ph type="sldImg" idx="2"/>
          </p:nvPr>
        </p:nvSpPr>
        <p:spPr>
          <a:xfrm>
            <a:off x="712788" y="744538"/>
            <a:ext cx="5381625" cy="3727450"/>
          </a:xfrm>
          <a:prstGeom prst="rect">
            <a:avLst/>
          </a:prstGeom>
          <a:noFill/>
          <a:ln w="12700">
            <a:solidFill>
              <a:prstClr val="black"/>
            </a:solidFill>
          </a:ln>
        </p:spPr>
        <p:txBody>
          <a:bodyPr vert="horz" lIns="95679" tIns="47839" rIns="95679" bIns="47839" rtlCol="0" anchor="ctr"/>
          <a:lstStyle/>
          <a:p>
            <a:endParaRPr lang="ja-JP" altLang="en-US"/>
          </a:p>
        </p:txBody>
      </p:sp>
      <p:sp>
        <p:nvSpPr>
          <p:cNvPr id="5" name="ノート プレースホルダー 4"/>
          <p:cNvSpPr>
            <a:spLocks noGrp="1"/>
          </p:cNvSpPr>
          <p:nvPr>
            <p:ph type="body" sz="quarter" idx="3"/>
          </p:nvPr>
        </p:nvSpPr>
        <p:spPr>
          <a:xfrm>
            <a:off x="680720" y="4721187"/>
            <a:ext cx="5445760" cy="4472702"/>
          </a:xfrm>
          <a:prstGeom prst="rect">
            <a:avLst/>
          </a:prstGeom>
        </p:spPr>
        <p:txBody>
          <a:bodyPr vert="horz" lIns="95679" tIns="47839" rIns="95679" bIns="47839"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8"/>
            <a:ext cx="2949787" cy="496967"/>
          </a:xfrm>
          <a:prstGeom prst="rect">
            <a:avLst/>
          </a:prstGeom>
        </p:spPr>
        <p:txBody>
          <a:bodyPr vert="horz" lIns="95679" tIns="47839" rIns="95679" bIns="4783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5838" y="9440648"/>
            <a:ext cx="2949787" cy="496967"/>
          </a:xfrm>
          <a:prstGeom prst="rect">
            <a:avLst/>
          </a:prstGeom>
        </p:spPr>
        <p:txBody>
          <a:bodyPr vert="horz" lIns="95679" tIns="47839" rIns="95679" bIns="47839" rtlCol="0" anchor="b"/>
          <a:lstStyle>
            <a:lvl1pPr algn="r">
              <a:defRPr sz="1300"/>
            </a:lvl1pPr>
          </a:lstStyle>
          <a:p>
            <a:fld id="{6DBD21F5-9C51-43D2-8E34-71EB923BF425}" type="slidenum">
              <a:rPr kumimoji="1" lang="ja-JP" altLang="en-US" smtClean="0"/>
              <a:t>‹#›</a:t>
            </a:fld>
            <a:endParaRPr kumimoji="1" lang="ja-JP" altLang="en-US"/>
          </a:p>
        </p:txBody>
      </p:sp>
    </p:spTree>
    <p:extLst>
      <p:ext uri="{BB962C8B-B14F-4D97-AF65-F5344CB8AC3E}">
        <p14:creationId xmlns:p14="http://schemas.microsoft.com/office/powerpoint/2010/main" val="30262109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1625" cy="372745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FF2E2F2-51A5-4A07-B056-2271C4C63D72}" type="slidenum">
              <a:rPr lang="ja-JP" altLang="en-US" smtClean="0">
                <a:solidFill>
                  <a:prstClr val="black"/>
                </a:solidFill>
              </a:rPr>
              <a:pPr>
                <a:defRPr/>
              </a:pPr>
              <a:t>1</a:t>
            </a:fld>
            <a:endParaRPr lang="ja-JP" alt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スライド イメージ プレースホルダ 1"/>
          <p:cNvSpPr>
            <a:spLocks noGrp="1" noRot="1" noChangeAspect="1" noTextEdit="1"/>
          </p:cNvSpPr>
          <p:nvPr>
            <p:ph type="sldImg"/>
          </p:nvPr>
        </p:nvSpPr>
        <p:spPr bwMode="auto">
          <a:xfrm>
            <a:off x="714375" y="746125"/>
            <a:ext cx="5380038" cy="3725863"/>
          </a:xfrm>
          <a:noFill/>
          <a:ln>
            <a:solidFill>
              <a:srgbClr val="000000"/>
            </a:solidFill>
            <a:miter lim="800000"/>
            <a:headEnd/>
            <a:tailEnd/>
          </a:ln>
        </p:spPr>
      </p:sp>
      <p:sp>
        <p:nvSpPr>
          <p:cNvPr id="1843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dirty="0" smtClean="0"/>
          </a:p>
        </p:txBody>
      </p:sp>
      <p:sp>
        <p:nvSpPr>
          <p:cNvPr id="18435"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FA61246-DD53-4185-AC4F-83AE30D0C4BA}" type="slidenum">
              <a:rPr lang="ja-JP" altLang="en-US">
                <a:solidFill>
                  <a:prstClr val="black"/>
                </a:solidFill>
              </a:rPr>
              <a:pPr/>
              <a:t>18</a:t>
            </a:fld>
            <a:endParaRPr lang="en-US" altLang="ja-JP">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80038"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003553F0-4FAA-4363-920C-D326409A4F82}" type="slidenum">
              <a:rPr lang="ja-JP" altLang="en-US" smtClean="0">
                <a:solidFill>
                  <a:prstClr val="black"/>
                </a:solidFill>
              </a:rPr>
              <a:pPr/>
              <a:t>19</a:t>
            </a:fld>
            <a:endParaRPr lang="ja-JP"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357BF3-16C3-4418-84F6-F3749E63C2BB}" type="slidenum">
              <a:rPr lang="ja-JP" altLang="en-US" smtClean="0">
                <a:solidFill>
                  <a:prstClr val="black"/>
                </a:solidFill>
              </a:rPr>
              <a:pPr/>
              <a:t>22</a:t>
            </a:fld>
            <a:endParaRPr lang="ja-JP" altLang="en-US">
              <a:solidFill>
                <a:prstClr val="black"/>
              </a:solidFill>
            </a:endParaRPr>
          </a:p>
        </p:txBody>
      </p:sp>
    </p:spTree>
    <p:extLst>
      <p:ext uri="{BB962C8B-B14F-4D97-AF65-F5344CB8AC3E}">
        <p14:creationId xmlns:p14="http://schemas.microsoft.com/office/powerpoint/2010/main" val="2980518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41E0C79-27F7-4611-AFB9-793E0ACF1A69}" type="slidenum">
              <a:rPr lang="ja-JP" altLang="en-US" smtClean="0">
                <a:solidFill>
                  <a:prstClr val="black"/>
                </a:solidFill>
              </a:rPr>
              <a:pPr/>
              <a:t>23</a:t>
            </a:fld>
            <a:endParaRPr lang="ja-JP" altLang="en-US">
              <a:solidFill>
                <a:prstClr val="black"/>
              </a:solidFill>
            </a:endParaRPr>
          </a:p>
        </p:txBody>
      </p:sp>
    </p:spTree>
    <p:extLst>
      <p:ext uri="{BB962C8B-B14F-4D97-AF65-F5344CB8AC3E}">
        <p14:creationId xmlns:p14="http://schemas.microsoft.com/office/powerpoint/2010/main" val="851057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p:txBody>
          <a:bodyPr/>
          <a:lstStyle/>
          <a:p>
            <a:endParaRPr lang="ja-JP" altLang="en-US" sz="1400" dirty="0">
              <a:solidFill>
                <a:srgbClr val="FF0000"/>
              </a:solidFill>
            </a:endParaRPr>
          </a:p>
        </p:txBody>
      </p:sp>
      <p:sp>
        <p:nvSpPr>
          <p:cNvPr id="4" name="スライド番号プレースホルダー 3"/>
          <p:cNvSpPr>
            <a:spLocks noGrp="1"/>
          </p:cNvSpPr>
          <p:nvPr>
            <p:ph type="sldNum" sz="quarter" idx="10"/>
          </p:nvPr>
        </p:nvSpPr>
        <p:spPr/>
        <p:txBody>
          <a:bodyPr/>
          <a:lstStyle/>
          <a:p>
            <a:fld id="{6DBD21F5-9C51-43D2-8E34-71EB923BF425}" type="slidenum">
              <a:rPr lang="ja-JP" altLang="en-US" smtClean="0">
                <a:solidFill>
                  <a:prstClr val="black"/>
                </a:solidFill>
              </a:rPr>
              <a:pPr/>
              <a:t>25</a:t>
            </a:fld>
            <a:endParaRPr lang="ja-JP" altLang="en-US">
              <a:solidFill>
                <a:prstClr val="black"/>
              </a:solidFill>
            </a:endParaRPr>
          </a:p>
        </p:txBody>
      </p:sp>
    </p:spTree>
    <p:extLst>
      <p:ext uri="{BB962C8B-B14F-4D97-AF65-F5344CB8AC3E}">
        <p14:creationId xmlns:p14="http://schemas.microsoft.com/office/powerpoint/2010/main" val="3677564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F3833B7-ABB0-4CD4-AE61-EAE4CA4A15EC}" type="slidenum">
              <a:rPr lang="ja-JP" altLang="en-US" smtClean="0">
                <a:solidFill>
                  <a:prstClr val="black"/>
                </a:solidFill>
              </a:rPr>
              <a:pPr/>
              <a:t>28</a:t>
            </a:fld>
            <a:endParaRPr lang="ja-JP" altLang="en-US">
              <a:solidFill>
                <a:prstClr val="black"/>
              </a:solidFill>
            </a:endParaRPr>
          </a:p>
        </p:txBody>
      </p:sp>
    </p:spTree>
    <p:extLst>
      <p:ext uri="{BB962C8B-B14F-4D97-AF65-F5344CB8AC3E}">
        <p14:creationId xmlns:p14="http://schemas.microsoft.com/office/powerpoint/2010/main" val="1388355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976347-805E-4FFF-9923-2C031D7650CD}" type="slidenum">
              <a:rPr lang="ja-JP" altLang="en-US" smtClean="0">
                <a:solidFill>
                  <a:prstClr val="black"/>
                </a:solidFill>
              </a:rPr>
              <a:pPr/>
              <a:t>30</a:t>
            </a:fld>
            <a:endParaRPr lang="ja-JP" altLang="en-US" dirty="0">
              <a:solidFill>
                <a:prstClr val="black"/>
              </a:solidFill>
            </a:endParaRPr>
          </a:p>
        </p:txBody>
      </p:sp>
    </p:spTree>
    <p:extLst>
      <p:ext uri="{BB962C8B-B14F-4D97-AF65-F5344CB8AC3E}">
        <p14:creationId xmlns:p14="http://schemas.microsoft.com/office/powerpoint/2010/main" val="1649941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55128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19CD39E-F9C8-4D44-93A1-4D9B2157660B}" type="slidenum">
              <a:rPr lang="ja-JP" altLang="en-US" smtClean="0">
                <a:solidFill>
                  <a:prstClr val="black"/>
                </a:solidFill>
              </a:rPr>
              <a:pPr/>
              <a:t>32</a:t>
            </a:fld>
            <a:endParaRPr lang="ja-JP" altLang="en-US">
              <a:solidFill>
                <a:prstClr val="black"/>
              </a:solidFill>
            </a:endParaRPr>
          </a:p>
        </p:txBody>
      </p:sp>
    </p:spTree>
    <p:extLst>
      <p:ext uri="{BB962C8B-B14F-4D97-AF65-F5344CB8AC3E}">
        <p14:creationId xmlns:p14="http://schemas.microsoft.com/office/powerpoint/2010/main" val="3109054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19CD39E-F9C8-4D44-93A1-4D9B2157660B}" type="slidenum">
              <a:rPr lang="ja-JP" altLang="en-US" smtClean="0">
                <a:solidFill>
                  <a:prstClr val="black"/>
                </a:solidFill>
              </a:rPr>
              <a:pPr/>
              <a:t>33</a:t>
            </a:fld>
            <a:endParaRPr lang="ja-JP" altLang="en-US">
              <a:solidFill>
                <a:prstClr val="black"/>
              </a:solidFill>
            </a:endParaRPr>
          </a:p>
        </p:txBody>
      </p:sp>
    </p:spTree>
    <p:extLst>
      <p:ext uri="{BB962C8B-B14F-4D97-AF65-F5344CB8AC3E}">
        <p14:creationId xmlns:p14="http://schemas.microsoft.com/office/powerpoint/2010/main" val="3109054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80038"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03A81DFA-97BF-4B82-B553-3E16EB82CD3D}" type="slidenum">
              <a:rPr lang="ja-JP" altLang="en-US" smtClean="0">
                <a:solidFill>
                  <a:prstClr val="black"/>
                </a:solidFill>
              </a:rPr>
              <a:pPr/>
              <a:t>5</a:t>
            </a:fld>
            <a:endParaRPr lang="ja-JP" alt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551283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ja-JP" altLang="en-US" smtClean="0">
                <a:solidFill>
                  <a:prstClr val="black"/>
                </a:solidFill>
              </a:rPr>
              <a:t>資料</a:t>
            </a:r>
            <a:r>
              <a:rPr lang="en-US" altLang="ja-JP" smtClean="0">
                <a:solidFill>
                  <a:prstClr val="black"/>
                </a:solidFill>
              </a:rPr>
              <a:t>1</a:t>
            </a:r>
            <a:endParaRPr lang="ja-JP" altLang="en-US">
              <a:solidFill>
                <a:prstClr val="black"/>
              </a:solidFill>
            </a:endParaRPr>
          </a:p>
        </p:txBody>
      </p:sp>
    </p:spTree>
    <p:extLst>
      <p:ext uri="{BB962C8B-B14F-4D97-AF65-F5344CB8AC3E}">
        <p14:creationId xmlns:p14="http://schemas.microsoft.com/office/powerpoint/2010/main" val="4997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スライド イメージ プレースホルダー 1"/>
          <p:cNvSpPr>
            <a:spLocks noGrp="1" noRot="1" noChangeAspect="1" noTextEdit="1"/>
          </p:cNvSpPr>
          <p:nvPr>
            <p:ph type="sldImg"/>
          </p:nvPr>
        </p:nvSpPr>
        <p:spPr bwMode="auto">
          <a:xfrm>
            <a:off x="714375" y="746125"/>
            <a:ext cx="5381625" cy="3725863"/>
          </a:xfrm>
          <a:noFill/>
          <a:ln>
            <a:solidFill>
              <a:srgbClr val="000000"/>
            </a:solidFill>
            <a:miter lim="800000"/>
            <a:headEnd/>
            <a:tailEnd/>
          </a:ln>
        </p:spPr>
      </p:sp>
      <p:sp>
        <p:nvSpPr>
          <p:cNvPr id="139266"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u="sng" smtClean="0">
              <a:solidFill>
                <a:srgbClr val="FF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スライド イメージ プレースホルダー 1"/>
          <p:cNvSpPr>
            <a:spLocks noGrp="1" noRot="1" noChangeAspect="1" noTextEdit="1"/>
          </p:cNvSpPr>
          <p:nvPr>
            <p:ph type="sldImg"/>
          </p:nvPr>
        </p:nvSpPr>
        <p:spPr bwMode="auto">
          <a:xfrm>
            <a:off x="714375" y="746125"/>
            <a:ext cx="5381625" cy="3725863"/>
          </a:xfrm>
          <a:noFill/>
          <a:ln>
            <a:solidFill>
              <a:srgbClr val="000000"/>
            </a:solidFill>
            <a:miter lim="800000"/>
            <a:headEnd/>
            <a:tailEnd/>
          </a:ln>
        </p:spPr>
      </p:sp>
      <p:sp>
        <p:nvSpPr>
          <p:cNvPr id="139266"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u="sng" smtClean="0">
              <a:solidFill>
                <a:srgbClr val="FF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スライド イメージ プレースホルダー 1"/>
          <p:cNvSpPr>
            <a:spLocks noGrp="1" noRot="1" noChangeAspect="1" noTextEdit="1"/>
          </p:cNvSpPr>
          <p:nvPr>
            <p:ph type="sldImg"/>
          </p:nvPr>
        </p:nvSpPr>
        <p:spPr bwMode="auto">
          <a:xfrm>
            <a:off x="714375" y="746125"/>
            <a:ext cx="5381625" cy="3725863"/>
          </a:xfrm>
          <a:noFill/>
          <a:ln>
            <a:solidFill>
              <a:srgbClr val="000000"/>
            </a:solidFill>
            <a:miter lim="800000"/>
            <a:headEnd/>
            <a:tailEnd/>
          </a:ln>
        </p:spPr>
      </p:sp>
      <p:sp>
        <p:nvSpPr>
          <p:cNvPr id="14131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u="sng" smtClean="0">
              <a:solidFill>
                <a:srgbClr val="FF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スライド イメージ プレースホルダー 1"/>
          <p:cNvSpPr>
            <a:spLocks noGrp="1" noRot="1" noChangeAspect="1" noTextEdit="1"/>
          </p:cNvSpPr>
          <p:nvPr>
            <p:ph type="sldImg"/>
          </p:nvPr>
        </p:nvSpPr>
        <p:spPr bwMode="auto">
          <a:xfrm>
            <a:off x="714375" y="746125"/>
            <a:ext cx="5381625" cy="3725863"/>
          </a:xfrm>
          <a:noFill/>
          <a:ln>
            <a:solidFill>
              <a:srgbClr val="000000"/>
            </a:solidFill>
            <a:miter lim="800000"/>
            <a:headEnd/>
            <a:tailEnd/>
          </a:ln>
        </p:spPr>
      </p:sp>
      <p:sp>
        <p:nvSpPr>
          <p:cNvPr id="14131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u="sng" smtClean="0">
              <a:solidFill>
                <a:srgbClr val="FF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80038"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DD5FE09-6020-40B9-8246-66276BF1CCB2}" type="slidenum">
              <a:rPr lang="ja-JP" altLang="en-US" smtClean="0">
                <a:solidFill>
                  <a:prstClr val="black"/>
                </a:solidFill>
              </a:rPr>
              <a:pPr/>
              <a:t>6</a:t>
            </a:fld>
            <a:endParaRPr lang="ja-JP" alt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976347-805E-4FFF-9923-2C031D7650CD}" type="slidenum">
              <a:rPr lang="ja-JP" altLang="en-US" smtClean="0">
                <a:solidFill>
                  <a:prstClr val="black"/>
                </a:solidFill>
              </a:rPr>
              <a:pPr/>
              <a:t>8</a:t>
            </a:fld>
            <a:endParaRPr lang="ja-JP" altLang="en-US" dirty="0">
              <a:solidFill>
                <a:prstClr val="black"/>
              </a:solidFill>
            </a:endParaRPr>
          </a:p>
        </p:txBody>
      </p:sp>
    </p:spTree>
    <p:extLst>
      <p:ext uri="{BB962C8B-B14F-4D97-AF65-F5344CB8AC3E}">
        <p14:creationId xmlns:p14="http://schemas.microsoft.com/office/powerpoint/2010/main" val="1949211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4F6FB9-2E90-4218-95B3-5E578AF800D4}" type="slidenum">
              <a:rPr lang="ja-JP" altLang="en-US" smtClean="0">
                <a:solidFill>
                  <a:prstClr val="black"/>
                </a:solidFill>
              </a:rPr>
              <a:pPr/>
              <a:t>9</a:t>
            </a:fld>
            <a:endParaRPr lang="ja-JP" altLang="en-US" dirty="0">
              <a:solidFill>
                <a:prstClr val="black"/>
              </a:solidFill>
            </a:endParaRPr>
          </a:p>
        </p:txBody>
      </p:sp>
    </p:spTree>
    <p:extLst>
      <p:ext uri="{BB962C8B-B14F-4D97-AF65-F5344CB8AC3E}">
        <p14:creationId xmlns:p14="http://schemas.microsoft.com/office/powerpoint/2010/main" val="1835954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976347-805E-4FFF-9923-2C031D7650CD}" type="slidenum">
              <a:rPr lang="ja-JP" altLang="en-US" smtClean="0">
                <a:solidFill>
                  <a:prstClr val="black"/>
                </a:solidFill>
              </a:rPr>
              <a:pPr/>
              <a:t>10</a:t>
            </a:fld>
            <a:endParaRPr lang="ja-JP" altLang="en-US" dirty="0">
              <a:solidFill>
                <a:prstClr val="black"/>
              </a:solidFill>
            </a:endParaRPr>
          </a:p>
        </p:txBody>
      </p:sp>
    </p:spTree>
    <p:extLst>
      <p:ext uri="{BB962C8B-B14F-4D97-AF65-F5344CB8AC3E}">
        <p14:creationId xmlns:p14="http://schemas.microsoft.com/office/powerpoint/2010/main" val="300094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6978451-CBDB-4BB3-8FCA-A5EDC529CAC6}"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2858289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DBD21F5-9C51-43D2-8E34-71EB923BF425}" type="slidenum">
              <a:rPr lang="ja-JP" altLang="en-US" smtClean="0">
                <a:solidFill>
                  <a:prstClr val="black"/>
                </a:solidFill>
              </a:rPr>
              <a:pPr/>
              <a:t>15</a:t>
            </a:fld>
            <a:endParaRPr lang="ja-JP" altLang="en-US">
              <a:solidFill>
                <a:prstClr val="black"/>
              </a:solidFill>
            </a:endParaRPr>
          </a:p>
        </p:txBody>
      </p:sp>
    </p:spTree>
    <p:extLst>
      <p:ext uri="{BB962C8B-B14F-4D97-AF65-F5344CB8AC3E}">
        <p14:creationId xmlns:p14="http://schemas.microsoft.com/office/powerpoint/2010/main" val="915522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スライド イメージ プレースホルダ 1"/>
          <p:cNvSpPr>
            <a:spLocks noGrp="1" noRot="1" noChangeAspect="1" noTextEdit="1"/>
          </p:cNvSpPr>
          <p:nvPr>
            <p:ph type="sldImg"/>
          </p:nvPr>
        </p:nvSpPr>
        <p:spPr bwMode="auto">
          <a:xfrm>
            <a:off x="714375" y="746125"/>
            <a:ext cx="5380038" cy="3725863"/>
          </a:xfrm>
          <a:noFill/>
          <a:ln>
            <a:solidFill>
              <a:srgbClr val="000000"/>
            </a:solidFill>
            <a:miter lim="800000"/>
            <a:headEnd/>
            <a:tailEnd/>
          </a:ln>
        </p:spPr>
      </p:sp>
      <p:sp>
        <p:nvSpPr>
          <p:cNvPr id="1843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dirty="0" smtClean="0"/>
          </a:p>
        </p:txBody>
      </p:sp>
      <p:sp>
        <p:nvSpPr>
          <p:cNvPr id="18435"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FA61246-DD53-4185-AC4F-83AE30D0C4BA}" type="slidenum">
              <a:rPr lang="ja-JP" altLang="en-US">
                <a:solidFill>
                  <a:prstClr val="black"/>
                </a:solidFill>
              </a:rPr>
              <a:pPr/>
              <a:t>17</a:t>
            </a:fld>
            <a:endParaRPr lang="en-US" altLang="ja-JP">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840"/>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2"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48454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3040621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EB48693-C040-48E8-8F87-6E7BC2754F62}" type="datetime1">
              <a:rPr lang="ja-JP" altLang="en-US" smtClean="0">
                <a:solidFill>
                  <a:prstClr val="black">
                    <a:tint val="75000"/>
                  </a:prstClr>
                </a:solidFill>
              </a:rPr>
              <a:pPr/>
              <a:t>2014/6/4</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9339401-F51B-47DA-999D-0ADA06BC13E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4275981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27"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ED88B60-64E7-4F7B-8341-7BCBDEEE85D7}" type="datetime1">
              <a:rPr lang="ja-JP" altLang="en-US" smtClean="0">
                <a:solidFill>
                  <a:prstClr val="black">
                    <a:tint val="75000"/>
                  </a:prstClr>
                </a:solidFill>
              </a:rPr>
              <a:pPr/>
              <a:t>2014/6/4</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9339401-F51B-47DA-999D-0ADA06BC13E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97136612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779"/>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5"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4AADBA3F-8594-4572-8962-8009E0C55EC8}"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6535560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5F79AD8-FA25-41A4-BE7F-FB48BE3D0C8F}"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1665117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254"/>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12AF7FF0-73D0-40AA-9724-046A863CF9F3}"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736114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84"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BE41140C-FCF9-4BC7-AE21-DB26428641F3}"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5316169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F9DA29F8-E33E-43A2-AF63-25E7C33BFB04}"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8744931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9D2EE1F9-0508-42FE-8B47-1A55C7FF31A5}"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2561874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7C1E301-288D-4FC9-8214-E425A95A4B4F}"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2961308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55"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9"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8971B5E-6BDA-4FBD-91BD-26671F89B4CF}"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86446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4"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76"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2083485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76"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76"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76"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B1F7C69-143D-4F7A-A097-49C3D8243511}"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2584908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AF0FF11-7568-4525-8691-9865FFC17830}"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8431099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82"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E83F58F-11C6-4776-B9C9-9F6ABDEE912D}"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7368800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678"/>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5F2BA709-6443-4AC3-8C1A-4704D3C3F89F}"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9535386" y="6588695"/>
            <a:ext cx="370614" cy="261610"/>
          </a:xfrm>
        </p:spPr>
        <p:txBody>
          <a:bodyPr wrap="none">
            <a:spAutoFit/>
          </a:bodyPr>
          <a:lstStyle>
            <a:lvl1pPr>
              <a:defRPr sz="1100">
                <a:solidFill>
                  <a:schemeClr val="tx1"/>
                </a:solidFill>
                <a:latin typeface="Arial Black" pitchFamily="34" charset="0"/>
              </a:defRPr>
            </a:lvl1pPr>
          </a:lstStyle>
          <a:p>
            <a:fld id="{EEEB7C10-621D-4CCB-B993-54DCE03EBD51}"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71210597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DCD7356-04AB-4898-A07C-BE2287948B59}"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9157284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153"/>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682C6D51-5B8E-4F71-B95D-4D73BC6822F6}"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7668844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18"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8FB47903-214D-422D-88CD-EC5CD1358B97}"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0019213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1F53512-4736-405B-9C0F-A8BCC02478F0}"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2566869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8E7BA67E-97E4-4ABA-BBEF-515E6E04F11A}"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8831039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550D8E8-DB3B-460C-AC88-9296827986A1}"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01943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877"/>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5" indent="0" algn="ctr">
              <a:buNone/>
              <a:defRPr>
                <a:solidFill>
                  <a:schemeClr val="tx1">
                    <a:tint val="75000"/>
                  </a:schemeClr>
                </a:solidFill>
              </a:defRPr>
            </a:lvl3pPr>
            <a:lvl4pPr marL="1371188"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39" indent="0" algn="ctr">
              <a:buNone/>
              <a:defRPr>
                <a:solidFill>
                  <a:schemeClr val="tx1">
                    <a:tint val="75000"/>
                  </a:schemeClr>
                </a:solidFill>
              </a:defRPr>
            </a:lvl8pPr>
            <a:lvl9pPr marL="3656501"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fld id="{5A02BD7A-635E-43A0-8464-FD5073BFE4FA}"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2436772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90" y="273054"/>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80A8C11-EF45-49AE-A217-200D6EA411F2}"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041384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63"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6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6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A796C5F-C27F-4F12-834A-0CF2959914AB}"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0758278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22CBF3E-AB26-4215-8D88-5B428E1154AF}"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4168581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18" y="274643"/>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90111DB-7BCD-4F04-8162-D44A2146513D}"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8682153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7853BFA-90F3-4AF7-86B1-FA682C23BC65}"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4D2F3A38-9BCB-4EAC-8028-262564C0E3C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1427672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608"/>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6980" indent="0" algn="ctr">
              <a:buNone/>
              <a:defRPr>
                <a:solidFill>
                  <a:schemeClr val="tx1">
                    <a:tint val="75000"/>
                  </a:schemeClr>
                </a:solidFill>
              </a:defRPr>
            </a:lvl2pPr>
            <a:lvl3pPr marL="913960" indent="0" algn="ctr">
              <a:buNone/>
              <a:defRPr>
                <a:solidFill>
                  <a:schemeClr val="tx1">
                    <a:tint val="75000"/>
                  </a:schemeClr>
                </a:solidFill>
              </a:defRPr>
            </a:lvl3pPr>
            <a:lvl4pPr marL="1370941" indent="0" algn="ctr">
              <a:buNone/>
              <a:defRPr>
                <a:solidFill>
                  <a:schemeClr val="tx1">
                    <a:tint val="75000"/>
                  </a:schemeClr>
                </a:solidFill>
              </a:defRPr>
            </a:lvl4pPr>
            <a:lvl5pPr marL="1827921" indent="0" algn="ctr">
              <a:buNone/>
              <a:defRPr>
                <a:solidFill>
                  <a:schemeClr val="tx1">
                    <a:tint val="75000"/>
                  </a:schemeClr>
                </a:solidFill>
              </a:defRPr>
            </a:lvl5pPr>
            <a:lvl6pPr marL="2284902" indent="0" algn="ctr">
              <a:buNone/>
              <a:defRPr>
                <a:solidFill>
                  <a:schemeClr val="tx1">
                    <a:tint val="75000"/>
                  </a:schemeClr>
                </a:solidFill>
              </a:defRPr>
            </a:lvl6pPr>
            <a:lvl7pPr marL="2741882" indent="0" algn="ctr">
              <a:buNone/>
              <a:defRPr>
                <a:solidFill>
                  <a:schemeClr val="tx1">
                    <a:tint val="75000"/>
                  </a:schemeClr>
                </a:solidFill>
              </a:defRPr>
            </a:lvl7pPr>
            <a:lvl8pPr marL="3198862" indent="0" algn="ctr">
              <a:buNone/>
              <a:defRPr>
                <a:solidFill>
                  <a:schemeClr val="tx1">
                    <a:tint val="75000"/>
                  </a:schemeClr>
                </a:solidFill>
              </a:defRPr>
            </a:lvl8pPr>
            <a:lvl9pPr marL="3655841"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fld id="{5A02BD7A-635E-43A0-8464-FD5073BFE4FA}"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748552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4387949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83"/>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6980" indent="0">
              <a:buNone/>
              <a:defRPr sz="1800">
                <a:solidFill>
                  <a:schemeClr val="tx1">
                    <a:tint val="75000"/>
                  </a:schemeClr>
                </a:solidFill>
              </a:defRPr>
            </a:lvl2pPr>
            <a:lvl3pPr marL="913960" indent="0">
              <a:buNone/>
              <a:defRPr sz="1600">
                <a:solidFill>
                  <a:schemeClr val="tx1">
                    <a:tint val="75000"/>
                  </a:schemeClr>
                </a:solidFill>
              </a:defRPr>
            </a:lvl3pPr>
            <a:lvl4pPr marL="1370941" indent="0">
              <a:buNone/>
              <a:defRPr sz="1400">
                <a:solidFill>
                  <a:schemeClr val="tx1">
                    <a:tint val="75000"/>
                  </a:schemeClr>
                </a:solidFill>
              </a:defRPr>
            </a:lvl4pPr>
            <a:lvl5pPr marL="1827921" indent="0">
              <a:buNone/>
              <a:defRPr sz="1400">
                <a:solidFill>
                  <a:schemeClr val="tx1">
                    <a:tint val="75000"/>
                  </a:schemeClr>
                </a:solidFill>
              </a:defRPr>
            </a:lvl5pPr>
            <a:lvl6pPr marL="2284902" indent="0">
              <a:buNone/>
              <a:defRPr sz="1400">
                <a:solidFill>
                  <a:schemeClr val="tx1">
                    <a:tint val="75000"/>
                  </a:schemeClr>
                </a:solidFill>
              </a:defRPr>
            </a:lvl6pPr>
            <a:lvl7pPr marL="2741882" indent="0">
              <a:buNone/>
              <a:defRPr sz="1400">
                <a:solidFill>
                  <a:schemeClr val="tx1">
                    <a:tint val="75000"/>
                  </a:schemeClr>
                </a:solidFill>
              </a:defRPr>
            </a:lvl7pPr>
            <a:lvl8pPr marL="3198862" indent="0">
              <a:buNone/>
              <a:defRPr sz="1400">
                <a:solidFill>
                  <a:schemeClr val="tx1">
                    <a:tint val="75000"/>
                  </a:schemeClr>
                </a:solidFill>
              </a:defRPr>
            </a:lvl8pPr>
            <a:lvl9pPr marL="3655841"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72956846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18"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69022197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6980" indent="0">
              <a:buNone/>
              <a:defRPr sz="2000" b="1"/>
            </a:lvl2pPr>
            <a:lvl3pPr marL="913960" indent="0">
              <a:buNone/>
              <a:defRPr sz="1800" b="1"/>
            </a:lvl3pPr>
            <a:lvl4pPr marL="1370941" indent="0">
              <a:buNone/>
              <a:defRPr sz="1600" b="1"/>
            </a:lvl4pPr>
            <a:lvl5pPr marL="1827921" indent="0">
              <a:buNone/>
              <a:defRPr sz="1600" b="1"/>
            </a:lvl5pPr>
            <a:lvl6pPr marL="2284902" indent="0">
              <a:buNone/>
              <a:defRPr sz="1600" b="1"/>
            </a:lvl6pPr>
            <a:lvl7pPr marL="2741882" indent="0">
              <a:buNone/>
              <a:defRPr sz="1600" b="1"/>
            </a:lvl7pPr>
            <a:lvl8pPr marL="3198862" indent="0">
              <a:buNone/>
              <a:defRPr sz="1600" b="1"/>
            </a:lvl8pPr>
            <a:lvl9pPr marL="3655841"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6" y="1535113"/>
            <a:ext cx="4378590" cy="639762"/>
          </a:xfrm>
        </p:spPr>
        <p:txBody>
          <a:bodyPr anchor="b"/>
          <a:lstStyle>
            <a:lvl1pPr marL="0" indent="0">
              <a:buNone/>
              <a:defRPr sz="2400" b="1"/>
            </a:lvl1pPr>
            <a:lvl2pPr marL="456980" indent="0">
              <a:buNone/>
              <a:defRPr sz="2000" b="1"/>
            </a:lvl2pPr>
            <a:lvl3pPr marL="913960" indent="0">
              <a:buNone/>
              <a:defRPr sz="1800" b="1"/>
            </a:lvl3pPr>
            <a:lvl4pPr marL="1370941" indent="0">
              <a:buNone/>
              <a:defRPr sz="1600" b="1"/>
            </a:lvl4pPr>
            <a:lvl5pPr marL="1827921" indent="0">
              <a:buNone/>
              <a:defRPr sz="1600" b="1"/>
            </a:lvl5pPr>
            <a:lvl6pPr marL="2284902" indent="0">
              <a:buNone/>
              <a:defRPr sz="1600" b="1"/>
            </a:lvl6pPr>
            <a:lvl7pPr marL="2741882" indent="0">
              <a:buNone/>
              <a:defRPr sz="1600" b="1"/>
            </a:lvl7pPr>
            <a:lvl8pPr marL="3198862" indent="0">
              <a:buNone/>
              <a:defRPr sz="1600" b="1"/>
            </a:lvl8pPr>
            <a:lvl9pPr marL="3655841"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6"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680830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70554896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26547293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54831284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1" y="273053"/>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90" y="27307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11" y="1435103"/>
            <a:ext cx="3259006" cy="4691063"/>
          </a:xfrm>
        </p:spPr>
        <p:txBody>
          <a:bodyPr/>
          <a:lstStyle>
            <a:lvl1pPr marL="0" indent="0">
              <a:buNone/>
              <a:defRPr sz="1400"/>
            </a:lvl1pPr>
            <a:lvl2pPr marL="456980" indent="0">
              <a:buNone/>
              <a:defRPr sz="1200"/>
            </a:lvl2pPr>
            <a:lvl3pPr marL="913960" indent="0">
              <a:buNone/>
              <a:defRPr sz="1000"/>
            </a:lvl3pPr>
            <a:lvl4pPr marL="1370941" indent="0">
              <a:buNone/>
              <a:defRPr sz="900"/>
            </a:lvl4pPr>
            <a:lvl5pPr marL="1827921" indent="0">
              <a:buNone/>
              <a:defRPr sz="900"/>
            </a:lvl5pPr>
            <a:lvl6pPr marL="2284902" indent="0">
              <a:buNone/>
              <a:defRPr sz="900"/>
            </a:lvl6pPr>
            <a:lvl7pPr marL="2741882" indent="0">
              <a:buNone/>
              <a:defRPr sz="900"/>
            </a:lvl7pPr>
            <a:lvl8pPr marL="3198862" indent="0">
              <a:buNone/>
              <a:defRPr sz="900"/>
            </a:lvl8pPr>
            <a:lvl9pPr marL="365584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63012126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63" y="4800603"/>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63" y="612778"/>
            <a:ext cx="5943600" cy="4114800"/>
          </a:xfrm>
        </p:spPr>
        <p:txBody>
          <a:bodyPr/>
          <a:lstStyle>
            <a:lvl1pPr marL="0" indent="0">
              <a:buNone/>
              <a:defRPr sz="3200"/>
            </a:lvl1pPr>
            <a:lvl2pPr marL="456980" indent="0">
              <a:buNone/>
              <a:defRPr sz="2800"/>
            </a:lvl2pPr>
            <a:lvl3pPr marL="913960" indent="0">
              <a:buNone/>
              <a:defRPr sz="2400"/>
            </a:lvl3pPr>
            <a:lvl4pPr marL="1370941" indent="0">
              <a:buNone/>
              <a:defRPr sz="2000"/>
            </a:lvl4pPr>
            <a:lvl5pPr marL="1827921" indent="0">
              <a:buNone/>
              <a:defRPr sz="2000"/>
            </a:lvl5pPr>
            <a:lvl6pPr marL="2284902" indent="0">
              <a:buNone/>
              <a:defRPr sz="2000"/>
            </a:lvl6pPr>
            <a:lvl7pPr marL="2741882" indent="0">
              <a:buNone/>
              <a:defRPr sz="2000"/>
            </a:lvl7pPr>
            <a:lvl8pPr marL="3198862" indent="0">
              <a:buNone/>
              <a:defRPr sz="2000"/>
            </a:lvl8pPr>
            <a:lvl9pPr marL="3655841"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941663" y="5367338"/>
            <a:ext cx="5943600" cy="804862"/>
          </a:xfrm>
        </p:spPr>
        <p:txBody>
          <a:bodyPr/>
          <a:lstStyle>
            <a:lvl1pPr marL="0" indent="0">
              <a:buNone/>
              <a:defRPr sz="1400"/>
            </a:lvl1pPr>
            <a:lvl2pPr marL="456980" indent="0">
              <a:buNone/>
              <a:defRPr sz="1200"/>
            </a:lvl2pPr>
            <a:lvl3pPr marL="913960" indent="0">
              <a:buNone/>
              <a:defRPr sz="1000"/>
            </a:lvl3pPr>
            <a:lvl4pPr marL="1370941" indent="0">
              <a:buNone/>
              <a:defRPr sz="900"/>
            </a:lvl4pPr>
            <a:lvl5pPr marL="1827921" indent="0">
              <a:buNone/>
              <a:defRPr sz="900"/>
            </a:lvl5pPr>
            <a:lvl6pPr marL="2284902" indent="0">
              <a:buNone/>
              <a:defRPr sz="900"/>
            </a:lvl6pPr>
            <a:lvl7pPr marL="2741882" indent="0">
              <a:buNone/>
              <a:defRPr sz="900"/>
            </a:lvl7pPr>
            <a:lvl8pPr marL="3198862" indent="0">
              <a:buNone/>
              <a:defRPr sz="900"/>
            </a:lvl8pPr>
            <a:lvl9pPr marL="365584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2316674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55882682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18" y="27465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495366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7853BFA-90F3-4AF7-86B1-FA682C23BC65}"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4D2F3A38-9BCB-4EAC-8028-262564C0E3C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2226785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600"/>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3ADD7F9F-46AC-41D0-95A8-0E0DF6DD8C3A}"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473280" y="6453476"/>
            <a:ext cx="2311400" cy="365125"/>
          </a:xfrm>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7359165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1AEB0DE-BF5E-4A70-A413-085EF0E24882}"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2204540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75"/>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5C5312C-F2DD-493C-8460-9CE9CC1F25E2}"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23292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352"/>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7063" indent="0">
              <a:buNone/>
              <a:defRPr sz="1800">
                <a:solidFill>
                  <a:schemeClr val="tx1">
                    <a:tint val="75000"/>
                  </a:schemeClr>
                </a:solidFill>
              </a:defRPr>
            </a:lvl2pPr>
            <a:lvl3pPr marL="914125" indent="0">
              <a:buNone/>
              <a:defRPr sz="1600">
                <a:solidFill>
                  <a:schemeClr val="tx1">
                    <a:tint val="75000"/>
                  </a:schemeClr>
                </a:solidFill>
              </a:defRPr>
            </a:lvl3pPr>
            <a:lvl4pPr marL="1371188"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39" indent="0">
              <a:buNone/>
              <a:defRPr sz="1400">
                <a:solidFill>
                  <a:schemeClr val="tx1">
                    <a:tint val="75000"/>
                  </a:schemeClr>
                </a:solidFill>
              </a:defRPr>
            </a:lvl8pPr>
            <a:lvl9pPr marL="3656501"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4501887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18"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A247FD79-0FDD-45F1-8C95-E983E1BFE2E3}"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6467568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3A653F17-304B-4B5E-A3CF-8A419578CA09}"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5231469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8BBD9AC5-A07E-435A-94C3-AD228E374386}"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2657088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A859779-4FE6-42D8-88A8-1F938C1A9A30}"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7610897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90"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B770821-C83B-4DD5-8AD1-92296D96404B}"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1807957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63"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6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6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ADE444B-BA66-4C72-8BD9-1FC08269E1B8}"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8839266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C7C8239-1342-492D-B7DA-9035E541EDE1}"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1030700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18"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EE607C5-A97B-466C-B082-9D3329A0301D}"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2436355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612"/>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6650" indent="0" algn="ctr">
              <a:buNone/>
              <a:defRPr>
                <a:solidFill>
                  <a:schemeClr val="tx1">
                    <a:tint val="75000"/>
                  </a:schemeClr>
                </a:solidFill>
              </a:defRPr>
            </a:lvl2pPr>
            <a:lvl3pPr marL="913300" indent="0" algn="ctr">
              <a:buNone/>
              <a:defRPr>
                <a:solidFill>
                  <a:schemeClr val="tx1">
                    <a:tint val="75000"/>
                  </a:schemeClr>
                </a:solidFill>
              </a:defRPr>
            </a:lvl3pPr>
            <a:lvl4pPr marL="1369952" indent="0" algn="ctr">
              <a:buNone/>
              <a:defRPr>
                <a:solidFill>
                  <a:schemeClr val="tx1">
                    <a:tint val="75000"/>
                  </a:schemeClr>
                </a:solidFill>
              </a:defRPr>
            </a:lvl4pPr>
            <a:lvl5pPr marL="1826602" indent="0" algn="ctr">
              <a:buNone/>
              <a:defRPr>
                <a:solidFill>
                  <a:schemeClr val="tx1">
                    <a:tint val="75000"/>
                  </a:schemeClr>
                </a:solidFill>
              </a:defRPr>
            </a:lvl5pPr>
            <a:lvl6pPr marL="2283254" indent="0" algn="ctr">
              <a:buNone/>
              <a:defRPr>
                <a:solidFill>
                  <a:schemeClr val="tx1">
                    <a:tint val="75000"/>
                  </a:schemeClr>
                </a:solidFill>
              </a:defRPr>
            </a:lvl6pPr>
            <a:lvl7pPr marL="2739906" indent="0" algn="ctr">
              <a:buNone/>
              <a:defRPr>
                <a:solidFill>
                  <a:schemeClr val="tx1">
                    <a:tint val="75000"/>
                  </a:schemeClr>
                </a:solidFill>
              </a:defRPr>
            </a:lvl7pPr>
            <a:lvl8pPr marL="3196554" indent="0" algn="ctr">
              <a:buNone/>
              <a:defRPr>
                <a:solidFill>
                  <a:schemeClr val="tx1">
                    <a:tint val="75000"/>
                  </a:schemeClr>
                </a:solidFill>
              </a:defRPr>
            </a:lvl8pPr>
            <a:lvl9pPr marL="3653204"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fld id="{5A02BD7A-635E-43A0-8464-FD5073BFE4FA}"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64303932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800962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77"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5547995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87"/>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6650" indent="0">
              <a:buNone/>
              <a:defRPr sz="1800">
                <a:solidFill>
                  <a:schemeClr val="tx1">
                    <a:tint val="75000"/>
                  </a:schemeClr>
                </a:solidFill>
              </a:defRPr>
            </a:lvl2pPr>
            <a:lvl3pPr marL="913300" indent="0">
              <a:buNone/>
              <a:defRPr sz="1600">
                <a:solidFill>
                  <a:schemeClr val="tx1">
                    <a:tint val="75000"/>
                  </a:schemeClr>
                </a:solidFill>
              </a:defRPr>
            </a:lvl3pPr>
            <a:lvl4pPr marL="1369952" indent="0">
              <a:buNone/>
              <a:defRPr sz="1400">
                <a:solidFill>
                  <a:schemeClr val="tx1">
                    <a:tint val="75000"/>
                  </a:schemeClr>
                </a:solidFill>
              </a:defRPr>
            </a:lvl4pPr>
            <a:lvl5pPr marL="1826602" indent="0">
              <a:buNone/>
              <a:defRPr sz="1400">
                <a:solidFill>
                  <a:schemeClr val="tx1">
                    <a:tint val="75000"/>
                  </a:schemeClr>
                </a:solidFill>
              </a:defRPr>
            </a:lvl5pPr>
            <a:lvl6pPr marL="2283254" indent="0">
              <a:buNone/>
              <a:defRPr sz="1400">
                <a:solidFill>
                  <a:schemeClr val="tx1">
                    <a:tint val="75000"/>
                  </a:schemeClr>
                </a:solidFill>
              </a:defRPr>
            </a:lvl6pPr>
            <a:lvl7pPr marL="2739906" indent="0">
              <a:buNone/>
              <a:defRPr sz="1400">
                <a:solidFill>
                  <a:schemeClr val="tx1">
                    <a:tint val="75000"/>
                  </a:schemeClr>
                </a:solidFill>
              </a:defRPr>
            </a:lvl7pPr>
            <a:lvl8pPr marL="3196554" indent="0">
              <a:buNone/>
              <a:defRPr sz="1400">
                <a:solidFill>
                  <a:schemeClr val="tx1">
                    <a:tint val="75000"/>
                  </a:schemeClr>
                </a:solidFill>
              </a:defRPr>
            </a:lvl8pPr>
            <a:lvl9pPr marL="3653204"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6707748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18"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77341205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6650" indent="0">
              <a:buNone/>
              <a:defRPr sz="2000" b="1"/>
            </a:lvl2pPr>
            <a:lvl3pPr marL="913300" indent="0">
              <a:buNone/>
              <a:defRPr sz="1800" b="1"/>
            </a:lvl3pPr>
            <a:lvl4pPr marL="1369952" indent="0">
              <a:buNone/>
              <a:defRPr sz="1600" b="1"/>
            </a:lvl4pPr>
            <a:lvl5pPr marL="1826602" indent="0">
              <a:buNone/>
              <a:defRPr sz="1600" b="1"/>
            </a:lvl5pPr>
            <a:lvl6pPr marL="2283254" indent="0">
              <a:buNone/>
              <a:defRPr sz="1600" b="1"/>
            </a:lvl6pPr>
            <a:lvl7pPr marL="2739906" indent="0">
              <a:buNone/>
              <a:defRPr sz="1600" b="1"/>
            </a:lvl7pPr>
            <a:lvl8pPr marL="3196554" indent="0">
              <a:buNone/>
              <a:defRPr sz="1600" b="1"/>
            </a:lvl8pPr>
            <a:lvl9pPr marL="3653204"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6" y="1535113"/>
            <a:ext cx="4378590" cy="639762"/>
          </a:xfrm>
        </p:spPr>
        <p:txBody>
          <a:bodyPr anchor="b"/>
          <a:lstStyle>
            <a:lvl1pPr marL="0" indent="0">
              <a:buNone/>
              <a:defRPr sz="2400" b="1"/>
            </a:lvl1pPr>
            <a:lvl2pPr marL="456650" indent="0">
              <a:buNone/>
              <a:defRPr sz="2000" b="1"/>
            </a:lvl2pPr>
            <a:lvl3pPr marL="913300" indent="0">
              <a:buNone/>
              <a:defRPr sz="1800" b="1"/>
            </a:lvl3pPr>
            <a:lvl4pPr marL="1369952" indent="0">
              <a:buNone/>
              <a:defRPr sz="1600" b="1"/>
            </a:lvl4pPr>
            <a:lvl5pPr marL="1826602" indent="0">
              <a:buNone/>
              <a:defRPr sz="1600" b="1"/>
            </a:lvl5pPr>
            <a:lvl6pPr marL="2283254" indent="0">
              <a:buNone/>
              <a:defRPr sz="1600" b="1"/>
            </a:lvl6pPr>
            <a:lvl7pPr marL="2739906" indent="0">
              <a:buNone/>
              <a:defRPr sz="1600" b="1"/>
            </a:lvl7pPr>
            <a:lvl8pPr marL="3196554" indent="0">
              <a:buNone/>
              <a:defRPr sz="1600" b="1"/>
            </a:lvl8pPr>
            <a:lvl9pPr marL="3653204"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6"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3157143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76496792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9205382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1" y="273053"/>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90" y="27307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11" y="1435103"/>
            <a:ext cx="3259006" cy="4691063"/>
          </a:xfrm>
        </p:spPr>
        <p:txBody>
          <a:bodyPr/>
          <a:lstStyle>
            <a:lvl1pPr marL="0" indent="0">
              <a:buNone/>
              <a:defRPr sz="1400"/>
            </a:lvl1pPr>
            <a:lvl2pPr marL="456650" indent="0">
              <a:buNone/>
              <a:defRPr sz="1200"/>
            </a:lvl2pPr>
            <a:lvl3pPr marL="913300" indent="0">
              <a:buNone/>
              <a:defRPr sz="1000"/>
            </a:lvl3pPr>
            <a:lvl4pPr marL="1369952" indent="0">
              <a:buNone/>
              <a:defRPr sz="900"/>
            </a:lvl4pPr>
            <a:lvl5pPr marL="1826602" indent="0">
              <a:buNone/>
              <a:defRPr sz="900"/>
            </a:lvl5pPr>
            <a:lvl6pPr marL="2283254" indent="0">
              <a:buNone/>
              <a:defRPr sz="900"/>
            </a:lvl6pPr>
            <a:lvl7pPr marL="2739906" indent="0">
              <a:buNone/>
              <a:defRPr sz="900"/>
            </a:lvl7pPr>
            <a:lvl8pPr marL="3196554" indent="0">
              <a:buNone/>
              <a:defRPr sz="900"/>
            </a:lvl8pPr>
            <a:lvl9pPr marL="3653204"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71436157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63" y="4800603"/>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63" y="612778"/>
            <a:ext cx="5943600" cy="4114800"/>
          </a:xfrm>
        </p:spPr>
        <p:txBody>
          <a:bodyPr/>
          <a:lstStyle>
            <a:lvl1pPr marL="0" indent="0">
              <a:buNone/>
              <a:defRPr sz="3200"/>
            </a:lvl1pPr>
            <a:lvl2pPr marL="456650" indent="0">
              <a:buNone/>
              <a:defRPr sz="2800"/>
            </a:lvl2pPr>
            <a:lvl3pPr marL="913300" indent="0">
              <a:buNone/>
              <a:defRPr sz="2400"/>
            </a:lvl3pPr>
            <a:lvl4pPr marL="1369952" indent="0">
              <a:buNone/>
              <a:defRPr sz="2000"/>
            </a:lvl4pPr>
            <a:lvl5pPr marL="1826602" indent="0">
              <a:buNone/>
              <a:defRPr sz="2000"/>
            </a:lvl5pPr>
            <a:lvl6pPr marL="2283254" indent="0">
              <a:buNone/>
              <a:defRPr sz="2000"/>
            </a:lvl6pPr>
            <a:lvl7pPr marL="2739906" indent="0">
              <a:buNone/>
              <a:defRPr sz="2000"/>
            </a:lvl7pPr>
            <a:lvl8pPr marL="3196554" indent="0">
              <a:buNone/>
              <a:defRPr sz="2000"/>
            </a:lvl8pPr>
            <a:lvl9pPr marL="3653204"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941663" y="5367338"/>
            <a:ext cx="5943600" cy="804862"/>
          </a:xfrm>
        </p:spPr>
        <p:txBody>
          <a:bodyPr/>
          <a:lstStyle>
            <a:lvl1pPr marL="0" indent="0">
              <a:buNone/>
              <a:defRPr sz="1400"/>
            </a:lvl1pPr>
            <a:lvl2pPr marL="456650" indent="0">
              <a:buNone/>
              <a:defRPr sz="1200"/>
            </a:lvl2pPr>
            <a:lvl3pPr marL="913300" indent="0">
              <a:buNone/>
              <a:defRPr sz="1000"/>
            </a:lvl3pPr>
            <a:lvl4pPr marL="1369952" indent="0">
              <a:buNone/>
              <a:defRPr sz="900"/>
            </a:lvl4pPr>
            <a:lvl5pPr marL="1826602" indent="0">
              <a:buNone/>
              <a:defRPr sz="900"/>
            </a:lvl5pPr>
            <a:lvl6pPr marL="2283254" indent="0">
              <a:buNone/>
              <a:defRPr sz="900"/>
            </a:lvl6pPr>
            <a:lvl7pPr marL="2739906" indent="0">
              <a:buNone/>
              <a:defRPr sz="900"/>
            </a:lvl7pPr>
            <a:lvl8pPr marL="3196554" indent="0">
              <a:buNone/>
              <a:defRPr sz="900"/>
            </a:lvl8pPr>
            <a:lvl9pPr marL="3653204"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16591377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94753628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63"/>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18" y="274663"/>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4046327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7853BFA-90F3-4AF7-86B1-FA682C23BC65}"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4D2F3A38-9BCB-4EAC-8028-262564C0E3C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81293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6" y="1535113"/>
            <a:ext cx="4378590"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6"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6674165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98"/>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5F2BA709-6443-4AC3-8C1A-4704D3C3F89F}"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9535386" y="6588695"/>
            <a:ext cx="370614" cy="261610"/>
          </a:xfrm>
        </p:spPr>
        <p:txBody>
          <a:bodyPr wrap="none">
            <a:spAutoFit/>
          </a:bodyPr>
          <a:lstStyle>
            <a:lvl1pPr>
              <a:defRPr sz="1100">
                <a:solidFill>
                  <a:schemeClr val="tx1"/>
                </a:solidFill>
                <a:latin typeface="Arial Black" pitchFamily="34" charset="0"/>
              </a:defRPr>
            </a:lvl1pPr>
          </a:lstStyle>
          <a:p>
            <a:fld id="{EEEB7C10-621D-4CCB-B993-54DCE03EBD51}"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65226561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DCD7356-04AB-4898-A07C-BE2287948B59}"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1599888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73"/>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682C6D51-5B8E-4F71-B95D-4D73BC6822F6}"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5638047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18"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8FB47903-214D-422D-88CD-EC5CD1358B97}"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457293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1F53512-4736-405B-9C0F-A8BCC02478F0}"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0752282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8E7BA67E-97E4-4ABA-BBEF-515E6E04F11A}"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364219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550D8E8-DB3B-460C-AC88-9296827986A1}"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2126344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90" y="273054"/>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80A8C11-EF45-49AE-A217-200D6EA411F2}"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4931096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63"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6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6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A796C5F-C27F-4F12-834A-0CF2959914AB}"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4713730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22CBF3E-AB26-4215-8D88-5B428E1154AF}"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77206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83959287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18" y="274643"/>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90111DB-7BCD-4F04-8162-D44A2146513D}"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2442602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7853BFA-90F3-4AF7-86B1-FA682C23BC65}"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4D2F3A38-9BCB-4EAC-8028-262564C0E3C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5421917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03"/>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5" indent="0" algn="ctr">
              <a:buNone/>
              <a:defRPr>
                <a:solidFill>
                  <a:schemeClr val="tx1">
                    <a:tint val="75000"/>
                  </a:schemeClr>
                </a:solidFill>
              </a:defRPr>
            </a:lvl3pPr>
            <a:lvl4pPr marL="1371188"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39" indent="0" algn="ctr">
              <a:buNone/>
              <a:defRPr>
                <a:solidFill>
                  <a:schemeClr val="tx1">
                    <a:tint val="75000"/>
                  </a:schemeClr>
                </a:solidFill>
              </a:defRPr>
            </a:lvl8pPr>
            <a:lvl9pPr marL="3656501"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73DC2A80-09C8-4492-AAB5-D5D90214D3E1}" type="datetime1">
              <a:rPr lang="ja-JP" altLang="en-US" smtClean="0">
                <a:solidFill>
                  <a:prstClr val="black">
                    <a:tint val="75000"/>
                  </a:prstClr>
                </a:solidFill>
              </a:rPr>
              <a:pPr/>
              <a:t>2014/6/4</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fld id="{5A02BD7A-635E-43A0-8464-FD5073BFE4FA}"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80504027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D5C8F18-7DED-4B94-96AA-A04AB586669C}" type="datetime1">
              <a:rPr lang="ja-JP" altLang="en-US" smtClean="0">
                <a:solidFill>
                  <a:prstClr val="black">
                    <a:tint val="75000"/>
                  </a:prstClr>
                </a:solidFill>
              </a:rPr>
              <a:pPr/>
              <a:t>2014/6/4</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65976744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78"/>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7063" indent="0">
              <a:buNone/>
              <a:defRPr sz="1800">
                <a:solidFill>
                  <a:schemeClr val="tx1">
                    <a:tint val="75000"/>
                  </a:schemeClr>
                </a:solidFill>
              </a:defRPr>
            </a:lvl2pPr>
            <a:lvl3pPr marL="914125" indent="0">
              <a:buNone/>
              <a:defRPr sz="1600">
                <a:solidFill>
                  <a:schemeClr val="tx1">
                    <a:tint val="75000"/>
                  </a:schemeClr>
                </a:solidFill>
              </a:defRPr>
            </a:lvl3pPr>
            <a:lvl4pPr marL="1371188"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39" indent="0">
              <a:buNone/>
              <a:defRPr sz="1400">
                <a:solidFill>
                  <a:schemeClr val="tx1">
                    <a:tint val="75000"/>
                  </a:schemeClr>
                </a:solidFill>
              </a:defRPr>
            </a:lvl8pPr>
            <a:lvl9pPr marL="3656501"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8818589-061C-49A4-BA56-24260B9180CD}" type="datetime1">
              <a:rPr lang="ja-JP" altLang="en-US" smtClean="0">
                <a:solidFill>
                  <a:prstClr val="black">
                    <a:tint val="75000"/>
                  </a:prstClr>
                </a:solidFill>
              </a:rPr>
              <a:pPr/>
              <a:t>2014/6/4</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3131078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18"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A6AD88E4-35C6-4F00-A0B5-A27B3E043FF8}" type="datetime1">
              <a:rPr lang="ja-JP" altLang="en-US" smtClean="0">
                <a:solidFill>
                  <a:prstClr val="black">
                    <a:tint val="75000"/>
                  </a:prstClr>
                </a:solidFill>
              </a:rPr>
              <a:pPr/>
              <a:t>2014/6/4</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4132608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6" y="1535113"/>
            <a:ext cx="4378590"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6"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87210F2A-4922-4E51-BCC4-CF721DA52652}" type="datetime1">
              <a:rPr lang="ja-JP" altLang="en-US" smtClean="0">
                <a:solidFill>
                  <a:prstClr val="black">
                    <a:tint val="75000"/>
                  </a:prstClr>
                </a:solidFill>
              </a:rPr>
              <a:pPr/>
              <a:t>2014/6/4</a:t>
            </a:fld>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5787646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BA45E435-E148-4BE9-9D48-6DC6FB0DD5FE}" type="datetime1">
              <a:rPr lang="ja-JP" altLang="en-US" smtClean="0">
                <a:solidFill>
                  <a:prstClr val="black">
                    <a:tint val="75000"/>
                  </a:prstClr>
                </a:solidFill>
              </a:rPr>
              <a:pPr/>
              <a:t>2014/6/4</a:t>
            </a:fld>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61179778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B69533D-09EB-4E48-B956-5791EF27A6F7}" type="datetime1">
              <a:rPr lang="ja-JP" altLang="en-US" smtClean="0">
                <a:solidFill>
                  <a:prstClr val="black">
                    <a:tint val="75000"/>
                  </a:prstClr>
                </a:solidFill>
              </a:rPr>
              <a:pPr/>
              <a:t>2014/6/4</a:t>
            </a:fld>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2957417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1" y="273053"/>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90" y="27307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11" y="1435103"/>
            <a:ext cx="3259006" cy="4691063"/>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C13F2B8-B181-4C74-B45C-73BB27485588}" type="datetime1">
              <a:rPr lang="ja-JP" altLang="en-US" smtClean="0">
                <a:solidFill>
                  <a:prstClr val="black">
                    <a:tint val="75000"/>
                  </a:prstClr>
                </a:solidFill>
              </a:rPr>
              <a:pPr/>
              <a:t>2014/6/4</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87935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8031841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63" y="4800603"/>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63" y="612778"/>
            <a:ext cx="5943600" cy="4114800"/>
          </a:xfrm>
        </p:spPr>
        <p:txBody>
          <a:bodyPr/>
          <a:lstStyle>
            <a:lvl1pPr marL="0" indent="0">
              <a:buNone/>
              <a:defRPr sz="3200"/>
            </a:lvl1pPr>
            <a:lvl2pPr marL="457063" indent="0">
              <a:buNone/>
              <a:defRPr sz="2800"/>
            </a:lvl2pPr>
            <a:lvl3pPr marL="914125" indent="0">
              <a:buNone/>
              <a:defRPr sz="2400"/>
            </a:lvl3pPr>
            <a:lvl4pPr marL="1371188" indent="0">
              <a:buNone/>
              <a:defRPr sz="2000"/>
            </a:lvl4pPr>
            <a:lvl5pPr marL="1828251" indent="0">
              <a:buNone/>
              <a:defRPr sz="2000"/>
            </a:lvl5pPr>
            <a:lvl6pPr marL="2285314" indent="0">
              <a:buNone/>
              <a:defRPr sz="2000"/>
            </a:lvl6pPr>
            <a:lvl7pPr marL="2742377" indent="0">
              <a:buNone/>
              <a:defRPr sz="2000"/>
            </a:lvl7pPr>
            <a:lvl8pPr marL="3199439" indent="0">
              <a:buNone/>
              <a:defRPr sz="2000"/>
            </a:lvl8pPr>
            <a:lvl9pPr marL="3656501"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941663" y="5367338"/>
            <a:ext cx="5943600" cy="804862"/>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1AD5D50-5045-4D5A-8FBB-30F6EDF850D3}" type="datetime1">
              <a:rPr lang="ja-JP" altLang="en-US" smtClean="0">
                <a:solidFill>
                  <a:prstClr val="black">
                    <a:tint val="75000"/>
                  </a:prstClr>
                </a:solidFill>
              </a:rPr>
              <a:pPr/>
              <a:t>2014/6/4</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7750846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65239FE-39AA-4643-872F-82EA947634FE}" type="datetime1">
              <a:rPr lang="ja-JP" altLang="en-US" smtClean="0">
                <a:solidFill>
                  <a:prstClr val="black">
                    <a:tint val="75000"/>
                  </a:prstClr>
                </a:solidFill>
              </a:rPr>
              <a:pPr/>
              <a:t>2014/6/4</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8921830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8"/>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18" y="274658"/>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BAF0939-E843-494B-AD02-1382F46F7340}" type="datetime1">
              <a:rPr lang="ja-JP" altLang="en-US" smtClean="0">
                <a:solidFill>
                  <a:prstClr val="black">
                    <a:tint val="75000"/>
                  </a:prstClr>
                </a:solidFill>
              </a:rPr>
              <a:pPr/>
              <a:t>2014/6/4</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45941869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96"/>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3ADD7F9F-46AC-41D0-95A8-0E0DF6DD8C3A}"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473280" y="6453372"/>
            <a:ext cx="2311400" cy="365125"/>
          </a:xfrm>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1674331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1AEB0DE-BF5E-4A70-A413-085EF0E24882}"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5673536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71"/>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5C5312C-F2DD-493C-8460-9CE9CC1F25E2}"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2046503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18"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A247FD79-0FDD-45F1-8C95-E983E1BFE2E3}"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1040027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3A653F17-304B-4B5E-A3CF-8A419578CA09}"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4967993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8BBD9AC5-A07E-435A-94C3-AD228E374386}"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245206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A859779-4FE6-42D8-88A8-1F938C1A9A30}"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991969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1" y="273053"/>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81" y="27307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11" y="1435103"/>
            <a:ext cx="3259006" cy="4691063"/>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77383445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90"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B770821-C83B-4DD5-8AD1-92296D96404B}"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9515498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63"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6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6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ADE444B-BA66-4C72-8BD9-1FC08269E1B8}"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4046163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C7C8239-1342-492D-B7DA-9035E541EDE1}"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5450623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18"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EE607C5-A97B-466C-B082-9D3329A0301D}"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50639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35954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76" y="4800603"/>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76" y="612778"/>
            <a:ext cx="5943600" cy="4114800"/>
          </a:xfrm>
        </p:spPr>
        <p:txBody>
          <a:bodyPr/>
          <a:lstStyle>
            <a:lvl1pPr marL="0" indent="0">
              <a:buNone/>
              <a:defRPr sz="3200"/>
            </a:lvl1pPr>
            <a:lvl2pPr marL="457063" indent="0">
              <a:buNone/>
              <a:defRPr sz="2800"/>
            </a:lvl2pPr>
            <a:lvl3pPr marL="914125" indent="0">
              <a:buNone/>
              <a:defRPr sz="2400"/>
            </a:lvl3pPr>
            <a:lvl4pPr marL="1371188" indent="0">
              <a:buNone/>
              <a:defRPr sz="2000"/>
            </a:lvl4pPr>
            <a:lvl5pPr marL="1828251" indent="0">
              <a:buNone/>
              <a:defRPr sz="2000"/>
            </a:lvl5pPr>
            <a:lvl6pPr marL="2285314" indent="0">
              <a:buNone/>
              <a:defRPr sz="2000"/>
            </a:lvl6pPr>
            <a:lvl7pPr marL="2742377" indent="0">
              <a:buNone/>
              <a:defRPr sz="2000"/>
            </a:lvl7pPr>
            <a:lvl8pPr marL="3199439" indent="0">
              <a:buNone/>
              <a:defRPr sz="2000"/>
            </a:lvl8pPr>
            <a:lvl9pPr marL="3656501"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941676" y="5367338"/>
            <a:ext cx="5943600" cy="804862"/>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8711234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11198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4" y="274658"/>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76" y="274658"/>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747916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882"/>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6650" indent="0" algn="ctr">
              <a:buNone/>
              <a:defRPr>
                <a:solidFill>
                  <a:schemeClr val="tx1">
                    <a:tint val="75000"/>
                  </a:schemeClr>
                </a:solidFill>
              </a:defRPr>
            </a:lvl2pPr>
            <a:lvl3pPr marL="913300" indent="0" algn="ctr">
              <a:buNone/>
              <a:defRPr>
                <a:solidFill>
                  <a:schemeClr val="tx1">
                    <a:tint val="75000"/>
                  </a:schemeClr>
                </a:solidFill>
              </a:defRPr>
            </a:lvl3pPr>
            <a:lvl4pPr marL="1369952" indent="0" algn="ctr">
              <a:buNone/>
              <a:defRPr>
                <a:solidFill>
                  <a:schemeClr val="tx1">
                    <a:tint val="75000"/>
                  </a:schemeClr>
                </a:solidFill>
              </a:defRPr>
            </a:lvl4pPr>
            <a:lvl5pPr marL="1826602" indent="0" algn="ctr">
              <a:buNone/>
              <a:defRPr>
                <a:solidFill>
                  <a:schemeClr val="tx1">
                    <a:tint val="75000"/>
                  </a:schemeClr>
                </a:solidFill>
              </a:defRPr>
            </a:lvl5pPr>
            <a:lvl6pPr marL="2283254" indent="0" algn="ctr">
              <a:buNone/>
              <a:defRPr>
                <a:solidFill>
                  <a:schemeClr val="tx1">
                    <a:tint val="75000"/>
                  </a:schemeClr>
                </a:solidFill>
              </a:defRPr>
            </a:lvl6pPr>
            <a:lvl7pPr marL="2739906" indent="0" algn="ctr">
              <a:buNone/>
              <a:defRPr>
                <a:solidFill>
                  <a:schemeClr val="tx1">
                    <a:tint val="75000"/>
                  </a:schemeClr>
                </a:solidFill>
              </a:defRPr>
            </a:lvl7pPr>
            <a:lvl8pPr marL="3196554" indent="0" algn="ctr">
              <a:buNone/>
              <a:defRPr>
                <a:solidFill>
                  <a:schemeClr val="tx1">
                    <a:tint val="75000"/>
                  </a:schemeClr>
                </a:solidFill>
              </a:defRPr>
            </a:lvl8pPr>
            <a:lvl9pPr marL="3653204"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fld id="{5A02BD7A-635E-43A0-8464-FD5073BFE4FA}"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8390599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6742594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357"/>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6650" indent="0">
              <a:buNone/>
              <a:defRPr sz="1800">
                <a:solidFill>
                  <a:schemeClr val="tx1">
                    <a:tint val="75000"/>
                  </a:schemeClr>
                </a:solidFill>
              </a:defRPr>
            </a:lvl2pPr>
            <a:lvl3pPr marL="913300" indent="0">
              <a:buNone/>
              <a:defRPr sz="1600">
                <a:solidFill>
                  <a:schemeClr val="tx1">
                    <a:tint val="75000"/>
                  </a:schemeClr>
                </a:solidFill>
              </a:defRPr>
            </a:lvl3pPr>
            <a:lvl4pPr marL="1369952" indent="0">
              <a:buNone/>
              <a:defRPr sz="1400">
                <a:solidFill>
                  <a:schemeClr val="tx1">
                    <a:tint val="75000"/>
                  </a:schemeClr>
                </a:solidFill>
              </a:defRPr>
            </a:lvl4pPr>
            <a:lvl5pPr marL="1826602" indent="0">
              <a:buNone/>
              <a:defRPr sz="1400">
                <a:solidFill>
                  <a:schemeClr val="tx1">
                    <a:tint val="75000"/>
                  </a:schemeClr>
                </a:solidFill>
              </a:defRPr>
            </a:lvl5pPr>
            <a:lvl6pPr marL="2283254" indent="0">
              <a:buNone/>
              <a:defRPr sz="1400">
                <a:solidFill>
                  <a:schemeClr val="tx1">
                    <a:tint val="75000"/>
                  </a:schemeClr>
                </a:solidFill>
              </a:defRPr>
            </a:lvl6pPr>
            <a:lvl7pPr marL="2739906" indent="0">
              <a:buNone/>
              <a:defRPr sz="1400">
                <a:solidFill>
                  <a:schemeClr val="tx1">
                    <a:tint val="75000"/>
                  </a:schemeClr>
                </a:solidFill>
              </a:defRPr>
            </a:lvl7pPr>
            <a:lvl8pPr marL="3196554" indent="0">
              <a:buNone/>
              <a:defRPr sz="1400">
                <a:solidFill>
                  <a:schemeClr val="tx1">
                    <a:tint val="75000"/>
                  </a:schemeClr>
                </a:solidFill>
              </a:defRPr>
            </a:lvl8pPr>
            <a:lvl9pPr marL="3653204"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61240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77"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060572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6650" indent="0">
              <a:buNone/>
              <a:defRPr sz="2000" b="1"/>
            </a:lvl2pPr>
            <a:lvl3pPr marL="913300" indent="0">
              <a:buNone/>
              <a:defRPr sz="1800" b="1"/>
            </a:lvl3pPr>
            <a:lvl4pPr marL="1369952" indent="0">
              <a:buNone/>
              <a:defRPr sz="1600" b="1"/>
            </a:lvl4pPr>
            <a:lvl5pPr marL="1826602" indent="0">
              <a:buNone/>
              <a:defRPr sz="1600" b="1"/>
            </a:lvl5pPr>
            <a:lvl6pPr marL="2283254" indent="0">
              <a:buNone/>
              <a:defRPr sz="1600" b="1"/>
            </a:lvl6pPr>
            <a:lvl7pPr marL="2739906" indent="0">
              <a:buNone/>
              <a:defRPr sz="1600" b="1"/>
            </a:lvl7pPr>
            <a:lvl8pPr marL="3196554" indent="0">
              <a:buNone/>
              <a:defRPr sz="1600" b="1"/>
            </a:lvl8pPr>
            <a:lvl9pPr marL="3653204"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6" y="1535113"/>
            <a:ext cx="4378590" cy="639762"/>
          </a:xfrm>
        </p:spPr>
        <p:txBody>
          <a:bodyPr anchor="b"/>
          <a:lstStyle>
            <a:lvl1pPr marL="0" indent="0">
              <a:buNone/>
              <a:defRPr sz="2400" b="1"/>
            </a:lvl1pPr>
            <a:lvl2pPr marL="456650" indent="0">
              <a:buNone/>
              <a:defRPr sz="2000" b="1"/>
            </a:lvl2pPr>
            <a:lvl3pPr marL="913300" indent="0">
              <a:buNone/>
              <a:defRPr sz="1800" b="1"/>
            </a:lvl3pPr>
            <a:lvl4pPr marL="1369952" indent="0">
              <a:buNone/>
              <a:defRPr sz="1600" b="1"/>
            </a:lvl4pPr>
            <a:lvl5pPr marL="1826602" indent="0">
              <a:buNone/>
              <a:defRPr sz="1600" b="1"/>
            </a:lvl5pPr>
            <a:lvl6pPr marL="2283254" indent="0">
              <a:buNone/>
              <a:defRPr sz="1600" b="1"/>
            </a:lvl6pPr>
            <a:lvl7pPr marL="2739906" indent="0">
              <a:buNone/>
              <a:defRPr sz="1600" b="1"/>
            </a:lvl7pPr>
            <a:lvl8pPr marL="3196554" indent="0">
              <a:buNone/>
              <a:defRPr sz="1600" b="1"/>
            </a:lvl8pPr>
            <a:lvl9pPr marL="3653204"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6"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2958567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2076005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05611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315"/>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709886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1" y="273053"/>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81" y="27307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11" y="1435103"/>
            <a:ext cx="3259006" cy="4691063"/>
          </a:xfrm>
        </p:spPr>
        <p:txBody>
          <a:bodyPr/>
          <a:lstStyle>
            <a:lvl1pPr marL="0" indent="0">
              <a:buNone/>
              <a:defRPr sz="1400"/>
            </a:lvl1pPr>
            <a:lvl2pPr marL="456650" indent="0">
              <a:buNone/>
              <a:defRPr sz="1200"/>
            </a:lvl2pPr>
            <a:lvl3pPr marL="913300" indent="0">
              <a:buNone/>
              <a:defRPr sz="1000"/>
            </a:lvl3pPr>
            <a:lvl4pPr marL="1369952" indent="0">
              <a:buNone/>
              <a:defRPr sz="900"/>
            </a:lvl4pPr>
            <a:lvl5pPr marL="1826602" indent="0">
              <a:buNone/>
              <a:defRPr sz="900"/>
            </a:lvl5pPr>
            <a:lvl6pPr marL="2283254" indent="0">
              <a:buNone/>
              <a:defRPr sz="900"/>
            </a:lvl6pPr>
            <a:lvl7pPr marL="2739906" indent="0">
              <a:buNone/>
              <a:defRPr sz="900"/>
            </a:lvl7pPr>
            <a:lvl8pPr marL="3196554" indent="0">
              <a:buNone/>
              <a:defRPr sz="900"/>
            </a:lvl8pPr>
            <a:lvl9pPr marL="3653204"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6294810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76" y="4800603"/>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76" y="612778"/>
            <a:ext cx="5943600" cy="4114800"/>
          </a:xfrm>
        </p:spPr>
        <p:txBody>
          <a:bodyPr/>
          <a:lstStyle>
            <a:lvl1pPr marL="0" indent="0">
              <a:buNone/>
              <a:defRPr sz="3200"/>
            </a:lvl1pPr>
            <a:lvl2pPr marL="456650" indent="0">
              <a:buNone/>
              <a:defRPr sz="2800"/>
            </a:lvl2pPr>
            <a:lvl3pPr marL="913300" indent="0">
              <a:buNone/>
              <a:defRPr sz="2400"/>
            </a:lvl3pPr>
            <a:lvl4pPr marL="1369952" indent="0">
              <a:buNone/>
              <a:defRPr sz="2000"/>
            </a:lvl4pPr>
            <a:lvl5pPr marL="1826602" indent="0">
              <a:buNone/>
              <a:defRPr sz="2000"/>
            </a:lvl5pPr>
            <a:lvl6pPr marL="2283254" indent="0">
              <a:buNone/>
              <a:defRPr sz="2000"/>
            </a:lvl6pPr>
            <a:lvl7pPr marL="2739906" indent="0">
              <a:buNone/>
              <a:defRPr sz="2000"/>
            </a:lvl7pPr>
            <a:lvl8pPr marL="3196554" indent="0">
              <a:buNone/>
              <a:defRPr sz="2000"/>
            </a:lvl8pPr>
            <a:lvl9pPr marL="3653204"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941676" y="5367338"/>
            <a:ext cx="5943600" cy="804862"/>
          </a:xfrm>
        </p:spPr>
        <p:txBody>
          <a:bodyPr/>
          <a:lstStyle>
            <a:lvl1pPr marL="0" indent="0">
              <a:buNone/>
              <a:defRPr sz="1400"/>
            </a:lvl1pPr>
            <a:lvl2pPr marL="456650" indent="0">
              <a:buNone/>
              <a:defRPr sz="1200"/>
            </a:lvl2pPr>
            <a:lvl3pPr marL="913300" indent="0">
              <a:buNone/>
              <a:defRPr sz="1000"/>
            </a:lvl3pPr>
            <a:lvl4pPr marL="1369952" indent="0">
              <a:buNone/>
              <a:defRPr sz="900"/>
            </a:lvl4pPr>
            <a:lvl5pPr marL="1826602" indent="0">
              <a:buNone/>
              <a:defRPr sz="900"/>
            </a:lvl5pPr>
            <a:lvl6pPr marL="2283254" indent="0">
              <a:buNone/>
              <a:defRPr sz="900"/>
            </a:lvl6pPr>
            <a:lvl7pPr marL="2739906" indent="0">
              <a:buNone/>
              <a:defRPr sz="900"/>
            </a:lvl7pPr>
            <a:lvl8pPr marL="3196554" indent="0">
              <a:buNone/>
              <a:defRPr sz="900"/>
            </a:lvl8pPr>
            <a:lvl9pPr marL="3653204"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0929916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0663561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4" y="274663"/>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76" y="274663"/>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904834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870"/>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3ADD7F9F-46AC-41D0-95A8-0E0DF6DD8C3A}"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473280" y="6453746"/>
            <a:ext cx="2311400" cy="365125"/>
          </a:xfrm>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593983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1AEB0DE-BF5E-4A70-A413-085EF0E24882}"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426365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345"/>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5C5312C-F2DD-493C-8460-9CE9CC1F25E2}"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493031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77"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A247FD79-0FDD-45F1-8C95-E983E1BFE2E3}"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641345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3A653F17-304B-4B5E-A3CF-8A419578CA09}"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663011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8BBD9AC5-A07E-435A-94C3-AD228E374386}"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94758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77"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2"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2014/6/4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885856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A859779-4FE6-42D8-88A8-1F938C1A9A30}"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274825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81"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B770821-C83B-4DD5-8AD1-92296D96404B}"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267620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76"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76"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76"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ADE444B-BA66-4C72-8BD9-1FC08269E1B8}"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841147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C7C8239-1342-492D-B7DA-9035E541EDE1}"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510209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4"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76"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EE607C5-A97B-466C-B082-9D3329A0301D}"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264145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2" y="2130952"/>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12"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DA2CFAA3-30EC-4A7B-90A9-93379CE65BC9}"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9511009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F90EA91-967D-4F0C-A61E-E00601D7945E}"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4733426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8" y="4407427"/>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8" y="2906722"/>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D87F389E-99DF-48D9-BF39-ECDB290035C5}"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2377611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424"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2CF010CE-9115-4AFA-99AE-CBA5B1A1F132}"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0430362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6"/>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4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41" y="2174876"/>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BB0D5F39-A1AE-43B7-BE0F-8B6EA679D568}"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635958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2014/6/4</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972992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DD4B0177-2B73-477C-A829-485680E08643}"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8058459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A076D93-8E94-4162-95B0-B4F80CA9B8D6}"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7009134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112"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01B0AE5-9E32-4A4A-A9C6-9439B8653AD2}"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5585225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88" y="4800601"/>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88"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88"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8452689-9D46-4703-8148-614900387C36}"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4489791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BD2471E-35ED-486F-9336-2A088A0967E5}"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8101482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63" y="274644"/>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429" y="274644"/>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60C0D81-FCF4-47A3-B558-70E01E1B657A}"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2096267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C2C6327-AE25-47FD-9B99-DBC894A62F33}"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4D2F3A38-9BCB-4EAC-8028-262564C0E3C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775255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728"/>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3ADD7F9F-46AC-41D0-95A8-0E0DF6DD8C3A}"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473280" y="6453604"/>
            <a:ext cx="2311400" cy="365125"/>
          </a:xfrm>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788103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1AEB0DE-BF5E-4A70-A413-085EF0E24882}"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522486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203"/>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5C5312C-F2DD-493C-8460-9CE9CC1F25E2}"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03653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2014/6/4</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983675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34"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A247FD79-0FDD-45F1-8C95-E983E1BFE2E3}"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279055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3A653F17-304B-4B5E-A3CF-8A419578CA09}"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334307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8BBD9AC5-A07E-435A-94C3-AD228E374386}"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418149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A859779-4FE6-42D8-88A8-1F938C1A9A30}"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118262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06"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B770821-C83B-4DD5-8AD1-92296D96404B}"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29700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76"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76"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76"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ADE444B-BA66-4C72-8BD9-1FC08269E1B8}"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658206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C7C8239-1342-492D-B7DA-9035E541EDE1}"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18477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34"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EE607C5-A97B-466C-B082-9D3329A0301D}"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052385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722"/>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9BEF4010-78E6-4E2E-9721-2E06285E2694}"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7119142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C8641C8-B2B7-4D52-B80F-33CA6658105A}"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088657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2014/6/4</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344281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197"/>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344DF2DC-EF74-4978-88A0-550EC37742E8}"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0383093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37"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1AF819B3-AB94-46C6-A553-95C9250542B9}"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0941208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28"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28"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73FF6E5E-83FB-4E2F-9015-0E0C2DC2FA4C}"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3824493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7BDFA210-79B4-4E2B-A4FD-6A06ADB3017A}"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988500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BBEE932-F427-4E59-876E-50C3627C8817}"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0154014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16" y="273054"/>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D2261AB-FBB9-439C-B11E-45F01629F35A}"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1682618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76"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76"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76"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3C08911-D19F-4D46-A354-FCB77E340DC0}"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0630307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0F95F8E-13A5-45EF-B1C4-406A283FCCC4}"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3402608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38" y="274643"/>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4BABB70-262E-400C-97BE-F1CC6945CC0A}"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5937428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742950" y="609600"/>
            <a:ext cx="8420100" cy="54864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5D52F600-0D64-4085-8B70-C96EF64445CD}" type="datetime1">
              <a:rPr lang="ja-JP" altLang="en-US" smtClean="0">
                <a:solidFill>
                  <a:prstClr val="black">
                    <a:tint val="75000"/>
                  </a:prstClr>
                </a:solidFill>
              </a:rPr>
              <a:pPr>
                <a:defRPr/>
              </a:pPr>
              <a:t>2014/6/4</a:t>
            </a:fld>
            <a:endParaRPr lang="en-US" altLang="ja-JP">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7910935-1783-44CB-9E76-366C3ECDB70E}"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847147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3081"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2014/6/4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4477736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正方形/長方形 3"/>
          <p:cNvSpPr/>
          <p:nvPr/>
        </p:nvSpPr>
        <p:spPr>
          <a:xfrm>
            <a:off x="11113" y="0"/>
            <a:ext cx="9906000" cy="3429000"/>
          </a:xfrm>
          <a:prstGeom prst="rect">
            <a:avLst/>
          </a:prstGeom>
          <a:pattFill prst="ltHorz">
            <a:fgClr>
              <a:srgbClr val="99FF99"/>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2" name="タイトル 1"/>
          <p:cNvSpPr>
            <a:spLocks noGrp="1"/>
          </p:cNvSpPr>
          <p:nvPr>
            <p:ph type="ctrTitle"/>
          </p:nvPr>
        </p:nvSpPr>
        <p:spPr>
          <a:xfrm>
            <a:off x="742950" y="1959009"/>
            <a:ext cx="8420100" cy="1470025"/>
          </a:xfrm>
        </p:spPr>
        <p:txBody>
          <a:bodyPr/>
          <a:lstStyle>
            <a:lvl1pPr>
              <a:defRPr sz="4000"/>
            </a:lvl1pPr>
          </a:lstStyle>
          <a:p>
            <a:r>
              <a:rPr lang="ja-JP" altLang="en-US" smtClean="0"/>
              <a:t>マスタ タイトルの書式設定</a:t>
            </a:r>
            <a:endParaRPr lang="ja-JP" altLang="en-US"/>
          </a:p>
        </p:txBody>
      </p:sp>
      <p:sp>
        <p:nvSpPr>
          <p:cNvPr id="5" name="日付プレースホルダー 3"/>
          <p:cNvSpPr>
            <a:spLocks noGrp="1"/>
          </p:cNvSpPr>
          <p:nvPr>
            <p:ph type="dt" sz="half" idx="10"/>
          </p:nvPr>
        </p:nvSpPr>
        <p:spPr/>
        <p:txBody>
          <a:bodyPr/>
          <a:lstStyle>
            <a:lvl1pPr>
              <a:defRPr/>
            </a:lvl1pPr>
          </a:lstStyle>
          <a:p>
            <a:fld id="{C056B887-B91F-4ADF-A2FB-F5B24A801EDC}"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fld id="{D4C4FD99-15B3-4E30-9B68-838ECD6012DF}"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92890073"/>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pattFill prst="ltHorz">
            <a:fgClr>
              <a:srgbClr val="99FF99"/>
            </a:fgClr>
            <a:bgClr>
              <a:schemeClr val="bg1"/>
            </a:bgClr>
          </a:pattFill>
        </p:spPr>
        <p:txBody>
          <a:bodyPr>
            <a:normAutofit/>
          </a:bodyPr>
          <a:lstStyle>
            <a:lvl1pPr>
              <a:defRPr sz="2800"/>
            </a:lvl1pPr>
          </a:lstStyle>
          <a:p>
            <a:r>
              <a:rPr lang="ja-JP" altLang="en-US" smtClean="0"/>
              <a:t>マスタ タイトルの書式設定</a:t>
            </a:r>
            <a:endParaRPr lang="ja-JP" altLang="en-US" dirty="0"/>
          </a:p>
        </p:txBody>
      </p:sp>
      <p:sp>
        <p:nvSpPr>
          <p:cNvPr id="3" name="コンテンツ プレースホルダー 2"/>
          <p:cNvSpPr>
            <a:spLocks noGrp="1"/>
          </p:cNvSpPr>
          <p:nvPr>
            <p:ph idx="1"/>
          </p:nvPr>
        </p:nvSpPr>
        <p:spPr>
          <a:xfrm>
            <a:off x="495306" y="764705"/>
            <a:ext cx="8915400" cy="53614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日付プレースホルダー 3"/>
          <p:cNvSpPr>
            <a:spLocks noGrp="1"/>
          </p:cNvSpPr>
          <p:nvPr>
            <p:ph type="dt" sz="half" idx="10"/>
          </p:nvPr>
        </p:nvSpPr>
        <p:spPr>
          <a:xfrm>
            <a:off x="4792" y="6487291"/>
            <a:ext cx="2311400" cy="365125"/>
          </a:xfrm>
        </p:spPr>
        <p:txBody>
          <a:bodyPr anchor="b"/>
          <a:lstStyle>
            <a:lvl1pPr>
              <a:defRPr/>
            </a:lvl1pPr>
          </a:lstStyle>
          <a:p>
            <a:fld id="{8993E614-666A-4451-A85D-9DAF6196E69C}"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a:xfrm>
            <a:off x="3384550" y="6487291"/>
            <a:ext cx="3136900" cy="365125"/>
          </a:xfrm>
        </p:spPr>
        <p:txBody>
          <a:bodyPr/>
          <a:lstStyle>
            <a:lvl1pPr>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599398" y="6487291"/>
            <a:ext cx="2311400" cy="365125"/>
          </a:xfrm>
        </p:spPr>
        <p:txBody>
          <a:bodyPr anchor="b"/>
          <a:lstStyle>
            <a:lvl1pPr>
              <a:defRPr sz="1600">
                <a:solidFill>
                  <a:schemeClr val="tx1"/>
                </a:solidFill>
                <a:latin typeface="+mn-lt"/>
              </a:defRPr>
            </a:lvl1pPr>
          </a:lstStyle>
          <a:p>
            <a:fld id="{D4C4FD99-15B3-4E30-9B68-838ECD6012DF}"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556490092"/>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0" y="2039525"/>
            <a:ext cx="9906000" cy="1362075"/>
          </a:xfrm>
        </p:spPr>
        <p:txBody>
          <a:bodyPr anchor="ctr"/>
          <a:lstStyle>
            <a:lvl1pPr algn="ctr">
              <a:defRPr sz="4000" b="0" cap="all"/>
            </a:lvl1pPr>
          </a:lstStyle>
          <a:p>
            <a:r>
              <a:rPr lang="ja-JP" altLang="en-US" dirty="0" smtClean="0"/>
              <a:t>マスタ タイトルの書式設定</a:t>
            </a:r>
            <a:endParaRPr lang="ja-JP" altLang="en-US" dirty="0"/>
          </a:p>
        </p:txBody>
      </p:sp>
      <p:sp>
        <p:nvSpPr>
          <p:cNvPr id="3" name="テキスト プレースホルダー 2"/>
          <p:cNvSpPr>
            <a:spLocks noGrp="1"/>
          </p:cNvSpPr>
          <p:nvPr>
            <p:ph type="body" idx="1"/>
          </p:nvPr>
        </p:nvSpPr>
        <p:spPr>
          <a:xfrm>
            <a:off x="782506" y="3608204"/>
            <a:ext cx="8420100" cy="1500187"/>
          </a:xfrm>
        </p:spPr>
        <p:txBody>
          <a:bodyPr anchor="ctr"/>
          <a:lstStyle>
            <a:lvl1pPr marL="0" indent="0">
              <a:buNone/>
              <a:defRPr sz="2400" baseline="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ー 3"/>
          <p:cNvSpPr>
            <a:spLocks noGrp="1"/>
          </p:cNvSpPr>
          <p:nvPr>
            <p:ph type="dt" sz="half" idx="10"/>
          </p:nvPr>
        </p:nvSpPr>
        <p:spPr/>
        <p:txBody>
          <a:bodyPr/>
          <a:lstStyle>
            <a:lvl1pPr>
              <a:defRPr/>
            </a:lvl1pPr>
          </a:lstStyle>
          <a:p>
            <a:fld id="{9650F0F4-58A5-4B30-84BC-032EFD4A7737}"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fld id="{D4C4FD99-15B3-4E30-9B68-838ECD6012DF}"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591352509"/>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ー 2"/>
          <p:cNvSpPr>
            <a:spLocks noGrp="1"/>
          </p:cNvSpPr>
          <p:nvPr>
            <p:ph sz="half" idx="1"/>
          </p:nvPr>
        </p:nvSpPr>
        <p:spPr>
          <a:xfrm>
            <a:off x="11206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23790"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fld id="{68FBF023-ECBB-46FD-87DF-2B31A4F12EE1}"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lvl1pPr>
              <a:defRPr/>
            </a:lvl1pPr>
          </a:lstStyle>
          <a:p>
            <a:fld id="{D4C4FD99-15B3-4E30-9B68-838ECD6012DF}"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849016630"/>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0" y="31"/>
            <a:ext cx="9906000" cy="555171"/>
          </a:xfrm>
        </p:spPr>
        <p:txBody>
          <a:bodyPr/>
          <a:lstStyle>
            <a:lvl1pPr>
              <a:defRPr/>
            </a:lvl1pPr>
          </a:lstStyle>
          <a:p>
            <a:r>
              <a:rPr lang="ja-JP" altLang="en-US" smtClean="0"/>
              <a:t>マスタ タイトルの書式設定</a:t>
            </a:r>
            <a:endParaRPr lang="ja-JP" altLang="en-US" dirty="0"/>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128"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ー 5"/>
          <p:cNvSpPr>
            <a:spLocks noGrp="1"/>
          </p:cNvSpPr>
          <p:nvPr>
            <p:ph sz="quarter" idx="4"/>
          </p:nvPr>
        </p:nvSpPr>
        <p:spPr>
          <a:xfrm>
            <a:off x="5032128"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fld id="{D0E1DF2A-E7A5-4752-903C-312ABFD86158}"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lvl1pPr>
              <a:defRPr/>
            </a:lvl1pPr>
          </a:lstStyle>
          <a:p>
            <a:fld id="{D4C4FD99-15B3-4E30-9B68-838ECD6012DF}"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104441176"/>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fld id="{196AA380-0A58-469A-B03E-1F53BB575A49}"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lvl1pPr>
              <a:defRPr/>
            </a:lvl1pPr>
          </a:lstStyle>
          <a:p>
            <a:fld id="{D4C4FD99-15B3-4E30-9B68-838ECD6012DF}"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85410912"/>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fld id="{7FC7CEE4-A140-4BBF-B236-3E1D09E56858}"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lvl1pPr>
              <a:defRPr/>
            </a:lvl1pPr>
          </a:lstStyle>
          <a:p>
            <a:fld id="{D4C4FD99-15B3-4E30-9B68-838ECD6012DF}"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18863898"/>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ー 2"/>
          <p:cNvSpPr>
            <a:spLocks noGrp="1"/>
          </p:cNvSpPr>
          <p:nvPr>
            <p:ph idx="1"/>
          </p:nvPr>
        </p:nvSpPr>
        <p:spPr>
          <a:xfrm>
            <a:off x="3873003" y="27308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ー 4"/>
          <p:cNvSpPr>
            <a:spLocks noGrp="1"/>
          </p:cNvSpPr>
          <p:nvPr>
            <p:ph type="dt" sz="half" idx="10"/>
          </p:nvPr>
        </p:nvSpPr>
        <p:spPr/>
        <p:txBody>
          <a:bodyPr/>
          <a:lstStyle>
            <a:lvl1pPr>
              <a:defRPr/>
            </a:lvl1pPr>
          </a:lstStyle>
          <a:p>
            <a:fld id="{8C95349C-4D45-4D43-8219-30FD40016883}"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lvl1pPr>
              <a:defRPr/>
            </a:lvl1pPr>
          </a:lstStyle>
          <a:p>
            <a:fld id="{D4C4FD99-15B3-4E30-9B68-838ECD6012DF}"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364917655"/>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76"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ー 2"/>
          <p:cNvSpPr>
            <a:spLocks noGrp="1"/>
          </p:cNvSpPr>
          <p:nvPr>
            <p:ph type="pic" idx="1"/>
          </p:nvPr>
        </p:nvSpPr>
        <p:spPr>
          <a:xfrm>
            <a:off x="1941676"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ー 3"/>
          <p:cNvSpPr>
            <a:spLocks noGrp="1"/>
          </p:cNvSpPr>
          <p:nvPr>
            <p:ph type="body" sz="half" idx="2"/>
          </p:nvPr>
        </p:nvSpPr>
        <p:spPr>
          <a:xfrm>
            <a:off x="1941676"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ー 4"/>
          <p:cNvSpPr>
            <a:spLocks noGrp="1"/>
          </p:cNvSpPr>
          <p:nvPr>
            <p:ph type="dt" sz="half" idx="10"/>
          </p:nvPr>
        </p:nvSpPr>
        <p:spPr/>
        <p:txBody>
          <a:bodyPr/>
          <a:lstStyle>
            <a:lvl1pPr>
              <a:defRPr/>
            </a:lvl1pPr>
          </a:lstStyle>
          <a:p>
            <a:fld id="{38E12112-02E4-4740-8794-6838A1CC5479}"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lvl1pPr>
              <a:defRPr/>
            </a:lvl1pPr>
          </a:lstStyle>
          <a:p>
            <a:fld id="{D4C4FD99-15B3-4E30-9B68-838ECD6012DF}"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830847027"/>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4234FEA0-A778-4C1B-A768-2BEF357A2EB4}"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fld id="{D4C4FD99-15B3-4E30-9B68-838ECD6012DF}"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809081296"/>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76"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76"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76"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2014/6/4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7723203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69497" y="274673"/>
            <a:ext cx="2125663" cy="5851525"/>
          </a:xfrm>
        </p:spPr>
        <p:txBody>
          <a:bodyPr vert="eaVert"/>
          <a:lstStyle/>
          <a:p>
            <a:r>
              <a:rPr lang="ja-JP" altLang="en-US" smtClean="0"/>
              <a:t>マスタ タイトルの書式設定</a:t>
            </a:r>
            <a:endParaRPr lang="ja-JP" altLang="en-US"/>
          </a:p>
        </p:txBody>
      </p:sp>
      <p:sp>
        <p:nvSpPr>
          <p:cNvPr id="3" name="縦書きテキスト プレースホルダー 2"/>
          <p:cNvSpPr>
            <a:spLocks noGrp="1"/>
          </p:cNvSpPr>
          <p:nvPr>
            <p:ph type="body" orient="vert" idx="1"/>
          </p:nvPr>
        </p:nvSpPr>
        <p:spPr>
          <a:xfrm>
            <a:off x="536609" y="274673"/>
            <a:ext cx="7078663"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6C01556A-CF12-41A0-9B3C-50D9E15AD008}"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fld id="{D4C4FD99-15B3-4E30-9B68-838ECD6012DF}"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913291371"/>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665"/>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2"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B365D73A-D95E-4BAE-96CF-8A5E6DB929B3}" type="datetime1">
              <a:rPr lang="ja-JP" altLang="en-US" smtClean="0">
                <a:solidFill>
                  <a:prstClr val="black">
                    <a:tint val="75000"/>
                  </a:prstClr>
                </a:solidFill>
              </a:rPr>
              <a:pPr/>
              <a:t>2014/6/4</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9339401-F51B-47DA-999D-0ADA06BC13E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2217249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BA08EFD-C2CB-4B12-89B0-3591C049D3BA}" type="datetime1">
              <a:rPr lang="ja-JP" altLang="en-US" smtClean="0">
                <a:solidFill>
                  <a:prstClr val="black">
                    <a:tint val="75000"/>
                  </a:prstClr>
                </a:solidFill>
              </a:rPr>
              <a:pPr/>
              <a:t>2014/6/4</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9339401-F51B-47DA-999D-0ADA06BC13E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20070325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140"/>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CF8194E6-3315-425E-9D23-55DAE5B9DF87}" type="datetime1">
              <a:rPr lang="ja-JP" altLang="en-US" smtClean="0">
                <a:solidFill>
                  <a:prstClr val="black">
                    <a:tint val="75000"/>
                  </a:prstClr>
                </a:solidFill>
              </a:rPr>
              <a:pPr/>
              <a:t>2014/6/4</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9339401-F51B-47DA-999D-0ADA06BC13E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66519293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28"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49D4FAB3-7A93-4EAF-A459-ACCCC136C261}" type="datetime1">
              <a:rPr lang="ja-JP" altLang="en-US" smtClean="0">
                <a:solidFill>
                  <a:prstClr val="black">
                    <a:tint val="75000"/>
                  </a:prstClr>
                </a:solidFill>
              </a:rPr>
              <a:pPr/>
              <a:t>2014/6/4</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9339401-F51B-47DA-999D-0ADA06BC13E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3624320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8551DADD-68D1-4A9E-9E36-09F074033AF6}" type="datetime1">
              <a:rPr lang="ja-JP" altLang="en-US" smtClean="0">
                <a:solidFill>
                  <a:prstClr val="black">
                    <a:tint val="75000"/>
                  </a:prstClr>
                </a:solidFill>
              </a:rPr>
              <a:pPr/>
              <a:t>2014/6/4</a:t>
            </a:fld>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09339401-F51B-47DA-999D-0ADA06BC13E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311452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638642EF-D66F-4DAD-B0FF-CA01CE5926AE}" type="datetime1">
              <a:rPr lang="ja-JP" altLang="en-US" smtClean="0">
                <a:solidFill>
                  <a:prstClr val="black">
                    <a:tint val="75000"/>
                  </a:prstClr>
                </a:solidFill>
              </a:rPr>
              <a:pPr/>
              <a:t>2014/6/4</a:t>
            </a:fld>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09339401-F51B-47DA-999D-0ADA06BC13E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76001872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FD2F116-0058-4FCE-9EBF-EFDC9ABF6249}" type="datetime1">
              <a:rPr lang="ja-JP" altLang="en-US" smtClean="0">
                <a:solidFill>
                  <a:prstClr val="black">
                    <a:tint val="75000"/>
                  </a:prstClr>
                </a:solidFill>
              </a:rPr>
              <a:pPr/>
              <a:t>2014/6/4</a:t>
            </a:fld>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09339401-F51B-47DA-999D-0ADA06BC13E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5430905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03"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9"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12AD494-C872-4273-8400-CEB3EE465B49}" type="datetime1">
              <a:rPr lang="ja-JP" altLang="en-US" smtClean="0">
                <a:solidFill>
                  <a:prstClr val="black">
                    <a:tint val="75000"/>
                  </a:prstClr>
                </a:solidFill>
              </a:rPr>
              <a:pPr/>
              <a:t>2014/6/4</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9339401-F51B-47DA-999D-0ADA06BC13E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2134598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73"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7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7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862E99BF-DC2B-4564-85BF-17BC0E3B9F2D}" type="datetime1">
              <a:rPr lang="ja-JP" altLang="en-US" smtClean="0">
                <a:solidFill>
                  <a:prstClr val="black">
                    <a:tint val="75000"/>
                  </a:prstClr>
                </a:solidFill>
              </a:rPr>
              <a:pPr/>
              <a:t>2014/6/4</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9339401-F51B-47DA-999D-0ADA06BC13E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630671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theme" Target="../theme/theme11.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theme" Target="../theme/theme1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3.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theme" Target="../theme/theme14.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slideLayout" Target="../slideLayouts/slideLayout159.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7.xml"/><Relationship Id="rId13" Type="http://schemas.openxmlformats.org/officeDocument/2006/relationships/theme" Target="../theme/theme15.xml"/><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slideLayout" Target="../slideLayouts/slideLayout171.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9.xml"/><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theme" Target="../theme/theme16.xml"/><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0.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theme" Target="../theme/theme17.xml"/><Relationship Id="rId2" Type="http://schemas.openxmlformats.org/officeDocument/2006/relationships/slideLayout" Target="../slideLayouts/slideLayout184.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2"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2"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75" y="635676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73A49-C6AC-4590-96B0-2E58BC87426E}" type="datetimeFigureOut">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76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76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3264045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83" y="6356704"/>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696959-A17E-4461-9875-C741D88C2C82}"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704"/>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704"/>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13357377"/>
      </p:ext>
    </p:extLst>
  </p:cSld>
  <p:clrMap bg1="lt1" tx1="dk1" bg2="lt2" tx2="dk2" accent1="accent1" accent2="accent2" accent3="accent3" accent4="accent4" accent5="accent5" accent6="accent6" hlink="hlink" folHlink="folHlink"/>
  <p:sldLayoutIdLst>
    <p:sldLayoutId id="2147484565" r:id="rId1"/>
    <p:sldLayoutId id="2147484566" r:id="rId2"/>
    <p:sldLayoutId id="2147484567" r:id="rId3"/>
    <p:sldLayoutId id="2147484568" r:id="rId4"/>
    <p:sldLayoutId id="2147484569" r:id="rId5"/>
    <p:sldLayoutId id="2147484570" r:id="rId6"/>
    <p:sldLayoutId id="2147484571" r:id="rId7"/>
    <p:sldLayoutId id="2147484572" r:id="rId8"/>
    <p:sldLayoutId id="2147484573" r:id="rId9"/>
    <p:sldLayoutId id="2147484574" r:id="rId10"/>
    <p:sldLayoutId id="2147484575"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18" y="635660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74257-D2D5-48BB-8927-949971343247}"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60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60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84545934"/>
      </p:ext>
    </p:extLst>
  </p:cSld>
  <p:clrMap bg1="lt1" tx1="dk1" bg2="lt2" tx2="dk2" accent1="accent1" accent2="accent2" accent3="accent3" accent4="accent4" accent5="accent5" accent6="accent6" hlink="hlink" folHlink="folHlink"/>
  <p:sldLayoutIdLst>
    <p:sldLayoutId id="2147484577" r:id="rId1"/>
    <p:sldLayoutId id="2147484578" r:id="rId2"/>
    <p:sldLayoutId id="2147484579" r:id="rId3"/>
    <p:sldLayoutId id="2147484580" r:id="rId4"/>
    <p:sldLayoutId id="2147484581" r:id="rId5"/>
    <p:sldLayoutId id="2147484582" r:id="rId6"/>
    <p:sldLayoutId id="2147484583" r:id="rId7"/>
    <p:sldLayoutId id="2147484584" r:id="rId8"/>
    <p:sldLayoutId id="2147484585" r:id="rId9"/>
    <p:sldLayoutId id="2147484586" r:id="rId10"/>
    <p:sldLayoutId id="2147484587" r:id="rId11"/>
    <p:sldLayoutId id="2147484588"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396" tIns="45699" rIns="91396" bIns="45699"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396" tIns="45699" rIns="91396" bIns="45699"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21" y="6356533"/>
            <a:ext cx="2311400" cy="365125"/>
          </a:xfrm>
          <a:prstGeom prst="rect">
            <a:avLst/>
          </a:prstGeom>
        </p:spPr>
        <p:txBody>
          <a:bodyPr vert="horz" lIns="91396" tIns="45699" rIns="91396" bIns="45699" rtlCol="0" anchor="ctr"/>
          <a:lstStyle>
            <a:lvl1pPr algn="l">
              <a:defRPr sz="1200">
                <a:solidFill>
                  <a:schemeClr val="tx1">
                    <a:tint val="75000"/>
                  </a:schemeClr>
                </a:solidFill>
              </a:defRPr>
            </a:lvl1pPr>
          </a:lstStyle>
          <a:p>
            <a:pPr defTabSz="913960"/>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50" y="6356533"/>
            <a:ext cx="3136900" cy="365125"/>
          </a:xfrm>
          <a:prstGeom prst="rect">
            <a:avLst/>
          </a:prstGeom>
        </p:spPr>
        <p:txBody>
          <a:bodyPr vert="horz" lIns="91396" tIns="45699" rIns="91396" bIns="45699" rtlCol="0" anchor="ctr"/>
          <a:lstStyle>
            <a:lvl1pPr algn="ctr">
              <a:defRPr sz="1200">
                <a:solidFill>
                  <a:schemeClr val="tx1">
                    <a:tint val="75000"/>
                  </a:schemeClr>
                </a:solidFill>
              </a:defRPr>
            </a:lvl1pPr>
          </a:lstStyle>
          <a:p>
            <a:pPr defTabSz="913960"/>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594600" y="6493039"/>
            <a:ext cx="2311400" cy="365125"/>
          </a:xfrm>
          <a:prstGeom prst="rect">
            <a:avLst/>
          </a:prstGeom>
        </p:spPr>
        <p:txBody>
          <a:bodyPr vert="horz" lIns="91396" tIns="45699" rIns="91396" bIns="45699" rtlCol="0" anchor="ctr"/>
          <a:lstStyle>
            <a:lvl1pPr algn="r">
              <a:defRPr sz="1200">
                <a:solidFill>
                  <a:schemeClr val="tx1">
                    <a:tint val="75000"/>
                  </a:schemeClr>
                </a:solidFill>
              </a:defRPr>
            </a:lvl1pPr>
          </a:lstStyle>
          <a:p>
            <a:pPr defTabSz="913960"/>
            <a:fld id="{5A02BD7A-635E-43A0-8464-FD5073BFE4FA}" type="slidenum">
              <a:rPr lang="ja-JP" altLang="en-US" smtClean="0">
                <a:solidFill>
                  <a:prstClr val="black">
                    <a:tint val="75000"/>
                  </a:prstClr>
                </a:solidFill>
              </a:rPr>
              <a:pPr defTabSz="913960"/>
              <a:t>‹#›</a:t>
            </a:fld>
            <a:endParaRPr lang="ja-JP" altLang="en-US" dirty="0">
              <a:solidFill>
                <a:prstClr val="black">
                  <a:tint val="75000"/>
                </a:prstClr>
              </a:solidFill>
            </a:endParaRPr>
          </a:p>
        </p:txBody>
      </p:sp>
    </p:spTree>
    <p:extLst>
      <p:ext uri="{BB962C8B-B14F-4D97-AF65-F5344CB8AC3E}">
        <p14:creationId xmlns:p14="http://schemas.microsoft.com/office/powerpoint/2010/main" val="452243139"/>
      </p:ext>
    </p:extLst>
  </p:cSld>
  <p:clrMap bg1="lt1" tx1="dk1" bg2="lt2" tx2="dk2" accent1="accent1" accent2="accent2" accent3="accent3" accent4="accent4" accent5="accent5" accent6="accent6" hlink="hlink" folHlink="folHlink"/>
  <p:sldLayoutIdLst>
    <p:sldLayoutId id="2147484652" r:id="rId1"/>
    <p:sldLayoutId id="2147484653" r:id="rId2"/>
    <p:sldLayoutId id="2147484654" r:id="rId3"/>
    <p:sldLayoutId id="2147484655" r:id="rId4"/>
    <p:sldLayoutId id="2147484656" r:id="rId5"/>
    <p:sldLayoutId id="2147484657" r:id="rId6"/>
    <p:sldLayoutId id="2147484658" r:id="rId7"/>
    <p:sldLayoutId id="2147484659" r:id="rId8"/>
    <p:sldLayoutId id="2147484660" r:id="rId9"/>
    <p:sldLayoutId id="2147484661" r:id="rId10"/>
    <p:sldLayoutId id="2147484662" r:id="rId11"/>
    <p:sldLayoutId id="2147484663" r:id="rId12"/>
  </p:sldLayoutIdLst>
  <p:hf hdr="0" ftr="0" dt="0"/>
  <p:txStyles>
    <p:titleStyle>
      <a:lvl1pPr algn="ctr" defTabSz="913960" rtl="0" eaLnBrk="1" latinLnBrk="0" hangingPunct="1">
        <a:spcBef>
          <a:spcPct val="0"/>
        </a:spcBef>
        <a:buNone/>
        <a:defRPr kumimoji="1" sz="4400" kern="1200">
          <a:solidFill>
            <a:schemeClr val="tx1"/>
          </a:solidFill>
          <a:latin typeface="+mj-lt"/>
          <a:ea typeface="+mj-ea"/>
          <a:cs typeface="+mj-cs"/>
        </a:defRPr>
      </a:lvl1pPr>
    </p:titleStyle>
    <p:bodyStyle>
      <a:lvl1pPr marL="342735" indent="-342735" algn="l" defTabSz="91396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593" indent="-285613" algn="l" defTabSz="91396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451" indent="-228491" algn="l" defTabSz="91396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432" indent="-228491"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411" indent="-228491"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391" indent="-228491"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371" indent="-228491"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352" indent="-228491"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333" indent="-228491"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960" rtl="0" eaLnBrk="1" latinLnBrk="0" hangingPunct="1">
        <a:defRPr kumimoji="1" sz="1800" kern="1200">
          <a:solidFill>
            <a:schemeClr val="tx1"/>
          </a:solidFill>
          <a:latin typeface="+mn-lt"/>
          <a:ea typeface="+mn-ea"/>
          <a:cs typeface="+mn-cs"/>
        </a:defRPr>
      </a:lvl1pPr>
      <a:lvl2pPr marL="456980" algn="l" defTabSz="913960" rtl="0" eaLnBrk="1" latinLnBrk="0" hangingPunct="1">
        <a:defRPr kumimoji="1" sz="1800" kern="1200">
          <a:solidFill>
            <a:schemeClr val="tx1"/>
          </a:solidFill>
          <a:latin typeface="+mn-lt"/>
          <a:ea typeface="+mn-ea"/>
          <a:cs typeface="+mn-cs"/>
        </a:defRPr>
      </a:lvl2pPr>
      <a:lvl3pPr marL="913960" algn="l" defTabSz="913960" rtl="0" eaLnBrk="1" latinLnBrk="0" hangingPunct="1">
        <a:defRPr kumimoji="1" sz="1800" kern="1200">
          <a:solidFill>
            <a:schemeClr val="tx1"/>
          </a:solidFill>
          <a:latin typeface="+mn-lt"/>
          <a:ea typeface="+mn-ea"/>
          <a:cs typeface="+mn-cs"/>
        </a:defRPr>
      </a:lvl3pPr>
      <a:lvl4pPr marL="1370941" algn="l" defTabSz="913960" rtl="0" eaLnBrk="1" latinLnBrk="0" hangingPunct="1">
        <a:defRPr kumimoji="1" sz="1800" kern="1200">
          <a:solidFill>
            <a:schemeClr val="tx1"/>
          </a:solidFill>
          <a:latin typeface="+mn-lt"/>
          <a:ea typeface="+mn-ea"/>
          <a:cs typeface="+mn-cs"/>
        </a:defRPr>
      </a:lvl4pPr>
      <a:lvl5pPr marL="1827921" algn="l" defTabSz="913960" rtl="0" eaLnBrk="1" latinLnBrk="0" hangingPunct="1">
        <a:defRPr kumimoji="1" sz="1800" kern="1200">
          <a:solidFill>
            <a:schemeClr val="tx1"/>
          </a:solidFill>
          <a:latin typeface="+mn-lt"/>
          <a:ea typeface="+mn-ea"/>
          <a:cs typeface="+mn-cs"/>
        </a:defRPr>
      </a:lvl5pPr>
      <a:lvl6pPr marL="2284902" algn="l" defTabSz="913960" rtl="0" eaLnBrk="1" latinLnBrk="0" hangingPunct="1">
        <a:defRPr kumimoji="1" sz="1800" kern="1200">
          <a:solidFill>
            <a:schemeClr val="tx1"/>
          </a:solidFill>
          <a:latin typeface="+mn-lt"/>
          <a:ea typeface="+mn-ea"/>
          <a:cs typeface="+mn-cs"/>
        </a:defRPr>
      </a:lvl6pPr>
      <a:lvl7pPr marL="2741882" algn="l" defTabSz="913960" rtl="0" eaLnBrk="1" latinLnBrk="0" hangingPunct="1">
        <a:defRPr kumimoji="1" sz="1800" kern="1200">
          <a:solidFill>
            <a:schemeClr val="tx1"/>
          </a:solidFill>
          <a:latin typeface="+mn-lt"/>
          <a:ea typeface="+mn-ea"/>
          <a:cs typeface="+mn-cs"/>
        </a:defRPr>
      </a:lvl7pPr>
      <a:lvl8pPr marL="3198862" algn="l" defTabSz="913960" rtl="0" eaLnBrk="1" latinLnBrk="0" hangingPunct="1">
        <a:defRPr kumimoji="1" sz="1800" kern="1200">
          <a:solidFill>
            <a:schemeClr val="tx1"/>
          </a:solidFill>
          <a:latin typeface="+mn-lt"/>
          <a:ea typeface="+mn-ea"/>
          <a:cs typeface="+mn-cs"/>
        </a:defRPr>
      </a:lvl8pPr>
      <a:lvl9pPr marL="3655841" algn="l" defTabSz="91396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18" y="635652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1EC557-6EBF-4D01-836E-3804107231E6}"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52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52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04839445"/>
      </p:ext>
    </p:extLst>
  </p:cSld>
  <p:clrMap bg1="lt1" tx1="dk1" bg2="lt2" tx2="dk2" accent1="accent1" accent2="accent2" accent3="accent3" accent4="accent4" accent5="accent5" accent6="accent6" hlink="hlink" folHlink="folHlink"/>
  <p:sldLayoutIdLst>
    <p:sldLayoutId id="2147484665" r:id="rId1"/>
    <p:sldLayoutId id="2147484666" r:id="rId2"/>
    <p:sldLayoutId id="2147484667" r:id="rId3"/>
    <p:sldLayoutId id="2147484668" r:id="rId4"/>
    <p:sldLayoutId id="2147484669" r:id="rId5"/>
    <p:sldLayoutId id="2147484670" r:id="rId6"/>
    <p:sldLayoutId id="2147484671" r:id="rId7"/>
    <p:sldLayoutId id="2147484672" r:id="rId8"/>
    <p:sldLayoutId id="2147484673" r:id="rId9"/>
    <p:sldLayoutId id="2147484674" r:id="rId10"/>
    <p:sldLayoutId id="2147484675"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330" tIns="45667" rIns="91330" bIns="45667"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330" tIns="45667" rIns="91330" bIns="45667"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21" y="6356537"/>
            <a:ext cx="2311400" cy="365125"/>
          </a:xfrm>
          <a:prstGeom prst="rect">
            <a:avLst/>
          </a:prstGeom>
        </p:spPr>
        <p:txBody>
          <a:bodyPr vert="horz" lIns="91330" tIns="45667" rIns="91330" bIns="45667" rtlCol="0" anchor="ctr"/>
          <a:lstStyle>
            <a:lvl1pPr algn="l">
              <a:defRPr sz="1200">
                <a:solidFill>
                  <a:schemeClr val="tx1">
                    <a:tint val="75000"/>
                  </a:schemeClr>
                </a:solidFill>
              </a:defRPr>
            </a:lvl1pPr>
          </a:lstStyle>
          <a:p>
            <a:pPr defTabSz="913300"/>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50" y="6356537"/>
            <a:ext cx="3136900" cy="365125"/>
          </a:xfrm>
          <a:prstGeom prst="rect">
            <a:avLst/>
          </a:prstGeom>
        </p:spPr>
        <p:txBody>
          <a:bodyPr vert="horz" lIns="91330" tIns="45667" rIns="91330" bIns="45667" rtlCol="0" anchor="ctr"/>
          <a:lstStyle>
            <a:lvl1pPr algn="ctr">
              <a:defRPr sz="1200">
                <a:solidFill>
                  <a:schemeClr val="tx1">
                    <a:tint val="75000"/>
                  </a:schemeClr>
                </a:solidFill>
              </a:defRPr>
            </a:lvl1pPr>
          </a:lstStyle>
          <a:p>
            <a:pPr defTabSz="913300"/>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594600" y="6493043"/>
            <a:ext cx="2311400" cy="365125"/>
          </a:xfrm>
          <a:prstGeom prst="rect">
            <a:avLst/>
          </a:prstGeom>
        </p:spPr>
        <p:txBody>
          <a:bodyPr vert="horz" lIns="91330" tIns="45667" rIns="91330" bIns="45667" rtlCol="0" anchor="ctr"/>
          <a:lstStyle>
            <a:lvl1pPr algn="r">
              <a:defRPr sz="1200">
                <a:solidFill>
                  <a:schemeClr val="tx1">
                    <a:tint val="75000"/>
                  </a:schemeClr>
                </a:solidFill>
              </a:defRPr>
            </a:lvl1pPr>
          </a:lstStyle>
          <a:p>
            <a:pPr defTabSz="913300"/>
            <a:fld id="{5A02BD7A-635E-43A0-8464-FD5073BFE4FA}" type="slidenum">
              <a:rPr lang="ja-JP" altLang="en-US" smtClean="0">
                <a:solidFill>
                  <a:prstClr val="black">
                    <a:tint val="75000"/>
                  </a:prstClr>
                </a:solidFill>
              </a:rPr>
              <a:pPr defTabSz="913300"/>
              <a:t>‹#›</a:t>
            </a:fld>
            <a:endParaRPr lang="ja-JP" altLang="en-US" dirty="0">
              <a:solidFill>
                <a:prstClr val="black">
                  <a:tint val="75000"/>
                </a:prstClr>
              </a:solidFill>
            </a:endParaRPr>
          </a:p>
        </p:txBody>
      </p:sp>
    </p:spTree>
    <p:extLst>
      <p:ext uri="{BB962C8B-B14F-4D97-AF65-F5344CB8AC3E}">
        <p14:creationId xmlns:p14="http://schemas.microsoft.com/office/powerpoint/2010/main" val="2018524230"/>
      </p:ext>
    </p:extLst>
  </p:cSld>
  <p:clrMap bg1="lt1" tx1="dk1" bg2="lt2" tx2="dk2" accent1="accent1" accent2="accent2" accent3="accent3" accent4="accent4" accent5="accent5" accent6="accent6" hlink="hlink" folHlink="folHlink"/>
  <p:sldLayoutIdLst>
    <p:sldLayoutId id="2147484677" r:id="rId1"/>
    <p:sldLayoutId id="2147484678" r:id="rId2"/>
    <p:sldLayoutId id="2147484679" r:id="rId3"/>
    <p:sldLayoutId id="2147484680" r:id="rId4"/>
    <p:sldLayoutId id="2147484681" r:id="rId5"/>
    <p:sldLayoutId id="2147484682" r:id="rId6"/>
    <p:sldLayoutId id="2147484683" r:id="rId7"/>
    <p:sldLayoutId id="2147484684" r:id="rId8"/>
    <p:sldLayoutId id="2147484685" r:id="rId9"/>
    <p:sldLayoutId id="2147484686" r:id="rId10"/>
    <p:sldLayoutId id="2147484687" r:id="rId11"/>
    <p:sldLayoutId id="2147484688" r:id="rId12"/>
  </p:sldLayoutIdLst>
  <p:hf hdr="0" ftr="0" dt="0"/>
  <p:txStyles>
    <p:titleStyle>
      <a:lvl1pPr algn="ctr" defTabSz="913300" rtl="0" eaLnBrk="1" latinLnBrk="0" hangingPunct="1">
        <a:spcBef>
          <a:spcPct val="0"/>
        </a:spcBef>
        <a:buNone/>
        <a:defRPr kumimoji="1" sz="4400" kern="1200">
          <a:solidFill>
            <a:schemeClr val="tx1"/>
          </a:solidFill>
          <a:latin typeface="+mj-lt"/>
          <a:ea typeface="+mj-ea"/>
          <a:cs typeface="+mj-cs"/>
        </a:defRPr>
      </a:lvl1pPr>
    </p:titleStyle>
    <p:bodyStyle>
      <a:lvl1pPr marL="342487" indent="-342487" algn="l" defTabSz="9133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057" indent="-285408" algn="l" defTabSz="9133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1627" indent="-228327" algn="l" defTabSz="9133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8279" indent="-228327" algn="l" defTabSz="9133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4928" indent="-228327" algn="l" defTabSz="9133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1578" indent="-228327" algn="l" defTabSz="9133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8230" indent="-228327" algn="l" defTabSz="9133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4880" indent="-228327" algn="l" defTabSz="9133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1531" indent="-228327" algn="l" defTabSz="9133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300" rtl="0" eaLnBrk="1" latinLnBrk="0" hangingPunct="1">
        <a:defRPr kumimoji="1" sz="1800" kern="1200">
          <a:solidFill>
            <a:schemeClr val="tx1"/>
          </a:solidFill>
          <a:latin typeface="+mn-lt"/>
          <a:ea typeface="+mn-ea"/>
          <a:cs typeface="+mn-cs"/>
        </a:defRPr>
      </a:lvl1pPr>
      <a:lvl2pPr marL="456650" algn="l" defTabSz="913300" rtl="0" eaLnBrk="1" latinLnBrk="0" hangingPunct="1">
        <a:defRPr kumimoji="1" sz="1800" kern="1200">
          <a:solidFill>
            <a:schemeClr val="tx1"/>
          </a:solidFill>
          <a:latin typeface="+mn-lt"/>
          <a:ea typeface="+mn-ea"/>
          <a:cs typeface="+mn-cs"/>
        </a:defRPr>
      </a:lvl2pPr>
      <a:lvl3pPr marL="913300" algn="l" defTabSz="913300" rtl="0" eaLnBrk="1" latinLnBrk="0" hangingPunct="1">
        <a:defRPr kumimoji="1" sz="1800" kern="1200">
          <a:solidFill>
            <a:schemeClr val="tx1"/>
          </a:solidFill>
          <a:latin typeface="+mn-lt"/>
          <a:ea typeface="+mn-ea"/>
          <a:cs typeface="+mn-cs"/>
        </a:defRPr>
      </a:lvl3pPr>
      <a:lvl4pPr marL="1369952" algn="l" defTabSz="913300" rtl="0" eaLnBrk="1" latinLnBrk="0" hangingPunct="1">
        <a:defRPr kumimoji="1" sz="1800" kern="1200">
          <a:solidFill>
            <a:schemeClr val="tx1"/>
          </a:solidFill>
          <a:latin typeface="+mn-lt"/>
          <a:ea typeface="+mn-ea"/>
          <a:cs typeface="+mn-cs"/>
        </a:defRPr>
      </a:lvl4pPr>
      <a:lvl5pPr marL="1826602" algn="l" defTabSz="913300" rtl="0" eaLnBrk="1" latinLnBrk="0" hangingPunct="1">
        <a:defRPr kumimoji="1" sz="1800" kern="1200">
          <a:solidFill>
            <a:schemeClr val="tx1"/>
          </a:solidFill>
          <a:latin typeface="+mn-lt"/>
          <a:ea typeface="+mn-ea"/>
          <a:cs typeface="+mn-cs"/>
        </a:defRPr>
      </a:lvl5pPr>
      <a:lvl6pPr marL="2283254" algn="l" defTabSz="913300" rtl="0" eaLnBrk="1" latinLnBrk="0" hangingPunct="1">
        <a:defRPr kumimoji="1" sz="1800" kern="1200">
          <a:solidFill>
            <a:schemeClr val="tx1"/>
          </a:solidFill>
          <a:latin typeface="+mn-lt"/>
          <a:ea typeface="+mn-ea"/>
          <a:cs typeface="+mn-cs"/>
        </a:defRPr>
      </a:lvl6pPr>
      <a:lvl7pPr marL="2739906" algn="l" defTabSz="913300" rtl="0" eaLnBrk="1" latinLnBrk="0" hangingPunct="1">
        <a:defRPr kumimoji="1" sz="1800" kern="1200">
          <a:solidFill>
            <a:schemeClr val="tx1"/>
          </a:solidFill>
          <a:latin typeface="+mn-lt"/>
          <a:ea typeface="+mn-ea"/>
          <a:cs typeface="+mn-cs"/>
        </a:defRPr>
      </a:lvl7pPr>
      <a:lvl8pPr marL="3196554" algn="l" defTabSz="913300" rtl="0" eaLnBrk="1" latinLnBrk="0" hangingPunct="1">
        <a:defRPr kumimoji="1" sz="1800" kern="1200">
          <a:solidFill>
            <a:schemeClr val="tx1"/>
          </a:solidFill>
          <a:latin typeface="+mn-lt"/>
          <a:ea typeface="+mn-ea"/>
          <a:cs typeface="+mn-cs"/>
        </a:defRPr>
      </a:lvl8pPr>
      <a:lvl9pPr marL="3653204" algn="l" defTabSz="913300" rtl="0" eaLnBrk="1" latinLnBrk="0" hangingPunct="1">
        <a:defRPr kumimoji="1"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18" y="635652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74257-D2D5-48BB-8927-949971343247}"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52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52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29788784"/>
      </p:ext>
    </p:extLst>
  </p:cSld>
  <p:clrMap bg1="lt1" tx1="dk1" bg2="lt2" tx2="dk2" accent1="accent1" accent2="accent2" accent3="accent3" accent4="accent4" accent5="accent5" accent6="accent6" hlink="hlink" folHlink="folHlink"/>
  <p:sldLayoutIdLst>
    <p:sldLayoutId id="2147484702" r:id="rId1"/>
    <p:sldLayoutId id="2147484703" r:id="rId2"/>
    <p:sldLayoutId id="2147484704" r:id="rId3"/>
    <p:sldLayoutId id="2147484705" r:id="rId4"/>
    <p:sldLayoutId id="2147484706" r:id="rId5"/>
    <p:sldLayoutId id="2147484707" r:id="rId6"/>
    <p:sldLayoutId id="2147484708" r:id="rId7"/>
    <p:sldLayoutId id="2147484709" r:id="rId8"/>
    <p:sldLayoutId id="2147484710" r:id="rId9"/>
    <p:sldLayoutId id="2147484711" r:id="rId10"/>
    <p:sldLayoutId id="2147484712" r:id="rId11"/>
    <p:sldLayoutId id="2147484713"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13" tIns="45707" rIns="91413" bIns="45707"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13" tIns="45707" rIns="91413" bIns="45707"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21" y="6356428"/>
            <a:ext cx="2311400" cy="365125"/>
          </a:xfrm>
          <a:prstGeom prst="rect">
            <a:avLst/>
          </a:prstGeom>
        </p:spPr>
        <p:txBody>
          <a:bodyPr vert="horz" lIns="91413" tIns="45707" rIns="91413" bIns="45707" rtlCol="0" anchor="ctr"/>
          <a:lstStyle>
            <a:lvl1pPr algn="l">
              <a:defRPr sz="1200">
                <a:solidFill>
                  <a:schemeClr val="tx1">
                    <a:tint val="75000"/>
                  </a:schemeClr>
                </a:solidFill>
              </a:defRPr>
            </a:lvl1pPr>
          </a:lstStyle>
          <a:p>
            <a:pPr defTabSz="914125"/>
            <a:fld id="{C19936CB-8247-4403-BBFB-56639E1C98B0}" type="datetime1">
              <a:rPr lang="ja-JP" altLang="en-US" smtClean="0">
                <a:solidFill>
                  <a:prstClr val="black">
                    <a:tint val="75000"/>
                  </a:prstClr>
                </a:solidFill>
              </a:rPr>
              <a:pPr defTabSz="914125"/>
              <a:t>2014/6/4</a:t>
            </a:fld>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50" y="6356428"/>
            <a:ext cx="3136900" cy="365125"/>
          </a:xfrm>
          <a:prstGeom prst="rect">
            <a:avLst/>
          </a:prstGeom>
        </p:spPr>
        <p:txBody>
          <a:bodyPr vert="horz" lIns="91413" tIns="45707" rIns="91413" bIns="45707" rtlCol="0" anchor="ctr"/>
          <a:lstStyle>
            <a:lvl1pPr algn="ctr">
              <a:defRPr sz="1200">
                <a:solidFill>
                  <a:schemeClr val="tx1">
                    <a:tint val="75000"/>
                  </a:schemeClr>
                </a:solidFill>
              </a:defRPr>
            </a:lvl1pPr>
          </a:lstStyle>
          <a:p>
            <a:pPr defTabSz="914125"/>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594600" y="6492934"/>
            <a:ext cx="2311400" cy="365125"/>
          </a:xfrm>
          <a:prstGeom prst="rect">
            <a:avLst/>
          </a:prstGeom>
        </p:spPr>
        <p:txBody>
          <a:bodyPr vert="horz" lIns="91413" tIns="45707" rIns="91413" bIns="45707" rtlCol="0" anchor="ctr"/>
          <a:lstStyle>
            <a:lvl1pPr algn="r">
              <a:defRPr sz="1200">
                <a:solidFill>
                  <a:schemeClr val="tx1">
                    <a:tint val="75000"/>
                  </a:schemeClr>
                </a:solidFill>
              </a:defRPr>
            </a:lvl1pPr>
          </a:lstStyle>
          <a:p>
            <a:pPr defTabSz="914125"/>
            <a:fld id="{5A02BD7A-635E-43A0-8464-FD5073BFE4FA}" type="slidenum">
              <a:rPr lang="ja-JP" altLang="en-US" smtClean="0">
                <a:solidFill>
                  <a:prstClr val="black">
                    <a:tint val="75000"/>
                  </a:prstClr>
                </a:solidFill>
              </a:rPr>
              <a:pPr defTabSz="914125"/>
              <a:t>‹#›</a:t>
            </a:fld>
            <a:endParaRPr lang="ja-JP" altLang="en-US" dirty="0">
              <a:solidFill>
                <a:prstClr val="black">
                  <a:tint val="75000"/>
                </a:prstClr>
              </a:solidFill>
            </a:endParaRPr>
          </a:p>
        </p:txBody>
      </p:sp>
    </p:spTree>
    <p:extLst>
      <p:ext uri="{BB962C8B-B14F-4D97-AF65-F5344CB8AC3E}">
        <p14:creationId xmlns:p14="http://schemas.microsoft.com/office/powerpoint/2010/main" val="1480770564"/>
      </p:ext>
    </p:extLst>
  </p:cSld>
  <p:clrMap bg1="lt1" tx1="dk1" bg2="lt2" tx2="dk2" accent1="accent1" accent2="accent2" accent3="accent3" accent4="accent4" accent5="accent5" accent6="accent6" hlink="hlink" folHlink="folHlink"/>
  <p:sldLayoutIdLst>
    <p:sldLayoutId id="2147484804" r:id="rId1"/>
    <p:sldLayoutId id="2147484805" r:id="rId2"/>
    <p:sldLayoutId id="2147484806" r:id="rId3"/>
    <p:sldLayoutId id="2147484807" r:id="rId4"/>
    <p:sldLayoutId id="2147484808" r:id="rId5"/>
    <p:sldLayoutId id="2147484809" r:id="rId6"/>
    <p:sldLayoutId id="2147484810" r:id="rId7"/>
    <p:sldLayoutId id="2147484811" r:id="rId8"/>
    <p:sldLayoutId id="2147484812" r:id="rId9"/>
    <p:sldLayoutId id="2147484813" r:id="rId10"/>
    <p:sldLayoutId id="2147484814" r:id="rId11"/>
  </p:sldLayoutIdLst>
  <p:hf hdr="0" ftr="0" dt="0"/>
  <p:txStyles>
    <p:titleStyle>
      <a:lvl1pPr algn="ctr" defTabSz="914125" rtl="0" eaLnBrk="1" latinLnBrk="0" hangingPunct="1">
        <a:spcBef>
          <a:spcPct val="0"/>
        </a:spcBef>
        <a:buNone/>
        <a:defRPr kumimoji="1" sz="4400" kern="1200">
          <a:solidFill>
            <a:schemeClr val="tx1"/>
          </a:solidFill>
          <a:latin typeface="+mj-lt"/>
          <a:ea typeface="+mj-ea"/>
          <a:cs typeface="+mj-cs"/>
        </a:defRPr>
      </a:lvl1pPr>
    </p:titleStyle>
    <p:bodyStyle>
      <a:lvl1pPr marL="342797" indent="-342797" algn="l" defTabSz="91412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727" indent="-285664" algn="l" defTabSz="91412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657" indent="-228532" algn="l" defTabSz="91412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72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782"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844"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07"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97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033"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125" rtl="0" eaLnBrk="1" latinLnBrk="0" hangingPunct="1">
        <a:defRPr kumimoji="1" sz="1800" kern="1200">
          <a:solidFill>
            <a:schemeClr val="tx1"/>
          </a:solidFill>
          <a:latin typeface="+mn-lt"/>
          <a:ea typeface="+mn-ea"/>
          <a:cs typeface="+mn-cs"/>
        </a:defRPr>
      </a:lvl1pPr>
      <a:lvl2pPr marL="457063" algn="l" defTabSz="914125" rtl="0" eaLnBrk="1" latinLnBrk="0" hangingPunct="1">
        <a:defRPr kumimoji="1" sz="1800" kern="1200">
          <a:solidFill>
            <a:schemeClr val="tx1"/>
          </a:solidFill>
          <a:latin typeface="+mn-lt"/>
          <a:ea typeface="+mn-ea"/>
          <a:cs typeface="+mn-cs"/>
        </a:defRPr>
      </a:lvl2pPr>
      <a:lvl3pPr marL="914125" algn="l" defTabSz="914125" rtl="0" eaLnBrk="1" latinLnBrk="0" hangingPunct="1">
        <a:defRPr kumimoji="1" sz="1800" kern="1200">
          <a:solidFill>
            <a:schemeClr val="tx1"/>
          </a:solidFill>
          <a:latin typeface="+mn-lt"/>
          <a:ea typeface="+mn-ea"/>
          <a:cs typeface="+mn-cs"/>
        </a:defRPr>
      </a:lvl3pPr>
      <a:lvl4pPr marL="1371188" algn="l" defTabSz="914125" rtl="0" eaLnBrk="1" latinLnBrk="0" hangingPunct="1">
        <a:defRPr kumimoji="1" sz="1800" kern="1200">
          <a:solidFill>
            <a:schemeClr val="tx1"/>
          </a:solidFill>
          <a:latin typeface="+mn-lt"/>
          <a:ea typeface="+mn-ea"/>
          <a:cs typeface="+mn-cs"/>
        </a:defRPr>
      </a:lvl4pPr>
      <a:lvl5pPr marL="1828251" algn="l" defTabSz="914125" rtl="0" eaLnBrk="1" latinLnBrk="0" hangingPunct="1">
        <a:defRPr kumimoji="1" sz="1800" kern="1200">
          <a:solidFill>
            <a:schemeClr val="tx1"/>
          </a:solidFill>
          <a:latin typeface="+mn-lt"/>
          <a:ea typeface="+mn-ea"/>
          <a:cs typeface="+mn-cs"/>
        </a:defRPr>
      </a:lvl5pPr>
      <a:lvl6pPr marL="2285314" algn="l" defTabSz="914125" rtl="0" eaLnBrk="1" latinLnBrk="0" hangingPunct="1">
        <a:defRPr kumimoji="1" sz="1800" kern="1200">
          <a:solidFill>
            <a:schemeClr val="tx1"/>
          </a:solidFill>
          <a:latin typeface="+mn-lt"/>
          <a:ea typeface="+mn-ea"/>
          <a:cs typeface="+mn-cs"/>
        </a:defRPr>
      </a:lvl6pPr>
      <a:lvl7pPr marL="2742377" algn="l" defTabSz="914125" rtl="0" eaLnBrk="1" latinLnBrk="0" hangingPunct="1">
        <a:defRPr kumimoji="1" sz="1800" kern="1200">
          <a:solidFill>
            <a:schemeClr val="tx1"/>
          </a:solidFill>
          <a:latin typeface="+mn-lt"/>
          <a:ea typeface="+mn-ea"/>
          <a:cs typeface="+mn-cs"/>
        </a:defRPr>
      </a:lvl7pPr>
      <a:lvl8pPr marL="3199439" algn="l" defTabSz="914125" rtl="0" eaLnBrk="1" latinLnBrk="0" hangingPunct="1">
        <a:defRPr kumimoji="1" sz="1800" kern="1200">
          <a:solidFill>
            <a:schemeClr val="tx1"/>
          </a:solidFill>
          <a:latin typeface="+mn-lt"/>
          <a:ea typeface="+mn-ea"/>
          <a:cs typeface="+mn-cs"/>
        </a:defRPr>
      </a:lvl8pPr>
      <a:lvl9pPr marL="3656501" algn="l" defTabSz="914125" rtl="0" eaLnBrk="1" latinLnBrk="0" hangingPunct="1">
        <a:defRPr kumimoji="1"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18" y="635642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1EC557-6EBF-4D01-836E-3804107231E6}"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42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42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07388883"/>
      </p:ext>
    </p:extLst>
  </p:cSld>
  <p:clrMap bg1="lt1" tx1="dk1" bg2="lt2" tx2="dk2" accent1="accent1" accent2="accent2" accent3="accent3" accent4="accent4" accent5="accent5" accent6="accent6" hlink="hlink" folHlink="folHlink"/>
  <p:sldLayoutIdLst>
    <p:sldLayoutId id="2147484816" r:id="rId1"/>
    <p:sldLayoutId id="2147484817" r:id="rId2"/>
    <p:sldLayoutId id="2147484818" r:id="rId3"/>
    <p:sldLayoutId id="2147484819" r:id="rId4"/>
    <p:sldLayoutId id="2147484820" r:id="rId5"/>
    <p:sldLayoutId id="2147484821" r:id="rId6"/>
    <p:sldLayoutId id="2147484822" r:id="rId7"/>
    <p:sldLayoutId id="2147484823" r:id="rId8"/>
    <p:sldLayoutId id="2147484824" r:id="rId9"/>
    <p:sldLayoutId id="2147484825" r:id="rId10"/>
    <p:sldLayoutId id="2147484826"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13" tIns="45707" rIns="91413" bIns="45707"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13" tIns="45707" rIns="91413" bIns="45707"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78" y="6356802"/>
            <a:ext cx="2311400" cy="365125"/>
          </a:xfrm>
          <a:prstGeom prst="rect">
            <a:avLst/>
          </a:prstGeom>
        </p:spPr>
        <p:txBody>
          <a:bodyPr vert="horz" lIns="91413" tIns="45707" rIns="91413" bIns="45707" rtlCol="0" anchor="ctr"/>
          <a:lstStyle>
            <a:lvl1pPr algn="l">
              <a:defRPr sz="1200">
                <a:solidFill>
                  <a:schemeClr val="tx1">
                    <a:tint val="75000"/>
                  </a:schemeClr>
                </a:solidFill>
              </a:defRPr>
            </a:lvl1pPr>
          </a:lstStyle>
          <a:p>
            <a:pPr defTabSz="914125"/>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50" y="6356802"/>
            <a:ext cx="3136900" cy="365125"/>
          </a:xfrm>
          <a:prstGeom prst="rect">
            <a:avLst/>
          </a:prstGeom>
        </p:spPr>
        <p:txBody>
          <a:bodyPr vert="horz" lIns="91413" tIns="45707" rIns="91413" bIns="45707" rtlCol="0" anchor="ctr"/>
          <a:lstStyle>
            <a:lvl1pPr algn="ctr">
              <a:defRPr sz="1200">
                <a:solidFill>
                  <a:schemeClr val="tx1">
                    <a:tint val="75000"/>
                  </a:schemeClr>
                </a:solidFill>
              </a:defRPr>
            </a:lvl1pPr>
          </a:lstStyle>
          <a:p>
            <a:pPr defTabSz="914125"/>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594600" y="6493308"/>
            <a:ext cx="2311400" cy="365125"/>
          </a:xfrm>
          <a:prstGeom prst="rect">
            <a:avLst/>
          </a:prstGeom>
        </p:spPr>
        <p:txBody>
          <a:bodyPr vert="horz" lIns="91413" tIns="45707" rIns="91413" bIns="45707" rtlCol="0" anchor="ctr"/>
          <a:lstStyle>
            <a:lvl1pPr algn="r">
              <a:defRPr sz="1200">
                <a:solidFill>
                  <a:schemeClr val="tx1">
                    <a:tint val="75000"/>
                  </a:schemeClr>
                </a:solidFill>
              </a:defRPr>
            </a:lvl1pPr>
          </a:lstStyle>
          <a:p>
            <a:pPr defTabSz="914125"/>
            <a:fld id="{5A02BD7A-635E-43A0-8464-FD5073BFE4FA}" type="slidenum">
              <a:rPr lang="ja-JP" altLang="en-US" smtClean="0">
                <a:solidFill>
                  <a:prstClr val="black">
                    <a:tint val="75000"/>
                  </a:prstClr>
                </a:solidFill>
              </a:rPr>
              <a:pPr defTabSz="914125"/>
              <a:t>‹#›</a:t>
            </a:fld>
            <a:endParaRPr lang="ja-JP" altLang="en-US" dirty="0">
              <a:solidFill>
                <a:prstClr val="black">
                  <a:tint val="75000"/>
                </a:prstClr>
              </a:solidFill>
            </a:endParaRPr>
          </a:p>
        </p:txBody>
      </p:sp>
    </p:spTree>
    <p:extLst>
      <p:ext uri="{BB962C8B-B14F-4D97-AF65-F5344CB8AC3E}">
        <p14:creationId xmlns:p14="http://schemas.microsoft.com/office/powerpoint/2010/main" val="2776580345"/>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hf hdr="0" ftr="0" dt="0"/>
  <p:txStyles>
    <p:titleStyle>
      <a:lvl1pPr algn="ctr" defTabSz="914125" rtl="0" eaLnBrk="1" latinLnBrk="0" hangingPunct="1">
        <a:spcBef>
          <a:spcPct val="0"/>
        </a:spcBef>
        <a:buNone/>
        <a:defRPr kumimoji="1" sz="4400" kern="1200">
          <a:solidFill>
            <a:schemeClr val="tx1"/>
          </a:solidFill>
          <a:latin typeface="+mj-lt"/>
          <a:ea typeface="+mj-ea"/>
          <a:cs typeface="+mj-cs"/>
        </a:defRPr>
      </a:lvl1pPr>
    </p:titleStyle>
    <p:bodyStyle>
      <a:lvl1pPr marL="342797" indent="-342797" algn="l" defTabSz="91412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727" indent="-285664" algn="l" defTabSz="91412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657" indent="-228532" algn="l" defTabSz="91412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72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782"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844"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07"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97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033"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125" rtl="0" eaLnBrk="1" latinLnBrk="0" hangingPunct="1">
        <a:defRPr kumimoji="1" sz="1800" kern="1200">
          <a:solidFill>
            <a:schemeClr val="tx1"/>
          </a:solidFill>
          <a:latin typeface="+mn-lt"/>
          <a:ea typeface="+mn-ea"/>
          <a:cs typeface="+mn-cs"/>
        </a:defRPr>
      </a:lvl1pPr>
      <a:lvl2pPr marL="457063" algn="l" defTabSz="914125" rtl="0" eaLnBrk="1" latinLnBrk="0" hangingPunct="1">
        <a:defRPr kumimoji="1" sz="1800" kern="1200">
          <a:solidFill>
            <a:schemeClr val="tx1"/>
          </a:solidFill>
          <a:latin typeface="+mn-lt"/>
          <a:ea typeface="+mn-ea"/>
          <a:cs typeface="+mn-cs"/>
        </a:defRPr>
      </a:lvl2pPr>
      <a:lvl3pPr marL="914125" algn="l" defTabSz="914125" rtl="0" eaLnBrk="1" latinLnBrk="0" hangingPunct="1">
        <a:defRPr kumimoji="1" sz="1800" kern="1200">
          <a:solidFill>
            <a:schemeClr val="tx1"/>
          </a:solidFill>
          <a:latin typeface="+mn-lt"/>
          <a:ea typeface="+mn-ea"/>
          <a:cs typeface="+mn-cs"/>
        </a:defRPr>
      </a:lvl3pPr>
      <a:lvl4pPr marL="1371188" algn="l" defTabSz="914125" rtl="0" eaLnBrk="1" latinLnBrk="0" hangingPunct="1">
        <a:defRPr kumimoji="1" sz="1800" kern="1200">
          <a:solidFill>
            <a:schemeClr val="tx1"/>
          </a:solidFill>
          <a:latin typeface="+mn-lt"/>
          <a:ea typeface="+mn-ea"/>
          <a:cs typeface="+mn-cs"/>
        </a:defRPr>
      </a:lvl4pPr>
      <a:lvl5pPr marL="1828251" algn="l" defTabSz="914125" rtl="0" eaLnBrk="1" latinLnBrk="0" hangingPunct="1">
        <a:defRPr kumimoji="1" sz="1800" kern="1200">
          <a:solidFill>
            <a:schemeClr val="tx1"/>
          </a:solidFill>
          <a:latin typeface="+mn-lt"/>
          <a:ea typeface="+mn-ea"/>
          <a:cs typeface="+mn-cs"/>
        </a:defRPr>
      </a:lvl5pPr>
      <a:lvl6pPr marL="2285314" algn="l" defTabSz="914125" rtl="0" eaLnBrk="1" latinLnBrk="0" hangingPunct="1">
        <a:defRPr kumimoji="1" sz="1800" kern="1200">
          <a:solidFill>
            <a:schemeClr val="tx1"/>
          </a:solidFill>
          <a:latin typeface="+mn-lt"/>
          <a:ea typeface="+mn-ea"/>
          <a:cs typeface="+mn-cs"/>
        </a:defRPr>
      </a:lvl6pPr>
      <a:lvl7pPr marL="2742377" algn="l" defTabSz="914125" rtl="0" eaLnBrk="1" latinLnBrk="0" hangingPunct="1">
        <a:defRPr kumimoji="1" sz="1800" kern="1200">
          <a:solidFill>
            <a:schemeClr val="tx1"/>
          </a:solidFill>
          <a:latin typeface="+mn-lt"/>
          <a:ea typeface="+mn-ea"/>
          <a:cs typeface="+mn-cs"/>
        </a:defRPr>
      </a:lvl7pPr>
      <a:lvl8pPr marL="3199439" algn="l" defTabSz="914125" rtl="0" eaLnBrk="1" latinLnBrk="0" hangingPunct="1">
        <a:defRPr kumimoji="1" sz="1800" kern="1200">
          <a:solidFill>
            <a:schemeClr val="tx1"/>
          </a:solidFill>
          <a:latin typeface="+mn-lt"/>
          <a:ea typeface="+mn-ea"/>
          <a:cs typeface="+mn-cs"/>
        </a:defRPr>
      </a:lvl8pPr>
      <a:lvl9pPr marL="3656501" algn="l" defTabSz="914125"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330" tIns="45667" rIns="91330" bIns="45667"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330" tIns="45667" rIns="91330" bIns="45667"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78" y="6356807"/>
            <a:ext cx="2311400" cy="365125"/>
          </a:xfrm>
          <a:prstGeom prst="rect">
            <a:avLst/>
          </a:prstGeom>
        </p:spPr>
        <p:txBody>
          <a:bodyPr vert="horz" lIns="91330" tIns="45667" rIns="91330" bIns="45667" rtlCol="0" anchor="ctr"/>
          <a:lstStyle>
            <a:lvl1pPr algn="l">
              <a:defRPr sz="1200">
                <a:solidFill>
                  <a:schemeClr val="tx1">
                    <a:tint val="75000"/>
                  </a:schemeClr>
                </a:solidFill>
              </a:defRPr>
            </a:lvl1pPr>
          </a:lstStyle>
          <a:p>
            <a:pPr defTabSz="913300"/>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50" y="6356807"/>
            <a:ext cx="3136900" cy="365125"/>
          </a:xfrm>
          <a:prstGeom prst="rect">
            <a:avLst/>
          </a:prstGeom>
        </p:spPr>
        <p:txBody>
          <a:bodyPr vert="horz" lIns="91330" tIns="45667" rIns="91330" bIns="45667" rtlCol="0" anchor="ctr"/>
          <a:lstStyle>
            <a:lvl1pPr algn="ctr">
              <a:defRPr sz="1200">
                <a:solidFill>
                  <a:schemeClr val="tx1">
                    <a:tint val="75000"/>
                  </a:schemeClr>
                </a:solidFill>
              </a:defRPr>
            </a:lvl1pPr>
          </a:lstStyle>
          <a:p>
            <a:pPr defTabSz="913300"/>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594600" y="6493313"/>
            <a:ext cx="2311400" cy="365125"/>
          </a:xfrm>
          <a:prstGeom prst="rect">
            <a:avLst/>
          </a:prstGeom>
        </p:spPr>
        <p:txBody>
          <a:bodyPr vert="horz" lIns="91330" tIns="45667" rIns="91330" bIns="45667" rtlCol="0" anchor="ctr"/>
          <a:lstStyle>
            <a:lvl1pPr algn="r">
              <a:defRPr sz="1200">
                <a:solidFill>
                  <a:schemeClr val="tx1">
                    <a:tint val="75000"/>
                  </a:schemeClr>
                </a:solidFill>
              </a:defRPr>
            </a:lvl1pPr>
          </a:lstStyle>
          <a:p>
            <a:pPr defTabSz="913300"/>
            <a:fld id="{5A02BD7A-635E-43A0-8464-FD5073BFE4FA}" type="slidenum">
              <a:rPr lang="ja-JP" altLang="en-US" smtClean="0">
                <a:solidFill>
                  <a:prstClr val="black">
                    <a:tint val="75000"/>
                  </a:prstClr>
                </a:solidFill>
              </a:rPr>
              <a:pPr defTabSz="913300"/>
              <a:t>‹#›</a:t>
            </a:fld>
            <a:endParaRPr lang="ja-JP" altLang="en-US" dirty="0">
              <a:solidFill>
                <a:prstClr val="black">
                  <a:tint val="75000"/>
                </a:prstClr>
              </a:solidFill>
            </a:endParaRPr>
          </a:p>
        </p:txBody>
      </p:sp>
    </p:spTree>
    <p:extLst>
      <p:ext uri="{BB962C8B-B14F-4D97-AF65-F5344CB8AC3E}">
        <p14:creationId xmlns:p14="http://schemas.microsoft.com/office/powerpoint/2010/main" val="778817469"/>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hf hdr="0" ftr="0" dt="0"/>
  <p:txStyles>
    <p:titleStyle>
      <a:lvl1pPr algn="ctr" defTabSz="913300" rtl="0" eaLnBrk="1" latinLnBrk="0" hangingPunct="1">
        <a:spcBef>
          <a:spcPct val="0"/>
        </a:spcBef>
        <a:buNone/>
        <a:defRPr kumimoji="1" sz="4400" kern="1200">
          <a:solidFill>
            <a:schemeClr val="tx1"/>
          </a:solidFill>
          <a:latin typeface="+mj-lt"/>
          <a:ea typeface="+mj-ea"/>
          <a:cs typeface="+mj-cs"/>
        </a:defRPr>
      </a:lvl1pPr>
    </p:titleStyle>
    <p:bodyStyle>
      <a:lvl1pPr marL="342487" indent="-342487" algn="l" defTabSz="9133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057" indent="-285408" algn="l" defTabSz="9133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1627" indent="-228327" algn="l" defTabSz="9133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8279" indent="-228327" algn="l" defTabSz="9133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4928" indent="-228327" algn="l" defTabSz="9133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1578" indent="-228327" algn="l" defTabSz="9133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8230" indent="-228327" algn="l" defTabSz="9133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4880" indent="-228327" algn="l" defTabSz="9133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1531" indent="-228327" algn="l" defTabSz="9133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300" rtl="0" eaLnBrk="1" latinLnBrk="0" hangingPunct="1">
        <a:defRPr kumimoji="1" sz="1800" kern="1200">
          <a:solidFill>
            <a:schemeClr val="tx1"/>
          </a:solidFill>
          <a:latin typeface="+mn-lt"/>
          <a:ea typeface="+mn-ea"/>
          <a:cs typeface="+mn-cs"/>
        </a:defRPr>
      </a:lvl1pPr>
      <a:lvl2pPr marL="456650" algn="l" defTabSz="913300" rtl="0" eaLnBrk="1" latinLnBrk="0" hangingPunct="1">
        <a:defRPr kumimoji="1" sz="1800" kern="1200">
          <a:solidFill>
            <a:schemeClr val="tx1"/>
          </a:solidFill>
          <a:latin typeface="+mn-lt"/>
          <a:ea typeface="+mn-ea"/>
          <a:cs typeface="+mn-cs"/>
        </a:defRPr>
      </a:lvl2pPr>
      <a:lvl3pPr marL="913300" algn="l" defTabSz="913300" rtl="0" eaLnBrk="1" latinLnBrk="0" hangingPunct="1">
        <a:defRPr kumimoji="1" sz="1800" kern="1200">
          <a:solidFill>
            <a:schemeClr val="tx1"/>
          </a:solidFill>
          <a:latin typeface="+mn-lt"/>
          <a:ea typeface="+mn-ea"/>
          <a:cs typeface="+mn-cs"/>
        </a:defRPr>
      </a:lvl3pPr>
      <a:lvl4pPr marL="1369952" algn="l" defTabSz="913300" rtl="0" eaLnBrk="1" latinLnBrk="0" hangingPunct="1">
        <a:defRPr kumimoji="1" sz="1800" kern="1200">
          <a:solidFill>
            <a:schemeClr val="tx1"/>
          </a:solidFill>
          <a:latin typeface="+mn-lt"/>
          <a:ea typeface="+mn-ea"/>
          <a:cs typeface="+mn-cs"/>
        </a:defRPr>
      </a:lvl4pPr>
      <a:lvl5pPr marL="1826602" algn="l" defTabSz="913300" rtl="0" eaLnBrk="1" latinLnBrk="0" hangingPunct="1">
        <a:defRPr kumimoji="1" sz="1800" kern="1200">
          <a:solidFill>
            <a:schemeClr val="tx1"/>
          </a:solidFill>
          <a:latin typeface="+mn-lt"/>
          <a:ea typeface="+mn-ea"/>
          <a:cs typeface="+mn-cs"/>
        </a:defRPr>
      </a:lvl5pPr>
      <a:lvl6pPr marL="2283254" algn="l" defTabSz="913300" rtl="0" eaLnBrk="1" latinLnBrk="0" hangingPunct="1">
        <a:defRPr kumimoji="1" sz="1800" kern="1200">
          <a:solidFill>
            <a:schemeClr val="tx1"/>
          </a:solidFill>
          <a:latin typeface="+mn-lt"/>
          <a:ea typeface="+mn-ea"/>
          <a:cs typeface="+mn-cs"/>
        </a:defRPr>
      </a:lvl6pPr>
      <a:lvl7pPr marL="2739906" algn="l" defTabSz="913300" rtl="0" eaLnBrk="1" latinLnBrk="0" hangingPunct="1">
        <a:defRPr kumimoji="1" sz="1800" kern="1200">
          <a:solidFill>
            <a:schemeClr val="tx1"/>
          </a:solidFill>
          <a:latin typeface="+mn-lt"/>
          <a:ea typeface="+mn-ea"/>
          <a:cs typeface="+mn-cs"/>
        </a:defRPr>
      </a:lvl7pPr>
      <a:lvl8pPr marL="3196554" algn="l" defTabSz="913300" rtl="0" eaLnBrk="1" latinLnBrk="0" hangingPunct="1">
        <a:defRPr kumimoji="1" sz="1800" kern="1200">
          <a:solidFill>
            <a:schemeClr val="tx1"/>
          </a:solidFill>
          <a:latin typeface="+mn-lt"/>
          <a:ea typeface="+mn-ea"/>
          <a:cs typeface="+mn-cs"/>
        </a:defRPr>
      </a:lvl8pPr>
      <a:lvl9pPr marL="3653204" algn="l" defTabSz="9133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75" y="635679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1EC557-6EBF-4D01-836E-3804107231E6}"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79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79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06334222"/>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8"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8" y="1600206"/>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424" y="6356878"/>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E5B95D-73A3-498E-90FF-575B830A3822}"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878"/>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651856" y="6555214"/>
            <a:ext cx="2311400" cy="365125"/>
          </a:xfrm>
          <a:prstGeom prst="rect">
            <a:avLst/>
          </a:prstGeom>
        </p:spPr>
        <p:txBody>
          <a:bodyPr vert="horz" lIns="91440" tIns="45720" rIns="91440" bIns="45720" rtlCol="0" anchor="ctr"/>
          <a:lstStyle>
            <a:lvl1pPr algn="r">
              <a:defRPr sz="2000">
                <a:solidFill>
                  <a:schemeClr val="tx1"/>
                </a:solidFill>
                <a:ea typeface="ＤＨＰ平成ゴシックW5" pitchFamily="2" charset="-128"/>
              </a:defRPr>
            </a:lvl1pPr>
          </a:lstStyle>
          <a:p>
            <a:fld id="{32927FFD-3D24-4EC2-AEC8-E83A8D96C0A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690052532"/>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 id="2147484006" r:id="rId12"/>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34" y="63566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1EC557-6EBF-4D01-836E-3804107231E6}"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6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6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89948836"/>
      </p:ext>
    </p:extLst>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8"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8" y="1600205"/>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38" y="6356647"/>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B01F03-3065-4DDA-8E4D-2307DE300907}"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647"/>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651773" y="6554983"/>
            <a:ext cx="2311400" cy="365125"/>
          </a:xfrm>
          <a:prstGeom prst="rect">
            <a:avLst/>
          </a:prstGeom>
        </p:spPr>
        <p:txBody>
          <a:bodyPr vert="horz" lIns="91440" tIns="45720" rIns="91440" bIns="45720" rtlCol="0" anchor="ctr"/>
          <a:lstStyle>
            <a:lvl1pPr algn="r">
              <a:defRPr sz="2000">
                <a:solidFill>
                  <a:schemeClr val="tx1"/>
                </a:solidFill>
                <a:ea typeface="ＤＨＰ平成ゴシックW5" pitchFamily="2" charset="-128"/>
              </a:defRPr>
            </a:lvl1pPr>
          </a:lstStyle>
          <a:p>
            <a:fld id="{32927FFD-3D24-4EC2-AEC8-E83A8D96C0A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4212127195"/>
      </p:ext>
    </p:extLst>
  </p:cSld>
  <p:clrMap bg1="lt1" tx1="dk1" bg2="lt2" tx2="dk2" accent1="accent1" accent2="accent2" accent3="accent3" accent4="accent4" accent5="accent5" accent6="accent6" hlink="hlink" folHlink="folHlink"/>
  <p:sldLayoutIdLst>
    <p:sldLayoutId id="2147484528" r:id="rId1"/>
    <p:sldLayoutId id="2147484529" r:id="rId2"/>
    <p:sldLayoutId id="2147484530" r:id="rId3"/>
    <p:sldLayoutId id="2147484531" r:id="rId4"/>
    <p:sldLayoutId id="2147484532" r:id="rId5"/>
    <p:sldLayoutId id="2147484533" r:id="rId6"/>
    <p:sldLayoutId id="2147484534" r:id="rId7"/>
    <p:sldLayoutId id="2147484535" r:id="rId8"/>
    <p:sldLayoutId id="2147484536" r:id="rId9"/>
    <p:sldLayoutId id="2147484537" r:id="rId10"/>
    <p:sldLayoutId id="2147484538" r:id="rId11"/>
    <p:sldLayoutId id="2147484539"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0" y="-26988"/>
            <a:ext cx="9906000" cy="576263"/>
          </a:xfrm>
          <a:prstGeom prst="rect">
            <a:avLst/>
          </a:prstGeom>
          <a:pattFill prst="ltHorz">
            <a:fgClr>
              <a:srgbClr val="99FF99"/>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95306"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4" name="日付プレースホルダー 3"/>
          <p:cNvSpPr>
            <a:spLocks noGrp="1"/>
          </p:cNvSpPr>
          <p:nvPr>
            <p:ph type="dt" sz="half" idx="2"/>
          </p:nvPr>
        </p:nvSpPr>
        <p:spPr>
          <a:xfrm>
            <a:off x="5436" y="6487748"/>
            <a:ext cx="2311400" cy="365125"/>
          </a:xfrm>
          <a:prstGeom prst="rect">
            <a:avLst/>
          </a:prstGeom>
        </p:spPr>
        <p:txBody>
          <a:bodyPr vert="horz" lIns="91440" tIns="45720" rIns="91440" bIns="45720" rtlCol="0" anchor="b"/>
          <a:lstStyle>
            <a:lvl1pPr algn="l">
              <a:defRPr sz="1200">
                <a:solidFill>
                  <a:schemeClr val="tx1">
                    <a:tint val="75000"/>
                  </a:schemeClr>
                </a:solidFill>
                <a:cs typeface="+mn-cs"/>
              </a:defRPr>
            </a:lvl1pPr>
          </a:lstStyle>
          <a:p>
            <a:fld id="{2B77A75D-4AE0-4898-8D22-6872A5CC5917}" type="datetime1">
              <a:rPr lang="ja-JP" altLang="en-US" smtClean="0">
                <a:solidFill>
                  <a:prstClr val="black">
                    <a:tint val="75000"/>
                  </a:prstClr>
                </a:solidFill>
              </a:rPr>
              <a:pPr/>
              <a:t>2014/6/4</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487748"/>
            <a:ext cx="3136900" cy="365125"/>
          </a:xfrm>
          <a:prstGeom prst="rect">
            <a:avLst/>
          </a:prstGeom>
        </p:spPr>
        <p:txBody>
          <a:bodyPr vert="horz" lIns="91440" tIns="45720" rIns="91440" bIns="45720" rtlCol="0" anchor="b"/>
          <a:lstStyle>
            <a:lvl1pPr algn="ctr">
              <a:defRPr sz="1200">
                <a:solidFill>
                  <a:schemeClr val="tx1">
                    <a:tint val="75000"/>
                  </a:schemeClr>
                </a:solidFill>
                <a:cs typeface="+mn-cs"/>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578313" y="6487748"/>
            <a:ext cx="2311400" cy="365125"/>
          </a:xfrm>
          <a:prstGeom prst="rect">
            <a:avLst/>
          </a:prstGeom>
        </p:spPr>
        <p:txBody>
          <a:bodyPr vert="horz" lIns="91440" tIns="45720" rIns="91440" bIns="45720" rtlCol="0" anchor="b"/>
          <a:lstStyle>
            <a:lvl1pPr algn="r">
              <a:defRPr sz="1600">
                <a:solidFill>
                  <a:schemeClr val="tx1"/>
                </a:solidFill>
                <a:latin typeface="+mn-lt"/>
                <a:cs typeface="+mn-cs"/>
              </a:defRPr>
            </a:lvl1pPr>
          </a:lstStyle>
          <a:p>
            <a:fld id="{D4C4FD99-15B3-4E30-9B68-838ECD6012DF}"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127404310"/>
      </p:ext>
    </p:extLst>
  </p:cSld>
  <p:clrMap bg1="lt1" tx1="dk1" bg2="lt2" tx2="dk2" accent1="accent1" accent2="accent2" accent3="accent3" accent4="accent4" accent5="accent5" accent6="accent6" hlink="hlink" folHlink="folHlink"/>
  <p:sldLayoutIdLst>
    <p:sldLayoutId id="2147484541" r:id="rId1"/>
    <p:sldLayoutId id="2147484542" r:id="rId2"/>
    <p:sldLayoutId id="2147484543" r:id="rId3"/>
    <p:sldLayoutId id="2147484544" r:id="rId4"/>
    <p:sldLayoutId id="2147484545" r:id="rId5"/>
    <p:sldLayoutId id="2147484546" r:id="rId6"/>
    <p:sldLayoutId id="2147484547" r:id="rId7"/>
    <p:sldLayoutId id="2147484548" r:id="rId8"/>
    <p:sldLayoutId id="2147484549" r:id="rId9"/>
    <p:sldLayoutId id="2147484550" r:id="rId10"/>
    <p:sldLayoutId id="2147484551" r:id="rId11"/>
  </p:sldLayoutIdLst>
  <p:transition>
    <p:fade/>
  </p:transition>
  <p:timing>
    <p:tnLst>
      <p:par>
        <p:cTn id="1" dur="indefinite" restart="never" nodeType="tmRoot"/>
      </p:par>
    </p:tnLst>
  </p:timing>
  <p:hf hdr="0" ftr="0" dt="0"/>
  <p:txStyles>
    <p:titleStyle>
      <a:lvl1pPr algn="ctr" rtl="0" eaLnBrk="1" fontAlgn="base" hangingPunct="1">
        <a:spcBef>
          <a:spcPct val="0"/>
        </a:spcBef>
        <a:spcAft>
          <a:spcPct val="0"/>
        </a:spcAft>
        <a:defRPr kumimoji="1" sz="2800" kern="1200">
          <a:solidFill>
            <a:schemeClr val="tx1"/>
          </a:solidFill>
          <a:latin typeface="+mj-lt"/>
          <a:ea typeface="+mj-ea"/>
          <a:cs typeface="+mj-cs"/>
        </a:defRPr>
      </a:lvl1pPr>
      <a:lvl2pPr algn="ctr" rtl="0" eaLnBrk="1" fontAlgn="base" hangingPunct="1">
        <a:spcBef>
          <a:spcPct val="0"/>
        </a:spcBef>
        <a:spcAft>
          <a:spcPct val="0"/>
        </a:spcAft>
        <a:defRPr kumimoji="1" sz="2800">
          <a:solidFill>
            <a:schemeClr val="tx1"/>
          </a:solidFill>
          <a:latin typeface="Arial" charset="0"/>
          <a:ea typeface="ＭＳ Ｐゴシック" pitchFamily="50" charset="-128"/>
        </a:defRPr>
      </a:lvl2pPr>
      <a:lvl3pPr algn="ctr" rtl="0" eaLnBrk="1" fontAlgn="base" hangingPunct="1">
        <a:spcBef>
          <a:spcPct val="0"/>
        </a:spcBef>
        <a:spcAft>
          <a:spcPct val="0"/>
        </a:spcAft>
        <a:defRPr kumimoji="1" sz="2800">
          <a:solidFill>
            <a:schemeClr val="tx1"/>
          </a:solidFill>
          <a:latin typeface="Arial" charset="0"/>
          <a:ea typeface="ＭＳ Ｐゴシック" pitchFamily="50" charset="-128"/>
        </a:defRPr>
      </a:lvl3pPr>
      <a:lvl4pPr algn="ctr" rtl="0" eaLnBrk="1" fontAlgn="base" hangingPunct="1">
        <a:spcBef>
          <a:spcPct val="0"/>
        </a:spcBef>
        <a:spcAft>
          <a:spcPct val="0"/>
        </a:spcAft>
        <a:defRPr kumimoji="1" sz="2800">
          <a:solidFill>
            <a:schemeClr val="tx1"/>
          </a:solidFill>
          <a:latin typeface="Arial" charset="0"/>
          <a:ea typeface="ＭＳ Ｐゴシック" pitchFamily="50" charset="-128"/>
        </a:defRPr>
      </a:lvl4pPr>
      <a:lvl5pPr algn="ctr" rtl="0" eaLnBrk="1" fontAlgn="base" hangingPunct="1">
        <a:spcBef>
          <a:spcPct val="0"/>
        </a:spcBef>
        <a:spcAft>
          <a:spcPct val="0"/>
        </a:spcAft>
        <a:defRPr kumimoji="1" sz="2800">
          <a:solidFill>
            <a:schemeClr val="tx1"/>
          </a:solidFill>
          <a:latin typeface="Arial" charset="0"/>
          <a:ea typeface="ＭＳ Ｐゴシック" pitchFamily="50" charset="-128"/>
        </a:defRPr>
      </a:lvl5pPr>
      <a:lvl6pPr marL="457200" algn="ctr" rtl="0" eaLnBrk="1" fontAlgn="base" hangingPunct="1">
        <a:spcBef>
          <a:spcPct val="0"/>
        </a:spcBef>
        <a:spcAft>
          <a:spcPct val="0"/>
        </a:spcAft>
        <a:defRPr kumimoji="1" sz="2800">
          <a:solidFill>
            <a:schemeClr val="tx1"/>
          </a:solidFill>
          <a:latin typeface="Calibri" pitchFamily="34" charset="0"/>
        </a:defRPr>
      </a:lvl6pPr>
      <a:lvl7pPr marL="914400" algn="ctr" rtl="0" eaLnBrk="1" fontAlgn="base" hangingPunct="1">
        <a:spcBef>
          <a:spcPct val="0"/>
        </a:spcBef>
        <a:spcAft>
          <a:spcPct val="0"/>
        </a:spcAft>
        <a:defRPr kumimoji="1" sz="2800">
          <a:solidFill>
            <a:schemeClr val="tx1"/>
          </a:solidFill>
          <a:latin typeface="Calibri" pitchFamily="34" charset="0"/>
        </a:defRPr>
      </a:lvl7pPr>
      <a:lvl8pPr marL="1371600" algn="ctr" rtl="0" eaLnBrk="1" fontAlgn="base" hangingPunct="1">
        <a:spcBef>
          <a:spcPct val="0"/>
        </a:spcBef>
        <a:spcAft>
          <a:spcPct val="0"/>
        </a:spcAft>
        <a:defRPr kumimoji="1" sz="2800">
          <a:solidFill>
            <a:schemeClr val="tx1"/>
          </a:solidFill>
          <a:latin typeface="Calibri" pitchFamily="34" charset="0"/>
        </a:defRPr>
      </a:lvl8pPr>
      <a:lvl9pPr marL="1828800" algn="ctr" rtl="0" eaLnBrk="1" fontAlgn="base" hangingPunct="1">
        <a:spcBef>
          <a:spcPct val="0"/>
        </a:spcBef>
        <a:spcAft>
          <a:spcPct val="0"/>
        </a:spcAft>
        <a:defRPr kumimoji="1" sz="28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28" y="635659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26"/>
            <a:fld id="{146F781B-66D6-4C58-8787-7172BD7C6499}" type="datetime1">
              <a:rPr lang="ja-JP" altLang="en-US" smtClean="0">
                <a:solidFill>
                  <a:prstClr val="black">
                    <a:tint val="75000"/>
                  </a:prstClr>
                </a:solidFill>
              </a:rPr>
              <a:pPr defTabSz="914326"/>
              <a:t>2014/6/4</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59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26"/>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59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26"/>
            <a:fld id="{09339401-F51B-47DA-999D-0ADA06BC13E2}" type="slidenum">
              <a:rPr lang="ja-JP" altLang="en-US" smtClean="0">
                <a:solidFill>
                  <a:prstClr val="black">
                    <a:tint val="75000"/>
                  </a:prstClr>
                </a:solidFill>
              </a:rPr>
              <a:pPr defTabSz="914326"/>
              <a:t>‹#›</a:t>
            </a:fld>
            <a:endParaRPr lang="ja-JP" altLang="en-US">
              <a:solidFill>
                <a:prstClr val="black">
                  <a:tint val="75000"/>
                </a:prstClr>
              </a:solidFill>
            </a:endParaRPr>
          </a:p>
        </p:txBody>
      </p:sp>
    </p:spTree>
    <p:extLst>
      <p:ext uri="{BB962C8B-B14F-4D97-AF65-F5344CB8AC3E}">
        <p14:creationId xmlns:p14="http://schemas.microsoft.com/office/powerpoint/2010/main" val="4204639042"/>
      </p:ext>
    </p:extLst>
  </p:cSld>
  <p:clrMap bg1="lt1" tx1="dk1" bg2="lt2" tx2="dk2" accent1="accent1" accent2="accent2" accent3="accent3" accent4="accent4" accent5="accent5" accent6="accent6" hlink="hlink" folHlink="folHlink"/>
  <p:sldLayoutIdLst>
    <p:sldLayoutId id="2147484553" r:id="rId1"/>
    <p:sldLayoutId id="2147484554" r:id="rId2"/>
    <p:sldLayoutId id="2147484555" r:id="rId3"/>
    <p:sldLayoutId id="2147484556" r:id="rId4"/>
    <p:sldLayoutId id="2147484557" r:id="rId5"/>
    <p:sldLayoutId id="2147484558" r:id="rId6"/>
    <p:sldLayoutId id="2147484559" r:id="rId7"/>
    <p:sldLayoutId id="2147484560" r:id="rId8"/>
    <p:sldLayoutId id="2147484561" r:id="rId9"/>
    <p:sldLayoutId id="2147484562" r:id="rId10"/>
    <p:sldLayoutId id="2147484563"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image" Target="../media/image13.gif"/><Relationship Id="rId18" Type="http://schemas.openxmlformats.org/officeDocument/2006/relationships/image" Target="../media/image18.wmf"/><Relationship Id="rId3" Type="http://schemas.openxmlformats.org/officeDocument/2006/relationships/image" Target="../media/image3.wmf"/><Relationship Id="rId7" Type="http://schemas.openxmlformats.org/officeDocument/2006/relationships/image" Target="../media/image7.wmf"/><Relationship Id="rId12" Type="http://schemas.openxmlformats.org/officeDocument/2006/relationships/image" Target="../media/image12.gif"/><Relationship Id="rId17" Type="http://schemas.openxmlformats.org/officeDocument/2006/relationships/image" Target="../media/image17.png"/><Relationship Id="rId2" Type="http://schemas.openxmlformats.org/officeDocument/2006/relationships/image" Target="../media/image2.jpeg"/><Relationship Id="rId16" Type="http://schemas.openxmlformats.org/officeDocument/2006/relationships/image" Target="../media/image16.wmf"/><Relationship Id="rId20" Type="http://schemas.openxmlformats.org/officeDocument/2006/relationships/image" Target="../media/image20.png"/><Relationship Id="rId1" Type="http://schemas.openxmlformats.org/officeDocument/2006/relationships/slideLayout" Target="../slideLayouts/slideLayout40.xml"/><Relationship Id="rId6" Type="http://schemas.openxmlformats.org/officeDocument/2006/relationships/image" Target="../media/image6.wmf"/><Relationship Id="rId11" Type="http://schemas.openxmlformats.org/officeDocument/2006/relationships/image" Target="../media/image11.wmf"/><Relationship Id="rId5" Type="http://schemas.openxmlformats.org/officeDocument/2006/relationships/image" Target="../media/image5.wmf"/><Relationship Id="rId15" Type="http://schemas.openxmlformats.org/officeDocument/2006/relationships/image" Target="../media/image15.wmf"/><Relationship Id="rId10" Type="http://schemas.openxmlformats.org/officeDocument/2006/relationships/image" Target="../media/image10.wmf"/><Relationship Id="rId19" Type="http://schemas.openxmlformats.org/officeDocument/2006/relationships/image" Target="../media/image19.wmf"/><Relationship Id="rId4" Type="http://schemas.openxmlformats.org/officeDocument/2006/relationships/image" Target="../media/image4.wmf"/><Relationship Id="rId9" Type="http://schemas.openxmlformats.org/officeDocument/2006/relationships/image" Target="../media/image9.wmf"/><Relationship Id="rId14" Type="http://schemas.openxmlformats.org/officeDocument/2006/relationships/image" Target="../media/image14.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1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9.xml"/><Relationship Id="rId1" Type="http://schemas.openxmlformats.org/officeDocument/2006/relationships/slideLayout" Target="../slideLayouts/slideLayout125.xml"/><Relationship Id="rId4" Type="http://schemas.openxmlformats.org/officeDocument/2006/relationships/image" Target="../media/image22.wmf"/></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3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6.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14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29.xml.rels><?xml version="1.0" encoding="UTF-8" standalone="yes"?>
<Relationships xmlns="http://schemas.openxmlformats.org/package/2006/relationships"><Relationship Id="rId3" Type="http://schemas.openxmlformats.org/officeDocument/2006/relationships/hyperlink" Target="http://www.mhlw.go.jp/stf/seisakunitsuite/bunya/hukushi_kaigo/kaigo_koureisha/chiiki-houkatsu/index.html" TargetMode="External"/><Relationship Id="rId2" Type="http://schemas.openxmlformats.org/officeDocument/2006/relationships/notesSlide" Target="../notesSlides/notesSlide15.xml"/><Relationship Id="rId1" Type="http://schemas.openxmlformats.org/officeDocument/2006/relationships/slideLayout" Target="../slideLayouts/slideLayout10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30.xml.rels><?xml version="1.0" encoding="UTF-8" standalone="yes"?>
<Relationships xmlns="http://schemas.openxmlformats.org/package/2006/relationships"><Relationship Id="rId2" Type="http://schemas.openxmlformats.org/officeDocument/2006/relationships/hyperlink" Target="http://www.mhlw.go.jp/seisakunitsuite/bunya/hukushi_kaigo/kaigo_koureisha/chiiki-houkatsu/dl/model.pdf" TargetMode="External"/><Relationship Id="rId1" Type="http://schemas.openxmlformats.org/officeDocument/2006/relationships/slideLayout" Target="../slideLayouts/slideLayout108.xml"/></Relationships>
</file>

<file path=ppt/slides/_rels/slide31.xml.rels><?xml version="1.0" encoding="UTF-8" standalone="yes"?>
<Relationships xmlns="http://schemas.openxmlformats.org/package/2006/relationships"><Relationship Id="rId8" Type="http://schemas.openxmlformats.org/officeDocument/2006/relationships/hyperlink" Target="http://www.mhlw.go.jp/topics/kaigo/yobou/torikumi_02.html" TargetMode="External"/><Relationship Id="rId13" Type="http://schemas.openxmlformats.org/officeDocument/2006/relationships/hyperlink" Target="http://www.mhlw.go.jp/topics/kaigo/index_yobou.html" TargetMode="External"/><Relationship Id="rId18" Type="http://schemas.openxmlformats.org/officeDocument/2006/relationships/image" Target="../media/image28.emf"/><Relationship Id="rId3" Type="http://schemas.openxmlformats.org/officeDocument/2006/relationships/hyperlink" Target="http://www.mhlw.go.jp/seisakunitsuite/bunya/hukushi_kaigo/kaigo_koureisha/yobou/jitsurei.html" TargetMode="External"/><Relationship Id="rId7" Type="http://schemas.openxmlformats.org/officeDocument/2006/relationships/hyperlink" Target="http://www.mhlw.go.jp/stf/seisakunitsuite/bunya/hukushi_kaigo/kaigo_koureisha/index.html" TargetMode="External"/><Relationship Id="rId12" Type="http://schemas.openxmlformats.org/officeDocument/2006/relationships/hyperlink" Target="http://www.mhlw.go.jp/seisakunitsuite/bunya/hukushi_kaigo/kaigo_koureisha/" TargetMode="External"/><Relationship Id="rId17" Type="http://schemas.openxmlformats.org/officeDocument/2006/relationships/hyperlink" Target="http://www.mhlw.go.jp/seisakunitsuite/bunya/hukushi_kaigo/kaigo_koureisha/chiiki-houkatsu/dl/link3-0-01.pdf" TargetMode="External"/><Relationship Id="rId2" Type="http://schemas.openxmlformats.org/officeDocument/2006/relationships/notesSlide" Target="../notesSlides/notesSlide16.xml"/><Relationship Id="rId16" Type="http://schemas.openxmlformats.org/officeDocument/2006/relationships/hyperlink" Target="http://www.hit-north.or.jp/houkokusyo/2013tiikihokatsu-shiryo.pdf" TargetMode="External"/><Relationship Id="rId1" Type="http://schemas.openxmlformats.org/officeDocument/2006/relationships/slideLayout" Target="../slideLayouts/slideLayout172.xml"/><Relationship Id="rId6" Type="http://schemas.openxmlformats.org/officeDocument/2006/relationships/hyperlink" Target="http://www.mhlw.go.jp/stf/seisakunitsuite/bunya/hukushi_kaigo/index.html" TargetMode="External"/><Relationship Id="rId11" Type="http://schemas.openxmlformats.org/officeDocument/2006/relationships/hyperlink" Target="http://www.mhlw.go.jp/seisakunitsuite/bunya/hukushi_kaigo/" TargetMode="External"/><Relationship Id="rId5" Type="http://schemas.openxmlformats.org/officeDocument/2006/relationships/hyperlink" Target="http://www.mhlw.go.jp/stf/seisakunitsuite/bunya/index.html" TargetMode="External"/><Relationship Id="rId15" Type="http://schemas.openxmlformats.org/officeDocument/2006/relationships/hyperlink" Target="http://www.mhlw.go.jp/seisakunitsuite/bunya/hukushi_kaigo/kaigo_koureisha/chiiki-houkatsu/dl/jirei.pdf" TargetMode="External"/><Relationship Id="rId10" Type="http://schemas.openxmlformats.org/officeDocument/2006/relationships/hyperlink" Target="http://www.mhlw.go.jp/seisakunitsuite/bunya/" TargetMode="External"/><Relationship Id="rId19" Type="http://schemas.openxmlformats.org/officeDocument/2006/relationships/hyperlink" Target="http://www.murc.jp/thinktank/rc/public_report/public_report_detail/koukai_130423" TargetMode="External"/><Relationship Id="rId4" Type="http://schemas.openxmlformats.org/officeDocument/2006/relationships/hyperlink" Target="http://www.mhlw.go.jp/seisakunitsuite/index.html" TargetMode="External"/><Relationship Id="rId9" Type="http://schemas.openxmlformats.org/officeDocument/2006/relationships/hyperlink" Target="http://www.mhlw.go.jp/seisakunitsuite/" TargetMode="External"/><Relationship Id="rId14" Type="http://schemas.openxmlformats.org/officeDocument/2006/relationships/hyperlink" Target="http://www.mhlw.go.jp/file/06-Seisakujouhou-12300000-Roukenkyoku/0000045585.pdf"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4.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89.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189.xml"/><Relationship Id="rId6" Type="http://schemas.microsoft.com/office/2007/relationships/hdphoto" Target="../media/hdphoto1.wdp"/><Relationship Id="rId5" Type="http://schemas.openxmlformats.org/officeDocument/2006/relationships/image" Target="../media/image29.png"/><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2.xml"/><Relationship Id="rId1" Type="http://schemas.openxmlformats.org/officeDocument/2006/relationships/slideLayout" Target="../slideLayouts/slideLayout126.xml"/></Relationships>
</file>

<file path=ppt/slides/_rels/slide3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3.xml"/><Relationship Id="rId1" Type="http://schemas.openxmlformats.org/officeDocument/2006/relationships/slideLayout" Target="../slideLayouts/slideLayout126.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2.xml"/></Relationships>
</file>

<file path=ppt/slides/_rels/slide4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4.xml"/><Relationship Id="rId1" Type="http://schemas.openxmlformats.org/officeDocument/2006/relationships/slideLayout" Target="../slideLayouts/slideLayout126.xml"/></Relationships>
</file>

<file path=ppt/slides/_rels/slide4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5.xml"/><Relationship Id="rId1" Type="http://schemas.openxmlformats.org/officeDocument/2006/relationships/slideLayout" Target="../slideLayouts/slideLayout126.xml"/><Relationship Id="rId4" Type="http://schemas.openxmlformats.org/officeDocument/2006/relationships/image" Target="../media/image36.emf"/></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2130710"/>
            <a:ext cx="9906000" cy="1727203"/>
          </a:xfrm>
          <a:prstGeom prst="rect">
            <a:avLst/>
          </a:prstGeom>
        </p:spPr>
        <p:txBody>
          <a:bodyPr vert="horz" lIns="91402" tIns="45702" rIns="91402" bIns="45702" rtlCol="0" anchor="ctr">
            <a:normAutofit/>
          </a:bodyPr>
          <a:lstStyle/>
          <a:p>
            <a:pPr algn="ctr" defTabSz="914326">
              <a:spcBef>
                <a:spcPct val="0"/>
              </a:spcBef>
              <a:defRPr/>
            </a:pPr>
            <a:r>
              <a:rPr lang="ja-JP" altLang="en-US" sz="4000" dirty="0" smtClean="0">
                <a:solidFill>
                  <a:prstClr val="black"/>
                </a:solidFill>
                <a:latin typeface="HG丸ｺﾞｼｯｸM-PRO" pitchFamily="50" charset="-128"/>
                <a:ea typeface="HG丸ｺﾞｼｯｸM-PRO" pitchFamily="50" charset="-128"/>
                <a:cs typeface="+mj-cs"/>
              </a:rPr>
              <a:t>１ 地域包括ケアシステムの構築に向けて</a:t>
            </a:r>
          </a:p>
        </p:txBody>
      </p:sp>
      <p:sp>
        <p:nvSpPr>
          <p:cNvPr id="6" name="タイトル 1"/>
          <p:cNvSpPr txBox="1">
            <a:spLocks/>
          </p:cNvSpPr>
          <p:nvPr/>
        </p:nvSpPr>
        <p:spPr>
          <a:xfrm>
            <a:off x="2125396" y="5301208"/>
            <a:ext cx="7780604" cy="1152128"/>
          </a:xfrm>
          <a:prstGeom prst="rect">
            <a:avLst/>
          </a:prstGeom>
        </p:spPr>
        <p:txBody>
          <a:bodyPr lIns="91416" tIns="45708" rIns="91416" bIns="45708">
            <a:noAutofit/>
          </a:bodyPr>
          <a:lstStyle/>
          <a:p>
            <a:pPr algn="r" defTabSz="914156">
              <a:spcBef>
                <a:spcPct val="20000"/>
              </a:spcBef>
              <a:defRPr/>
            </a:pPr>
            <a:r>
              <a:rPr lang="ja-JP" altLang="en-US" sz="2800" dirty="0" smtClean="0">
                <a:solidFill>
                  <a:prstClr val="black"/>
                </a:solidFill>
                <a:ea typeface="HG丸ｺﾞｼｯｸM-PRO" pitchFamily="50" charset="-128"/>
              </a:rPr>
              <a:t>厚生労働省</a:t>
            </a:r>
            <a:r>
              <a:rPr lang="en-US" altLang="ja-JP" sz="2800" dirty="0" smtClean="0">
                <a:solidFill>
                  <a:prstClr val="black"/>
                </a:solidFill>
                <a:ea typeface="HG丸ｺﾞｼｯｸM-PRO" pitchFamily="50" charset="-128"/>
              </a:rPr>
              <a:t> </a:t>
            </a:r>
            <a:r>
              <a:rPr lang="ja-JP" altLang="en-US" sz="2800" dirty="0" smtClean="0">
                <a:solidFill>
                  <a:prstClr val="black"/>
                </a:solidFill>
                <a:ea typeface="HG丸ｺﾞｼｯｸM-PRO" pitchFamily="50" charset="-128"/>
              </a:rPr>
              <a:t>老健局老人保健課</a:t>
            </a:r>
            <a:endParaRPr lang="en-US" altLang="ja-JP" sz="2800" dirty="0" smtClean="0">
              <a:solidFill>
                <a:prstClr val="black"/>
              </a:solidFill>
              <a:ea typeface="HG丸ｺﾞｼｯｸM-PRO" pitchFamily="50" charset="-128"/>
            </a:endParaRPr>
          </a:p>
          <a:p>
            <a:pPr algn="r" defTabSz="914156">
              <a:spcBef>
                <a:spcPct val="20000"/>
              </a:spcBef>
              <a:defRPr/>
            </a:pPr>
            <a:r>
              <a:rPr lang="ja-JP" altLang="en-US" sz="2800" dirty="0">
                <a:solidFill>
                  <a:prstClr val="black"/>
                </a:solidFill>
                <a:ea typeface="HG丸ｺﾞｼｯｸM-PRO" pitchFamily="50" charset="-128"/>
              </a:rPr>
              <a:t>課長</a:t>
            </a:r>
            <a:r>
              <a:rPr lang="ja-JP" altLang="en-US" sz="2800" dirty="0" smtClean="0">
                <a:solidFill>
                  <a:prstClr val="black"/>
                </a:solidFill>
                <a:ea typeface="HG丸ｺﾞｼｯｸM-PRO" pitchFamily="50" charset="-128"/>
              </a:rPr>
              <a:t>補佐　鶴田真也</a:t>
            </a:r>
            <a:endParaRPr lang="ja-JP" altLang="en-US" sz="2800" dirty="0">
              <a:solidFill>
                <a:prstClr val="black"/>
              </a:solidFill>
              <a:ea typeface="HG丸ｺﾞｼｯｸM-PRO" pitchFamily="50" charset="-128"/>
            </a:endParaRPr>
          </a:p>
        </p:txBody>
      </p:sp>
      <p:sp>
        <p:nvSpPr>
          <p:cNvPr id="7" name="スライド番号プレースホルダー 3"/>
          <p:cNvSpPr>
            <a:spLocks noGrp="1"/>
          </p:cNvSpPr>
          <p:nvPr>
            <p:ph type="sldNum" sz="quarter" idx="12"/>
          </p:nvPr>
        </p:nvSpPr>
        <p:spPr>
          <a:xfrm>
            <a:off x="7594600" y="6493222"/>
            <a:ext cx="2311400" cy="365125"/>
          </a:xfrm>
        </p:spPr>
        <p:txBody>
          <a:bodyPr/>
          <a:lstStyle/>
          <a:p>
            <a:fld id="{D2D8002D-B5B0-4BAC-B1F6-782DDCCE6D9C}" type="slidenum">
              <a:rPr lang="ja-JP" altLang="en-US" smtClean="0">
                <a:solidFill>
                  <a:prstClr val="black">
                    <a:tint val="75000"/>
                  </a:prstClr>
                </a:solidFill>
              </a:rPr>
              <a:pPr/>
              <a:t>0</a:t>
            </a:fld>
            <a:endParaRPr lang="ja-JP" altLang="en-US" dirty="0">
              <a:solidFill>
                <a:prstClr val="black">
                  <a:tint val="75000"/>
                </a:prstClr>
              </a:solidFill>
            </a:endParaRPr>
          </a:p>
        </p:txBody>
      </p:sp>
      <p:sp>
        <p:nvSpPr>
          <p:cNvPr id="8" name="タイトル 1"/>
          <p:cNvSpPr txBox="1">
            <a:spLocks/>
          </p:cNvSpPr>
          <p:nvPr/>
        </p:nvSpPr>
        <p:spPr>
          <a:xfrm>
            <a:off x="25" y="0"/>
            <a:ext cx="9563728" cy="1772816"/>
          </a:xfrm>
          <a:prstGeom prst="rect">
            <a:avLst/>
          </a:prstGeom>
        </p:spPr>
        <p:txBody>
          <a:bodyPr lIns="91416" tIns="45708" rIns="91416" bIns="45708">
            <a:noAutofit/>
          </a:bodyPr>
          <a:lstStyle/>
          <a:p>
            <a:pPr defTabSz="914156" fontAlgn="base">
              <a:spcBef>
                <a:spcPct val="0"/>
              </a:spcBef>
              <a:spcAft>
                <a:spcPct val="0"/>
              </a:spcAft>
              <a:defRPr/>
            </a:pPr>
            <a:r>
              <a:rPr lang="ja-JP" altLang="en-US" sz="2400" dirty="0" smtClean="0">
                <a:solidFill>
                  <a:prstClr val="black"/>
                </a:solidFill>
                <a:latin typeface="HG丸ｺﾞｼｯｸM-PRO" pitchFamily="50" charset="-128"/>
                <a:ea typeface="HG丸ｺﾞｼｯｸM-PRO" pitchFamily="50" charset="-128"/>
              </a:rPr>
              <a:t>平成</a:t>
            </a:r>
            <a:r>
              <a:rPr lang="en-US" altLang="ja-JP" sz="2400" dirty="0" smtClean="0">
                <a:solidFill>
                  <a:prstClr val="black"/>
                </a:solidFill>
                <a:latin typeface="HG丸ｺﾞｼｯｸM-PRO" pitchFamily="50" charset="-128"/>
                <a:ea typeface="HG丸ｺﾞｼｯｸM-PRO" pitchFamily="50" charset="-128"/>
              </a:rPr>
              <a:t>26</a:t>
            </a:r>
            <a:r>
              <a:rPr lang="ja-JP" altLang="en-US" sz="2400" dirty="0" smtClean="0">
                <a:solidFill>
                  <a:prstClr val="black"/>
                </a:solidFill>
                <a:latin typeface="HG丸ｺﾞｼｯｸM-PRO" pitchFamily="50" charset="-128"/>
                <a:ea typeface="HG丸ｺﾞｼｯｸM-PRO" pitchFamily="50" charset="-128"/>
              </a:rPr>
              <a:t>年６月１２日（木）</a:t>
            </a:r>
            <a:endParaRPr lang="en-US" altLang="ja-JP" sz="2400" dirty="0" smtClean="0">
              <a:solidFill>
                <a:prstClr val="black"/>
              </a:solidFill>
              <a:latin typeface="HG丸ｺﾞｼｯｸM-PRO" pitchFamily="50" charset="-128"/>
              <a:ea typeface="HG丸ｺﾞｼｯｸM-PRO" pitchFamily="50" charset="-128"/>
            </a:endParaRPr>
          </a:p>
          <a:p>
            <a:pPr defTabSz="914156" fontAlgn="base">
              <a:spcBef>
                <a:spcPct val="0"/>
              </a:spcBef>
              <a:spcAft>
                <a:spcPct val="0"/>
              </a:spcAft>
              <a:defRPr/>
            </a:pPr>
            <a:r>
              <a:rPr lang="ja-JP" altLang="en-US" sz="2400" dirty="0" smtClean="0">
                <a:solidFill>
                  <a:prstClr val="black"/>
                </a:solidFill>
                <a:latin typeface="HG丸ｺﾞｼｯｸM-PRO" pitchFamily="50" charset="-128"/>
                <a:ea typeface="HG丸ｺﾞｼｯｸM-PRO" pitchFamily="50" charset="-128"/>
              </a:rPr>
              <a:t>平成</a:t>
            </a:r>
            <a:r>
              <a:rPr lang="en-US" altLang="ja-JP" sz="2400" dirty="0" smtClean="0">
                <a:solidFill>
                  <a:prstClr val="black"/>
                </a:solidFill>
                <a:latin typeface="HG丸ｺﾞｼｯｸM-PRO" pitchFamily="50" charset="-128"/>
                <a:ea typeface="HG丸ｺﾞｼｯｸM-PRO" pitchFamily="50" charset="-128"/>
              </a:rPr>
              <a:t>26</a:t>
            </a:r>
            <a:r>
              <a:rPr lang="ja-JP" altLang="en-US" sz="2400" dirty="0" smtClean="0">
                <a:solidFill>
                  <a:prstClr val="black"/>
                </a:solidFill>
                <a:latin typeface="HG丸ｺﾞｼｯｸM-PRO" pitchFamily="50" charset="-128"/>
                <a:ea typeface="HG丸ｺﾞｼｯｸM-PRO" pitchFamily="50" charset="-128"/>
              </a:rPr>
              <a:t>年度</a:t>
            </a:r>
            <a:r>
              <a:rPr lang="ja-JP" altLang="en-US" sz="2400" dirty="0" smtClean="0">
                <a:latin typeface="HG丸ｺﾞｼｯｸM-PRO" pitchFamily="50" charset="-128"/>
                <a:ea typeface="HG丸ｺﾞｼｯｸM-PRO" pitchFamily="50" charset="-128"/>
              </a:rPr>
              <a:t>調査指導員養成</a:t>
            </a:r>
            <a:r>
              <a:rPr lang="ja-JP" altLang="en-US" sz="2400" dirty="0" smtClean="0">
                <a:latin typeface="HG丸ｺﾞｼｯｸM-PRO" pitchFamily="50" charset="-128"/>
                <a:ea typeface="HG丸ｺﾞｼｯｸM-PRO" pitchFamily="50" charset="-128"/>
              </a:rPr>
              <a:t>研修</a:t>
            </a:r>
            <a:endParaRPr lang="ja-JP" altLang="en-US" sz="2400" dirty="0">
              <a:latin typeface="HG丸ｺﾞｼｯｸM-PRO" pitchFamily="50" charset="-128"/>
              <a:ea typeface="HG丸ｺﾞｼｯｸM-PRO" pitchFamily="50" charset="-128"/>
            </a:endParaRPr>
          </a:p>
          <a:p>
            <a:pPr defTabSz="914156" fontAlgn="base">
              <a:spcBef>
                <a:spcPct val="0"/>
              </a:spcBef>
              <a:spcAft>
                <a:spcPct val="0"/>
              </a:spcAft>
              <a:defRPr/>
            </a:pPr>
            <a:endParaRPr lang="en-US" altLang="ja-JP" sz="2400" dirty="0">
              <a:solidFill>
                <a:prstClr val="black"/>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837715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8454" y="489666"/>
            <a:ext cx="9809120" cy="1944000"/>
          </a:xfrm>
          <a:prstGeom prst="roundRect">
            <a:avLst>
              <a:gd name="adj" fmla="val 0"/>
            </a:avLst>
          </a:prstGeom>
          <a:solidFill>
            <a:srgbClr val="CCFFCC"/>
          </a:solidFill>
          <a:ln w="1905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pPr marL="142875" indent="-142875">
              <a:lnSpc>
                <a:spcPts val="1500"/>
              </a:lnSpc>
            </a:pPr>
            <a:r>
              <a:rPr lang="ja-JP" altLang="en-US" sz="1400" spc="-100" dirty="0" smtClean="0">
                <a:solidFill>
                  <a:prstClr val="black"/>
                </a:solidFill>
                <a:latin typeface="HGPｺﾞｼｯｸM" panose="020B0600000000000000" pitchFamily="50" charset="-128"/>
                <a:ea typeface="HGPｺﾞｼｯｸM" panose="020B0600000000000000" pitchFamily="50" charset="-128"/>
              </a:rPr>
              <a:t>○　団塊の世代が後期高齢者となる２０２５年を展望すれば、病床の機能分化・連携、在宅医療・介護の推進、医師・看護師等の医療従事者の確保・勤務環境の改善、地域包括ケアシステムの構築、といった「医療・介護サービスの提供体制の改革」が急務の課題。</a:t>
            </a:r>
            <a:endParaRPr lang="en-US" altLang="ja-JP" sz="800" spc="-100" dirty="0" smtClean="0">
              <a:solidFill>
                <a:prstClr val="black"/>
              </a:solidFill>
              <a:latin typeface="HGPｺﾞｼｯｸM" panose="020B0600000000000000" pitchFamily="50" charset="-128"/>
              <a:ea typeface="HGPｺﾞｼｯｸM" panose="020B0600000000000000" pitchFamily="50" charset="-128"/>
            </a:endParaRPr>
          </a:p>
          <a:p>
            <a:pPr marL="142875" indent="-142875">
              <a:lnSpc>
                <a:spcPts val="1500"/>
              </a:lnSpc>
              <a:spcBef>
                <a:spcPts val="300"/>
              </a:spcBef>
            </a:pPr>
            <a:r>
              <a:rPr lang="ja-JP" altLang="en-US" sz="1400" spc="-100" dirty="0" smtClean="0">
                <a:solidFill>
                  <a:prstClr val="black"/>
                </a:solidFill>
                <a:latin typeface="HGPｺﾞｼｯｸM" panose="020B0600000000000000" pitchFamily="50" charset="-128"/>
                <a:ea typeface="HGPｺﾞｼｯｸM" panose="020B0600000000000000" pitchFamily="50" charset="-128"/>
              </a:rPr>
              <a:t>○　このため、医療法等の改正による制度面での対応に併せ、消費税増収分を財源として活用し、医療・介護サービスの提供体制改革を推進するための新たな財政支援制度を創設する。</a:t>
            </a:r>
            <a:endParaRPr lang="en-US" altLang="ja-JP" sz="800" spc="-100" dirty="0">
              <a:solidFill>
                <a:prstClr val="black"/>
              </a:solidFill>
              <a:latin typeface="HGPｺﾞｼｯｸM" panose="020B0600000000000000" pitchFamily="50" charset="-128"/>
              <a:ea typeface="HGPｺﾞｼｯｸM" panose="020B0600000000000000" pitchFamily="50" charset="-128"/>
            </a:endParaRPr>
          </a:p>
          <a:p>
            <a:pPr marL="144000" indent="-457200">
              <a:lnSpc>
                <a:spcPts val="1500"/>
              </a:lnSpc>
              <a:spcBef>
                <a:spcPts val="300"/>
              </a:spcBef>
            </a:pPr>
            <a:r>
              <a:rPr lang="ja-JP" altLang="en-US" sz="1400" spc="-100" dirty="0" smtClean="0">
                <a:solidFill>
                  <a:prstClr val="black"/>
                </a:solidFill>
                <a:latin typeface="HGPｺﾞｼｯｸM" panose="020B0600000000000000" pitchFamily="50" charset="-128"/>
                <a:ea typeface="HGPｺﾞｼｯｸM" panose="020B0600000000000000" pitchFamily="50" charset="-128"/>
              </a:rPr>
              <a:t>○　各都道府県に消費税増収分を財源として活用した基金をつくり、各都道府県が作成した計画</a:t>
            </a:r>
            <a:r>
              <a:rPr lang="ja-JP" altLang="en-US" sz="1400" spc="-100" dirty="0">
                <a:solidFill>
                  <a:prstClr val="black"/>
                </a:solidFill>
                <a:latin typeface="HGPｺﾞｼｯｸM" panose="020B0600000000000000" pitchFamily="50" charset="-128"/>
                <a:ea typeface="HGPｺﾞｼｯｸM" panose="020B0600000000000000" pitchFamily="50" charset="-128"/>
              </a:rPr>
              <a:t>に</a:t>
            </a:r>
            <a:r>
              <a:rPr lang="ja-JP" altLang="en-US" sz="1400" spc="-100" dirty="0" smtClean="0">
                <a:solidFill>
                  <a:prstClr val="black"/>
                </a:solidFill>
                <a:latin typeface="HGPｺﾞｼｯｸM" panose="020B0600000000000000" pitchFamily="50" charset="-128"/>
                <a:ea typeface="HGPｺﾞｼｯｸM" panose="020B0600000000000000" pitchFamily="50" charset="-128"/>
              </a:rPr>
              <a:t>基づき事業実施。</a:t>
            </a:r>
            <a:endParaRPr lang="en-US" altLang="ja-JP" sz="1400" spc="-100" dirty="0" smtClean="0">
              <a:solidFill>
                <a:prstClr val="black"/>
              </a:solidFill>
              <a:latin typeface="HGPｺﾞｼｯｸM" panose="020B0600000000000000" pitchFamily="50" charset="-128"/>
              <a:ea typeface="HGPｺﾞｼｯｸM" panose="020B0600000000000000" pitchFamily="50" charset="-128"/>
            </a:endParaRPr>
          </a:p>
          <a:p>
            <a:pPr marL="87313" indent="-87313">
              <a:spcBef>
                <a:spcPts val="300"/>
              </a:spcBef>
            </a:pP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　「</a:t>
            </a:r>
            <a:r>
              <a:rPr lang="ja-JP" altLang="en-US" sz="1200" spc="-100" dirty="0">
                <a:solidFill>
                  <a:prstClr val="black"/>
                </a:solidFill>
                <a:latin typeface="HGPｺﾞｼｯｸM" panose="020B0600000000000000" pitchFamily="50" charset="-128"/>
                <a:ea typeface="HGPｺﾞｼｯｸM" panose="020B0600000000000000" pitchFamily="50" charset="-128"/>
              </a:rPr>
              <a:t>地域における公的介護施設等の</a:t>
            </a: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計画的</a:t>
            </a:r>
            <a:r>
              <a:rPr lang="ja-JP" altLang="en-US" sz="1200" spc="-100" dirty="0">
                <a:solidFill>
                  <a:prstClr val="black"/>
                </a:solidFill>
                <a:latin typeface="HGPｺﾞｼｯｸM" panose="020B0600000000000000" pitchFamily="50" charset="-128"/>
                <a:ea typeface="HGPｺﾞｼｯｸM" panose="020B0600000000000000" pitchFamily="50" charset="-128"/>
              </a:rPr>
              <a:t>な整備</a:t>
            </a: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等の</a:t>
            </a:r>
            <a:r>
              <a:rPr lang="ja-JP" altLang="en-US" sz="1200" spc="-100" dirty="0">
                <a:solidFill>
                  <a:prstClr val="black"/>
                </a:solidFill>
                <a:latin typeface="HGPｺﾞｼｯｸM" panose="020B0600000000000000" pitchFamily="50" charset="-128"/>
                <a:ea typeface="HGPｺﾞｼｯｸM" panose="020B0600000000000000" pitchFamily="50" charset="-128"/>
              </a:rPr>
              <a:t>促進に関する法律」を改正し、法律上の根拠を</a:t>
            </a: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設ける。</a:t>
            </a:r>
            <a:endParaRPr lang="en-US" altLang="ja-JP" sz="1200" spc="-100" dirty="0" smtClean="0">
              <a:solidFill>
                <a:prstClr val="black"/>
              </a:solidFill>
              <a:latin typeface="HGPｺﾞｼｯｸM" panose="020B0600000000000000" pitchFamily="50" charset="-128"/>
              <a:ea typeface="HGPｺﾞｼｯｸM" panose="020B0600000000000000" pitchFamily="50" charset="-128"/>
            </a:endParaRPr>
          </a:p>
          <a:p>
            <a:pPr marL="87313" indent="-87313">
              <a:spcBef>
                <a:spcPts val="300"/>
              </a:spcBef>
            </a:pPr>
            <a:r>
              <a:rPr lang="ja-JP" altLang="en-US" sz="1200" dirty="0">
                <a:solidFill>
                  <a:prstClr val="black"/>
                </a:solidFill>
                <a:latin typeface="HGPｺﾞｼｯｸM" panose="020B0600000000000000" pitchFamily="50" charset="-128"/>
                <a:ea typeface="HGPｺﾞｼｯｸM" panose="020B0600000000000000" pitchFamily="50" charset="-128"/>
              </a:rPr>
              <a:t>◇　この制度はまず医療を対象として</a:t>
            </a:r>
            <a:r>
              <a:rPr lang="ja-JP" altLang="en-US" sz="1200" dirty="0" smtClean="0">
                <a:solidFill>
                  <a:prstClr val="black"/>
                </a:solidFill>
                <a:latin typeface="HGPｺﾞｼｯｸM" panose="020B0600000000000000" pitchFamily="50" charset="-128"/>
                <a:ea typeface="HGPｺﾞｼｯｸM" panose="020B0600000000000000" pitchFamily="50" charset="-128"/>
              </a:rPr>
              <a:t>平成</a:t>
            </a:r>
            <a:r>
              <a:rPr lang="en-US" altLang="ja-JP" sz="1200" dirty="0" smtClean="0">
                <a:solidFill>
                  <a:prstClr val="black"/>
                </a:solidFill>
                <a:latin typeface="HGPｺﾞｼｯｸM" panose="020B0600000000000000" pitchFamily="50" charset="-128"/>
                <a:ea typeface="HGPｺﾞｼｯｸM" panose="020B0600000000000000" pitchFamily="50" charset="-128"/>
              </a:rPr>
              <a:t>26</a:t>
            </a:r>
            <a:r>
              <a:rPr lang="ja-JP" altLang="en-US" sz="1200" dirty="0" smtClean="0">
                <a:solidFill>
                  <a:prstClr val="black"/>
                </a:solidFill>
                <a:latin typeface="HGPｺﾞｼｯｸM" panose="020B0600000000000000" pitchFamily="50" charset="-128"/>
                <a:ea typeface="HGPｺﾞｼｯｸM" panose="020B0600000000000000" pitchFamily="50" charset="-128"/>
              </a:rPr>
              <a:t>年度</a:t>
            </a:r>
            <a:r>
              <a:rPr lang="ja-JP" altLang="en-US" sz="1200" dirty="0">
                <a:solidFill>
                  <a:prstClr val="black"/>
                </a:solidFill>
                <a:latin typeface="HGPｺﾞｼｯｸM" panose="020B0600000000000000" pitchFamily="50" charset="-128"/>
                <a:ea typeface="HGPｺﾞｼｯｸM" panose="020B0600000000000000" pitchFamily="50" charset="-128"/>
              </a:rPr>
              <a:t>より実施し、介護について</a:t>
            </a:r>
            <a:r>
              <a:rPr lang="ja-JP" altLang="en-US" sz="1200" dirty="0" smtClean="0">
                <a:solidFill>
                  <a:prstClr val="black"/>
                </a:solidFill>
                <a:latin typeface="HGPｺﾞｼｯｸM" panose="020B0600000000000000" pitchFamily="50" charset="-128"/>
                <a:ea typeface="HGPｺﾞｼｯｸM" panose="020B0600000000000000" pitchFamily="50" charset="-128"/>
              </a:rPr>
              <a:t>は平成</a:t>
            </a:r>
            <a:r>
              <a:rPr lang="en-US" altLang="ja-JP" sz="1200" dirty="0" smtClean="0">
                <a:solidFill>
                  <a:prstClr val="black"/>
                </a:solidFill>
                <a:latin typeface="HGPｺﾞｼｯｸM" panose="020B0600000000000000" pitchFamily="50" charset="-128"/>
                <a:ea typeface="HGPｺﾞｼｯｸM" panose="020B0600000000000000" pitchFamily="50" charset="-128"/>
              </a:rPr>
              <a:t>27</a:t>
            </a:r>
            <a:r>
              <a:rPr lang="ja-JP" altLang="en-US" sz="1200" dirty="0" smtClean="0">
                <a:solidFill>
                  <a:prstClr val="black"/>
                </a:solidFill>
                <a:latin typeface="HGPｺﾞｼｯｸM" panose="020B0600000000000000" pitchFamily="50" charset="-128"/>
                <a:ea typeface="HGPｺﾞｼｯｸM" panose="020B0600000000000000" pitchFamily="50" charset="-128"/>
              </a:rPr>
              <a:t>年度</a:t>
            </a:r>
            <a:r>
              <a:rPr lang="ja-JP" altLang="en-US" sz="1200" dirty="0">
                <a:solidFill>
                  <a:prstClr val="black"/>
                </a:solidFill>
                <a:latin typeface="HGPｺﾞｼｯｸM" panose="020B0600000000000000" pitchFamily="50" charset="-128"/>
                <a:ea typeface="HGPｺﾞｼｯｸM" panose="020B0600000000000000" pitchFamily="50" charset="-128"/>
              </a:rPr>
              <a:t>から実施。病床の機能分化・連携に</a:t>
            </a:r>
            <a:r>
              <a:rPr lang="ja-JP" altLang="en-US" sz="1200" dirty="0" smtClean="0">
                <a:solidFill>
                  <a:prstClr val="black"/>
                </a:solidFill>
                <a:latin typeface="HGPｺﾞｼｯｸM" panose="020B0600000000000000" pitchFamily="50" charset="-128"/>
                <a:ea typeface="HGPｺﾞｼｯｸM" panose="020B0600000000000000" pitchFamily="50" charset="-128"/>
              </a:rPr>
              <a:t>ついては、平成</a:t>
            </a:r>
            <a:r>
              <a:rPr lang="en-US" altLang="ja-JP" sz="1200" dirty="0" smtClean="0">
                <a:solidFill>
                  <a:prstClr val="black"/>
                </a:solidFill>
                <a:latin typeface="HGPｺﾞｼｯｸM" panose="020B0600000000000000" pitchFamily="50" charset="-128"/>
                <a:ea typeface="HGPｺﾞｼｯｸM" panose="020B0600000000000000" pitchFamily="50" charset="-128"/>
              </a:rPr>
              <a:t>26</a:t>
            </a:r>
            <a:r>
              <a:rPr lang="ja-JP" altLang="en-US" sz="1200" dirty="0" smtClean="0">
                <a:solidFill>
                  <a:prstClr val="black"/>
                </a:solidFill>
                <a:latin typeface="HGPｺﾞｼｯｸM" panose="020B0600000000000000" pitchFamily="50" charset="-128"/>
                <a:ea typeface="HGPｺﾞｼｯｸM" panose="020B0600000000000000" pitchFamily="50" charset="-128"/>
              </a:rPr>
              <a:t>年度</a:t>
            </a:r>
            <a:r>
              <a:rPr lang="ja-JP" altLang="en-US" sz="1200" dirty="0">
                <a:solidFill>
                  <a:prstClr val="black"/>
                </a:solidFill>
                <a:latin typeface="HGPｺﾞｼｯｸM" panose="020B0600000000000000" pitchFamily="50" charset="-128"/>
                <a:ea typeface="HGPｺﾞｼｯｸM" panose="020B0600000000000000" pitchFamily="50" charset="-128"/>
              </a:rPr>
              <a:t>は回復期病床への転換</a:t>
            </a:r>
            <a:r>
              <a:rPr lang="ja-JP" altLang="en-US" sz="1200" dirty="0" smtClean="0">
                <a:solidFill>
                  <a:prstClr val="black"/>
                </a:solidFill>
                <a:latin typeface="HGPｺﾞｼｯｸM" panose="020B0600000000000000" pitchFamily="50" charset="-128"/>
                <a:ea typeface="HGPｺﾞｼｯｸM" panose="020B0600000000000000" pitchFamily="50" charset="-128"/>
              </a:rPr>
              <a:t>等現状</a:t>
            </a:r>
            <a:r>
              <a:rPr lang="ja-JP" altLang="en-US" sz="1200" dirty="0">
                <a:solidFill>
                  <a:prstClr val="black"/>
                </a:solidFill>
                <a:latin typeface="HGPｺﾞｼｯｸM" panose="020B0600000000000000" pitchFamily="50" charset="-128"/>
                <a:ea typeface="HGPｺﾞｼｯｸM" panose="020B0600000000000000" pitchFamily="50" charset="-128"/>
              </a:rPr>
              <a:t>でも必要なもののみ対象とし、</a:t>
            </a:r>
            <a:r>
              <a:rPr lang="ja-JP" altLang="en-US" sz="1200" dirty="0" smtClean="0">
                <a:solidFill>
                  <a:prstClr val="black"/>
                </a:solidFill>
                <a:latin typeface="HGPｺﾞｼｯｸM" panose="020B0600000000000000" pitchFamily="50" charset="-128"/>
                <a:ea typeface="HGPｺﾞｼｯｸM" panose="020B0600000000000000" pitchFamily="50" charset="-128"/>
              </a:rPr>
              <a:t>平成</a:t>
            </a:r>
            <a:r>
              <a:rPr lang="en-US" altLang="ja-JP" sz="1200" dirty="0" smtClean="0">
                <a:solidFill>
                  <a:prstClr val="black"/>
                </a:solidFill>
                <a:latin typeface="HGPｺﾞｼｯｸM" panose="020B0600000000000000" pitchFamily="50" charset="-128"/>
                <a:ea typeface="HGPｺﾞｼｯｸM" panose="020B0600000000000000" pitchFamily="50" charset="-128"/>
              </a:rPr>
              <a:t>27</a:t>
            </a:r>
            <a:r>
              <a:rPr lang="ja-JP" altLang="en-US" sz="1200" dirty="0" smtClean="0">
                <a:solidFill>
                  <a:prstClr val="black"/>
                </a:solidFill>
                <a:latin typeface="HGPｺﾞｼｯｸM" panose="020B0600000000000000" pitchFamily="50" charset="-128"/>
                <a:ea typeface="HGPｺﾞｼｯｸM" panose="020B0600000000000000" pitchFamily="50" charset="-128"/>
              </a:rPr>
              <a:t>年度</a:t>
            </a:r>
            <a:r>
              <a:rPr lang="ja-JP" altLang="en-US" sz="1200" dirty="0">
                <a:solidFill>
                  <a:prstClr val="black"/>
                </a:solidFill>
                <a:latin typeface="HGPｺﾞｼｯｸM" panose="020B0600000000000000" pitchFamily="50" charset="-128"/>
                <a:ea typeface="HGPｺﾞｼｯｸM" panose="020B0600000000000000" pitchFamily="50" charset="-128"/>
              </a:rPr>
              <a:t>からの地域</a:t>
            </a:r>
            <a:r>
              <a:rPr lang="ja-JP" altLang="en-US" sz="1200" dirty="0" smtClean="0">
                <a:solidFill>
                  <a:prstClr val="black"/>
                </a:solidFill>
                <a:latin typeface="HGPｺﾞｼｯｸM" panose="020B0600000000000000" pitchFamily="50" charset="-128"/>
                <a:ea typeface="HGPｺﾞｼｯｸM" panose="020B0600000000000000" pitchFamily="50" charset="-128"/>
              </a:rPr>
              <a:t>医療構想（ビジョン）の</a:t>
            </a:r>
            <a:r>
              <a:rPr lang="ja-JP" altLang="en-US" sz="1200" dirty="0">
                <a:solidFill>
                  <a:prstClr val="black"/>
                </a:solidFill>
                <a:latin typeface="HGPｺﾞｼｯｸM" panose="020B0600000000000000" pitchFamily="50" charset="-128"/>
                <a:ea typeface="HGPｺﾞｼｯｸM" panose="020B0600000000000000" pitchFamily="50" charset="-128"/>
              </a:rPr>
              <a:t>策定後</a:t>
            </a:r>
            <a:r>
              <a:rPr lang="ja-JP" altLang="en-US" sz="1200" dirty="0" smtClean="0">
                <a:solidFill>
                  <a:prstClr val="black"/>
                </a:solidFill>
                <a:latin typeface="HGPｺﾞｼｯｸM" panose="020B0600000000000000" pitchFamily="50" charset="-128"/>
                <a:ea typeface="HGPｺﾞｼｯｸM" panose="020B0600000000000000" pitchFamily="50" charset="-128"/>
              </a:rPr>
              <a:t>に更</a:t>
            </a:r>
            <a:r>
              <a:rPr lang="ja-JP" altLang="en-US" sz="1200" dirty="0">
                <a:solidFill>
                  <a:prstClr val="black"/>
                </a:solidFill>
                <a:latin typeface="HGPｺﾞｼｯｸM" panose="020B0600000000000000" pitchFamily="50" charset="-128"/>
                <a:ea typeface="HGPｺﾞｼｯｸM" panose="020B0600000000000000" pitchFamily="50" charset="-128"/>
              </a:rPr>
              <a:t>なる拡充</a:t>
            </a:r>
            <a:r>
              <a:rPr lang="ja-JP" altLang="en-US" sz="1200" dirty="0" smtClean="0">
                <a:solidFill>
                  <a:prstClr val="black"/>
                </a:solidFill>
                <a:latin typeface="HGPｺﾞｼｯｸM" panose="020B0600000000000000" pitchFamily="50" charset="-128"/>
                <a:ea typeface="HGPｺﾞｼｯｸM" panose="020B0600000000000000" pitchFamily="50" charset="-128"/>
              </a:rPr>
              <a:t>を検討。</a:t>
            </a:r>
            <a:endParaRPr lang="en-US" altLang="ja-JP" sz="1200" dirty="0">
              <a:solidFill>
                <a:prstClr val="black"/>
              </a:solidFill>
              <a:latin typeface="HGPｺﾞｼｯｸM" panose="020B0600000000000000" pitchFamily="50" charset="-128"/>
              <a:ea typeface="HGPｺﾞｼｯｸM" panose="020B0600000000000000" pitchFamily="50" charset="-128"/>
            </a:endParaRPr>
          </a:p>
        </p:txBody>
      </p:sp>
      <p:sp>
        <p:nvSpPr>
          <p:cNvPr id="102" name="角丸四角形 101"/>
          <p:cNvSpPr/>
          <p:nvPr/>
        </p:nvSpPr>
        <p:spPr>
          <a:xfrm>
            <a:off x="38474" y="3861048"/>
            <a:ext cx="5086885" cy="43893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600" spc="-100" dirty="0" smtClean="0">
                <a:solidFill>
                  <a:prstClr val="black"/>
                </a:solidFill>
                <a:latin typeface="HGPｺﾞｼｯｸM" pitchFamily="50" charset="-128"/>
                <a:ea typeface="HGPｺﾞｼｯｸM" pitchFamily="50" charset="-128"/>
              </a:rPr>
              <a:t>都道府県</a:t>
            </a:r>
            <a:endParaRPr lang="en-US" altLang="ja-JP" sz="1600" spc="-100" dirty="0">
              <a:solidFill>
                <a:prstClr val="black"/>
              </a:solidFill>
              <a:latin typeface="HGPｺﾞｼｯｸM" pitchFamily="50" charset="-128"/>
              <a:ea typeface="HGPｺﾞｼｯｸM" pitchFamily="50" charset="-128"/>
            </a:endParaRPr>
          </a:p>
          <a:p>
            <a:pPr>
              <a:lnSpc>
                <a:spcPts val="1600"/>
              </a:lnSpc>
            </a:pPr>
            <a:endParaRPr lang="ja-JP" altLang="en-US" sz="1400" spc="-100" dirty="0" smtClean="0">
              <a:solidFill>
                <a:prstClr val="black"/>
              </a:solidFill>
              <a:latin typeface="HGPｺﾞｼｯｸM" pitchFamily="50" charset="-128"/>
              <a:ea typeface="HGPｺﾞｼｯｸM" pitchFamily="50" charset="-128"/>
            </a:endParaRPr>
          </a:p>
        </p:txBody>
      </p:sp>
      <p:sp>
        <p:nvSpPr>
          <p:cNvPr id="103" name="正方形/長方形 102"/>
          <p:cNvSpPr/>
          <p:nvPr/>
        </p:nvSpPr>
        <p:spPr>
          <a:xfrm>
            <a:off x="97637" y="4186319"/>
            <a:ext cx="4992671" cy="453273"/>
          </a:xfrm>
          <a:prstGeom prst="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algn="ctr"/>
            <a:r>
              <a:rPr lang="ja-JP" altLang="en-US" sz="1400" b="1" spc="-100" dirty="0" smtClean="0">
                <a:solidFill>
                  <a:prstClr val="black"/>
                </a:solidFill>
                <a:latin typeface="HGPｺﾞｼｯｸM" pitchFamily="50" charset="-128"/>
                <a:ea typeface="HGPｺﾞｼｯｸM" pitchFamily="50" charset="-128"/>
              </a:rPr>
              <a:t>基金</a:t>
            </a:r>
          </a:p>
        </p:txBody>
      </p:sp>
      <p:sp>
        <p:nvSpPr>
          <p:cNvPr id="107" name="角丸四角形 106"/>
          <p:cNvSpPr/>
          <p:nvPr/>
        </p:nvSpPr>
        <p:spPr>
          <a:xfrm>
            <a:off x="38511" y="6512106"/>
            <a:ext cx="5148571" cy="32524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spc="-100" dirty="0" smtClean="0">
                <a:solidFill>
                  <a:prstClr val="black"/>
                </a:solidFill>
                <a:latin typeface="HGPｺﾞｼｯｸM" pitchFamily="50" charset="-128"/>
                <a:ea typeface="HGPｺﾞｼｯｸM" pitchFamily="50" charset="-128"/>
              </a:rPr>
              <a:t>　　事　業　者　等</a:t>
            </a:r>
          </a:p>
        </p:txBody>
      </p:sp>
      <p:sp>
        <p:nvSpPr>
          <p:cNvPr id="104" name="角丸四角形 103"/>
          <p:cNvSpPr/>
          <p:nvPr/>
        </p:nvSpPr>
        <p:spPr>
          <a:xfrm>
            <a:off x="3385294" y="5396013"/>
            <a:ext cx="1740149" cy="3762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spc="-100" dirty="0">
                <a:solidFill>
                  <a:prstClr val="black"/>
                </a:solidFill>
                <a:latin typeface="HGPｺﾞｼｯｸM" pitchFamily="50" charset="-128"/>
                <a:ea typeface="HGPｺﾞｼｯｸM" pitchFamily="50" charset="-128"/>
              </a:rPr>
              <a:t>市町村</a:t>
            </a:r>
            <a:endParaRPr lang="ja-JP" altLang="en-US" sz="1600" spc="-100" dirty="0" smtClean="0">
              <a:solidFill>
                <a:prstClr val="black"/>
              </a:solidFill>
              <a:latin typeface="HGPｺﾞｼｯｸM" pitchFamily="50" charset="-128"/>
              <a:ea typeface="HGPｺﾞｼｯｸM" pitchFamily="50" charset="-128"/>
            </a:endParaRPr>
          </a:p>
        </p:txBody>
      </p:sp>
      <p:sp>
        <p:nvSpPr>
          <p:cNvPr id="105" name="テキスト ボックス 104"/>
          <p:cNvSpPr txBox="1"/>
          <p:nvPr/>
        </p:nvSpPr>
        <p:spPr>
          <a:xfrm>
            <a:off x="4563076" y="4941391"/>
            <a:ext cx="665049" cy="276999"/>
          </a:xfrm>
          <a:prstGeom prst="rect">
            <a:avLst/>
          </a:prstGeom>
          <a:noFill/>
        </p:spPr>
        <p:txBody>
          <a:bodyPr wrap="square" rtlCol="0">
            <a:spAutoFit/>
          </a:bodyPr>
          <a:lstStyle/>
          <a:p>
            <a:r>
              <a:rPr lang="ja-JP" altLang="en-US" sz="1200" spc="-100" dirty="0" smtClean="0">
                <a:solidFill>
                  <a:prstClr val="black"/>
                </a:solidFill>
                <a:latin typeface="HGPｺﾞｼｯｸM" pitchFamily="50" charset="-128"/>
                <a:ea typeface="HGPｺﾞｼｯｸM" pitchFamily="50" charset="-128"/>
              </a:rPr>
              <a:t>交付</a:t>
            </a:r>
            <a:endParaRPr lang="ja-JP" altLang="en-US" sz="1200" spc="-100" dirty="0">
              <a:solidFill>
                <a:prstClr val="black"/>
              </a:solidFill>
              <a:latin typeface="HGPｺﾞｼｯｸM" pitchFamily="50" charset="-128"/>
              <a:ea typeface="HGPｺﾞｼｯｸM" pitchFamily="50" charset="-128"/>
            </a:endParaRPr>
          </a:p>
        </p:txBody>
      </p:sp>
      <p:grpSp>
        <p:nvGrpSpPr>
          <p:cNvPr id="108" name="グループ化 107"/>
          <p:cNvGrpSpPr/>
          <p:nvPr/>
        </p:nvGrpSpPr>
        <p:grpSpPr>
          <a:xfrm>
            <a:off x="3827049" y="4933124"/>
            <a:ext cx="891943" cy="462666"/>
            <a:chOff x="6012160" y="4015510"/>
            <a:chExt cx="720081" cy="501357"/>
          </a:xfrm>
        </p:grpSpPr>
        <p:sp>
          <p:nvSpPr>
            <p:cNvPr id="109" name="上矢印 108"/>
            <p:cNvSpPr/>
            <p:nvPr/>
          </p:nvSpPr>
          <p:spPr>
            <a:xfrm>
              <a:off x="6012160" y="4015510"/>
              <a:ext cx="316981" cy="501354"/>
            </a:xfrm>
            <a:prstGeom prst="upArrow">
              <a:avLst>
                <a:gd name="adj1" fmla="val 50000"/>
                <a:gd name="adj2" fmla="val 400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sp>
          <p:nvSpPr>
            <p:cNvPr id="110" name="下矢印 109"/>
            <p:cNvSpPr/>
            <p:nvPr/>
          </p:nvSpPr>
          <p:spPr>
            <a:xfrm>
              <a:off x="6399445" y="4015510"/>
              <a:ext cx="332796" cy="501357"/>
            </a:xfrm>
            <a:prstGeom prst="downArrow">
              <a:avLst>
                <a:gd name="adj1" fmla="val 50000"/>
                <a:gd name="adj2" fmla="val 425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grpSp>
      <p:grpSp>
        <p:nvGrpSpPr>
          <p:cNvPr id="11" name="グループ化 10"/>
          <p:cNvGrpSpPr/>
          <p:nvPr/>
        </p:nvGrpSpPr>
        <p:grpSpPr>
          <a:xfrm>
            <a:off x="3237387" y="6165303"/>
            <a:ext cx="2027666" cy="346580"/>
            <a:chOff x="2483768" y="6093295"/>
            <a:chExt cx="1636970" cy="346579"/>
          </a:xfrm>
        </p:grpSpPr>
        <p:grpSp>
          <p:nvGrpSpPr>
            <p:cNvPr id="116" name="グループ化 115"/>
            <p:cNvGrpSpPr/>
            <p:nvPr/>
          </p:nvGrpSpPr>
          <p:grpSpPr>
            <a:xfrm>
              <a:off x="2926097" y="6093295"/>
              <a:ext cx="720081" cy="346579"/>
              <a:chOff x="6084169" y="5314669"/>
              <a:chExt cx="720081" cy="245298"/>
            </a:xfrm>
          </p:grpSpPr>
          <p:sp>
            <p:nvSpPr>
              <p:cNvPr id="117" name="上矢印 116"/>
              <p:cNvSpPr/>
              <p:nvPr/>
            </p:nvSpPr>
            <p:spPr>
              <a:xfrm>
                <a:off x="6084169" y="5314670"/>
                <a:ext cx="289686" cy="230842"/>
              </a:xfrm>
              <a:prstGeom prst="upArrow">
                <a:avLst>
                  <a:gd name="adj1" fmla="val 50000"/>
                  <a:gd name="adj2" fmla="val 400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sp>
            <p:nvSpPr>
              <p:cNvPr id="118" name="下矢印 117"/>
              <p:cNvSpPr/>
              <p:nvPr/>
            </p:nvSpPr>
            <p:spPr>
              <a:xfrm>
                <a:off x="6471454" y="5314669"/>
                <a:ext cx="332796" cy="245298"/>
              </a:xfrm>
              <a:prstGeom prst="downArrow">
                <a:avLst>
                  <a:gd name="adj1" fmla="val 50000"/>
                  <a:gd name="adj2" fmla="val 425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grpSp>
        <p:sp>
          <p:nvSpPr>
            <p:cNvPr id="121" name="テキスト ボックス 120"/>
            <p:cNvSpPr txBox="1"/>
            <p:nvPr/>
          </p:nvSpPr>
          <p:spPr>
            <a:xfrm>
              <a:off x="2483768" y="6093295"/>
              <a:ext cx="527969" cy="276999"/>
            </a:xfrm>
            <a:prstGeom prst="rect">
              <a:avLst/>
            </a:prstGeom>
            <a:noFill/>
          </p:spPr>
          <p:txBody>
            <a:bodyPr wrap="square" rtlCol="0">
              <a:spAutoFit/>
            </a:bodyPr>
            <a:lstStyle/>
            <a:p>
              <a:pPr algn="ctr"/>
              <a:r>
                <a:rPr lang="ja-JP" altLang="en-US" sz="1200" spc="-100" dirty="0">
                  <a:solidFill>
                    <a:prstClr val="black"/>
                  </a:solidFill>
                  <a:latin typeface="HGPｺﾞｼｯｸM" pitchFamily="50" charset="-128"/>
                  <a:ea typeface="HGPｺﾞｼｯｸM" pitchFamily="50" charset="-128"/>
                </a:rPr>
                <a:t>申請</a:t>
              </a:r>
              <a:endParaRPr lang="ja-JP" altLang="en-US" sz="1200" spc="-100" dirty="0" smtClean="0">
                <a:solidFill>
                  <a:prstClr val="black"/>
                </a:solidFill>
                <a:latin typeface="HGPｺﾞｼｯｸM" pitchFamily="50" charset="-128"/>
                <a:ea typeface="HGPｺﾞｼｯｸM" pitchFamily="50" charset="-128"/>
              </a:endParaRPr>
            </a:p>
          </p:txBody>
        </p:sp>
        <p:sp>
          <p:nvSpPr>
            <p:cNvPr id="122" name="テキスト ボックス 121"/>
            <p:cNvSpPr txBox="1"/>
            <p:nvPr/>
          </p:nvSpPr>
          <p:spPr>
            <a:xfrm>
              <a:off x="3571747" y="6093296"/>
              <a:ext cx="548991" cy="276999"/>
            </a:xfrm>
            <a:prstGeom prst="rect">
              <a:avLst/>
            </a:prstGeom>
            <a:noFill/>
          </p:spPr>
          <p:txBody>
            <a:bodyPr wrap="square" rtlCol="0">
              <a:spAutoFit/>
            </a:bodyPr>
            <a:lstStyle/>
            <a:p>
              <a:r>
                <a:rPr lang="ja-JP" altLang="en-US" sz="1200" spc="-100" dirty="0" smtClean="0">
                  <a:solidFill>
                    <a:prstClr val="black"/>
                  </a:solidFill>
                  <a:latin typeface="HGPｺﾞｼｯｸM" pitchFamily="50" charset="-128"/>
                  <a:ea typeface="HGPｺﾞｼｯｸM" pitchFamily="50" charset="-128"/>
                </a:rPr>
                <a:t>交付</a:t>
              </a:r>
              <a:endParaRPr lang="ja-JP" altLang="en-US" sz="1200" spc="-100" dirty="0">
                <a:solidFill>
                  <a:prstClr val="black"/>
                </a:solidFill>
                <a:latin typeface="HGPｺﾞｼｯｸM" pitchFamily="50" charset="-128"/>
                <a:ea typeface="HGPｺﾞｼｯｸM" pitchFamily="50" charset="-128"/>
              </a:endParaRPr>
            </a:p>
          </p:txBody>
        </p:sp>
      </p:grpSp>
      <p:sp>
        <p:nvSpPr>
          <p:cNvPr id="123" name="角丸四角形 122"/>
          <p:cNvSpPr/>
          <p:nvPr/>
        </p:nvSpPr>
        <p:spPr>
          <a:xfrm>
            <a:off x="136599" y="4509343"/>
            <a:ext cx="1934121" cy="570547"/>
          </a:xfrm>
          <a:prstGeom prst="round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43146" rIns="0" bIns="43146" anchor="ctr"/>
          <a:lstStyle/>
          <a:p>
            <a:pPr algn="ctr" defTabSz="864565" fontAlgn="base">
              <a:spcBef>
                <a:spcPct val="0"/>
              </a:spcBef>
              <a:spcAft>
                <a:spcPct val="0"/>
              </a:spcAft>
              <a:defRPr/>
            </a:pPr>
            <a:r>
              <a:rPr lang="ja-JP" altLang="en-US" sz="1200" b="1" spc="-100" dirty="0">
                <a:solidFill>
                  <a:prstClr val="black"/>
                </a:solidFill>
                <a:latin typeface="HGPｺﾞｼｯｸM" pitchFamily="50" charset="-128"/>
                <a:ea typeface="HGPｺﾞｼｯｸM" pitchFamily="50" charset="-128"/>
              </a:rPr>
              <a:t>①病床の機能分化・連携</a:t>
            </a:r>
            <a:endParaRPr lang="en-US" altLang="ja-JP" sz="1200" b="1" spc="-100" dirty="0">
              <a:solidFill>
                <a:prstClr val="black"/>
              </a:solidFill>
              <a:latin typeface="HGPｺﾞｼｯｸM" pitchFamily="50" charset="-128"/>
              <a:ea typeface="HGPｺﾞｼｯｸM" pitchFamily="50" charset="-128"/>
            </a:endParaRPr>
          </a:p>
          <a:p>
            <a:pPr algn="ctr" defTabSz="864565" fontAlgn="base">
              <a:spcBef>
                <a:spcPct val="0"/>
              </a:spcBef>
              <a:spcAft>
                <a:spcPct val="0"/>
              </a:spcAft>
              <a:defRPr/>
            </a:pPr>
            <a:r>
              <a:rPr lang="ja-JP" altLang="en-US" sz="1200" b="1" spc="-100" dirty="0" smtClean="0">
                <a:solidFill>
                  <a:prstClr val="black"/>
                </a:solidFill>
                <a:latin typeface="HGPｺﾞｼｯｸM" pitchFamily="50" charset="-128"/>
                <a:ea typeface="HGPｺﾞｼｯｸM" pitchFamily="50" charset="-128"/>
              </a:rPr>
              <a:t>③医療従事者等の確保・養成</a:t>
            </a:r>
            <a:endParaRPr lang="en-US" altLang="ja-JP" sz="1200" b="1" spc="-100" dirty="0" smtClean="0">
              <a:solidFill>
                <a:prstClr val="black"/>
              </a:solidFill>
              <a:latin typeface="HGPｺﾞｼｯｸM" pitchFamily="50" charset="-128"/>
              <a:ea typeface="HGPｺﾞｼｯｸM" pitchFamily="50" charset="-128"/>
            </a:endParaRPr>
          </a:p>
        </p:txBody>
      </p:sp>
      <p:sp>
        <p:nvSpPr>
          <p:cNvPr id="100" name="角丸四角形 99"/>
          <p:cNvSpPr/>
          <p:nvPr/>
        </p:nvSpPr>
        <p:spPr>
          <a:xfrm>
            <a:off x="69380" y="2826948"/>
            <a:ext cx="5056013" cy="344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600" spc="-100" dirty="0" smtClean="0">
                <a:solidFill>
                  <a:prstClr val="black"/>
                </a:solidFill>
                <a:latin typeface="HGPｺﾞｼｯｸM" pitchFamily="50" charset="-128"/>
                <a:ea typeface="HGPｺﾞｼｯｸM" pitchFamily="50" charset="-128"/>
              </a:rPr>
              <a:t>国</a:t>
            </a:r>
            <a:endParaRPr lang="en-US" altLang="ja-JP" sz="1600" spc="-100" dirty="0" smtClean="0">
              <a:solidFill>
                <a:prstClr val="black"/>
              </a:solidFill>
              <a:latin typeface="HGPｺﾞｼｯｸM" pitchFamily="50" charset="-128"/>
              <a:ea typeface="HGPｺﾞｼｯｸM" pitchFamily="50" charset="-128"/>
            </a:endParaRPr>
          </a:p>
          <a:p>
            <a:pPr algn="ctr"/>
            <a:endParaRPr lang="en-US" altLang="ja-JP" sz="1600" spc="-100" dirty="0" smtClean="0">
              <a:solidFill>
                <a:prstClr val="black"/>
              </a:solidFill>
              <a:latin typeface="HGPｺﾞｼｯｸM" pitchFamily="50" charset="-128"/>
              <a:ea typeface="HGPｺﾞｼｯｸM" pitchFamily="50" charset="-128"/>
            </a:endParaRPr>
          </a:p>
          <a:p>
            <a:pPr algn="ctr"/>
            <a:endParaRPr lang="ja-JP" altLang="en-US" sz="800" spc="-100" dirty="0" smtClean="0">
              <a:solidFill>
                <a:prstClr val="black"/>
              </a:solidFill>
              <a:latin typeface="HGPｺﾞｼｯｸM" pitchFamily="50" charset="-128"/>
              <a:ea typeface="HGPｺﾞｼｯｸM" pitchFamily="50" charset="-128"/>
            </a:endParaRPr>
          </a:p>
        </p:txBody>
      </p:sp>
      <p:sp>
        <p:nvSpPr>
          <p:cNvPr id="101" name="正方形/長方形 100"/>
          <p:cNvSpPr/>
          <p:nvPr/>
        </p:nvSpPr>
        <p:spPr>
          <a:xfrm>
            <a:off x="480251" y="3151278"/>
            <a:ext cx="4311397" cy="277945"/>
          </a:xfrm>
          <a:prstGeom prst="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spc="-100" dirty="0" smtClean="0">
                <a:solidFill>
                  <a:prstClr val="black"/>
                </a:solidFill>
                <a:latin typeface="HGPｺﾞｼｯｸM" pitchFamily="50" charset="-128"/>
                <a:ea typeface="HGPｺﾞｼｯｸM" pitchFamily="50" charset="-128"/>
              </a:rPr>
              <a:t>消費税財源活用</a:t>
            </a:r>
            <a:endParaRPr lang="ja-JP" altLang="en-US" sz="1400" spc="-100" dirty="0">
              <a:solidFill>
                <a:prstClr val="black"/>
              </a:solidFill>
              <a:latin typeface="HGPｺﾞｼｯｸM" pitchFamily="50" charset="-128"/>
              <a:ea typeface="HGPｺﾞｼｯｸM" pitchFamily="50" charset="-128"/>
            </a:endParaRPr>
          </a:p>
        </p:txBody>
      </p:sp>
      <p:sp>
        <p:nvSpPr>
          <p:cNvPr id="126" name="テキスト ボックス 125"/>
          <p:cNvSpPr txBox="1"/>
          <p:nvPr/>
        </p:nvSpPr>
        <p:spPr>
          <a:xfrm>
            <a:off x="3207582" y="3429003"/>
            <a:ext cx="1367533" cy="276999"/>
          </a:xfrm>
          <a:prstGeom prst="rect">
            <a:avLst/>
          </a:prstGeom>
          <a:noFill/>
        </p:spPr>
        <p:txBody>
          <a:bodyPr wrap="square" rtlCol="0">
            <a:spAutoFit/>
          </a:bodyPr>
          <a:lstStyle/>
          <a:p>
            <a:r>
              <a:rPr lang="ja-JP" altLang="en-US" sz="1200" spc="-100" dirty="0" smtClean="0">
                <a:solidFill>
                  <a:prstClr val="black"/>
                </a:solidFill>
                <a:latin typeface="HGPｺﾞｼｯｸM" pitchFamily="50" charset="-128"/>
                <a:ea typeface="HGPｺﾞｼｯｸM" pitchFamily="50" charset="-128"/>
              </a:rPr>
              <a:t>交付</a:t>
            </a:r>
            <a:endParaRPr lang="ja-JP" altLang="en-US" sz="1200" spc="-100" dirty="0">
              <a:solidFill>
                <a:prstClr val="black"/>
              </a:solidFill>
              <a:latin typeface="HGPｺﾞｼｯｸM" pitchFamily="50" charset="-128"/>
              <a:ea typeface="HGPｺﾞｼｯｸM" pitchFamily="50" charset="-128"/>
            </a:endParaRPr>
          </a:p>
        </p:txBody>
      </p:sp>
      <p:sp>
        <p:nvSpPr>
          <p:cNvPr id="127" name="テキスト ボックス 126"/>
          <p:cNvSpPr txBox="1"/>
          <p:nvPr/>
        </p:nvSpPr>
        <p:spPr>
          <a:xfrm>
            <a:off x="38499" y="3435290"/>
            <a:ext cx="2395533" cy="425758"/>
          </a:xfrm>
          <a:prstGeom prst="rect">
            <a:avLst/>
          </a:prstGeom>
          <a:noFill/>
        </p:spPr>
        <p:txBody>
          <a:bodyPr wrap="square" rtlCol="0">
            <a:spAutoFit/>
          </a:bodyPr>
          <a:lstStyle/>
          <a:p>
            <a:pPr algn="ctr">
              <a:lnSpc>
                <a:spcPts val="1300"/>
              </a:lnSpc>
            </a:pPr>
            <a:r>
              <a:rPr lang="ja-JP" altLang="en-US" sz="1200" b="1" spc="-100" dirty="0" smtClean="0">
                <a:solidFill>
                  <a:prstClr val="black"/>
                </a:solidFill>
                <a:latin typeface="HGPｺﾞｼｯｸM" pitchFamily="50" charset="-128"/>
                <a:ea typeface="HGPｺﾞｼｯｸM" pitchFamily="50" charset="-128"/>
              </a:rPr>
              <a:t>都道府県計画</a:t>
            </a:r>
            <a:endParaRPr lang="en-US" altLang="ja-JP" sz="1200" b="1" spc="-100" dirty="0" smtClean="0">
              <a:solidFill>
                <a:prstClr val="black"/>
              </a:solidFill>
              <a:latin typeface="HGPｺﾞｼｯｸM" pitchFamily="50" charset="-128"/>
              <a:ea typeface="HGPｺﾞｼｯｸM" pitchFamily="50" charset="-128"/>
            </a:endParaRPr>
          </a:p>
          <a:p>
            <a:pPr algn="ctr">
              <a:lnSpc>
                <a:spcPts val="1300"/>
              </a:lnSpc>
            </a:pPr>
            <a:r>
              <a:rPr lang="ja-JP" altLang="en-US" sz="1200" spc="-100" dirty="0" smtClean="0">
                <a:solidFill>
                  <a:prstClr val="black"/>
                </a:solidFill>
                <a:latin typeface="HGPｺﾞｼｯｸM" pitchFamily="50" charset="-128"/>
                <a:ea typeface="HGPｺﾞｼｯｸM" pitchFamily="50" charset="-128"/>
              </a:rPr>
              <a:t>提出</a:t>
            </a:r>
          </a:p>
        </p:txBody>
      </p:sp>
      <p:grpSp>
        <p:nvGrpSpPr>
          <p:cNvPr id="128" name="グループ化 127"/>
          <p:cNvGrpSpPr/>
          <p:nvPr/>
        </p:nvGrpSpPr>
        <p:grpSpPr>
          <a:xfrm>
            <a:off x="2046247" y="3429000"/>
            <a:ext cx="1153268" cy="432048"/>
            <a:chOff x="4067944" y="2006288"/>
            <a:chExt cx="931053" cy="378326"/>
          </a:xfrm>
        </p:grpSpPr>
        <p:sp>
          <p:nvSpPr>
            <p:cNvPr id="129" name="上矢印 128"/>
            <p:cNvSpPr/>
            <p:nvPr/>
          </p:nvSpPr>
          <p:spPr>
            <a:xfrm>
              <a:off x="4067944" y="2006288"/>
              <a:ext cx="417349" cy="378324"/>
            </a:xfrm>
            <a:prstGeom prst="upArrow">
              <a:avLst>
                <a:gd name="adj1" fmla="val 44309"/>
                <a:gd name="adj2" fmla="val 400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sp>
          <p:nvSpPr>
            <p:cNvPr id="130" name="下矢印 129"/>
            <p:cNvSpPr/>
            <p:nvPr/>
          </p:nvSpPr>
          <p:spPr>
            <a:xfrm>
              <a:off x="4590862" y="2006290"/>
              <a:ext cx="408135" cy="378324"/>
            </a:xfrm>
            <a:prstGeom prst="downArrow">
              <a:avLst>
                <a:gd name="adj1" fmla="val 50000"/>
                <a:gd name="adj2" fmla="val 425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grpSp>
      <p:sp>
        <p:nvSpPr>
          <p:cNvPr id="9" name="テキスト ボックス 8"/>
          <p:cNvSpPr txBox="1"/>
          <p:nvPr/>
        </p:nvSpPr>
        <p:spPr>
          <a:xfrm>
            <a:off x="-47151" y="2460194"/>
            <a:ext cx="3908048" cy="248726"/>
          </a:xfrm>
          <a:prstGeom prst="rect">
            <a:avLst/>
          </a:prstGeom>
          <a:noFill/>
          <a:ln w="6350">
            <a:noFill/>
          </a:ln>
          <a:effectLst/>
        </p:spPr>
        <p:style>
          <a:lnRef idx="0">
            <a:scrgbClr r="0" g="0" b="0"/>
          </a:lnRef>
          <a:fillRef idx="1001">
            <a:schemeClr val="lt1"/>
          </a:fillRef>
          <a:effectRef idx="0">
            <a:scrgbClr r="0" g="0" b="0"/>
          </a:effectRef>
          <a:fontRef idx="major"/>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800"/>
              </a:lnSpc>
            </a:pPr>
            <a:r>
              <a:rPr kumimoji="0" lang="en-US" altLang="ja-JP" sz="1400" kern="100" spc="-100" dirty="0" smtClean="0">
                <a:solidFill>
                  <a:sysClr val="windowText" lastClr="000000"/>
                </a:solidFill>
                <a:latin typeface="HGPｺﾞｼｯｸM" panose="020B0600000000000000" pitchFamily="50" charset="-128"/>
                <a:ea typeface="HGPｺﾞｼｯｸM" panose="020B0600000000000000" pitchFamily="50" charset="-128"/>
                <a:cs typeface="Times New Roman"/>
              </a:rPr>
              <a:t>【</a:t>
            </a:r>
            <a:r>
              <a:rPr kumimoji="0" lang="ja-JP" altLang="en-US" sz="1400" kern="100" spc="-100" dirty="0" smtClean="0">
                <a:solidFill>
                  <a:sysClr val="windowText" lastClr="000000"/>
                </a:solidFill>
                <a:latin typeface="HGPｺﾞｼｯｸM" panose="020B0600000000000000" pitchFamily="50" charset="-128"/>
                <a:ea typeface="HGPｺﾞｼｯｸM" panose="020B0600000000000000" pitchFamily="50" charset="-128"/>
                <a:cs typeface="Times New Roman"/>
              </a:rPr>
              <a:t>新たな財政支援制度の仕組み（案）</a:t>
            </a:r>
            <a:r>
              <a:rPr kumimoji="0" lang="en-US" altLang="ja-JP" sz="1400" kern="100" spc="-100" dirty="0" smtClean="0">
                <a:solidFill>
                  <a:sysClr val="windowText" lastClr="000000"/>
                </a:solidFill>
                <a:latin typeface="HGPｺﾞｼｯｸM" panose="020B0600000000000000" pitchFamily="50" charset="-128"/>
                <a:ea typeface="HGPｺﾞｼｯｸM" panose="020B0600000000000000" pitchFamily="50" charset="-128"/>
                <a:cs typeface="Times New Roman"/>
              </a:rPr>
              <a:t>】</a:t>
            </a:r>
            <a:endParaRPr kumimoji="0" lang="ja-JP" altLang="en-US" sz="1400" kern="100" spc="-100" dirty="0" smtClean="0">
              <a:solidFill>
                <a:sysClr val="windowText" lastClr="000000"/>
              </a:solidFill>
              <a:latin typeface="HGPｺﾞｼｯｸM" panose="020B0600000000000000" pitchFamily="50" charset="-128"/>
              <a:ea typeface="HGPｺﾞｼｯｸM" panose="020B0600000000000000" pitchFamily="50" charset="-128"/>
              <a:cs typeface="Times New Roman"/>
            </a:endParaRPr>
          </a:p>
        </p:txBody>
      </p:sp>
      <p:grpSp>
        <p:nvGrpSpPr>
          <p:cNvPr id="12" name="グループ化 11"/>
          <p:cNvGrpSpPr/>
          <p:nvPr/>
        </p:nvGrpSpPr>
        <p:grpSpPr>
          <a:xfrm>
            <a:off x="-39549" y="5079890"/>
            <a:ext cx="2277478" cy="1432215"/>
            <a:chOff x="251520" y="5024210"/>
            <a:chExt cx="1838647" cy="1388112"/>
          </a:xfrm>
        </p:grpSpPr>
        <p:sp>
          <p:nvSpPr>
            <p:cNvPr id="112" name="下矢印 111"/>
            <p:cNvSpPr/>
            <p:nvPr/>
          </p:nvSpPr>
          <p:spPr>
            <a:xfrm>
              <a:off x="1313688" y="5024210"/>
              <a:ext cx="329177" cy="138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sp>
          <p:nvSpPr>
            <p:cNvPr id="113" name="上矢印 112"/>
            <p:cNvSpPr/>
            <p:nvPr/>
          </p:nvSpPr>
          <p:spPr>
            <a:xfrm>
              <a:off x="884100" y="5024210"/>
              <a:ext cx="314748" cy="13881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sp>
          <p:nvSpPr>
            <p:cNvPr id="134" name="テキスト ボックス 133"/>
            <p:cNvSpPr txBox="1"/>
            <p:nvPr/>
          </p:nvSpPr>
          <p:spPr>
            <a:xfrm>
              <a:off x="251520" y="5528266"/>
              <a:ext cx="1008112" cy="276999"/>
            </a:xfrm>
            <a:prstGeom prst="rect">
              <a:avLst/>
            </a:prstGeom>
            <a:noFill/>
          </p:spPr>
          <p:txBody>
            <a:bodyPr wrap="square" rtlCol="0">
              <a:spAutoFit/>
            </a:bodyPr>
            <a:lstStyle/>
            <a:p>
              <a:pPr algn="ctr"/>
              <a:r>
                <a:rPr lang="ja-JP" altLang="en-US" sz="1200" spc="-100" dirty="0">
                  <a:solidFill>
                    <a:prstClr val="black"/>
                  </a:solidFill>
                  <a:latin typeface="HGPｺﾞｼｯｸM" pitchFamily="50" charset="-128"/>
                  <a:ea typeface="HGPｺﾞｼｯｸM" pitchFamily="50" charset="-128"/>
                </a:rPr>
                <a:t>申請</a:t>
              </a:r>
              <a:endParaRPr lang="ja-JP" altLang="en-US" sz="1200" spc="-100" dirty="0" smtClean="0">
                <a:solidFill>
                  <a:prstClr val="black"/>
                </a:solidFill>
                <a:latin typeface="HGPｺﾞｼｯｸM" pitchFamily="50" charset="-128"/>
                <a:ea typeface="HGPｺﾞｼｯｸM" pitchFamily="50" charset="-128"/>
              </a:endParaRPr>
            </a:p>
          </p:txBody>
        </p:sp>
        <p:sp>
          <p:nvSpPr>
            <p:cNvPr id="135" name="テキスト ボックス 134"/>
            <p:cNvSpPr txBox="1"/>
            <p:nvPr/>
          </p:nvSpPr>
          <p:spPr>
            <a:xfrm>
              <a:off x="1547664" y="5539299"/>
              <a:ext cx="542503" cy="276999"/>
            </a:xfrm>
            <a:prstGeom prst="rect">
              <a:avLst/>
            </a:prstGeom>
            <a:noFill/>
          </p:spPr>
          <p:txBody>
            <a:bodyPr wrap="square" rtlCol="0">
              <a:spAutoFit/>
            </a:bodyPr>
            <a:lstStyle/>
            <a:p>
              <a:r>
                <a:rPr lang="ja-JP" altLang="en-US" sz="1200" spc="-100" dirty="0" smtClean="0">
                  <a:solidFill>
                    <a:prstClr val="black"/>
                  </a:solidFill>
                  <a:latin typeface="HGPｺﾞｼｯｸM" pitchFamily="50" charset="-128"/>
                  <a:ea typeface="HGPｺﾞｼｯｸM" pitchFamily="50" charset="-128"/>
                </a:rPr>
                <a:t>交付</a:t>
              </a:r>
              <a:endParaRPr lang="ja-JP" altLang="en-US" sz="1200" spc="-100" dirty="0">
                <a:solidFill>
                  <a:prstClr val="black"/>
                </a:solidFill>
                <a:latin typeface="HGPｺﾞｼｯｸM" pitchFamily="50" charset="-128"/>
                <a:ea typeface="HGPｺﾞｼｯｸM" pitchFamily="50" charset="-128"/>
              </a:endParaRPr>
            </a:p>
          </p:txBody>
        </p:sp>
      </p:grpSp>
      <p:sp>
        <p:nvSpPr>
          <p:cNvPr id="7" name="正方形/長方形 6"/>
          <p:cNvSpPr/>
          <p:nvPr/>
        </p:nvSpPr>
        <p:spPr>
          <a:xfrm>
            <a:off x="5233589" y="4095627"/>
            <a:ext cx="4641000" cy="2514964"/>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Ins="72000" rtlCol="0" anchor="t" anchorCtr="0"/>
          <a:lstStyle/>
          <a:p>
            <a:pPr>
              <a:lnSpc>
                <a:spcPts val="700"/>
              </a:lnSpc>
            </a:pPr>
            <a:endParaRPr lang="en-US" altLang="ja-JP" sz="1200" u="sng" spc="-100" dirty="0" smtClean="0">
              <a:solidFill>
                <a:prstClr val="black"/>
              </a:solidFill>
              <a:latin typeface="ＭＳ Ｐゴシック"/>
            </a:endParaRPr>
          </a:p>
          <a:p>
            <a:r>
              <a:rPr lang="ja-JP" altLang="en-US" sz="1200" u="sng" spc="-100" dirty="0" smtClean="0">
                <a:solidFill>
                  <a:prstClr val="black"/>
                </a:solidFill>
                <a:latin typeface="ＭＳ Ｐゴシック"/>
              </a:rPr>
              <a:t>１　病床の機能分化・連携のために必要な事業</a:t>
            </a:r>
            <a:endParaRPr lang="en-US" altLang="ja-JP" sz="1200" u="sng" spc="-100" dirty="0" smtClean="0">
              <a:solidFill>
                <a:prstClr val="black"/>
              </a:solidFill>
              <a:latin typeface="ＭＳ Ｐゴシック"/>
            </a:endParaRPr>
          </a:p>
          <a:p>
            <a:pPr>
              <a:spcBef>
                <a:spcPts val="300"/>
              </a:spcBef>
            </a:pP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 （１）地域医療構想（ビジョン）の達成に向けた医療機関の施設・設備の</a:t>
            </a:r>
            <a:endParaRPr lang="en-US" altLang="ja-JP" sz="1200" spc="-100" dirty="0" smtClean="0">
              <a:solidFill>
                <a:prstClr val="black"/>
              </a:solidFill>
              <a:latin typeface="HGPｺﾞｼｯｸM" panose="020B0600000000000000" pitchFamily="50" charset="-128"/>
              <a:ea typeface="HGPｺﾞｼｯｸM" panose="020B0600000000000000" pitchFamily="50" charset="-128"/>
            </a:endParaRPr>
          </a:p>
          <a:p>
            <a:r>
              <a:rPr lang="ja-JP" altLang="en-US" sz="1200" spc="-100" dirty="0">
                <a:solidFill>
                  <a:prstClr val="black"/>
                </a:solidFill>
                <a:latin typeface="HGPｺﾞｼｯｸM" panose="020B0600000000000000" pitchFamily="50" charset="-128"/>
                <a:ea typeface="HGPｺﾞｼｯｸM" panose="020B0600000000000000" pitchFamily="50" charset="-128"/>
              </a:rPr>
              <a:t>　</a:t>
            </a: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　　整備を推進するための事業　　　等</a:t>
            </a:r>
            <a:endParaRPr lang="en-US" altLang="ja-JP" sz="1200" u="sng" spc="-100" dirty="0" smtClean="0">
              <a:solidFill>
                <a:prstClr val="black"/>
              </a:solidFill>
              <a:latin typeface="ＭＳ Ｐゴシック"/>
            </a:endParaRPr>
          </a:p>
          <a:p>
            <a:pPr>
              <a:spcBef>
                <a:spcPts val="300"/>
              </a:spcBef>
            </a:pPr>
            <a:r>
              <a:rPr lang="ja-JP" altLang="en-US" sz="1200" u="sng" spc="-100" dirty="0" smtClean="0">
                <a:solidFill>
                  <a:prstClr val="black"/>
                </a:solidFill>
                <a:latin typeface="ＭＳ Ｐゴシック"/>
              </a:rPr>
              <a:t>２　在宅医療・介護サービスの充実のために必要な事業</a:t>
            </a:r>
            <a:endParaRPr lang="en-US" altLang="ja-JP" sz="1200" u="sng" spc="-100" dirty="0">
              <a:solidFill>
                <a:prstClr val="black"/>
              </a:solidFill>
              <a:latin typeface="ＭＳ Ｐゴシック"/>
            </a:endParaRPr>
          </a:p>
          <a:p>
            <a:pPr>
              <a:spcBef>
                <a:spcPts val="300"/>
              </a:spcBef>
            </a:pP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 （１）在宅医療（歯科・薬局を含む）を推進するための事業</a:t>
            </a:r>
            <a:endParaRPr lang="en-US" altLang="ja-JP" sz="1200" spc="-100" dirty="0" smtClean="0">
              <a:solidFill>
                <a:prstClr val="black"/>
              </a:solidFill>
              <a:latin typeface="HGPｺﾞｼｯｸM" panose="020B0600000000000000" pitchFamily="50" charset="-128"/>
              <a:ea typeface="HGPｺﾞｼｯｸM" panose="020B0600000000000000" pitchFamily="50" charset="-128"/>
            </a:endParaRPr>
          </a:p>
          <a:p>
            <a:pPr>
              <a:spcBef>
                <a:spcPts val="300"/>
              </a:spcBef>
            </a:pP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 （２）介護サービスの施設・設備の整備を推進するための事業</a:t>
            </a:r>
            <a:r>
              <a:rPr lang="ja-JP" altLang="en-US" sz="1200" spc="-100" dirty="0">
                <a:solidFill>
                  <a:prstClr val="black"/>
                </a:solidFill>
                <a:latin typeface="HGPｺﾞｼｯｸM" panose="020B0600000000000000" pitchFamily="50" charset="-128"/>
                <a:ea typeface="HGPｺﾞｼｯｸM" panose="020B0600000000000000" pitchFamily="50" charset="-128"/>
              </a:rPr>
              <a:t>　</a:t>
            </a: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　等</a:t>
            </a:r>
            <a:endParaRPr lang="en-US" altLang="ja-JP" sz="1200" u="sng" spc="-100" dirty="0" smtClean="0">
              <a:solidFill>
                <a:prstClr val="black"/>
              </a:solidFill>
              <a:latin typeface="ＭＳ Ｐゴシック"/>
            </a:endParaRPr>
          </a:p>
          <a:p>
            <a:pPr>
              <a:spcBef>
                <a:spcPts val="300"/>
              </a:spcBef>
            </a:pPr>
            <a:r>
              <a:rPr lang="ja-JP" altLang="en-US" sz="1200" u="sng" spc="-100" dirty="0" smtClean="0">
                <a:solidFill>
                  <a:prstClr val="black"/>
                </a:solidFill>
                <a:latin typeface="ＭＳ Ｐゴシック"/>
              </a:rPr>
              <a:t>３　医療従事者等の確保・養成のための事業</a:t>
            </a:r>
            <a:endParaRPr lang="en-US" altLang="ja-JP" sz="1200" u="sng" spc="-100" dirty="0" smtClean="0">
              <a:solidFill>
                <a:prstClr val="black"/>
              </a:solidFill>
              <a:latin typeface="ＭＳ Ｐゴシック"/>
            </a:endParaRPr>
          </a:p>
          <a:p>
            <a:pPr>
              <a:spcBef>
                <a:spcPts val="300"/>
              </a:spcBef>
            </a:pP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 （１）医師確保のための事業</a:t>
            </a:r>
            <a:endParaRPr lang="en-US" altLang="ja-JP" sz="1200" spc="-100" dirty="0" smtClean="0">
              <a:solidFill>
                <a:prstClr val="black"/>
              </a:solidFill>
              <a:latin typeface="HGPｺﾞｼｯｸM" panose="020B0600000000000000" pitchFamily="50" charset="-128"/>
              <a:ea typeface="HGPｺﾞｼｯｸM" panose="020B0600000000000000" pitchFamily="50" charset="-128"/>
            </a:endParaRPr>
          </a:p>
          <a:p>
            <a:pPr>
              <a:spcBef>
                <a:spcPts val="300"/>
              </a:spcBef>
            </a:pP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 （２）看護職員の確保</a:t>
            </a:r>
            <a:r>
              <a:rPr lang="ja-JP" altLang="en-US" sz="1200" spc="-100" dirty="0">
                <a:solidFill>
                  <a:prstClr val="black"/>
                </a:solidFill>
                <a:latin typeface="HGPｺﾞｼｯｸM" panose="020B0600000000000000" pitchFamily="50" charset="-128"/>
                <a:ea typeface="HGPｺﾞｼｯｸM" panose="020B0600000000000000" pitchFamily="50" charset="-128"/>
              </a:rPr>
              <a:t>のための</a:t>
            </a: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事業</a:t>
            </a:r>
            <a:endParaRPr lang="en-US" altLang="ja-JP" sz="1200" spc="-100" dirty="0" smtClean="0">
              <a:solidFill>
                <a:prstClr val="black"/>
              </a:solidFill>
              <a:latin typeface="HGPｺﾞｼｯｸM" panose="020B0600000000000000" pitchFamily="50" charset="-128"/>
              <a:ea typeface="HGPｺﾞｼｯｸM" panose="020B0600000000000000" pitchFamily="50" charset="-128"/>
            </a:endParaRPr>
          </a:p>
          <a:p>
            <a:pPr>
              <a:spcBef>
                <a:spcPts val="300"/>
              </a:spcBef>
            </a:pP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 （３）</a:t>
            </a:r>
            <a:r>
              <a:rPr lang="ja-JP" altLang="en-US" sz="1200" spc="-100" dirty="0">
                <a:solidFill>
                  <a:prstClr val="black"/>
                </a:solidFill>
                <a:latin typeface="HGPｺﾞｼｯｸM" panose="020B0600000000000000" pitchFamily="50" charset="-128"/>
                <a:ea typeface="HGPｺﾞｼｯｸM" panose="020B0600000000000000" pitchFamily="50" charset="-128"/>
              </a:rPr>
              <a:t>介護従事者の確保のための事業</a:t>
            </a:r>
            <a:endParaRPr lang="en-US" altLang="ja-JP" sz="1200" spc="-100" dirty="0" smtClean="0">
              <a:solidFill>
                <a:prstClr val="black"/>
              </a:solidFill>
              <a:latin typeface="HGPｺﾞｼｯｸM" panose="020B0600000000000000" pitchFamily="50" charset="-128"/>
              <a:ea typeface="HGPｺﾞｼｯｸM" panose="020B0600000000000000" pitchFamily="50" charset="-128"/>
            </a:endParaRPr>
          </a:p>
          <a:p>
            <a:pPr>
              <a:spcBef>
                <a:spcPts val="300"/>
              </a:spcBef>
            </a:pP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 （４）</a:t>
            </a:r>
            <a:r>
              <a:rPr lang="ja-JP" altLang="en-US" sz="1200" spc="-100" dirty="0">
                <a:solidFill>
                  <a:prstClr val="black"/>
                </a:solidFill>
                <a:latin typeface="HGPｺﾞｼｯｸM" panose="020B0600000000000000" pitchFamily="50" charset="-128"/>
                <a:ea typeface="HGPｺﾞｼｯｸM" panose="020B0600000000000000" pitchFamily="50" charset="-128"/>
              </a:rPr>
              <a:t>医療・介護従事者の勤務環境改善のための</a:t>
            </a: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事業　　　　等</a:t>
            </a:r>
            <a:endParaRPr lang="en-US" altLang="ja-JP" sz="1100" spc="-100" dirty="0" smtClean="0">
              <a:solidFill>
                <a:prstClr val="black"/>
              </a:solidFill>
              <a:latin typeface="HGPｺﾞｼｯｸM" panose="020B0600000000000000" pitchFamily="50" charset="-128"/>
              <a:ea typeface="HGPｺﾞｼｯｸM" panose="020B0600000000000000" pitchFamily="50" charset="-128"/>
            </a:endParaRPr>
          </a:p>
        </p:txBody>
      </p:sp>
      <p:sp>
        <p:nvSpPr>
          <p:cNvPr id="38" name="角丸四角形 37"/>
          <p:cNvSpPr/>
          <p:nvPr/>
        </p:nvSpPr>
        <p:spPr>
          <a:xfrm>
            <a:off x="2237954" y="4509343"/>
            <a:ext cx="2715077" cy="408067"/>
          </a:xfrm>
          <a:prstGeom prst="round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43146" rIns="0" bIns="43146" anchor="ctr"/>
          <a:lstStyle/>
          <a:p>
            <a:pPr algn="ctr"/>
            <a:r>
              <a:rPr lang="ja-JP" altLang="en-US" sz="1200" b="1" spc="-100" dirty="0">
                <a:solidFill>
                  <a:prstClr val="black"/>
                </a:solidFill>
                <a:latin typeface="HGPｺﾞｼｯｸM" pitchFamily="50" charset="-128"/>
                <a:ea typeface="HGPｺﾞｼｯｸM" pitchFamily="50" charset="-128"/>
              </a:rPr>
              <a:t>②</a:t>
            </a:r>
            <a:r>
              <a:rPr lang="ja-JP" altLang="en-US" sz="1200" b="1" spc="-100" dirty="0" smtClean="0">
                <a:solidFill>
                  <a:prstClr val="black"/>
                </a:solidFill>
                <a:latin typeface="HGPｺﾞｼｯｸM" pitchFamily="50" charset="-128"/>
                <a:ea typeface="HGPｺﾞｼｯｸM" pitchFamily="50" charset="-128"/>
              </a:rPr>
              <a:t>在宅医療の推進・介護サービスの充実</a:t>
            </a:r>
            <a:endParaRPr lang="ja-JP" altLang="en-US" sz="1200" b="1" spc="-100" dirty="0">
              <a:solidFill>
                <a:prstClr val="black"/>
              </a:solidFill>
              <a:latin typeface="HGPｺﾞｼｯｸM" pitchFamily="50" charset="-128"/>
              <a:ea typeface="HGPｺﾞｼｯｸM" pitchFamily="50" charset="-128"/>
            </a:endParaRPr>
          </a:p>
        </p:txBody>
      </p:sp>
      <p:sp>
        <p:nvSpPr>
          <p:cNvPr id="42" name="下矢印 41"/>
          <p:cNvSpPr/>
          <p:nvPr/>
        </p:nvSpPr>
        <p:spPr>
          <a:xfrm>
            <a:off x="2683638" y="4941169"/>
            <a:ext cx="407742" cy="1544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sp>
        <p:nvSpPr>
          <p:cNvPr id="43" name="上矢印 42"/>
          <p:cNvSpPr/>
          <p:nvPr/>
        </p:nvSpPr>
        <p:spPr>
          <a:xfrm>
            <a:off x="2359139" y="4917410"/>
            <a:ext cx="389869" cy="156833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sp>
        <p:nvSpPr>
          <p:cNvPr id="45" name="テキスト ボックス 44"/>
          <p:cNvSpPr txBox="1"/>
          <p:nvPr/>
        </p:nvSpPr>
        <p:spPr>
          <a:xfrm>
            <a:off x="2924793" y="5517455"/>
            <a:ext cx="671982" cy="276999"/>
          </a:xfrm>
          <a:prstGeom prst="rect">
            <a:avLst/>
          </a:prstGeom>
          <a:noFill/>
        </p:spPr>
        <p:txBody>
          <a:bodyPr wrap="square" rtlCol="0">
            <a:spAutoFit/>
          </a:bodyPr>
          <a:lstStyle/>
          <a:p>
            <a:r>
              <a:rPr lang="ja-JP" altLang="en-US" sz="1200" spc="-100" dirty="0" smtClean="0">
                <a:solidFill>
                  <a:prstClr val="black"/>
                </a:solidFill>
                <a:latin typeface="HGPｺﾞｼｯｸM" pitchFamily="50" charset="-128"/>
                <a:ea typeface="HGPｺﾞｼｯｸM" pitchFamily="50" charset="-128"/>
              </a:rPr>
              <a:t>交付</a:t>
            </a:r>
            <a:endParaRPr lang="ja-JP" altLang="en-US" sz="1200" spc="-100" dirty="0">
              <a:solidFill>
                <a:prstClr val="black"/>
              </a:solidFill>
              <a:latin typeface="HGPｺﾞｼｯｸM" pitchFamily="50" charset="-128"/>
              <a:ea typeface="HGPｺﾞｼｯｸM" pitchFamily="50" charset="-128"/>
            </a:endParaRPr>
          </a:p>
        </p:txBody>
      </p:sp>
      <p:sp>
        <p:nvSpPr>
          <p:cNvPr id="46" name="角丸四角形 45"/>
          <p:cNvSpPr/>
          <p:nvPr/>
        </p:nvSpPr>
        <p:spPr>
          <a:xfrm>
            <a:off x="3443646" y="5770086"/>
            <a:ext cx="1681713" cy="395439"/>
          </a:xfrm>
          <a:prstGeom prst="round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43146" rIns="0" bIns="43146" anchor="ctr"/>
          <a:lstStyle/>
          <a:p>
            <a:pPr algn="ctr"/>
            <a:r>
              <a:rPr lang="ja-JP" altLang="en-US" sz="1200" b="1" spc="-100" dirty="0">
                <a:solidFill>
                  <a:prstClr val="black"/>
                </a:solidFill>
                <a:latin typeface="HGPｺﾞｼｯｸM" pitchFamily="50" charset="-128"/>
                <a:ea typeface="HGPｺﾞｼｯｸM" pitchFamily="50" charset="-128"/>
              </a:rPr>
              <a:t>②</a:t>
            </a:r>
            <a:r>
              <a:rPr lang="ja-JP" altLang="en-US" sz="1200" b="1" spc="-100" dirty="0" smtClean="0">
                <a:solidFill>
                  <a:prstClr val="black"/>
                </a:solidFill>
                <a:latin typeface="HGPｺﾞｼｯｸM" pitchFamily="50" charset="-128"/>
                <a:ea typeface="HGPｺﾞｼｯｸM" pitchFamily="50" charset="-128"/>
              </a:rPr>
              <a:t>在宅医療の推進</a:t>
            </a:r>
            <a:endParaRPr lang="en-US" altLang="ja-JP" sz="1200" b="1" spc="-100" dirty="0" smtClean="0">
              <a:solidFill>
                <a:prstClr val="black"/>
              </a:solidFill>
              <a:latin typeface="HGPｺﾞｼｯｸM" pitchFamily="50" charset="-128"/>
              <a:ea typeface="HGPｺﾞｼｯｸM" pitchFamily="50" charset="-128"/>
            </a:endParaRPr>
          </a:p>
          <a:p>
            <a:pPr algn="ctr"/>
            <a:r>
              <a:rPr lang="ja-JP" altLang="en-US" sz="1200" b="1" spc="-100" dirty="0" smtClean="0">
                <a:solidFill>
                  <a:prstClr val="black"/>
                </a:solidFill>
                <a:latin typeface="HGPｺﾞｼｯｸM" pitchFamily="50" charset="-128"/>
                <a:ea typeface="HGPｺﾞｼｯｸM" pitchFamily="50" charset="-128"/>
              </a:rPr>
              <a:t>・介護サービスの充実</a:t>
            </a:r>
            <a:endParaRPr lang="ja-JP" altLang="en-US" sz="1200" b="1" spc="-100" dirty="0">
              <a:solidFill>
                <a:prstClr val="black"/>
              </a:solidFill>
              <a:latin typeface="HGPｺﾞｼｯｸM" pitchFamily="50" charset="-128"/>
              <a:ea typeface="HGPｺﾞｼｯｸM" pitchFamily="50" charset="-128"/>
            </a:endParaRPr>
          </a:p>
        </p:txBody>
      </p:sp>
      <p:sp>
        <p:nvSpPr>
          <p:cNvPr id="47" name="テキスト ボックス 46"/>
          <p:cNvSpPr txBox="1"/>
          <p:nvPr/>
        </p:nvSpPr>
        <p:spPr>
          <a:xfrm>
            <a:off x="2759617" y="4973106"/>
            <a:ext cx="1592786" cy="400110"/>
          </a:xfrm>
          <a:prstGeom prst="rect">
            <a:avLst/>
          </a:prstGeom>
          <a:noFill/>
        </p:spPr>
        <p:txBody>
          <a:bodyPr wrap="square" rtlCol="0">
            <a:spAutoFit/>
          </a:bodyPr>
          <a:lstStyle/>
          <a:p>
            <a:pPr algn="ctr">
              <a:lnSpc>
                <a:spcPts val="1200"/>
              </a:lnSpc>
            </a:pPr>
            <a:r>
              <a:rPr lang="ja-JP" altLang="en-US" sz="1100" b="1" spc="-100" dirty="0" smtClean="0">
                <a:solidFill>
                  <a:prstClr val="black"/>
                </a:solidFill>
                <a:latin typeface="HGPｺﾞｼｯｸM" pitchFamily="50" charset="-128"/>
                <a:ea typeface="HGPｺﾞｼｯｸM" pitchFamily="50" charset="-128"/>
              </a:rPr>
              <a:t>市町村</a:t>
            </a:r>
            <a:endParaRPr lang="en-US" altLang="ja-JP" sz="1100" b="1" spc="-100" dirty="0" smtClean="0">
              <a:solidFill>
                <a:prstClr val="black"/>
              </a:solidFill>
              <a:latin typeface="HGPｺﾞｼｯｸM" pitchFamily="50" charset="-128"/>
              <a:ea typeface="HGPｺﾞｼｯｸM" pitchFamily="50" charset="-128"/>
            </a:endParaRPr>
          </a:p>
          <a:p>
            <a:pPr algn="ctr">
              <a:lnSpc>
                <a:spcPts val="1200"/>
              </a:lnSpc>
            </a:pPr>
            <a:r>
              <a:rPr lang="ja-JP" altLang="en-US" sz="1100" b="1" spc="-100" dirty="0" smtClean="0">
                <a:solidFill>
                  <a:prstClr val="black"/>
                </a:solidFill>
                <a:latin typeface="HGPｺﾞｼｯｸM" pitchFamily="50" charset="-128"/>
                <a:ea typeface="HGPｺﾞｼｯｸM" pitchFamily="50" charset="-128"/>
              </a:rPr>
              <a:t>計画</a:t>
            </a:r>
            <a:r>
              <a:rPr lang="ja-JP" altLang="en-US" sz="1100" spc="-100" dirty="0" smtClean="0">
                <a:solidFill>
                  <a:prstClr val="black"/>
                </a:solidFill>
                <a:latin typeface="HGPｺﾞｼｯｸM" pitchFamily="50" charset="-128"/>
                <a:ea typeface="HGPｺﾞｼｯｸM" pitchFamily="50" charset="-128"/>
              </a:rPr>
              <a:t>提出</a:t>
            </a:r>
          </a:p>
        </p:txBody>
      </p:sp>
      <p:sp>
        <p:nvSpPr>
          <p:cNvPr id="48" name="テキスト ボックス 47"/>
          <p:cNvSpPr txBox="1"/>
          <p:nvPr/>
        </p:nvSpPr>
        <p:spPr>
          <a:xfrm>
            <a:off x="1598629" y="5552426"/>
            <a:ext cx="1248718" cy="276999"/>
          </a:xfrm>
          <a:prstGeom prst="rect">
            <a:avLst/>
          </a:prstGeom>
          <a:noFill/>
        </p:spPr>
        <p:txBody>
          <a:bodyPr wrap="square" rtlCol="0">
            <a:spAutoFit/>
          </a:bodyPr>
          <a:lstStyle/>
          <a:p>
            <a:pPr algn="ctr"/>
            <a:r>
              <a:rPr lang="ja-JP" altLang="en-US" sz="1200" spc="-100" dirty="0">
                <a:solidFill>
                  <a:prstClr val="black"/>
                </a:solidFill>
                <a:latin typeface="HGPｺﾞｼｯｸM" pitchFamily="50" charset="-128"/>
                <a:ea typeface="HGPｺﾞｼｯｸM" pitchFamily="50" charset="-128"/>
              </a:rPr>
              <a:t>申請</a:t>
            </a:r>
            <a:endParaRPr lang="ja-JP" altLang="en-US" sz="1200" spc="-100" dirty="0" smtClean="0">
              <a:solidFill>
                <a:prstClr val="black"/>
              </a:solidFill>
              <a:latin typeface="HGPｺﾞｼｯｸM" pitchFamily="50" charset="-128"/>
              <a:ea typeface="HGPｺﾞｼｯｸM" pitchFamily="50" charset="-128"/>
            </a:endParaRPr>
          </a:p>
        </p:txBody>
      </p:sp>
      <p:sp>
        <p:nvSpPr>
          <p:cNvPr id="49" name="角丸四角形 48"/>
          <p:cNvSpPr/>
          <p:nvPr/>
        </p:nvSpPr>
        <p:spPr>
          <a:xfrm>
            <a:off x="5199387" y="3961137"/>
            <a:ext cx="3900433" cy="2689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pPr>
            <a:r>
              <a:rPr lang="ja-JP" altLang="en-US" sz="1300" b="1" dirty="0" smtClean="0">
                <a:solidFill>
                  <a:prstClr val="white"/>
                </a:solidFill>
              </a:rPr>
              <a:t>新たな財政支援制度の対象事業（案）</a:t>
            </a:r>
            <a:endParaRPr lang="ja-JP" altLang="en-US" sz="1300" b="1" dirty="0">
              <a:solidFill>
                <a:prstClr val="white"/>
              </a:solidFill>
            </a:endParaRPr>
          </a:p>
        </p:txBody>
      </p:sp>
      <p:sp>
        <p:nvSpPr>
          <p:cNvPr id="50" name="正方形/長方形 49"/>
          <p:cNvSpPr/>
          <p:nvPr/>
        </p:nvSpPr>
        <p:spPr>
          <a:xfrm>
            <a:off x="5228073" y="2525860"/>
            <a:ext cx="4639541" cy="136800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lIns="72000" rIns="36000" rtlCol="0" anchor="t" anchorCtr="0"/>
          <a:lstStyle/>
          <a:p>
            <a:pPr>
              <a:spcBef>
                <a:spcPts val="300"/>
              </a:spcBef>
            </a:pPr>
            <a:endParaRPr lang="en-US" altLang="ja-JP" sz="1200" spc="-100" dirty="0" smtClean="0">
              <a:solidFill>
                <a:prstClr val="black"/>
              </a:solidFill>
              <a:latin typeface="HGPｺﾞｼｯｸM" panose="020B0600000000000000" pitchFamily="50" charset="-128"/>
              <a:ea typeface="HGPｺﾞｼｯｸM" panose="020B0600000000000000" pitchFamily="50" charset="-128"/>
            </a:endParaRPr>
          </a:p>
          <a:p>
            <a:pPr>
              <a:lnSpc>
                <a:spcPts val="1500"/>
              </a:lnSpc>
              <a:spcBef>
                <a:spcPts val="300"/>
              </a:spcBef>
            </a:pP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①</a:t>
            </a:r>
            <a:r>
              <a:rPr lang="ja-JP" altLang="en-US" sz="1200" spc="-100" dirty="0">
                <a:solidFill>
                  <a:prstClr val="black"/>
                </a:solidFill>
                <a:latin typeface="HGPｺﾞｼｯｸM" panose="020B0600000000000000" pitchFamily="50" charset="-128"/>
                <a:ea typeface="HGPｺﾞｼｯｸM" panose="020B0600000000000000" pitchFamily="50" charset="-128"/>
              </a:rPr>
              <a:t>国</a:t>
            </a: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は、法律</a:t>
            </a:r>
            <a:r>
              <a:rPr lang="ja-JP" altLang="en-US" sz="1200" spc="-100" dirty="0">
                <a:solidFill>
                  <a:prstClr val="black"/>
                </a:solidFill>
                <a:latin typeface="HGPｺﾞｼｯｸM" panose="020B0600000000000000" pitchFamily="50" charset="-128"/>
                <a:ea typeface="HGPｺﾞｼｯｸM" panose="020B0600000000000000" pitchFamily="50" charset="-128"/>
              </a:rPr>
              <a:t>に基づく</a:t>
            </a: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基本的な方針</a:t>
            </a:r>
            <a:r>
              <a:rPr lang="ja-JP" altLang="en-US" sz="1200" spc="-100" dirty="0">
                <a:solidFill>
                  <a:prstClr val="black"/>
                </a:solidFill>
                <a:latin typeface="HGPｺﾞｼｯｸM" panose="020B0600000000000000" pitchFamily="50" charset="-128"/>
                <a:ea typeface="HGPｺﾞｼｯｸM" panose="020B0600000000000000" pitchFamily="50" charset="-128"/>
              </a:rPr>
              <a:t>を策定し、対象事業を</a:t>
            </a: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明確化。</a:t>
            </a:r>
            <a:endParaRPr lang="en-US" altLang="ja-JP" sz="1200" spc="-100" dirty="0" smtClean="0">
              <a:solidFill>
                <a:prstClr val="black"/>
              </a:solidFill>
              <a:latin typeface="HGPｺﾞｼｯｸM" panose="020B0600000000000000" pitchFamily="50" charset="-128"/>
              <a:ea typeface="HGPｺﾞｼｯｸM" panose="020B0600000000000000" pitchFamily="50" charset="-128"/>
            </a:endParaRPr>
          </a:p>
          <a:p>
            <a:pPr>
              <a:lnSpc>
                <a:spcPts val="1500"/>
              </a:lnSpc>
            </a:pP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②都道府県は、計画</a:t>
            </a:r>
            <a:r>
              <a:rPr lang="ja-JP" altLang="en-US" sz="1200" spc="-100" dirty="0">
                <a:solidFill>
                  <a:prstClr val="black"/>
                </a:solidFill>
                <a:latin typeface="HGPｺﾞｼｯｸM" panose="020B0600000000000000" pitchFamily="50" charset="-128"/>
                <a:ea typeface="HGPｺﾞｼｯｸM" panose="020B0600000000000000" pitchFamily="50" charset="-128"/>
              </a:rPr>
              <a:t>を厚生労働省に</a:t>
            </a: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提出</a:t>
            </a:r>
            <a:r>
              <a:rPr lang="ja-JP" altLang="en-US" sz="1200" spc="-100" dirty="0">
                <a:solidFill>
                  <a:prstClr val="black"/>
                </a:solidFill>
                <a:latin typeface="HGPｺﾞｼｯｸM" panose="020B0600000000000000" pitchFamily="50" charset="-128"/>
                <a:ea typeface="HGPｺﾞｼｯｸM" panose="020B0600000000000000" pitchFamily="50" charset="-128"/>
              </a:rPr>
              <a:t>。</a:t>
            </a:r>
            <a:endParaRPr lang="en-US" altLang="ja-JP" sz="1200" spc="-100" dirty="0" smtClean="0">
              <a:solidFill>
                <a:prstClr val="black"/>
              </a:solidFill>
              <a:latin typeface="HGPｺﾞｼｯｸM" panose="020B0600000000000000" pitchFamily="50" charset="-128"/>
              <a:ea typeface="HGPｺﾞｼｯｸM" panose="020B0600000000000000" pitchFamily="50" charset="-128"/>
            </a:endParaRPr>
          </a:p>
          <a:p>
            <a:pPr>
              <a:lnSpc>
                <a:spcPts val="1300"/>
              </a:lnSpc>
            </a:pP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③国・都道府県・市町村が基本的な方針</a:t>
            </a:r>
            <a:r>
              <a:rPr lang="ja-JP" altLang="en-US" sz="1200" spc="-100" dirty="0">
                <a:solidFill>
                  <a:prstClr val="black"/>
                </a:solidFill>
                <a:latin typeface="HGPｺﾞｼｯｸM" panose="020B0600000000000000" pitchFamily="50" charset="-128"/>
                <a:ea typeface="HGPｺﾞｼｯｸM" panose="020B0600000000000000" pitchFamily="50" charset="-128"/>
              </a:rPr>
              <a:t>・計画策定に</a:t>
            </a: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当たって公正性</a:t>
            </a:r>
            <a:r>
              <a:rPr lang="ja-JP" altLang="en-US" sz="1200" spc="-100" dirty="0">
                <a:solidFill>
                  <a:prstClr val="black"/>
                </a:solidFill>
                <a:latin typeface="HGPｺﾞｼｯｸM" panose="020B0600000000000000" pitchFamily="50" charset="-128"/>
                <a:ea typeface="HGPｺﾞｼｯｸM" panose="020B0600000000000000" pitchFamily="50" charset="-128"/>
              </a:rPr>
              <a:t>及び</a:t>
            </a: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透明</a:t>
            </a:r>
            <a:endParaRPr lang="en-US" altLang="ja-JP" sz="1200" spc="-100" dirty="0" smtClean="0">
              <a:solidFill>
                <a:prstClr val="black"/>
              </a:solidFill>
              <a:latin typeface="HGPｺﾞｼｯｸM" panose="020B0600000000000000" pitchFamily="50" charset="-128"/>
              <a:ea typeface="HGPｺﾞｼｯｸM" panose="020B0600000000000000" pitchFamily="50" charset="-128"/>
            </a:endParaRPr>
          </a:p>
          <a:p>
            <a:pPr>
              <a:lnSpc>
                <a:spcPts val="1300"/>
              </a:lnSpc>
            </a:pPr>
            <a:r>
              <a:rPr lang="ja-JP" altLang="en-US" sz="1200" spc="-100" dirty="0">
                <a:solidFill>
                  <a:prstClr val="black"/>
                </a:solidFill>
                <a:latin typeface="HGPｺﾞｼｯｸM" panose="020B0600000000000000" pitchFamily="50" charset="-128"/>
                <a:ea typeface="HGPｺﾞｼｯｸM" panose="020B0600000000000000" pitchFamily="50" charset="-128"/>
              </a:rPr>
              <a:t>　</a:t>
            </a: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性を確保</a:t>
            </a:r>
            <a:r>
              <a:rPr lang="ja-JP" altLang="en-US" sz="1200" spc="-100" dirty="0">
                <a:solidFill>
                  <a:prstClr val="black"/>
                </a:solidFill>
                <a:latin typeface="HGPｺﾞｼｯｸM" panose="020B0600000000000000" pitchFamily="50" charset="-128"/>
                <a:ea typeface="HGPｺﾞｼｯｸM" panose="020B0600000000000000" pitchFamily="50" charset="-128"/>
              </a:rPr>
              <a:t>する</a:t>
            </a: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ため、関係者による協議の</a:t>
            </a:r>
            <a:r>
              <a:rPr lang="ja-JP" altLang="en-US" sz="1200" spc="-100" dirty="0">
                <a:solidFill>
                  <a:prstClr val="black"/>
                </a:solidFill>
                <a:latin typeface="HGPｺﾞｼｯｸM" panose="020B0600000000000000" pitchFamily="50" charset="-128"/>
                <a:ea typeface="HGPｺﾞｼｯｸM" panose="020B0600000000000000" pitchFamily="50" charset="-128"/>
              </a:rPr>
              <a:t>仕組みを</a:t>
            </a: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設ける。</a:t>
            </a:r>
            <a:endParaRPr lang="en-US" altLang="ja-JP" sz="1200" spc="-100" dirty="0" smtClean="0">
              <a:solidFill>
                <a:prstClr val="black"/>
              </a:solidFill>
              <a:latin typeface="HGPｺﾞｼｯｸM" panose="020B0600000000000000" pitchFamily="50" charset="-128"/>
              <a:ea typeface="HGPｺﾞｼｯｸM" panose="020B0600000000000000" pitchFamily="50" charset="-128"/>
            </a:endParaRPr>
          </a:p>
          <a:p>
            <a:pPr marL="87313" indent="-87313">
              <a:lnSpc>
                <a:spcPts val="1200"/>
              </a:lnSpc>
            </a:pPr>
            <a:r>
              <a:rPr lang="en-US" altLang="ja-JP" sz="1100" spc="-100" dirty="0">
                <a:solidFill>
                  <a:prstClr val="black"/>
                </a:solidFill>
                <a:latin typeface="HGPｺﾞｼｯｸM" panose="020B0600000000000000" pitchFamily="50" charset="-128"/>
                <a:ea typeface="HGPｺﾞｼｯｸM" panose="020B0600000000000000" pitchFamily="50" charset="-128"/>
              </a:rPr>
              <a:t>※</a:t>
            </a:r>
            <a:r>
              <a:rPr lang="ja-JP" altLang="ja-JP" sz="1100" spc="-100" dirty="0">
                <a:solidFill>
                  <a:prstClr val="black"/>
                </a:solidFill>
                <a:latin typeface="HGPｺﾞｼｯｸM" panose="020B0600000000000000" pitchFamily="50" charset="-128"/>
                <a:ea typeface="HGPｺﾞｼｯｸM" panose="020B0600000000000000" pitchFamily="50" charset="-128"/>
              </a:rPr>
              <a:t>国が策定する</a:t>
            </a:r>
            <a:r>
              <a:rPr lang="ja-JP" altLang="ja-JP" sz="1100" spc="-100" dirty="0" smtClean="0">
                <a:solidFill>
                  <a:prstClr val="black"/>
                </a:solidFill>
                <a:latin typeface="HGPｺﾞｼｯｸM" panose="020B0600000000000000" pitchFamily="50" charset="-128"/>
                <a:ea typeface="HGPｺﾞｼｯｸM" panose="020B0600000000000000" pitchFamily="50" charset="-128"/>
              </a:rPr>
              <a:t>基本</a:t>
            </a:r>
            <a:r>
              <a:rPr lang="ja-JP" altLang="en-US" sz="1100" spc="-100" dirty="0" smtClean="0">
                <a:solidFill>
                  <a:prstClr val="black"/>
                </a:solidFill>
                <a:latin typeface="HGPｺﾞｼｯｸM" panose="020B0600000000000000" pitchFamily="50" charset="-128"/>
                <a:ea typeface="HGPｺﾞｼｯｸM" panose="020B0600000000000000" pitchFamily="50" charset="-128"/>
              </a:rPr>
              <a:t>的な</a:t>
            </a:r>
            <a:r>
              <a:rPr lang="ja-JP" altLang="ja-JP" sz="1100" spc="-100" dirty="0" smtClean="0">
                <a:solidFill>
                  <a:prstClr val="black"/>
                </a:solidFill>
                <a:latin typeface="HGPｺﾞｼｯｸM" panose="020B0600000000000000" pitchFamily="50" charset="-128"/>
                <a:ea typeface="HGPｺﾞｼｯｸM" panose="020B0600000000000000" pitchFamily="50" charset="-128"/>
              </a:rPr>
              <a:t>方針</a:t>
            </a:r>
            <a:r>
              <a:rPr lang="ja-JP" altLang="ja-JP" sz="1100" spc="-100" dirty="0">
                <a:solidFill>
                  <a:prstClr val="black"/>
                </a:solidFill>
                <a:latin typeface="HGPｺﾞｼｯｸM" panose="020B0600000000000000" pitchFamily="50" charset="-128"/>
                <a:ea typeface="HGPｺﾞｼｯｸM" panose="020B0600000000000000" pitchFamily="50" charset="-128"/>
              </a:rPr>
              <a:t>や交付要綱の中で、都道府県に対して官民に公平に</a:t>
            </a:r>
            <a:r>
              <a:rPr lang="ja-JP" altLang="ja-JP" sz="1100" spc="-100" dirty="0" smtClean="0">
                <a:solidFill>
                  <a:prstClr val="black"/>
                </a:solidFill>
                <a:latin typeface="HGPｺﾞｼｯｸM" panose="020B0600000000000000" pitchFamily="50" charset="-128"/>
                <a:ea typeface="HGPｺﾞｼｯｸM" panose="020B0600000000000000" pitchFamily="50" charset="-128"/>
              </a:rPr>
              <a:t>配</a:t>
            </a:r>
            <a:r>
              <a:rPr lang="en-US" altLang="ja-JP" sz="1100" spc="-100" dirty="0" smtClean="0">
                <a:solidFill>
                  <a:prstClr val="black"/>
                </a:solidFill>
                <a:latin typeface="HGPｺﾞｼｯｸM" panose="020B0600000000000000" pitchFamily="50" charset="-128"/>
                <a:ea typeface="HGPｺﾞｼｯｸM" panose="020B0600000000000000" pitchFamily="50" charset="-128"/>
              </a:rPr>
              <a:t> </a:t>
            </a:r>
          </a:p>
          <a:p>
            <a:pPr marL="87313" indent="-87313">
              <a:lnSpc>
                <a:spcPts val="1200"/>
              </a:lnSpc>
            </a:pPr>
            <a:r>
              <a:rPr lang="en-US" altLang="ja-JP" sz="1100" spc="-100" dirty="0">
                <a:solidFill>
                  <a:prstClr val="black"/>
                </a:solidFill>
                <a:latin typeface="HGPｺﾞｼｯｸM" panose="020B0600000000000000" pitchFamily="50" charset="-128"/>
                <a:ea typeface="HGPｺﾞｼｯｸM" panose="020B0600000000000000" pitchFamily="50" charset="-128"/>
              </a:rPr>
              <a:t> </a:t>
            </a:r>
            <a:r>
              <a:rPr lang="en-US" altLang="ja-JP" sz="1100" spc="-100" dirty="0" smtClean="0">
                <a:solidFill>
                  <a:prstClr val="black"/>
                </a:solidFill>
                <a:latin typeface="HGPｺﾞｼｯｸM" panose="020B0600000000000000" pitchFamily="50" charset="-128"/>
                <a:ea typeface="HGPｺﾞｼｯｸM" panose="020B0600000000000000" pitchFamily="50" charset="-128"/>
              </a:rPr>
              <a:t>   </a:t>
            </a:r>
            <a:r>
              <a:rPr lang="ja-JP" altLang="ja-JP" sz="1100" spc="-100" dirty="0" smtClean="0">
                <a:solidFill>
                  <a:prstClr val="black"/>
                </a:solidFill>
                <a:latin typeface="HGPｺﾞｼｯｸM" panose="020B0600000000000000" pitchFamily="50" charset="-128"/>
                <a:ea typeface="HGPｺﾞｼｯｸM" panose="020B0600000000000000" pitchFamily="50" charset="-128"/>
              </a:rPr>
              <a:t>分すること</a:t>
            </a:r>
            <a:r>
              <a:rPr lang="ja-JP" altLang="ja-JP" sz="1100" spc="-100" dirty="0">
                <a:solidFill>
                  <a:prstClr val="black"/>
                </a:solidFill>
                <a:latin typeface="HGPｺﾞｼｯｸM" panose="020B0600000000000000" pitchFamily="50" charset="-128"/>
                <a:ea typeface="HGPｺﾞｼｯｸM" panose="020B0600000000000000" pitchFamily="50" charset="-128"/>
              </a:rPr>
              <a:t>を求める旨を記載するなど</a:t>
            </a:r>
            <a:r>
              <a:rPr lang="ja-JP" altLang="en-US" sz="1100" spc="-100" dirty="0">
                <a:solidFill>
                  <a:prstClr val="black"/>
                </a:solidFill>
                <a:latin typeface="HGPｺﾞｼｯｸM" panose="020B0600000000000000" pitchFamily="50" charset="-128"/>
                <a:ea typeface="HGPｺﾞｼｯｸM" panose="020B0600000000000000" pitchFamily="50" charset="-128"/>
              </a:rPr>
              <a:t>の</a:t>
            </a:r>
            <a:r>
              <a:rPr lang="ja-JP" altLang="ja-JP" sz="1100" spc="-100" dirty="0">
                <a:solidFill>
                  <a:prstClr val="black"/>
                </a:solidFill>
                <a:latin typeface="HGPｺﾞｼｯｸM" panose="020B0600000000000000" pitchFamily="50" charset="-128"/>
                <a:ea typeface="HGPｺﾞｼｯｸM" panose="020B0600000000000000" pitchFamily="50" charset="-128"/>
              </a:rPr>
              <a:t>対応を行う予定</a:t>
            </a:r>
            <a:r>
              <a:rPr lang="ja-JP" altLang="ja-JP" sz="1100" spc="-100" dirty="0" smtClean="0">
                <a:solidFill>
                  <a:prstClr val="black"/>
                </a:solidFill>
                <a:latin typeface="HGPｺﾞｼｯｸM" panose="020B0600000000000000" pitchFamily="50" charset="-128"/>
                <a:ea typeface="HGPｺﾞｼｯｸM" panose="020B0600000000000000" pitchFamily="50" charset="-128"/>
              </a:rPr>
              <a:t>。</a:t>
            </a:r>
            <a:r>
              <a:rPr lang="ja-JP" altLang="en-US" sz="1100" spc="-100" dirty="0" smtClean="0">
                <a:solidFill>
                  <a:prstClr val="black"/>
                </a:solidFill>
                <a:latin typeface="HGPｺﾞｼｯｸM" panose="020B0600000000000000" pitchFamily="50" charset="-128"/>
                <a:ea typeface="HGPｺﾞｼｯｸM" panose="020B0600000000000000" pitchFamily="50" charset="-128"/>
              </a:rPr>
              <a:t>（公正性及び透明性の確保）</a:t>
            </a:r>
            <a:endParaRPr lang="ja-JP" altLang="ja-JP" sz="1100" spc="-100" dirty="0">
              <a:solidFill>
                <a:prstClr val="black"/>
              </a:solidFill>
              <a:latin typeface="HGPｺﾞｼｯｸM" panose="020B0600000000000000" pitchFamily="50" charset="-128"/>
              <a:ea typeface="HGPｺﾞｼｯｸM" panose="020B0600000000000000" pitchFamily="50" charset="-128"/>
            </a:endParaRPr>
          </a:p>
          <a:p>
            <a:endParaRPr lang="en-US" altLang="ja-JP" sz="1100" spc="-100" dirty="0">
              <a:solidFill>
                <a:prstClr val="black"/>
              </a:solidFill>
              <a:latin typeface="HGPｺﾞｼｯｸM" panose="020B0600000000000000" pitchFamily="50" charset="-128"/>
              <a:ea typeface="HGPｺﾞｼｯｸM" panose="020B0600000000000000" pitchFamily="50" charset="-128"/>
            </a:endParaRPr>
          </a:p>
        </p:txBody>
      </p:sp>
      <p:sp>
        <p:nvSpPr>
          <p:cNvPr id="51" name="角丸四角形 50"/>
          <p:cNvSpPr/>
          <p:nvPr/>
        </p:nvSpPr>
        <p:spPr>
          <a:xfrm>
            <a:off x="5165110" y="2471406"/>
            <a:ext cx="4719000" cy="27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pPr>
            <a:r>
              <a:rPr lang="ja-JP" altLang="en-US" sz="1300" b="1" spc="-100" dirty="0">
                <a:solidFill>
                  <a:prstClr val="white"/>
                </a:solidFill>
                <a:latin typeface="HGPｺﾞｼｯｸM" panose="020B0600000000000000" pitchFamily="50" charset="-128"/>
                <a:ea typeface="HGPｺﾞｼｯｸM" panose="020B0600000000000000" pitchFamily="50" charset="-128"/>
              </a:rPr>
              <a:t>地域にとって必要な事業に適切かつ公平に配分</a:t>
            </a:r>
            <a:r>
              <a:rPr lang="ja-JP" altLang="en-US" sz="1300" b="1" spc="-100" dirty="0" smtClean="0">
                <a:solidFill>
                  <a:prstClr val="white"/>
                </a:solidFill>
                <a:latin typeface="HGPｺﾞｼｯｸM" panose="020B0600000000000000" pitchFamily="50" charset="-128"/>
                <a:ea typeface="HGPｺﾞｼｯｸM" panose="020B0600000000000000" pitchFamily="50" charset="-128"/>
              </a:rPr>
              <a:t>される仕組み</a:t>
            </a:r>
            <a:r>
              <a:rPr lang="ja-JP" altLang="en-US" sz="1300" b="1" spc="-100" dirty="0" smtClean="0">
                <a:solidFill>
                  <a:prstClr val="white"/>
                </a:solidFill>
              </a:rPr>
              <a:t>（案）</a:t>
            </a:r>
            <a:endParaRPr lang="en-US" altLang="ja-JP" sz="1300" b="1" spc="-100" dirty="0" smtClean="0">
              <a:solidFill>
                <a:prstClr val="white"/>
              </a:solidFill>
              <a:latin typeface="HGPｺﾞｼｯｸM" panose="020B0600000000000000" pitchFamily="50" charset="-128"/>
              <a:ea typeface="HGPｺﾞｼｯｸM" panose="020B0600000000000000" pitchFamily="50" charset="-128"/>
            </a:endParaRPr>
          </a:p>
        </p:txBody>
      </p:sp>
      <p:sp>
        <p:nvSpPr>
          <p:cNvPr id="53" name="テキスト ボックス 52"/>
          <p:cNvSpPr txBox="1"/>
          <p:nvPr/>
        </p:nvSpPr>
        <p:spPr>
          <a:xfrm>
            <a:off x="767399" y="58692"/>
            <a:ext cx="7398440" cy="369332"/>
          </a:xfrm>
          <a:prstGeom prst="rect">
            <a:avLst/>
          </a:prstGeom>
          <a:solidFill>
            <a:srgbClr val="FFFF00">
              <a:alpha val="29000"/>
            </a:srgbClr>
          </a:solidFill>
          <a:ln w="12700">
            <a:solidFill>
              <a:schemeClr val="accent1">
                <a:lumMod val="75000"/>
              </a:schemeClr>
            </a:solidFill>
          </a:ln>
        </p:spPr>
        <p:txBody>
          <a:bodyPr wrap="square" rtlCol="0" anchor="ctr" anchorCtr="0">
            <a:spAutoFit/>
          </a:bodyPr>
          <a:lstStyle/>
          <a:p>
            <a:pPr algn="ctr"/>
            <a:r>
              <a:rPr lang="ja-JP" altLang="en-US" dirty="0">
                <a:solidFill>
                  <a:prstClr val="black"/>
                </a:solidFill>
                <a:latin typeface="HGS創英角ｺﾞｼｯｸUB" panose="020B0900000000000000" pitchFamily="50" charset="-128"/>
                <a:ea typeface="HGS創英角ｺﾞｼｯｸUB" panose="020B0900000000000000" pitchFamily="50" charset="-128"/>
              </a:rPr>
              <a:t>医療・介護サービスの提供体制改革のための新たな財政支援</a:t>
            </a:r>
            <a:r>
              <a:rPr lang="ja-JP" altLang="en-US" dirty="0" smtClean="0">
                <a:solidFill>
                  <a:prstClr val="black"/>
                </a:solidFill>
                <a:latin typeface="HGS創英角ｺﾞｼｯｸUB" panose="020B0900000000000000" pitchFamily="50" charset="-128"/>
                <a:ea typeface="HGS創英角ｺﾞｼｯｸUB" panose="020B0900000000000000" pitchFamily="50" charset="-128"/>
              </a:rPr>
              <a:t>制度</a:t>
            </a:r>
            <a:endParaRPr lang="ja-JP" altLang="en-US" dirty="0">
              <a:solidFill>
                <a:prstClr val="black"/>
              </a:solidFill>
              <a:latin typeface="HGS創英角ｺﾞｼｯｸUB" panose="020B0900000000000000" pitchFamily="50" charset="-128"/>
              <a:ea typeface="HGS創英角ｺﾞｼｯｸUB" panose="020B0900000000000000" pitchFamily="50" charset="-128"/>
            </a:endParaRPr>
          </a:p>
        </p:txBody>
      </p:sp>
      <p:sp>
        <p:nvSpPr>
          <p:cNvPr id="2" name="テキスト ボックス 1"/>
          <p:cNvSpPr txBox="1"/>
          <p:nvPr/>
        </p:nvSpPr>
        <p:spPr>
          <a:xfrm>
            <a:off x="5278000" y="6577829"/>
            <a:ext cx="4355520" cy="307777"/>
          </a:xfrm>
          <a:prstGeom prst="rect">
            <a:avLst/>
          </a:prstGeom>
          <a:noFill/>
        </p:spPr>
        <p:txBody>
          <a:bodyPr wrap="square" rtlCol="0">
            <a:spAutoFit/>
          </a:bodyPr>
          <a:lstStyle/>
          <a:p>
            <a:r>
              <a:rPr lang="ja-JP" altLang="en-US" sz="1400" spc="-100" dirty="0" smtClean="0">
                <a:solidFill>
                  <a:prstClr val="black"/>
                </a:solidFill>
              </a:rPr>
              <a:t>■国と都道府県の負担割合は、２／３：１／３</a:t>
            </a:r>
            <a:endParaRPr lang="ja-JP" altLang="en-US" sz="1400" spc="-100" dirty="0">
              <a:solidFill>
                <a:prstClr val="black"/>
              </a:solidFill>
            </a:endParaRPr>
          </a:p>
        </p:txBody>
      </p:sp>
      <p:sp>
        <p:nvSpPr>
          <p:cNvPr id="3" name="テキスト ボックス 2"/>
          <p:cNvSpPr txBox="1"/>
          <p:nvPr/>
        </p:nvSpPr>
        <p:spPr>
          <a:xfrm>
            <a:off x="8212317" y="39512"/>
            <a:ext cx="1665738" cy="388512"/>
          </a:xfrm>
          <a:prstGeom prst="rect">
            <a:avLst/>
          </a:prstGeom>
          <a:solidFill>
            <a:schemeClr val="bg1"/>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300"/>
              </a:lnSpc>
            </a:pPr>
            <a:r>
              <a:rPr kumimoji="0" lang="ja-JP" altLang="en-US" sz="1200" kern="100" spc="-100" dirty="0">
                <a:solidFill>
                  <a:sysClr val="windowText" lastClr="000000"/>
                </a:solidFill>
                <a:latin typeface="Century"/>
                <a:ea typeface="ＭＳ ゴシック"/>
                <a:cs typeface="Times New Roman"/>
              </a:rPr>
              <a:t>平成</a:t>
            </a:r>
            <a:r>
              <a:rPr kumimoji="0" lang="en-US" altLang="ja-JP" sz="1200" kern="100" spc="-100" dirty="0">
                <a:solidFill>
                  <a:sysClr val="windowText" lastClr="000000"/>
                </a:solidFill>
                <a:latin typeface="Century"/>
                <a:ea typeface="ＭＳ ゴシック"/>
                <a:cs typeface="Times New Roman"/>
              </a:rPr>
              <a:t>26</a:t>
            </a:r>
            <a:r>
              <a:rPr kumimoji="0" lang="ja-JP" altLang="en-US" sz="1200" kern="100" spc="-100" dirty="0">
                <a:solidFill>
                  <a:sysClr val="windowText" lastClr="000000"/>
                </a:solidFill>
                <a:latin typeface="Century"/>
                <a:ea typeface="ＭＳ ゴシック"/>
                <a:cs typeface="Times New Roman"/>
              </a:rPr>
              <a:t>年度</a:t>
            </a:r>
            <a:endParaRPr kumimoji="0" lang="en-US" altLang="ja-JP" sz="1200" kern="100" spc="-100" dirty="0">
              <a:solidFill>
                <a:sysClr val="windowText" lastClr="000000"/>
              </a:solidFill>
              <a:latin typeface="Century"/>
              <a:ea typeface="ＭＳ ゴシック"/>
              <a:cs typeface="Times New Roman"/>
            </a:endParaRPr>
          </a:p>
          <a:p>
            <a:pPr algn="just">
              <a:lnSpc>
                <a:spcPts val="1300"/>
              </a:lnSpc>
            </a:pPr>
            <a:r>
              <a:rPr kumimoji="0" lang="ja-JP" altLang="en-US" sz="1200" kern="100" spc="-100" dirty="0">
                <a:solidFill>
                  <a:sysClr val="windowText" lastClr="000000"/>
                </a:solidFill>
                <a:latin typeface="Century"/>
                <a:ea typeface="ＭＳ ゴシック"/>
                <a:cs typeface="Times New Roman"/>
              </a:rPr>
              <a:t>：公費で</a:t>
            </a:r>
            <a:r>
              <a:rPr kumimoji="0" lang="en-US" altLang="ja-JP" sz="1200" kern="100" spc="-100" dirty="0">
                <a:solidFill>
                  <a:sysClr val="windowText" lastClr="000000"/>
                </a:solidFill>
                <a:latin typeface="Century"/>
                <a:ea typeface="ＭＳ ゴシック"/>
                <a:cs typeface="Times New Roman"/>
              </a:rPr>
              <a:t>904</a:t>
            </a:r>
            <a:r>
              <a:rPr kumimoji="0" lang="ja-JP" altLang="en-US" sz="1200" kern="100" spc="-100" dirty="0">
                <a:solidFill>
                  <a:sysClr val="windowText" lastClr="000000"/>
                </a:solidFill>
                <a:latin typeface="Century"/>
                <a:ea typeface="ＭＳ ゴシック"/>
                <a:cs typeface="Times New Roman"/>
              </a:rPr>
              <a:t>億</a:t>
            </a:r>
            <a:r>
              <a:rPr kumimoji="0" lang="ja-JP" altLang="en-US" sz="1200" kern="100" spc="-100" dirty="0" smtClean="0">
                <a:solidFill>
                  <a:sysClr val="windowText" lastClr="000000"/>
                </a:solidFill>
                <a:latin typeface="Century"/>
                <a:ea typeface="ＭＳ ゴシック"/>
                <a:cs typeface="Times New Roman"/>
              </a:rPr>
              <a:t>円</a:t>
            </a:r>
            <a:endParaRPr kumimoji="0" lang="en-US" altLang="ja-JP" sz="1200" kern="100" spc="-100" dirty="0" smtClean="0">
              <a:solidFill>
                <a:sysClr val="windowText" lastClr="000000"/>
              </a:solidFill>
              <a:latin typeface="Century"/>
              <a:ea typeface="ＭＳ ゴシック"/>
              <a:cs typeface="Times New Roman"/>
            </a:endParaRPr>
          </a:p>
        </p:txBody>
      </p:sp>
      <p:sp>
        <p:nvSpPr>
          <p:cNvPr id="52" name="スライド番号プレースホルダー 1"/>
          <p:cNvSpPr>
            <a:spLocks noGrp="1"/>
          </p:cNvSpPr>
          <p:nvPr>
            <p:ph type="sldNum" sz="quarter" idx="12"/>
          </p:nvPr>
        </p:nvSpPr>
        <p:spPr>
          <a:xfrm>
            <a:off x="9546645" y="6533546"/>
            <a:ext cx="320921" cy="338554"/>
          </a:xfrm>
        </p:spPr>
        <p:txBody>
          <a:bodyPr/>
          <a:lstStyle/>
          <a:p>
            <a:fld id="{8002D318-D659-4C68-98E9-573F2E09DE1A}" type="slidenum">
              <a:rPr lang="ja-JP" altLang="en-US" sz="1600" smtClean="0">
                <a:solidFill>
                  <a:prstClr val="black"/>
                </a:solidFill>
              </a:rPr>
              <a:pPr/>
              <a:t>9</a:t>
            </a:fld>
            <a:endParaRPr lang="ja-JP" altLang="en-US" sz="1600" dirty="0">
              <a:solidFill>
                <a:prstClr val="black"/>
              </a:solidFill>
            </a:endParaRPr>
          </a:p>
        </p:txBody>
      </p:sp>
    </p:spTree>
    <p:extLst>
      <p:ext uri="{BB962C8B-B14F-4D97-AF65-F5344CB8AC3E}">
        <p14:creationId xmlns:p14="http://schemas.microsoft.com/office/powerpoint/2010/main" val="805734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48690" y="882166"/>
            <a:ext cx="4737251" cy="530610"/>
          </a:xfrm>
          <a:prstGeom prst="roundRect">
            <a:avLst>
              <a:gd name="adj" fmla="val 3339"/>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algn="just"/>
            <a:r>
              <a:rPr lang="ja-JP" altLang="ja-JP" sz="1400" dirty="0">
                <a:solidFill>
                  <a:prstClr val="black"/>
                </a:solidFill>
                <a:latin typeface="ＭＳ Ｐゴシック"/>
              </a:rPr>
              <a:t>高齢者</a:t>
            </a:r>
            <a:r>
              <a:rPr lang="ja-JP" altLang="en-US" sz="1400" dirty="0">
                <a:solidFill>
                  <a:prstClr val="black"/>
                </a:solidFill>
                <a:latin typeface="ＭＳ Ｐゴシック"/>
              </a:rPr>
              <a:t>が</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住み慣れた地域で生活を継続</a:t>
            </a:r>
            <a:r>
              <a:rPr lang="ja-JP" altLang="en-US" sz="1400" dirty="0">
                <a:solidFill>
                  <a:prstClr val="black"/>
                </a:solidFill>
                <a:latin typeface="ＭＳ Ｐゴシック"/>
              </a:rPr>
              <a:t>できるようにするため</a:t>
            </a:r>
            <a:r>
              <a:rPr lang="ja-JP" altLang="en-US" sz="1400" dirty="0" smtClean="0">
                <a:solidFill>
                  <a:prstClr val="black"/>
                </a:solidFill>
                <a:latin typeface="ＭＳ Ｐゴシック"/>
              </a:rPr>
              <a:t>、</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介護、医療、生活支援、介護予防を充実</a:t>
            </a:r>
            <a:r>
              <a:rPr lang="ja-JP" altLang="en-US" sz="1400" dirty="0" smtClean="0">
                <a:solidFill>
                  <a:prstClr val="black"/>
                </a:solidFill>
                <a:latin typeface="ＭＳ Ｐゴシック"/>
              </a:rPr>
              <a:t>。</a:t>
            </a:r>
            <a:endParaRPr lang="en-US" altLang="ja-JP" sz="140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5" name="角丸四角形 4"/>
          <p:cNvSpPr/>
          <p:nvPr/>
        </p:nvSpPr>
        <p:spPr>
          <a:xfrm>
            <a:off x="5052509" y="830732"/>
            <a:ext cx="4853593" cy="726060"/>
          </a:xfrm>
          <a:prstGeom prst="roundRect">
            <a:avLst>
              <a:gd name="adj" fmla="val 3339"/>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algn="just"/>
            <a:r>
              <a:rPr lang="ja-JP" altLang="en-US" sz="1400" dirty="0">
                <a:solidFill>
                  <a:prstClr val="black"/>
                </a:solidFill>
                <a:latin typeface="ＤＦ特太ゴシック体" panose="020B0509000000000000" pitchFamily="49" charset="-128"/>
                <a:ea typeface="ＤＦ特太ゴシック体" panose="020B0509000000000000" pitchFamily="49" charset="-128"/>
              </a:rPr>
              <a:t>低所得者の保険料軽減を拡充</a:t>
            </a:r>
            <a:r>
              <a:rPr lang="ja-JP" altLang="en-US" sz="1400" dirty="0" smtClean="0">
                <a:solidFill>
                  <a:prstClr val="black"/>
                </a:solidFill>
                <a:latin typeface="ＭＳ Ｐゴシック"/>
              </a:rPr>
              <a:t>。また</a:t>
            </a:r>
            <a:r>
              <a:rPr lang="ja-JP" altLang="en-US" sz="1400" dirty="0">
                <a:solidFill>
                  <a:prstClr val="black"/>
                </a:solidFill>
                <a:latin typeface="ＭＳ Ｐゴシック"/>
              </a:rPr>
              <a:t>、</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保険料</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上昇をできる限り抑える</a:t>
            </a:r>
            <a:r>
              <a:rPr lang="ja-JP" altLang="en-US" sz="1400" dirty="0">
                <a:solidFill>
                  <a:prstClr val="black"/>
                </a:solidFill>
                <a:latin typeface="ＭＳ Ｐゴシック"/>
              </a:rPr>
              <a:t>ため、</a:t>
            </a:r>
            <a:r>
              <a:rPr lang="ja-JP" altLang="ja-JP" sz="1400" dirty="0">
                <a:solidFill>
                  <a:prstClr val="black"/>
                </a:solidFill>
                <a:latin typeface="ＤＦ特太ゴシック体" panose="020B0509000000000000" pitchFamily="49" charset="-128"/>
                <a:ea typeface="ＤＦ特太ゴシック体" panose="020B0509000000000000" pitchFamily="49" charset="-128"/>
              </a:rPr>
              <a:t>所得や資産のある人の利用者負担</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を</a:t>
            </a:r>
            <a:r>
              <a:rPr lang="ja-JP" altLang="ja-JP" sz="1400" dirty="0" smtClean="0">
                <a:solidFill>
                  <a:prstClr val="black"/>
                </a:solidFill>
                <a:latin typeface="ＤＦ特太ゴシック体" panose="020B0509000000000000" pitchFamily="49" charset="-128"/>
                <a:ea typeface="ＤＦ特太ゴシック体" panose="020B0509000000000000" pitchFamily="49" charset="-128"/>
              </a:rPr>
              <a:t>見直</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す</a:t>
            </a:r>
            <a:r>
              <a:rPr lang="ja-JP" altLang="en-US" sz="1400" dirty="0" smtClean="0">
                <a:solidFill>
                  <a:prstClr val="black"/>
                </a:solidFill>
                <a:latin typeface="ＭＳ Ｐゴシック"/>
              </a:rPr>
              <a:t>。</a:t>
            </a:r>
            <a:endParaRPr lang="en-US" altLang="ja-JP" sz="1400" dirty="0" smtClean="0">
              <a:solidFill>
                <a:prstClr val="black"/>
              </a:solidFill>
              <a:latin typeface="ＭＳ Ｐゴシック"/>
            </a:endParaRPr>
          </a:p>
        </p:txBody>
      </p:sp>
      <p:sp>
        <p:nvSpPr>
          <p:cNvPr id="6" name="正方形/長方形 5"/>
          <p:cNvSpPr/>
          <p:nvPr/>
        </p:nvSpPr>
        <p:spPr>
          <a:xfrm>
            <a:off x="360026" y="36000"/>
            <a:ext cx="9205023" cy="396000"/>
          </a:xfrm>
          <a:prstGeom prst="rect">
            <a:avLst/>
          </a:pr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5"/>
            <a:r>
              <a:rPr lang="ja-JP" altLang="en-US" b="1" dirty="0" smtClean="0">
                <a:solidFill>
                  <a:prstClr val="black"/>
                </a:solidFill>
                <a:latin typeface="メイリオ" pitchFamily="50" charset="-128"/>
                <a:ea typeface="メイリオ" pitchFamily="50" charset="-128"/>
              </a:rPr>
              <a:t>介護保険制度の改正案の主な内容について</a:t>
            </a:r>
            <a:endParaRPr lang="en-US" altLang="ja-JP" b="1" dirty="0" smtClean="0">
              <a:solidFill>
                <a:prstClr val="black"/>
              </a:solidFill>
              <a:latin typeface="メイリオ" pitchFamily="50" charset="-128"/>
              <a:ea typeface="メイリオ" pitchFamily="50" charset="-128"/>
            </a:endParaRPr>
          </a:p>
        </p:txBody>
      </p:sp>
      <p:sp>
        <p:nvSpPr>
          <p:cNvPr id="7" name="円/楕円 6"/>
          <p:cNvSpPr/>
          <p:nvPr/>
        </p:nvSpPr>
        <p:spPr>
          <a:xfrm>
            <a:off x="5327275" y="522126"/>
            <a:ext cx="4306341" cy="323976"/>
          </a:xfrm>
          <a:prstGeom prst="ellipse">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68415" tIns="34208" rIns="68415" bIns="34208" rtlCol="0" anchor="ctr"/>
          <a:lstStyle/>
          <a:p>
            <a:pPr algn="ctr"/>
            <a:r>
              <a:rPr lang="ja-JP" altLang="en-US" sz="1500" b="1" dirty="0">
                <a:solidFill>
                  <a:prstClr val="black"/>
                </a:solidFill>
              </a:rPr>
              <a:t>②費用負担の公平化</a:t>
            </a:r>
          </a:p>
        </p:txBody>
      </p:sp>
      <p:sp>
        <p:nvSpPr>
          <p:cNvPr id="8" name="円/楕円 7"/>
          <p:cNvSpPr/>
          <p:nvPr/>
        </p:nvSpPr>
        <p:spPr>
          <a:xfrm>
            <a:off x="163738" y="522129"/>
            <a:ext cx="4510660" cy="375411"/>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68415" tIns="34208" rIns="68415" bIns="34208" rtlCol="0" anchor="ctr"/>
          <a:lstStyle/>
          <a:p>
            <a:pPr algn="ctr"/>
            <a:r>
              <a:rPr lang="ja-JP" altLang="en-US" sz="1500" b="1" dirty="0">
                <a:solidFill>
                  <a:prstClr val="black"/>
                </a:solidFill>
              </a:rPr>
              <a:t>①地域包括ケアシステムの構築</a:t>
            </a:r>
          </a:p>
        </p:txBody>
      </p:sp>
      <p:sp>
        <p:nvSpPr>
          <p:cNvPr id="9" name="角丸四角形 8"/>
          <p:cNvSpPr/>
          <p:nvPr/>
        </p:nvSpPr>
        <p:spPr>
          <a:xfrm>
            <a:off x="44113" y="1556792"/>
            <a:ext cx="4853173" cy="2232248"/>
          </a:xfrm>
          <a:prstGeom prst="roundRect">
            <a:avLst>
              <a:gd name="adj" fmla="val 3339"/>
            </a:avLst>
          </a:prstGeom>
          <a:solidFill>
            <a:srgbClr val="B5FDB8">
              <a:alpha val="64000"/>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marL="200733" indent="-133030" algn="just">
              <a:spcBef>
                <a:spcPts val="224"/>
              </a:spcBef>
            </a:pPr>
            <a:endParaRPr lang="en-US" altLang="ja-JP" sz="500" dirty="0">
              <a:solidFill>
                <a:prstClr val="black"/>
              </a:solidFill>
            </a:endParaRPr>
          </a:p>
          <a:p>
            <a:pPr marL="200733" indent="-133030" algn="just">
              <a:spcBef>
                <a:spcPts val="224"/>
              </a:spcBef>
            </a:pPr>
            <a:endParaRPr lang="en-US" altLang="ja-JP" sz="500" b="1" dirty="0">
              <a:solidFill>
                <a:prstClr val="black"/>
              </a:solidFill>
              <a:latin typeface="ＭＳ Ｐゴシック"/>
              <a:ea typeface="ＤＦ特太ゴシック体" panose="02010609000101010101" pitchFamily="1" charset="-128"/>
            </a:endParaRPr>
          </a:p>
          <a:p>
            <a:pPr marL="200733" indent="-133030" algn="just">
              <a:lnSpc>
                <a:spcPts val="1900"/>
              </a:lnSpc>
              <a:spcBef>
                <a:spcPts val="224"/>
              </a:spcBef>
            </a:pPr>
            <a:r>
              <a:rPr lang="ja-JP" altLang="en-US" sz="1400" dirty="0" smtClean="0">
                <a:solidFill>
                  <a:prstClr val="black"/>
                </a:solidFill>
                <a:latin typeface="ＭＳ Ｐゴシック"/>
                <a:ea typeface="ＤＦ特太ゴシック体" panose="02010609000101010101" pitchFamily="1" charset="-128"/>
              </a:rPr>
              <a:t>○</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地域包括ｹｱｼｽﾃﾑの構築に向けた地域支援事業の充実</a:t>
            </a:r>
            <a:r>
              <a:rPr lang="ja-JP" altLang="en-US" sz="1400" dirty="0" smtClean="0">
                <a:solidFill>
                  <a:prstClr val="black"/>
                </a:solidFill>
              </a:rPr>
              <a:t>　</a:t>
            </a:r>
            <a:endParaRPr lang="en-US" altLang="ja-JP" sz="1400" dirty="0" smtClean="0">
              <a:solidFill>
                <a:prstClr val="black"/>
              </a:solidFill>
            </a:endParaRPr>
          </a:p>
          <a:p>
            <a:pPr marL="536575" indent="-536575">
              <a:tabLst>
                <a:tab pos="450850" algn="l"/>
              </a:tabLst>
            </a:pPr>
            <a:endParaRPr lang="en-US" altLang="ja-JP" sz="1200" dirty="0" smtClean="0">
              <a:solidFill>
                <a:prstClr val="black"/>
              </a:solidFill>
              <a:latin typeface="ＭＳ ゴシック" pitchFamily="49" charset="-128"/>
              <a:ea typeface="ＭＳ ゴシック" pitchFamily="49" charset="-128"/>
            </a:endParaRPr>
          </a:p>
          <a:p>
            <a:pPr marL="536575" indent="-536575">
              <a:tabLst>
                <a:tab pos="450850" algn="l"/>
              </a:tabLst>
            </a:pPr>
            <a:endParaRPr lang="en-US" altLang="ja-JP" sz="1200" dirty="0">
              <a:solidFill>
                <a:prstClr val="black"/>
              </a:solidFill>
              <a:latin typeface="ＭＳ ゴシック" pitchFamily="49" charset="-128"/>
              <a:ea typeface="ＭＳ ゴシック" pitchFamily="49" charset="-128"/>
            </a:endParaRPr>
          </a:p>
          <a:p>
            <a:pPr marL="536575" indent="-536575">
              <a:tabLst>
                <a:tab pos="450850" algn="l"/>
              </a:tabLst>
            </a:pPr>
            <a:endParaRPr lang="en-US" altLang="ja-JP" sz="1200" dirty="0" smtClean="0">
              <a:solidFill>
                <a:prstClr val="black"/>
              </a:solidFill>
              <a:latin typeface="ＭＳ ゴシック" pitchFamily="49" charset="-128"/>
              <a:ea typeface="ＭＳ ゴシック" pitchFamily="49" charset="-128"/>
            </a:endParaRPr>
          </a:p>
          <a:p>
            <a:pPr marL="536575" indent="-536575">
              <a:tabLst>
                <a:tab pos="450850" algn="l"/>
              </a:tabLst>
            </a:pPr>
            <a:endParaRPr lang="en-US" altLang="ja-JP" sz="1200" dirty="0">
              <a:solidFill>
                <a:prstClr val="black"/>
              </a:solidFill>
              <a:latin typeface="ＭＳ ゴシック" pitchFamily="49" charset="-128"/>
              <a:ea typeface="ＭＳ ゴシック" pitchFamily="49" charset="-128"/>
            </a:endParaRPr>
          </a:p>
          <a:p>
            <a:pPr marL="536575" indent="-536575">
              <a:tabLst>
                <a:tab pos="450850" algn="l"/>
              </a:tabLst>
            </a:pPr>
            <a:endParaRPr lang="en-US" altLang="ja-JP" sz="1200" dirty="0" smtClean="0">
              <a:solidFill>
                <a:prstClr val="black"/>
              </a:solidFill>
              <a:latin typeface="ＭＳ ゴシック" pitchFamily="49" charset="-128"/>
              <a:ea typeface="ＭＳ ゴシック" pitchFamily="49" charset="-128"/>
            </a:endParaRPr>
          </a:p>
          <a:p>
            <a:pPr marL="536575" indent="-536575">
              <a:tabLst>
                <a:tab pos="450850" algn="l"/>
              </a:tabLst>
            </a:pPr>
            <a:endParaRPr lang="en-US" altLang="ja-JP" sz="1200" dirty="0">
              <a:solidFill>
                <a:prstClr val="black"/>
              </a:solidFill>
              <a:latin typeface="ＭＳ ゴシック" pitchFamily="49" charset="-128"/>
              <a:ea typeface="ＭＳ ゴシック" pitchFamily="49" charset="-128"/>
            </a:endParaRPr>
          </a:p>
          <a:p>
            <a:pPr marL="536575" indent="-536575">
              <a:tabLst>
                <a:tab pos="450850" algn="l"/>
              </a:tabLst>
            </a:pPr>
            <a:r>
              <a:rPr lang="ja-JP" altLang="en-US" sz="1200" dirty="0">
                <a:solidFill>
                  <a:prstClr val="black"/>
                </a:solidFill>
                <a:latin typeface="ＭＳ ゴシック" pitchFamily="49" charset="-128"/>
                <a:ea typeface="ＭＳ ゴシック" pitchFamily="49" charset="-128"/>
              </a:rPr>
              <a:t>　</a:t>
            </a:r>
            <a:r>
              <a:rPr lang="en-US" altLang="ja-JP" sz="1200" dirty="0" smtClean="0">
                <a:solidFill>
                  <a:prstClr val="black"/>
                </a:solidFill>
                <a:latin typeface="ＭＳ Ｐ明朝" panose="02020600040205080304" pitchFamily="18" charset="-128"/>
                <a:ea typeface="ＭＳ Ｐ明朝" panose="02020600040205080304" pitchFamily="18" charset="-128"/>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　　</a:t>
            </a:r>
            <a:r>
              <a:rPr lang="ja-JP" altLang="en-US" sz="1200" dirty="0">
                <a:solidFill>
                  <a:prstClr val="black"/>
                </a:solidFill>
                <a:latin typeface="ＭＳ Ｐゴシック"/>
              </a:rPr>
              <a:t> </a:t>
            </a:r>
            <a:r>
              <a:rPr lang="ja-JP" altLang="en-US" sz="1200" dirty="0" smtClean="0">
                <a:solidFill>
                  <a:prstClr val="black"/>
                </a:solidFill>
                <a:latin typeface="ＭＳ Ｐゴシック"/>
              </a:rPr>
              <a:t>* </a:t>
            </a:r>
            <a:r>
              <a:rPr lang="ja-JP" altLang="en-US" sz="1200" dirty="0" smtClean="0">
                <a:solidFill>
                  <a:prstClr val="black"/>
                </a:solidFill>
                <a:latin typeface="ＭＳ 明朝" panose="02020609040205080304" pitchFamily="17" charset="-128"/>
                <a:ea typeface="ＭＳ 明朝" panose="02020609040205080304" pitchFamily="17" charset="-128"/>
              </a:rPr>
              <a:t>介護サービスの充実は、前回改正による</a:t>
            </a:r>
            <a:r>
              <a:rPr lang="en-US" altLang="ja-JP" sz="1200" dirty="0" smtClean="0">
                <a:solidFill>
                  <a:prstClr val="black"/>
                </a:solidFill>
                <a:latin typeface="ＭＳ 明朝" panose="02020609040205080304" pitchFamily="17" charset="-128"/>
                <a:ea typeface="ＭＳ 明朝" panose="02020609040205080304" pitchFamily="17" charset="-128"/>
              </a:rPr>
              <a:t>24</a:t>
            </a:r>
            <a:r>
              <a:rPr lang="ja-JP" altLang="en-US" sz="1200" dirty="0" smtClean="0">
                <a:solidFill>
                  <a:prstClr val="black"/>
                </a:solidFill>
                <a:latin typeface="ＭＳ 明朝" panose="02020609040205080304" pitchFamily="17" charset="-128"/>
                <a:ea typeface="ＭＳ 明朝" panose="02020609040205080304" pitchFamily="17" charset="-128"/>
              </a:rPr>
              <a:t>時間対応の定期巡回サービス</a:t>
            </a:r>
            <a:r>
              <a:rPr lang="ja-JP" altLang="en-US" sz="1200" dirty="0">
                <a:solidFill>
                  <a:prstClr val="black"/>
                </a:solidFill>
                <a:latin typeface="ＭＳ 明朝" panose="02020609040205080304" pitchFamily="17" charset="-128"/>
                <a:ea typeface="ＭＳ 明朝" panose="02020609040205080304" pitchFamily="17" charset="-128"/>
              </a:rPr>
              <a:t>を含めた介護サービスの普及を</a:t>
            </a:r>
            <a:r>
              <a:rPr lang="ja-JP" altLang="en-US" sz="1200" dirty="0" smtClean="0">
                <a:solidFill>
                  <a:prstClr val="black"/>
                </a:solidFill>
                <a:latin typeface="ＭＳ 明朝" panose="02020609040205080304" pitchFamily="17" charset="-128"/>
                <a:ea typeface="ＭＳ 明朝" panose="02020609040205080304" pitchFamily="17" charset="-128"/>
              </a:rPr>
              <a:t>推進</a:t>
            </a:r>
            <a:endParaRPr lang="en-US" altLang="ja-JP" sz="1200" dirty="0" smtClean="0">
              <a:solidFill>
                <a:prstClr val="black"/>
              </a:solidFill>
              <a:latin typeface="ＭＳ 明朝" panose="02020609040205080304" pitchFamily="17" charset="-128"/>
              <a:ea typeface="ＭＳ 明朝" panose="02020609040205080304" pitchFamily="17" charset="-128"/>
            </a:endParaRPr>
          </a:p>
          <a:p>
            <a:pPr marL="536575" indent="-536575">
              <a:tabLst>
                <a:tab pos="536575" algn="l"/>
              </a:tabLst>
            </a:pPr>
            <a:r>
              <a:rPr lang="ja-JP" altLang="en-US" sz="1200" dirty="0">
                <a:solidFill>
                  <a:prstClr val="black"/>
                </a:solidFill>
                <a:latin typeface="ＭＳ 明朝" panose="02020609040205080304" pitchFamily="17" charset="-128"/>
                <a:ea typeface="ＭＳ 明朝" panose="02020609040205080304" pitchFamily="17" charset="-128"/>
              </a:rPr>
              <a:t>　 </a:t>
            </a:r>
            <a:r>
              <a:rPr lang="ja-JP" altLang="en-US" sz="1200" dirty="0" smtClean="0">
                <a:solidFill>
                  <a:prstClr val="black"/>
                </a:solidFill>
                <a:latin typeface="ＭＳ 明朝" panose="02020609040205080304" pitchFamily="17" charset="-128"/>
                <a:ea typeface="ＭＳ 明朝" panose="02020609040205080304" pitchFamily="17" charset="-128"/>
              </a:rPr>
              <a:t>　</a:t>
            </a:r>
            <a:r>
              <a:rPr lang="ja-JP" altLang="en-US" sz="1200" dirty="0">
                <a:solidFill>
                  <a:prstClr val="black"/>
                </a:solidFill>
                <a:latin typeface="ＭＳ Ｐゴシック"/>
              </a:rPr>
              <a:t> </a:t>
            </a:r>
            <a:r>
              <a:rPr lang="ja-JP" altLang="en-US" sz="1200" dirty="0" smtClean="0">
                <a:solidFill>
                  <a:prstClr val="black"/>
                </a:solidFill>
                <a:latin typeface="ＭＳ Ｐゴシック"/>
              </a:rPr>
              <a:t>* </a:t>
            </a:r>
            <a:r>
              <a:rPr lang="ja-JP" altLang="en-US" sz="1200" dirty="0" smtClean="0">
                <a:solidFill>
                  <a:prstClr val="black"/>
                </a:solidFill>
                <a:latin typeface="ＭＳ 明朝" panose="02020609040205080304" pitchFamily="17" charset="-128"/>
                <a:ea typeface="ＭＳ 明朝" panose="02020609040205080304" pitchFamily="17" charset="-128"/>
              </a:rPr>
              <a:t>介護</a:t>
            </a:r>
            <a:r>
              <a:rPr lang="ja-JP" altLang="en-US" sz="1200" dirty="0">
                <a:solidFill>
                  <a:prstClr val="black"/>
                </a:solidFill>
                <a:latin typeface="ＭＳ 明朝" panose="02020609040205080304" pitchFamily="17" charset="-128"/>
                <a:ea typeface="ＭＳ 明朝" panose="02020609040205080304" pitchFamily="17" charset="-128"/>
              </a:rPr>
              <a:t>職員の処遇改善は</a:t>
            </a:r>
            <a:r>
              <a:rPr lang="ja-JP" altLang="en-US" sz="1200" dirty="0" smtClean="0">
                <a:solidFill>
                  <a:prstClr val="black"/>
                </a:solidFill>
                <a:latin typeface="ＭＳ 明朝" panose="02020609040205080304" pitchFamily="17" charset="-128"/>
                <a:ea typeface="ＭＳ 明朝" panose="02020609040205080304" pitchFamily="17" charset="-128"/>
              </a:rPr>
              <a:t>、</a:t>
            </a:r>
            <a:r>
              <a:rPr lang="en-US" altLang="ja-JP" sz="1200" dirty="0" smtClean="0">
                <a:solidFill>
                  <a:prstClr val="black"/>
                </a:solidFill>
                <a:latin typeface="ＭＳ 明朝" panose="02020609040205080304" pitchFamily="17" charset="-128"/>
                <a:ea typeface="ＭＳ 明朝" panose="02020609040205080304" pitchFamily="17" charset="-128"/>
              </a:rPr>
              <a:t>27</a:t>
            </a:r>
            <a:r>
              <a:rPr lang="ja-JP" altLang="en-US" sz="1200" dirty="0" smtClean="0">
                <a:solidFill>
                  <a:prstClr val="black"/>
                </a:solidFill>
                <a:latin typeface="ＭＳ 明朝" panose="02020609040205080304" pitchFamily="17" charset="-128"/>
                <a:ea typeface="ＭＳ 明朝" panose="02020609040205080304" pitchFamily="17" charset="-128"/>
              </a:rPr>
              <a:t>年度介護</a:t>
            </a:r>
            <a:r>
              <a:rPr lang="ja-JP" altLang="en-US" sz="1200" dirty="0">
                <a:solidFill>
                  <a:prstClr val="black"/>
                </a:solidFill>
                <a:latin typeface="ＭＳ 明朝" panose="02020609040205080304" pitchFamily="17" charset="-128"/>
                <a:ea typeface="ＭＳ 明朝" panose="02020609040205080304" pitchFamily="17" charset="-128"/>
              </a:rPr>
              <a:t>報酬改定で検討</a:t>
            </a:r>
          </a:p>
          <a:p>
            <a:pPr marL="200733" indent="-133030" algn="just">
              <a:spcBef>
                <a:spcPts val="224"/>
              </a:spcBef>
            </a:pPr>
            <a:endParaRPr lang="en-US" altLang="ja-JP" sz="1200" dirty="0" smtClean="0">
              <a:solidFill>
                <a:prstClr val="black"/>
              </a:solidFill>
              <a:ea typeface="ＤＦ特太ゴシック体" panose="02010609000101010101" pitchFamily="1" charset="-128"/>
            </a:endParaRPr>
          </a:p>
          <a:p>
            <a:pPr marL="200733" indent="-133030" algn="just">
              <a:spcBef>
                <a:spcPts val="224"/>
              </a:spcBef>
            </a:pPr>
            <a:r>
              <a:rPr lang="ja-JP" altLang="en-US" sz="1200" dirty="0" smtClean="0">
                <a:solidFill>
                  <a:prstClr val="black"/>
                </a:solidFill>
                <a:ea typeface="ＤＦ特太ゴシック体" panose="02010609000101010101" pitchFamily="1" charset="-128"/>
              </a:rPr>
              <a:t>  </a:t>
            </a:r>
            <a:endParaRPr lang="en-US" altLang="ja-JP" sz="120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10" name="正方形/長方形 9"/>
          <p:cNvSpPr/>
          <p:nvPr/>
        </p:nvSpPr>
        <p:spPr>
          <a:xfrm>
            <a:off x="131792" y="1418573"/>
            <a:ext cx="1580848" cy="282645"/>
          </a:xfrm>
          <a:prstGeom prst="rect">
            <a:avLst/>
          </a:prstGeom>
          <a:ln/>
        </p:spPr>
        <p:style>
          <a:lnRef idx="1">
            <a:schemeClr val="accent3"/>
          </a:lnRef>
          <a:fillRef idx="2">
            <a:schemeClr val="accent3"/>
          </a:fillRef>
          <a:effectRef idx="1">
            <a:schemeClr val="accent3"/>
          </a:effectRef>
          <a:fontRef idx="minor">
            <a:schemeClr val="dk1"/>
          </a:fontRef>
        </p:style>
        <p:txBody>
          <a:bodyPr wrap="square" lIns="68415" tIns="34208" rIns="68415" bIns="34208" rtlCol="0" anchor="ctr">
            <a:spAutoFit/>
          </a:bodyPr>
          <a:lstStyle/>
          <a:p>
            <a:pPr algn="ctr"/>
            <a:r>
              <a:rPr lang="ja-JP" altLang="en-US" sz="1400" b="1" dirty="0" smtClean="0">
                <a:solidFill>
                  <a:prstClr val="black"/>
                </a:solidFill>
                <a:latin typeface="HG丸ｺﾞｼｯｸM-PRO" pitchFamily="50" charset="-128"/>
                <a:ea typeface="HG丸ｺﾞｼｯｸM-PRO" pitchFamily="50" charset="-128"/>
                <a:cs typeface="ヒラギノ丸ゴ ProN W4"/>
              </a:rPr>
              <a:t>サービスの充実</a:t>
            </a:r>
            <a:endParaRPr lang="ja-JP" altLang="en-US" sz="1400" b="1" dirty="0">
              <a:solidFill>
                <a:prstClr val="black"/>
              </a:solidFill>
              <a:latin typeface="HG丸ｺﾞｼｯｸM-PRO" pitchFamily="50" charset="-128"/>
              <a:ea typeface="HG丸ｺﾞｼｯｸM-PRO" pitchFamily="50" charset="-128"/>
              <a:cs typeface="ヒラギノ丸ゴ ProN W4"/>
            </a:endParaRPr>
          </a:p>
        </p:txBody>
      </p:sp>
      <p:sp>
        <p:nvSpPr>
          <p:cNvPr id="11" name="角丸四角形 10"/>
          <p:cNvSpPr/>
          <p:nvPr/>
        </p:nvSpPr>
        <p:spPr>
          <a:xfrm>
            <a:off x="5052439" y="1490764"/>
            <a:ext cx="4754187" cy="1578196"/>
          </a:xfrm>
          <a:prstGeom prst="roundRect">
            <a:avLst>
              <a:gd name="adj" fmla="val 3339"/>
            </a:avLst>
          </a:prstGeom>
          <a:solidFill>
            <a:srgbClr val="B5FDB8">
              <a:alpha val="64000"/>
            </a:srgbClr>
          </a:solidFill>
          <a:ln w="571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algn="just">
              <a:spcBef>
                <a:spcPts val="449"/>
              </a:spcBef>
            </a:pPr>
            <a:endParaRPr lang="en-US" altLang="ja-JP" sz="600" dirty="0">
              <a:solidFill>
                <a:prstClr val="black"/>
              </a:solidFill>
              <a:latin typeface="ＭＳ Ｐゴシック"/>
            </a:endParaRPr>
          </a:p>
          <a:p>
            <a:pPr algn="just">
              <a:spcBef>
                <a:spcPts val="449"/>
              </a:spcBef>
            </a:pPr>
            <a:r>
              <a:rPr lang="ja-JP" altLang="en-US" sz="1400" dirty="0" smtClean="0">
                <a:solidFill>
                  <a:prstClr val="black"/>
                </a:solidFill>
                <a:latin typeface="ＭＳ Ｐゴシック"/>
                <a:ea typeface="ＤＦ特太ゴシック体" panose="02010609000101010101" pitchFamily="1" charset="-128"/>
              </a:rPr>
              <a:t>○低所得者</a:t>
            </a:r>
            <a:r>
              <a:rPr lang="ja-JP" altLang="en-US" sz="1400" dirty="0">
                <a:solidFill>
                  <a:prstClr val="black"/>
                </a:solidFill>
                <a:latin typeface="ＭＳ Ｐゴシック"/>
                <a:ea typeface="ＤＦ特太ゴシック体" panose="02010609000101010101" pitchFamily="1" charset="-128"/>
              </a:rPr>
              <a:t>の保険料の</a:t>
            </a:r>
            <a:r>
              <a:rPr lang="ja-JP" altLang="en-US" sz="1400" dirty="0" smtClean="0">
                <a:solidFill>
                  <a:prstClr val="black"/>
                </a:solidFill>
                <a:latin typeface="ＭＳ Ｐゴシック"/>
                <a:ea typeface="ＤＦ特太ゴシック体" panose="02010609000101010101" pitchFamily="1" charset="-128"/>
              </a:rPr>
              <a:t>軽減割合を拡大</a:t>
            </a:r>
            <a:endParaRPr lang="en-US" altLang="ja-JP" sz="1400" dirty="0" smtClean="0">
              <a:solidFill>
                <a:prstClr val="black"/>
              </a:solidFill>
              <a:latin typeface="ＭＳ Ｐゴシック"/>
              <a:ea typeface="ＤＦ特太ゴシック体" panose="02010609000101010101" pitchFamily="1" charset="-128"/>
            </a:endParaRPr>
          </a:p>
          <a:p>
            <a:pPr marL="273050" indent="-273050" algn="just">
              <a:spcBef>
                <a:spcPts val="449"/>
              </a:spcBef>
            </a:pPr>
            <a:r>
              <a:rPr lang="ja-JP" altLang="en-US" sz="1200" dirty="0" smtClean="0">
                <a:solidFill>
                  <a:prstClr val="black"/>
                </a:solidFill>
                <a:latin typeface="ＭＳ Ｐゴシック"/>
              </a:rPr>
              <a:t>　 ・</a:t>
            </a:r>
            <a:r>
              <a:rPr lang="ja-JP" altLang="ja-JP" sz="1200" dirty="0" smtClean="0">
                <a:solidFill>
                  <a:prstClr val="black"/>
                </a:solidFill>
                <a:latin typeface="ＭＳ Ｐゴシック"/>
              </a:rPr>
              <a:t>給付費の</a:t>
            </a:r>
            <a:r>
              <a:rPr lang="en-US" altLang="ja-JP" sz="1200" dirty="0" smtClean="0">
                <a:solidFill>
                  <a:prstClr val="black"/>
                </a:solidFill>
                <a:latin typeface="ＭＳ Ｐゴシック"/>
              </a:rPr>
              <a:t>5</a:t>
            </a:r>
            <a:r>
              <a:rPr lang="ja-JP" altLang="ja-JP" sz="1200" dirty="0" smtClean="0">
                <a:solidFill>
                  <a:prstClr val="black"/>
                </a:solidFill>
                <a:latin typeface="ＭＳ Ｐゴシック"/>
              </a:rPr>
              <a:t>割の公費</a:t>
            </a:r>
            <a:r>
              <a:rPr lang="ja-JP" altLang="en-US" sz="1200" dirty="0" smtClean="0">
                <a:solidFill>
                  <a:prstClr val="black"/>
                </a:solidFill>
                <a:latin typeface="ＭＳ Ｐゴシック"/>
              </a:rPr>
              <a:t>に加えて</a:t>
            </a:r>
            <a:r>
              <a:rPr lang="ja-JP" altLang="ja-JP" sz="1200" dirty="0" smtClean="0">
                <a:solidFill>
                  <a:prstClr val="black"/>
                </a:solidFill>
                <a:latin typeface="ＭＳ Ｐゴシック"/>
              </a:rPr>
              <a:t>別枠で公費を投入し、低所得者</a:t>
            </a:r>
            <a:r>
              <a:rPr lang="ja-JP" altLang="en-US" sz="1200" dirty="0" smtClean="0">
                <a:solidFill>
                  <a:prstClr val="black"/>
                </a:solidFill>
                <a:latin typeface="ＭＳ Ｐゴシック"/>
              </a:rPr>
              <a:t>の</a:t>
            </a:r>
            <a:r>
              <a:rPr lang="ja-JP" altLang="ja-JP" sz="1200" dirty="0" smtClean="0">
                <a:solidFill>
                  <a:prstClr val="black"/>
                </a:solidFill>
                <a:latin typeface="ＭＳ Ｐゴシック"/>
              </a:rPr>
              <a:t>保険</a:t>
            </a:r>
            <a:r>
              <a:rPr lang="ja-JP" altLang="en-US" sz="1200" dirty="0" smtClean="0">
                <a:solidFill>
                  <a:prstClr val="black"/>
                </a:solidFill>
                <a:latin typeface="ＭＳ Ｐゴシック"/>
              </a:rPr>
              <a:t>料の軽減割合を拡大</a:t>
            </a:r>
            <a:endParaRPr lang="en-US" altLang="ja-JP" sz="1200" dirty="0" smtClean="0">
              <a:solidFill>
                <a:prstClr val="black"/>
              </a:solidFill>
              <a:latin typeface="ＭＳ Ｐゴシック"/>
            </a:endParaRPr>
          </a:p>
          <a:p>
            <a:pPr algn="just">
              <a:lnSpc>
                <a:spcPts val="1000"/>
              </a:lnSpc>
            </a:pPr>
            <a:endParaRPr lang="en-US" altLang="ja-JP" sz="800" dirty="0" smtClean="0">
              <a:solidFill>
                <a:prstClr val="black"/>
              </a:solidFill>
              <a:latin typeface="ＭＳ Ｐゴシック"/>
            </a:endParaRPr>
          </a:p>
          <a:p>
            <a:pPr marL="177800" indent="-177800" algn="just">
              <a:lnSpc>
                <a:spcPts val="1000"/>
              </a:lnSpc>
              <a:spcBef>
                <a:spcPts val="449"/>
              </a:spcBef>
            </a:pPr>
            <a:r>
              <a:rPr lang="ja-JP" altLang="en-US" sz="1100" dirty="0">
                <a:solidFill>
                  <a:prstClr val="black"/>
                </a:solidFill>
                <a:latin typeface="ＭＳ Ｐゴシック"/>
              </a:rPr>
              <a:t>　</a:t>
            </a:r>
            <a:endParaRPr lang="en-US" altLang="ja-JP" sz="1100" dirty="0">
              <a:solidFill>
                <a:prstClr val="black"/>
              </a:solidFill>
              <a:latin typeface="ＭＳ Ｐゴシック"/>
            </a:endParaRPr>
          </a:p>
        </p:txBody>
      </p:sp>
      <p:sp>
        <p:nvSpPr>
          <p:cNvPr id="12" name="正方形/長方形 11"/>
          <p:cNvSpPr/>
          <p:nvPr/>
        </p:nvSpPr>
        <p:spPr>
          <a:xfrm>
            <a:off x="5163874" y="1344376"/>
            <a:ext cx="2525456" cy="284528"/>
          </a:xfrm>
          <a:prstGeom prst="rect">
            <a:avLst/>
          </a:prstGeom>
          <a:ln/>
        </p:spPr>
        <p:style>
          <a:lnRef idx="1">
            <a:schemeClr val="accent3"/>
          </a:lnRef>
          <a:fillRef idx="2">
            <a:schemeClr val="accent3"/>
          </a:fillRef>
          <a:effectRef idx="1">
            <a:schemeClr val="accent3"/>
          </a:effectRef>
          <a:fontRef idx="minor">
            <a:schemeClr val="dk1"/>
          </a:fontRef>
        </p:style>
        <p:txBody>
          <a:bodyPr wrap="square" lIns="68415" tIns="34208" rIns="68415" bIns="34208" rtlCol="0" anchor="ctr">
            <a:spAutoFit/>
          </a:bodyPr>
          <a:lstStyle/>
          <a:p>
            <a:r>
              <a:rPr lang="ja-JP" altLang="en-US" sz="1400" b="1" dirty="0">
                <a:solidFill>
                  <a:prstClr val="black"/>
                </a:solidFill>
                <a:latin typeface="HG丸ｺﾞｼｯｸM-PRO" panose="020F0600000000000000" pitchFamily="50" charset="-128"/>
                <a:ea typeface="HG丸ｺﾞｼｯｸM-PRO" panose="020F0600000000000000" pitchFamily="50" charset="-128"/>
              </a:rPr>
              <a:t>低所得者の保険料軽減を</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拡充</a:t>
            </a:r>
            <a:endParaRPr lang="ja-JP" altLang="en-US" sz="1400" b="1" dirty="0">
              <a:solidFill>
                <a:prstClr val="black"/>
              </a:solidFill>
              <a:latin typeface="HG丸ｺﾞｼｯｸM-PRO" pitchFamily="50" charset="-128"/>
              <a:ea typeface="HG丸ｺﾞｼｯｸM-PRO" pitchFamily="50" charset="-128"/>
              <a:cs typeface="ヒラギノ丸ゴ ProN W4"/>
            </a:endParaRPr>
          </a:p>
        </p:txBody>
      </p:sp>
      <p:sp>
        <p:nvSpPr>
          <p:cNvPr id="14" name="角丸四角形 13"/>
          <p:cNvSpPr/>
          <p:nvPr/>
        </p:nvSpPr>
        <p:spPr>
          <a:xfrm>
            <a:off x="41709" y="4006816"/>
            <a:ext cx="4855570" cy="2374512"/>
          </a:xfrm>
          <a:prstGeom prst="roundRect">
            <a:avLst>
              <a:gd name="adj" fmla="val 3339"/>
            </a:avLst>
          </a:prstGeom>
          <a:solidFill>
            <a:schemeClr val="tx2">
              <a:lumMod val="20000"/>
              <a:lumOff val="80000"/>
              <a:alpha val="31000"/>
            </a:scheme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marL="200733" indent="-133030" algn="just">
              <a:spcBef>
                <a:spcPts val="224"/>
              </a:spcBef>
            </a:pPr>
            <a:endParaRPr lang="en-US" altLang="ja-JP" sz="600" dirty="0">
              <a:solidFill>
                <a:prstClr val="black"/>
              </a:solidFill>
            </a:endParaRPr>
          </a:p>
          <a:p>
            <a:pPr marL="200733" indent="-133030" algn="just">
              <a:spcBef>
                <a:spcPts val="224"/>
              </a:spcBef>
            </a:pPr>
            <a:r>
              <a:rPr lang="ja-JP" altLang="en-US" sz="1400" dirty="0" smtClean="0">
                <a:solidFill>
                  <a:prstClr val="black"/>
                </a:solidFill>
              </a:rPr>
              <a:t>①</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全国一律の予防給付</a:t>
            </a:r>
            <a:r>
              <a:rPr lang="en-US" altLang="ja-JP" sz="1400" dirty="0" smtClean="0">
                <a:solidFill>
                  <a:prstClr val="black"/>
                </a:solidFill>
                <a:latin typeface="ＤＦ特太ゴシック体" panose="020B0509000000000000" pitchFamily="49" charset="-128"/>
                <a:ea typeface="ＤＦ特太ゴシック体" panose="020B0509000000000000" pitchFamily="49" charset="-128"/>
              </a:rPr>
              <a:t>(</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訪問</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介護・通所</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介護</a:t>
            </a:r>
            <a:r>
              <a:rPr lang="en-US" altLang="ja-JP" sz="1400" dirty="0" smtClean="0">
                <a:solidFill>
                  <a:prstClr val="black"/>
                </a:solidFill>
                <a:latin typeface="ＤＦ特太ゴシック体" panose="020B0509000000000000" pitchFamily="49" charset="-128"/>
                <a:ea typeface="ＤＦ特太ゴシック体" panose="020B0509000000000000" pitchFamily="49" charset="-128"/>
              </a:rPr>
              <a:t>)</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を市町村が取り組む</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地域支援</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事業に移行し</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多様化</a:t>
            </a:r>
            <a:r>
              <a:rPr lang="ja-JP" altLang="en-US" sz="1200" dirty="0">
                <a:solidFill>
                  <a:prstClr val="black"/>
                </a:solidFill>
              </a:rPr>
              <a:t>　</a:t>
            </a:r>
            <a:endParaRPr lang="en-US" altLang="ja-JP" sz="1200" dirty="0" smtClean="0">
              <a:solidFill>
                <a:prstClr val="black"/>
              </a:solidFill>
            </a:endParaRPr>
          </a:p>
          <a:p>
            <a:pPr marL="355600" indent="-287338" algn="just">
              <a:lnSpc>
                <a:spcPts val="1500"/>
              </a:lnSpc>
              <a:spcBef>
                <a:spcPts val="224"/>
              </a:spcBef>
            </a:pPr>
            <a:endParaRPr lang="en-US" altLang="ja-JP" sz="1200" dirty="0">
              <a:solidFill>
                <a:prstClr val="black"/>
              </a:solidFill>
            </a:endParaRPr>
          </a:p>
          <a:p>
            <a:pPr marL="355600" indent="-287338" algn="just">
              <a:lnSpc>
                <a:spcPts val="1500"/>
              </a:lnSpc>
              <a:spcBef>
                <a:spcPts val="224"/>
              </a:spcBef>
            </a:pPr>
            <a:endParaRPr lang="en-US" altLang="ja-JP" sz="1200" dirty="0" smtClean="0">
              <a:solidFill>
                <a:prstClr val="black"/>
              </a:solidFill>
            </a:endParaRPr>
          </a:p>
          <a:p>
            <a:pPr marL="355600" indent="-287338" algn="just">
              <a:lnSpc>
                <a:spcPts val="1500"/>
              </a:lnSpc>
              <a:spcBef>
                <a:spcPts val="224"/>
              </a:spcBef>
            </a:pPr>
            <a:endParaRPr lang="en-US" altLang="ja-JP" sz="1200" dirty="0">
              <a:solidFill>
                <a:prstClr val="black"/>
              </a:solidFill>
            </a:endParaRPr>
          </a:p>
          <a:p>
            <a:pPr marL="200733" indent="-133030" algn="just">
              <a:spcBef>
                <a:spcPts val="224"/>
              </a:spcBef>
            </a:pPr>
            <a:endParaRPr lang="ja-JP" altLang="ja-JP" sz="1400" dirty="0">
              <a:solidFill>
                <a:prstClr val="black"/>
              </a:solidFill>
            </a:endParaRPr>
          </a:p>
          <a:p>
            <a:endParaRPr lang="en-US" altLang="ja-JP" sz="1200" dirty="0">
              <a:solidFill>
                <a:prstClr val="black"/>
              </a:solidFill>
            </a:endParaRPr>
          </a:p>
        </p:txBody>
      </p:sp>
      <p:sp>
        <p:nvSpPr>
          <p:cNvPr id="15" name="正方形/長方形 14"/>
          <p:cNvSpPr/>
          <p:nvPr/>
        </p:nvSpPr>
        <p:spPr>
          <a:xfrm>
            <a:off x="128552" y="3864552"/>
            <a:ext cx="1591033" cy="284528"/>
          </a:xfrm>
          <a:prstGeom prst="rect">
            <a:avLst/>
          </a:prstGeom>
          <a:ln/>
        </p:spPr>
        <p:style>
          <a:lnRef idx="1">
            <a:schemeClr val="accent3"/>
          </a:lnRef>
          <a:fillRef idx="2">
            <a:schemeClr val="accent3"/>
          </a:fillRef>
          <a:effectRef idx="1">
            <a:schemeClr val="accent3"/>
          </a:effectRef>
          <a:fontRef idx="minor">
            <a:schemeClr val="dk1"/>
          </a:fontRef>
        </p:style>
        <p:txBody>
          <a:bodyPr wrap="square" lIns="68415" tIns="34208" rIns="68415" bIns="34208" rtlCol="0" anchor="ctr">
            <a:spAutoFit/>
          </a:bodyPr>
          <a:lstStyle/>
          <a:p>
            <a:pPr algn="ctr"/>
            <a:r>
              <a:rPr lang="ja-JP" altLang="en-US" sz="1400" b="1" dirty="0">
                <a:solidFill>
                  <a:prstClr val="black"/>
                </a:solidFill>
                <a:latin typeface="HG丸ｺﾞｼｯｸM-PRO" pitchFamily="50" charset="-128"/>
                <a:ea typeface="HG丸ｺﾞｼｯｸM-PRO" pitchFamily="50" charset="-128"/>
                <a:cs typeface="ヒラギノ丸ゴ ProN W4"/>
              </a:rPr>
              <a:t>重点化・</a:t>
            </a:r>
            <a:r>
              <a:rPr lang="ja-JP" altLang="en-US" sz="1400" b="1" dirty="0" smtClean="0">
                <a:solidFill>
                  <a:prstClr val="black"/>
                </a:solidFill>
                <a:latin typeface="HG丸ｺﾞｼｯｸM-PRO" pitchFamily="50" charset="-128"/>
                <a:ea typeface="HG丸ｺﾞｼｯｸM-PRO" pitchFamily="50" charset="-128"/>
                <a:cs typeface="ヒラギノ丸ゴ ProN W4"/>
              </a:rPr>
              <a:t>効率化</a:t>
            </a:r>
            <a:endParaRPr lang="ja-JP" altLang="en-US" sz="1400" b="1" dirty="0">
              <a:solidFill>
                <a:prstClr val="black"/>
              </a:solidFill>
              <a:latin typeface="HG丸ｺﾞｼｯｸM-PRO" pitchFamily="50" charset="-128"/>
              <a:ea typeface="HG丸ｺﾞｼｯｸM-PRO" pitchFamily="50" charset="-128"/>
              <a:cs typeface="ヒラギノ丸ゴ ProN W4"/>
            </a:endParaRPr>
          </a:p>
        </p:txBody>
      </p:sp>
      <p:sp>
        <p:nvSpPr>
          <p:cNvPr id="16" name="角丸四角形 15"/>
          <p:cNvSpPr/>
          <p:nvPr/>
        </p:nvSpPr>
        <p:spPr>
          <a:xfrm>
            <a:off x="5052491" y="3286736"/>
            <a:ext cx="4754186" cy="3094592"/>
          </a:xfrm>
          <a:prstGeom prst="roundRect">
            <a:avLst>
              <a:gd name="adj" fmla="val 3339"/>
            </a:avLst>
          </a:prstGeom>
          <a:solidFill>
            <a:schemeClr val="tx2">
              <a:lumMod val="20000"/>
              <a:lumOff val="80000"/>
              <a:alpha val="31000"/>
            </a:schemeClr>
          </a:solidFill>
          <a:ln w="571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marL="200733" indent="-133030" algn="just">
              <a:spcBef>
                <a:spcPts val="224"/>
              </a:spcBef>
            </a:pPr>
            <a:endParaRPr lang="en-US" altLang="ja-JP" sz="400" dirty="0" smtClean="0">
              <a:solidFill>
                <a:prstClr val="black"/>
              </a:solidFill>
              <a:latin typeface="ＭＳ Ｐゴシック"/>
            </a:endParaRPr>
          </a:p>
          <a:p>
            <a:pPr marL="200733" indent="-133030" algn="just">
              <a:lnSpc>
                <a:spcPts val="1000"/>
              </a:lnSpc>
            </a:pPr>
            <a:endParaRPr lang="en-US" altLang="ja-JP" sz="400" dirty="0" smtClean="0">
              <a:solidFill>
                <a:prstClr val="black"/>
              </a:solidFill>
              <a:latin typeface="ＭＳ Ｐゴシック"/>
            </a:endParaRPr>
          </a:p>
          <a:p>
            <a:pPr marL="200733" indent="-133030" algn="just">
              <a:lnSpc>
                <a:spcPts val="1000"/>
              </a:lnSpc>
            </a:pPr>
            <a:r>
              <a:rPr lang="ja-JP" altLang="en-US" sz="1400" dirty="0" smtClean="0">
                <a:solidFill>
                  <a:prstClr val="black"/>
                </a:solidFill>
                <a:latin typeface="ＭＳ Ｐゴシック"/>
              </a:rPr>
              <a:t>①</a:t>
            </a:r>
            <a:r>
              <a:rPr lang="ja-JP" altLang="en-US" sz="1400" dirty="0">
                <a:solidFill>
                  <a:prstClr val="black"/>
                </a:solidFill>
                <a:latin typeface="ＭＳ Ｐゴシック"/>
                <a:ea typeface="ＤＦ特太ゴシック体" panose="02010609000101010101" pitchFamily="1" charset="-128"/>
              </a:rPr>
              <a:t>一定以上の所得のある利用者の自己負担を</a:t>
            </a:r>
            <a:r>
              <a:rPr lang="ja-JP" altLang="en-US" sz="1400" dirty="0" smtClean="0">
                <a:solidFill>
                  <a:prstClr val="black"/>
                </a:solidFill>
                <a:latin typeface="ＭＳ Ｐゴシック"/>
                <a:ea typeface="ＤＦ特太ゴシック体" panose="02010609000101010101" pitchFamily="1" charset="-128"/>
              </a:rPr>
              <a:t>引上げ</a:t>
            </a:r>
            <a:endParaRPr lang="en-US" altLang="ja-JP" sz="1400" dirty="0">
              <a:solidFill>
                <a:prstClr val="black"/>
              </a:solidFill>
              <a:latin typeface="ＭＳ Ｐゴシック"/>
              <a:ea typeface="ＤＦ特太ゴシック体" panose="02010609000101010101" pitchFamily="1" charset="-128"/>
            </a:endParaRPr>
          </a:p>
          <a:p>
            <a:pPr marL="266700" indent="-198438" algn="just">
              <a:lnSpc>
                <a:spcPts val="1700"/>
              </a:lnSpc>
            </a:pPr>
            <a:r>
              <a:rPr lang="ja-JP" altLang="en-US" sz="1400" dirty="0">
                <a:solidFill>
                  <a:prstClr val="black"/>
                </a:solidFill>
                <a:latin typeface="ＭＳ Ｐゴシック"/>
                <a:ea typeface="ＤＦ特太ゴシック体" panose="02010609000101010101" pitchFamily="1" charset="-128"/>
              </a:rPr>
              <a:t>　</a:t>
            </a:r>
            <a:r>
              <a:rPr lang="ja-JP" altLang="en-US" sz="1200" dirty="0" smtClean="0">
                <a:solidFill>
                  <a:prstClr val="black"/>
                </a:solidFill>
                <a:latin typeface="ＭＳ Ｐゴシック"/>
              </a:rPr>
              <a:t>・</a:t>
            </a:r>
            <a:r>
              <a:rPr lang="ja-JP" altLang="en-US" sz="1200" dirty="0">
                <a:solidFill>
                  <a:prstClr val="black"/>
                </a:solidFill>
                <a:latin typeface="ＭＳ Ｐゴシック"/>
              </a:rPr>
              <a:t>　</a:t>
            </a:r>
            <a:r>
              <a:rPr lang="ja-JP" altLang="en-US" sz="1200" dirty="0" smtClean="0">
                <a:solidFill>
                  <a:prstClr val="black"/>
                </a:solidFill>
                <a:latin typeface="ＭＳ Ｐゴシック"/>
              </a:rPr>
              <a:t>２割負担</a:t>
            </a:r>
            <a:r>
              <a:rPr lang="ja-JP" altLang="en-US" sz="1200" dirty="0">
                <a:solidFill>
                  <a:prstClr val="black"/>
                </a:solidFill>
                <a:latin typeface="ＭＳ Ｐゴシック"/>
              </a:rPr>
              <a:t>とする</a:t>
            </a:r>
            <a:r>
              <a:rPr lang="ja-JP" altLang="en-US" sz="1200" dirty="0" smtClean="0">
                <a:solidFill>
                  <a:prstClr val="black"/>
                </a:solidFill>
                <a:latin typeface="ＭＳ Ｐゴシック"/>
              </a:rPr>
              <a:t>所得水準</a:t>
            </a:r>
            <a:r>
              <a:rPr lang="ja-JP" altLang="en-US" sz="1200" dirty="0">
                <a:solidFill>
                  <a:prstClr val="black"/>
                </a:solidFill>
                <a:latin typeface="ＭＳ Ｐゴシック"/>
              </a:rPr>
              <a:t>を</a:t>
            </a:r>
            <a:r>
              <a:rPr lang="ja-JP" altLang="en-US" sz="1200" dirty="0" smtClean="0">
                <a:solidFill>
                  <a:prstClr val="black"/>
                </a:solidFill>
                <a:latin typeface="ＭＳ Ｐゴシック"/>
              </a:rPr>
              <a:t>、</a:t>
            </a:r>
            <a:r>
              <a:rPr lang="ja-JP" altLang="en-US" sz="1200" dirty="0">
                <a:solidFill>
                  <a:prstClr val="black"/>
                </a:solidFill>
                <a:latin typeface="ＭＳ Ｐゴシック"/>
              </a:rPr>
              <a:t>６５</a:t>
            </a:r>
            <a:r>
              <a:rPr lang="ja-JP" altLang="en-US" sz="1200" dirty="0" smtClean="0">
                <a:solidFill>
                  <a:prstClr val="black"/>
                </a:solidFill>
                <a:latin typeface="ＭＳ Ｐゴシック"/>
              </a:rPr>
              <a:t>歳</a:t>
            </a:r>
            <a:r>
              <a:rPr lang="ja-JP" altLang="en-US" sz="1200" dirty="0">
                <a:solidFill>
                  <a:prstClr val="black"/>
                </a:solidFill>
                <a:latin typeface="ＭＳ Ｐゴシック"/>
              </a:rPr>
              <a:t>以上高齢者の</a:t>
            </a:r>
            <a:r>
              <a:rPr lang="ja-JP" altLang="en-US" sz="1200" dirty="0" smtClean="0">
                <a:solidFill>
                  <a:prstClr val="black"/>
                </a:solidFill>
                <a:latin typeface="ＭＳ Ｐゴシック"/>
              </a:rPr>
              <a:t>所得上位</a:t>
            </a:r>
            <a:r>
              <a:rPr lang="en-US" altLang="ja-JP" sz="1200" dirty="0" smtClean="0">
                <a:solidFill>
                  <a:prstClr val="black"/>
                </a:solidFill>
                <a:latin typeface="ＭＳ Ｐゴシック"/>
              </a:rPr>
              <a:t>20</a:t>
            </a:r>
            <a:r>
              <a:rPr lang="ja-JP" altLang="en-US" sz="1200" dirty="0" smtClean="0">
                <a:solidFill>
                  <a:prstClr val="black"/>
                </a:solidFill>
                <a:latin typeface="ＭＳ Ｐゴシック"/>
              </a:rPr>
              <a:t>％と  　</a:t>
            </a:r>
            <a:endParaRPr lang="en-US" altLang="ja-JP" sz="1200" dirty="0" smtClean="0">
              <a:solidFill>
                <a:prstClr val="black"/>
              </a:solidFill>
              <a:latin typeface="ＭＳ Ｐゴシック"/>
            </a:endParaRPr>
          </a:p>
          <a:p>
            <a:pPr marL="266700" indent="-198438" algn="just">
              <a:lnSpc>
                <a:spcPts val="1700"/>
              </a:lnSpc>
            </a:pPr>
            <a:r>
              <a:rPr lang="ja-JP" altLang="en-US" sz="1200" dirty="0">
                <a:solidFill>
                  <a:prstClr val="black"/>
                </a:solidFill>
                <a:latin typeface="ＭＳ Ｐゴシック"/>
              </a:rPr>
              <a:t>　</a:t>
            </a:r>
            <a:r>
              <a:rPr lang="ja-JP" altLang="en-US" sz="1200" dirty="0" smtClean="0">
                <a:solidFill>
                  <a:prstClr val="black"/>
                </a:solidFill>
                <a:latin typeface="ＭＳ Ｐゴシック"/>
              </a:rPr>
              <a:t>　　した場合、合計所得金額</a:t>
            </a:r>
            <a:r>
              <a:rPr lang="en-US" altLang="ja-JP" sz="1200" dirty="0" smtClean="0">
                <a:solidFill>
                  <a:prstClr val="black"/>
                </a:solidFill>
                <a:latin typeface="ＭＳ Ｐゴシック"/>
              </a:rPr>
              <a:t>160</a:t>
            </a:r>
            <a:r>
              <a:rPr lang="ja-JP" altLang="en-US" sz="1200" dirty="0">
                <a:solidFill>
                  <a:prstClr val="black"/>
                </a:solidFill>
                <a:latin typeface="ＭＳ Ｐゴシック"/>
              </a:rPr>
              <a:t>万</a:t>
            </a:r>
            <a:r>
              <a:rPr lang="ja-JP" altLang="en-US" sz="1200" dirty="0" smtClean="0">
                <a:solidFill>
                  <a:prstClr val="black"/>
                </a:solidFill>
                <a:latin typeface="ＭＳ Ｐゴシック"/>
              </a:rPr>
              <a:t>円（年金収入で、単身</a:t>
            </a:r>
            <a:r>
              <a:rPr lang="en-US" altLang="ja-JP" sz="1200" dirty="0" smtClean="0">
                <a:solidFill>
                  <a:prstClr val="black"/>
                </a:solidFill>
                <a:latin typeface="ＭＳ Ｐゴシック"/>
              </a:rPr>
              <a:t>280</a:t>
            </a:r>
            <a:r>
              <a:rPr lang="ja-JP" altLang="en-US" sz="1200" dirty="0" smtClean="0">
                <a:solidFill>
                  <a:prstClr val="black"/>
                </a:solidFill>
                <a:latin typeface="ＭＳ Ｐゴシック"/>
              </a:rPr>
              <a:t>万円以</a:t>
            </a:r>
            <a:endParaRPr lang="en-US" altLang="ja-JP" sz="1200" dirty="0" smtClean="0">
              <a:solidFill>
                <a:prstClr val="black"/>
              </a:solidFill>
              <a:latin typeface="ＭＳ Ｐゴシック"/>
            </a:endParaRPr>
          </a:p>
          <a:p>
            <a:pPr marL="266700" indent="-198438" algn="just">
              <a:lnSpc>
                <a:spcPts val="1700"/>
              </a:lnSpc>
            </a:pPr>
            <a:r>
              <a:rPr lang="ja-JP" altLang="en-US" sz="1200" dirty="0" smtClean="0">
                <a:solidFill>
                  <a:prstClr val="black"/>
                </a:solidFill>
                <a:latin typeface="ＭＳ Ｐゴシック"/>
              </a:rPr>
              <a:t>　　　上、夫婦</a:t>
            </a:r>
            <a:r>
              <a:rPr lang="en-US" altLang="ja-JP" sz="1200" dirty="0" smtClean="0">
                <a:solidFill>
                  <a:prstClr val="black"/>
                </a:solidFill>
                <a:latin typeface="ＭＳ Ｐゴシック"/>
              </a:rPr>
              <a:t>359</a:t>
            </a:r>
            <a:r>
              <a:rPr lang="ja-JP" altLang="en-US" sz="1200" dirty="0" smtClean="0">
                <a:solidFill>
                  <a:prstClr val="black"/>
                </a:solidFill>
                <a:latin typeface="ＭＳ Ｐゴシック"/>
              </a:rPr>
              <a:t>万円以上）</a:t>
            </a:r>
            <a:r>
              <a:rPr lang="ja-JP" altLang="en-US" sz="1200" dirty="0">
                <a:solidFill>
                  <a:prstClr val="black"/>
                </a:solidFill>
                <a:latin typeface="ＭＳ Ｐゴシック"/>
              </a:rPr>
              <a:t>。</a:t>
            </a:r>
            <a:r>
              <a:rPr lang="ja-JP" altLang="en-US" sz="1200" dirty="0" smtClean="0">
                <a:solidFill>
                  <a:prstClr val="black"/>
                </a:solidFill>
                <a:latin typeface="ＭＳ Ｐゴシック"/>
              </a:rPr>
              <a:t>ただし、月額上限があるため、見直し対</a:t>
            </a:r>
            <a:endParaRPr lang="en-US" altLang="ja-JP" sz="1200" dirty="0" smtClean="0">
              <a:solidFill>
                <a:prstClr val="black"/>
              </a:solidFill>
              <a:latin typeface="ＭＳ Ｐゴシック"/>
            </a:endParaRPr>
          </a:p>
          <a:p>
            <a:pPr marL="266700" indent="-198438" algn="just">
              <a:lnSpc>
                <a:spcPts val="1700"/>
              </a:lnSpc>
            </a:pPr>
            <a:r>
              <a:rPr lang="ja-JP" altLang="en-US" sz="1200" dirty="0">
                <a:solidFill>
                  <a:prstClr val="black"/>
                </a:solidFill>
                <a:latin typeface="ＭＳ Ｐゴシック"/>
              </a:rPr>
              <a:t>　</a:t>
            </a:r>
            <a:r>
              <a:rPr lang="ja-JP" altLang="en-US" sz="1200" dirty="0" smtClean="0">
                <a:solidFill>
                  <a:prstClr val="black"/>
                </a:solidFill>
                <a:latin typeface="ＭＳ Ｐゴシック"/>
              </a:rPr>
              <a:t>　　象の全員の負担が</a:t>
            </a:r>
            <a:r>
              <a:rPr lang="en-US" altLang="ja-JP" sz="1200" dirty="0" smtClean="0">
                <a:solidFill>
                  <a:prstClr val="black"/>
                </a:solidFill>
                <a:latin typeface="ＭＳ Ｐゴシック"/>
              </a:rPr>
              <a:t>2</a:t>
            </a:r>
            <a:r>
              <a:rPr lang="ja-JP" altLang="en-US" sz="1200" dirty="0" smtClean="0">
                <a:solidFill>
                  <a:prstClr val="black"/>
                </a:solidFill>
                <a:latin typeface="ＭＳ Ｐゴシック"/>
              </a:rPr>
              <a:t>倍になるわけではない。</a:t>
            </a:r>
            <a:endParaRPr lang="en-US" altLang="ja-JP" sz="1200" dirty="0">
              <a:solidFill>
                <a:prstClr val="black"/>
              </a:solidFill>
              <a:latin typeface="ＭＳ Ｐゴシック"/>
            </a:endParaRPr>
          </a:p>
          <a:p>
            <a:pPr marL="355600" indent="-82550" algn="just">
              <a:lnSpc>
                <a:spcPts val="1700"/>
              </a:lnSpc>
            </a:pPr>
            <a:r>
              <a:rPr lang="ja-JP" altLang="en-US" sz="1200" dirty="0" smtClean="0">
                <a:solidFill>
                  <a:prstClr val="black"/>
                </a:solidFill>
                <a:latin typeface="ＭＳ Ｐゴシック"/>
              </a:rPr>
              <a:t>・　医療保険の現役並み所得相当の人は、月額上限を</a:t>
            </a:r>
            <a:r>
              <a:rPr lang="en-US" altLang="ja-JP" sz="1200" dirty="0" smtClean="0">
                <a:solidFill>
                  <a:prstClr val="black"/>
                </a:solidFill>
                <a:latin typeface="ＭＳ Ｐゴシック"/>
              </a:rPr>
              <a:t>37,200</a:t>
            </a:r>
            <a:r>
              <a:rPr lang="ja-JP" altLang="en-US" sz="1200" dirty="0" smtClean="0">
                <a:solidFill>
                  <a:prstClr val="black"/>
                </a:solidFill>
                <a:latin typeface="ＭＳ Ｐゴシック"/>
              </a:rPr>
              <a:t>円から </a:t>
            </a:r>
            <a:r>
              <a:rPr lang="en-US" altLang="ja-JP" sz="1200" dirty="0" smtClean="0">
                <a:solidFill>
                  <a:prstClr val="black"/>
                </a:solidFill>
                <a:latin typeface="ＭＳ Ｐゴシック"/>
              </a:rPr>
              <a:t>44,400</a:t>
            </a:r>
            <a:r>
              <a:rPr lang="ja-JP" altLang="en-US" sz="1200" dirty="0" smtClean="0">
                <a:solidFill>
                  <a:prstClr val="black"/>
                </a:solidFill>
                <a:latin typeface="ＭＳ Ｐゴシック"/>
              </a:rPr>
              <a:t>円に引上げ　　</a:t>
            </a:r>
            <a:r>
              <a:rPr lang="ja-JP" altLang="en-US" sz="1400" dirty="0" smtClean="0">
                <a:solidFill>
                  <a:prstClr val="black"/>
                </a:solidFill>
                <a:latin typeface="ＭＳ Ｐゴシック"/>
              </a:rPr>
              <a:t>　　　　　</a:t>
            </a:r>
            <a:endParaRPr lang="en-US" altLang="ja-JP" sz="1400" dirty="0" smtClean="0">
              <a:solidFill>
                <a:prstClr val="black"/>
              </a:solidFill>
              <a:latin typeface="ＭＳ Ｐゴシック"/>
            </a:endParaRPr>
          </a:p>
          <a:p>
            <a:pPr marL="200733" indent="-133030" algn="just">
              <a:lnSpc>
                <a:spcPts val="1700"/>
              </a:lnSpc>
            </a:pPr>
            <a:r>
              <a:rPr lang="ja-JP" altLang="en-US" sz="1400" dirty="0" smtClean="0">
                <a:solidFill>
                  <a:prstClr val="black"/>
                </a:solidFill>
                <a:latin typeface="ＭＳ Ｐゴシック"/>
              </a:rPr>
              <a:t>②</a:t>
            </a:r>
            <a:r>
              <a:rPr lang="ja-JP" altLang="en-US" sz="1400" dirty="0">
                <a:solidFill>
                  <a:prstClr val="black"/>
                </a:solidFill>
                <a:latin typeface="ＭＳ Ｐゴシック"/>
                <a:ea typeface="ＤＦ特太ゴシック体" panose="02010609000101010101" pitchFamily="1" charset="-128"/>
              </a:rPr>
              <a:t>低所得の</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施設利用者</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の食費・居住費を補填する「補足給付」の</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要件</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に資産など</a:t>
            </a:r>
            <a:r>
              <a:rPr lang="ja-JP" altLang="en-US" sz="1400" dirty="0">
                <a:solidFill>
                  <a:prstClr val="black"/>
                </a:solidFill>
                <a:latin typeface="ＭＳ Ｐゴシック"/>
                <a:ea typeface="ＤＦ特太ゴシック体" panose="02010609000101010101" pitchFamily="1" charset="-128"/>
              </a:rPr>
              <a:t>を</a:t>
            </a:r>
            <a:r>
              <a:rPr lang="ja-JP" altLang="en-US" sz="1400" dirty="0" smtClean="0">
                <a:solidFill>
                  <a:prstClr val="black"/>
                </a:solidFill>
                <a:latin typeface="ＭＳ Ｐゴシック"/>
                <a:ea typeface="ＤＦ特太ゴシック体" panose="02010609000101010101" pitchFamily="1" charset="-128"/>
              </a:rPr>
              <a:t>追加</a:t>
            </a:r>
            <a:endParaRPr lang="en-US" altLang="ja-JP" sz="1400" b="1" dirty="0">
              <a:solidFill>
                <a:prstClr val="black"/>
              </a:solidFill>
              <a:latin typeface="ＭＳ Ｐゴシック"/>
            </a:endParaRPr>
          </a:p>
          <a:p>
            <a:pPr marL="266700" indent="-198438" algn="just">
              <a:lnSpc>
                <a:spcPts val="1700"/>
              </a:lnSpc>
            </a:pPr>
            <a:r>
              <a:rPr lang="ja-JP" altLang="en-US" sz="1200" dirty="0">
                <a:solidFill>
                  <a:prstClr val="black"/>
                </a:solidFill>
                <a:latin typeface="ＭＳ Ｐゴシック"/>
              </a:rPr>
              <a:t>　</a:t>
            </a:r>
            <a:r>
              <a:rPr lang="ja-JP" altLang="en-US" sz="1200" dirty="0" smtClean="0">
                <a:solidFill>
                  <a:prstClr val="black"/>
                </a:solidFill>
                <a:latin typeface="ＭＳ Ｐゴシック"/>
              </a:rPr>
              <a:t>　・</a:t>
            </a:r>
            <a:r>
              <a:rPr lang="ja-JP" altLang="en-US" sz="1200" dirty="0">
                <a:solidFill>
                  <a:prstClr val="black"/>
                </a:solidFill>
                <a:latin typeface="ＭＳ Ｐゴシック"/>
              </a:rPr>
              <a:t>預貯金</a:t>
            </a:r>
            <a:r>
              <a:rPr lang="ja-JP" altLang="en-US" sz="1200" dirty="0" smtClean="0">
                <a:solidFill>
                  <a:prstClr val="black"/>
                </a:solidFill>
                <a:latin typeface="ＭＳ Ｐゴシック"/>
              </a:rPr>
              <a:t>等が単身</a:t>
            </a:r>
            <a:r>
              <a:rPr lang="en-US" altLang="ja-JP" sz="1200" dirty="0" smtClean="0">
                <a:solidFill>
                  <a:prstClr val="black"/>
                </a:solidFill>
                <a:latin typeface="ＭＳ Ｐゴシック"/>
              </a:rPr>
              <a:t>1000</a:t>
            </a:r>
            <a:r>
              <a:rPr lang="ja-JP" altLang="en-US" sz="1200" dirty="0" smtClean="0">
                <a:solidFill>
                  <a:prstClr val="black"/>
                </a:solidFill>
                <a:latin typeface="ＭＳ Ｐゴシック"/>
              </a:rPr>
              <a:t>万円超、夫婦</a:t>
            </a:r>
            <a:r>
              <a:rPr lang="en-US" altLang="ja-JP" sz="1200" dirty="0" smtClean="0">
                <a:solidFill>
                  <a:prstClr val="black"/>
                </a:solidFill>
                <a:latin typeface="ＭＳ Ｐゴシック"/>
              </a:rPr>
              <a:t>2000</a:t>
            </a:r>
            <a:r>
              <a:rPr lang="ja-JP" altLang="en-US" sz="1200" dirty="0" smtClean="0">
                <a:solidFill>
                  <a:prstClr val="black"/>
                </a:solidFill>
                <a:latin typeface="ＭＳ Ｐゴシック"/>
              </a:rPr>
              <a:t>万円超</a:t>
            </a:r>
            <a:r>
              <a:rPr lang="ja-JP" altLang="en-US" sz="1200" dirty="0">
                <a:solidFill>
                  <a:prstClr val="black"/>
                </a:solidFill>
                <a:latin typeface="ＭＳ Ｐゴシック"/>
              </a:rPr>
              <a:t>の場合</a:t>
            </a:r>
            <a:r>
              <a:rPr lang="ja-JP" altLang="en-US" sz="1200" dirty="0" smtClean="0">
                <a:solidFill>
                  <a:prstClr val="black"/>
                </a:solidFill>
                <a:latin typeface="ＭＳ Ｐゴシック"/>
              </a:rPr>
              <a:t>は対象外</a:t>
            </a:r>
            <a:endParaRPr lang="ja-JP" altLang="en-US" sz="1200" dirty="0">
              <a:solidFill>
                <a:prstClr val="black"/>
              </a:solidFill>
            </a:endParaRPr>
          </a:p>
          <a:p>
            <a:pPr marL="266700" indent="-198438" algn="just">
              <a:lnSpc>
                <a:spcPts val="1700"/>
              </a:lnSpc>
            </a:pPr>
            <a:r>
              <a:rPr lang="ja-JP" altLang="en-US" sz="1200" dirty="0">
                <a:solidFill>
                  <a:prstClr val="black"/>
                </a:solidFill>
                <a:latin typeface="ＭＳ Ｐゴシック"/>
              </a:rPr>
              <a:t>　</a:t>
            </a:r>
            <a:r>
              <a:rPr lang="ja-JP" altLang="en-US" sz="1200" dirty="0" smtClean="0">
                <a:solidFill>
                  <a:prstClr val="black"/>
                </a:solidFill>
                <a:latin typeface="ＭＳ Ｐゴシック"/>
              </a:rPr>
              <a:t>　・世帯分</a:t>
            </a:r>
            <a:r>
              <a:rPr lang="ja-JP" altLang="en-US" sz="1200" dirty="0">
                <a:solidFill>
                  <a:prstClr val="black"/>
                </a:solidFill>
                <a:latin typeface="ＭＳ Ｐゴシック"/>
              </a:rPr>
              <a:t>離した場合でも、配偶者が課税されている場合</a:t>
            </a:r>
            <a:r>
              <a:rPr lang="ja-JP" altLang="en-US" sz="1200" dirty="0" smtClean="0">
                <a:solidFill>
                  <a:prstClr val="black"/>
                </a:solidFill>
                <a:latin typeface="ＭＳ Ｐゴシック"/>
              </a:rPr>
              <a:t>は</a:t>
            </a:r>
            <a:r>
              <a:rPr lang="ja-JP" altLang="en-US" sz="1200" dirty="0">
                <a:solidFill>
                  <a:prstClr val="black"/>
                </a:solidFill>
                <a:latin typeface="ＭＳ Ｐゴシック"/>
              </a:rPr>
              <a:t>対象外</a:t>
            </a:r>
            <a:endParaRPr lang="en-US" altLang="ja-JP" sz="1200" dirty="0">
              <a:solidFill>
                <a:srgbClr val="FF0000"/>
              </a:solidFill>
              <a:latin typeface="ＭＳ Ｐゴシック"/>
            </a:endParaRPr>
          </a:p>
          <a:p>
            <a:pPr marL="355600" indent="-287338" algn="just">
              <a:lnSpc>
                <a:spcPts val="1700"/>
              </a:lnSpc>
            </a:pPr>
            <a:r>
              <a:rPr lang="ja-JP" altLang="en-US" sz="1200" dirty="0">
                <a:solidFill>
                  <a:srgbClr val="FF0000"/>
                </a:solidFill>
                <a:latin typeface="ＭＳ Ｐゴシック"/>
              </a:rPr>
              <a:t>　</a:t>
            </a:r>
            <a:r>
              <a:rPr lang="ja-JP" altLang="en-US" sz="1200" dirty="0" smtClean="0">
                <a:solidFill>
                  <a:srgbClr val="FF0000"/>
                </a:solidFill>
                <a:latin typeface="ＭＳ Ｐゴシック"/>
              </a:rPr>
              <a:t>　</a:t>
            </a:r>
            <a:r>
              <a:rPr lang="ja-JP" altLang="en-US" sz="1200" dirty="0" smtClean="0">
                <a:solidFill>
                  <a:prstClr val="black"/>
                </a:solidFill>
                <a:latin typeface="ＭＳ Ｐゴシック"/>
              </a:rPr>
              <a:t>・</a:t>
            </a:r>
            <a:r>
              <a:rPr lang="ja-JP" altLang="en-US" sz="1200" dirty="0">
                <a:solidFill>
                  <a:prstClr val="black"/>
                </a:solidFill>
                <a:latin typeface="ＭＳ Ｐゴシック"/>
              </a:rPr>
              <a:t>給付額の決定に当たり、非課税年金（遺族年金、障害年金）を</a:t>
            </a:r>
            <a:r>
              <a:rPr lang="ja-JP" altLang="en-US" sz="1200" dirty="0" smtClean="0">
                <a:solidFill>
                  <a:prstClr val="black"/>
                </a:solidFill>
                <a:latin typeface="ＭＳ Ｐゴシック"/>
              </a:rPr>
              <a:t>収　入と</a:t>
            </a:r>
            <a:r>
              <a:rPr lang="ja-JP" altLang="en-US" sz="1200" dirty="0">
                <a:solidFill>
                  <a:prstClr val="black"/>
                </a:solidFill>
                <a:latin typeface="ＭＳ Ｐゴシック"/>
              </a:rPr>
              <a:t>して</a:t>
            </a:r>
            <a:r>
              <a:rPr lang="ja-JP" altLang="en-US" sz="1200" dirty="0" smtClean="0">
                <a:solidFill>
                  <a:prstClr val="black"/>
                </a:solidFill>
                <a:latin typeface="ＭＳ Ｐゴシック"/>
              </a:rPr>
              <a:t>勘案</a:t>
            </a:r>
            <a:r>
              <a:rPr lang="ja-JP" altLang="en-US" sz="1200" dirty="0">
                <a:solidFill>
                  <a:prstClr val="black"/>
                </a:solidFill>
                <a:latin typeface="ＭＳ Ｐゴシック"/>
              </a:rPr>
              <a:t>　</a:t>
            </a:r>
            <a:r>
              <a:rPr lang="ja-JP" altLang="en-US" sz="1200" dirty="0" smtClean="0">
                <a:solidFill>
                  <a:prstClr val="black"/>
                </a:solidFill>
                <a:latin typeface="ＭＳ Ｐゴシック"/>
              </a:rPr>
              <a:t>　　　</a:t>
            </a:r>
            <a:r>
              <a:rPr lang="ja-JP" altLang="en-US" sz="1100" dirty="0" smtClean="0">
                <a:solidFill>
                  <a:prstClr val="black"/>
                </a:solidFill>
                <a:latin typeface="ＭＳ Ｐ明朝" panose="02020600040205080304" pitchFamily="18" charset="-128"/>
                <a:ea typeface="ＭＳ Ｐ明朝" panose="02020600040205080304" pitchFamily="18" charset="-128"/>
              </a:rPr>
              <a:t>*不動産を勘案することは、引き続きの検討課題</a:t>
            </a:r>
            <a:endParaRPr lang="en-US" altLang="ja-JP" sz="800" dirty="0">
              <a:solidFill>
                <a:prstClr val="black"/>
              </a:solidFill>
              <a:latin typeface="ＭＳ Ｐ明朝" panose="02020600040205080304" pitchFamily="18" charset="-128"/>
              <a:ea typeface="ＭＳ Ｐ明朝" panose="02020600040205080304" pitchFamily="18" charset="-128"/>
            </a:endParaRPr>
          </a:p>
        </p:txBody>
      </p:sp>
      <p:sp>
        <p:nvSpPr>
          <p:cNvPr id="18" name="正方形/長方形 17"/>
          <p:cNvSpPr/>
          <p:nvPr/>
        </p:nvSpPr>
        <p:spPr>
          <a:xfrm>
            <a:off x="5169116" y="3140968"/>
            <a:ext cx="1591033" cy="284528"/>
          </a:xfrm>
          <a:prstGeom prst="rect">
            <a:avLst/>
          </a:prstGeom>
          <a:ln/>
        </p:spPr>
        <p:style>
          <a:lnRef idx="1">
            <a:schemeClr val="accent3"/>
          </a:lnRef>
          <a:fillRef idx="2">
            <a:schemeClr val="accent3"/>
          </a:fillRef>
          <a:effectRef idx="1">
            <a:schemeClr val="accent3"/>
          </a:effectRef>
          <a:fontRef idx="minor">
            <a:schemeClr val="dk1"/>
          </a:fontRef>
        </p:style>
        <p:txBody>
          <a:bodyPr wrap="square" lIns="68415" tIns="34208" rIns="68415" bIns="34208" rtlCol="0" anchor="ctr">
            <a:spAutoFit/>
          </a:bodyPr>
          <a:lstStyle/>
          <a:p>
            <a:pPr algn="ctr"/>
            <a:r>
              <a:rPr lang="ja-JP" altLang="en-US" sz="1400" b="1" dirty="0">
                <a:solidFill>
                  <a:prstClr val="black"/>
                </a:solidFill>
                <a:latin typeface="HG丸ｺﾞｼｯｸM-PRO" pitchFamily="50" charset="-128"/>
                <a:ea typeface="HG丸ｺﾞｼｯｸM-PRO" pitchFamily="50" charset="-128"/>
                <a:cs typeface="ヒラギノ丸ゴ ProN W4"/>
              </a:rPr>
              <a:t>重点化・</a:t>
            </a:r>
            <a:r>
              <a:rPr lang="ja-JP" altLang="en-US" sz="1400" b="1" dirty="0" smtClean="0">
                <a:solidFill>
                  <a:prstClr val="black"/>
                </a:solidFill>
                <a:latin typeface="HG丸ｺﾞｼｯｸM-PRO" pitchFamily="50" charset="-128"/>
                <a:ea typeface="HG丸ｺﾞｼｯｸM-PRO" pitchFamily="50" charset="-128"/>
                <a:cs typeface="ヒラギノ丸ゴ ProN W4"/>
              </a:rPr>
              <a:t>効率化</a:t>
            </a:r>
            <a:endParaRPr lang="ja-JP" altLang="en-US" sz="1400" b="1" dirty="0">
              <a:solidFill>
                <a:prstClr val="black"/>
              </a:solidFill>
              <a:latin typeface="HG丸ｺﾞｼｯｸM-PRO" pitchFamily="50" charset="-128"/>
              <a:ea typeface="HG丸ｺﾞｼｯｸM-PRO" pitchFamily="50" charset="-128"/>
              <a:cs typeface="ヒラギノ丸ゴ ProN W4"/>
            </a:endParaRPr>
          </a:p>
        </p:txBody>
      </p:sp>
      <p:sp>
        <p:nvSpPr>
          <p:cNvPr id="17" name="テキスト ボックス 16"/>
          <p:cNvSpPr txBox="1"/>
          <p:nvPr/>
        </p:nvSpPr>
        <p:spPr>
          <a:xfrm>
            <a:off x="131790" y="6381328"/>
            <a:ext cx="9573738" cy="523220"/>
          </a:xfrm>
          <a:prstGeom prst="rect">
            <a:avLst/>
          </a:prstGeom>
          <a:noFill/>
          <a:ln>
            <a:noFill/>
          </a:ln>
        </p:spPr>
        <p:txBody>
          <a:bodyPr wrap="square" rtlCol="0">
            <a:spAutoFit/>
          </a:bodyPr>
          <a:lstStyle/>
          <a:p>
            <a:pPr marL="177800" indent="-177800"/>
            <a:r>
              <a:rPr lang="ja-JP" altLang="en-US" sz="1400" dirty="0" smtClean="0">
                <a:solidFill>
                  <a:prstClr val="black"/>
                </a:solidFill>
              </a:rPr>
              <a:t>○　このほか、「</a:t>
            </a:r>
            <a:r>
              <a:rPr lang="en-US" altLang="ja-JP" sz="1400" dirty="0" smtClean="0">
                <a:solidFill>
                  <a:prstClr val="black"/>
                </a:solidFill>
              </a:rPr>
              <a:t>2025</a:t>
            </a:r>
            <a:r>
              <a:rPr lang="ja-JP" altLang="en-US" sz="1400" dirty="0" smtClean="0">
                <a:solidFill>
                  <a:prstClr val="black"/>
                </a:solidFill>
              </a:rPr>
              <a:t>年を見据えた介護保険事業計画の策定」、「サービス付</a:t>
            </a:r>
            <a:r>
              <a:rPr lang="ja-JP" altLang="en-US" sz="1400" dirty="0">
                <a:solidFill>
                  <a:prstClr val="black"/>
                </a:solidFill>
              </a:rPr>
              <a:t>高齢者向け</a:t>
            </a:r>
            <a:r>
              <a:rPr lang="ja-JP" altLang="en-US" sz="1400" dirty="0" smtClean="0">
                <a:solidFill>
                  <a:prstClr val="black"/>
                </a:solidFill>
              </a:rPr>
              <a:t>住宅への</a:t>
            </a:r>
            <a:r>
              <a:rPr lang="ja-JP" altLang="en-US" sz="1400" dirty="0">
                <a:solidFill>
                  <a:prstClr val="black"/>
                </a:solidFill>
              </a:rPr>
              <a:t>住所地</a:t>
            </a:r>
            <a:r>
              <a:rPr lang="ja-JP" altLang="en-US" sz="1400" dirty="0" smtClean="0">
                <a:solidFill>
                  <a:prstClr val="black"/>
                </a:solidFill>
              </a:rPr>
              <a:t>特例の</a:t>
            </a:r>
            <a:r>
              <a:rPr lang="ja-JP" altLang="en-US" sz="1400" dirty="0">
                <a:solidFill>
                  <a:prstClr val="black"/>
                </a:solidFill>
              </a:rPr>
              <a:t>適用」、 </a:t>
            </a:r>
            <a:r>
              <a:rPr lang="ja-JP" altLang="en-US" sz="1400" dirty="0" smtClean="0">
                <a:solidFill>
                  <a:prstClr val="black"/>
                </a:solidFill>
              </a:rPr>
              <a:t>「</a:t>
            </a:r>
            <a:r>
              <a:rPr lang="ja-JP" altLang="en-US" sz="1400" dirty="0">
                <a:solidFill>
                  <a:prstClr val="black"/>
                </a:solidFill>
              </a:rPr>
              <a:t>居宅介護支援事業所の指定権限の市町村への移譲・小規模通所介護の地域密着型サービスへの移行</a:t>
            </a:r>
            <a:r>
              <a:rPr lang="ja-JP" altLang="en-US" sz="1400" dirty="0" smtClean="0">
                <a:solidFill>
                  <a:prstClr val="black"/>
                </a:solidFill>
              </a:rPr>
              <a:t>」等を実施</a:t>
            </a:r>
            <a:endParaRPr lang="ja-JP" altLang="en-US" sz="1400" dirty="0">
              <a:solidFill>
                <a:prstClr val="black"/>
              </a:solidFill>
            </a:endParaRPr>
          </a:p>
        </p:txBody>
      </p:sp>
      <p:sp>
        <p:nvSpPr>
          <p:cNvPr id="3" name="テキスト ボックス 2"/>
          <p:cNvSpPr txBox="1"/>
          <p:nvPr/>
        </p:nvSpPr>
        <p:spPr>
          <a:xfrm>
            <a:off x="322871" y="4653546"/>
            <a:ext cx="4630291" cy="977191"/>
          </a:xfrm>
          <a:prstGeom prst="rect">
            <a:avLst/>
          </a:prstGeom>
          <a:noFill/>
        </p:spPr>
        <p:txBody>
          <a:bodyPr wrap="square" rtlCol="0">
            <a:spAutoFit/>
          </a:bodyPr>
          <a:lstStyle/>
          <a:p>
            <a:pPr marL="355600" indent="-287338">
              <a:lnSpc>
                <a:spcPts val="1300"/>
              </a:lnSpc>
              <a:spcBef>
                <a:spcPts val="224"/>
              </a:spcBef>
            </a:pPr>
            <a:r>
              <a:rPr lang="ja-JP" altLang="en-US" sz="1200" dirty="0" smtClean="0">
                <a:solidFill>
                  <a:prstClr val="black"/>
                </a:solidFill>
                <a:latin typeface="ＭＳ Ｐゴシック"/>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段階的に移行（～２９年度）</a:t>
            </a:r>
            <a:endParaRPr lang="en-US" altLang="ja-JP" sz="1200" dirty="0" smtClean="0">
              <a:solidFill>
                <a:prstClr val="black"/>
              </a:solidFill>
              <a:latin typeface="ＭＳ Ｐ明朝" panose="02020600040205080304" pitchFamily="18" charset="-128"/>
              <a:ea typeface="ＭＳ Ｐ明朝" panose="02020600040205080304" pitchFamily="18" charset="-128"/>
            </a:endParaRPr>
          </a:p>
          <a:p>
            <a:pPr marL="355600" indent="-287338">
              <a:lnSpc>
                <a:spcPts val="1300"/>
              </a:lnSpc>
              <a:spcBef>
                <a:spcPts val="224"/>
              </a:spcBef>
            </a:pPr>
            <a:r>
              <a:rPr lang="ja-JP" altLang="en-US" sz="1200" dirty="0" smtClean="0">
                <a:solidFill>
                  <a:prstClr val="black"/>
                </a:solidFill>
                <a:latin typeface="ＭＳ Ｐゴシック"/>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介護</a:t>
            </a:r>
            <a:r>
              <a:rPr lang="ja-JP" altLang="en-US" sz="1200" dirty="0">
                <a:solidFill>
                  <a:prstClr val="black"/>
                </a:solidFill>
                <a:latin typeface="ＭＳ Ｐ明朝" panose="02020600040205080304" pitchFamily="18" charset="-128"/>
                <a:ea typeface="ＭＳ Ｐ明朝" panose="02020600040205080304" pitchFamily="18" charset="-128"/>
              </a:rPr>
              <a:t>保険制度内でサービスの提供であり、財源構成も変わらない</a:t>
            </a:r>
            <a:r>
              <a:rPr lang="ja-JP" altLang="en-US" sz="1200" dirty="0" smtClean="0">
                <a:solidFill>
                  <a:prstClr val="black"/>
                </a:solidFill>
                <a:latin typeface="ＭＳ Ｐ明朝" panose="02020600040205080304" pitchFamily="18" charset="-128"/>
                <a:ea typeface="ＭＳ Ｐ明朝" panose="02020600040205080304" pitchFamily="18" charset="-128"/>
              </a:rPr>
              <a:t>。</a:t>
            </a:r>
            <a:endParaRPr lang="en-US" altLang="ja-JP" sz="1200" dirty="0">
              <a:solidFill>
                <a:prstClr val="black"/>
              </a:solidFill>
              <a:latin typeface="ＭＳ Ｐ明朝" panose="02020600040205080304" pitchFamily="18" charset="-128"/>
              <a:ea typeface="ＭＳ Ｐ明朝" panose="02020600040205080304" pitchFamily="18" charset="-128"/>
            </a:endParaRPr>
          </a:p>
          <a:p>
            <a:pPr marL="177800" indent="-109538">
              <a:lnSpc>
                <a:spcPts val="1300"/>
              </a:lnSpc>
              <a:spcBef>
                <a:spcPts val="224"/>
              </a:spcBef>
            </a:pPr>
            <a:r>
              <a:rPr lang="ja-JP" altLang="en-US" sz="1200" dirty="0" smtClean="0">
                <a:solidFill>
                  <a:prstClr val="black"/>
                </a:solidFill>
                <a:latin typeface="ＭＳ Ｐゴシック"/>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見直し</a:t>
            </a:r>
            <a:r>
              <a:rPr lang="ja-JP" altLang="en-US" sz="1200" dirty="0">
                <a:solidFill>
                  <a:prstClr val="black"/>
                </a:solidFill>
                <a:latin typeface="ＭＳ Ｐ明朝" panose="02020600040205080304" pitchFamily="18" charset="-128"/>
                <a:ea typeface="ＭＳ Ｐ明朝" panose="02020600040205080304" pitchFamily="18" charset="-128"/>
              </a:rPr>
              <a:t>に</a:t>
            </a:r>
            <a:r>
              <a:rPr lang="ja-JP" altLang="en-US" sz="1200" dirty="0" smtClean="0">
                <a:solidFill>
                  <a:prstClr val="black"/>
                </a:solidFill>
                <a:latin typeface="ＭＳ Ｐ明朝" panose="02020600040205080304" pitchFamily="18" charset="-128"/>
                <a:ea typeface="ＭＳ Ｐ明朝" panose="02020600040205080304" pitchFamily="18" charset="-128"/>
              </a:rPr>
              <a:t>より、既存</a:t>
            </a:r>
            <a:r>
              <a:rPr lang="ja-JP" altLang="en-US" sz="1200" dirty="0">
                <a:solidFill>
                  <a:prstClr val="black"/>
                </a:solidFill>
                <a:latin typeface="ＭＳ Ｐ明朝" panose="02020600040205080304" pitchFamily="18" charset="-128"/>
                <a:ea typeface="ＭＳ Ｐ明朝" panose="02020600040205080304" pitchFamily="18" charset="-128"/>
              </a:rPr>
              <a:t>の介護事業所による既存サービスに加え、</a:t>
            </a:r>
            <a:r>
              <a:rPr lang="en-US" altLang="ja-JP" sz="1200" dirty="0">
                <a:solidFill>
                  <a:prstClr val="black"/>
                </a:solidFill>
                <a:latin typeface="ＭＳ Ｐ明朝" panose="02020600040205080304" pitchFamily="18" charset="-128"/>
                <a:ea typeface="ＭＳ Ｐ明朝" panose="02020600040205080304" pitchFamily="18" charset="-128"/>
              </a:rPr>
              <a:t>NPO</a:t>
            </a:r>
            <a:r>
              <a:rPr lang="ja-JP" altLang="en-US" sz="1200" dirty="0" err="1" smtClean="0">
                <a:solidFill>
                  <a:prstClr val="black"/>
                </a:solidFill>
                <a:latin typeface="ＭＳ Ｐ明朝" panose="02020600040205080304" pitchFamily="18" charset="-128"/>
                <a:ea typeface="ＭＳ Ｐ明朝" panose="02020600040205080304" pitchFamily="18" charset="-128"/>
              </a:rPr>
              <a:t>、</a:t>
            </a:r>
            <a:r>
              <a:rPr lang="ja-JP" altLang="en-US" sz="1200" dirty="0" smtClean="0">
                <a:solidFill>
                  <a:prstClr val="black"/>
                </a:solidFill>
                <a:latin typeface="ＭＳ Ｐ明朝" panose="02020600040205080304" pitchFamily="18" charset="-128"/>
                <a:ea typeface="ＭＳ Ｐ明朝" panose="02020600040205080304" pitchFamily="18" charset="-128"/>
              </a:rPr>
              <a:t> 民間企業、住民</a:t>
            </a:r>
            <a:r>
              <a:rPr lang="ja-JP" altLang="en-US" sz="1200" dirty="0">
                <a:solidFill>
                  <a:prstClr val="black"/>
                </a:solidFill>
                <a:latin typeface="ＭＳ Ｐ明朝" panose="02020600040205080304" pitchFamily="18" charset="-128"/>
                <a:ea typeface="ＭＳ Ｐ明朝" panose="02020600040205080304" pitchFamily="18" charset="-128"/>
              </a:rPr>
              <a:t>ボランティア、協同組合等による多様なサービスの提供が</a:t>
            </a:r>
            <a:r>
              <a:rPr lang="ja-JP" altLang="en-US" sz="1200" dirty="0" smtClean="0">
                <a:solidFill>
                  <a:prstClr val="black"/>
                </a:solidFill>
                <a:latin typeface="ＭＳ Ｐ明朝" panose="02020600040205080304" pitchFamily="18" charset="-128"/>
                <a:ea typeface="ＭＳ Ｐ明朝" panose="02020600040205080304" pitchFamily="18" charset="-128"/>
              </a:rPr>
              <a:t>可能。これにより、効果的・効率的な事業も実施可能。</a:t>
            </a:r>
            <a:endParaRPr lang="en-US" altLang="ja-JP" sz="1200" dirty="0">
              <a:solidFill>
                <a:prstClr val="black"/>
              </a:solidFill>
              <a:latin typeface="ＭＳ Ｐ明朝" panose="02020600040205080304" pitchFamily="18" charset="-128"/>
              <a:ea typeface="ＭＳ Ｐ明朝" panose="02020600040205080304" pitchFamily="18" charset="-128"/>
            </a:endParaRPr>
          </a:p>
        </p:txBody>
      </p:sp>
      <p:sp>
        <p:nvSpPr>
          <p:cNvPr id="20" name="テキスト ボックス 19"/>
          <p:cNvSpPr txBox="1"/>
          <p:nvPr/>
        </p:nvSpPr>
        <p:spPr>
          <a:xfrm>
            <a:off x="128567" y="5661658"/>
            <a:ext cx="4923943" cy="954107"/>
          </a:xfrm>
          <a:prstGeom prst="rect">
            <a:avLst/>
          </a:prstGeom>
          <a:noFill/>
        </p:spPr>
        <p:txBody>
          <a:bodyPr wrap="square" rtlCol="0">
            <a:spAutoFit/>
          </a:bodyPr>
          <a:lstStyle/>
          <a:p>
            <a:pPr marL="177800" indent="-177800"/>
            <a:r>
              <a:rPr lang="ja-JP" altLang="en-US" sz="1400" dirty="0" smtClean="0">
                <a:solidFill>
                  <a:prstClr val="black"/>
                </a:solidFill>
              </a:rPr>
              <a:t>②</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特別</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養護老人ホームの</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新規入所者を、原則、要介護</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３</a:t>
            </a:r>
            <a:endParaRPr lang="en-US" altLang="ja-JP" sz="1400" dirty="0" smtClean="0">
              <a:solidFill>
                <a:prstClr val="black"/>
              </a:solidFill>
              <a:latin typeface="ＤＦ特太ゴシック体" panose="020B0509000000000000" pitchFamily="49" charset="-128"/>
              <a:ea typeface="ＤＦ特太ゴシック体" panose="020B0509000000000000" pitchFamily="49" charset="-128"/>
            </a:endParaRPr>
          </a:p>
          <a:p>
            <a:pPr marL="177800" indent="-177800"/>
            <a:r>
              <a:rPr lang="ja-JP" altLang="en-US" sz="1400" dirty="0">
                <a:solidFill>
                  <a:prstClr val="black"/>
                </a:solidFill>
                <a:latin typeface="ＤＦ特太ゴシック体" panose="020B0509000000000000" pitchFamily="49" charset="-128"/>
                <a:ea typeface="ＤＦ特太ゴシック体" panose="020B0509000000000000" pitchFamily="49" charset="-128"/>
              </a:rPr>
              <a:t>　</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以上</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に限定（既入所者は除く</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a:t>
            </a:r>
            <a:endParaRPr lang="en-US" altLang="ja-JP" sz="1400" dirty="0" smtClean="0">
              <a:solidFill>
                <a:prstClr val="black"/>
              </a:solidFill>
              <a:latin typeface="ＤＦ特太ゴシック体" panose="020B0509000000000000" pitchFamily="49" charset="-128"/>
              <a:ea typeface="ＤＦ特太ゴシック体" panose="020B0509000000000000" pitchFamily="49" charset="-128"/>
            </a:endParaRPr>
          </a:p>
          <a:p>
            <a:pPr marL="177800" indent="-177800"/>
            <a:r>
              <a:rPr lang="ja-JP" altLang="en-US" sz="1400" dirty="0">
                <a:solidFill>
                  <a:prstClr val="black"/>
                </a:solidFill>
                <a:latin typeface="ＤＦ特太ゴシック体" panose="020B0509000000000000" pitchFamily="49" charset="-128"/>
                <a:ea typeface="ＤＦ特太ゴシック体" panose="020B0509000000000000" pitchFamily="49" charset="-128"/>
              </a:rPr>
              <a:t>　</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 </a:t>
            </a:r>
            <a:r>
              <a:rPr lang="ja-JP" altLang="en-US" sz="1200" dirty="0" smtClean="0">
                <a:solidFill>
                  <a:prstClr val="black"/>
                </a:solidFill>
                <a:latin typeface="ＭＳ Ｐゴシック"/>
              </a:rPr>
              <a:t>* </a:t>
            </a:r>
            <a:r>
              <a:rPr lang="ja-JP" altLang="en-US" sz="1200" dirty="0" smtClean="0">
                <a:solidFill>
                  <a:prstClr val="black"/>
                </a:solidFill>
              </a:rPr>
              <a:t>要介護</a:t>
            </a:r>
            <a:r>
              <a:rPr lang="ja-JP" altLang="en-US" sz="1200" dirty="0">
                <a:solidFill>
                  <a:prstClr val="black"/>
                </a:solidFill>
              </a:rPr>
              <a:t>１・２でも一定の場合には入所可能</a:t>
            </a:r>
            <a:endParaRPr lang="ja-JP" altLang="ja-JP" sz="1200" dirty="0">
              <a:solidFill>
                <a:prstClr val="black"/>
              </a:solidFill>
            </a:endParaRPr>
          </a:p>
          <a:p>
            <a:endParaRPr lang="ja-JP" altLang="en-US" sz="1400" dirty="0">
              <a:solidFill>
                <a:prstClr val="black"/>
              </a:solidFill>
            </a:endParaRPr>
          </a:p>
        </p:txBody>
      </p:sp>
      <p:sp>
        <p:nvSpPr>
          <p:cNvPr id="22" name="テキスト ボックス 21"/>
          <p:cNvSpPr txBox="1"/>
          <p:nvPr/>
        </p:nvSpPr>
        <p:spPr>
          <a:xfrm>
            <a:off x="5457058" y="2348880"/>
            <a:ext cx="4464496" cy="656590"/>
          </a:xfrm>
          <a:prstGeom prst="rect">
            <a:avLst/>
          </a:prstGeom>
          <a:noFill/>
        </p:spPr>
        <p:txBody>
          <a:bodyPr wrap="square" rtlCol="0">
            <a:spAutoFit/>
          </a:bodyPr>
          <a:lstStyle/>
          <a:p>
            <a:pPr marL="177800" indent="-177800" algn="just">
              <a:lnSpc>
                <a:spcPts val="1200"/>
              </a:lnSpc>
              <a:spcBef>
                <a:spcPts val="449"/>
              </a:spcBef>
            </a:pPr>
            <a:r>
              <a:rPr lang="ja-JP" altLang="en-US" sz="1200" dirty="0" smtClean="0">
                <a:solidFill>
                  <a:prstClr val="black"/>
                </a:solidFill>
                <a:latin typeface="ＭＳ Ｐゴシック"/>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保険料見通し： 現在</a:t>
            </a:r>
            <a:r>
              <a:rPr lang="en-US" altLang="ja-JP" sz="1200" dirty="0">
                <a:solidFill>
                  <a:prstClr val="black"/>
                </a:solidFill>
                <a:latin typeface="ＭＳ Ｐ明朝" panose="02020600040205080304" pitchFamily="18" charset="-128"/>
                <a:ea typeface="ＭＳ Ｐ明朝" panose="02020600040205080304" pitchFamily="18" charset="-128"/>
              </a:rPr>
              <a:t>5,000</a:t>
            </a:r>
            <a:r>
              <a:rPr lang="ja-JP" altLang="en-US" sz="1200" dirty="0">
                <a:solidFill>
                  <a:prstClr val="black"/>
                </a:solidFill>
                <a:latin typeface="ＭＳ Ｐ明朝" panose="02020600040205080304" pitchFamily="18" charset="-128"/>
                <a:ea typeface="ＭＳ Ｐ明朝" panose="02020600040205080304" pitchFamily="18" charset="-128"/>
              </a:rPr>
              <a:t>円程度→</a:t>
            </a:r>
            <a:r>
              <a:rPr lang="en-US" altLang="ja-JP" sz="1200" dirty="0">
                <a:solidFill>
                  <a:prstClr val="black"/>
                </a:solidFill>
                <a:latin typeface="ＭＳ Ｐ明朝" panose="02020600040205080304" pitchFamily="18" charset="-128"/>
                <a:ea typeface="ＭＳ Ｐ明朝" panose="02020600040205080304" pitchFamily="18" charset="-128"/>
              </a:rPr>
              <a:t>2025</a:t>
            </a:r>
            <a:r>
              <a:rPr lang="ja-JP" altLang="en-US" sz="1200" dirty="0">
                <a:solidFill>
                  <a:prstClr val="black"/>
                </a:solidFill>
                <a:latin typeface="ＭＳ Ｐ明朝" panose="02020600040205080304" pitchFamily="18" charset="-128"/>
                <a:ea typeface="ＭＳ Ｐ明朝" panose="02020600040205080304" pitchFamily="18" charset="-128"/>
              </a:rPr>
              <a:t>年度</a:t>
            </a:r>
            <a:r>
              <a:rPr lang="en-US" altLang="ja-JP" sz="1200" dirty="0">
                <a:solidFill>
                  <a:prstClr val="black"/>
                </a:solidFill>
                <a:latin typeface="ＭＳ Ｐ明朝" panose="02020600040205080304" pitchFamily="18" charset="-128"/>
                <a:ea typeface="ＭＳ Ｐ明朝" panose="02020600040205080304" pitchFamily="18" charset="-128"/>
              </a:rPr>
              <a:t>8,200</a:t>
            </a:r>
            <a:r>
              <a:rPr lang="ja-JP" altLang="en-US" sz="1200" dirty="0">
                <a:solidFill>
                  <a:prstClr val="black"/>
                </a:solidFill>
                <a:latin typeface="ＭＳ Ｐ明朝" panose="02020600040205080304" pitchFamily="18" charset="-128"/>
                <a:ea typeface="ＭＳ Ｐ明朝" panose="02020600040205080304" pitchFamily="18" charset="-128"/>
              </a:rPr>
              <a:t>円</a:t>
            </a:r>
            <a:r>
              <a:rPr lang="ja-JP" altLang="en-US" sz="1200" dirty="0" smtClean="0">
                <a:solidFill>
                  <a:prstClr val="black"/>
                </a:solidFill>
                <a:latin typeface="ＭＳ Ｐ明朝" panose="02020600040205080304" pitchFamily="18" charset="-128"/>
                <a:ea typeface="ＭＳ Ｐ明朝" panose="02020600040205080304" pitchFamily="18" charset="-128"/>
              </a:rPr>
              <a:t>程度</a:t>
            </a:r>
            <a:endParaRPr lang="en-US" altLang="ja-JP" sz="1200" dirty="0">
              <a:solidFill>
                <a:prstClr val="black"/>
              </a:solidFill>
              <a:latin typeface="ＭＳ Ｐ明朝" panose="02020600040205080304" pitchFamily="18" charset="-128"/>
              <a:ea typeface="ＭＳ Ｐ明朝" panose="02020600040205080304" pitchFamily="18" charset="-128"/>
            </a:endParaRPr>
          </a:p>
          <a:p>
            <a:pPr marL="177800" indent="-177800" algn="just">
              <a:lnSpc>
                <a:spcPts val="1200"/>
              </a:lnSpc>
              <a:spcBef>
                <a:spcPts val="449"/>
              </a:spcBef>
            </a:pPr>
            <a:r>
              <a:rPr lang="ja-JP" altLang="en-US" sz="1200" dirty="0" smtClean="0">
                <a:solidFill>
                  <a:prstClr val="black"/>
                </a:solidFill>
                <a:latin typeface="ＭＳ Ｐゴシック"/>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軽減</a:t>
            </a:r>
            <a:r>
              <a:rPr lang="ja-JP" altLang="ja-JP" sz="1200" dirty="0" smtClean="0">
                <a:solidFill>
                  <a:prstClr val="black"/>
                </a:solidFill>
                <a:latin typeface="ＭＳ Ｐ明朝" panose="02020600040205080304" pitchFamily="18" charset="-128"/>
                <a:ea typeface="ＭＳ Ｐ明朝" panose="02020600040205080304" pitchFamily="18" charset="-128"/>
              </a:rPr>
              <a:t>例</a:t>
            </a:r>
            <a:r>
              <a:rPr lang="ja-JP" altLang="en-US" sz="1200" dirty="0" smtClean="0">
                <a:solidFill>
                  <a:prstClr val="black"/>
                </a:solidFill>
                <a:latin typeface="ＭＳ Ｐ明朝" panose="02020600040205080304" pitchFamily="18" charset="-128"/>
                <a:ea typeface="ＭＳ Ｐ明朝" panose="02020600040205080304" pitchFamily="18" charset="-128"/>
              </a:rPr>
              <a:t>： 年金</a:t>
            </a:r>
            <a:r>
              <a:rPr lang="ja-JP" altLang="en-US" sz="1200" dirty="0">
                <a:solidFill>
                  <a:prstClr val="black"/>
                </a:solidFill>
                <a:latin typeface="ＭＳ Ｐ明朝" panose="02020600040205080304" pitchFamily="18" charset="-128"/>
                <a:ea typeface="ＭＳ Ｐ明朝" panose="02020600040205080304" pitchFamily="18" charset="-128"/>
              </a:rPr>
              <a:t>収入</a:t>
            </a:r>
            <a:r>
              <a:rPr lang="en-US" altLang="ja-JP" sz="1200" dirty="0">
                <a:solidFill>
                  <a:prstClr val="black"/>
                </a:solidFill>
                <a:latin typeface="ＭＳ Ｐ明朝" panose="02020600040205080304" pitchFamily="18" charset="-128"/>
                <a:ea typeface="ＭＳ Ｐ明朝" panose="02020600040205080304" pitchFamily="18" charset="-128"/>
              </a:rPr>
              <a:t>80</a:t>
            </a:r>
            <a:r>
              <a:rPr lang="ja-JP" altLang="en-US" sz="1200" dirty="0">
                <a:solidFill>
                  <a:prstClr val="black"/>
                </a:solidFill>
                <a:latin typeface="ＭＳ Ｐ明朝" panose="02020600040205080304" pitchFamily="18" charset="-128"/>
                <a:ea typeface="ＭＳ Ｐ明朝" panose="02020600040205080304" pitchFamily="18" charset="-128"/>
              </a:rPr>
              <a:t>万円以下</a:t>
            </a:r>
            <a:r>
              <a:rPr lang="ja-JP" altLang="ja-JP" sz="1200" dirty="0">
                <a:solidFill>
                  <a:prstClr val="black"/>
                </a:solidFill>
                <a:latin typeface="ＭＳ Ｐ明朝" panose="02020600040205080304" pitchFamily="18" charset="-128"/>
                <a:ea typeface="ＭＳ Ｐ明朝" panose="02020600040205080304" pitchFamily="18" charset="-128"/>
              </a:rPr>
              <a:t>　</a:t>
            </a:r>
            <a:r>
              <a:rPr lang="en-US" altLang="ja-JP" sz="1200" dirty="0">
                <a:solidFill>
                  <a:prstClr val="black"/>
                </a:solidFill>
                <a:latin typeface="ＭＳ Ｐ明朝" panose="02020600040205080304" pitchFamily="18" charset="-128"/>
                <a:ea typeface="ＭＳ Ｐ明朝" panose="02020600040205080304" pitchFamily="18" charset="-128"/>
              </a:rPr>
              <a:t>5</a:t>
            </a:r>
            <a:r>
              <a:rPr lang="ja-JP" altLang="ja-JP" sz="1200" dirty="0">
                <a:solidFill>
                  <a:prstClr val="black"/>
                </a:solidFill>
                <a:latin typeface="ＭＳ Ｐ明朝" panose="02020600040205080304" pitchFamily="18" charset="-128"/>
                <a:ea typeface="ＭＳ Ｐ明朝" panose="02020600040205080304" pitchFamily="18" charset="-128"/>
              </a:rPr>
              <a:t>割軽減</a:t>
            </a:r>
            <a:r>
              <a:rPr lang="ja-JP" altLang="en-US" sz="1200" dirty="0">
                <a:solidFill>
                  <a:prstClr val="black"/>
                </a:solidFill>
                <a:latin typeface="ＭＳ Ｐ明朝" panose="02020600040205080304" pitchFamily="18" charset="-128"/>
                <a:ea typeface="ＭＳ Ｐ明朝" panose="02020600040205080304" pitchFamily="18" charset="-128"/>
              </a:rPr>
              <a:t>　</a:t>
            </a:r>
            <a:r>
              <a:rPr lang="ja-JP" altLang="ja-JP" sz="1200" dirty="0">
                <a:solidFill>
                  <a:prstClr val="black"/>
                </a:solidFill>
                <a:latin typeface="ＭＳ Ｐ明朝" panose="02020600040205080304" pitchFamily="18" charset="-128"/>
                <a:ea typeface="ＭＳ Ｐ明朝" panose="02020600040205080304" pitchFamily="18" charset="-128"/>
              </a:rPr>
              <a:t>→</a:t>
            </a:r>
            <a:r>
              <a:rPr lang="ja-JP" altLang="en-US" sz="1200" dirty="0">
                <a:solidFill>
                  <a:prstClr val="black"/>
                </a:solidFill>
                <a:latin typeface="ＭＳ Ｐ明朝" panose="02020600040205080304" pitchFamily="18" charset="-128"/>
                <a:ea typeface="ＭＳ Ｐ明朝" panose="02020600040205080304" pitchFamily="18" charset="-128"/>
              </a:rPr>
              <a:t>　</a:t>
            </a:r>
            <a:r>
              <a:rPr lang="en-US" altLang="ja-JP" sz="1200" dirty="0">
                <a:solidFill>
                  <a:prstClr val="black"/>
                </a:solidFill>
                <a:latin typeface="ＭＳ Ｐ明朝" panose="02020600040205080304" pitchFamily="18" charset="-128"/>
                <a:ea typeface="ＭＳ Ｐ明朝" panose="02020600040205080304" pitchFamily="18" charset="-128"/>
              </a:rPr>
              <a:t>7</a:t>
            </a:r>
            <a:r>
              <a:rPr lang="ja-JP" altLang="ja-JP" sz="1200" dirty="0">
                <a:solidFill>
                  <a:prstClr val="black"/>
                </a:solidFill>
                <a:latin typeface="ＭＳ Ｐ明朝" panose="02020600040205080304" pitchFamily="18" charset="-128"/>
                <a:ea typeface="ＭＳ Ｐ明朝" panose="02020600040205080304" pitchFamily="18" charset="-128"/>
              </a:rPr>
              <a:t>割軽減に拡大</a:t>
            </a:r>
            <a:endParaRPr lang="en-US" altLang="ja-JP" sz="1200" dirty="0">
              <a:solidFill>
                <a:prstClr val="black"/>
              </a:solidFill>
              <a:latin typeface="ＭＳ Ｐ明朝" panose="02020600040205080304" pitchFamily="18" charset="-128"/>
              <a:ea typeface="ＭＳ Ｐ明朝" panose="02020600040205080304" pitchFamily="18" charset="-128"/>
            </a:endParaRPr>
          </a:p>
          <a:p>
            <a:pPr marL="177800" indent="-177800" algn="just">
              <a:lnSpc>
                <a:spcPts val="1200"/>
              </a:lnSpc>
              <a:spcBef>
                <a:spcPts val="449"/>
              </a:spcBef>
            </a:pPr>
            <a:r>
              <a:rPr lang="ja-JP" altLang="en-US" sz="1200" dirty="0" smtClean="0">
                <a:solidFill>
                  <a:prstClr val="black"/>
                </a:solidFill>
                <a:latin typeface="ＭＳ Ｐゴシック"/>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軽減対象： 市町村民税非課税世帯（</a:t>
            </a:r>
            <a:r>
              <a:rPr lang="en-US" altLang="ja-JP" sz="1200" dirty="0" smtClean="0">
                <a:solidFill>
                  <a:prstClr val="black"/>
                </a:solidFill>
                <a:latin typeface="ＭＳ Ｐ明朝" panose="02020600040205080304" pitchFamily="18" charset="-128"/>
                <a:ea typeface="ＭＳ Ｐ明朝" panose="02020600040205080304" pitchFamily="18" charset="-128"/>
              </a:rPr>
              <a:t>65</a:t>
            </a:r>
            <a:r>
              <a:rPr lang="ja-JP" altLang="en-US" sz="1200" dirty="0">
                <a:solidFill>
                  <a:prstClr val="black"/>
                </a:solidFill>
                <a:latin typeface="ＭＳ Ｐ明朝" panose="02020600040205080304" pitchFamily="18" charset="-128"/>
                <a:ea typeface="ＭＳ Ｐ明朝" panose="02020600040205080304" pitchFamily="18" charset="-128"/>
              </a:rPr>
              <a:t>歳</a:t>
            </a:r>
            <a:r>
              <a:rPr lang="ja-JP" altLang="en-US" sz="1200" dirty="0" smtClean="0">
                <a:solidFill>
                  <a:prstClr val="black"/>
                </a:solidFill>
                <a:latin typeface="ＭＳ Ｐ明朝" panose="02020600040205080304" pitchFamily="18" charset="-128"/>
                <a:ea typeface="ＭＳ Ｐ明朝" panose="02020600040205080304" pitchFamily="18" charset="-128"/>
              </a:rPr>
              <a:t>以上の約３割）</a:t>
            </a:r>
            <a:r>
              <a:rPr lang="ja-JP" altLang="en-US" sz="1200" dirty="0">
                <a:solidFill>
                  <a:prstClr val="black"/>
                </a:solidFill>
                <a:latin typeface="ＭＳ Ｐ明朝" panose="02020600040205080304" pitchFamily="18" charset="-128"/>
                <a:ea typeface="ＭＳ Ｐ明朝" panose="02020600040205080304" pitchFamily="18" charset="-128"/>
              </a:rPr>
              <a:t>　</a:t>
            </a:r>
            <a:endParaRPr lang="en-US" altLang="ja-JP" sz="1200" dirty="0" smtClean="0">
              <a:solidFill>
                <a:prstClr val="black"/>
              </a:solidFill>
              <a:latin typeface="ＭＳ Ｐ明朝" panose="02020600040205080304" pitchFamily="18" charset="-128"/>
              <a:ea typeface="ＭＳ Ｐ明朝" panose="02020600040205080304" pitchFamily="18" charset="-128"/>
            </a:endParaRPr>
          </a:p>
        </p:txBody>
      </p:sp>
      <p:sp>
        <p:nvSpPr>
          <p:cNvPr id="24" name="テキスト ボックス 23"/>
          <p:cNvSpPr txBox="1"/>
          <p:nvPr/>
        </p:nvSpPr>
        <p:spPr>
          <a:xfrm>
            <a:off x="200473" y="2016001"/>
            <a:ext cx="4464496" cy="1143903"/>
          </a:xfrm>
          <a:prstGeom prst="rect">
            <a:avLst/>
          </a:prstGeom>
          <a:noFill/>
        </p:spPr>
        <p:txBody>
          <a:bodyPr wrap="square" rtlCol="0">
            <a:spAutoFit/>
          </a:bodyPr>
          <a:lstStyle/>
          <a:p>
            <a:pPr marL="200733" indent="-133030" algn="just">
              <a:lnSpc>
                <a:spcPts val="1900"/>
              </a:lnSpc>
              <a:spcBef>
                <a:spcPts val="224"/>
              </a:spcBef>
            </a:pPr>
            <a:r>
              <a:rPr lang="ja-JP" altLang="en-US" sz="1400" dirty="0">
                <a:solidFill>
                  <a:prstClr val="black"/>
                </a:solidFill>
              </a:rPr>
              <a:t>①</a:t>
            </a:r>
            <a:r>
              <a:rPr lang="ja-JP" altLang="ja-JP" sz="1400" dirty="0">
                <a:solidFill>
                  <a:prstClr val="black"/>
                </a:solidFill>
                <a:ea typeface="ＤＦ特太ゴシック体" panose="02010609000101010101" pitchFamily="1" charset="-128"/>
              </a:rPr>
              <a:t>在宅</a:t>
            </a:r>
            <a:r>
              <a:rPr lang="ja-JP" altLang="en-US" sz="1400" dirty="0">
                <a:solidFill>
                  <a:prstClr val="black"/>
                </a:solidFill>
                <a:ea typeface="ＤＦ特太ゴシック体" panose="02010609000101010101" pitchFamily="1" charset="-128"/>
              </a:rPr>
              <a:t>医療・介護連携の推進</a:t>
            </a:r>
            <a:endParaRPr lang="en-US" altLang="ja-JP" sz="1400" dirty="0">
              <a:solidFill>
                <a:prstClr val="black"/>
              </a:solidFill>
            </a:endParaRPr>
          </a:p>
          <a:p>
            <a:pPr marL="200733" indent="-133030" algn="just">
              <a:lnSpc>
                <a:spcPts val="1900"/>
              </a:lnSpc>
              <a:spcBef>
                <a:spcPts val="224"/>
              </a:spcBef>
            </a:pPr>
            <a:r>
              <a:rPr lang="ja-JP" altLang="en-US" sz="1400" dirty="0" smtClean="0">
                <a:solidFill>
                  <a:prstClr val="black"/>
                </a:solidFill>
              </a:rPr>
              <a:t>②</a:t>
            </a:r>
            <a:r>
              <a:rPr lang="ja-JP" altLang="en-US" sz="1400" dirty="0">
                <a:solidFill>
                  <a:prstClr val="black"/>
                </a:solidFill>
                <a:ea typeface="ＤＦ特太ゴシック体" panose="02010609000101010101" pitchFamily="1" charset="-128"/>
              </a:rPr>
              <a:t>認知症施策の推進</a:t>
            </a:r>
            <a:endParaRPr lang="en-US" altLang="ja-JP" sz="1400" dirty="0">
              <a:solidFill>
                <a:prstClr val="black"/>
              </a:solidFill>
              <a:sym typeface="Wingdings" panose="05000000000000000000" pitchFamily="2" charset="2"/>
            </a:endParaRPr>
          </a:p>
          <a:p>
            <a:pPr marL="200733" indent="-133030" algn="just">
              <a:lnSpc>
                <a:spcPts val="1900"/>
              </a:lnSpc>
              <a:spcBef>
                <a:spcPts val="224"/>
              </a:spcBef>
            </a:pPr>
            <a:r>
              <a:rPr lang="ja-JP" altLang="en-US" sz="1400" dirty="0" smtClean="0">
                <a:solidFill>
                  <a:prstClr val="black"/>
                </a:solidFill>
              </a:rPr>
              <a:t>③</a:t>
            </a:r>
            <a:r>
              <a:rPr lang="ja-JP" altLang="en-US" sz="1400" dirty="0">
                <a:solidFill>
                  <a:prstClr val="black"/>
                </a:solidFill>
                <a:ea typeface="ＤＦ特太ゴシック体" panose="02010609000101010101" pitchFamily="1" charset="-128"/>
              </a:rPr>
              <a:t>地域ケア会議の推進</a:t>
            </a:r>
            <a:endParaRPr lang="en-US" altLang="ja-JP" sz="1400" dirty="0">
              <a:solidFill>
                <a:prstClr val="black"/>
              </a:solidFill>
            </a:endParaRPr>
          </a:p>
          <a:p>
            <a:pPr marL="200733" indent="-133030" algn="just">
              <a:lnSpc>
                <a:spcPts val="1900"/>
              </a:lnSpc>
              <a:spcBef>
                <a:spcPts val="224"/>
              </a:spcBef>
            </a:pPr>
            <a:r>
              <a:rPr lang="ja-JP" altLang="en-US" sz="1400" dirty="0" smtClean="0">
                <a:solidFill>
                  <a:prstClr val="black"/>
                </a:solidFill>
              </a:rPr>
              <a:t>④</a:t>
            </a:r>
            <a:r>
              <a:rPr lang="ja-JP" altLang="en-US" sz="1400" dirty="0">
                <a:solidFill>
                  <a:prstClr val="black"/>
                </a:solidFill>
                <a:ea typeface="ＤＦ特太ゴシック体" panose="02010609000101010101" pitchFamily="1" charset="-128"/>
              </a:rPr>
              <a:t>生活支援サービス</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の充実・</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強化</a:t>
            </a:r>
            <a:endParaRPr lang="en-US" altLang="ja-JP" sz="140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21" name="スライド番号プレースホルダ 10"/>
          <p:cNvSpPr>
            <a:spLocks noGrp="1"/>
          </p:cNvSpPr>
          <p:nvPr>
            <p:ph type="sldNum" sz="quarter" idx="12"/>
          </p:nvPr>
        </p:nvSpPr>
        <p:spPr>
          <a:xfrm>
            <a:off x="9494367" y="6520790"/>
            <a:ext cx="427197" cy="365125"/>
          </a:xfrm>
        </p:spPr>
        <p:txBody>
          <a:bodyPr/>
          <a:lstStyle/>
          <a:p>
            <a:fld id="{72D2F0F9-40FE-47A2-901C-3C832B0C1FC9}" type="slidenum">
              <a:rPr lang="ja-JP" altLang="en-US" sz="1400">
                <a:solidFill>
                  <a:prstClr val="black"/>
                </a:solidFill>
              </a:rPr>
              <a:pPr/>
              <a:t>10</a:t>
            </a:fld>
            <a:endParaRPr lang="ja-JP" altLang="en-US" sz="1400" dirty="0">
              <a:solidFill>
                <a:prstClr val="black"/>
              </a:solidFill>
            </a:endParaRPr>
          </a:p>
        </p:txBody>
      </p:sp>
    </p:spTree>
    <p:extLst>
      <p:ext uri="{BB962C8B-B14F-4D97-AF65-F5344CB8AC3E}">
        <p14:creationId xmlns:p14="http://schemas.microsoft.com/office/powerpoint/2010/main" val="3936315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角丸四角形 53"/>
          <p:cNvSpPr/>
          <p:nvPr/>
        </p:nvSpPr>
        <p:spPr>
          <a:xfrm>
            <a:off x="350646" y="2708921"/>
            <a:ext cx="9322545" cy="4104442"/>
          </a:xfrm>
          <a:prstGeom prst="roundRect">
            <a:avLst/>
          </a:prstGeom>
          <a:blipFill>
            <a:blip r:embed="rId2" cstate="print"/>
            <a:tile tx="0" ty="0" sx="100000" sy="100000" flip="none" algn="tl"/>
          </a:blipFill>
          <a:ln>
            <a:noFill/>
          </a:ln>
        </p:spPr>
        <p:style>
          <a:lnRef idx="1">
            <a:schemeClr val="accent5"/>
          </a:lnRef>
          <a:fillRef idx="2">
            <a:schemeClr val="accent5"/>
          </a:fillRef>
          <a:effectRef idx="1">
            <a:schemeClr val="accent5"/>
          </a:effectRef>
          <a:fontRef idx="minor">
            <a:schemeClr val="dk1"/>
          </a:fontRef>
        </p:style>
        <p:txBody>
          <a:bodyPr lIns="91420" tIns="45713" rIns="91420" bIns="45713" rtlCol="0" anchor="ctr"/>
          <a:lstStyle/>
          <a:p>
            <a:pPr algn="ctr"/>
            <a:endParaRPr lang="ja-JP" altLang="en-US" spc="-100" dirty="0">
              <a:solidFill>
                <a:prstClr val="black"/>
              </a:solidFill>
            </a:endParaRPr>
          </a:p>
        </p:txBody>
      </p:sp>
      <p:sp>
        <p:nvSpPr>
          <p:cNvPr id="70" name="円/楕円 69"/>
          <p:cNvSpPr/>
          <p:nvPr/>
        </p:nvSpPr>
        <p:spPr>
          <a:xfrm>
            <a:off x="992561" y="3501008"/>
            <a:ext cx="1452954" cy="504056"/>
          </a:xfrm>
          <a:prstGeom prst="ellipse">
            <a:avLst/>
          </a:prstGeom>
        </p:spPr>
        <p:style>
          <a:lnRef idx="1">
            <a:schemeClr val="accent1"/>
          </a:lnRef>
          <a:fillRef idx="2">
            <a:schemeClr val="accent1"/>
          </a:fillRef>
          <a:effectRef idx="1">
            <a:schemeClr val="accent1"/>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57" name="円/楕円 56"/>
          <p:cNvSpPr/>
          <p:nvPr/>
        </p:nvSpPr>
        <p:spPr>
          <a:xfrm>
            <a:off x="1298619" y="3500996"/>
            <a:ext cx="7254806" cy="3096344"/>
          </a:xfrm>
          <a:prstGeom prst="ellipse">
            <a:avLst/>
          </a:prstGeom>
        </p:spPr>
        <p:style>
          <a:lnRef idx="2">
            <a:schemeClr val="accent3"/>
          </a:lnRef>
          <a:fillRef idx="1">
            <a:schemeClr val="lt1"/>
          </a:fillRef>
          <a:effectRef idx="0">
            <a:schemeClr val="accent3"/>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69" name="円/楕円 68"/>
          <p:cNvSpPr/>
          <p:nvPr/>
        </p:nvSpPr>
        <p:spPr>
          <a:xfrm>
            <a:off x="7695383" y="3789026"/>
            <a:ext cx="1728192" cy="504056"/>
          </a:xfrm>
          <a:prstGeom prst="ellipse">
            <a:avLst/>
          </a:prstGeom>
        </p:spPr>
        <p:style>
          <a:lnRef idx="1">
            <a:schemeClr val="accent6"/>
          </a:lnRef>
          <a:fillRef idx="2">
            <a:schemeClr val="accent6"/>
          </a:fillRef>
          <a:effectRef idx="1">
            <a:schemeClr val="accent6"/>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73" name="右カーブ矢印 72"/>
          <p:cNvSpPr/>
          <p:nvPr/>
        </p:nvSpPr>
        <p:spPr>
          <a:xfrm rot="19031753">
            <a:off x="2709343" y="3998340"/>
            <a:ext cx="541706" cy="1432520"/>
          </a:xfrm>
          <a:prstGeom prst="curvedRightArrow">
            <a:avLst/>
          </a:prstGeom>
        </p:spPr>
        <p:style>
          <a:lnRef idx="1">
            <a:schemeClr val="accent6"/>
          </a:lnRef>
          <a:fillRef idx="3">
            <a:schemeClr val="accent6"/>
          </a:fillRef>
          <a:effectRef idx="2">
            <a:schemeClr val="accent6"/>
          </a:effectRef>
          <a:fontRef idx="minor">
            <a:schemeClr val="lt1"/>
          </a:fontRef>
        </p:style>
        <p:txBody>
          <a:bodyPr lIns="91420" tIns="45713" rIns="91420" bIns="45713" rtlCol="0" anchor="ctr"/>
          <a:lstStyle/>
          <a:p>
            <a:pPr algn="ctr"/>
            <a:endParaRPr lang="ja-JP" altLang="en-US" spc="-100">
              <a:solidFill>
                <a:prstClr val="black"/>
              </a:solidFill>
            </a:endParaRPr>
          </a:p>
        </p:txBody>
      </p:sp>
      <p:sp>
        <p:nvSpPr>
          <p:cNvPr id="74" name="左カーブ矢印 73"/>
          <p:cNvSpPr/>
          <p:nvPr/>
        </p:nvSpPr>
        <p:spPr>
          <a:xfrm rot="9981534" flipH="1">
            <a:off x="3989931" y="3897136"/>
            <a:ext cx="456880" cy="966314"/>
          </a:xfrm>
          <a:prstGeom prst="curvedLef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rtlCol="0" anchor="ctr"/>
          <a:lstStyle/>
          <a:p>
            <a:pPr algn="ctr"/>
            <a:endParaRPr lang="ja-JP" altLang="en-US" spc="-100" dirty="0">
              <a:solidFill>
                <a:prstClr val="black"/>
              </a:solidFill>
            </a:endParaRPr>
          </a:p>
        </p:txBody>
      </p:sp>
      <p:sp>
        <p:nvSpPr>
          <p:cNvPr id="75" name="右カーブ矢印 74"/>
          <p:cNvSpPr/>
          <p:nvPr/>
        </p:nvSpPr>
        <p:spPr>
          <a:xfrm rot="11588426" flipH="1">
            <a:off x="5232910" y="3891762"/>
            <a:ext cx="411173" cy="950643"/>
          </a:xfrm>
          <a:prstGeom prst="curvedRigh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rtlCol="0" anchor="ctr"/>
          <a:lstStyle/>
          <a:p>
            <a:pPr algn="ctr"/>
            <a:endParaRPr lang="ja-JP" altLang="en-US" spc="-100">
              <a:solidFill>
                <a:prstClr val="black"/>
              </a:solidFill>
            </a:endParaRPr>
          </a:p>
        </p:txBody>
      </p:sp>
      <p:sp>
        <p:nvSpPr>
          <p:cNvPr id="71" name="左カーブ矢印 70"/>
          <p:cNvSpPr/>
          <p:nvPr/>
        </p:nvSpPr>
        <p:spPr>
          <a:xfrm rot="2216199">
            <a:off x="6520647" y="3994707"/>
            <a:ext cx="439767" cy="1318532"/>
          </a:xfrm>
          <a:prstGeom prst="curvedLeftArrow">
            <a:avLst/>
          </a:prstGeom>
        </p:spPr>
        <p:style>
          <a:lnRef idx="1">
            <a:schemeClr val="accent6"/>
          </a:lnRef>
          <a:fillRef idx="3">
            <a:schemeClr val="accent6"/>
          </a:fillRef>
          <a:effectRef idx="2">
            <a:schemeClr val="accent6"/>
          </a:effectRef>
          <a:fontRef idx="minor">
            <a:schemeClr val="lt1"/>
          </a:fontRef>
        </p:style>
        <p:txBody>
          <a:bodyPr lIns="91420" tIns="45713" rIns="91420" bIns="45713" rtlCol="0" anchor="ctr"/>
          <a:lstStyle/>
          <a:p>
            <a:pPr algn="ctr"/>
            <a:endParaRPr lang="ja-JP" altLang="en-US" spc="-100">
              <a:solidFill>
                <a:prstClr val="black"/>
              </a:solidFill>
            </a:endParaRPr>
          </a:p>
        </p:txBody>
      </p:sp>
      <p:sp>
        <p:nvSpPr>
          <p:cNvPr id="77" name="左カーブ矢印 76"/>
          <p:cNvSpPr/>
          <p:nvPr/>
        </p:nvSpPr>
        <p:spPr>
          <a:xfrm rot="1592324" flipH="1">
            <a:off x="3640593" y="4771700"/>
            <a:ext cx="496095" cy="1219710"/>
          </a:xfrm>
          <a:prstGeom prst="curvedLef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rtlCol="0" anchor="ctr"/>
          <a:lstStyle/>
          <a:p>
            <a:pPr algn="ctr"/>
            <a:endParaRPr lang="ja-JP" altLang="en-US" spc="-100">
              <a:solidFill>
                <a:prstClr val="black"/>
              </a:solidFill>
            </a:endParaRPr>
          </a:p>
        </p:txBody>
      </p:sp>
      <p:sp>
        <p:nvSpPr>
          <p:cNvPr id="76" name="右カーブ矢印 75"/>
          <p:cNvSpPr/>
          <p:nvPr/>
        </p:nvSpPr>
        <p:spPr>
          <a:xfrm rot="12586660">
            <a:off x="5647369" y="5166942"/>
            <a:ext cx="545322" cy="1443837"/>
          </a:xfrm>
          <a:prstGeom prst="curvedRightArrow">
            <a:avLst>
              <a:gd name="adj1" fmla="val 23452"/>
              <a:gd name="adj2" fmla="val 50000"/>
              <a:gd name="adj3" fmla="val 26143"/>
            </a:avLst>
          </a:prstGeom>
        </p:spPr>
        <p:style>
          <a:lnRef idx="1">
            <a:schemeClr val="accent6"/>
          </a:lnRef>
          <a:fillRef idx="3">
            <a:schemeClr val="accent6"/>
          </a:fillRef>
          <a:effectRef idx="2">
            <a:schemeClr val="accent6"/>
          </a:effectRef>
          <a:fontRef idx="minor">
            <a:schemeClr val="lt1"/>
          </a:fontRef>
        </p:style>
        <p:txBody>
          <a:bodyPr lIns="91420" tIns="45713" rIns="91420" bIns="45713" rtlCol="0" anchor="ctr"/>
          <a:lstStyle/>
          <a:p>
            <a:pPr algn="ctr"/>
            <a:endParaRPr lang="ja-JP" altLang="en-US" spc="-100">
              <a:solidFill>
                <a:prstClr val="black"/>
              </a:solidFill>
            </a:endParaRPr>
          </a:p>
        </p:txBody>
      </p:sp>
      <p:sp>
        <p:nvSpPr>
          <p:cNvPr id="38" name="円/楕円 37"/>
          <p:cNvSpPr/>
          <p:nvPr/>
        </p:nvSpPr>
        <p:spPr>
          <a:xfrm>
            <a:off x="3638879" y="4597346"/>
            <a:ext cx="2574286" cy="703848"/>
          </a:xfrm>
          <a:prstGeom prst="ellipse">
            <a:avLst/>
          </a:prstGeom>
        </p:spPr>
        <p:style>
          <a:lnRef idx="1">
            <a:schemeClr val="accent2"/>
          </a:lnRef>
          <a:fillRef idx="2">
            <a:schemeClr val="accent2"/>
          </a:fillRef>
          <a:effectRef idx="1">
            <a:schemeClr val="accent2"/>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36" name="円/楕円 35"/>
          <p:cNvSpPr/>
          <p:nvPr/>
        </p:nvSpPr>
        <p:spPr>
          <a:xfrm>
            <a:off x="3303807" y="6021274"/>
            <a:ext cx="1368151" cy="576064"/>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41" name="テキスト ボックス 40"/>
          <p:cNvSpPr txBox="1"/>
          <p:nvPr/>
        </p:nvSpPr>
        <p:spPr>
          <a:xfrm>
            <a:off x="1610592" y="3140954"/>
            <a:ext cx="1170130" cy="338554"/>
          </a:xfrm>
          <a:prstGeom prst="rect">
            <a:avLst/>
          </a:prstGeom>
          <a:noFill/>
        </p:spPr>
        <p:txBody>
          <a:bodyPr wrap="square" lIns="91420" tIns="45713" rIns="91420" bIns="45713" rtlCol="0">
            <a:spAutoFit/>
          </a:bodyPr>
          <a:lstStyle/>
          <a:p>
            <a:endParaRPr lang="en-US" altLang="ja-JP" sz="1600" b="1" spc="-100" dirty="0" smtClean="0">
              <a:solidFill>
                <a:prstClr val="black"/>
              </a:solidFill>
              <a:latin typeface="HG丸ｺﾞｼｯｸM-PRO" pitchFamily="50" charset="-128"/>
              <a:ea typeface="HG丸ｺﾞｼｯｸM-PRO" pitchFamily="50" charset="-128"/>
            </a:endParaRPr>
          </a:p>
        </p:txBody>
      </p:sp>
      <p:sp>
        <p:nvSpPr>
          <p:cNvPr id="43" name="テキスト ボックス 42"/>
          <p:cNvSpPr txBox="1"/>
          <p:nvPr/>
        </p:nvSpPr>
        <p:spPr>
          <a:xfrm>
            <a:off x="3872903" y="5518067"/>
            <a:ext cx="2340260" cy="500123"/>
          </a:xfrm>
          <a:prstGeom prst="rect">
            <a:avLst/>
          </a:prstGeom>
          <a:noFill/>
        </p:spPr>
        <p:txBody>
          <a:bodyPr wrap="square" lIns="91420" tIns="45713" rIns="91420" bIns="45713" rtlCol="0">
            <a:spAutoFit/>
          </a:bodyPr>
          <a:lstStyle/>
          <a:p>
            <a:r>
              <a:rPr lang="ja-JP" altLang="en-US" sz="1050" spc="-100" dirty="0" smtClean="0">
                <a:solidFill>
                  <a:prstClr val="black"/>
                </a:solidFill>
                <a:latin typeface="ＭＳ Ｐゴシック"/>
              </a:rPr>
              <a:t>いつまでも元気に暮らすために･･･  </a:t>
            </a:r>
            <a:endParaRPr lang="en-US" altLang="ja-JP" sz="1050" spc="-100" dirty="0" smtClean="0">
              <a:solidFill>
                <a:prstClr val="black"/>
              </a:solidFill>
              <a:latin typeface="ＭＳ Ｐゴシック"/>
            </a:endParaRPr>
          </a:p>
          <a:p>
            <a:r>
              <a:rPr lang="ja-JP" altLang="en-US" sz="1600" b="1" spc="-100" dirty="0" smtClean="0">
                <a:solidFill>
                  <a:prstClr val="black"/>
                </a:solidFill>
                <a:latin typeface="HG丸ｺﾞｼｯｸM-PRO" pitchFamily="50" charset="-128"/>
                <a:ea typeface="HG丸ｺﾞｼｯｸM-PRO" pitchFamily="50" charset="-128"/>
              </a:rPr>
              <a:t>生活支援・介護予防</a:t>
            </a:r>
            <a:endParaRPr lang="en-US" altLang="ja-JP" sz="1600" b="1" spc="-100" dirty="0" smtClean="0">
              <a:solidFill>
                <a:prstClr val="black"/>
              </a:solidFill>
              <a:latin typeface="HG丸ｺﾞｼｯｸM-PRO" pitchFamily="50" charset="-128"/>
              <a:ea typeface="HG丸ｺﾞｼｯｸM-PRO" pitchFamily="50" charset="-128"/>
            </a:endParaRPr>
          </a:p>
        </p:txBody>
      </p:sp>
      <p:sp>
        <p:nvSpPr>
          <p:cNvPr id="44" name="テキスト ボックス 43"/>
          <p:cNvSpPr txBox="1"/>
          <p:nvPr/>
        </p:nvSpPr>
        <p:spPr>
          <a:xfrm>
            <a:off x="4455033" y="4386590"/>
            <a:ext cx="1032027" cy="338540"/>
          </a:xfrm>
          <a:prstGeom prst="rect">
            <a:avLst/>
          </a:prstGeom>
          <a:noFill/>
        </p:spPr>
        <p:txBody>
          <a:bodyPr wrap="square" lIns="91420" tIns="45713" rIns="91420" bIns="45713" rtlCol="0">
            <a:spAutoFit/>
          </a:bodyPr>
          <a:lstStyle/>
          <a:p>
            <a:r>
              <a:rPr lang="ja-JP" altLang="en-US" sz="1600" b="1" spc="-100" dirty="0" smtClean="0">
                <a:solidFill>
                  <a:prstClr val="black"/>
                </a:solidFill>
                <a:latin typeface="HG丸ｺﾞｼｯｸM-PRO" pitchFamily="50" charset="-128"/>
                <a:ea typeface="HG丸ｺﾞｼｯｸM-PRO" pitchFamily="50" charset="-128"/>
              </a:rPr>
              <a:t>住まい</a:t>
            </a:r>
            <a:endParaRPr lang="en-US" altLang="ja-JP" sz="1600" b="1" spc="-100" dirty="0" smtClean="0">
              <a:solidFill>
                <a:prstClr val="black"/>
              </a:solidFill>
              <a:latin typeface="HG丸ｺﾞｼｯｸM-PRO" pitchFamily="50" charset="-128"/>
              <a:ea typeface="HG丸ｺﾞｼｯｸM-PRO" pitchFamily="50" charset="-128"/>
            </a:endParaRPr>
          </a:p>
        </p:txBody>
      </p:sp>
      <p:pic>
        <p:nvPicPr>
          <p:cNvPr id="20" name="図 19" descr="building02_house1_cl.wmf"/>
          <p:cNvPicPr>
            <a:picLocks noChangeAspect="1"/>
          </p:cNvPicPr>
          <p:nvPr/>
        </p:nvPicPr>
        <p:blipFill>
          <a:blip r:embed="rId3" cstate="print"/>
          <a:stretch>
            <a:fillRect/>
          </a:stretch>
        </p:blipFill>
        <p:spPr>
          <a:xfrm>
            <a:off x="3951289" y="4581114"/>
            <a:ext cx="936105" cy="526898"/>
          </a:xfrm>
          <a:prstGeom prst="rect">
            <a:avLst/>
          </a:prstGeom>
        </p:spPr>
      </p:pic>
      <p:sp>
        <p:nvSpPr>
          <p:cNvPr id="55" name="角丸四角形 54"/>
          <p:cNvSpPr/>
          <p:nvPr/>
        </p:nvSpPr>
        <p:spPr>
          <a:xfrm>
            <a:off x="2822862" y="2924944"/>
            <a:ext cx="4368485" cy="36004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lIns="91420" tIns="45713" rIns="91420" bIns="45713" rtlCol="0" anchor="ctr"/>
          <a:lstStyle/>
          <a:p>
            <a:pPr algn="ctr"/>
            <a:r>
              <a:rPr lang="ja-JP" altLang="en-US" spc="-100" dirty="0" smtClean="0">
                <a:solidFill>
                  <a:prstClr val="black"/>
                </a:solidFill>
              </a:rPr>
              <a:t>地域包括ケアシステムの姿</a:t>
            </a:r>
            <a:endParaRPr lang="ja-JP" altLang="en-US" spc="-100" dirty="0">
              <a:solidFill>
                <a:prstClr val="black"/>
              </a:solidFill>
            </a:endParaRPr>
          </a:p>
        </p:txBody>
      </p:sp>
      <p:sp>
        <p:nvSpPr>
          <p:cNvPr id="59" name="角丸四角形 58"/>
          <p:cNvSpPr/>
          <p:nvPr/>
        </p:nvSpPr>
        <p:spPr>
          <a:xfrm>
            <a:off x="6543159" y="5301194"/>
            <a:ext cx="2884819" cy="864096"/>
          </a:xfrm>
          <a:prstGeom prst="roundRect">
            <a:avLst/>
          </a:prstGeom>
          <a:ln>
            <a:prstDash val="dash"/>
          </a:ln>
        </p:spPr>
        <p:style>
          <a:lnRef idx="2">
            <a:schemeClr val="accent3"/>
          </a:lnRef>
          <a:fillRef idx="1">
            <a:schemeClr val="lt1"/>
          </a:fillRef>
          <a:effectRef idx="0">
            <a:schemeClr val="accent3"/>
          </a:effectRef>
          <a:fontRef idx="minor">
            <a:schemeClr val="dk1"/>
          </a:fontRef>
        </p:style>
        <p:txBody>
          <a:bodyPr lIns="91420" tIns="45713" rIns="91420" bIns="45713" rtlCol="0" anchor="ctr"/>
          <a:lstStyle/>
          <a:p>
            <a:pPr marL="174625" indent="-174625"/>
            <a:r>
              <a:rPr lang="en-US" altLang="ja-JP" sz="1200" spc="-100" dirty="0" smtClean="0">
                <a:solidFill>
                  <a:prstClr val="black"/>
                </a:solidFill>
              </a:rPr>
              <a:t>※</a:t>
            </a:r>
            <a:r>
              <a:rPr lang="ja-JP" altLang="en-US" sz="1200" spc="-100" dirty="0" smtClean="0">
                <a:solidFill>
                  <a:prstClr val="black"/>
                </a:solidFill>
              </a:rPr>
              <a:t>　</a:t>
            </a:r>
            <a:r>
              <a:rPr lang="ja-JP" altLang="ja-JP" sz="1200" spc="-100" dirty="0" smtClean="0">
                <a:solidFill>
                  <a:prstClr val="black"/>
                </a:solidFill>
              </a:rPr>
              <a:t>地域包括ケアシステムは、おおむね３０分以内に必要なサービスが提供される日常生活圏域（具体的には中学校区）を単位として想定</a:t>
            </a:r>
            <a:endParaRPr lang="ja-JP" altLang="en-US" sz="1200" spc="-100" dirty="0">
              <a:solidFill>
                <a:prstClr val="black"/>
              </a:solidFill>
            </a:endParaRPr>
          </a:p>
        </p:txBody>
      </p:sp>
      <p:pic>
        <p:nvPicPr>
          <p:cNvPr id="3" name="図 2" descr="health_0150.wmf"/>
          <p:cNvPicPr>
            <a:picLocks noChangeAspect="1"/>
          </p:cNvPicPr>
          <p:nvPr/>
        </p:nvPicPr>
        <p:blipFill>
          <a:blip r:embed="rId4" cstate="print"/>
          <a:stretch>
            <a:fillRect/>
          </a:stretch>
        </p:blipFill>
        <p:spPr>
          <a:xfrm>
            <a:off x="5535150" y="4221964"/>
            <a:ext cx="290178" cy="920889"/>
          </a:xfrm>
          <a:prstGeom prst="rect">
            <a:avLst/>
          </a:prstGeom>
        </p:spPr>
      </p:pic>
      <p:pic>
        <p:nvPicPr>
          <p:cNvPr id="8" name="図 7" descr="health_0180.wmf"/>
          <p:cNvPicPr>
            <a:picLocks noChangeAspect="1"/>
          </p:cNvPicPr>
          <p:nvPr/>
        </p:nvPicPr>
        <p:blipFill>
          <a:blip r:embed="rId5" cstate="print"/>
          <a:stretch>
            <a:fillRect/>
          </a:stretch>
        </p:blipFill>
        <p:spPr>
          <a:xfrm>
            <a:off x="4814940" y="4509108"/>
            <a:ext cx="936104" cy="695910"/>
          </a:xfrm>
          <a:prstGeom prst="rect">
            <a:avLst/>
          </a:prstGeom>
        </p:spPr>
      </p:pic>
      <p:sp>
        <p:nvSpPr>
          <p:cNvPr id="48" name="円/楕円 47"/>
          <p:cNvSpPr/>
          <p:nvPr/>
        </p:nvSpPr>
        <p:spPr>
          <a:xfrm>
            <a:off x="5967637" y="3645010"/>
            <a:ext cx="2303821" cy="720080"/>
          </a:xfrm>
          <a:prstGeom prst="ellipse">
            <a:avLst/>
          </a:prstGeom>
        </p:spPr>
        <p:style>
          <a:lnRef idx="1">
            <a:schemeClr val="accent6"/>
          </a:lnRef>
          <a:fillRef idx="2">
            <a:schemeClr val="accent6"/>
          </a:fillRef>
          <a:effectRef idx="1">
            <a:schemeClr val="accent6"/>
          </a:effectRef>
          <a:fontRef idx="minor">
            <a:schemeClr val="dk1"/>
          </a:fontRef>
        </p:style>
        <p:txBody>
          <a:bodyPr lIns="91420" tIns="45713" rIns="91420" bIns="45713" rtlCol="0" anchor="ctr"/>
          <a:lstStyle/>
          <a:p>
            <a:pPr algn="ctr"/>
            <a:endParaRPr lang="ja-JP" altLang="en-US" spc="-100">
              <a:solidFill>
                <a:prstClr val="black"/>
              </a:solidFill>
            </a:endParaRPr>
          </a:p>
        </p:txBody>
      </p:sp>
      <p:pic>
        <p:nvPicPr>
          <p:cNvPr id="18" name="図 17" descr="build32.wmf"/>
          <p:cNvPicPr>
            <a:picLocks noChangeAspect="1"/>
          </p:cNvPicPr>
          <p:nvPr/>
        </p:nvPicPr>
        <p:blipFill>
          <a:blip r:embed="rId6" cstate="print"/>
          <a:stretch>
            <a:fillRect/>
          </a:stretch>
        </p:blipFill>
        <p:spPr>
          <a:xfrm>
            <a:off x="8046689" y="3284977"/>
            <a:ext cx="936104" cy="604665"/>
          </a:xfrm>
          <a:prstGeom prst="rect">
            <a:avLst/>
          </a:prstGeom>
        </p:spPr>
      </p:pic>
      <p:pic>
        <p:nvPicPr>
          <p:cNvPr id="6" name="図 5" descr="health_0166.wmf"/>
          <p:cNvPicPr>
            <a:picLocks noChangeAspect="1"/>
          </p:cNvPicPr>
          <p:nvPr/>
        </p:nvPicPr>
        <p:blipFill>
          <a:blip r:embed="rId7" cstate="print"/>
          <a:stretch>
            <a:fillRect/>
          </a:stretch>
        </p:blipFill>
        <p:spPr>
          <a:xfrm>
            <a:off x="8046720" y="3573005"/>
            <a:ext cx="858094" cy="559721"/>
          </a:xfrm>
          <a:prstGeom prst="rect">
            <a:avLst/>
          </a:prstGeom>
        </p:spPr>
      </p:pic>
      <p:pic>
        <p:nvPicPr>
          <p:cNvPr id="32" name="図 31" descr="build34.wmf"/>
          <p:cNvPicPr>
            <a:picLocks noChangeAspect="1"/>
          </p:cNvPicPr>
          <p:nvPr/>
        </p:nvPicPr>
        <p:blipFill>
          <a:blip r:embed="rId8" cstate="print"/>
          <a:stretch>
            <a:fillRect/>
          </a:stretch>
        </p:blipFill>
        <p:spPr>
          <a:xfrm>
            <a:off x="6903383" y="3284978"/>
            <a:ext cx="733281" cy="520673"/>
          </a:xfrm>
          <a:prstGeom prst="rect">
            <a:avLst/>
          </a:prstGeom>
        </p:spPr>
      </p:pic>
      <p:pic>
        <p:nvPicPr>
          <p:cNvPr id="9" name="図 8" descr="health_0047.wmf"/>
          <p:cNvPicPr>
            <a:picLocks noChangeAspect="1"/>
          </p:cNvPicPr>
          <p:nvPr/>
        </p:nvPicPr>
        <p:blipFill>
          <a:blip r:embed="rId9" cstate="print"/>
          <a:stretch>
            <a:fillRect/>
          </a:stretch>
        </p:blipFill>
        <p:spPr>
          <a:xfrm>
            <a:off x="7332357" y="3530648"/>
            <a:ext cx="722972" cy="690426"/>
          </a:xfrm>
          <a:prstGeom prst="rect">
            <a:avLst/>
          </a:prstGeom>
        </p:spPr>
      </p:pic>
      <p:sp>
        <p:nvSpPr>
          <p:cNvPr id="39" name="テキスト ボックス 38"/>
          <p:cNvSpPr txBox="1"/>
          <p:nvPr/>
        </p:nvSpPr>
        <p:spPr>
          <a:xfrm>
            <a:off x="6179572" y="3879339"/>
            <a:ext cx="3228034" cy="969482"/>
          </a:xfrm>
          <a:prstGeom prst="rect">
            <a:avLst/>
          </a:prstGeom>
          <a:noFill/>
        </p:spPr>
        <p:txBody>
          <a:bodyPr wrap="square" lIns="91420" tIns="45713" rIns="91420" bIns="45713" rtlCol="0">
            <a:spAutoFit/>
          </a:bodyPr>
          <a:lstStyle/>
          <a:p>
            <a:r>
              <a:rPr lang="ja-JP" altLang="en-US" sz="900" spc="-100" dirty="0" smtClean="0">
                <a:solidFill>
                  <a:prstClr val="black"/>
                </a:solidFill>
                <a:latin typeface="ＭＳ Ｐゴシック"/>
              </a:rPr>
              <a:t>■在宅系サービス：</a:t>
            </a:r>
            <a:endParaRPr lang="en-US" altLang="ja-JP" sz="900" spc="-100" dirty="0" smtClean="0">
              <a:solidFill>
                <a:prstClr val="black"/>
              </a:solidFill>
              <a:latin typeface="ＭＳ Ｐゴシック"/>
            </a:endParaRPr>
          </a:p>
          <a:p>
            <a:r>
              <a:rPr lang="ja-JP" altLang="en-US" sz="800" spc="-100" dirty="0" smtClean="0">
                <a:solidFill>
                  <a:prstClr val="black"/>
                </a:solidFill>
                <a:latin typeface="ＭＳ Ｐゴシック"/>
              </a:rPr>
              <a:t>・訪問介護　・訪問看護　・通所介護　</a:t>
            </a:r>
            <a:endParaRPr lang="en-US" altLang="ja-JP" sz="800" spc="-100" dirty="0" smtClean="0">
              <a:solidFill>
                <a:prstClr val="black"/>
              </a:solidFill>
              <a:latin typeface="ＭＳ Ｐゴシック"/>
            </a:endParaRPr>
          </a:p>
          <a:p>
            <a:r>
              <a:rPr lang="ja-JP" altLang="en-US" sz="800" spc="-100" dirty="0" smtClean="0">
                <a:solidFill>
                  <a:prstClr val="black"/>
                </a:solidFill>
                <a:latin typeface="ＭＳ Ｐゴシック"/>
              </a:rPr>
              <a:t>・小規模多機能型居宅介護</a:t>
            </a:r>
            <a:endParaRPr lang="en-US" altLang="ja-JP" sz="800" spc="-100" dirty="0" smtClean="0">
              <a:solidFill>
                <a:prstClr val="black"/>
              </a:solidFill>
              <a:latin typeface="ＭＳ Ｐゴシック"/>
            </a:endParaRPr>
          </a:p>
          <a:p>
            <a:r>
              <a:rPr lang="ja-JP" altLang="en-US" sz="800" spc="-100" dirty="0" smtClean="0">
                <a:solidFill>
                  <a:prstClr val="black"/>
                </a:solidFill>
                <a:latin typeface="ＭＳ Ｐゴシック"/>
              </a:rPr>
              <a:t>・</a:t>
            </a:r>
            <a:r>
              <a:rPr lang="ja-JP" altLang="en-US" sz="800" spc="-100" dirty="0" smtClean="0">
                <a:solidFill>
                  <a:prstClr val="black"/>
                </a:solidFill>
              </a:rPr>
              <a:t>短期入所生活介護</a:t>
            </a:r>
            <a:endParaRPr lang="en-US" altLang="ja-JP" sz="800" spc="-100" dirty="0" smtClean="0">
              <a:solidFill>
                <a:prstClr val="black"/>
              </a:solidFill>
            </a:endParaRPr>
          </a:p>
          <a:p>
            <a:r>
              <a:rPr lang="ja-JP" altLang="en-US" sz="800" spc="-100" dirty="0" smtClean="0">
                <a:solidFill>
                  <a:prstClr val="black"/>
                </a:solidFill>
              </a:rPr>
              <a:t>・</a:t>
            </a:r>
            <a:r>
              <a:rPr lang="en-US" altLang="ja-JP" sz="800" spc="-100" dirty="0" smtClean="0">
                <a:solidFill>
                  <a:prstClr val="black"/>
                </a:solidFill>
              </a:rPr>
              <a:t>24</a:t>
            </a:r>
            <a:r>
              <a:rPr lang="ja-JP" altLang="en-US" sz="800" spc="-100" dirty="0" smtClean="0">
                <a:solidFill>
                  <a:prstClr val="black"/>
                </a:solidFill>
              </a:rPr>
              <a:t>時間対応の訪問サービス</a:t>
            </a:r>
            <a:endParaRPr lang="en-US" altLang="ja-JP" sz="800" spc="-100" dirty="0" smtClean="0">
              <a:solidFill>
                <a:prstClr val="black"/>
              </a:solidFill>
            </a:endParaRPr>
          </a:p>
          <a:p>
            <a:r>
              <a:rPr lang="ja-JP" altLang="en-US" sz="800" spc="-100" dirty="0" smtClean="0">
                <a:solidFill>
                  <a:prstClr val="black"/>
                </a:solidFill>
              </a:rPr>
              <a:t>・複合型サービス</a:t>
            </a:r>
            <a:endParaRPr lang="en-US" altLang="ja-JP" sz="800" spc="-100" dirty="0" smtClean="0">
              <a:solidFill>
                <a:prstClr val="black"/>
              </a:solidFill>
            </a:endParaRPr>
          </a:p>
          <a:p>
            <a:r>
              <a:rPr lang="en-US" altLang="ja-JP" sz="800" spc="-100" dirty="0" smtClean="0">
                <a:solidFill>
                  <a:prstClr val="black"/>
                </a:solidFill>
              </a:rPr>
              <a:t>  </a:t>
            </a:r>
            <a:r>
              <a:rPr lang="ja-JP" altLang="en-US" sz="800" spc="-100" dirty="0" smtClean="0">
                <a:solidFill>
                  <a:prstClr val="black"/>
                </a:solidFill>
              </a:rPr>
              <a:t>　（小規模多機能型居宅介護＋訪問看護） </a:t>
            </a:r>
            <a:r>
              <a:rPr lang="ja-JP" altLang="en-US" sz="800" spc="-100" dirty="0" smtClean="0">
                <a:solidFill>
                  <a:prstClr val="black"/>
                </a:solidFill>
                <a:latin typeface="ＭＳ Ｐゴシック"/>
              </a:rPr>
              <a:t>等</a:t>
            </a:r>
            <a:endParaRPr lang="en-US" altLang="ja-JP" sz="800" spc="-100" dirty="0" smtClean="0">
              <a:solidFill>
                <a:prstClr val="black"/>
              </a:solidFill>
              <a:latin typeface="ＭＳ Ｐゴシック"/>
            </a:endParaRPr>
          </a:p>
        </p:txBody>
      </p:sp>
      <p:sp>
        <p:nvSpPr>
          <p:cNvPr id="51" name="角丸四角形吹き出し 50"/>
          <p:cNvSpPr/>
          <p:nvPr/>
        </p:nvSpPr>
        <p:spPr>
          <a:xfrm>
            <a:off x="3872847" y="5157178"/>
            <a:ext cx="1732224" cy="288032"/>
          </a:xfrm>
          <a:prstGeom prst="wedgeRoundRectCallout">
            <a:avLst>
              <a:gd name="adj1" fmla="val 3593"/>
              <a:gd name="adj2" fmla="val -98948"/>
              <a:gd name="adj3" fmla="val 16667"/>
            </a:avLst>
          </a:prstGeom>
          <a:ln w="12700">
            <a:prstDash val="dash"/>
          </a:ln>
        </p:spPr>
        <p:style>
          <a:lnRef idx="2">
            <a:schemeClr val="accent2"/>
          </a:lnRef>
          <a:fillRef idx="1">
            <a:schemeClr val="lt1"/>
          </a:fillRef>
          <a:effectRef idx="0">
            <a:schemeClr val="accent2"/>
          </a:effectRef>
          <a:fontRef idx="minor">
            <a:schemeClr val="dk1"/>
          </a:fontRef>
        </p:style>
        <p:txBody>
          <a:bodyPr lIns="0" tIns="0" rIns="0" bIns="0" rtlCol="0" anchor="ctr"/>
          <a:lstStyle/>
          <a:p>
            <a:r>
              <a:rPr lang="ja-JP" altLang="en-US" sz="900" spc="-100" dirty="0" smtClean="0">
                <a:solidFill>
                  <a:prstClr val="black"/>
                </a:solidFill>
              </a:rPr>
              <a:t>　・自宅</a:t>
            </a:r>
            <a:endParaRPr lang="en-US" altLang="ja-JP" sz="900" spc="-100" dirty="0" smtClean="0">
              <a:solidFill>
                <a:prstClr val="black"/>
              </a:solidFill>
            </a:endParaRPr>
          </a:p>
          <a:p>
            <a:r>
              <a:rPr lang="ja-JP" altLang="en-US" sz="900" spc="-100" dirty="0" smtClean="0">
                <a:solidFill>
                  <a:prstClr val="black"/>
                </a:solidFill>
              </a:rPr>
              <a:t>　・サービス付き高齢者向け住宅 等</a:t>
            </a:r>
            <a:endParaRPr lang="ja-JP" altLang="en-US" sz="900" spc="-100" dirty="0">
              <a:solidFill>
                <a:prstClr val="black"/>
              </a:solidFill>
            </a:endParaRPr>
          </a:p>
        </p:txBody>
      </p:sp>
      <p:pic>
        <p:nvPicPr>
          <p:cNvPr id="66" name="図 65" descr="building03_cl2.wmf"/>
          <p:cNvPicPr>
            <a:picLocks noChangeAspect="1"/>
          </p:cNvPicPr>
          <p:nvPr/>
        </p:nvPicPr>
        <p:blipFill>
          <a:blip r:embed="rId10" cstate="print"/>
          <a:stretch>
            <a:fillRect/>
          </a:stretch>
        </p:blipFill>
        <p:spPr>
          <a:xfrm flipH="1">
            <a:off x="1380119" y="5323798"/>
            <a:ext cx="648074" cy="551017"/>
          </a:xfrm>
          <a:prstGeom prst="rect">
            <a:avLst/>
          </a:prstGeom>
        </p:spPr>
      </p:pic>
      <p:sp>
        <p:nvSpPr>
          <p:cNvPr id="78" name="角丸四角形吹き出し 77"/>
          <p:cNvSpPr/>
          <p:nvPr/>
        </p:nvSpPr>
        <p:spPr>
          <a:xfrm>
            <a:off x="2172332" y="5373199"/>
            <a:ext cx="1422159" cy="360040"/>
          </a:xfrm>
          <a:prstGeom prst="wedgeRoundRectCallout">
            <a:avLst>
              <a:gd name="adj1" fmla="val -69366"/>
              <a:gd name="adj2" fmla="val 26389"/>
              <a:gd name="adj3" fmla="val 16667"/>
            </a:avLst>
          </a:prstGeom>
          <a:ln w="19050">
            <a:solidFill>
              <a:srgbClr val="FFC000"/>
            </a:solidFill>
            <a:prstDash val="dash"/>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ja-JP" altLang="en-US" sz="900" spc="-100" dirty="0" smtClean="0">
                <a:solidFill>
                  <a:prstClr val="black"/>
                </a:solidFill>
              </a:rPr>
              <a:t>相談業務やサービスの</a:t>
            </a:r>
            <a:endParaRPr lang="en-US" altLang="ja-JP" sz="900" spc="-100" dirty="0" smtClean="0">
              <a:solidFill>
                <a:prstClr val="black"/>
              </a:solidFill>
            </a:endParaRPr>
          </a:p>
          <a:p>
            <a:pPr algn="ctr"/>
            <a:r>
              <a:rPr lang="ja-JP" altLang="en-US" sz="900" spc="-100" dirty="0" smtClean="0">
                <a:solidFill>
                  <a:prstClr val="black"/>
                </a:solidFill>
              </a:rPr>
              <a:t>コーディネートを行います。</a:t>
            </a:r>
            <a:endParaRPr lang="ja-JP" altLang="en-US" sz="900" spc="-100" dirty="0">
              <a:solidFill>
                <a:prstClr val="black"/>
              </a:solidFill>
            </a:endParaRPr>
          </a:p>
        </p:txBody>
      </p:sp>
      <p:pic>
        <p:nvPicPr>
          <p:cNvPr id="40" name="図 39" descr="health_0179.wmf"/>
          <p:cNvPicPr>
            <a:picLocks noChangeAspect="1"/>
          </p:cNvPicPr>
          <p:nvPr/>
        </p:nvPicPr>
        <p:blipFill>
          <a:blip r:embed="rId11" cstate="print"/>
          <a:stretch>
            <a:fillRect/>
          </a:stretch>
        </p:blipFill>
        <p:spPr>
          <a:xfrm>
            <a:off x="6014990" y="3506484"/>
            <a:ext cx="888573" cy="498566"/>
          </a:xfrm>
          <a:prstGeom prst="rect">
            <a:avLst/>
          </a:prstGeom>
        </p:spPr>
      </p:pic>
      <p:sp>
        <p:nvSpPr>
          <p:cNvPr id="65" name="テキスト ボックス 64"/>
          <p:cNvSpPr txBox="1"/>
          <p:nvPr/>
        </p:nvSpPr>
        <p:spPr>
          <a:xfrm>
            <a:off x="8480392" y="4007973"/>
            <a:ext cx="1649237" cy="954093"/>
          </a:xfrm>
          <a:prstGeom prst="rect">
            <a:avLst/>
          </a:prstGeom>
          <a:noFill/>
        </p:spPr>
        <p:txBody>
          <a:bodyPr wrap="square" lIns="91420" tIns="45713" rIns="91420" bIns="45713" rtlCol="0">
            <a:spAutoFit/>
          </a:bodyPr>
          <a:lstStyle/>
          <a:p>
            <a:r>
              <a:rPr lang="ja-JP" altLang="en-US" sz="800" spc="-100" dirty="0" smtClean="0">
                <a:solidFill>
                  <a:prstClr val="black"/>
                </a:solidFill>
              </a:rPr>
              <a:t>■施設・居住系サービス</a:t>
            </a:r>
          </a:p>
          <a:p>
            <a:r>
              <a:rPr lang="ja-JP" altLang="en-US" sz="800" spc="-100" dirty="0" smtClean="0">
                <a:solidFill>
                  <a:prstClr val="black"/>
                </a:solidFill>
              </a:rPr>
              <a:t>・介護老人福祉施設</a:t>
            </a:r>
            <a:endParaRPr lang="en-US" altLang="ja-JP" sz="800" spc="-100" dirty="0" smtClean="0">
              <a:solidFill>
                <a:prstClr val="black"/>
              </a:solidFill>
            </a:endParaRPr>
          </a:p>
          <a:p>
            <a:r>
              <a:rPr lang="ja-JP" altLang="en-US" sz="800" spc="-100" dirty="0" smtClean="0">
                <a:solidFill>
                  <a:prstClr val="black"/>
                </a:solidFill>
              </a:rPr>
              <a:t>・介護老人保健施設</a:t>
            </a:r>
            <a:endParaRPr lang="en-US" altLang="ja-JP" sz="800" spc="-100" dirty="0" smtClean="0">
              <a:solidFill>
                <a:prstClr val="black"/>
              </a:solidFill>
            </a:endParaRPr>
          </a:p>
          <a:p>
            <a:r>
              <a:rPr lang="ja-JP" altLang="en-US" sz="800" spc="-100" dirty="0" smtClean="0">
                <a:solidFill>
                  <a:prstClr val="black"/>
                </a:solidFill>
                <a:latin typeface="ＭＳ Ｐゴシック"/>
              </a:rPr>
              <a:t>・</a:t>
            </a:r>
            <a:r>
              <a:rPr lang="ja-JP" altLang="en-US" sz="800" spc="-100" dirty="0" smtClean="0">
                <a:solidFill>
                  <a:prstClr val="black"/>
                </a:solidFill>
                <a:latin typeface="Arial" charset="0"/>
              </a:rPr>
              <a:t>認知症共同生活介護</a:t>
            </a:r>
            <a:endParaRPr lang="en-US" altLang="ja-JP" sz="800" spc="-100" dirty="0" smtClean="0">
              <a:solidFill>
                <a:prstClr val="black"/>
              </a:solidFill>
              <a:latin typeface="Arial" charset="0"/>
            </a:endParaRPr>
          </a:p>
          <a:p>
            <a:r>
              <a:rPr lang="ja-JP" altLang="en-US" sz="800" spc="-100" dirty="0" smtClean="0">
                <a:solidFill>
                  <a:prstClr val="black"/>
                </a:solidFill>
                <a:latin typeface="Arial" charset="0"/>
              </a:rPr>
              <a:t>・特定施設入所者生活介護</a:t>
            </a:r>
            <a:endParaRPr lang="en-US" altLang="ja-JP" sz="800" spc="-100" dirty="0" smtClean="0">
              <a:solidFill>
                <a:prstClr val="black"/>
              </a:solidFill>
              <a:latin typeface="Arial" charset="0"/>
            </a:endParaRPr>
          </a:p>
          <a:p>
            <a:r>
              <a:rPr lang="ja-JP" altLang="en-US" sz="800" spc="-100" dirty="0" smtClean="0">
                <a:solidFill>
                  <a:prstClr val="black"/>
                </a:solidFill>
                <a:latin typeface="Arial" charset="0"/>
              </a:rPr>
              <a:t>　　　　　　　　　　　　　　　　</a:t>
            </a:r>
            <a:r>
              <a:rPr lang="ja-JP" altLang="en-US" sz="800" spc="-100" dirty="0" smtClean="0">
                <a:solidFill>
                  <a:prstClr val="black"/>
                </a:solidFill>
              </a:rPr>
              <a:t>等</a:t>
            </a:r>
            <a:endParaRPr lang="en-US" altLang="ja-JP" sz="800" spc="-100" dirty="0" smtClean="0">
              <a:solidFill>
                <a:prstClr val="black"/>
              </a:solidFill>
            </a:endParaRPr>
          </a:p>
          <a:p>
            <a:endParaRPr lang="en-US" altLang="ja-JP" sz="800" spc="-100" dirty="0" smtClean="0">
              <a:solidFill>
                <a:prstClr val="black"/>
              </a:solidFill>
              <a:latin typeface="ＭＳ Ｐゴシック"/>
            </a:endParaRPr>
          </a:p>
        </p:txBody>
      </p:sp>
      <p:sp>
        <p:nvSpPr>
          <p:cNvPr id="35" name="円/楕円 34"/>
          <p:cNvSpPr/>
          <p:nvPr/>
        </p:nvSpPr>
        <p:spPr>
          <a:xfrm>
            <a:off x="2086264" y="3645010"/>
            <a:ext cx="1864578" cy="648072"/>
          </a:xfrm>
          <a:prstGeom prst="ellipse">
            <a:avLst/>
          </a:prstGeom>
        </p:spPr>
        <p:style>
          <a:lnRef idx="1">
            <a:schemeClr val="accent1"/>
          </a:lnRef>
          <a:fillRef idx="2">
            <a:schemeClr val="accent1"/>
          </a:fillRef>
          <a:effectRef idx="1">
            <a:schemeClr val="accent1"/>
          </a:effectRef>
          <a:fontRef idx="minor">
            <a:schemeClr val="dk1"/>
          </a:fontRef>
        </p:style>
        <p:txBody>
          <a:bodyPr lIns="91420" tIns="45713" rIns="91420" bIns="45713" rtlCol="0" anchor="ctr"/>
          <a:lstStyle/>
          <a:p>
            <a:pPr algn="ctr"/>
            <a:endParaRPr lang="ja-JP" altLang="en-US" spc="-100">
              <a:solidFill>
                <a:prstClr val="black"/>
              </a:solidFill>
            </a:endParaRPr>
          </a:p>
        </p:txBody>
      </p:sp>
      <p:pic>
        <p:nvPicPr>
          <p:cNvPr id="13" name="図 12" descr="doctor4_3.gif"/>
          <p:cNvPicPr>
            <a:picLocks noChangeAspect="1"/>
          </p:cNvPicPr>
          <p:nvPr/>
        </p:nvPicPr>
        <p:blipFill>
          <a:blip r:embed="rId12" cstate="print"/>
          <a:stretch>
            <a:fillRect/>
          </a:stretch>
        </p:blipFill>
        <p:spPr>
          <a:xfrm>
            <a:off x="2510825" y="3356978"/>
            <a:ext cx="643706" cy="679076"/>
          </a:xfrm>
          <a:prstGeom prst="rect">
            <a:avLst/>
          </a:prstGeom>
        </p:spPr>
      </p:pic>
      <p:pic>
        <p:nvPicPr>
          <p:cNvPr id="14" name="図 13" descr="doctor_illust07_02.gif"/>
          <p:cNvPicPr>
            <a:picLocks noChangeAspect="1"/>
          </p:cNvPicPr>
          <p:nvPr/>
        </p:nvPicPr>
        <p:blipFill>
          <a:blip r:embed="rId13" cstate="print"/>
          <a:stretch>
            <a:fillRect/>
          </a:stretch>
        </p:blipFill>
        <p:spPr>
          <a:xfrm>
            <a:off x="2869537" y="3365466"/>
            <a:ext cx="643708" cy="713030"/>
          </a:xfrm>
          <a:prstGeom prst="rect">
            <a:avLst/>
          </a:prstGeom>
        </p:spPr>
      </p:pic>
      <p:sp>
        <p:nvSpPr>
          <p:cNvPr id="79" name="円/楕円 78"/>
          <p:cNvSpPr/>
          <p:nvPr/>
        </p:nvSpPr>
        <p:spPr>
          <a:xfrm>
            <a:off x="4310897" y="6281922"/>
            <a:ext cx="1152128" cy="387424"/>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72" name="円/楕円 71"/>
          <p:cNvSpPr/>
          <p:nvPr/>
        </p:nvSpPr>
        <p:spPr>
          <a:xfrm>
            <a:off x="5171004" y="6136779"/>
            <a:ext cx="1300269" cy="576064"/>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62" name="正方形/長方形 61"/>
          <p:cNvSpPr/>
          <p:nvPr/>
        </p:nvSpPr>
        <p:spPr>
          <a:xfrm>
            <a:off x="2654724" y="3933042"/>
            <a:ext cx="194421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spc="-100" dirty="0" smtClean="0">
                <a:solidFill>
                  <a:prstClr val="black"/>
                </a:solidFill>
              </a:rPr>
              <a:t>日常の医療：</a:t>
            </a:r>
            <a:endParaRPr lang="en-US" altLang="ja-JP" sz="800" spc="-100" dirty="0" smtClean="0">
              <a:solidFill>
                <a:prstClr val="black"/>
              </a:solidFill>
            </a:endParaRPr>
          </a:p>
          <a:p>
            <a:r>
              <a:rPr lang="ja-JP" altLang="en-US" sz="800" spc="-100" dirty="0" smtClean="0">
                <a:solidFill>
                  <a:prstClr val="black"/>
                </a:solidFill>
              </a:rPr>
              <a:t>　・かかりつけ医、有床診療所</a:t>
            </a:r>
            <a:endParaRPr lang="en-US" altLang="ja-JP" sz="800" spc="-100" dirty="0" smtClean="0">
              <a:solidFill>
                <a:prstClr val="black"/>
              </a:solidFill>
            </a:endParaRPr>
          </a:p>
          <a:p>
            <a:r>
              <a:rPr lang="ja-JP" altLang="en-US" sz="800" spc="-100" dirty="0">
                <a:solidFill>
                  <a:prstClr val="black"/>
                </a:solidFill>
              </a:rPr>
              <a:t>　</a:t>
            </a:r>
            <a:r>
              <a:rPr lang="ja-JP" altLang="en-US" sz="800" spc="-100" dirty="0" smtClean="0">
                <a:solidFill>
                  <a:prstClr val="black"/>
                </a:solidFill>
              </a:rPr>
              <a:t>・地域の連携病院</a:t>
            </a:r>
            <a:endParaRPr lang="en-US" altLang="ja-JP" sz="800" spc="-100" dirty="0" smtClean="0">
              <a:solidFill>
                <a:prstClr val="black"/>
              </a:solidFill>
            </a:endParaRPr>
          </a:p>
          <a:p>
            <a:r>
              <a:rPr lang="ja-JP" altLang="en-US" sz="800" spc="-100" dirty="0" smtClean="0">
                <a:solidFill>
                  <a:prstClr val="black"/>
                </a:solidFill>
              </a:rPr>
              <a:t>　・</a:t>
            </a:r>
            <a:r>
              <a:rPr lang="ja-JP" altLang="en-US" sz="800" spc="-100" dirty="0">
                <a:solidFill>
                  <a:prstClr val="black"/>
                </a:solidFill>
              </a:rPr>
              <a:t>歯科医療、薬局</a:t>
            </a:r>
          </a:p>
        </p:txBody>
      </p:sp>
      <p:pic>
        <p:nvPicPr>
          <p:cNvPr id="4" name="図 3" descr="health_0183.wmf"/>
          <p:cNvPicPr>
            <a:picLocks noChangeAspect="1"/>
          </p:cNvPicPr>
          <p:nvPr/>
        </p:nvPicPr>
        <p:blipFill>
          <a:blip r:embed="rId14" cstate="print"/>
          <a:stretch>
            <a:fillRect/>
          </a:stretch>
        </p:blipFill>
        <p:spPr>
          <a:xfrm>
            <a:off x="5463015" y="5950123"/>
            <a:ext cx="790890" cy="661959"/>
          </a:xfrm>
          <a:prstGeom prst="rect">
            <a:avLst/>
          </a:prstGeom>
        </p:spPr>
      </p:pic>
      <p:pic>
        <p:nvPicPr>
          <p:cNvPr id="5" name="図 4" descr="health_0153.wmf"/>
          <p:cNvPicPr>
            <a:picLocks noChangeAspect="1"/>
          </p:cNvPicPr>
          <p:nvPr/>
        </p:nvPicPr>
        <p:blipFill>
          <a:blip r:embed="rId15" cstate="print"/>
          <a:stretch>
            <a:fillRect/>
          </a:stretch>
        </p:blipFill>
        <p:spPr>
          <a:xfrm>
            <a:off x="4671374" y="6021274"/>
            <a:ext cx="499255" cy="521250"/>
          </a:xfrm>
          <a:prstGeom prst="rect">
            <a:avLst/>
          </a:prstGeom>
        </p:spPr>
      </p:pic>
      <p:sp>
        <p:nvSpPr>
          <p:cNvPr id="47" name="テキスト ボックス 46"/>
          <p:cNvSpPr txBox="1"/>
          <p:nvPr/>
        </p:nvSpPr>
        <p:spPr>
          <a:xfrm>
            <a:off x="3212908" y="6605506"/>
            <a:ext cx="4914546" cy="280721"/>
          </a:xfrm>
          <a:prstGeom prst="rect">
            <a:avLst/>
          </a:prstGeom>
          <a:noFill/>
        </p:spPr>
        <p:txBody>
          <a:bodyPr wrap="square" lIns="91420" tIns="45713" rIns="91420" bIns="45713" rtlCol="0">
            <a:spAutoFit/>
          </a:bodyPr>
          <a:lstStyle/>
          <a:p>
            <a:r>
              <a:rPr lang="ja-JP" altLang="en-US" sz="1200" spc="-100" dirty="0" smtClean="0">
                <a:solidFill>
                  <a:prstClr val="black"/>
                </a:solidFill>
                <a:latin typeface="HG丸ｺﾞｼｯｸM-PRO" pitchFamily="50" charset="-128"/>
                <a:ea typeface="HG丸ｺﾞｼｯｸM-PRO" pitchFamily="50" charset="-128"/>
              </a:rPr>
              <a:t>老人クラブ・自治会・ボランティア・</a:t>
            </a:r>
            <a:r>
              <a:rPr lang="en-US" altLang="ja-JP" sz="1200" spc="-100" dirty="0" smtClean="0">
                <a:solidFill>
                  <a:prstClr val="black"/>
                </a:solidFill>
                <a:latin typeface="HG丸ｺﾞｼｯｸM-PRO" pitchFamily="50" charset="-128"/>
                <a:ea typeface="HG丸ｺﾞｼｯｸM-PRO" pitchFamily="50" charset="-128"/>
              </a:rPr>
              <a:t>NPO</a:t>
            </a:r>
            <a:r>
              <a:rPr lang="ja-JP" altLang="en-US" sz="1200" spc="-100" dirty="0" smtClean="0">
                <a:solidFill>
                  <a:prstClr val="black"/>
                </a:solidFill>
                <a:latin typeface="HG丸ｺﾞｼｯｸM-PRO" pitchFamily="50" charset="-128"/>
                <a:ea typeface="HG丸ｺﾞｼｯｸM-PRO" pitchFamily="50" charset="-128"/>
              </a:rPr>
              <a:t>　等</a:t>
            </a:r>
            <a:endParaRPr lang="en-US" altLang="ja-JP" sz="1200" spc="-100" dirty="0" smtClean="0">
              <a:solidFill>
                <a:prstClr val="black"/>
              </a:solidFill>
              <a:latin typeface="HG丸ｺﾞｼｯｸM-PRO" pitchFamily="50" charset="-128"/>
              <a:ea typeface="HG丸ｺﾞｼｯｸM-PRO" pitchFamily="50" charset="-128"/>
            </a:endParaRPr>
          </a:p>
        </p:txBody>
      </p:sp>
      <p:pic>
        <p:nvPicPr>
          <p:cNvPr id="28" name="図 27" descr="person_0290.wmf"/>
          <p:cNvPicPr>
            <a:picLocks noChangeAspect="1"/>
          </p:cNvPicPr>
          <p:nvPr/>
        </p:nvPicPr>
        <p:blipFill>
          <a:blip r:embed="rId16" cstate="print"/>
          <a:stretch>
            <a:fillRect/>
          </a:stretch>
        </p:blipFill>
        <p:spPr>
          <a:xfrm flipH="1">
            <a:off x="1236236" y="5106735"/>
            <a:ext cx="402046" cy="750252"/>
          </a:xfrm>
          <a:prstGeom prst="rect">
            <a:avLst/>
          </a:prstGeom>
        </p:spPr>
      </p:pic>
      <p:sp>
        <p:nvSpPr>
          <p:cNvPr id="49" name="テキスト ボックス 48"/>
          <p:cNvSpPr txBox="1"/>
          <p:nvPr/>
        </p:nvSpPr>
        <p:spPr>
          <a:xfrm>
            <a:off x="747671" y="4725984"/>
            <a:ext cx="1856656" cy="430873"/>
          </a:xfrm>
          <a:prstGeom prst="rect">
            <a:avLst/>
          </a:prstGeom>
          <a:noFill/>
        </p:spPr>
        <p:txBody>
          <a:bodyPr wrap="square" lIns="91420" tIns="45713" rIns="91420" bIns="45713" rtlCol="0">
            <a:spAutoFit/>
          </a:bodyPr>
          <a:lstStyle/>
          <a:p>
            <a:r>
              <a:rPr lang="ja-JP" altLang="en-US" sz="1100" spc="-100" dirty="0" smtClean="0">
                <a:solidFill>
                  <a:prstClr val="black"/>
                </a:solidFill>
                <a:latin typeface="ＭＳ Ｐゴシック"/>
              </a:rPr>
              <a:t>・地域包括支援センター</a:t>
            </a:r>
            <a:endParaRPr lang="en-US" altLang="ja-JP" sz="1100" spc="-100" dirty="0" smtClean="0">
              <a:solidFill>
                <a:prstClr val="black"/>
              </a:solidFill>
              <a:latin typeface="ＭＳ Ｐゴシック"/>
            </a:endParaRPr>
          </a:p>
          <a:p>
            <a:r>
              <a:rPr lang="ja-JP" altLang="en-US" sz="1100" spc="-100" dirty="0" smtClean="0">
                <a:solidFill>
                  <a:prstClr val="black"/>
                </a:solidFill>
                <a:latin typeface="ＭＳ Ｐゴシック"/>
              </a:rPr>
              <a:t>・ケアマネジャー</a:t>
            </a:r>
            <a:endParaRPr lang="en-US" altLang="ja-JP" sz="1100" spc="-100" dirty="0" smtClean="0">
              <a:solidFill>
                <a:prstClr val="black"/>
              </a:solidFill>
              <a:latin typeface="ＭＳ Ｐゴシック"/>
            </a:endParaRPr>
          </a:p>
        </p:txBody>
      </p:sp>
      <p:sp>
        <p:nvSpPr>
          <p:cNvPr id="50" name="テキスト ボックス 49"/>
          <p:cNvSpPr txBox="1"/>
          <p:nvPr/>
        </p:nvSpPr>
        <p:spPr>
          <a:xfrm>
            <a:off x="3800895" y="3800094"/>
            <a:ext cx="1008112" cy="276985"/>
          </a:xfrm>
          <a:prstGeom prst="rect">
            <a:avLst/>
          </a:prstGeom>
          <a:noFill/>
        </p:spPr>
        <p:txBody>
          <a:bodyPr wrap="square" lIns="91420" tIns="45713" rIns="91420" bIns="45713" rtlCol="0">
            <a:spAutoFit/>
          </a:bodyPr>
          <a:lstStyle/>
          <a:p>
            <a:r>
              <a:rPr lang="ja-JP" altLang="en-US" sz="1200" spc="-100" dirty="0" smtClean="0">
                <a:solidFill>
                  <a:prstClr val="black"/>
                </a:solidFill>
                <a:latin typeface="HG丸ｺﾞｼｯｸM-PRO" pitchFamily="50" charset="-128"/>
                <a:ea typeface="HG丸ｺﾞｼｯｸM-PRO" pitchFamily="50" charset="-128"/>
              </a:rPr>
              <a:t>通院・入院</a:t>
            </a:r>
            <a:endParaRPr lang="en-US" altLang="ja-JP" sz="1200" spc="-100" dirty="0" smtClean="0">
              <a:solidFill>
                <a:prstClr val="black"/>
              </a:solidFill>
              <a:latin typeface="HG丸ｺﾞｼｯｸM-PRO" pitchFamily="50" charset="-128"/>
              <a:ea typeface="HG丸ｺﾞｼｯｸM-PRO" pitchFamily="50" charset="-128"/>
            </a:endParaRPr>
          </a:p>
        </p:txBody>
      </p:sp>
      <p:sp>
        <p:nvSpPr>
          <p:cNvPr id="46" name="テキスト ボックス 45"/>
          <p:cNvSpPr txBox="1"/>
          <p:nvPr/>
        </p:nvSpPr>
        <p:spPr>
          <a:xfrm>
            <a:off x="5237362" y="3933055"/>
            <a:ext cx="945734" cy="276985"/>
          </a:xfrm>
          <a:prstGeom prst="rect">
            <a:avLst/>
          </a:prstGeom>
          <a:noFill/>
        </p:spPr>
        <p:txBody>
          <a:bodyPr wrap="square" lIns="91420" tIns="45713" rIns="91420" bIns="45713" rtlCol="0">
            <a:spAutoFit/>
          </a:bodyPr>
          <a:lstStyle/>
          <a:p>
            <a:r>
              <a:rPr lang="ja-JP" altLang="en-US" sz="1200" spc="-100" dirty="0" smtClean="0">
                <a:solidFill>
                  <a:prstClr val="black"/>
                </a:solidFill>
                <a:latin typeface="HG丸ｺﾞｼｯｸM-PRO" pitchFamily="50" charset="-128"/>
                <a:ea typeface="HG丸ｺﾞｼｯｸM-PRO" pitchFamily="50" charset="-128"/>
              </a:rPr>
              <a:t>通所・入所</a:t>
            </a:r>
            <a:endParaRPr lang="en-US" altLang="ja-JP" sz="1200" spc="-100" dirty="0" smtClean="0">
              <a:solidFill>
                <a:prstClr val="black"/>
              </a:solidFill>
              <a:latin typeface="HG丸ｺﾞｼｯｸM-PRO" pitchFamily="50" charset="-128"/>
              <a:ea typeface="HG丸ｺﾞｼｯｸM-PRO" pitchFamily="50" charset="-128"/>
            </a:endParaRPr>
          </a:p>
        </p:txBody>
      </p:sp>
      <p:pic>
        <p:nvPicPr>
          <p:cNvPr id="64" name="図 63" descr="小規模building03_cl2.png"/>
          <p:cNvPicPr>
            <a:picLocks noChangeAspect="1"/>
          </p:cNvPicPr>
          <p:nvPr/>
        </p:nvPicPr>
        <p:blipFill>
          <a:blip r:embed="rId17" cstate="print"/>
          <a:stretch>
            <a:fillRect/>
          </a:stretch>
        </p:blipFill>
        <p:spPr>
          <a:xfrm>
            <a:off x="1316521" y="3041948"/>
            <a:ext cx="540237" cy="603076"/>
          </a:xfrm>
          <a:prstGeom prst="rect">
            <a:avLst/>
          </a:prstGeom>
        </p:spPr>
      </p:pic>
      <p:sp>
        <p:nvSpPr>
          <p:cNvPr id="63" name="正方形/長方形 62"/>
          <p:cNvSpPr/>
          <p:nvPr/>
        </p:nvSpPr>
        <p:spPr>
          <a:xfrm>
            <a:off x="992647" y="3501008"/>
            <a:ext cx="153262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spc="-100" dirty="0" smtClean="0">
                <a:solidFill>
                  <a:prstClr val="black"/>
                </a:solidFill>
              </a:rPr>
              <a:t>病院：</a:t>
            </a:r>
            <a:endParaRPr lang="en-US" altLang="ja-JP" sz="800" spc="-100" dirty="0" smtClean="0">
              <a:solidFill>
                <a:prstClr val="black"/>
              </a:solidFill>
            </a:endParaRPr>
          </a:p>
          <a:p>
            <a:r>
              <a:rPr lang="ja-JP" altLang="en-US" sz="800" spc="-100" dirty="0">
                <a:solidFill>
                  <a:prstClr val="black"/>
                </a:solidFill>
              </a:rPr>
              <a:t>　</a:t>
            </a:r>
            <a:r>
              <a:rPr lang="ja-JP" altLang="en-US" sz="800" spc="-100" dirty="0" smtClean="0">
                <a:solidFill>
                  <a:prstClr val="black"/>
                </a:solidFill>
              </a:rPr>
              <a:t>急性期、回復期、慢性期</a:t>
            </a:r>
            <a:endParaRPr lang="en-US" altLang="ja-JP" sz="800" spc="-100" dirty="0" smtClean="0">
              <a:solidFill>
                <a:prstClr val="black"/>
              </a:solidFill>
            </a:endParaRPr>
          </a:p>
        </p:txBody>
      </p:sp>
      <p:pic>
        <p:nvPicPr>
          <p:cNvPr id="1026" name="Picture 2" descr="C:\Users\KNXVS\AppData\Local\Microsoft\Windows\Temporary Internet Files\Content.IE5\ADV5CF2Q\MC900426352[1].wmf"/>
          <p:cNvPicPr>
            <a:picLocks noChangeAspect="1" noChangeArrowheads="1"/>
          </p:cNvPicPr>
          <p:nvPr/>
        </p:nvPicPr>
        <p:blipFill>
          <a:blip r:embed="rId18" cstate="print"/>
          <a:srcRect/>
          <a:stretch>
            <a:fillRect/>
          </a:stretch>
        </p:blipFill>
        <p:spPr bwMode="auto">
          <a:xfrm>
            <a:off x="1851481" y="3386700"/>
            <a:ext cx="437307" cy="330332"/>
          </a:xfrm>
          <a:prstGeom prst="rect">
            <a:avLst/>
          </a:prstGeom>
          <a:noFill/>
        </p:spPr>
      </p:pic>
      <p:sp>
        <p:nvSpPr>
          <p:cNvPr id="58" name="正方形/長方形 57"/>
          <p:cNvSpPr/>
          <p:nvPr/>
        </p:nvSpPr>
        <p:spPr>
          <a:xfrm>
            <a:off x="1918040" y="2924944"/>
            <a:ext cx="1306768" cy="677108"/>
          </a:xfrm>
          <a:prstGeom prst="rect">
            <a:avLst/>
          </a:prstGeom>
        </p:spPr>
        <p:txBody>
          <a:bodyPr wrap="none">
            <a:spAutoFit/>
          </a:bodyPr>
          <a:lstStyle/>
          <a:p>
            <a:pPr algn="ctr" defTabSz="914125">
              <a:defRPr/>
            </a:pPr>
            <a:r>
              <a:rPr lang="ja-JP" altLang="en-US" sz="1200" spc="-100" dirty="0" smtClean="0">
                <a:solidFill>
                  <a:prstClr val="black"/>
                </a:solidFill>
                <a:latin typeface="ＭＳ Ｐゴシック"/>
              </a:rPr>
              <a:t>病気になったら･･･  </a:t>
            </a:r>
            <a:endParaRPr lang="en-US" altLang="ja-JP" sz="1200" spc="-100" dirty="0" smtClean="0">
              <a:solidFill>
                <a:prstClr val="black"/>
              </a:solidFill>
              <a:latin typeface="ＭＳ Ｐゴシック"/>
            </a:endParaRPr>
          </a:p>
          <a:p>
            <a:pPr algn="ctr" defTabSz="914125">
              <a:defRPr/>
            </a:pPr>
            <a:r>
              <a:rPr lang="ja-JP" altLang="en-US" sz="1400" b="1" spc="-100" dirty="0" smtClean="0">
                <a:solidFill>
                  <a:prstClr val="black"/>
                </a:solidFill>
                <a:latin typeface="HG丸ｺﾞｼｯｸM-PRO" pitchFamily="50" charset="-128"/>
                <a:ea typeface="HG丸ｺﾞｼｯｸM-PRO" pitchFamily="50" charset="-128"/>
              </a:rPr>
              <a:t>医　療</a:t>
            </a:r>
            <a:endParaRPr lang="en-US" altLang="ja-JP" sz="1400" b="1" spc="-100" dirty="0" smtClean="0">
              <a:solidFill>
                <a:prstClr val="black"/>
              </a:solidFill>
              <a:latin typeface="HG丸ｺﾞｼｯｸM-PRO" pitchFamily="50" charset="-128"/>
              <a:ea typeface="HG丸ｺﾞｼｯｸM-PRO" pitchFamily="50" charset="-128"/>
            </a:endParaRPr>
          </a:p>
          <a:p>
            <a:pPr algn="ctr" defTabSz="914125">
              <a:defRPr/>
            </a:pPr>
            <a:endParaRPr lang="ja-JP" altLang="en-US" sz="1200" spc="-100" dirty="0">
              <a:solidFill>
                <a:prstClr val="black"/>
              </a:solidFill>
              <a:latin typeface="ＭＳ Ｐゴシック"/>
            </a:endParaRPr>
          </a:p>
        </p:txBody>
      </p:sp>
      <p:pic>
        <p:nvPicPr>
          <p:cNvPr id="33" name="Picture 5" descr="C:\Documents and Settings\nao\Local Settings\Temporary Internet Files\Content.IE5\TEYYXPF4\MC900343525[1].wmf"/>
          <p:cNvPicPr>
            <a:picLocks noChangeAspect="1" noChangeArrowheads="1"/>
          </p:cNvPicPr>
          <p:nvPr/>
        </p:nvPicPr>
        <p:blipFill>
          <a:blip r:embed="rId19" cstate="print"/>
          <a:srcRect/>
          <a:stretch>
            <a:fillRect/>
          </a:stretch>
        </p:blipFill>
        <p:spPr bwMode="auto">
          <a:xfrm>
            <a:off x="3422413" y="5937552"/>
            <a:ext cx="1177445" cy="587778"/>
          </a:xfrm>
          <a:prstGeom prst="rect">
            <a:avLst/>
          </a:prstGeom>
          <a:noFill/>
        </p:spPr>
      </p:pic>
      <p:sp>
        <p:nvSpPr>
          <p:cNvPr id="42" name="テキスト ボックス 41"/>
          <p:cNvSpPr txBox="1"/>
          <p:nvPr/>
        </p:nvSpPr>
        <p:spPr>
          <a:xfrm>
            <a:off x="6969655" y="3068946"/>
            <a:ext cx="2144688" cy="523206"/>
          </a:xfrm>
          <a:prstGeom prst="rect">
            <a:avLst/>
          </a:prstGeom>
          <a:noFill/>
        </p:spPr>
        <p:txBody>
          <a:bodyPr wrap="square" lIns="91420" tIns="45713" rIns="91420" bIns="45713" rtlCol="0">
            <a:spAutoFit/>
          </a:bodyPr>
          <a:lstStyle/>
          <a:p>
            <a:r>
              <a:rPr lang="ja-JP" altLang="en-US" sz="1200" spc="-100" dirty="0" smtClean="0">
                <a:solidFill>
                  <a:prstClr val="black"/>
                </a:solidFill>
                <a:latin typeface="ＭＳ Ｐゴシック"/>
              </a:rPr>
              <a:t>介護が必要になったら･･･  </a:t>
            </a:r>
            <a:endParaRPr lang="en-US" altLang="ja-JP" sz="1200" spc="-100" dirty="0" smtClean="0">
              <a:solidFill>
                <a:prstClr val="black"/>
              </a:solidFill>
              <a:latin typeface="ＭＳ Ｐゴシック"/>
            </a:endParaRPr>
          </a:p>
          <a:p>
            <a:r>
              <a:rPr lang="ja-JP" altLang="en-US" sz="1600" b="1" spc="-100" dirty="0" smtClean="0">
                <a:solidFill>
                  <a:prstClr val="black"/>
                </a:solidFill>
                <a:latin typeface="HG丸ｺﾞｼｯｸM-PRO" pitchFamily="50" charset="-128"/>
                <a:ea typeface="HG丸ｺﾞｼｯｸM-PRO" pitchFamily="50" charset="-128"/>
              </a:rPr>
              <a:t>　　　介　護</a:t>
            </a:r>
            <a:endParaRPr lang="en-US" altLang="ja-JP" sz="1600" b="1" spc="-100" dirty="0" smtClean="0">
              <a:solidFill>
                <a:prstClr val="black"/>
              </a:solidFill>
              <a:latin typeface="HG丸ｺﾞｼｯｸM-PRO" pitchFamily="50" charset="-128"/>
              <a:ea typeface="HG丸ｺﾞｼｯｸM-PRO" pitchFamily="50" charset="-128"/>
            </a:endParaRPr>
          </a:p>
        </p:txBody>
      </p:sp>
      <p:sp>
        <p:nvSpPr>
          <p:cNvPr id="67" name="テキスト ボックス 66"/>
          <p:cNvSpPr txBox="1"/>
          <p:nvPr/>
        </p:nvSpPr>
        <p:spPr>
          <a:xfrm>
            <a:off x="6209703" y="4797984"/>
            <a:ext cx="1239574" cy="215429"/>
          </a:xfrm>
          <a:prstGeom prst="rect">
            <a:avLst/>
          </a:prstGeom>
          <a:noFill/>
        </p:spPr>
        <p:txBody>
          <a:bodyPr wrap="square" lIns="91420" tIns="45713" rIns="91420" bIns="45713" rtlCol="0">
            <a:spAutoFit/>
          </a:bodyPr>
          <a:lstStyle/>
          <a:p>
            <a:r>
              <a:rPr lang="ja-JP" altLang="en-US" sz="800" spc="-100" dirty="0" smtClean="0">
                <a:solidFill>
                  <a:prstClr val="black"/>
                </a:solidFill>
                <a:latin typeface="ＭＳ Ｐゴシック"/>
              </a:rPr>
              <a:t>■介護予防サービス</a:t>
            </a:r>
            <a:endParaRPr lang="en-US" altLang="ja-JP" sz="800" spc="-100" dirty="0" smtClean="0">
              <a:solidFill>
                <a:prstClr val="black"/>
              </a:solidFill>
              <a:latin typeface="ＭＳ Ｐゴシック"/>
            </a:endParaRPr>
          </a:p>
        </p:txBody>
      </p:sp>
      <p:sp>
        <p:nvSpPr>
          <p:cNvPr id="68" name="正方形/長方形 67"/>
          <p:cNvSpPr/>
          <p:nvPr/>
        </p:nvSpPr>
        <p:spPr>
          <a:xfrm>
            <a:off x="81579" y="43545"/>
            <a:ext cx="9778938" cy="375843"/>
          </a:xfrm>
          <a:prstGeom prst="rect">
            <a:avLst/>
          </a:prstGeom>
          <a:solidFill>
            <a:srgbClr val="FFFF00">
              <a:alpha val="31000"/>
            </a:srgbClr>
          </a:solidFill>
          <a:ln>
            <a:solidFill>
              <a:srgbClr val="4F81BD">
                <a:shade val="50000"/>
              </a:srgb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ja-JP" altLang="en-US" sz="2000" dirty="0" smtClean="0">
                <a:solidFill>
                  <a:prstClr val="black"/>
                </a:solidFill>
                <a:latin typeface="HGP創英角ｺﾞｼｯｸUB" pitchFamily="50" charset="-128"/>
                <a:ea typeface="HGP創英角ｺﾞｼｯｸUB" pitchFamily="50" charset="-128"/>
              </a:rPr>
              <a:t>地域</a:t>
            </a:r>
            <a:r>
              <a:rPr lang="ja-JP" altLang="en-US" sz="2000" dirty="0">
                <a:solidFill>
                  <a:prstClr val="black"/>
                </a:solidFill>
                <a:latin typeface="HGP創英角ｺﾞｼｯｸUB" pitchFamily="50" charset="-128"/>
                <a:ea typeface="HGP創英角ｺﾞｼｯｸUB" pitchFamily="50" charset="-128"/>
              </a:rPr>
              <a:t>包括</a:t>
            </a:r>
            <a:r>
              <a:rPr lang="ja-JP" altLang="en-US" sz="2000" dirty="0" smtClean="0">
                <a:solidFill>
                  <a:prstClr val="black"/>
                </a:solidFill>
                <a:latin typeface="HGP創英角ｺﾞｼｯｸUB" pitchFamily="50" charset="-128"/>
                <a:ea typeface="HGP創英角ｺﾞｼｯｸUB" pitchFamily="50" charset="-128"/>
              </a:rPr>
              <a:t>ケアシステムの構築について</a:t>
            </a:r>
            <a:endParaRPr lang="ja-JP" altLang="en-US" sz="2000" dirty="0">
              <a:solidFill>
                <a:prstClr val="black"/>
              </a:solidFill>
              <a:latin typeface="HGP創英角ｺﾞｼｯｸUB" pitchFamily="50" charset="-128"/>
              <a:ea typeface="HGP創英角ｺﾞｼｯｸUB" pitchFamily="50" charset="-128"/>
            </a:endParaRPr>
          </a:p>
        </p:txBody>
      </p:sp>
      <p:pic>
        <p:nvPicPr>
          <p:cNvPr id="332802" name="Picture 2" descr="http://2.bp.blogspot.com/-ZutWWMGHrFI/T0NQ4UxCeUI/AAAAAAAAEXQ/2yMbzeE4if8/s1600/ojiisan_stand.png"/>
          <p:cNvPicPr>
            <a:picLocks noChangeAspect="1" noChangeArrowheads="1"/>
          </p:cNvPicPr>
          <p:nvPr/>
        </p:nvPicPr>
        <p:blipFill>
          <a:blip r:embed="rId20" cstate="print"/>
          <a:srcRect/>
          <a:stretch>
            <a:fillRect/>
          </a:stretch>
        </p:blipFill>
        <p:spPr bwMode="auto">
          <a:xfrm>
            <a:off x="5817107" y="4365104"/>
            <a:ext cx="352996" cy="711162"/>
          </a:xfrm>
          <a:prstGeom prst="rect">
            <a:avLst/>
          </a:prstGeom>
          <a:noFill/>
        </p:spPr>
      </p:pic>
      <p:sp>
        <p:nvSpPr>
          <p:cNvPr id="80" name="角丸四角形 79"/>
          <p:cNvSpPr/>
          <p:nvPr/>
        </p:nvSpPr>
        <p:spPr bwMode="auto">
          <a:xfrm>
            <a:off x="194630" y="476672"/>
            <a:ext cx="9584527" cy="2412000"/>
          </a:xfrm>
          <a:prstGeom prst="roundRect">
            <a:avLst>
              <a:gd name="adj" fmla="val 6785"/>
            </a:avLst>
          </a:prstGeom>
          <a:solidFill>
            <a:srgbClr val="FFFF99"/>
          </a:solidFill>
          <a:ln w="9525" cap="flat" cmpd="sng" algn="ctr">
            <a:solidFill>
              <a:schemeClr val="tx1"/>
            </a:solidFill>
            <a:prstDash val="solid"/>
            <a:round/>
            <a:headEnd type="none" w="med" len="med"/>
            <a:tailEnd type="none" w="med" len="med"/>
          </a:ln>
          <a:effectLst/>
          <a:scene3d>
            <a:camera prst="orthographicFront"/>
            <a:lightRig rig="threePt" dir="t"/>
          </a:scene3d>
          <a:sp3d>
            <a:bevelT/>
            <a:bevelB/>
          </a:sp3d>
        </p:spPr>
        <p:txBody>
          <a:bodyPr tIns="36000" bIns="36000" anchor="ctr"/>
          <a:lstStyle/>
          <a:p>
            <a:pPr marL="177800" indent="-177800">
              <a:lnSpc>
                <a:spcPts val="1800"/>
              </a:lnSpc>
              <a:spcBef>
                <a:spcPts val="600"/>
              </a:spcBef>
              <a:defRPr/>
            </a:pPr>
            <a:r>
              <a:rPr lang="ja-JP" altLang="en-US" sz="1600" dirty="0">
                <a:solidFill>
                  <a:srgbClr val="000000"/>
                </a:solidFill>
                <a:latin typeface="HGPｺﾞｼｯｸM" pitchFamily="50" charset="-128"/>
                <a:ea typeface="HGPｺﾞｼｯｸM" pitchFamily="50" charset="-128"/>
              </a:rPr>
              <a:t>○　団塊</a:t>
            </a:r>
            <a:r>
              <a:rPr lang="ja-JP" altLang="en-US" sz="1600" dirty="0" smtClean="0">
                <a:solidFill>
                  <a:srgbClr val="000000"/>
                </a:solidFill>
                <a:latin typeface="HGPｺﾞｼｯｸM" pitchFamily="50" charset="-128"/>
                <a:ea typeface="HGPｺﾞｼｯｸM" pitchFamily="50" charset="-128"/>
              </a:rPr>
              <a:t>の世代が７５歳以上となる２０２５年を目途に、重度な要介護</a:t>
            </a:r>
            <a:r>
              <a:rPr lang="ja-JP" altLang="en-US" sz="1600" dirty="0">
                <a:solidFill>
                  <a:srgbClr val="000000"/>
                </a:solidFill>
                <a:latin typeface="HGPｺﾞｼｯｸM" pitchFamily="50" charset="-128"/>
                <a:ea typeface="HGPｺﾞｼｯｸM" pitchFamily="50" charset="-128"/>
              </a:rPr>
              <a:t>状態と</a:t>
            </a:r>
            <a:r>
              <a:rPr lang="ja-JP" altLang="en-US" sz="1600" dirty="0" smtClean="0">
                <a:solidFill>
                  <a:srgbClr val="000000"/>
                </a:solidFill>
                <a:latin typeface="HGPｺﾞｼｯｸM" pitchFamily="50" charset="-128"/>
                <a:ea typeface="HGPｺﾞｼｯｸM" pitchFamily="50" charset="-128"/>
              </a:rPr>
              <a:t>なっても住み慣れた</a:t>
            </a:r>
            <a:r>
              <a:rPr lang="ja-JP" altLang="en-US" sz="1600" dirty="0">
                <a:solidFill>
                  <a:srgbClr val="000000"/>
                </a:solidFill>
                <a:latin typeface="HGPｺﾞｼｯｸM" pitchFamily="50" charset="-128"/>
                <a:ea typeface="HGPｺﾞｼｯｸM" pitchFamily="50" charset="-128"/>
              </a:rPr>
              <a:t>地域で自分らしい暮らしを人生の最後まで続けることが</a:t>
            </a:r>
            <a:r>
              <a:rPr lang="ja-JP" altLang="en-US" sz="1600" dirty="0" smtClean="0">
                <a:solidFill>
                  <a:srgbClr val="000000"/>
                </a:solidFill>
                <a:latin typeface="HGPｺﾞｼｯｸM" pitchFamily="50" charset="-128"/>
                <a:ea typeface="HGPｺﾞｼｯｸM" pitchFamily="50" charset="-128"/>
              </a:rPr>
              <a:t>できるよう、</a:t>
            </a:r>
            <a:r>
              <a:rPr lang="ja-JP" altLang="en-US" sz="1600" b="1" dirty="0" smtClean="0">
                <a:solidFill>
                  <a:srgbClr val="FF0000"/>
                </a:solidFill>
                <a:latin typeface="HGPｺﾞｼｯｸM" pitchFamily="50" charset="-128"/>
                <a:ea typeface="HGPｺﾞｼｯｸM" pitchFamily="50" charset="-128"/>
              </a:rPr>
              <a:t>医療</a:t>
            </a:r>
            <a:r>
              <a:rPr lang="ja-JP" altLang="en-US" sz="1600" b="1" dirty="0">
                <a:solidFill>
                  <a:srgbClr val="FF0000"/>
                </a:solidFill>
                <a:latin typeface="HGPｺﾞｼｯｸM" pitchFamily="50" charset="-128"/>
                <a:ea typeface="HGPｺﾞｼｯｸM" pitchFamily="50" charset="-128"/>
              </a:rPr>
              <a:t>・介護・予防・住まい・生活支援が一体的に提供される地域包括ケアシステム</a:t>
            </a:r>
            <a:r>
              <a:rPr lang="ja-JP" altLang="en-US" sz="1600" b="1" dirty="0" smtClean="0">
                <a:solidFill>
                  <a:srgbClr val="FF0000"/>
                </a:solidFill>
                <a:latin typeface="HGPｺﾞｼｯｸM" pitchFamily="50" charset="-128"/>
                <a:ea typeface="HGPｺﾞｼｯｸM" pitchFamily="50" charset="-128"/>
              </a:rPr>
              <a:t>の構築を実現</a:t>
            </a:r>
            <a:r>
              <a:rPr lang="ja-JP" altLang="en-US" sz="1600" dirty="0">
                <a:solidFill>
                  <a:srgbClr val="000000"/>
                </a:solidFill>
                <a:latin typeface="HGPｺﾞｼｯｸM" pitchFamily="50" charset="-128"/>
                <a:ea typeface="HGPｺﾞｼｯｸM" pitchFamily="50" charset="-128"/>
              </a:rPr>
              <a:t>。</a:t>
            </a:r>
            <a:endParaRPr lang="en-US" altLang="ja-JP" sz="1600" dirty="0" smtClean="0">
              <a:solidFill>
                <a:srgbClr val="000000"/>
              </a:solidFill>
              <a:latin typeface="HGPｺﾞｼｯｸM" pitchFamily="50" charset="-128"/>
              <a:ea typeface="HGPｺﾞｼｯｸM" pitchFamily="50" charset="-128"/>
            </a:endParaRPr>
          </a:p>
          <a:p>
            <a:pPr marL="177800" indent="-177800">
              <a:lnSpc>
                <a:spcPts val="1800"/>
              </a:lnSpc>
              <a:spcBef>
                <a:spcPts val="600"/>
              </a:spcBef>
              <a:defRPr/>
            </a:pPr>
            <a:r>
              <a:rPr lang="ja-JP" altLang="en-US" sz="1600" dirty="0" smtClean="0">
                <a:solidFill>
                  <a:srgbClr val="000000"/>
                </a:solidFill>
                <a:latin typeface="HGPｺﾞｼｯｸM" pitchFamily="50" charset="-128"/>
                <a:ea typeface="HGPｺﾞｼｯｸM" pitchFamily="50" charset="-128"/>
              </a:rPr>
              <a:t>○　今後、認知症高齢者の増加が見込まれることから、認知症高齢者の地域での生活を支えるためにも、地域包括ケアシステムの構築が重要</a:t>
            </a:r>
            <a:r>
              <a:rPr lang="ja-JP" altLang="en-US" sz="1600" dirty="0">
                <a:solidFill>
                  <a:srgbClr val="000000"/>
                </a:solidFill>
                <a:latin typeface="HGPｺﾞｼｯｸM" pitchFamily="50" charset="-128"/>
                <a:ea typeface="HGPｺﾞｼｯｸM" pitchFamily="50" charset="-128"/>
              </a:rPr>
              <a:t>。</a:t>
            </a:r>
            <a:endParaRPr lang="en-US" altLang="ja-JP" sz="1600" dirty="0">
              <a:solidFill>
                <a:srgbClr val="000000"/>
              </a:solidFill>
              <a:latin typeface="HGPｺﾞｼｯｸM" pitchFamily="50" charset="-128"/>
              <a:ea typeface="HGPｺﾞｼｯｸM" pitchFamily="50" charset="-128"/>
            </a:endParaRPr>
          </a:p>
          <a:p>
            <a:pPr marL="177800" indent="-177800">
              <a:lnSpc>
                <a:spcPts val="1800"/>
              </a:lnSpc>
              <a:spcBef>
                <a:spcPts val="600"/>
              </a:spcBef>
              <a:defRPr/>
            </a:pPr>
            <a:r>
              <a:rPr lang="ja-JP" altLang="en-US" sz="1600" dirty="0">
                <a:solidFill>
                  <a:srgbClr val="000000"/>
                </a:solidFill>
                <a:latin typeface="HGPｺﾞｼｯｸM" pitchFamily="50" charset="-128"/>
                <a:ea typeface="HGPｺﾞｼｯｸM" pitchFamily="50" charset="-128"/>
              </a:rPr>
              <a:t>○　人口が横ばいで７５歳以上人口が急増する大都市部</a:t>
            </a:r>
            <a:r>
              <a:rPr lang="ja-JP" altLang="en-US" sz="1600" dirty="0" smtClean="0">
                <a:solidFill>
                  <a:srgbClr val="000000"/>
                </a:solidFill>
                <a:latin typeface="HGPｺﾞｼｯｸM" pitchFamily="50" charset="-128"/>
                <a:ea typeface="HGPｺﾞｼｯｸM" pitchFamily="50" charset="-128"/>
              </a:rPr>
              <a:t>、７５歳</a:t>
            </a:r>
            <a:r>
              <a:rPr lang="ja-JP" altLang="en-US" sz="1600" dirty="0">
                <a:solidFill>
                  <a:srgbClr val="000000"/>
                </a:solidFill>
                <a:latin typeface="HGPｺﾞｼｯｸM" pitchFamily="50" charset="-128"/>
                <a:ea typeface="HGPｺﾞｼｯｸM" pitchFamily="50" charset="-128"/>
              </a:rPr>
              <a:t>以上</a:t>
            </a:r>
            <a:r>
              <a:rPr lang="ja-JP" altLang="en-US" sz="1600" dirty="0" smtClean="0">
                <a:solidFill>
                  <a:srgbClr val="000000"/>
                </a:solidFill>
                <a:latin typeface="HGPｺﾞｼｯｸM" pitchFamily="50" charset="-128"/>
                <a:ea typeface="HGPｺﾞｼｯｸM" pitchFamily="50" charset="-128"/>
              </a:rPr>
              <a:t>人口の増加は緩やかだが人口は減少</a:t>
            </a:r>
            <a:r>
              <a:rPr lang="ja-JP" altLang="en-US" sz="1600" dirty="0">
                <a:solidFill>
                  <a:srgbClr val="000000"/>
                </a:solidFill>
                <a:latin typeface="HGPｺﾞｼｯｸM" pitchFamily="50" charset="-128"/>
                <a:ea typeface="HGPｺﾞｼｯｸM" pitchFamily="50" charset="-128"/>
              </a:rPr>
              <a:t>する</a:t>
            </a:r>
            <a:r>
              <a:rPr lang="ja-JP" altLang="en-US" sz="1600" dirty="0" smtClean="0">
                <a:solidFill>
                  <a:srgbClr val="000000"/>
                </a:solidFill>
                <a:latin typeface="HGPｺﾞｼｯｸM" pitchFamily="50" charset="-128"/>
                <a:ea typeface="HGPｺﾞｼｯｸM" pitchFamily="50" charset="-128"/>
              </a:rPr>
              <a:t>町村部等、</a:t>
            </a:r>
            <a:r>
              <a:rPr lang="ja-JP" altLang="en-US" sz="1600" b="1" dirty="0" smtClean="0">
                <a:solidFill>
                  <a:srgbClr val="FF0000"/>
                </a:solidFill>
                <a:latin typeface="HGPｺﾞｼｯｸM" pitchFamily="50" charset="-128"/>
                <a:ea typeface="HGPｺﾞｼｯｸM" pitchFamily="50" charset="-128"/>
              </a:rPr>
              <a:t>高齢化の進展</a:t>
            </a:r>
            <a:r>
              <a:rPr lang="ja-JP" altLang="en-US" sz="1600" b="1" dirty="0">
                <a:solidFill>
                  <a:srgbClr val="FF0000"/>
                </a:solidFill>
                <a:latin typeface="HGPｺﾞｼｯｸM" pitchFamily="50" charset="-128"/>
                <a:ea typeface="HGPｺﾞｼｯｸM" pitchFamily="50" charset="-128"/>
              </a:rPr>
              <a:t>状況</a:t>
            </a:r>
            <a:r>
              <a:rPr lang="ja-JP" altLang="en-US" sz="1600" b="1" dirty="0" smtClean="0">
                <a:solidFill>
                  <a:srgbClr val="FF0000"/>
                </a:solidFill>
                <a:latin typeface="HGPｺﾞｼｯｸM" pitchFamily="50" charset="-128"/>
                <a:ea typeface="HGPｺﾞｼｯｸM" pitchFamily="50" charset="-128"/>
              </a:rPr>
              <a:t>には大きな地域差</a:t>
            </a:r>
            <a:r>
              <a:rPr lang="ja-JP" altLang="en-US" sz="1600" dirty="0" smtClean="0">
                <a:solidFill>
                  <a:srgbClr val="000000"/>
                </a:solidFill>
                <a:latin typeface="HGPｺﾞｼｯｸM" pitchFamily="50" charset="-128"/>
                <a:ea typeface="HGPｺﾞｼｯｸM" pitchFamily="50" charset="-128"/>
              </a:rPr>
              <a:t>。</a:t>
            </a:r>
            <a:endParaRPr lang="en-US" altLang="ja-JP" sz="1600" dirty="0">
              <a:solidFill>
                <a:srgbClr val="000000"/>
              </a:solidFill>
              <a:latin typeface="HGPｺﾞｼｯｸM" pitchFamily="50" charset="-128"/>
              <a:ea typeface="HGPｺﾞｼｯｸM" pitchFamily="50" charset="-128"/>
            </a:endParaRPr>
          </a:p>
          <a:p>
            <a:pPr marL="177800" indent="-177800">
              <a:lnSpc>
                <a:spcPts val="1800"/>
              </a:lnSpc>
              <a:spcBef>
                <a:spcPts val="600"/>
              </a:spcBef>
              <a:defRPr/>
            </a:pPr>
            <a:r>
              <a:rPr lang="ja-JP" altLang="en-US" sz="1600" dirty="0" smtClean="0">
                <a:solidFill>
                  <a:srgbClr val="000000"/>
                </a:solidFill>
                <a:latin typeface="HGPｺﾞｼｯｸM" pitchFamily="50" charset="-128"/>
                <a:ea typeface="HGPｺﾞｼｯｸM" pitchFamily="50" charset="-128"/>
              </a:rPr>
              <a:t>○　地域</a:t>
            </a:r>
            <a:r>
              <a:rPr lang="ja-JP" altLang="en-US" sz="1600" dirty="0">
                <a:solidFill>
                  <a:srgbClr val="000000"/>
                </a:solidFill>
                <a:latin typeface="HGPｺﾞｼｯｸM" pitchFamily="50" charset="-128"/>
                <a:ea typeface="HGPｺﾞｼｯｸM" pitchFamily="50" charset="-128"/>
              </a:rPr>
              <a:t>包括</a:t>
            </a:r>
            <a:r>
              <a:rPr lang="ja-JP" altLang="en-US" sz="1600" dirty="0" smtClean="0">
                <a:solidFill>
                  <a:srgbClr val="000000"/>
                </a:solidFill>
                <a:latin typeface="HGPｺﾞｼｯｸM" pitchFamily="50" charset="-128"/>
                <a:ea typeface="HGPｺﾞｼｯｸM" pitchFamily="50" charset="-128"/>
              </a:rPr>
              <a:t>ケアシステムは、</a:t>
            </a:r>
            <a:r>
              <a:rPr lang="ja-JP" altLang="en-US" sz="1600" b="1" dirty="0" smtClean="0">
                <a:solidFill>
                  <a:srgbClr val="FF0000"/>
                </a:solidFill>
                <a:latin typeface="HGPｺﾞｼｯｸM" pitchFamily="50" charset="-128"/>
                <a:ea typeface="HGPｺﾞｼｯｸM" pitchFamily="50" charset="-128"/>
              </a:rPr>
              <a:t>保険者である市町村や都道府県が、地域の自主性や主体性に基づき、地域の</a:t>
            </a:r>
            <a:r>
              <a:rPr lang="ja-JP" altLang="en-US" sz="1600" b="1" dirty="0">
                <a:solidFill>
                  <a:srgbClr val="FF0000"/>
                </a:solidFill>
                <a:latin typeface="HGPｺﾞｼｯｸM" pitchFamily="50" charset="-128"/>
                <a:ea typeface="HGPｺﾞｼｯｸM" pitchFamily="50" charset="-128"/>
              </a:rPr>
              <a:t>特性に</a:t>
            </a:r>
            <a:r>
              <a:rPr lang="ja-JP" altLang="en-US" sz="1600" b="1" dirty="0" smtClean="0">
                <a:solidFill>
                  <a:srgbClr val="FF0000"/>
                </a:solidFill>
                <a:latin typeface="HGPｺﾞｼｯｸM" pitchFamily="50" charset="-128"/>
                <a:ea typeface="HGPｺﾞｼｯｸM" pitchFamily="50" charset="-128"/>
              </a:rPr>
              <a:t>応じて作り上げていく</a:t>
            </a:r>
            <a:r>
              <a:rPr lang="ja-JP" altLang="en-US" sz="1600" dirty="0" smtClean="0">
                <a:solidFill>
                  <a:prstClr val="black"/>
                </a:solidFill>
                <a:latin typeface="HGPｺﾞｼｯｸM" pitchFamily="50" charset="-128"/>
                <a:ea typeface="HGPｺﾞｼｯｸM" pitchFamily="50" charset="-128"/>
              </a:rPr>
              <a:t>ことが必要。</a:t>
            </a:r>
            <a:endParaRPr lang="ja-JP" altLang="en-US" sz="1200" dirty="0">
              <a:solidFill>
                <a:prstClr val="black"/>
              </a:solidFill>
            </a:endParaRPr>
          </a:p>
        </p:txBody>
      </p:sp>
      <p:sp>
        <p:nvSpPr>
          <p:cNvPr id="56" name="スライド番号プレースホルダ 10"/>
          <p:cNvSpPr>
            <a:spLocks noGrp="1"/>
          </p:cNvSpPr>
          <p:nvPr>
            <p:ph type="sldNum" sz="quarter" idx="12"/>
          </p:nvPr>
        </p:nvSpPr>
        <p:spPr>
          <a:xfrm>
            <a:off x="9494367" y="6520790"/>
            <a:ext cx="427197" cy="365125"/>
          </a:xfrm>
        </p:spPr>
        <p:txBody>
          <a:bodyPr/>
          <a:lstStyle/>
          <a:p>
            <a:fld id="{72D2F0F9-40FE-47A2-901C-3C832B0C1FC9}" type="slidenum">
              <a:rPr lang="ja-JP" altLang="en-US" sz="1400">
                <a:solidFill>
                  <a:prstClr val="black"/>
                </a:solidFill>
              </a:rPr>
              <a:pPr/>
              <a:t>11</a:t>
            </a:fld>
            <a:endParaRPr lang="ja-JP" altLang="en-US" sz="1400" dirty="0">
              <a:solidFill>
                <a:prstClr val="black"/>
              </a:solidFill>
            </a:endParaRPr>
          </a:p>
        </p:txBody>
      </p:sp>
    </p:spTree>
    <p:extLst>
      <p:ext uri="{BB962C8B-B14F-4D97-AF65-F5344CB8AC3E}">
        <p14:creationId xmlns:p14="http://schemas.microsoft.com/office/powerpoint/2010/main" val="3958924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下矢印 10"/>
          <p:cNvSpPr/>
          <p:nvPr/>
        </p:nvSpPr>
        <p:spPr>
          <a:xfrm>
            <a:off x="6026277" y="3645024"/>
            <a:ext cx="919888" cy="352556"/>
          </a:xfrm>
          <a:prstGeom prst="down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913575"/>
            <a:endParaRPr lang="ja-JP" altLang="en-US">
              <a:solidFill>
                <a:prstClr val="black"/>
              </a:solidFill>
            </a:endParaRPr>
          </a:p>
        </p:txBody>
      </p:sp>
      <p:sp>
        <p:nvSpPr>
          <p:cNvPr id="5" name="右矢印吹き出し 4"/>
          <p:cNvSpPr/>
          <p:nvPr/>
        </p:nvSpPr>
        <p:spPr>
          <a:xfrm rot="16200000">
            <a:off x="1995505" y="3714163"/>
            <a:ext cx="1197942" cy="4773511"/>
          </a:xfrm>
          <a:prstGeom prst="rightArrowCallout">
            <a:avLst>
              <a:gd name="adj1" fmla="val 10839"/>
              <a:gd name="adj2" fmla="val 0"/>
              <a:gd name="adj3" fmla="val 17025"/>
              <a:gd name="adj4" fmla="val 72952"/>
            </a:avLst>
          </a:prstGeom>
          <a:solidFill>
            <a:schemeClr val="bg1"/>
          </a:solidFill>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3575"/>
            <a:endParaRPr lang="ja-JP" altLang="en-US">
              <a:solidFill>
                <a:prstClr val="black"/>
              </a:solidFill>
            </a:endParaRPr>
          </a:p>
        </p:txBody>
      </p:sp>
      <p:sp>
        <p:nvSpPr>
          <p:cNvPr id="35" name="角丸四角形 34"/>
          <p:cNvSpPr/>
          <p:nvPr/>
        </p:nvSpPr>
        <p:spPr>
          <a:xfrm>
            <a:off x="195361" y="1903499"/>
            <a:ext cx="4782343" cy="3469717"/>
          </a:xfrm>
          <a:prstGeom prst="roundRect">
            <a:avLst/>
          </a:prstGeom>
          <a:solidFill>
            <a:schemeClr val="bg2"/>
          </a:solidFill>
          <a:ln w="6350">
            <a:solidFill>
              <a:schemeClr val="accent6">
                <a:lumMod val="60000"/>
                <a:lumOff val="4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defTabSz="913575"/>
            <a:endParaRPr lang="ja-JP" altLang="en-US" sz="1000" dirty="0">
              <a:solidFill>
                <a:prstClr val="black"/>
              </a:solidFill>
            </a:endParaRPr>
          </a:p>
        </p:txBody>
      </p:sp>
      <p:grpSp>
        <p:nvGrpSpPr>
          <p:cNvPr id="3" name="グループ化 2"/>
          <p:cNvGrpSpPr/>
          <p:nvPr/>
        </p:nvGrpSpPr>
        <p:grpSpPr>
          <a:xfrm>
            <a:off x="72008" y="461688"/>
            <a:ext cx="9712398" cy="1311129"/>
            <a:chOff x="65748" y="3620895"/>
            <a:chExt cx="9851748" cy="2157255"/>
          </a:xfrm>
        </p:grpSpPr>
        <p:sp>
          <p:nvSpPr>
            <p:cNvPr id="43" name="コンテンツ プレースホルダー 1"/>
            <p:cNvSpPr txBox="1">
              <a:spLocks/>
            </p:cNvSpPr>
            <p:nvPr/>
          </p:nvSpPr>
          <p:spPr>
            <a:xfrm>
              <a:off x="65748" y="3620895"/>
              <a:ext cx="9851748" cy="2157255"/>
            </a:xfrm>
            <a:prstGeom prst="rect">
              <a:avLst/>
            </a:prstGeom>
            <a:ln w="12700" cmpd="sng">
              <a:solidFill>
                <a:schemeClr val="tx1"/>
              </a:solidFill>
              <a:prstDash val="solid"/>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1200" smtClean="0">
                  <a:solidFill>
                    <a:prstClr val="black"/>
                  </a:solidFill>
                  <a:latin typeface="ＭＳ Ｐゴシック"/>
                </a:rPr>
                <a:t>　　　　　　　　　　　　　　　　　　　　　　　　　　　　　　　　</a:t>
              </a:r>
              <a:endParaRPr lang="en-US" altLang="ja-JP" sz="1200" smtClean="0">
                <a:solidFill>
                  <a:prstClr val="black"/>
                </a:solidFill>
                <a:latin typeface="ＭＳ Ｐゴシック"/>
              </a:endParaRPr>
            </a:p>
            <a:p>
              <a:pPr marL="0" indent="0">
                <a:buFont typeface="Arial" panose="020B0604020202020204" pitchFamily="34" charset="0"/>
                <a:buNone/>
              </a:pPr>
              <a:r>
                <a:rPr lang="ja-JP" altLang="en-US" sz="1200" smtClean="0">
                  <a:solidFill>
                    <a:prstClr val="black"/>
                  </a:solidFill>
                  <a:latin typeface="ＭＳ Ｐゴシック"/>
                </a:rPr>
                <a:t>　　　　　　</a:t>
              </a:r>
              <a:endParaRPr lang="en-US" altLang="ja-JP" sz="1200" smtClean="0">
                <a:solidFill>
                  <a:prstClr val="black"/>
                </a:solidFill>
                <a:latin typeface="ＭＳ Ｐゴシック"/>
              </a:endParaRPr>
            </a:p>
            <a:p>
              <a:pPr marL="0" indent="0">
                <a:buFont typeface="Arial" panose="020B0604020202020204" pitchFamily="34" charset="0"/>
                <a:buNone/>
              </a:pPr>
              <a:endParaRPr lang="en-US" altLang="ja-JP" sz="1200" dirty="0" smtClean="0">
                <a:solidFill>
                  <a:prstClr val="black"/>
                </a:solidFill>
                <a:latin typeface="ＭＳ Ｐゴシック"/>
              </a:endParaRPr>
            </a:p>
          </p:txBody>
        </p:sp>
        <p:sp>
          <p:nvSpPr>
            <p:cNvPr id="46" name="テキスト ボックス 45"/>
            <p:cNvSpPr txBox="1"/>
            <p:nvPr/>
          </p:nvSpPr>
          <p:spPr>
            <a:xfrm>
              <a:off x="153394" y="3620895"/>
              <a:ext cx="9638039" cy="2157255"/>
            </a:xfrm>
            <a:prstGeom prst="rect">
              <a:avLst/>
            </a:prstGeom>
            <a:noFill/>
          </p:spPr>
          <p:txBody>
            <a:bodyPr wrap="square" rtlCol="0">
              <a:spAutoFit/>
            </a:bodyPr>
            <a:lstStyle/>
            <a:p>
              <a:pPr marL="185738" indent="-185738" defTabSz="913575">
                <a:lnSpc>
                  <a:spcPct val="110000"/>
                </a:lnSpc>
              </a:pPr>
              <a:r>
                <a:rPr lang="ja-JP" altLang="en-US" sz="1200" dirty="0" smtClean="0">
                  <a:solidFill>
                    <a:prstClr val="black"/>
                  </a:solidFill>
                  <a:latin typeface="ＭＳ Ｐゴシック"/>
                </a:rPr>
                <a:t>○予防給付のうち訪問介護・通所介護について、市町村</a:t>
              </a:r>
              <a:r>
                <a:rPr lang="ja-JP" altLang="en-US" sz="1200" dirty="0">
                  <a:solidFill>
                    <a:prstClr val="black"/>
                  </a:solidFill>
                  <a:latin typeface="ＭＳ Ｐゴシック"/>
                </a:rPr>
                <a:t>が</a:t>
              </a:r>
              <a:r>
                <a:rPr lang="ja-JP" altLang="en-US" sz="1200" u="sng" dirty="0">
                  <a:solidFill>
                    <a:prstClr val="black"/>
                  </a:solidFill>
                  <a:latin typeface="ＭＳ Ｐゴシック"/>
                </a:rPr>
                <a:t>地域の実情に応じた取組</a:t>
              </a:r>
              <a:r>
                <a:rPr lang="ja-JP" altLang="en-US" sz="1200" dirty="0">
                  <a:solidFill>
                    <a:prstClr val="black"/>
                  </a:solidFill>
                  <a:latin typeface="ＭＳ Ｐゴシック"/>
                </a:rPr>
                <a:t>が</a:t>
              </a:r>
              <a:r>
                <a:rPr lang="ja-JP" altLang="en-US" sz="1200" dirty="0" smtClean="0">
                  <a:solidFill>
                    <a:prstClr val="black"/>
                  </a:solidFill>
                  <a:latin typeface="ＭＳ Ｐゴシック"/>
                </a:rPr>
                <a:t>できる介護保険制度の</a:t>
              </a:r>
              <a:r>
                <a:rPr lang="ja-JP" altLang="en-US" sz="1200" u="sng" dirty="0" smtClean="0">
                  <a:solidFill>
                    <a:prstClr val="black"/>
                  </a:solidFill>
                  <a:latin typeface="ＭＳ Ｐゴシック"/>
                </a:rPr>
                <a:t>地域支援事業</a:t>
              </a:r>
              <a:r>
                <a:rPr lang="ja-JP" altLang="en-US" sz="1200" dirty="0" smtClean="0">
                  <a:solidFill>
                    <a:prstClr val="black"/>
                  </a:solidFill>
                  <a:latin typeface="ＭＳ Ｐゴシック"/>
                </a:rPr>
                <a:t>へ移行（２９年度末まで）。財源構成は給付と同じ（国、都道府県、市町村、</a:t>
              </a:r>
              <a:r>
                <a:rPr lang="en-US" altLang="ja-JP" sz="1200" dirty="0">
                  <a:solidFill>
                    <a:prstClr val="black"/>
                  </a:solidFill>
                  <a:latin typeface="ＭＳ Ｐゴシック"/>
                </a:rPr>
                <a:t>1</a:t>
              </a:r>
              <a:r>
                <a:rPr lang="ja-JP" altLang="en-US" sz="1200" dirty="0" smtClean="0">
                  <a:solidFill>
                    <a:prstClr val="black"/>
                  </a:solidFill>
                  <a:latin typeface="ＭＳ Ｐゴシック"/>
                </a:rPr>
                <a:t>号保険料、２号保険料）。</a:t>
              </a:r>
              <a:endParaRPr lang="en-US" altLang="ja-JP" sz="1200" dirty="0">
                <a:solidFill>
                  <a:prstClr val="black"/>
                </a:solidFill>
                <a:latin typeface="ＭＳ Ｐゴシック"/>
              </a:endParaRPr>
            </a:p>
            <a:p>
              <a:pPr marL="185738" indent="-185738" defTabSz="913575">
                <a:lnSpc>
                  <a:spcPct val="110000"/>
                </a:lnSpc>
              </a:pPr>
              <a:r>
                <a:rPr lang="ja-JP" altLang="en-US" sz="1200" dirty="0" smtClean="0">
                  <a:solidFill>
                    <a:prstClr val="black"/>
                  </a:solidFill>
                  <a:latin typeface="ＭＳ Ｐゴシック"/>
                </a:rPr>
                <a:t>○既存の介護事業所による既存のサービスに加えて、</a:t>
              </a:r>
              <a:r>
                <a:rPr lang="en-US" altLang="ja-JP" sz="1200" dirty="0" smtClean="0">
                  <a:solidFill>
                    <a:prstClr val="black"/>
                  </a:solidFill>
                  <a:latin typeface="ＭＳ Ｐゴシック"/>
                </a:rPr>
                <a:t>NPO</a:t>
              </a:r>
              <a:r>
                <a:rPr lang="ja-JP" altLang="en-US" sz="1200" dirty="0" err="1">
                  <a:solidFill>
                    <a:prstClr val="black"/>
                  </a:solidFill>
                  <a:latin typeface="ＭＳ Ｐゴシック"/>
                </a:rPr>
                <a:t>、</a:t>
              </a:r>
              <a:r>
                <a:rPr lang="ja-JP" altLang="en-US" sz="1200" dirty="0" smtClean="0">
                  <a:solidFill>
                    <a:prstClr val="black"/>
                  </a:solidFill>
                  <a:latin typeface="ＭＳ Ｐゴシック"/>
                </a:rPr>
                <a:t>民間</a:t>
              </a:r>
              <a:r>
                <a:rPr lang="ja-JP" altLang="en-US" sz="1200" dirty="0">
                  <a:solidFill>
                    <a:prstClr val="black"/>
                  </a:solidFill>
                  <a:latin typeface="ＭＳ Ｐゴシック"/>
                </a:rPr>
                <a:t>企業</a:t>
              </a:r>
              <a:r>
                <a:rPr lang="ja-JP" altLang="en-US" sz="1200" dirty="0" smtClean="0">
                  <a:solidFill>
                    <a:prstClr val="black"/>
                  </a:solidFill>
                  <a:latin typeface="ＭＳ Ｐゴシック"/>
                </a:rPr>
                <a:t>、ボランティア</a:t>
              </a:r>
              <a:r>
                <a:rPr lang="ja-JP" altLang="en-US" sz="1200" dirty="0">
                  <a:solidFill>
                    <a:prstClr val="black"/>
                  </a:solidFill>
                  <a:latin typeface="ＭＳ Ｐゴシック"/>
                </a:rPr>
                <a:t>など</a:t>
              </a:r>
              <a:r>
                <a:rPr lang="ja-JP" altLang="en-US" sz="1200" u="sng" dirty="0">
                  <a:solidFill>
                    <a:prstClr val="black"/>
                  </a:solidFill>
                  <a:latin typeface="ＭＳ Ｐゴシック"/>
                </a:rPr>
                <a:t>地域の多様な主体を活用</a:t>
              </a:r>
              <a:r>
                <a:rPr lang="ja-JP" altLang="en-US" sz="1200" dirty="0" smtClean="0">
                  <a:solidFill>
                    <a:prstClr val="black"/>
                  </a:solidFill>
                  <a:latin typeface="ＭＳ Ｐゴシック"/>
                </a:rPr>
                <a:t>して高齢者</a:t>
              </a:r>
              <a:r>
                <a:rPr lang="ja-JP" altLang="en-US" sz="1200" dirty="0">
                  <a:solidFill>
                    <a:prstClr val="black"/>
                  </a:solidFill>
                  <a:latin typeface="ＭＳ Ｐゴシック"/>
                </a:rPr>
                <a:t>を</a:t>
              </a:r>
              <a:r>
                <a:rPr lang="ja-JP" altLang="en-US" sz="1200" dirty="0" smtClean="0">
                  <a:solidFill>
                    <a:prstClr val="black"/>
                  </a:solidFill>
                  <a:latin typeface="ＭＳ Ｐゴシック"/>
                </a:rPr>
                <a:t>支援（高齢者の状態像等に応じたケアマネジメント）。</a:t>
              </a:r>
              <a:r>
                <a:rPr lang="ja-JP" altLang="en-US" sz="1200" u="sng" dirty="0" smtClean="0">
                  <a:solidFill>
                    <a:prstClr val="black"/>
                  </a:solidFill>
                  <a:latin typeface="ＭＳ Ｐゴシック"/>
                </a:rPr>
                <a:t>高齢者</a:t>
              </a:r>
              <a:r>
                <a:rPr lang="ja-JP" altLang="en-US" sz="1200" u="sng" dirty="0">
                  <a:solidFill>
                    <a:prstClr val="black"/>
                  </a:solidFill>
                  <a:latin typeface="ＭＳ Ｐゴシック"/>
                </a:rPr>
                <a:t>は</a:t>
              </a:r>
              <a:r>
                <a:rPr lang="ja-JP" altLang="en-US" sz="1200" u="sng" dirty="0" smtClean="0">
                  <a:solidFill>
                    <a:prstClr val="black"/>
                  </a:solidFill>
                  <a:latin typeface="ＭＳ Ｐゴシック"/>
                </a:rPr>
                <a:t>支え手側に回ることも</a:t>
              </a:r>
              <a:r>
                <a:rPr lang="ja-JP" altLang="en-US" sz="1200" dirty="0" smtClean="0">
                  <a:solidFill>
                    <a:prstClr val="black"/>
                  </a:solidFill>
                  <a:latin typeface="ＭＳ Ｐゴシック"/>
                </a:rPr>
                <a:t>。</a:t>
              </a:r>
              <a:endParaRPr lang="en-US" altLang="ja-JP" sz="1200" dirty="0" smtClean="0">
                <a:solidFill>
                  <a:prstClr val="black"/>
                </a:solidFill>
                <a:latin typeface="ＭＳ Ｐゴシック"/>
              </a:endParaRPr>
            </a:p>
            <a:p>
              <a:pPr marL="185738" indent="-185738" defTabSz="913575">
                <a:lnSpc>
                  <a:spcPct val="110000"/>
                </a:lnSpc>
              </a:pPr>
              <a:r>
                <a:rPr lang="ja-JP" altLang="en-US" sz="1200" dirty="0" smtClean="0">
                  <a:solidFill>
                    <a:prstClr val="black"/>
                  </a:solidFill>
                </a:rPr>
                <a:t>○総合</a:t>
              </a:r>
              <a:r>
                <a:rPr lang="ja-JP" altLang="en-US" sz="1200" dirty="0">
                  <a:solidFill>
                    <a:prstClr val="black"/>
                  </a:solidFill>
                </a:rPr>
                <a:t>事業の事業費の上限は、事業への移行分を賄えるように見直し</a:t>
              </a:r>
              <a:r>
                <a:rPr lang="ja-JP" altLang="en-US" sz="1200" dirty="0" smtClean="0">
                  <a:solidFill>
                    <a:prstClr val="black"/>
                  </a:solidFill>
                </a:rPr>
                <a:t>。</a:t>
              </a:r>
              <a:endParaRPr lang="en-US" altLang="ja-JP" sz="1200" dirty="0" smtClean="0">
                <a:solidFill>
                  <a:prstClr val="black"/>
                </a:solidFill>
              </a:endParaRPr>
            </a:p>
            <a:p>
              <a:pPr marL="185738" indent="-185738" defTabSz="913575">
                <a:lnSpc>
                  <a:spcPct val="110000"/>
                </a:lnSpc>
              </a:pPr>
              <a:r>
                <a:rPr lang="ja-JP" altLang="en-US" sz="1200" dirty="0" smtClean="0">
                  <a:solidFill>
                    <a:prstClr val="black"/>
                  </a:solidFill>
                </a:rPr>
                <a:t>○</a:t>
              </a:r>
              <a:r>
                <a:rPr lang="ja-JP" altLang="en-US" sz="1200" dirty="0" smtClean="0">
                  <a:solidFill>
                    <a:prstClr val="black"/>
                  </a:solidFill>
                  <a:latin typeface="ＭＳ Ｐゴシック"/>
                </a:rPr>
                <a:t>国は、指針（ガイドライン）を策定し、市町村による事業の円滑な実施を支援。</a:t>
              </a:r>
              <a:endParaRPr lang="en-US" altLang="ja-JP" sz="1200" dirty="0">
                <a:solidFill>
                  <a:prstClr val="black"/>
                </a:solidFill>
              </a:endParaRPr>
            </a:p>
          </p:txBody>
        </p:sp>
      </p:grpSp>
      <p:sp>
        <p:nvSpPr>
          <p:cNvPr id="42" name="テキスト ボックス 41"/>
          <p:cNvSpPr txBox="1"/>
          <p:nvPr/>
        </p:nvSpPr>
        <p:spPr>
          <a:xfrm>
            <a:off x="72026" y="66110"/>
            <a:ext cx="9715041" cy="338554"/>
          </a:xfrm>
          <a:prstGeom prst="rect">
            <a:avLst/>
          </a:prstGeom>
          <a:solidFill>
            <a:srgbClr val="FFFF00">
              <a:alpha val="30000"/>
            </a:srgbClr>
          </a:solidFill>
          <a:ln w="25400">
            <a:solidFill>
              <a:schemeClr val="accent1">
                <a:lumMod val="75000"/>
              </a:schemeClr>
            </a:solidFill>
          </a:ln>
        </p:spPr>
        <p:txBody>
          <a:bodyPr wrap="square" rtlCol="0">
            <a:spAutoFit/>
          </a:bodyPr>
          <a:lstStyle/>
          <a:p>
            <a:pPr algn="ctr" defTabSz="913575" fontAlgn="base">
              <a:spcBef>
                <a:spcPct val="0"/>
              </a:spcBef>
              <a:spcAft>
                <a:spcPct val="0"/>
              </a:spcAft>
            </a:pPr>
            <a:r>
              <a:rPr lang="ja-JP" altLang="en-US" sz="1600" dirty="0" smtClean="0">
                <a:solidFill>
                  <a:prstClr val="black"/>
                </a:solidFill>
                <a:latin typeface="HGP創英角ｺﾞｼｯｸUB" pitchFamily="50" charset="-128"/>
                <a:ea typeface="HGP創英角ｺﾞｼｯｸUB" pitchFamily="50" charset="-128"/>
              </a:rPr>
              <a:t>予防給付の見直しと地域支援事業の</a:t>
            </a:r>
            <a:r>
              <a:rPr lang="ja-JP" altLang="en-US" sz="1600" dirty="0">
                <a:solidFill>
                  <a:prstClr val="black"/>
                </a:solidFill>
                <a:latin typeface="HGP創英角ｺﾞｼｯｸUB" pitchFamily="50" charset="-128"/>
                <a:ea typeface="HGP創英角ｺﾞｼｯｸUB" pitchFamily="50" charset="-128"/>
              </a:rPr>
              <a:t>充実</a:t>
            </a:r>
          </a:p>
        </p:txBody>
      </p:sp>
      <p:sp>
        <p:nvSpPr>
          <p:cNvPr id="8" name="正方形/長方形 7"/>
          <p:cNvSpPr/>
          <p:nvPr/>
        </p:nvSpPr>
        <p:spPr>
          <a:xfrm>
            <a:off x="56474" y="1844824"/>
            <a:ext cx="9849544" cy="4896544"/>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a:solidFill>
                <a:prstClr val="white"/>
              </a:solidFill>
            </a:endParaRPr>
          </a:p>
        </p:txBody>
      </p:sp>
      <p:sp>
        <p:nvSpPr>
          <p:cNvPr id="102" name="角丸四角形 101"/>
          <p:cNvSpPr/>
          <p:nvPr/>
        </p:nvSpPr>
        <p:spPr>
          <a:xfrm>
            <a:off x="207720" y="5903897"/>
            <a:ext cx="4889296" cy="784830"/>
          </a:xfrm>
          <a:prstGeom prst="roundRect">
            <a:avLst/>
          </a:prstGeom>
          <a:noFill/>
          <a:ln w="6350">
            <a:noFill/>
          </a:ln>
          <a:effectLst/>
        </p:spPr>
        <p:style>
          <a:lnRef idx="1">
            <a:schemeClr val="accent6"/>
          </a:lnRef>
          <a:fillRef idx="2">
            <a:schemeClr val="accent6"/>
          </a:fillRef>
          <a:effectRef idx="1">
            <a:schemeClr val="accent6"/>
          </a:effectRef>
          <a:fontRef idx="minor">
            <a:schemeClr val="dk1"/>
          </a:fontRef>
        </p:style>
        <p:txBody>
          <a:bodyPr rtlCol="0" anchor="ctr"/>
          <a:lstStyle/>
          <a:p>
            <a:pPr defTabSz="913575"/>
            <a:r>
              <a:rPr lang="ja-JP" altLang="en-US" sz="1100" dirty="0" smtClean="0">
                <a:solidFill>
                  <a:prstClr val="black"/>
                </a:solidFill>
              </a:rPr>
              <a:t>　・</a:t>
            </a:r>
            <a:r>
              <a:rPr lang="ja-JP" altLang="en-US" sz="1100" dirty="0">
                <a:solidFill>
                  <a:prstClr val="black"/>
                </a:solidFill>
              </a:rPr>
              <a:t>住民主体で参加</a:t>
            </a:r>
            <a:r>
              <a:rPr lang="ja-JP" altLang="en-US" sz="1100" dirty="0" smtClean="0">
                <a:solidFill>
                  <a:prstClr val="black"/>
                </a:solidFill>
              </a:rPr>
              <a:t>しやすく、地域に根ざした介護予防活動の推進</a:t>
            </a:r>
            <a:endParaRPr lang="en-US" altLang="ja-JP" sz="1100" dirty="0" smtClean="0">
              <a:solidFill>
                <a:prstClr val="black"/>
              </a:solidFill>
            </a:endParaRPr>
          </a:p>
          <a:p>
            <a:pPr defTabSz="913575"/>
            <a:r>
              <a:rPr lang="ja-JP" altLang="en-US" sz="1100" dirty="0">
                <a:solidFill>
                  <a:prstClr val="black"/>
                </a:solidFill>
              </a:rPr>
              <a:t>　</a:t>
            </a:r>
            <a:r>
              <a:rPr lang="ja-JP" altLang="en-US" sz="1100" dirty="0" smtClean="0">
                <a:solidFill>
                  <a:prstClr val="black"/>
                </a:solidFill>
              </a:rPr>
              <a:t>・元気な時からの切れ目ない介護予防の</a:t>
            </a:r>
            <a:r>
              <a:rPr lang="ja-JP" altLang="en-US" sz="1100" dirty="0">
                <a:solidFill>
                  <a:prstClr val="black"/>
                </a:solidFill>
              </a:rPr>
              <a:t>継続</a:t>
            </a:r>
            <a:endParaRPr lang="en-US" altLang="ja-JP" sz="1100" dirty="0">
              <a:solidFill>
                <a:prstClr val="black"/>
              </a:solidFill>
            </a:endParaRPr>
          </a:p>
          <a:p>
            <a:pPr defTabSz="913575"/>
            <a:r>
              <a:rPr lang="ja-JP" altLang="en-US" sz="1100" dirty="0" smtClean="0">
                <a:solidFill>
                  <a:prstClr val="black"/>
                </a:solidFill>
              </a:rPr>
              <a:t>　・リハビリテーション専門職等の関与による介護予防の取組</a:t>
            </a:r>
            <a:endParaRPr lang="en-US" altLang="ja-JP" sz="1100" dirty="0" smtClean="0">
              <a:solidFill>
                <a:prstClr val="black"/>
              </a:solidFill>
            </a:endParaRPr>
          </a:p>
          <a:p>
            <a:pPr defTabSz="913575"/>
            <a:r>
              <a:rPr lang="ja-JP" altLang="en-US" sz="1100" dirty="0" smtClean="0">
                <a:solidFill>
                  <a:prstClr val="black"/>
                </a:solidFill>
              </a:rPr>
              <a:t>　・見守り等生活支援の担い手として、生きがいと役割づくりによる互助の推進</a:t>
            </a:r>
            <a:endParaRPr lang="ja-JP" altLang="en-US" sz="1100" dirty="0">
              <a:solidFill>
                <a:prstClr val="black"/>
              </a:solidFill>
            </a:endParaRPr>
          </a:p>
        </p:txBody>
      </p:sp>
      <p:sp>
        <p:nvSpPr>
          <p:cNvPr id="14" name="角丸四角形 13"/>
          <p:cNvSpPr/>
          <p:nvPr/>
        </p:nvSpPr>
        <p:spPr>
          <a:xfrm>
            <a:off x="8118728" y="3798696"/>
            <a:ext cx="1665699" cy="1430504"/>
          </a:xfrm>
          <a:prstGeom prst="roundRect">
            <a:avLst/>
          </a:prstGeom>
          <a:gradFill>
            <a:gsLst>
              <a:gs pos="0">
                <a:schemeClr val="accent5">
                  <a:lumMod val="60000"/>
                  <a:lumOff val="40000"/>
                </a:schemeClr>
              </a:gs>
              <a:gs pos="54000">
                <a:schemeClr val="accent5">
                  <a:lumMod val="20000"/>
                  <a:lumOff val="80000"/>
                </a:schemeClr>
              </a:gs>
              <a:gs pos="100000">
                <a:schemeClr val="accent5"/>
              </a:gs>
            </a:gsLst>
          </a:gradFill>
          <a:ln w="3175">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3575"/>
            <a:endParaRPr lang="en-US" altLang="ja-JP" sz="1200" dirty="0" smtClean="0">
              <a:solidFill>
                <a:prstClr val="black"/>
              </a:solidFill>
            </a:endParaRPr>
          </a:p>
          <a:p>
            <a:pPr defTabSz="913575"/>
            <a:endParaRPr lang="en-US" altLang="ja-JP" sz="1200" dirty="0" smtClean="0">
              <a:solidFill>
                <a:prstClr val="black"/>
              </a:solidFill>
            </a:endParaRPr>
          </a:p>
          <a:p>
            <a:pPr defTabSz="913575"/>
            <a:r>
              <a:rPr lang="ja-JP" altLang="en-US" sz="1200" dirty="0" smtClean="0">
                <a:solidFill>
                  <a:prstClr val="black"/>
                </a:solidFill>
              </a:rPr>
              <a:t>・住民主体のサービ</a:t>
            </a:r>
            <a:endParaRPr lang="en-US" altLang="ja-JP" sz="1200" dirty="0" smtClean="0">
              <a:solidFill>
                <a:prstClr val="black"/>
              </a:solidFill>
            </a:endParaRPr>
          </a:p>
          <a:p>
            <a:pPr defTabSz="913575"/>
            <a:r>
              <a:rPr lang="ja-JP" altLang="en-US" sz="1200" dirty="0">
                <a:solidFill>
                  <a:prstClr val="black"/>
                </a:solidFill>
              </a:rPr>
              <a:t>　</a:t>
            </a:r>
            <a:r>
              <a:rPr lang="ja-JP" altLang="en-US" sz="1200" dirty="0" smtClean="0">
                <a:solidFill>
                  <a:prstClr val="black"/>
                </a:solidFill>
              </a:rPr>
              <a:t>ス利用の拡充</a:t>
            </a:r>
            <a:endParaRPr lang="en-US" altLang="ja-JP" sz="1200" dirty="0" smtClean="0">
              <a:solidFill>
                <a:prstClr val="black"/>
              </a:solidFill>
            </a:endParaRPr>
          </a:p>
          <a:p>
            <a:pPr defTabSz="913575"/>
            <a:r>
              <a:rPr lang="ja-JP" altLang="en-US" sz="1200" dirty="0" smtClean="0">
                <a:solidFill>
                  <a:prstClr val="black"/>
                </a:solidFill>
              </a:rPr>
              <a:t>・認定に至らない</a:t>
            </a:r>
            <a:endParaRPr lang="en-US" altLang="ja-JP" sz="1200" dirty="0" smtClean="0">
              <a:solidFill>
                <a:prstClr val="black"/>
              </a:solidFill>
            </a:endParaRPr>
          </a:p>
          <a:p>
            <a:pPr defTabSz="913575"/>
            <a:r>
              <a:rPr lang="ja-JP" altLang="en-US" sz="1200" dirty="0">
                <a:solidFill>
                  <a:prstClr val="black"/>
                </a:solidFill>
              </a:rPr>
              <a:t>　</a:t>
            </a:r>
            <a:r>
              <a:rPr lang="ja-JP" altLang="en-US" sz="1200" dirty="0" smtClean="0">
                <a:solidFill>
                  <a:prstClr val="black"/>
                </a:solidFill>
              </a:rPr>
              <a:t>高齢者の増加</a:t>
            </a:r>
            <a:endParaRPr lang="en-US" altLang="ja-JP" sz="1200" dirty="0" smtClean="0">
              <a:solidFill>
                <a:prstClr val="black"/>
              </a:solidFill>
            </a:endParaRPr>
          </a:p>
          <a:p>
            <a:pPr defTabSz="913575"/>
            <a:r>
              <a:rPr lang="ja-JP" altLang="en-US" sz="1200" dirty="0" smtClean="0">
                <a:solidFill>
                  <a:prstClr val="black"/>
                </a:solidFill>
              </a:rPr>
              <a:t>・重度化予防の推進</a:t>
            </a:r>
            <a:endParaRPr lang="ja-JP" altLang="en-US" sz="1200" dirty="0">
              <a:solidFill>
                <a:prstClr val="black"/>
              </a:solidFill>
            </a:endParaRPr>
          </a:p>
        </p:txBody>
      </p:sp>
      <p:sp>
        <p:nvSpPr>
          <p:cNvPr id="112" name="正方形/長方形 111"/>
          <p:cNvSpPr/>
          <p:nvPr/>
        </p:nvSpPr>
        <p:spPr>
          <a:xfrm>
            <a:off x="5097034" y="1988840"/>
            <a:ext cx="2650711" cy="596300"/>
          </a:xfrm>
          <a:prstGeom prst="rect">
            <a:avLst/>
          </a:prstGeom>
          <a:solidFill>
            <a:srgbClr val="FFFF99"/>
          </a:solidFill>
          <a:ln w="6350">
            <a:solidFill>
              <a:srgbClr val="FFC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3575"/>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・専門的なサービスを必要とする人に</a:t>
            </a:r>
            <a:endParaRPr lang="en-US" altLang="ja-JP" sz="1100" dirty="0" smtClean="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は専門的サービスの提供</a:t>
            </a:r>
            <a:endParaRPr lang="en-US" altLang="ja-JP" sz="1100" dirty="0" smtClean="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（専門サービスにふさわしい単価）</a:t>
            </a:r>
            <a:endParaRPr lang="en-US" altLang="ja-JP" sz="11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114" name="正方形/長方形 113"/>
          <p:cNvSpPr/>
          <p:nvPr/>
        </p:nvSpPr>
        <p:spPr>
          <a:xfrm>
            <a:off x="5097016" y="4077072"/>
            <a:ext cx="2642816" cy="1160552"/>
          </a:xfrm>
          <a:prstGeom prst="rect">
            <a:avLst/>
          </a:prstGeom>
          <a:solidFill>
            <a:srgbClr val="FFFFCC"/>
          </a:solidFill>
          <a:ln w="6350">
            <a:solidFill>
              <a:srgbClr val="FFC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3575"/>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・支援する側とされる側という画一的</a:t>
            </a:r>
            <a:endParaRPr lang="en-US" altLang="ja-JP" sz="1100" dirty="0" smtClean="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な関係性ではなく、サービスを利用</a:t>
            </a:r>
            <a:endParaRPr lang="en-US" altLang="ja-JP" sz="1100" dirty="0" smtClean="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しながら地域とのつながりを維持で</a:t>
            </a:r>
            <a:endParaRPr lang="en-US" altLang="ja-JP" sz="1100" dirty="0" smtClean="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きる</a:t>
            </a:r>
            <a:endParaRPr lang="en-US" altLang="ja-JP" sz="1100" dirty="0" smtClean="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100" dirty="0">
                <a:solidFill>
                  <a:prstClr val="black"/>
                </a:solidFill>
                <a:latin typeface="HG丸ｺﾞｼｯｸM-PRO" panose="020F0600000000000000" pitchFamily="50" charset="-128"/>
                <a:ea typeface="HG丸ｺﾞｼｯｸM-PRO" panose="020F0600000000000000" pitchFamily="50" charset="-128"/>
              </a:rPr>
              <a:t>能力に応じた柔軟な支援により</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a:t>
            </a:r>
            <a:endParaRPr lang="en-US" altLang="ja-JP" sz="1100" dirty="0" smtClean="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介護サービス</a:t>
            </a:r>
            <a:r>
              <a:rPr lang="ja-JP" altLang="en-US" sz="1100" dirty="0">
                <a:solidFill>
                  <a:prstClr val="black"/>
                </a:solidFill>
                <a:latin typeface="HG丸ｺﾞｼｯｸM-PRO" panose="020F0600000000000000" pitchFamily="50" charset="-128"/>
                <a:ea typeface="HG丸ｺﾞｼｯｸM-PRO" panose="020F0600000000000000" pitchFamily="50" charset="-128"/>
              </a:rPr>
              <a:t>からの自立</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意欲が向上</a:t>
            </a:r>
            <a:endParaRPr lang="en-US" altLang="ja-JP" sz="11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36" name="角丸四角形 35"/>
          <p:cNvSpPr/>
          <p:nvPr/>
        </p:nvSpPr>
        <p:spPr>
          <a:xfrm>
            <a:off x="8121370" y="1938879"/>
            <a:ext cx="1665697" cy="1274099"/>
          </a:xfrm>
          <a:prstGeom prst="roundRect">
            <a:avLst/>
          </a:prstGeom>
          <a:gradFill>
            <a:gsLst>
              <a:gs pos="0">
                <a:schemeClr val="accent5">
                  <a:lumMod val="60000"/>
                  <a:lumOff val="40000"/>
                </a:schemeClr>
              </a:gs>
              <a:gs pos="54000">
                <a:schemeClr val="accent5">
                  <a:lumMod val="20000"/>
                  <a:lumOff val="80000"/>
                </a:schemeClr>
              </a:gs>
              <a:gs pos="100000">
                <a:schemeClr val="accent5"/>
              </a:gs>
            </a:gsLst>
          </a:gradFill>
          <a:ln w="3175">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3575"/>
            <a:endParaRPr lang="en-US" altLang="ja-JP" sz="1200" dirty="0" smtClean="0">
              <a:solidFill>
                <a:prstClr val="black"/>
              </a:solidFill>
            </a:endParaRPr>
          </a:p>
          <a:p>
            <a:pPr defTabSz="913575"/>
            <a:r>
              <a:rPr lang="ja-JP" altLang="en-US" sz="1200" dirty="0" smtClean="0">
                <a:solidFill>
                  <a:prstClr val="black"/>
                </a:solidFill>
              </a:rPr>
              <a:t>・多様なニーズに対</a:t>
            </a:r>
            <a:endParaRPr lang="en-US" altLang="ja-JP" sz="1200" dirty="0" smtClean="0">
              <a:solidFill>
                <a:prstClr val="black"/>
              </a:solidFill>
            </a:endParaRPr>
          </a:p>
          <a:p>
            <a:pPr defTabSz="913575"/>
            <a:r>
              <a:rPr lang="ja-JP" altLang="en-US" sz="1200" dirty="0">
                <a:solidFill>
                  <a:prstClr val="black"/>
                </a:solidFill>
              </a:rPr>
              <a:t>　</a:t>
            </a:r>
            <a:r>
              <a:rPr lang="ja-JP" altLang="en-US" sz="1200" dirty="0" smtClean="0">
                <a:solidFill>
                  <a:prstClr val="black"/>
                </a:solidFill>
              </a:rPr>
              <a:t>するサービスの拡</a:t>
            </a:r>
            <a:endParaRPr lang="en-US" altLang="ja-JP" sz="1200" dirty="0" smtClean="0">
              <a:solidFill>
                <a:prstClr val="black"/>
              </a:solidFill>
            </a:endParaRPr>
          </a:p>
          <a:p>
            <a:pPr defTabSz="913575"/>
            <a:r>
              <a:rPr lang="ja-JP" altLang="en-US" sz="1200" dirty="0">
                <a:solidFill>
                  <a:prstClr val="black"/>
                </a:solidFill>
              </a:rPr>
              <a:t>　</a:t>
            </a:r>
            <a:r>
              <a:rPr lang="ja-JP" altLang="en-US" sz="1200" dirty="0" smtClean="0">
                <a:solidFill>
                  <a:prstClr val="black"/>
                </a:solidFill>
              </a:rPr>
              <a:t>が</a:t>
            </a:r>
            <a:r>
              <a:rPr lang="ja-JP" altLang="en-US" sz="1200" dirty="0" err="1" smtClean="0">
                <a:solidFill>
                  <a:prstClr val="black"/>
                </a:solidFill>
              </a:rPr>
              <a:t>りに</a:t>
            </a:r>
            <a:r>
              <a:rPr lang="ja-JP" altLang="en-US" sz="1200" dirty="0" smtClean="0">
                <a:solidFill>
                  <a:prstClr val="black"/>
                </a:solidFill>
              </a:rPr>
              <a:t>より、在宅生</a:t>
            </a:r>
            <a:endParaRPr lang="en-US" altLang="ja-JP" sz="1200" dirty="0" smtClean="0">
              <a:solidFill>
                <a:prstClr val="black"/>
              </a:solidFill>
            </a:endParaRPr>
          </a:p>
          <a:p>
            <a:pPr defTabSz="913575"/>
            <a:r>
              <a:rPr lang="ja-JP" altLang="en-US" sz="1200" dirty="0">
                <a:solidFill>
                  <a:prstClr val="black"/>
                </a:solidFill>
              </a:rPr>
              <a:t>　</a:t>
            </a:r>
            <a:r>
              <a:rPr lang="ja-JP" altLang="en-US" sz="1200" dirty="0" smtClean="0">
                <a:solidFill>
                  <a:prstClr val="black"/>
                </a:solidFill>
              </a:rPr>
              <a:t>活の安心確保</a:t>
            </a:r>
            <a:endParaRPr lang="ja-JP" altLang="en-US" sz="1200" dirty="0">
              <a:solidFill>
                <a:prstClr val="black"/>
              </a:solidFill>
            </a:endParaRPr>
          </a:p>
        </p:txBody>
      </p:sp>
      <p:sp>
        <p:nvSpPr>
          <p:cNvPr id="44" name="二等辺三角形 43"/>
          <p:cNvSpPr/>
          <p:nvPr/>
        </p:nvSpPr>
        <p:spPr>
          <a:xfrm rot="5400000">
            <a:off x="6326831" y="3432340"/>
            <a:ext cx="3307380" cy="276368"/>
          </a:xfrm>
          <a:prstGeom prst="triangle">
            <a:avLst/>
          </a:prstGeom>
          <a:ln w="3175"/>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3575"/>
            <a:endParaRPr lang="ja-JP" altLang="en-US">
              <a:solidFill>
                <a:prstClr val="black"/>
              </a:solidFill>
            </a:endParaRPr>
          </a:p>
        </p:txBody>
      </p:sp>
      <p:sp>
        <p:nvSpPr>
          <p:cNvPr id="67" name="十字形 66"/>
          <p:cNvSpPr/>
          <p:nvPr/>
        </p:nvSpPr>
        <p:spPr>
          <a:xfrm>
            <a:off x="8337400" y="3370194"/>
            <a:ext cx="246335" cy="274830"/>
          </a:xfrm>
          <a:prstGeom prst="plus">
            <a:avLst>
              <a:gd name="adj" fmla="val 31544"/>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13575"/>
            <a:endParaRPr lang="ja-JP" altLang="en-US">
              <a:solidFill>
                <a:prstClr val="black"/>
              </a:solidFill>
            </a:endParaRPr>
          </a:p>
        </p:txBody>
      </p:sp>
      <p:sp>
        <p:nvSpPr>
          <p:cNvPr id="2" name="正方形/長方形 1"/>
          <p:cNvSpPr/>
          <p:nvPr/>
        </p:nvSpPr>
        <p:spPr>
          <a:xfrm>
            <a:off x="128464" y="2137305"/>
            <a:ext cx="1195024" cy="283723"/>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913575"/>
            <a:r>
              <a:rPr lang="ja-JP" altLang="en-US" sz="1200" b="1" dirty="0" smtClean="0">
                <a:solidFill>
                  <a:srgbClr val="1F497D"/>
                </a:solidFill>
              </a:rPr>
              <a:t>予防給付</a:t>
            </a:r>
            <a:endParaRPr lang="en-US" altLang="ja-JP" sz="1200" b="1" dirty="0" smtClean="0">
              <a:solidFill>
                <a:srgbClr val="1F497D"/>
              </a:solidFill>
            </a:endParaRPr>
          </a:p>
          <a:p>
            <a:pPr algn="ctr" defTabSz="913575"/>
            <a:r>
              <a:rPr lang="ja-JP" altLang="en-US" sz="900" dirty="0" smtClean="0">
                <a:solidFill>
                  <a:prstClr val="black"/>
                </a:solidFill>
              </a:rPr>
              <a:t>（全国一律の基準）</a:t>
            </a:r>
            <a:endParaRPr lang="ja-JP" altLang="en-US" sz="900" dirty="0">
              <a:solidFill>
                <a:prstClr val="black"/>
              </a:solidFill>
            </a:endParaRPr>
          </a:p>
        </p:txBody>
      </p:sp>
      <p:sp>
        <p:nvSpPr>
          <p:cNvPr id="61" name="正方形/長方形 60"/>
          <p:cNvSpPr/>
          <p:nvPr/>
        </p:nvSpPr>
        <p:spPr>
          <a:xfrm>
            <a:off x="1730712" y="1864092"/>
            <a:ext cx="2854640" cy="340772"/>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913575"/>
            <a:r>
              <a:rPr lang="ja-JP" altLang="en-US" sz="1200" b="1" dirty="0">
                <a:solidFill>
                  <a:srgbClr val="1F497D"/>
                </a:solidFill>
              </a:rPr>
              <a:t>地域支援</a:t>
            </a:r>
            <a:r>
              <a:rPr lang="ja-JP" altLang="en-US" sz="1200" b="1" dirty="0" smtClean="0">
                <a:solidFill>
                  <a:srgbClr val="1F497D"/>
                </a:solidFill>
              </a:rPr>
              <a:t>事業</a:t>
            </a:r>
            <a:endParaRPr lang="ja-JP" altLang="en-US" sz="1200" b="1" dirty="0">
              <a:solidFill>
                <a:srgbClr val="1F497D"/>
              </a:solidFill>
            </a:endParaRPr>
          </a:p>
        </p:txBody>
      </p:sp>
      <p:sp>
        <p:nvSpPr>
          <p:cNvPr id="63" name="正方形/長方形 62"/>
          <p:cNvSpPr/>
          <p:nvPr/>
        </p:nvSpPr>
        <p:spPr>
          <a:xfrm>
            <a:off x="1096045" y="2348880"/>
            <a:ext cx="588354" cy="340772"/>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913575"/>
            <a:r>
              <a:rPr lang="ja-JP" altLang="en-US" sz="1200" b="1" dirty="0" smtClean="0">
                <a:solidFill>
                  <a:srgbClr val="1F497D"/>
                </a:solidFill>
              </a:rPr>
              <a:t>移行</a:t>
            </a:r>
            <a:endParaRPr lang="ja-JP" altLang="en-US" sz="1200" b="1" dirty="0">
              <a:solidFill>
                <a:srgbClr val="1F497D"/>
              </a:solidFill>
            </a:endParaRPr>
          </a:p>
        </p:txBody>
      </p:sp>
      <p:sp>
        <p:nvSpPr>
          <p:cNvPr id="64" name="正方形/長方形 63"/>
          <p:cNvSpPr/>
          <p:nvPr/>
        </p:nvSpPr>
        <p:spPr>
          <a:xfrm>
            <a:off x="1108566" y="3933056"/>
            <a:ext cx="588354" cy="340772"/>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913575"/>
            <a:r>
              <a:rPr lang="ja-JP" altLang="en-US" sz="1200" b="1" dirty="0" smtClean="0">
                <a:solidFill>
                  <a:srgbClr val="1F497D"/>
                </a:solidFill>
              </a:rPr>
              <a:t>移行</a:t>
            </a:r>
            <a:endParaRPr lang="ja-JP" altLang="en-US" sz="1200" b="1" dirty="0">
              <a:solidFill>
                <a:srgbClr val="1F497D"/>
              </a:solidFill>
            </a:endParaRPr>
          </a:p>
        </p:txBody>
      </p:sp>
      <p:sp>
        <p:nvSpPr>
          <p:cNvPr id="66" name="正方形/長方形 65"/>
          <p:cNvSpPr/>
          <p:nvPr/>
        </p:nvSpPr>
        <p:spPr>
          <a:xfrm>
            <a:off x="5097034" y="2781068"/>
            <a:ext cx="2666707" cy="752735"/>
          </a:xfrm>
          <a:prstGeom prst="rect">
            <a:avLst/>
          </a:prstGeom>
          <a:solidFill>
            <a:srgbClr val="FFFF99"/>
          </a:solidFill>
          <a:ln w="6350">
            <a:solidFill>
              <a:srgbClr val="FFC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3575"/>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100" dirty="0">
                <a:solidFill>
                  <a:prstClr val="black"/>
                </a:solidFill>
                <a:latin typeface="HG丸ｺﾞｼｯｸM-PRO" panose="020F0600000000000000" pitchFamily="50" charset="-128"/>
                <a:ea typeface="HG丸ｺﾞｼｯｸM-PRO" panose="020F0600000000000000" pitchFamily="50" charset="-128"/>
              </a:rPr>
              <a:t>多様</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な</a:t>
            </a:r>
            <a:r>
              <a:rPr lang="ja-JP" altLang="en-US" sz="1100" dirty="0">
                <a:solidFill>
                  <a:prstClr val="black"/>
                </a:solidFill>
                <a:latin typeface="HG丸ｺﾞｼｯｸM-PRO" panose="020F0600000000000000" pitchFamily="50" charset="-128"/>
                <a:ea typeface="HG丸ｺﾞｼｯｸM-PRO" panose="020F0600000000000000" pitchFamily="50" charset="-128"/>
              </a:rPr>
              <a:t>担い手に</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よる多様なサービス（多様な単価、住民主体による低廉な</a:t>
            </a:r>
            <a:endParaRPr lang="en-US" altLang="ja-JP" sz="1100" dirty="0" smtClean="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単価の設定、単価が低い場合には</a:t>
            </a:r>
            <a:endParaRPr lang="en-US" altLang="ja-JP" sz="1100" dirty="0" smtClean="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利用料も低減）</a:t>
            </a:r>
            <a:endParaRPr lang="en-US" altLang="ja-JP" sz="11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68" name="正方形/長方形 67"/>
          <p:cNvSpPr/>
          <p:nvPr/>
        </p:nvSpPr>
        <p:spPr>
          <a:xfrm>
            <a:off x="8553400" y="3356992"/>
            <a:ext cx="1224570" cy="340772"/>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913575"/>
            <a:r>
              <a:rPr lang="ja-JP" altLang="en-US" sz="1400" dirty="0" smtClean="0">
                <a:solidFill>
                  <a:prstClr val="black"/>
                </a:solidFill>
              </a:rPr>
              <a:t>同時に</a:t>
            </a:r>
            <a:r>
              <a:rPr lang="ja-JP" altLang="en-US" sz="1400" dirty="0">
                <a:solidFill>
                  <a:prstClr val="black"/>
                </a:solidFill>
              </a:rPr>
              <a:t>実現</a:t>
            </a:r>
          </a:p>
        </p:txBody>
      </p:sp>
      <p:sp>
        <p:nvSpPr>
          <p:cNvPr id="70" name="正方形/長方形 69"/>
          <p:cNvSpPr/>
          <p:nvPr/>
        </p:nvSpPr>
        <p:spPr>
          <a:xfrm>
            <a:off x="8314709" y="1988842"/>
            <a:ext cx="1273692" cy="275695"/>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913575"/>
            <a:r>
              <a:rPr lang="ja-JP" altLang="en-US" sz="1200" b="1" dirty="0" smtClean="0">
                <a:solidFill>
                  <a:srgbClr val="1F497D"/>
                </a:solidFill>
              </a:rPr>
              <a:t>サービスの充実</a:t>
            </a:r>
            <a:endParaRPr lang="ja-JP" altLang="en-US" sz="1200" b="1" dirty="0">
              <a:solidFill>
                <a:srgbClr val="1F497D"/>
              </a:solidFill>
            </a:endParaRPr>
          </a:p>
        </p:txBody>
      </p:sp>
      <p:sp>
        <p:nvSpPr>
          <p:cNvPr id="71" name="正方形/長方形 70"/>
          <p:cNvSpPr/>
          <p:nvPr/>
        </p:nvSpPr>
        <p:spPr>
          <a:xfrm>
            <a:off x="8337376" y="3945399"/>
            <a:ext cx="1273692" cy="275695"/>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913575"/>
            <a:r>
              <a:rPr lang="ja-JP" altLang="en-US" sz="1200" b="1" dirty="0" smtClean="0">
                <a:solidFill>
                  <a:srgbClr val="1F497D"/>
                </a:solidFill>
              </a:rPr>
              <a:t>費用</a:t>
            </a:r>
            <a:r>
              <a:rPr lang="ja-JP" altLang="en-US" sz="1200" b="1" dirty="0">
                <a:solidFill>
                  <a:srgbClr val="1F497D"/>
                </a:solidFill>
              </a:rPr>
              <a:t>の</a:t>
            </a:r>
            <a:r>
              <a:rPr lang="ja-JP" altLang="en-US" sz="1200" b="1" dirty="0" smtClean="0">
                <a:solidFill>
                  <a:srgbClr val="1F497D"/>
                </a:solidFill>
              </a:rPr>
              <a:t>効率化</a:t>
            </a:r>
            <a:endParaRPr lang="ja-JP" altLang="en-US" sz="1200" b="1" dirty="0">
              <a:solidFill>
                <a:srgbClr val="1F497D"/>
              </a:solidFill>
            </a:endParaRPr>
          </a:p>
        </p:txBody>
      </p:sp>
      <p:sp>
        <p:nvSpPr>
          <p:cNvPr id="73" name="右矢印 72"/>
          <p:cNvSpPr/>
          <p:nvPr/>
        </p:nvSpPr>
        <p:spPr>
          <a:xfrm rot="17387767">
            <a:off x="4131951" y="3132286"/>
            <a:ext cx="1531581" cy="245827"/>
          </a:xfrm>
          <a:prstGeom prst="rightArrow">
            <a:avLst/>
          </a:prstGeom>
          <a:solidFill>
            <a:schemeClr val="accent2">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defTabSz="913575"/>
            <a:endParaRPr lang="ja-JP" altLang="en-US">
              <a:solidFill>
                <a:prstClr val="black"/>
              </a:solidFill>
            </a:endParaRPr>
          </a:p>
        </p:txBody>
      </p:sp>
      <p:sp>
        <p:nvSpPr>
          <p:cNvPr id="10" name="右大かっこ 9"/>
          <p:cNvSpPr/>
          <p:nvPr/>
        </p:nvSpPr>
        <p:spPr>
          <a:xfrm>
            <a:off x="4585350" y="2960155"/>
            <a:ext cx="84827" cy="555453"/>
          </a:xfrm>
          <a:prstGeom prst="rightBracket">
            <a:avLst/>
          </a:prstGeom>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3575"/>
            <a:endParaRPr lang="ja-JP" altLang="en-US">
              <a:solidFill>
                <a:prstClr val="black"/>
              </a:solidFill>
            </a:endParaRPr>
          </a:p>
        </p:txBody>
      </p:sp>
      <p:sp>
        <p:nvSpPr>
          <p:cNvPr id="75" name="右大かっこ 74"/>
          <p:cNvSpPr/>
          <p:nvPr/>
        </p:nvSpPr>
        <p:spPr>
          <a:xfrm>
            <a:off x="4644019" y="4221228"/>
            <a:ext cx="62807" cy="740425"/>
          </a:xfrm>
          <a:prstGeom prst="rightBracket">
            <a:avLst/>
          </a:prstGeom>
          <a:noFill/>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3575"/>
            <a:endParaRPr lang="ja-JP" altLang="en-US">
              <a:solidFill>
                <a:prstClr val="black"/>
              </a:solidFill>
            </a:endParaRPr>
          </a:p>
        </p:txBody>
      </p:sp>
      <p:sp>
        <p:nvSpPr>
          <p:cNvPr id="76" name="右矢印 75"/>
          <p:cNvSpPr/>
          <p:nvPr/>
        </p:nvSpPr>
        <p:spPr>
          <a:xfrm>
            <a:off x="4585359" y="2204864"/>
            <a:ext cx="639355" cy="248734"/>
          </a:xfrm>
          <a:prstGeom prst="rightArrow">
            <a:avLst/>
          </a:prstGeom>
          <a:solidFill>
            <a:schemeClr val="accent2">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defTabSz="913575"/>
            <a:endParaRPr lang="ja-JP" altLang="en-US">
              <a:solidFill>
                <a:prstClr val="black"/>
              </a:solidFill>
            </a:endParaRPr>
          </a:p>
        </p:txBody>
      </p:sp>
      <p:grpSp>
        <p:nvGrpSpPr>
          <p:cNvPr id="17" name="グループ化 16"/>
          <p:cNvGrpSpPr/>
          <p:nvPr/>
        </p:nvGrpSpPr>
        <p:grpSpPr>
          <a:xfrm>
            <a:off x="309629" y="2132996"/>
            <a:ext cx="4391958" cy="1414521"/>
            <a:chOff x="200474" y="627888"/>
            <a:chExt cx="7323071" cy="1670352"/>
          </a:xfrm>
        </p:grpSpPr>
        <p:sp>
          <p:nvSpPr>
            <p:cNvPr id="19" name="角丸四角形 18"/>
            <p:cNvSpPr/>
            <p:nvPr/>
          </p:nvSpPr>
          <p:spPr>
            <a:xfrm>
              <a:off x="200474" y="1227262"/>
              <a:ext cx="1383539" cy="553306"/>
            </a:xfrm>
            <a:prstGeom prst="roundRect">
              <a:avLst/>
            </a:prstGeom>
            <a:solidFill>
              <a:schemeClr val="accent2">
                <a:lumMod val="40000"/>
                <a:lumOff val="6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r>
                <a:rPr lang="ja-JP" altLang="en-US" sz="1100" dirty="0">
                  <a:solidFill>
                    <a:prstClr val="black"/>
                  </a:solidFill>
                </a:rPr>
                <a:t>訪問</a:t>
              </a:r>
              <a:r>
                <a:rPr lang="ja-JP" altLang="en-US" sz="1100" dirty="0" smtClean="0">
                  <a:solidFill>
                    <a:prstClr val="black"/>
                  </a:solidFill>
                </a:rPr>
                <a:t>介護</a:t>
              </a:r>
              <a:endParaRPr lang="ja-JP" altLang="en-US" sz="1100" dirty="0">
                <a:solidFill>
                  <a:prstClr val="black"/>
                </a:solidFill>
              </a:endParaRPr>
            </a:p>
          </p:txBody>
        </p:sp>
        <p:sp>
          <p:nvSpPr>
            <p:cNvPr id="22" name="角丸四角形 21"/>
            <p:cNvSpPr/>
            <p:nvPr/>
          </p:nvSpPr>
          <p:spPr>
            <a:xfrm>
              <a:off x="2691686" y="1182064"/>
              <a:ext cx="4808223" cy="598504"/>
            </a:xfrm>
            <a:prstGeom prst="roundRect">
              <a:avLst/>
            </a:prstGeom>
            <a:solidFill>
              <a:schemeClr val="accent2">
                <a:lumMod val="20000"/>
                <a:lumOff val="8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100" dirty="0" smtClean="0">
                  <a:solidFill>
                    <a:prstClr val="black"/>
                  </a:solidFill>
                </a:rPr>
                <a:t>　ＮＰＯ、民間事業者等による掃除・洗濯等の</a:t>
              </a:r>
              <a:endParaRPr lang="en-US" altLang="ja-JP" sz="1100" dirty="0" smtClean="0">
                <a:solidFill>
                  <a:prstClr val="black"/>
                </a:solidFill>
              </a:endParaRPr>
            </a:p>
            <a:p>
              <a:pPr defTabSz="913575"/>
              <a:r>
                <a:rPr lang="ja-JP" altLang="en-US" sz="1100" dirty="0">
                  <a:solidFill>
                    <a:prstClr val="black"/>
                  </a:solidFill>
                </a:rPr>
                <a:t>　</a:t>
              </a:r>
              <a:r>
                <a:rPr lang="ja-JP" altLang="en-US" sz="1100" dirty="0" smtClean="0">
                  <a:solidFill>
                    <a:prstClr val="black"/>
                  </a:solidFill>
                </a:rPr>
                <a:t>生活支援サービス</a:t>
              </a:r>
              <a:endParaRPr lang="ja-JP" altLang="en-US" sz="1100" dirty="0">
                <a:solidFill>
                  <a:prstClr val="black"/>
                </a:solidFill>
              </a:endParaRPr>
            </a:p>
          </p:txBody>
        </p:sp>
        <p:sp>
          <p:nvSpPr>
            <p:cNvPr id="23" name="角丸四角形 22"/>
            <p:cNvSpPr/>
            <p:nvPr/>
          </p:nvSpPr>
          <p:spPr>
            <a:xfrm>
              <a:off x="2691688" y="1756185"/>
              <a:ext cx="4808221" cy="542055"/>
            </a:xfrm>
            <a:prstGeom prst="roundRect">
              <a:avLst/>
            </a:prstGeom>
            <a:solidFill>
              <a:schemeClr val="accent2">
                <a:lumMod val="20000"/>
                <a:lumOff val="8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000" dirty="0" smtClean="0">
                  <a:solidFill>
                    <a:prstClr val="black"/>
                  </a:solidFill>
                </a:rPr>
                <a:t>　</a:t>
              </a:r>
              <a:r>
                <a:rPr lang="ja-JP" altLang="en-US" sz="1100" dirty="0" smtClean="0">
                  <a:solidFill>
                    <a:prstClr val="black"/>
                  </a:solidFill>
                </a:rPr>
                <a:t>住民ボランティアによるゴミ出し等の生活支</a:t>
              </a:r>
              <a:endParaRPr lang="en-US" altLang="ja-JP" sz="1100" dirty="0" smtClean="0">
                <a:solidFill>
                  <a:prstClr val="black"/>
                </a:solidFill>
              </a:endParaRPr>
            </a:p>
            <a:p>
              <a:pPr defTabSz="913575"/>
              <a:r>
                <a:rPr lang="ja-JP" altLang="en-US" sz="1100" dirty="0">
                  <a:solidFill>
                    <a:prstClr val="black"/>
                  </a:solidFill>
                </a:rPr>
                <a:t>　</a:t>
              </a:r>
              <a:r>
                <a:rPr lang="ja-JP" altLang="en-US" sz="1100" dirty="0" smtClean="0">
                  <a:solidFill>
                    <a:prstClr val="black"/>
                  </a:solidFill>
                </a:rPr>
                <a:t>援サービス</a:t>
              </a:r>
              <a:endParaRPr lang="ja-JP" altLang="en-US" sz="1100" dirty="0">
                <a:solidFill>
                  <a:prstClr val="black"/>
                </a:solidFill>
              </a:endParaRPr>
            </a:p>
          </p:txBody>
        </p:sp>
        <p:sp>
          <p:nvSpPr>
            <p:cNvPr id="24" name="右矢印 23"/>
            <p:cNvSpPr/>
            <p:nvPr/>
          </p:nvSpPr>
          <p:spPr>
            <a:xfrm>
              <a:off x="1792771" y="1182064"/>
              <a:ext cx="694739" cy="677682"/>
            </a:xfrm>
            <a:prstGeom prst="rightArrow">
              <a:avLst/>
            </a:prstGeom>
            <a:solidFill>
              <a:schemeClr val="accent2">
                <a:lumMod val="40000"/>
                <a:lumOff val="6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dirty="0" smtClean="0">
                <a:solidFill>
                  <a:prstClr val="black"/>
                </a:solidFill>
              </a:endParaRPr>
            </a:p>
          </p:txBody>
        </p:sp>
        <p:sp>
          <p:nvSpPr>
            <p:cNvPr id="21" name="角丸四角形 20"/>
            <p:cNvSpPr/>
            <p:nvPr/>
          </p:nvSpPr>
          <p:spPr>
            <a:xfrm>
              <a:off x="2710641" y="627888"/>
              <a:ext cx="4812904" cy="554176"/>
            </a:xfrm>
            <a:prstGeom prst="roundRect">
              <a:avLst/>
            </a:prstGeom>
            <a:solidFill>
              <a:schemeClr val="accent2">
                <a:lumMod val="20000"/>
                <a:lumOff val="8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100" dirty="0" smtClean="0">
                  <a:solidFill>
                    <a:prstClr val="black"/>
                  </a:solidFill>
                </a:rPr>
                <a:t>　既存の訪問介護事業所による身体介護・生　</a:t>
              </a:r>
              <a:endParaRPr lang="en-US" altLang="ja-JP" sz="1100" dirty="0" smtClean="0">
                <a:solidFill>
                  <a:prstClr val="black"/>
                </a:solidFill>
              </a:endParaRPr>
            </a:p>
            <a:p>
              <a:pPr defTabSz="913575"/>
              <a:r>
                <a:rPr lang="ja-JP" altLang="en-US" sz="1100" dirty="0">
                  <a:solidFill>
                    <a:prstClr val="black"/>
                  </a:solidFill>
                </a:rPr>
                <a:t>　</a:t>
              </a:r>
              <a:r>
                <a:rPr lang="ja-JP" altLang="en-US" sz="1100" dirty="0" smtClean="0">
                  <a:solidFill>
                    <a:prstClr val="black"/>
                  </a:solidFill>
                </a:rPr>
                <a:t>活援助の訪問介護</a:t>
              </a:r>
              <a:endParaRPr lang="ja-JP" altLang="en-US" sz="1100" dirty="0">
                <a:solidFill>
                  <a:prstClr val="black"/>
                </a:solidFill>
              </a:endParaRPr>
            </a:p>
          </p:txBody>
        </p:sp>
      </p:grpSp>
      <p:sp>
        <p:nvSpPr>
          <p:cNvPr id="78" name="右矢印 77"/>
          <p:cNvSpPr/>
          <p:nvPr/>
        </p:nvSpPr>
        <p:spPr>
          <a:xfrm rot="18104001">
            <a:off x="4283302" y="4024009"/>
            <a:ext cx="1332093" cy="183428"/>
          </a:xfrm>
          <a:prstGeom prst="rightArrow">
            <a:avLst/>
          </a:prstGeom>
          <a:solidFill>
            <a:schemeClr val="tx2">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defTabSz="913575"/>
            <a:endParaRPr lang="ja-JP" altLang="en-US">
              <a:solidFill>
                <a:prstClr val="black"/>
              </a:solidFill>
            </a:endParaRPr>
          </a:p>
        </p:txBody>
      </p:sp>
      <p:grpSp>
        <p:nvGrpSpPr>
          <p:cNvPr id="26" name="グループ化 25"/>
          <p:cNvGrpSpPr/>
          <p:nvPr/>
        </p:nvGrpSpPr>
        <p:grpSpPr>
          <a:xfrm>
            <a:off x="322386" y="3632342"/>
            <a:ext cx="4379207" cy="1596858"/>
            <a:chOff x="948103" y="2846312"/>
            <a:chExt cx="8082295" cy="1231347"/>
          </a:xfrm>
        </p:grpSpPr>
        <p:sp>
          <p:nvSpPr>
            <p:cNvPr id="28" name="角丸四角形 27"/>
            <p:cNvSpPr/>
            <p:nvPr/>
          </p:nvSpPr>
          <p:spPr>
            <a:xfrm>
              <a:off x="948103" y="3335098"/>
              <a:ext cx="1529329" cy="300208"/>
            </a:xfrm>
            <a:prstGeom prst="roundRect">
              <a:avLst/>
            </a:prstGeom>
            <a:solidFill>
              <a:schemeClr val="accent1">
                <a:lumMod val="40000"/>
                <a:lumOff val="6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r>
                <a:rPr lang="ja-JP" altLang="en-US" sz="1100" dirty="0" smtClean="0">
                  <a:solidFill>
                    <a:prstClr val="black"/>
                  </a:solidFill>
                </a:rPr>
                <a:t>通所介護</a:t>
              </a:r>
              <a:endParaRPr lang="ja-JP" altLang="en-US" sz="1100" dirty="0">
                <a:solidFill>
                  <a:prstClr val="black"/>
                </a:solidFill>
              </a:endParaRPr>
            </a:p>
          </p:txBody>
        </p:sp>
        <p:sp>
          <p:nvSpPr>
            <p:cNvPr id="29" name="角丸四角形 28"/>
            <p:cNvSpPr/>
            <p:nvPr/>
          </p:nvSpPr>
          <p:spPr>
            <a:xfrm>
              <a:off x="3675247" y="2846312"/>
              <a:ext cx="5322409" cy="348041"/>
            </a:xfrm>
            <a:prstGeom prst="roundRect">
              <a:avLst/>
            </a:prstGeom>
            <a:solidFill>
              <a:schemeClr val="accent1">
                <a:lumMod val="20000"/>
                <a:lumOff val="8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100" dirty="0" smtClean="0">
                  <a:solidFill>
                    <a:prstClr val="black"/>
                  </a:solidFill>
                </a:rPr>
                <a:t>　既存</a:t>
              </a:r>
              <a:r>
                <a:rPr lang="ja-JP" altLang="en-US" sz="1100" dirty="0">
                  <a:solidFill>
                    <a:prstClr val="black"/>
                  </a:solidFill>
                </a:rPr>
                <a:t>の</a:t>
              </a:r>
              <a:r>
                <a:rPr lang="ja-JP" altLang="en-US" sz="1100" dirty="0" smtClean="0">
                  <a:solidFill>
                    <a:prstClr val="black"/>
                  </a:solidFill>
                </a:rPr>
                <a:t>通所介護事業所による機能訓練等</a:t>
              </a:r>
              <a:endParaRPr lang="en-US" altLang="ja-JP" sz="1100" dirty="0" smtClean="0">
                <a:solidFill>
                  <a:prstClr val="black"/>
                </a:solidFill>
              </a:endParaRPr>
            </a:p>
            <a:p>
              <a:pPr defTabSz="913575"/>
              <a:r>
                <a:rPr lang="ja-JP" altLang="en-US" sz="1100" dirty="0" smtClean="0">
                  <a:solidFill>
                    <a:prstClr val="black"/>
                  </a:solidFill>
                </a:rPr>
                <a:t>　の通所介護</a:t>
              </a:r>
              <a:endParaRPr lang="ja-JP" altLang="en-US" sz="1100" dirty="0">
                <a:solidFill>
                  <a:prstClr val="black"/>
                </a:solidFill>
              </a:endParaRPr>
            </a:p>
          </p:txBody>
        </p:sp>
        <p:sp>
          <p:nvSpPr>
            <p:cNvPr id="30" name="角丸四角形 29"/>
            <p:cNvSpPr/>
            <p:nvPr/>
          </p:nvSpPr>
          <p:spPr>
            <a:xfrm>
              <a:off x="3685874" y="3199722"/>
              <a:ext cx="5328909" cy="245893"/>
            </a:xfrm>
            <a:prstGeom prst="roundRect">
              <a:avLst/>
            </a:prstGeom>
            <a:solidFill>
              <a:schemeClr val="accent1">
                <a:lumMod val="20000"/>
                <a:lumOff val="8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200" dirty="0" smtClean="0">
                  <a:solidFill>
                    <a:prstClr val="black"/>
                  </a:solidFill>
                </a:rPr>
                <a:t>　ＮＰＯ、民間事業者等によるﾐﾆﾃﾞｲｻｰﾋﾞｽ</a:t>
              </a:r>
              <a:endParaRPr lang="ja-JP" altLang="en-US" sz="1200" dirty="0">
                <a:solidFill>
                  <a:prstClr val="black"/>
                </a:solidFill>
              </a:endParaRPr>
            </a:p>
          </p:txBody>
        </p:sp>
        <p:sp>
          <p:nvSpPr>
            <p:cNvPr id="31" name="角丸四角形 30"/>
            <p:cNvSpPr/>
            <p:nvPr/>
          </p:nvSpPr>
          <p:spPr>
            <a:xfrm>
              <a:off x="3675245" y="3445615"/>
              <a:ext cx="5355153" cy="288031"/>
            </a:xfrm>
            <a:prstGeom prst="roundRect">
              <a:avLst/>
            </a:prstGeom>
            <a:solidFill>
              <a:schemeClr val="accent1">
                <a:lumMod val="20000"/>
                <a:lumOff val="8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000" dirty="0" smtClean="0">
                  <a:solidFill>
                    <a:prstClr val="black"/>
                  </a:solidFill>
                </a:rPr>
                <a:t>　</a:t>
              </a:r>
              <a:r>
                <a:rPr lang="ja-JP" altLang="en-US" sz="1050" dirty="0">
                  <a:solidFill>
                    <a:prstClr val="black"/>
                  </a:solidFill>
                </a:rPr>
                <a:t>ｺﾐｭﾆﾃｨｻﾛﾝ</a:t>
              </a:r>
              <a:r>
                <a:rPr lang="ja-JP" altLang="en-US" sz="1050" dirty="0" smtClean="0">
                  <a:solidFill>
                    <a:prstClr val="black"/>
                  </a:solidFill>
                </a:rPr>
                <a:t>、住民主体の運動・交流の場</a:t>
              </a:r>
              <a:endParaRPr lang="ja-JP" altLang="en-US" sz="1050" dirty="0">
                <a:solidFill>
                  <a:prstClr val="black"/>
                </a:solidFill>
              </a:endParaRPr>
            </a:p>
          </p:txBody>
        </p:sp>
        <p:sp>
          <p:nvSpPr>
            <p:cNvPr id="32" name="角丸四角形 31"/>
            <p:cNvSpPr/>
            <p:nvPr/>
          </p:nvSpPr>
          <p:spPr>
            <a:xfrm>
              <a:off x="3685874" y="3733646"/>
              <a:ext cx="5328908" cy="344013"/>
            </a:xfrm>
            <a:prstGeom prst="roundRect">
              <a:avLst/>
            </a:prstGeom>
            <a:solidFill>
              <a:schemeClr val="accent1">
                <a:lumMod val="20000"/>
                <a:lumOff val="8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000" dirty="0" smtClean="0">
                  <a:solidFill>
                    <a:prstClr val="black"/>
                  </a:solidFill>
                </a:rPr>
                <a:t>　リハビリ</a:t>
              </a:r>
              <a:r>
                <a:rPr lang="ja-JP" altLang="en-US" sz="1100" dirty="0" smtClean="0">
                  <a:solidFill>
                    <a:prstClr val="black"/>
                  </a:solidFill>
                </a:rPr>
                <a:t>、栄養、口腔ケア等の専門職等関与</a:t>
              </a:r>
              <a:endParaRPr lang="en-US" altLang="ja-JP" sz="1100" dirty="0">
                <a:solidFill>
                  <a:prstClr val="black"/>
                </a:solidFill>
              </a:endParaRPr>
            </a:p>
            <a:p>
              <a:pPr defTabSz="913575"/>
              <a:r>
                <a:rPr lang="ja-JP" altLang="en-US" sz="1100" dirty="0" smtClean="0">
                  <a:solidFill>
                    <a:prstClr val="black"/>
                  </a:solidFill>
                </a:rPr>
                <a:t>　する教室</a:t>
              </a:r>
              <a:endParaRPr lang="ja-JP" altLang="en-US" sz="1100" dirty="0">
                <a:solidFill>
                  <a:prstClr val="black"/>
                </a:solidFill>
              </a:endParaRPr>
            </a:p>
          </p:txBody>
        </p:sp>
        <p:sp>
          <p:nvSpPr>
            <p:cNvPr id="33" name="右矢印 32"/>
            <p:cNvSpPr/>
            <p:nvPr/>
          </p:nvSpPr>
          <p:spPr>
            <a:xfrm>
              <a:off x="2677376" y="3263090"/>
              <a:ext cx="792089" cy="398857"/>
            </a:xfrm>
            <a:prstGeom prst="rightArrow">
              <a:avLst/>
            </a:prstGeom>
            <a:solidFill>
              <a:schemeClr val="accent1">
                <a:lumMod val="40000"/>
                <a:lumOff val="6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sz="1000" dirty="0" smtClean="0">
                <a:solidFill>
                  <a:prstClr val="black"/>
                </a:solidFill>
              </a:endParaRPr>
            </a:p>
          </p:txBody>
        </p:sp>
      </p:grpSp>
      <p:sp>
        <p:nvSpPr>
          <p:cNvPr id="6" name="右矢印 5"/>
          <p:cNvSpPr/>
          <p:nvPr/>
        </p:nvSpPr>
        <p:spPr>
          <a:xfrm>
            <a:off x="4670197" y="2996952"/>
            <a:ext cx="570525" cy="229984"/>
          </a:xfrm>
          <a:prstGeom prst="rightArrow">
            <a:avLst/>
          </a:prstGeom>
          <a:solidFill>
            <a:schemeClr val="tx2">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defTabSz="913575"/>
            <a:endParaRPr lang="ja-JP" altLang="en-US">
              <a:solidFill>
                <a:prstClr val="black"/>
              </a:solidFill>
            </a:endParaRPr>
          </a:p>
        </p:txBody>
      </p:sp>
      <p:sp>
        <p:nvSpPr>
          <p:cNvPr id="48" name="十字形 47"/>
          <p:cNvSpPr/>
          <p:nvPr/>
        </p:nvSpPr>
        <p:spPr>
          <a:xfrm>
            <a:off x="2471332" y="5502459"/>
            <a:ext cx="246335" cy="302945"/>
          </a:xfrm>
          <a:prstGeom prst="plus">
            <a:avLst>
              <a:gd name="adj" fmla="val 31544"/>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13575"/>
            <a:endParaRPr lang="ja-JP" altLang="en-US">
              <a:solidFill>
                <a:prstClr val="black"/>
              </a:solidFill>
            </a:endParaRPr>
          </a:p>
        </p:txBody>
      </p:sp>
      <p:sp>
        <p:nvSpPr>
          <p:cNvPr id="7" name="テキスト ボックス 6"/>
          <p:cNvSpPr txBox="1"/>
          <p:nvPr/>
        </p:nvSpPr>
        <p:spPr>
          <a:xfrm>
            <a:off x="68484" y="5425567"/>
            <a:ext cx="2220243" cy="307777"/>
          </a:xfrm>
          <a:prstGeom prst="rect">
            <a:avLst/>
          </a:prstGeom>
          <a:noFill/>
        </p:spPr>
        <p:txBody>
          <a:bodyPr wrap="square" rtlCol="0">
            <a:spAutoFit/>
          </a:bodyPr>
          <a:lstStyle/>
          <a:p>
            <a:pPr defTabSz="913575"/>
            <a:r>
              <a:rPr lang="ja-JP" altLang="en-US" sz="1400" b="1" dirty="0" smtClean="0">
                <a:solidFill>
                  <a:prstClr val="black"/>
                </a:solidFill>
              </a:rPr>
              <a:t>＜地域支援事業の充実＞</a:t>
            </a:r>
            <a:endParaRPr lang="ja-JP" altLang="en-US" sz="1400" b="1" dirty="0">
              <a:solidFill>
                <a:prstClr val="black"/>
              </a:solidFill>
            </a:endParaRPr>
          </a:p>
        </p:txBody>
      </p:sp>
      <p:sp>
        <p:nvSpPr>
          <p:cNvPr id="49" name="角丸四角形 48"/>
          <p:cNvSpPr/>
          <p:nvPr/>
        </p:nvSpPr>
        <p:spPr>
          <a:xfrm>
            <a:off x="272500" y="5706771"/>
            <a:ext cx="2070883" cy="242649"/>
          </a:xfrm>
          <a:prstGeom prst="roundRect">
            <a:avLst>
              <a:gd name="adj" fmla="val 7272"/>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defTabSz="913575"/>
            <a:r>
              <a:rPr lang="ja-JP" altLang="en-US" sz="1100" b="1" dirty="0" smtClean="0">
                <a:solidFill>
                  <a:prstClr val="white"/>
                </a:solidFill>
              </a:rPr>
              <a:t>①生活支援・介護予防の充実</a:t>
            </a:r>
            <a:endParaRPr lang="ja-JP" altLang="en-US" sz="1100" b="1" dirty="0">
              <a:solidFill>
                <a:prstClr val="white"/>
              </a:solidFill>
            </a:endParaRPr>
          </a:p>
        </p:txBody>
      </p:sp>
      <p:sp>
        <p:nvSpPr>
          <p:cNvPr id="50" name="角丸四角形 49"/>
          <p:cNvSpPr/>
          <p:nvPr/>
        </p:nvSpPr>
        <p:spPr>
          <a:xfrm>
            <a:off x="5025027" y="5856465"/>
            <a:ext cx="1501899" cy="813035"/>
          </a:xfrm>
          <a:prstGeom prst="roundRect">
            <a:avLst>
              <a:gd name="adj" fmla="val 7272"/>
            </a:avLst>
          </a:prstGeom>
          <a:ln/>
        </p:spPr>
        <p:style>
          <a:lnRef idx="0">
            <a:schemeClr val="accent1"/>
          </a:lnRef>
          <a:fillRef idx="3">
            <a:schemeClr val="accent1"/>
          </a:fillRef>
          <a:effectRef idx="3">
            <a:schemeClr val="accent1"/>
          </a:effectRef>
          <a:fontRef idx="minor">
            <a:schemeClr val="lt1"/>
          </a:fontRef>
        </p:style>
        <p:txBody>
          <a:bodyPr rtlCol="0" anchor="ctr"/>
          <a:lstStyle/>
          <a:p>
            <a:pPr defTabSz="913575"/>
            <a:r>
              <a:rPr lang="ja-JP" altLang="en-US" sz="1400" b="1" dirty="0" smtClean="0">
                <a:solidFill>
                  <a:prstClr val="white"/>
                </a:solidFill>
              </a:rPr>
              <a:t>②在宅医療・</a:t>
            </a:r>
            <a:endParaRPr lang="en-US" altLang="ja-JP" sz="1400" b="1" dirty="0" smtClean="0">
              <a:solidFill>
                <a:prstClr val="white"/>
              </a:solidFill>
            </a:endParaRPr>
          </a:p>
          <a:p>
            <a:pPr defTabSz="913575"/>
            <a:r>
              <a:rPr lang="ja-JP" altLang="en-US" sz="1400" b="1" dirty="0" smtClean="0">
                <a:solidFill>
                  <a:prstClr val="white"/>
                </a:solidFill>
              </a:rPr>
              <a:t>介護連携の推進</a:t>
            </a:r>
            <a:endParaRPr lang="ja-JP" altLang="en-US" sz="1400" b="1" dirty="0">
              <a:solidFill>
                <a:prstClr val="white"/>
              </a:solidFill>
            </a:endParaRPr>
          </a:p>
        </p:txBody>
      </p:sp>
      <p:sp>
        <p:nvSpPr>
          <p:cNvPr id="51" name="角丸四角形 50"/>
          <p:cNvSpPr/>
          <p:nvPr/>
        </p:nvSpPr>
        <p:spPr>
          <a:xfrm>
            <a:off x="6609189" y="5856464"/>
            <a:ext cx="1545761" cy="813035"/>
          </a:xfrm>
          <a:prstGeom prst="roundRect">
            <a:avLst>
              <a:gd name="adj" fmla="val 7272"/>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defTabSz="913575"/>
            <a:r>
              <a:rPr lang="ja-JP" altLang="en-US" sz="1400" b="1" dirty="0" smtClean="0">
                <a:solidFill>
                  <a:prstClr val="white"/>
                </a:solidFill>
              </a:rPr>
              <a:t>③認知症施策</a:t>
            </a:r>
            <a:endParaRPr lang="en-US" altLang="ja-JP" sz="1400" b="1" dirty="0" smtClean="0">
              <a:solidFill>
                <a:prstClr val="white"/>
              </a:solidFill>
            </a:endParaRPr>
          </a:p>
          <a:p>
            <a:pPr defTabSz="913575"/>
            <a:r>
              <a:rPr lang="ja-JP" altLang="en-US" sz="1400" b="1" dirty="0" smtClean="0">
                <a:solidFill>
                  <a:prstClr val="white"/>
                </a:solidFill>
              </a:rPr>
              <a:t>　　　の推進</a:t>
            </a:r>
            <a:endParaRPr lang="ja-JP" altLang="en-US" sz="1400" b="1" dirty="0">
              <a:solidFill>
                <a:prstClr val="white"/>
              </a:solidFill>
            </a:endParaRPr>
          </a:p>
        </p:txBody>
      </p:sp>
      <p:sp>
        <p:nvSpPr>
          <p:cNvPr id="52" name="角丸四角形 51"/>
          <p:cNvSpPr/>
          <p:nvPr/>
        </p:nvSpPr>
        <p:spPr>
          <a:xfrm>
            <a:off x="8236379" y="5856326"/>
            <a:ext cx="1550678" cy="813034"/>
          </a:xfrm>
          <a:prstGeom prst="roundRect">
            <a:avLst>
              <a:gd name="adj" fmla="val 7272"/>
            </a:avLst>
          </a:prstGeom>
          <a:ln/>
        </p:spPr>
        <p:style>
          <a:lnRef idx="0">
            <a:schemeClr val="accent3"/>
          </a:lnRef>
          <a:fillRef idx="3">
            <a:schemeClr val="accent3"/>
          </a:fillRef>
          <a:effectRef idx="3">
            <a:schemeClr val="accent3"/>
          </a:effectRef>
          <a:fontRef idx="minor">
            <a:schemeClr val="lt1"/>
          </a:fontRef>
        </p:style>
        <p:txBody>
          <a:bodyPr rtlCol="0" anchor="ctr"/>
          <a:lstStyle/>
          <a:p>
            <a:pPr defTabSz="913575"/>
            <a:r>
              <a:rPr lang="ja-JP" altLang="en-US" sz="1400" b="1" dirty="0" smtClean="0">
                <a:solidFill>
                  <a:prstClr val="white"/>
                </a:solidFill>
              </a:rPr>
              <a:t>④地域ケア会議</a:t>
            </a:r>
            <a:endParaRPr lang="en-US" altLang="ja-JP" sz="1400" b="1" dirty="0" smtClean="0">
              <a:solidFill>
                <a:prstClr val="white"/>
              </a:solidFill>
            </a:endParaRPr>
          </a:p>
          <a:p>
            <a:pPr defTabSz="913575"/>
            <a:r>
              <a:rPr lang="ja-JP" altLang="en-US" sz="1400" b="1" dirty="0" smtClean="0">
                <a:solidFill>
                  <a:prstClr val="white"/>
                </a:solidFill>
              </a:rPr>
              <a:t>　　の</a:t>
            </a:r>
            <a:r>
              <a:rPr lang="ja-JP" altLang="en-US" sz="1400" b="1" dirty="0">
                <a:solidFill>
                  <a:prstClr val="white"/>
                </a:solidFill>
              </a:rPr>
              <a:t>推進</a:t>
            </a:r>
          </a:p>
        </p:txBody>
      </p:sp>
      <p:sp>
        <p:nvSpPr>
          <p:cNvPr id="53" name="スライド番号プレースホルダー 1"/>
          <p:cNvSpPr>
            <a:spLocks noGrp="1"/>
          </p:cNvSpPr>
          <p:nvPr>
            <p:ph type="sldNum" sz="quarter" idx="12"/>
          </p:nvPr>
        </p:nvSpPr>
        <p:spPr>
          <a:xfrm>
            <a:off x="7682178" y="6592407"/>
            <a:ext cx="2311400" cy="365125"/>
          </a:xfrm>
        </p:spPr>
        <p:txBody>
          <a:bodyPr/>
          <a:lstStyle/>
          <a:p>
            <a:fld id="{5A02BD7A-635E-43A0-8464-FD5073BFE4FA}" type="slidenum">
              <a:rPr lang="ja-JP" altLang="en-US" sz="1400" smtClean="0">
                <a:solidFill>
                  <a:prstClr val="black"/>
                </a:solidFill>
              </a:rPr>
              <a:pPr/>
              <a:t>12</a:t>
            </a:fld>
            <a:r>
              <a:rPr lang="ja-JP" altLang="en-US" sz="1400" dirty="0" smtClean="0">
                <a:solidFill>
                  <a:prstClr val="black"/>
                </a:solidFill>
              </a:rPr>
              <a:t>　</a:t>
            </a:r>
            <a:endParaRPr lang="ja-JP" altLang="en-US" sz="1400" dirty="0">
              <a:solidFill>
                <a:prstClr val="black"/>
              </a:solidFill>
            </a:endParaRPr>
          </a:p>
        </p:txBody>
      </p:sp>
    </p:spTree>
    <p:extLst>
      <p:ext uri="{BB962C8B-B14F-4D97-AF65-F5344CB8AC3E}">
        <p14:creationId xmlns:p14="http://schemas.microsoft.com/office/powerpoint/2010/main" val="22820867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1856656" y="3201246"/>
            <a:ext cx="3456384" cy="3656753"/>
          </a:xfrm>
          <a:prstGeom prst="rect">
            <a:avLst/>
          </a:prstGeom>
          <a:solidFill>
            <a:srgbClr val="FF9933"/>
          </a:solidFill>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lIns="91357" tIns="45680" rIns="91357" bIns="45680" rtlCol="0" anchor="t"/>
          <a:lstStyle/>
          <a:p>
            <a:pPr defTabSz="913575"/>
            <a:endParaRPr lang="ja-JP" altLang="en-US" sz="2400" dirty="0">
              <a:solidFill>
                <a:prstClr val="black"/>
              </a:solidFill>
            </a:endParaRPr>
          </a:p>
        </p:txBody>
      </p:sp>
      <p:sp>
        <p:nvSpPr>
          <p:cNvPr id="34" name="正方形/長方形 33"/>
          <p:cNvSpPr/>
          <p:nvPr/>
        </p:nvSpPr>
        <p:spPr>
          <a:xfrm>
            <a:off x="5313121" y="3201246"/>
            <a:ext cx="3116081" cy="3656754"/>
          </a:xfrm>
          <a:prstGeom prst="rect">
            <a:avLst/>
          </a:prstGeom>
          <a:solidFill>
            <a:schemeClr val="accent3">
              <a:lumMod val="40000"/>
              <a:lumOff val="60000"/>
            </a:schemeClr>
          </a:solid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t"/>
          <a:lstStyle/>
          <a:p>
            <a:pPr defTabSz="913575"/>
            <a:endParaRPr lang="ja-JP" altLang="en-US" sz="2400" dirty="0">
              <a:solidFill>
                <a:prstClr val="black"/>
              </a:solidFill>
            </a:endParaRPr>
          </a:p>
        </p:txBody>
      </p:sp>
      <p:sp>
        <p:nvSpPr>
          <p:cNvPr id="33" name="正方形/長方形 32"/>
          <p:cNvSpPr/>
          <p:nvPr/>
        </p:nvSpPr>
        <p:spPr>
          <a:xfrm>
            <a:off x="2182977" y="4221088"/>
            <a:ext cx="2340260" cy="83773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nchorCtr="0"/>
          <a:lstStyle/>
          <a:p>
            <a:pPr marL="179837" indent="-456787" algn="ctr" defTabSz="913575"/>
            <a:endParaRPr lang="en-US" altLang="ja-JP" sz="1400" b="1" u="sng" dirty="0">
              <a:solidFill>
                <a:prstClr val="black"/>
              </a:solidFill>
            </a:endParaRPr>
          </a:p>
          <a:p>
            <a:pPr marL="179837" indent="-456787" algn="ctr" defTabSz="913575"/>
            <a:endParaRPr lang="en-US" altLang="ja-JP" sz="1400" b="1" u="sng" dirty="0">
              <a:solidFill>
                <a:prstClr val="black"/>
              </a:solidFill>
            </a:endParaRPr>
          </a:p>
          <a:p>
            <a:pPr marL="179837" indent="-456787" algn="ctr" defTabSz="913575"/>
            <a:r>
              <a:rPr lang="ja-JP" altLang="en-US" sz="1600" dirty="0">
                <a:solidFill>
                  <a:prstClr val="black"/>
                </a:solidFill>
              </a:rPr>
              <a:t>訪問看護、福祉用具等</a:t>
            </a:r>
            <a:endParaRPr lang="en-US" altLang="ja-JP" sz="1600" dirty="0">
              <a:solidFill>
                <a:prstClr val="black"/>
              </a:solidFill>
            </a:endParaRPr>
          </a:p>
          <a:p>
            <a:pPr marL="179837" indent="-456787" defTabSz="913575"/>
            <a:r>
              <a:rPr lang="en-US" altLang="ja-JP" sz="1000" dirty="0">
                <a:solidFill>
                  <a:prstClr val="black"/>
                </a:solidFill>
                <a:latin typeface="ＭＳ Ｐ明朝" panose="02020600040205080304" pitchFamily="18" charset="-128"/>
                <a:ea typeface="ＭＳ Ｐ明朝" panose="02020600040205080304" pitchFamily="18" charset="-128"/>
              </a:rPr>
              <a:t>※</a:t>
            </a:r>
            <a:r>
              <a:rPr lang="ja-JP" altLang="en-US" sz="1000" dirty="0">
                <a:solidFill>
                  <a:prstClr val="black"/>
                </a:solidFill>
                <a:latin typeface="ＭＳ Ｐ明朝" panose="02020600040205080304" pitchFamily="18" charset="-128"/>
                <a:ea typeface="ＭＳ Ｐ明朝" panose="02020600040205080304" pitchFamily="18" charset="-128"/>
              </a:rPr>
              <a:t>全国一律の人員基準、運営基準</a:t>
            </a:r>
            <a:endParaRPr lang="en-US" altLang="ja-JP" sz="1000" dirty="0">
              <a:solidFill>
                <a:prstClr val="black"/>
              </a:solidFill>
              <a:latin typeface="ＭＳ Ｐ明朝" panose="02020600040205080304" pitchFamily="18" charset="-128"/>
              <a:ea typeface="ＭＳ Ｐ明朝" panose="02020600040205080304" pitchFamily="18" charset="-128"/>
            </a:endParaRPr>
          </a:p>
          <a:p>
            <a:pPr marL="179837" indent="-456787" defTabSz="913575"/>
            <a:r>
              <a:rPr lang="en-US" altLang="ja-JP" sz="1000" dirty="0">
                <a:solidFill>
                  <a:prstClr val="black"/>
                </a:solidFill>
                <a:latin typeface="ＭＳ Ｐ明朝" panose="02020600040205080304" pitchFamily="18" charset="-128"/>
                <a:ea typeface="ＭＳ Ｐ明朝" panose="02020600040205080304" pitchFamily="18" charset="-128"/>
              </a:rPr>
              <a:t>※</a:t>
            </a:r>
            <a:r>
              <a:rPr lang="ja-JP" altLang="en-US" sz="1000" dirty="0">
                <a:solidFill>
                  <a:prstClr val="black"/>
                </a:solidFill>
                <a:latin typeface="ＭＳ Ｐ明朝" panose="02020600040205080304" pitchFamily="18" charset="-128"/>
                <a:ea typeface="ＭＳ Ｐ明朝" panose="02020600040205080304" pitchFamily="18" charset="-128"/>
              </a:rPr>
              <a:t>訪問介護・通所介護は総合事業によるサービスへ移行</a:t>
            </a:r>
            <a:endParaRPr lang="en-US" altLang="ja-JP" sz="1000" dirty="0">
              <a:solidFill>
                <a:prstClr val="black"/>
              </a:solidFill>
              <a:latin typeface="ＭＳ Ｐ明朝" panose="02020600040205080304" pitchFamily="18" charset="-128"/>
              <a:ea typeface="ＭＳ Ｐ明朝" panose="02020600040205080304" pitchFamily="18" charset="-128"/>
            </a:endParaRPr>
          </a:p>
          <a:p>
            <a:pPr marL="179837" indent="-456787" algn="ctr" defTabSz="913575"/>
            <a:endParaRPr lang="en-US" altLang="ja-JP" sz="1400" b="1" u="sng" dirty="0">
              <a:solidFill>
                <a:prstClr val="black"/>
              </a:solidFill>
            </a:endParaRPr>
          </a:p>
          <a:p>
            <a:pPr marL="179837" indent="-456787" algn="ctr" defTabSz="913575"/>
            <a:endParaRPr lang="ja-JP" altLang="en-US" sz="1400" b="1" u="sng" dirty="0">
              <a:solidFill>
                <a:prstClr val="black"/>
              </a:solidFill>
            </a:endParaRPr>
          </a:p>
        </p:txBody>
      </p:sp>
      <p:sp>
        <p:nvSpPr>
          <p:cNvPr id="67" name="角丸四角形 66"/>
          <p:cNvSpPr/>
          <p:nvPr/>
        </p:nvSpPr>
        <p:spPr>
          <a:xfrm>
            <a:off x="-1612" y="4117454"/>
            <a:ext cx="1858297" cy="1018545"/>
          </a:xfrm>
          <a:prstGeom prst="roundRect">
            <a:avLst/>
          </a:prstGeom>
          <a:ln/>
        </p:spPr>
        <p:style>
          <a:lnRef idx="1">
            <a:schemeClr val="accent5"/>
          </a:lnRef>
          <a:fillRef idx="3">
            <a:schemeClr val="accent5"/>
          </a:fillRef>
          <a:effectRef idx="2">
            <a:schemeClr val="accent5"/>
          </a:effectRef>
          <a:fontRef idx="minor">
            <a:schemeClr val="lt1"/>
          </a:fontRef>
        </p:style>
        <p:txBody>
          <a:bodyPr lIns="91357" tIns="45680" rIns="91357" bIns="45680" rtlCol="0" anchor="ctr" anchorCtr="0"/>
          <a:lstStyle/>
          <a:p>
            <a:pPr algn="ctr" defTabSz="913575"/>
            <a:r>
              <a:rPr lang="ja-JP" altLang="en-US" sz="2000" b="1" dirty="0">
                <a:solidFill>
                  <a:prstClr val="white"/>
                </a:solidFill>
              </a:rPr>
              <a:t>介護予防給付</a:t>
            </a:r>
          </a:p>
        </p:txBody>
      </p:sp>
      <p:sp>
        <p:nvSpPr>
          <p:cNvPr id="24" name="角丸四角形 23"/>
          <p:cNvSpPr/>
          <p:nvPr/>
        </p:nvSpPr>
        <p:spPr>
          <a:xfrm>
            <a:off x="5335103" y="3046772"/>
            <a:ext cx="3072337" cy="358576"/>
          </a:xfrm>
          <a:prstGeom prst="roundRect">
            <a:avLst/>
          </a:prstGeom>
          <a:solidFill>
            <a:schemeClr val="accent3">
              <a:lumMod val="40000"/>
              <a:lumOff val="60000"/>
            </a:schemeClr>
          </a:solidFill>
          <a:ln w="19050"/>
        </p:spPr>
        <p:style>
          <a:lnRef idx="1">
            <a:schemeClr val="accent3"/>
          </a:lnRef>
          <a:fillRef idx="2">
            <a:schemeClr val="accent3"/>
          </a:fillRef>
          <a:effectRef idx="1">
            <a:schemeClr val="accent3"/>
          </a:effectRef>
          <a:fontRef idx="minor">
            <a:schemeClr val="dk1"/>
          </a:fontRef>
        </p:style>
        <p:txBody>
          <a:bodyPr lIns="91357" tIns="45680" rIns="91357" bIns="45680" rtlCol="0" anchor="t"/>
          <a:lstStyle/>
          <a:p>
            <a:pPr algn="ctr" defTabSz="913575"/>
            <a:r>
              <a:rPr lang="ja-JP" altLang="en-US" sz="1200" dirty="0">
                <a:solidFill>
                  <a:prstClr val="black"/>
                </a:solidFill>
              </a:rPr>
              <a:t>介護予防・生活支援サービス事業対象者</a:t>
            </a:r>
          </a:p>
        </p:txBody>
      </p:sp>
      <p:sp>
        <p:nvSpPr>
          <p:cNvPr id="23" name="角丸四角形 22"/>
          <p:cNvSpPr/>
          <p:nvPr/>
        </p:nvSpPr>
        <p:spPr>
          <a:xfrm>
            <a:off x="2356940" y="3045918"/>
            <a:ext cx="2457257" cy="311491"/>
          </a:xfrm>
          <a:prstGeom prst="roundRect">
            <a:avLst/>
          </a:prstGeom>
          <a:solidFill>
            <a:srgbClr val="FF9933"/>
          </a:solidFill>
          <a:ln w="19050">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lIns="91357" tIns="45680" rIns="91357" bIns="45680" rtlCol="0" anchor="t"/>
          <a:lstStyle/>
          <a:p>
            <a:pPr algn="ctr" defTabSz="913575"/>
            <a:r>
              <a:rPr lang="ja-JP" altLang="en-US" dirty="0" smtClean="0">
                <a:solidFill>
                  <a:prstClr val="black"/>
                </a:solidFill>
              </a:rPr>
              <a:t>要　支　援　者</a:t>
            </a:r>
            <a:endParaRPr lang="ja-JP" altLang="en-US" dirty="0">
              <a:solidFill>
                <a:prstClr val="black"/>
              </a:solidFill>
            </a:endParaRPr>
          </a:p>
        </p:txBody>
      </p:sp>
      <p:sp>
        <p:nvSpPr>
          <p:cNvPr id="15" name="下矢印 14"/>
          <p:cNvSpPr/>
          <p:nvPr/>
        </p:nvSpPr>
        <p:spPr>
          <a:xfrm>
            <a:off x="3447009" y="3409705"/>
            <a:ext cx="312035" cy="216024"/>
          </a:xfrm>
          <a:prstGeom prst="downArrow">
            <a:avLst>
              <a:gd name="adj1" fmla="val 50000"/>
              <a:gd name="adj2" fmla="val 56538"/>
            </a:avLst>
          </a:prstGeom>
          <a:ln w="28575">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lIns="91357" tIns="45680" rIns="91357" bIns="45680" rtlCol="0" anchor="ctr"/>
          <a:lstStyle/>
          <a:p>
            <a:pPr algn="ctr" defTabSz="913575"/>
            <a:endParaRPr lang="ja-JP" altLang="en-US">
              <a:solidFill>
                <a:prstClr val="white"/>
              </a:solidFill>
            </a:endParaRPr>
          </a:p>
        </p:txBody>
      </p:sp>
      <p:sp>
        <p:nvSpPr>
          <p:cNvPr id="39" name="下矢印 38"/>
          <p:cNvSpPr/>
          <p:nvPr/>
        </p:nvSpPr>
        <p:spPr>
          <a:xfrm>
            <a:off x="5720355" y="3455422"/>
            <a:ext cx="364553" cy="216024"/>
          </a:xfrm>
          <a:prstGeom prst="downArrow">
            <a:avLst>
              <a:gd name="adj1" fmla="val 50000"/>
              <a:gd name="adj2" fmla="val 56538"/>
            </a:avLst>
          </a:prstGeom>
          <a:solidFill>
            <a:schemeClr val="accent3"/>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a:solidFill>
                <a:prstClr val="white"/>
              </a:solidFill>
            </a:endParaRPr>
          </a:p>
        </p:txBody>
      </p:sp>
      <p:sp>
        <p:nvSpPr>
          <p:cNvPr id="37" name="角丸四角形 36"/>
          <p:cNvSpPr/>
          <p:nvPr/>
        </p:nvSpPr>
        <p:spPr>
          <a:xfrm>
            <a:off x="124" y="5359520"/>
            <a:ext cx="1856655" cy="1453856"/>
          </a:xfrm>
          <a:prstGeom prst="roundRect">
            <a:avLst/>
          </a:prstGeom>
          <a:ln/>
        </p:spPr>
        <p:style>
          <a:lnRef idx="1">
            <a:schemeClr val="accent5"/>
          </a:lnRef>
          <a:fillRef idx="3">
            <a:schemeClr val="accent5"/>
          </a:fillRef>
          <a:effectRef idx="2">
            <a:schemeClr val="accent5"/>
          </a:effectRef>
          <a:fontRef idx="minor">
            <a:schemeClr val="lt1"/>
          </a:fontRef>
        </p:style>
        <p:txBody>
          <a:bodyPr lIns="91357" tIns="45680" rIns="91357" bIns="45680" rtlCol="0" anchor="ctr" anchorCtr="0"/>
          <a:lstStyle/>
          <a:p>
            <a:pPr algn="ctr" defTabSz="913575"/>
            <a:r>
              <a:rPr lang="ja-JP" altLang="en-US" sz="2000" b="1" dirty="0">
                <a:solidFill>
                  <a:prstClr val="white"/>
                </a:solidFill>
              </a:rPr>
              <a:t>総 合 事 業</a:t>
            </a:r>
          </a:p>
        </p:txBody>
      </p:sp>
      <p:sp>
        <p:nvSpPr>
          <p:cNvPr id="13" name="テキスト ボックス 12"/>
          <p:cNvSpPr txBox="1"/>
          <p:nvPr/>
        </p:nvSpPr>
        <p:spPr>
          <a:xfrm>
            <a:off x="6062492" y="3429000"/>
            <a:ext cx="2384663" cy="261610"/>
          </a:xfrm>
          <a:prstGeom prst="rect">
            <a:avLst/>
          </a:prstGeom>
          <a:noFill/>
        </p:spPr>
        <p:txBody>
          <a:bodyPr wrap="square" lIns="91357" tIns="45680" rIns="91357" bIns="45680" rtlCol="0">
            <a:spAutoFit/>
          </a:bodyPr>
          <a:lstStyle/>
          <a:p>
            <a:pPr marL="35970" indent="-456787" defTabSz="913575"/>
            <a:r>
              <a:rPr lang="en-US" altLang="ja-JP" sz="1100" dirty="0">
                <a:solidFill>
                  <a:prstClr val="black"/>
                </a:solidFill>
              </a:rPr>
              <a:t>※</a:t>
            </a:r>
            <a:r>
              <a:rPr lang="ja-JP" altLang="en-US" sz="1100" dirty="0">
                <a:solidFill>
                  <a:prstClr val="black"/>
                </a:solidFill>
              </a:rPr>
              <a:t>チェックリストで判断</a:t>
            </a:r>
          </a:p>
        </p:txBody>
      </p:sp>
      <p:sp>
        <p:nvSpPr>
          <p:cNvPr id="28" name="正方形/長方形 27"/>
          <p:cNvSpPr/>
          <p:nvPr/>
        </p:nvSpPr>
        <p:spPr>
          <a:xfrm>
            <a:off x="2182890" y="6476800"/>
            <a:ext cx="7617680" cy="336576"/>
          </a:xfrm>
          <a:prstGeom prst="rect">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r>
              <a:rPr lang="ja-JP" altLang="en-US" sz="1300" b="1" u="sng" dirty="0">
                <a:solidFill>
                  <a:prstClr val="black"/>
                </a:solidFill>
              </a:rPr>
              <a:t>一般介護予 防事業</a:t>
            </a:r>
            <a:r>
              <a:rPr lang="ja-JP" altLang="en-US" sz="1300" dirty="0">
                <a:solidFill>
                  <a:prstClr val="black"/>
                </a:solidFill>
              </a:rPr>
              <a:t>（その他体操教室等の普及啓発等。全ての高齢者が対象。）</a:t>
            </a:r>
            <a:endParaRPr lang="en-US" altLang="ja-JP" sz="1300" dirty="0">
              <a:solidFill>
                <a:prstClr val="black"/>
              </a:solidFill>
            </a:endParaRPr>
          </a:p>
        </p:txBody>
      </p:sp>
      <p:sp>
        <p:nvSpPr>
          <p:cNvPr id="45" name="下矢印 44"/>
          <p:cNvSpPr/>
          <p:nvPr/>
        </p:nvSpPr>
        <p:spPr>
          <a:xfrm>
            <a:off x="5756409" y="3870928"/>
            <a:ext cx="328549" cy="1488593"/>
          </a:xfrm>
          <a:prstGeom prst="downArrow">
            <a:avLst>
              <a:gd name="adj1" fmla="val 50000"/>
              <a:gd name="adj2" fmla="val 56538"/>
            </a:avLst>
          </a:prstGeom>
          <a:solidFill>
            <a:schemeClr val="accent3"/>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a:solidFill>
                <a:prstClr val="white"/>
              </a:solidFill>
            </a:endParaRPr>
          </a:p>
        </p:txBody>
      </p:sp>
      <p:sp>
        <p:nvSpPr>
          <p:cNvPr id="46" name="下矢印 45"/>
          <p:cNvSpPr/>
          <p:nvPr/>
        </p:nvSpPr>
        <p:spPr>
          <a:xfrm>
            <a:off x="3446934" y="3956515"/>
            <a:ext cx="312034" cy="252348"/>
          </a:xfrm>
          <a:prstGeom prst="downArrow">
            <a:avLst>
              <a:gd name="adj1" fmla="val 50000"/>
              <a:gd name="adj2" fmla="val 56538"/>
            </a:avLst>
          </a:prstGeom>
          <a:ln w="28575">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lIns="91357" tIns="45680" rIns="91357" bIns="45680" rtlCol="0" anchor="ctr"/>
          <a:lstStyle/>
          <a:p>
            <a:pPr algn="ctr" defTabSz="913575"/>
            <a:endParaRPr lang="ja-JP" altLang="en-US">
              <a:solidFill>
                <a:prstClr val="white"/>
              </a:solidFill>
            </a:endParaRPr>
          </a:p>
        </p:txBody>
      </p:sp>
      <p:sp>
        <p:nvSpPr>
          <p:cNvPr id="31" name="下矢印 30"/>
          <p:cNvSpPr/>
          <p:nvPr/>
        </p:nvSpPr>
        <p:spPr>
          <a:xfrm>
            <a:off x="8976042" y="3082173"/>
            <a:ext cx="341128" cy="3197793"/>
          </a:xfrm>
          <a:prstGeom prst="downArrow">
            <a:avLst>
              <a:gd name="adj1" fmla="val 50000"/>
              <a:gd name="adj2" fmla="val 56538"/>
            </a:avLst>
          </a:prstGeom>
          <a:solidFill>
            <a:schemeClr val="bg1">
              <a:lumMod val="75000"/>
            </a:schemeClr>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a:solidFill>
                <a:prstClr val="white"/>
              </a:solidFill>
            </a:endParaRPr>
          </a:p>
        </p:txBody>
      </p:sp>
      <p:sp>
        <p:nvSpPr>
          <p:cNvPr id="25" name="正方形/長方形 24"/>
          <p:cNvSpPr/>
          <p:nvPr/>
        </p:nvSpPr>
        <p:spPr>
          <a:xfrm>
            <a:off x="8420621" y="3201246"/>
            <a:ext cx="1485400" cy="3607040"/>
          </a:xfrm>
          <a:prstGeom prst="rect">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t"/>
          <a:lstStyle/>
          <a:p>
            <a:pPr defTabSz="913575"/>
            <a:endParaRPr lang="ja-JP" altLang="en-US" sz="2400" dirty="0">
              <a:solidFill>
                <a:prstClr val="black"/>
              </a:solidFill>
            </a:endParaRPr>
          </a:p>
        </p:txBody>
      </p:sp>
      <p:sp>
        <p:nvSpPr>
          <p:cNvPr id="30" name="角丸四角形 29"/>
          <p:cNvSpPr/>
          <p:nvPr/>
        </p:nvSpPr>
        <p:spPr>
          <a:xfrm>
            <a:off x="8492724" y="3059560"/>
            <a:ext cx="1307961" cy="358576"/>
          </a:xfrm>
          <a:prstGeom prst="roundRect">
            <a:avLst/>
          </a:prstGeom>
          <a:ln w="19050"/>
        </p:spPr>
        <p:style>
          <a:lnRef idx="1">
            <a:schemeClr val="dk1"/>
          </a:lnRef>
          <a:fillRef idx="2">
            <a:schemeClr val="dk1"/>
          </a:fillRef>
          <a:effectRef idx="1">
            <a:schemeClr val="dk1"/>
          </a:effectRef>
          <a:fontRef idx="minor">
            <a:schemeClr val="dk1"/>
          </a:fontRef>
        </p:style>
        <p:txBody>
          <a:bodyPr lIns="91357" tIns="45680" rIns="91357" bIns="45680" rtlCol="0" anchor="t"/>
          <a:lstStyle/>
          <a:p>
            <a:pPr algn="ctr" defTabSz="913575"/>
            <a:r>
              <a:rPr lang="ja-JP" altLang="en-US" sz="1600" dirty="0">
                <a:solidFill>
                  <a:prstClr val="black"/>
                </a:solidFill>
              </a:rPr>
              <a:t>一般高齢者</a:t>
            </a:r>
          </a:p>
        </p:txBody>
      </p:sp>
      <p:sp>
        <p:nvSpPr>
          <p:cNvPr id="50" name="正方形/長方形 49"/>
          <p:cNvSpPr/>
          <p:nvPr/>
        </p:nvSpPr>
        <p:spPr>
          <a:xfrm>
            <a:off x="2189340" y="3645024"/>
            <a:ext cx="5428057" cy="360040"/>
          </a:xfrm>
          <a:prstGeom prst="rect">
            <a:avLst/>
          </a:prstGeom>
          <a:solidFill>
            <a:srgbClr val="FF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fontAlgn="base">
              <a:spcBef>
                <a:spcPct val="0"/>
              </a:spcBef>
              <a:spcAft>
                <a:spcPct val="0"/>
              </a:spcAft>
            </a:pPr>
            <a:r>
              <a:rPr lang="ja-JP" altLang="en-US" sz="1600" dirty="0">
                <a:solidFill>
                  <a:prstClr val="black"/>
                </a:solidFill>
              </a:rPr>
              <a:t>市町村・地域包括支援センターがケアマネジメントを実施</a:t>
            </a:r>
          </a:p>
        </p:txBody>
      </p:sp>
      <p:sp>
        <p:nvSpPr>
          <p:cNvPr id="27" name="加算記号 26"/>
          <p:cNvSpPr/>
          <p:nvPr/>
        </p:nvSpPr>
        <p:spPr>
          <a:xfrm>
            <a:off x="3449677" y="5058818"/>
            <a:ext cx="312034" cy="314398"/>
          </a:xfrm>
          <a:prstGeom prst="mathPlus">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a:solidFill>
                <a:prstClr val="white"/>
              </a:solidFill>
            </a:endParaRPr>
          </a:p>
        </p:txBody>
      </p:sp>
      <p:sp>
        <p:nvSpPr>
          <p:cNvPr id="29" name="加算記号 28"/>
          <p:cNvSpPr/>
          <p:nvPr/>
        </p:nvSpPr>
        <p:spPr>
          <a:xfrm>
            <a:off x="5169044" y="6210947"/>
            <a:ext cx="312034" cy="314398"/>
          </a:xfrm>
          <a:prstGeom prst="mathPlus">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a:solidFill>
                <a:prstClr val="white"/>
              </a:solidFill>
            </a:endParaRPr>
          </a:p>
        </p:txBody>
      </p:sp>
      <p:sp>
        <p:nvSpPr>
          <p:cNvPr id="26" name="正方形/長方形 25"/>
          <p:cNvSpPr/>
          <p:nvPr/>
        </p:nvSpPr>
        <p:spPr>
          <a:xfrm>
            <a:off x="186405" y="38461"/>
            <a:ext cx="9600098" cy="396008"/>
          </a:xfrm>
          <a:prstGeom prst="rect">
            <a:avLst/>
          </a:prstGeom>
          <a:solidFill>
            <a:srgbClr val="FFFF00">
              <a:alpha val="29000"/>
            </a:srgbClr>
          </a:solidFill>
          <a:ln w="9525">
            <a:solidFill>
              <a:schemeClr val="accent1">
                <a:lumMod val="75000"/>
              </a:schemeClr>
            </a:solidFill>
          </a:ln>
          <a:effectLst/>
        </p:spPr>
        <p:style>
          <a:lnRef idx="1">
            <a:schemeClr val="dk1"/>
          </a:lnRef>
          <a:fillRef idx="2">
            <a:schemeClr val="dk1"/>
          </a:fillRef>
          <a:effectRef idx="1">
            <a:schemeClr val="dk1"/>
          </a:effectRef>
          <a:fontRef idx="minor">
            <a:schemeClr val="dk1"/>
          </a:fontRef>
        </p:style>
        <p:txBody>
          <a:bodyPr lIns="91357" tIns="45680" rIns="91357" bIns="45680" rtlCol="0" anchor="t"/>
          <a:lstStyle/>
          <a:p>
            <a:pPr algn="ctr" defTabSz="913575"/>
            <a:r>
              <a:rPr lang="ja-JP" altLang="en-US" sz="2000" b="1" dirty="0">
                <a:solidFill>
                  <a:prstClr val="black"/>
                </a:solidFill>
                <a:latin typeface="HGSｺﾞｼｯｸE" panose="020B0900000000000000" pitchFamily="50" charset="-128"/>
                <a:ea typeface="HGSｺﾞｼｯｸE" panose="020B0900000000000000" pitchFamily="50" charset="-128"/>
              </a:rPr>
              <a:t>新しい介護予防・日常生活支援総合事業（総合事業）</a:t>
            </a:r>
          </a:p>
        </p:txBody>
      </p:sp>
      <p:sp>
        <p:nvSpPr>
          <p:cNvPr id="32" name="正方形/長方形 31"/>
          <p:cNvSpPr/>
          <p:nvPr/>
        </p:nvSpPr>
        <p:spPr>
          <a:xfrm>
            <a:off x="49119" y="434469"/>
            <a:ext cx="9800569" cy="26110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t"/>
          <a:lstStyle/>
          <a:p>
            <a:pPr marL="177640" indent="-177640" defTabSz="913575">
              <a:lnSpc>
                <a:spcPts val="1799"/>
              </a:lnSpc>
            </a:pPr>
            <a:r>
              <a:rPr lang="ja-JP" altLang="en-US" sz="1300" dirty="0">
                <a:solidFill>
                  <a:prstClr val="black"/>
                </a:solidFill>
              </a:rPr>
              <a:t>○　介護保険制度の地域支援事業の枠組みの中で、平成２４年度に導入した介護予防・日常生活支援総合事業（総合事業）を発展的に見直し。現在、事業実施が市町村の任意となっているが（</a:t>
            </a:r>
            <a:r>
              <a:rPr lang="en-US" altLang="ja-JP" sz="1300" dirty="0">
                <a:solidFill>
                  <a:prstClr val="black"/>
                </a:solidFill>
              </a:rPr>
              <a:t>※</a:t>
            </a:r>
            <a:r>
              <a:rPr lang="ja-JP" altLang="en-US" sz="1300" dirty="0">
                <a:solidFill>
                  <a:prstClr val="black"/>
                </a:solidFill>
              </a:rPr>
              <a:t>）、</a:t>
            </a:r>
            <a:r>
              <a:rPr lang="ja-JP" altLang="en-US" sz="1300" u="sng" dirty="0">
                <a:solidFill>
                  <a:prstClr val="black"/>
                </a:solidFill>
              </a:rPr>
              <a:t>総合事業について必要な見直しを行った上で、平成２９年４月までに全ての市町村で実施</a:t>
            </a:r>
            <a:r>
              <a:rPr lang="ja-JP" altLang="en-US" sz="1300" dirty="0">
                <a:solidFill>
                  <a:prstClr val="black"/>
                </a:solidFill>
              </a:rPr>
              <a:t>　　　（</a:t>
            </a:r>
            <a:r>
              <a:rPr lang="en-US" altLang="ja-JP" sz="1300" dirty="0">
                <a:solidFill>
                  <a:prstClr val="black"/>
                </a:solidFill>
              </a:rPr>
              <a:t>※</a:t>
            </a:r>
            <a:r>
              <a:rPr lang="ja-JP" altLang="en-US" sz="1300" dirty="0">
                <a:solidFill>
                  <a:prstClr val="black"/>
                </a:solidFill>
              </a:rPr>
              <a:t>）２４年度２７保険者が実施、２５年度は４４保険者が実施予定</a:t>
            </a:r>
            <a:endParaRPr lang="en-US" altLang="ja-JP" sz="1300" dirty="0">
              <a:solidFill>
                <a:prstClr val="black"/>
              </a:solidFill>
            </a:endParaRPr>
          </a:p>
          <a:p>
            <a:pPr marL="177640" indent="-177640" defTabSz="913575">
              <a:lnSpc>
                <a:spcPts val="1799"/>
              </a:lnSpc>
            </a:pPr>
            <a:r>
              <a:rPr lang="ja-JP" altLang="en-US" sz="1300" dirty="0">
                <a:solidFill>
                  <a:prstClr val="black"/>
                </a:solidFill>
              </a:rPr>
              <a:t>○　サービスの種類・内容・人員基準・運営基準・単価等が全国一律となっている予防給付のうち、</a:t>
            </a:r>
            <a:r>
              <a:rPr lang="ja-JP" altLang="en-US" sz="1300" u="sng" dirty="0">
                <a:solidFill>
                  <a:prstClr val="black"/>
                </a:solidFill>
              </a:rPr>
              <a:t>訪問介護・通所介護について、市町村が地域の実情に応じ、住民主体の取組を含めた多様な主体による柔軟な取組により、効果的かつ効率的にサービスを提供</a:t>
            </a:r>
            <a:r>
              <a:rPr lang="ja-JP" altLang="en-US" sz="1300" dirty="0">
                <a:solidFill>
                  <a:prstClr val="black"/>
                </a:solidFill>
              </a:rPr>
              <a:t>できるよう、</a:t>
            </a:r>
            <a:r>
              <a:rPr lang="ja-JP" altLang="en-US" sz="1300" u="sng" dirty="0">
                <a:solidFill>
                  <a:prstClr val="black"/>
                </a:solidFill>
              </a:rPr>
              <a:t>地域支援事業の形式に見直す</a:t>
            </a:r>
            <a:r>
              <a:rPr lang="ja-JP" altLang="en-US" sz="1300" dirty="0">
                <a:solidFill>
                  <a:prstClr val="black"/>
                </a:solidFill>
              </a:rPr>
              <a:t>。（平成２９年度末には全て事業に移行）。</a:t>
            </a:r>
            <a:endParaRPr lang="en-US" altLang="ja-JP" sz="1300" dirty="0">
              <a:solidFill>
                <a:prstClr val="black"/>
              </a:solidFill>
            </a:endParaRPr>
          </a:p>
          <a:p>
            <a:pPr marL="177640" indent="-177640" defTabSz="913575">
              <a:lnSpc>
                <a:spcPts val="1799"/>
              </a:lnSpc>
            </a:pPr>
            <a:r>
              <a:rPr lang="ja-JP" altLang="en-US" sz="1300" dirty="0">
                <a:solidFill>
                  <a:prstClr val="black"/>
                </a:solidFill>
              </a:rPr>
              <a:t>○　総合事業の事業費の上限は、事業への移行分を賄えるように見直し。</a:t>
            </a:r>
            <a:endParaRPr lang="en-US" altLang="ja-JP" sz="1300" dirty="0">
              <a:solidFill>
                <a:prstClr val="black"/>
              </a:solidFill>
            </a:endParaRPr>
          </a:p>
          <a:p>
            <a:pPr marL="177640" indent="-177640" defTabSz="913575">
              <a:lnSpc>
                <a:spcPts val="1799"/>
              </a:lnSpc>
            </a:pPr>
            <a:r>
              <a:rPr lang="ja-JP" altLang="en-US" sz="1300" dirty="0">
                <a:solidFill>
                  <a:prstClr val="black"/>
                </a:solidFill>
              </a:rPr>
              <a:t>○　訪問介護・通所介護以外のサービス（訪問看護、福祉用具等）は、引き続き予防給付によるサービス提供を継続。　　</a:t>
            </a:r>
            <a:endParaRPr lang="en-US" altLang="ja-JP" sz="1300" dirty="0">
              <a:solidFill>
                <a:prstClr val="black"/>
              </a:solidFill>
              <a:latin typeface="ＭＳ Ｐゴシック"/>
            </a:endParaRPr>
          </a:p>
          <a:p>
            <a:pPr marL="177640" indent="-177640" defTabSz="913575">
              <a:lnSpc>
                <a:spcPts val="1799"/>
              </a:lnSpc>
            </a:pPr>
            <a:r>
              <a:rPr lang="ja-JP" altLang="en-US" sz="1300" dirty="0">
                <a:solidFill>
                  <a:prstClr val="black"/>
                </a:solidFill>
              </a:rPr>
              <a:t>○　</a:t>
            </a:r>
            <a:r>
              <a:rPr lang="ja-JP" altLang="en-US" sz="1300" u="sng" dirty="0">
                <a:solidFill>
                  <a:prstClr val="black"/>
                </a:solidFill>
              </a:rPr>
              <a:t>地域包括支援センターによるケアマネジメントに基づき、総合事業のサービスと予防給付のサービス</a:t>
            </a:r>
            <a:r>
              <a:rPr lang="en-US" altLang="ja-JP" sz="1300" u="sng" dirty="0">
                <a:solidFill>
                  <a:prstClr val="black"/>
                </a:solidFill>
              </a:rPr>
              <a:t>(</a:t>
            </a:r>
            <a:r>
              <a:rPr lang="ja-JP" altLang="en-US" sz="1300" u="sng" dirty="0">
                <a:solidFill>
                  <a:prstClr val="black"/>
                </a:solidFill>
              </a:rPr>
              <a:t>要支援者</a:t>
            </a:r>
            <a:r>
              <a:rPr lang="en-US" altLang="ja-JP" sz="1300" u="sng" dirty="0">
                <a:solidFill>
                  <a:prstClr val="black"/>
                </a:solidFill>
              </a:rPr>
              <a:t>)</a:t>
            </a:r>
            <a:r>
              <a:rPr lang="ja-JP" altLang="en-US" sz="1300" u="sng" dirty="0">
                <a:solidFill>
                  <a:prstClr val="black"/>
                </a:solidFill>
              </a:rPr>
              <a:t>を組み合わせる。</a:t>
            </a:r>
            <a:endParaRPr lang="en-US" altLang="ja-JP" sz="1300" u="sng" dirty="0">
              <a:solidFill>
                <a:prstClr val="black"/>
              </a:solidFill>
            </a:endParaRPr>
          </a:p>
          <a:p>
            <a:pPr marL="177640" indent="-177640" defTabSz="913575">
              <a:lnSpc>
                <a:spcPts val="1799"/>
              </a:lnSpc>
            </a:pPr>
            <a:r>
              <a:rPr lang="ja-JP" altLang="en-US" sz="1300" dirty="0">
                <a:solidFill>
                  <a:prstClr val="black"/>
                </a:solidFill>
              </a:rPr>
              <a:t>○　総合事業の実施に向け基盤整備を推進。</a:t>
            </a:r>
            <a:endParaRPr lang="en-US" altLang="ja-JP" sz="1300" dirty="0">
              <a:solidFill>
                <a:prstClr val="black"/>
              </a:solidFill>
            </a:endParaRPr>
          </a:p>
          <a:p>
            <a:pPr marL="177640" indent="-177640" defTabSz="913575">
              <a:lnSpc>
                <a:spcPts val="1799"/>
              </a:lnSpc>
            </a:pPr>
            <a:r>
              <a:rPr lang="ja-JP" altLang="en-US" sz="1300" dirty="0">
                <a:solidFill>
                  <a:prstClr val="black"/>
                </a:solidFill>
              </a:rPr>
              <a:t>○　</a:t>
            </a:r>
            <a:r>
              <a:rPr lang="ja-JP" altLang="en-US" sz="1300" u="sng" dirty="0">
                <a:solidFill>
                  <a:prstClr val="black"/>
                </a:solidFill>
              </a:rPr>
              <a:t>国は、指針（ガイドライン）を策定し、市町村による事業の円滑な実施を支援。</a:t>
            </a:r>
            <a:endParaRPr lang="en-US" altLang="ja-JP" sz="1300" u="sng" dirty="0">
              <a:solidFill>
                <a:prstClr val="black"/>
              </a:solidFill>
            </a:endParaRPr>
          </a:p>
          <a:p>
            <a:pPr marL="174467" indent="-174467" defTabSz="913575">
              <a:lnSpc>
                <a:spcPts val="1799"/>
              </a:lnSpc>
              <a:tabLst>
                <a:tab pos="174467" algn="l"/>
              </a:tabLst>
            </a:pPr>
            <a:endParaRPr lang="en-US" altLang="ja-JP" sz="1300" dirty="0">
              <a:solidFill>
                <a:prstClr val="black"/>
              </a:solidFill>
            </a:endParaRPr>
          </a:p>
          <a:p>
            <a:pPr defTabSz="913575">
              <a:lnSpc>
                <a:spcPts val="1799"/>
              </a:lnSpc>
            </a:pPr>
            <a:endParaRPr lang="en-US" altLang="ja-JP" sz="1300" dirty="0">
              <a:solidFill>
                <a:prstClr val="black"/>
              </a:solidFill>
            </a:endParaRPr>
          </a:p>
          <a:p>
            <a:pPr defTabSz="913575">
              <a:lnSpc>
                <a:spcPts val="1799"/>
              </a:lnSpc>
            </a:pPr>
            <a:endParaRPr lang="ja-JP" altLang="en-US" sz="1300" dirty="0">
              <a:solidFill>
                <a:prstClr val="black"/>
              </a:solidFill>
            </a:endParaRPr>
          </a:p>
        </p:txBody>
      </p:sp>
      <p:sp>
        <p:nvSpPr>
          <p:cNvPr id="35" name="正方形/長方形 34"/>
          <p:cNvSpPr/>
          <p:nvPr/>
        </p:nvSpPr>
        <p:spPr>
          <a:xfrm>
            <a:off x="2182992" y="5373491"/>
            <a:ext cx="5428057" cy="864233"/>
          </a:xfrm>
          <a:prstGeom prst="rect">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r>
              <a:rPr lang="ja-JP" altLang="en-US" sz="1400" b="1" u="sng" dirty="0">
                <a:solidFill>
                  <a:prstClr val="black"/>
                </a:solidFill>
              </a:rPr>
              <a:t>介護予防・生活支援サービス事業</a:t>
            </a:r>
            <a:endParaRPr lang="en-US" altLang="ja-JP" sz="1400" b="1" u="sng" dirty="0">
              <a:solidFill>
                <a:prstClr val="black"/>
              </a:solidFill>
            </a:endParaRPr>
          </a:p>
          <a:p>
            <a:pPr defTabSz="913575"/>
            <a:r>
              <a:rPr lang="ja-JP" altLang="en-US" sz="1200" dirty="0">
                <a:solidFill>
                  <a:prstClr val="black"/>
                </a:solidFill>
              </a:rPr>
              <a:t>①訪問型・通所型サービス（運動・口腔・栄養改善事業等を含む）</a:t>
            </a:r>
            <a:endParaRPr lang="en-US" altLang="ja-JP" sz="1200" dirty="0">
              <a:solidFill>
                <a:prstClr val="black"/>
              </a:solidFill>
            </a:endParaRPr>
          </a:p>
          <a:p>
            <a:pPr defTabSz="913575"/>
            <a:r>
              <a:rPr lang="ja-JP" altLang="en-US" sz="1200" dirty="0">
                <a:solidFill>
                  <a:prstClr val="black"/>
                </a:solidFill>
              </a:rPr>
              <a:t>②栄養改善を目的とした配食、定期的な安否確認・緊急時対応　等</a:t>
            </a:r>
            <a:endParaRPr lang="ja-JP" altLang="en-US" sz="1100" dirty="0">
              <a:solidFill>
                <a:prstClr val="black"/>
              </a:solidFill>
            </a:endParaRPr>
          </a:p>
          <a:p>
            <a:pPr defTabSz="913575"/>
            <a:r>
              <a:rPr lang="ja-JP" altLang="en-US" sz="1200" dirty="0">
                <a:solidFill>
                  <a:prstClr val="black"/>
                </a:solidFill>
              </a:rPr>
              <a:t>　　</a:t>
            </a:r>
            <a:r>
              <a:rPr lang="en-US" altLang="ja-JP" sz="1000" dirty="0">
                <a:solidFill>
                  <a:prstClr val="black"/>
                </a:solidFill>
                <a:latin typeface="ＭＳ Ｐ明朝" panose="02020600040205080304" pitchFamily="18" charset="-128"/>
                <a:ea typeface="ＭＳ Ｐ明朝" panose="02020600040205080304" pitchFamily="18" charset="-128"/>
              </a:rPr>
              <a:t>※</a:t>
            </a:r>
            <a:r>
              <a:rPr lang="ja-JP" altLang="en-US" sz="1000" dirty="0">
                <a:solidFill>
                  <a:prstClr val="black"/>
                </a:solidFill>
                <a:latin typeface="ＭＳ Ｐ明朝" panose="02020600040205080304" pitchFamily="18" charset="-128"/>
                <a:ea typeface="ＭＳ Ｐ明朝" panose="02020600040205080304" pitchFamily="18" charset="-128"/>
              </a:rPr>
              <a:t>事業内容は、市町村の裁量を拡大、柔軟な人員基準・運営基準</a:t>
            </a:r>
            <a:endParaRPr lang="en-US" altLang="ja-JP" sz="1000" dirty="0">
              <a:solidFill>
                <a:prstClr val="black"/>
              </a:solidFill>
              <a:latin typeface="ＭＳ Ｐ明朝" panose="02020600040205080304" pitchFamily="18" charset="-128"/>
              <a:ea typeface="ＭＳ Ｐ明朝" panose="02020600040205080304" pitchFamily="18" charset="-128"/>
            </a:endParaRPr>
          </a:p>
        </p:txBody>
      </p:sp>
      <p:sp>
        <p:nvSpPr>
          <p:cNvPr id="36" name="スライド番号プレースホルダ 10"/>
          <p:cNvSpPr>
            <a:spLocks noGrp="1"/>
          </p:cNvSpPr>
          <p:nvPr>
            <p:ph type="sldNum" sz="quarter" idx="12"/>
          </p:nvPr>
        </p:nvSpPr>
        <p:spPr>
          <a:xfrm>
            <a:off x="9494367" y="6520790"/>
            <a:ext cx="427197" cy="365125"/>
          </a:xfrm>
        </p:spPr>
        <p:txBody>
          <a:bodyPr/>
          <a:lstStyle/>
          <a:p>
            <a:fld id="{72D2F0F9-40FE-47A2-901C-3C832B0C1FC9}" type="slidenum">
              <a:rPr lang="ja-JP" altLang="en-US" sz="1400">
                <a:solidFill>
                  <a:prstClr val="black"/>
                </a:solidFill>
              </a:rPr>
              <a:pPr/>
              <a:t>13</a:t>
            </a:fld>
            <a:endParaRPr lang="ja-JP" altLang="en-US" sz="1400" dirty="0">
              <a:solidFill>
                <a:prstClr val="black"/>
              </a:solidFill>
            </a:endParaRPr>
          </a:p>
        </p:txBody>
      </p:sp>
    </p:spTree>
    <p:extLst>
      <p:ext uri="{BB962C8B-B14F-4D97-AF65-F5344CB8AC3E}">
        <p14:creationId xmlns:p14="http://schemas.microsoft.com/office/powerpoint/2010/main" val="10506543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正方形/長方形 103"/>
          <p:cNvSpPr/>
          <p:nvPr/>
        </p:nvSpPr>
        <p:spPr>
          <a:xfrm>
            <a:off x="5596407" y="4275197"/>
            <a:ext cx="2542326" cy="19506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正方形/長方形 18"/>
          <p:cNvSpPr/>
          <p:nvPr/>
        </p:nvSpPr>
        <p:spPr>
          <a:xfrm>
            <a:off x="1037095" y="1751607"/>
            <a:ext cx="6847208" cy="36004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dirty="0" smtClean="0">
                <a:solidFill>
                  <a:prstClr val="white"/>
                </a:solidFill>
              </a:rPr>
              <a:t>経過措置期間</a:t>
            </a:r>
            <a:endParaRPr lang="ja-JP" altLang="en-US" dirty="0">
              <a:solidFill>
                <a:prstClr val="white"/>
              </a:solidFill>
            </a:endParaRPr>
          </a:p>
        </p:txBody>
      </p:sp>
      <p:sp>
        <p:nvSpPr>
          <p:cNvPr id="13" name="正方形/長方形 12"/>
          <p:cNvSpPr/>
          <p:nvPr/>
        </p:nvSpPr>
        <p:spPr>
          <a:xfrm>
            <a:off x="1037094" y="2487542"/>
            <a:ext cx="6847208" cy="876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タイトル 1"/>
          <p:cNvSpPr>
            <a:spLocks noGrp="1"/>
          </p:cNvSpPr>
          <p:nvPr>
            <p:ph type="ctrTitle"/>
          </p:nvPr>
        </p:nvSpPr>
        <p:spPr>
          <a:xfrm>
            <a:off x="61550" y="44624"/>
            <a:ext cx="9755363" cy="385537"/>
          </a:xfrm>
          <a:solidFill>
            <a:srgbClr val="FFFF00">
              <a:alpha val="27000"/>
            </a:srgbClr>
          </a:solidFill>
          <a:ln w="25400">
            <a:solidFill>
              <a:schemeClr val="accent1">
                <a:lumMod val="75000"/>
              </a:schemeClr>
            </a:solidFill>
          </a:ln>
          <a:effectLst/>
        </p:spPr>
        <p:style>
          <a:lnRef idx="1">
            <a:schemeClr val="accent5"/>
          </a:lnRef>
          <a:fillRef idx="3">
            <a:schemeClr val="accent5"/>
          </a:fillRef>
          <a:effectRef idx="2">
            <a:schemeClr val="accent5"/>
          </a:effectRef>
          <a:fontRef idx="minor">
            <a:schemeClr val="lt1"/>
          </a:fontRef>
        </p:style>
        <p:txBody>
          <a:bodyPr>
            <a:noAutofit/>
          </a:bodyPr>
          <a:lstStyle/>
          <a:p>
            <a:r>
              <a:rPr lang="ja-JP" altLang="en-US" sz="2000" dirty="0" smtClean="0">
                <a:solidFill>
                  <a:schemeClr val="tx1"/>
                </a:solidFill>
                <a:latin typeface="HGSｺﾞｼｯｸE" panose="020B0900000000000000" pitchFamily="50" charset="-128"/>
                <a:ea typeface="HGSｺﾞｼｯｸE" panose="020B0900000000000000" pitchFamily="50" charset="-128"/>
              </a:rPr>
              <a:t>市町村の新しい総合事業実施に向けた</a:t>
            </a:r>
            <a:r>
              <a:rPr kumimoji="1" lang="ja-JP" altLang="en-US" sz="2000" dirty="0" smtClean="0">
                <a:solidFill>
                  <a:schemeClr val="tx1"/>
                </a:solidFill>
                <a:latin typeface="HGSｺﾞｼｯｸE" panose="020B0900000000000000" pitchFamily="50" charset="-128"/>
                <a:ea typeface="HGSｺﾞｼｯｸE" panose="020B0900000000000000" pitchFamily="50" charset="-128"/>
              </a:rPr>
              <a:t>スケジュールについて（イメージ）</a:t>
            </a:r>
            <a:endParaRPr kumimoji="1" lang="ja-JP" altLang="en-US" sz="2000" dirty="0">
              <a:solidFill>
                <a:schemeClr val="tx1"/>
              </a:solidFill>
              <a:latin typeface="HGSｺﾞｼｯｸE" panose="020B0900000000000000" pitchFamily="50" charset="-128"/>
              <a:ea typeface="HGSｺﾞｼｯｸE" panose="020B0900000000000000" pitchFamily="50" charset="-128"/>
            </a:endParaRPr>
          </a:p>
        </p:txBody>
      </p:sp>
      <p:sp>
        <p:nvSpPr>
          <p:cNvPr id="4" name="正方形/長方形 3"/>
          <p:cNvSpPr/>
          <p:nvPr/>
        </p:nvSpPr>
        <p:spPr>
          <a:xfrm>
            <a:off x="1822935" y="1882041"/>
            <a:ext cx="858096" cy="30243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2400" dirty="0" smtClean="0">
              <a:solidFill>
                <a:srgbClr val="FF0000"/>
              </a:solidFill>
            </a:endParaRPr>
          </a:p>
        </p:txBody>
      </p:sp>
      <p:sp>
        <p:nvSpPr>
          <p:cNvPr id="83" name="テキスト ボックス 82"/>
          <p:cNvSpPr txBox="1"/>
          <p:nvPr/>
        </p:nvSpPr>
        <p:spPr>
          <a:xfrm>
            <a:off x="1802567" y="2118210"/>
            <a:ext cx="702079" cy="369332"/>
          </a:xfrm>
          <a:prstGeom prst="rect">
            <a:avLst/>
          </a:prstGeom>
          <a:noFill/>
        </p:spPr>
        <p:txBody>
          <a:bodyPr wrap="square" rtlCol="0">
            <a:spAutoFit/>
          </a:bodyPr>
          <a:lstStyle/>
          <a:p>
            <a:r>
              <a:rPr lang="ja-JP" altLang="en-US" b="1" dirty="0" smtClean="0">
                <a:solidFill>
                  <a:srgbClr val="FF0000"/>
                </a:solidFill>
                <a:latin typeface="HGP創英角ｺﾞｼｯｸUB" pitchFamily="50" charset="-128"/>
                <a:ea typeface="HGP創英角ｺﾞｼｯｸUB" pitchFamily="50" charset="-128"/>
              </a:rPr>
              <a:t>２７’</a:t>
            </a:r>
            <a:endParaRPr lang="ja-JP" altLang="en-US" b="1" dirty="0">
              <a:solidFill>
                <a:srgbClr val="FF0000"/>
              </a:solidFill>
              <a:latin typeface="HGP創英角ｺﾞｼｯｸUB" pitchFamily="50" charset="-128"/>
              <a:ea typeface="HGP創英角ｺﾞｼｯｸUB" pitchFamily="50" charset="-128"/>
            </a:endParaRPr>
          </a:p>
        </p:txBody>
      </p:sp>
      <p:sp>
        <p:nvSpPr>
          <p:cNvPr id="84" name="テキスト ボックス 83"/>
          <p:cNvSpPr txBox="1"/>
          <p:nvPr/>
        </p:nvSpPr>
        <p:spPr>
          <a:xfrm>
            <a:off x="4058000" y="2118210"/>
            <a:ext cx="702079" cy="369332"/>
          </a:xfrm>
          <a:prstGeom prst="rect">
            <a:avLst/>
          </a:prstGeom>
          <a:noFill/>
        </p:spPr>
        <p:txBody>
          <a:bodyPr wrap="square" rtlCol="0">
            <a:spAutoFit/>
          </a:bodyPr>
          <a:lstStyle/>
          <a:p>
            <a:r>
              <a:rPr lang="ja-JP" altLang="en-US" b="1" dirty="0" smtClean="0">
                <a:solidFill>
                  <a:srgbClr val="FF0000"/>
                </a:solidFill>
                <a:latin typeface="HGP創英角ｺﾞｼｯｸUB" pitchFamily="50" charset="-128"/>
                <a:ea typeface="HGP創英角ｺﾞｼｯｸUB" pitchFamily="50" charset="-128"/>
              </a:rPr>
              <a:t>２８’</a:t>
            </a:r>
            <a:endParaRPr lang="ja-JP" altLang="en-US" b="1" dirty="0">
              <a:solidFill>
                <a:srgbClr val="FF0000"/>
              </a:solidFill>
              <a:latin typeface="HGP創英角ｺﾞｼｯｸUB" pitchFamily="50" charset="-128"/>
              <a:ea typeface="HGP創英角ｺﾞｼｯｸUB" pitchFamily="50" charset="-128"/>
            </a:endParaRPr>
          </a:p>
        </p:txBody>
      </p:sp>
      <p:sp>
        <p:nvSpPr>
          <p:cNvPr id="85" name="テキスト ボックス 84"/>
          <p:cNvSpPr txBox="1"/>
          <p:nvPr/>
        </p:nvSpPr>
        <p:spPr>
          <a:xfrm>
            <a:off x="6397720" y="2108918"/>
            <a:ext cx="702079" cy="369332"/>
          </a:xfrm>
          <a:prstGeom prst="rect">
            <a:avLst/>
          </a:prstGeom>
          <a:noFill/>
        </p:spPr>
        <p:txBody>
          <a:bodyPr wrap="square" rtlCol="0">
            <a:spAutoFit/>
          </a:bodyPr>
          <a:lstStyle/>
          <a:p>
            <a:r>
              <a:rPr lang="ja-JP" altLang="en-US" b="1" dirty="0" smtClean="0">
                <a:solidFill>
                  <a:srgbClr val="FF0000"/>
                </a:solidFill>
                <a:latin typeface="HGP創英角ｺﾞｼｯｸUB" pitchFamily="50" charset="-128"/>
                <a:ea typeface="HGP創英角ｺﾞｼｯｸUB" pitchFamily="50" charset="-128"/>
              </a:rPr>
              <a:t>２９’</a:t>
            </a:r>
            <a:endParaRPr lang="ja-JP" altLang="en-US" b="1" dirty="0">
              <a:solidFill>
                <a:srgbClr val="FF0000"/>
              </a:solidFill>
              <a:latin typeface="HGP創英角ｺﾞｼｯｸUB" pitchFamily="50" charset="-128"/>
              <a:ea typeface="HGP創英角ｺﾞｼｯｸUB" pitchFamily="50" charset="-128"/>
            </a:endParaRPr>
          </a:p>
        </p:txBody>
      </p:sp>
      <p:sp>
        <p:nvSpPr>
          <p:cNvPr id="96" name="テキスト ボックス 95"/>
          <p:cNvSpPr txBox="1"/>
          <p:nvPr/>
        </p:nvSpPr>
        <p:spPr>
          <a:xfrm>
            <a:off x="459466" y="2478253"/>
            <a:ext cx="461665" cy="3532995"/>
          </a:xfrm>
          <a:prstGeom prst="rect">
            <a:avLst/>
          </a:prstGeom>
          <a:gradFill>
            <a:gsLst>
              <a:gs pos="0">
                <a:schemeClr val="accent3">
                  <a:tint val="50000"/>
                  <a:satMod val="300000"/>
                </a:schemeClr>
              </a:gs>
              <a:gs pos="51000">
                <a:schemeClr val="accent3">
                  <a:tint val="37000"/>
                  <a:satMod val="300000"/>
                </a:schemeClr>
              </a:gs>
              <a:gs pos="100000">
                <a:schemeClr val="accent3">
                  <a:tint val="15000"/>
                  <a:satMod val="350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1">
            <a:schemeClr val="accent3"/>
          </a:lnRef>
          <a:fillRef idx="2">
            <a:schemeClr val="accent3"/>
          </a:fillRef>
          <a:effectRef idx="1">
            <a:schemeClr val="accent3"/>
          </a:effectRef>
          <a:fontRef idx="minor">
            <a:schemeClr val="dk1"/>
          </a:fontRef>
        </p:style>
        <p:txBody>
          <a:bodyPr vert="eaVert" wrap="square" tIns="180000" bIns="180000" rtlCol="0">
            <a:spAutoFit/>
          </a:bodyPr>
          <a:lstStyle/>
          <a:p>
            <a:pPr algn="dist"/>
            <a:r>
              <a:rPr lang="ja-JP" altLang="en-US" b="1" dirty="0" smtClean="0">
                <a:solidFill>
                  <a:srgbClr val="4F81BD"/>
                </a:solidFill>
              </a:rPr>
              <a:t>保険者数　</a:t>
            </a:r>
            <a:endParaRPr lang="ja-JP" altLang="en-US" b="1" dirty="0">
              <a:solidFill>
                <a:srgbClr val="4F81BD"/>
              </a:solidFill>
            </a:endParaRPr>
          </a:p>
        </p:txBody>
      </p:sp>
      <p:sp>
        <p:nvSpPr>
          <p:cNvPr id="72" name="正方形/長方形 71"/>
          <p:cNvSpPr/>
          <p:nvPr/>
        </p:nvSpPr>
        <p:spPr>
          <a:xfrm>
            <a:off x="3197246" y="3070200"/>
            <a:ext cx="4898355" cy="1425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106" name="直線コネクタ 105"/>
          <p:cNvCxnSpPr/>
          <p:nvPr/>
        </p:nvCxnSpPr>
        <p:spPr>
          <a:xfrm>
            <a:off x="1037095" y="1881332"/>
            <a:ext cx="0" cy="4824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正方形/長方形 86"/>
          <p:cNvSpPr/>
          <p:nvPr/>
        </p:nvSpPr>
        <p:spPr>
          <a:xfrm>
            <a:off x="7884322" y="2478248"/>
            <a:ext cx="1737238" cy="37476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9" name="テキスト ボックス 88"/>
          <p:cNvSpPr txBox="1"/>
          <p:nvPr/>
        </p:nvSpPr>
        <p:spPr>
          <a:xfrm>
            <a:off x="8532949" y="2118210"/>
            <a:ext cx="702079" cy="369332"/>
          </a:xfrm>
          <a:prstGeom prst="rect">
            <a:avLst/>
          </a:prstGeom>
          <a:noFill/>
        </p:spPr>
        <p:txBody>
          <a:bodyPr wrap="square" rtlCol="0">
            <a:spAutoFit/>
          </a:bodyPr>
          <a:lstStyle/>
          <a:p>
            <a:r>
              <a:rPr lang="ja-JP" altLang="en-US" b="1" dirty="0">
                <a:solidFill>
                  <a:srgbClr val="FF0000"/>
                </a:solidFill>
                <a:latin typeface="HGP創英角ｺﾞｼｯｸUB" pitchFamily="50" charset="-128"/>
                <a:ea typeface="HGP創英角ｺﾞｼｯｸUB" pitchFamily="50" charset="-128"/>
              </a:rPr>
              <a:t>３０</a:t>
            </a:r>
            <a:r>
              <a:rPr lang="ja-JP" altLang="en-US" b="1" dirty="0" smtClean="0">
                <a:solidFill>
                  <a:srgbClr val="FF0000"/>
                </a:solidFill>
                <a:latin typeface="HGP創英角ｺﾞｼｯｸUB" pitchFamily="50" charset="-128"/>
                <a:ea typeface="HGP創英角ｺﾞｼｯｸUB" pitchFamily="50" charset="-128"/>
              </a:rPr>
              <a:t>’</a:t>
            </a:r>
            <a:endParaRPr lang="ja-JP" altLang="en-US" b="1" dirty="0">
              <a:solidFill>
                <a:srgbClr val="FF0000"/>
              </a:solidFill>
              <a:latin typeface="HGP創英角ｺﾞｼｯｸUB" pitchFamily="50" charset="-128"/>
              <a:ea typeface="HGP創英角ｺﾞｼｯｸUB" pitchFamily="50" charset="-128"/>
            </a:endParaRPr>
          </a:p>
        </p:txBody>
      </p:sp>
      <p:sp>
        <p:nvSpPr>
          <p:cNvPr id="21" name="線吹き出し 1 (枠付き) 20"/>
          <p:cNvSpPr/>
          <p:nvPr/>
        </p:nvSpPr>
        <p:spPr>
          <a:xfrm>
            <a:off x="24515" y="1767899"/>
            <a:ext cx="794959" cy="360040"/>
          </a:xfrm>
          <a:prstGeom prst="borderCallout1">
            <a:avLst>
              <a:gd name="adj1" fmla="val 65027"/>
              <a:gd name="adj2" fmla="val 101065"/>
              <a:gd name="adj3" fmla="val 35427"/>
              <a:gd name="adj4" fmla="val 125646"/>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rPr>
              <a:t>法改正</a:t>
            </a:r>
            <a:endParaRPr lang="ja-JP" altLang="en-US" sz="1600" dirty="0">
              <a:solidFill>
                <a:prstClr val="black"/>
              </a:solidFill>
            </a:endParaRPr>
          </a:p>
        </p:txBody>
      </p:sp>
      <p:sp>
        <p:nvSpPr>
          <p:cNvPr id="101" name="角丸四角形 100"/>
          <p:cNvSpPr/>
          <p:nvPr/>
        </p:nvSpPr>
        <p:spPr>
          <a:xfrm>
            <a:off x="1092098" y="6237457"/>
            <a:ext cx="4484917" cy="57606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ja-JP" sz="1400" dirty="0" smtClean="0">
                <a:solidFill>
                  <a:prstClr val="black"/>
                </a:solidFill>
                <a:latin typeface="ＭＳ Ｐゴシック"/>
              </a:rPr>
              <a:t>27</a:t>
            </a:r>
            <a:r>
              <a:rPr lang="ja-JP" altLang="en-US" sz="1400" dirty="0" err="1">
                <a:solidFill>
                  <a:prstClr val="black"/>
                </a:solidFill>
                <a:latin typeface="ＭＳ Ｐゴシック"/>
              </a:rPr>
              <a:t>、</a:t>
            </a:r>
            <a:r>
              <a:rPr lang="en-US" altLang="ja-JP" sz="1400" dirty="0" smtClean="0">
                <a:solidFill>
                  <a:prstClr val="black"/>
                </a:solidFill>
                <a:latin typeface="ＭＳ Ｐゴシック"/>
              </a:rPr>
              <a:t>28</a:t>
            </a:r>
            <a:r>
              <a:rPr lang="ja-JP" altLang="en-US" sz="1400" dirty="0" smtClean="0">
                <a:solidFill>
                  <a:prstClr val="black"/>
                </a:solidFill>
                <a:latin typeface="ＭＳ Ｐゴシック"/>
              </a:rPr>
              <a:t>年度は市町村の選択で移行（エリアごとも可）</a:t>
            </a:r>
            <a:endParaRPr lang="en-US" altLang="ja-JP" sz="1400" dirty="0" smtClean="0">
              <a:solidFill>
                <a:prstClr val="black"/>
              </a:solidFill>
              <a:latin typeface="ＭＳ Ｐゴシック"/>
            </a:endParaRPr>
          </a:p>
        </p:txBody>
      </p:sp>
      <p:sp>
        <p:nvSpPr>
          <p:cNvPr id="3" name="直角三角形 2"/>
          <p:cNvSpPr/>
          <p:nvPr/>
        </p:nvSpPr>
        <p:spPr>
          <a:xfrm rot="10800000">
            <a:off x="1007978" y="3365467"/>
            <a:ext cx="2240999" cy="4529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 name="直角三角形 34"/>
          <p:cNvSpPr/>
          <p:nvPr/>
        </p:nvSpPr>
        <p:spPr>
          <a:xfrm rot="10800000">
            <a:off x="3178186" y="4480503"/>
            <a:ext cx="2762093" cy="53267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86" name="直線コネクタ 85"/>
          <p:cNvCxnSpPr/>
          <p:nvPr/>
        </p:nvCxnSpPr>
        <p:spPr>
          <a:xfrm>
            <a:off x="5576989" y="1772430"/>
            <a:ext cx="0" cy="446492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p:nvPr/>
        </p:nvCxnSpPr>
        <p:spPr>
          <a:xfrm>
            <a:off x="1749222" y="2907689"/>
            <a:ext cx="7872341" cy="1132"/>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a:off x="1381382" y="2675782"/>
            <a:ext cx="8240178" cy="1"/>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a:off x="3584250" y="3883344"/>
            <a:ext cx="6037351"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a:off x="4232592" y="4114228"/>
            <a:ext cx="5388968" cy="1697"/>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5851042" y="5173179"/>
            <a:ext cx="3770503"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6227404" y="5368627"/>
            <a:ext cx="3394140" cy="865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2388073" y="3140085"/>
            <a:ext cx="7233487"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flipH="1">
            <a:off x="3178242" y="1772317"/>
            <a:ext cx="1" cy="3240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6" name="グループ化 35"/>
          <p:cNvGrpSpPr/>
          <p:nvPr/>
        </p:nvGrpSpPr>
        <p:grpSpPr>
          <a:xfrm>
            <a:off x="5573397" y="5589241"/>
            <a:ext cx="2287895" cy="636612"/>
            <a:chOff x="5593717" y="4185940"/>
            <a:chExt cx="2286795" cy="699203"/>
          </a:xfrm>
        </p:grpSpPr>
        <p:sp>
          <p:nvSpPr>
            <p:cNvPr id="25" name="左右矢印 24"/>
            <p:cNvSpPr/>
            <p:nvPr/>
          </p:nvSpPr>
          <p:spPr>
            <a:xfrm>
              <a:off x="5593717" y="4185940"/>
              <a:ext cx="2286795" cy="699203"/>
            </a:xfrm>
            <a:prstGeom prst="leftRightArrow">
              <a:avLst>
                <a:gd name="adj1" fmla="val 63177"/>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 name="テキスト ボックス 31"/>
            <p:cNvSpPr txBox="1"/>
            <p:nvPr/>
          </p:nvSpPr>
          <p:spPr>
            <a:xfrm>
              <a:off x="5677000" y="4299332"/>
              <a:ext cx="2120228" cy="523220"/>
            </a:xfrm>
            <a:prstGeom prst="rect">
              <a:avLst/>
            </a:prstGeom>
            <a:noFill/>
          </p:spPr>
          <p:txBody>
            <a:bodyPr wrap="square" rtlCol="0">
              <a:spAutoFit/>
            </a:bodyPr>
            <a:lstStyle/>
            <a:p>
              <a:pPr algn="ctr"/>
              <a:r>
                <a:rPr lang="ja-JP" altLang="en-US" sz="1200" b="1" dirty="0" smtClean="0">
                  <a:solidFill>
                    <a:srgbClr val="FF0000"/>
                  </a:solidFill>
                </a:rPr>
                <a:t>要支援認定期間</a:t>
              </a:r>
              <a:endParaRPr lang="en-US" altLang="ja-JP" sz="1200" b="1" dirty="0" smtClean="0">
                <a:solidFill>
                  <a:srgbClr val="FF0000"/>
                </a:solidFill>
              </a:endParaRPr>
            </a:p>
            <a:p>
              <a:pPr algn="ctr"/>
              <a:r>
                <a:rPr lang="ja-JP" altLang="en-US" sz="1200" b="1" dirty="0" smtClean="0">
                  <a:solidFill>
                    <a:srgbClr val="FF0000"/>
                  </a:solidFill>
                </a:rPr>
                <a:t>→最大</a:t>
              </a:r>
              <a:r>
                <a:rPr lang="en-US" altLang="ja-JP" sz="1200" b="1" dirty="0" smtClean="0">
                  <a:solidFill>
                    <a:srgbClr val="FF0000"/>
                  </a:solidFill>
                </a:rPr>
                <a:t>12</a:t>
              </a:r>
              <a:r>
                <a:rPr lang="ja-JP" altLang="en-US" sz="1200" b="1" dirty="0" smtClean="0">
                  <a:solidFill>
                    <a:srgbClr val="FF0000"/>
                  </a:solidFill>
                </a:rPr>
                <a:t>か月</a:t>
              </a:r>
              <a:endParaRPr lang="ja-JP" altLang="en-US" sz="1200" b="1" dirty="0">
                <a:solidFill>
                  <a:srgbClr val="FF0000"/>
                </a:solidFill>
              </a:endParaRPr>
            </a:p>
          </p:txBody>
        </p:sp>
      </p:grpSp>
      <p:cxnSp>
        <p:nvCxnSpPr>
          <p:cNvPr id="66" name="直線矢印コネクタ 65"/>
          <p:cNvCxnSpPr/>
          <p:nvPr/>
        </p:nvCxnSpPr>
        <p:spPr>
          <a:xfrm>
            <a:off x="5403039" y="4352723"/>
            <a:ext cx="4218581" cy="2484"/>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p:nvPr/>
        </p:nvCxnSpPr>
        <p:spPr>
          <a:xfrm>
            <a:off x="7537045" y="5589240"/>
            <a:ext cx="2084496"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4" name="角丸四角形吹き出し 33"/>
          <p:cNvSpPr/>
          <p:nvPr/>
        </p:nvSpPr>
        <p:spPr>
          <a:xfrm>
            <a:off x="5646403" y="6309364"/>
            <a:ext cx="3915110" cy="504012"/>
          </a:xfrm>
          <a:prstGeom prst="wedgeRoundRectCallout">
            <a:avLst>
              <a:gd name="adj1" fmla="val -49344"/>
              <a:gd name="adj2" fmla="val -68553"/>
              <a:gd name="adj3" fmla="val 16667"/>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全ての保険者</a:t>
            </a:r>
            <a:r>
              <a:rPr lang="ja-JP" altLang="en-US" sz="1600" dirty="0" smtClean="0">
                <a:solidFill>
                  <a:prstClr val="black"/>
                </a:solidFill>
              </a:rPr>
              <a:t>・</a:t>
            </a:r>
            <a:endParaRPr lang="en-US" altLang="ja-JP" sz="1600" dirty="0" smtClean="0">
              <a:solidFill>
                <a:prstClr val="black"/>
              </a:solidFill>
            </a:endParaRPr>
          </a:p>
          <a:p>
            <a:pPr algn="ctr"/>
            <a:r>
              <a:rPr lang="ja-JP" altLang="en-US" sz="1600" dirty="0" smtClean="0">
                <a:solidFill>
                  <a:prstClr val="black"/>
                </a:solidFill>
              </a:rPr>
              <a:t>エリアで導入</a:t>
            </a:r>
            <a:endParaRPr lang="ja-JP" altLang="en-US" sz="1600" dirty="0">
              <a:solidFill>
                <a:prstClr val="black"/>
              </a:solidFill>
            </a:endParaRPr>
          </a:p>
        </p:txBody>
      </p:sp>
      <p:sp>
        <p:nvSpPr>
          <p:cNvPr id="7" name="テキスト ボックス 6"/>
          <p:cNvSpPr txBox="1"/>
          <p:nvPr/>
        </p:nvSpPr>
        <p:spPr>
          <a:xfrm>
            <a:off x="68063" y="502169"/>
            <a:ext cx="9755363" cy="910607"/>
          </a:xfrm>
          <a:prstGeom prst="rect">
            <a:avLst/>
          </a:prstGeom>
          <a:noFill/>
          <a:ln>
            <a:solidFill>
              <a:schemeClr val="tx1"/>
            </a:solidFill>
          </a:ln>
        </p:spPr>
        <p:txBody>
          <a:bodyPr wrap="square" tIns="108000" bIns="108000" rtlCol="0">
            <a:spAutoFit/>
          </a:bodyPr>
          <a:lstStyle/>
          <a:p>
            <a:pPr marL="177800" indent="-177800"/>
            <a:r>
              <a:rPr lang="ja-JP" altLang="en-US" sz="1500" dirty="0" smtClean="0">
                <a:solidFill>
                  <a:prstClr val="black"/>
                </a:solidFill>
                <a:latin typeface="ＭＳ Ｐゴシック"/>
              </a:rPr>
              <a:t>○　</a:t>
            </a:r>
            <a:r>
              <a:rPr lang="ja-JP" altLang="en-US" sz="1500" dirty="0">
                <a:solidFill>
                  <a:prstClr val="black"/>
                </a:solidFill>
                <a:latin typeface="ＭＳ Ｐゴシック"/>
              </a:rPr>
              <a:t>移行</a:t>
            </a:r>
            <a:r>
              <a:rPr lang="ja-JP" altLang="en-US" sz="1500" dirty="0" smtClean="0">
                <a:solidFill>
                  <a:prstClr val="black"/>
                </a:solidFill>
                <a:latin typeface="ＭＳ Ｐゴシック"/>
              </a:rPr>
              <a:t>に際しては受け皿の整備に一定の時間がかかることも踏まえて、</a:t>
            </a:r>
            <a:r>
              <a:rPr lang="ja-JP" altLang="en-US" sz="1500" u="sng" dirty="0" smtClean="0">
                <a:solidFill>
                  <a:prstClr val="black"/>
                </a:solidFill>
                <a:latin typeface="ＭＳ Ｐゴシック"/>
              </a:rPr>
              <a:t>平成</a:t>
            </a:r>
            <a:r>
              <a:rPr lang="en-US" altLang="ja-JP" sz="1500" u="sng" dirty="0">
                <a:solidFill>
                  <a:prstClr val="black"/>
                </a:solidFill>
                <a:latin typeface="ＭＳ Ｐゴシック"/>
              </a:rPr>
              <a:t>29</a:t>
            </a:r>
            <a:r>
              <a:rPr lang="ja-JP" altLang="en-US" sz="1500" u="sng" dirty="0" smtClean="0">
                <a:solidFill>
                  <a:prstClr val="black"/>
                </a:solidFill>
                <a:latin typeface="ＭＳ Ｐゴシック"/>
              </a:rPr>
              <a:t>年４月までに、全ての保険者で要支援者に対する新しい総合事業を開始</a:t>
            </a:r>
            <a:r>
              <a:rPr lang="ja-JP" altLang="en-US" sz="1500" dirty="0" smtClean="0">
                <a:solidFill>
                  <a:prstClr val="black"/>
                </a:solidFill>
                <a:latin typeface="ＭＳ Ｐゴシック"/>
              </a:rPr>
              <a:t>。（</a:t>
            </a:r>
            <a:r>
              <a:rPr lang="en-US" altLang="ja-JP" sz="1500" dirty="0" smtClean="0">
                <a:solidFill>
                  <a:prstClr val="black"/>
                </a:solidFill>
                <a:latin typeface="ＭＳ Ｐゴシック"/>
              </a:rPr>
              <a:t>27</a:t>
            </a:r>
            <a:r>
              <a:rPr lang="ja-JP" altLang="en-US" sz="1500" dirty="0" err="1">
                <a:solidFill>
                  <a:prstClr val="black"/>
                </a:solidFill>
                <a:latin typeface="ＭＳ Ｐゴシック"/>
              </a:rPr>
              <a:t>、</a:t>
            </a:r>
            <a:r>
              <a:rPr lang="en-US" altLang="ja-JP" sz="1500" dirty="0" smtClean="0">
                <a:solidFill>
                  <a:prstClr val="black"/>
                </a:solidFill>
                <a:latin typeface="ＭＳ Ｐゴシック"/>
              </a:rPr>
              <a:t>28</a:t>
            </a:r>
            <a:r>
              <a:rPr lang="ja-JP" altLang="en-US" sz="1500" dirty="0" smtClean="0">
                <a:solidFill>
                  <a:prstClr val="black"/>
                </a:solidFill>
                <a:latin typeface="ＭＳ Ｐゴシック"/>
              </a:rPr>
              <a:t>年度は市町村の選択）</a:t>
            </a:r>
            <a:endParaRPr lang="en-US" altLang="ja-JP" sz="1500" dirty="0" smtClean="0">
              <a:solidFill>
                <a:prstClr val="black"/>
              </a:solidFill>
              <a:latin typeface="ＭＳ Ｐゴシック"/>
            </a:endParaRPr>
          </a:p>
          <a:p>
            <a:pPr marL="177800" indent="-177800"/>
            <a:r>
              <a:rPr lang="ja-JP" altLang="en-US" sz="1500" dirty="0" smtClean="0">
                <a:solidFill>
                  <a:prstClr val="black"/>
                </a:solidFill>
                <a:latin typeface="ＭＳ Ｐゴシック"/>
              </a:rPr>
              <a:t>○　平成</a:t>
            </a:r>
            <a:r>
              <a:rPr lang="en-US" altLang="ja-JP" sz="1500" dirty="0" smtClean="0">
                <a:solidFill>
                  <a:prstClr val="black"/>
                </a:solidFill>
                <a:latin typeface="ＭＳ Ｐゴシック"/>
              </a:rPr>
              <a:t>29</a:t>
            </a:r>
            <a:r>
              <a:rPr lang="ja-JP" altLang="en-US" sz="1500" dirty="0" smtClean="0">
                <a:solidFill>
                  <a:prstClr val="black"/>
                </a:solidFill>
                <a:latin typeface="ＭＳ Ｐゴシック"/>
              </a:rPr>
              <a:t>年度末をもって、予防給付のうち訪問介護と通所介護については終了。</a:t>
            </a:r>
            <a:endParaRPr lang="en-US" altLang="ja-JP" sz="1500" dirty="0" smtClean="0">
              <a:solidFill>
                <a:prstClr val="black"/>
              </a:solidFill>
              <a:latin typeface="ＭＳ Ｐゴシック"/>
            </a:endParaRPr>
          </a:p>
        </p:txBody>
      </p:sp>
      <p:sp>
        <p:nvSpPr>
          <p:cNvPr id="20" name="テキスト ボックス 19"/>
          <p:cNvSpPr txBox="1"/>
          <p:nvPr/>
        </p:nvSpPr>
        <p:spPr>
          <a:xfrm>
            <a:off x="7924490" y="1506167"/>
            <a:ext cx="1981528" cy="626701"/>
          </a:xfrm>
          <a:prstGeom prst="rect">
            <a:avLst/>
          </a:prstGeom>
          <a:solidFill>
            <a:schemeClr val="accent1"/>
          </a:solidFill>
        </p:spPr>
        <p:txBody>
          <a:bodyPr wrap="square" tIns="36000" bIns="36000" rtlCol="0">
            <a:spAutoFit/>
          </a:bodyPr>
          <a:lstStyle/>
          <a:p>
            <a:r>
              <a:rPr lang="ja-JP" altLang="en-US" sz="1200" dirty="0" smtClean="0">
                <a:solidFill>
                  <a:prstClr val="white"/>
                </a:solidFill>
              </a:rPr>
              <a:t>　　　　　：予防給付</a:t>
            </a:r>
            <a:endParaRPr lang="en-US" altLang="ja-JP" sz="1200" dirty="0" smtClean="0">
              <a:solidFill>
                <a:prstClr val="white"/>
              </a:solidFill>
            </a:endParaRPr>
          </a:p>
          <a:p>
            <a:r>
              <a:rPr lang="ja-JP" altLang="en-US" sz="1200" dirty="0">
                <a:solidFill>
                  <a:prstClr val="white"/>
                </a:solidFill>
              </a:rPr>
              <a:t>　</a:t>
            </a:r>
            <a:r>
              <a:rPr lang="ja-JP" altLang="en-US" sz="1200" dirty="0" smtClean="0">
                <a:solidFill>
                  <a:prstClr val="white"/>
                </a:solidFill>
              </a:rPr>
              <a:t>　　 　  </a:t>
            </a:r>
            <a:r>
              <a:rPr lang="ja-JP" altLang="en-US" sz="1000" dirty="0" smtClean="0">
                <a:solidFill>
                  <a:prstClr val="white"/>
                </a:solidFill>
              </a:rPr>
              <a:t>（訪問介護・通所介護）</a:t>
            </a:r>
            <a:endParaRPr lang="en-US" altLang="ja-JP" sz="1200" dirty="0" smtClean="0">
              <a:solidFill>
                <a:prstClr val="white"/>
              </a:solidFill>
            </a:endParaRPr>
          </a:p>
          <a:p>
            <a:r>
              <a:rPr lang="ja-JP" altLang="en-US" sz="1200" dirty="0" smtClean="0">
                <a:solidFill>
                  <a:prstClr val="white"/>
                </a:solidFill>
              </a:rPr>
              <a:t>　　　　　：新しい総合事業</a:t>
            </a:r>
            <a:endParaRPr lang="ja-JP" altLang="en-US" sz="1200" dirty="0">
              <a:solidFill>
                <a:prstClr val="white"/>
              </a:solidFill>
            </a:endParaRPr>
          </a:p>
        </p:txBody>
      </p:sp>
      <p:cxnSp>
        <p:nvCxnSpPr>
          <p:cNvPr id="61" name="直線矢印コネクタ 60"/>
          <p:cNvCxnSpPr/>
          <p:nvPr/>
        </p:nvCxnSpPr>
        <p:spPr>
          <a:xfrm>
            <a:off x="8049345" y="1988840"/>
            <a:ext cx="360040"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a:off x="1003174" y="2908968"/>
            <a:ext cx="746029" cy="567"/>
          </a:xfrm>
          <a:prstGeom prst="straightConnector1">
            <a:avLst/>
          </a:prstGeom>
          <a:ln w="38100">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3" name="直線矢印コネクタ 72"/>
          <p:cNvCxnSpPr/>
          <p:nvPr/>
        </p:nvCxnSpPr>
        <p:spPr>
          <a:xfrm>
            <a:off x="990678" y="3138160"/>
            <a:ext cx="1404675" cy="567"/>
          </a:xfrm>
          <a:prstGeom prst="straightConnector1">
            <a:avLst/>
          </a:prstGeom>
          <a:ln w="38100">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4" name="直線矢印コネクタ 73"/>
          <p:cNvCxnSpPr/>
          <p:nvPr/>
        </p:nvCxnSpPr>
        <p:spPr>
          <a:xfrm>
            <a:off x="3178175" y="4115923"/>
            <a:ext cx="1059669" cy="0"/>
          </a:xfrm>
          <a:prstGeom prst="straightConnector1">
            <a:avLst/>
          </a:prstGeom>
          <a:ln w="38100">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a:off x="3151958" y="4352303"/>
            <a:ext cx="2271401" cy="567"/>
          </a:xfrm>
          <a:prstGeom prst="straightConnector1">
            <a:avLst/>
          </a:prstGeom>
          <a:ln w="38100">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p:nvPr/>
        </p:nvCxnSpPr>
        <p:spPr>
          <a:xfrm>
            <a:off x="5588511" y="5365346"/>
            <a:ext cx="665694" cy="6043"/>
          </a:xfrm>
          <a:prstGeom prst="straightConnector1">
            <a:avLst/>
          </a:prstGeom>
          <a:ln w="38100">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p:nvPr/>
        </p:nvCxnSpPr>
        <p:spPr>
          <a:xfrm flipV="1">
            <a:off x="5588528" y="5589386"/>
            <a:ext cx="1964699" cy="153"/>
          </a:xfrm>
          <a:prstGeom prst="straightConnector1">
            <a:avLst/>
          </a:prstGeom>
          <a:ln w="38100">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p:nvPr/>
        </p:nvCxnSpPr>
        <p:spPr>
          <a:xfrm>
            <a:off x="8049345" y="1628800"/>
            <a:ext cx="360040" cy="0"/>
          </a:xfrm>
          <a:prstGeom prst="straightConnector1">
            <a:avLst/>
          </a:prstGeom>
          <a:ln w="38100">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7884302" y="1700810"/>
            <a:ext cx="2" cy="4410905"/>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2" name="角丸四角形 11"/>
          <p:cNvSpPr/>
          <p:nvPr/>
        </p:nvSpPr>
        <p:spPr>
          <a:xfrm>
            <a:off x="2864768" y="3212976"/>
            <a:ext cx="6379342" cy="503389"/>
          </a:xfrm>
          <a:prstGeom prst="round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400" dirty="0" smtClean="0">
                <a:solidFill>
                  <a:srgbClr val="002060"/>
                </a:solidFill>
                <a:latin typeface="ＤＦ特太ゴシック体" pitchFamily="49" charset="-128"/>
                <a:ea typeface="ＤＦ特太ゴシック体" pitchFamily="49" charset="-128"/>
              </a:rPr>
              <a:t>既にサービスを受けている者については事業移行後も</a:t>
            </a:r>
            <a:endParaRPr lang="en-US" altLang="ja-JP" sz="1400" dirty="0" smtClean="0">
              <a:solidFill>
                <a:srgbClr val="002060"/>
              </a:solidFill>
              <a:latin typeface="ＤＦ特太ゴシック体" pitchFamily="49" charset="-128"/>
              <a:ea typeface="ＤＦ特太ゴシック体" pitchFamily="49" charset="-128"/>
            </a:endParaRPr>
          </a:p>
          <a:p>
            <a:pPr algn="ctr"/>
            <a:r>
              <a:rPr lang="ja-JP" altLang="en-US" sz="1400" dirty="0" smtClean="0">
                <a:solidFill>
                  <a:srgbClr val="002060"/>
                </a:solidFill>
                <a:latin typeface="ＤＦ特太ゴシック体" pitchFamily="49" charset="-128"/>
                <a:ea typeface="ＤＦ特太ゴシック体" pitchFamily="49" charset="-128"/>
              </a:rPr>
              <a:t>必要に応じて既存サービス相当のサービスを利用可能とする。</a:t>
            </a:r>
            <a:endParaRPr lang="en-US" altLang="ja-JP" sz="1400" dirty="0" smtClean="0">
              <a:solidFill>
                <a:srgbClr val="002060"/>
              </a:solidFill>
              <a:latin typeface="ＤＦ特太ゴシック体" pitchFamily="49" charset="-128"/>
              <a:ea typeface="ＤＦ特太ゴシック体" pitchFamily="49" charset="-128"/>
            </a:endParaRPr>
          </a:p>
        </p:txBody>
      </p:sp>
      <p:sp>
        <p:nvSpPr>
          <p:cNvPr id="47" name="テキスト ボックス 46"/>
          <p:cNvSpPr txBox="1"/>
          <p:nvPr/>
        </p:nvSpPr>
        <p:spPr>
          <a:xfrm>
            <a:off x="992563" y="1412870"/>
            <a:ext cx="7350267" cy="307777"/>
          </a:xfrm>
          <a:prstGeom prst="rect">
            <a:avLst/>
          </a:prstGeom>
          <a:noFill/>
        </p:spPr>
        <p:txBody>
          <a:bodyPr wrap="square" rtlCol="0">
            <a:spAutoFit/>
          </a:bodyPr>
          <a:lstStyle/>
          <a:p>
            <a:pPr fontAlgn="base">
              <a:spcBef>
                <a:spcPct val="0"/>
              </a:spcBef>
              <a:spcAft>
                <a:spcPct val="0"/>
              </a:spcAft>
            </a:pPr>
            <a:r>
              <a:rPr lang="ja-JP" altLang="en-US" sz="1400" dirty="0" smtClean="0">
                <a:solidFill>
                  <a:prstClr val="black"/>
                </a:solidFill>
                <a:latin typeface="Arial" pitchFamily="34" charset="0"/>
              </a:rPr>
              <a:t>訪問介護、通所介護（予防給付）から訪問型サービス・通所型サービスへの移行（イメージ）</a:t>
            </a:r>
            <a:endParaRPr lang="en-US" altLang="ja-JP" sz="1400" dirty="0">
              <a:solidFill>
                <a:prstClr val="black"/>
              </a:solidFill>
              <a:latin typeface="Arial" pitchFamily="34" charset="0"/>
            </a:endParaRPr>
          </a:p>
        </p:txBody>
      </p:sp>
      <p:sp>
        <p:nvSpPr>
          <p:cNvPr id="50" name="角丸四角形 49"/>
          <p:cNvSpPr/>
          <p:nvPr/>
        </p:nvSpPr>
        <p:spPr>
          <a:xfrm>
            <a:off x="2864842" y="4522184"/>
            <a:ext cx="6370183" cy="490992"/>
          </a:xfrm>
          <a:prstGeom prst="round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400" dirty="0" smtClean="0">
                <a:solidFill>
                  <a:srgbClr val="002060"/>
                </a:solidFill>
                <a:latin typeface="ＤＦ特太ゴシック体" pitchFamily="49" charset="-128"/>
                <a:ea typeface="ＤＦ特太ゴシック体" pitchFamily="49" charset="-128"/>
              </a:rPr>
              <a:t>新しくサービスを受ける者については多様なサービスの利用を促進</a:t>
            </a:r>
            <a:endParaRPr lang="en-US" altLang="ja-JP" sz="1400" dirty="0" smtClean="0">
              <a:solidFill>
                <a:srgbClr val="002060"/>
              </a:solidFill>
              <a:latin typeface="ＤＦ特太ゴシック体" pitchFamily="49" charset="-128"/>
              <a:ea typeface="ＤＦ特太ゴシック体" pitchFamily="49" charset="-128"/>
            </a:endParaRPr>
          </a:p>
          <a:p>
            <a:pPr algn="ctr"/>
            <a:r>
              <a:rPr lang="ja-JP" altLang="en-US" sz="1400" dirty="0" smtClean="0">
                <a:solidFill>
                  <a:srgbClr val="002060"/>
                </a:solidFill>
                <a:latin typeface="ＤＦ特太ゴシック体" pitchFamily="49" charset="-128"/>
                <a:ea typeface="ＤＦ特太ゴシック体" pitchFamily="49" charset="-128"/>
              </a:rPr>
              <a:t>（必要に応じて既存サービス相当のサービスを利用可能とする</a:t>
            </a:r>
            <a:r>
              <a:rPr lang="ja-JP" altLang="en-US" sz="1600" dirty="0" smtClean="0">
                <a:solidFill>
                  <a:srgbClr val="002060"/>
                </a:solidFill>
                <a:latin typeface="ＤＦ特太ゴシック体" pitchFamily="49" charset="-128"/>
                <a:ea typeface="ＤＦ特太ゴシック体" pitchFamily="49" charset="-128"/>
              </a:rPr>
              <a:t>）</a:t>
            </a:r>
            <a:endParaRPr lang="en-US" altLang="ja-JP" sz="1600" dirty="0" smtClean="0">
              <a:solidFill>
                <a:srgbClr val="002060"/>
              </a:solidFill>
              <a:latin typeface="ＤＦ特太ゴシック体" pitchFamily="49" charset="-128"/>
              <a:ea typeface="ＤＦ特太ゴシック体" pitchFamily="49" charset="-128"/>
            </a:endParaRPr>
          </a:p>
        </p:txBody>
      </p:sp>
      <p:sp>
        <p:nvSpPr>
          <p:cNvPr id="51" name="スライド番号プレースホルダ 31"/>
          <p:cNvSpPr>
            <a:spLocks noGrp="1"/>
          </p:cNvSpPr>
          <p:nvPr>
            <p:ph type="sldNum" sz="quarter" idx="12"/>
          </p:nvPr>
        </p:nvSpPr>
        <p:spPr>
          <a:xfrm>
            <a:off x="9516150" y="6539572"/>
            <a:ext cx="389850" cy="338554"/>
          </a:xfrm>
        </p:spPr>
        <p:txBody>
          <a:bodyPr/>
          <a:lstStyle/>
          <a:p>
            <a:pPr>
              <a:defRPr/>
            </a:pPr>
            <a:fld id="{AFF62460-EC34-422A-A834-EA8B1E04C307}" type="slidenum">
              <a:rPr lang="en-US" altLang="ja-JP" sz="1600" smtClean="0">
                <a:solidFill>
                  <a:prstClr val="black"/>
                </a:solidFill>
                <a:latin typeface="ＭＳ ゴシック" panose="020B0609070205080204" pitchFamily="49" charset="-128"/>
                <a:ea typeface="ＭＳ ゴシック" panose="020B0609070205080204" pitchFamily="49" charset="-128"/>
              </a:rPr>
              <a:pPr>
                <a:defRPr/>
              </a:pPr>
              <a:t>14</a:t>
            </a:fld>
            <a:endParaRPr lang="en-US" altLang="ja-JP" sz="1600" dirty="0">
              <a:solidFill>
                <a:prstClr val="black"/>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7787265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正方形/長方形 65"/>
          <p:cNvSpPr/>
          <p:nvPr/>
        </p:nvSpPr>
        <p:spPr>
          <a:xfrm>
            <a:off x="5241050" y="4005067"/>
            <a:ext cx="4664968" cy="1728190"/>
          </a:xfrm>
          <a:prstGeom prst="rect">
            <a:avLst/>
          </a:prstGeom>
          <a:gradFill flip="none" rotWithShape="1">
            <a:gsLst>
              <a:gs pos="55000">
                <a:schemeClr val="accent3">
                  <a:lumMod val="40000"/>
                  <a:lumOff val="60000"/>
                </a:schemeClr>
              </a:gs>
              <a:gs pos="52000">
                <a:schemeClr val="tx2">
                  <a:lumMod val="40000"/>
                  <a:lumOff val="60000"/>
                </a:schemeClr>
              </a:gs>
            </a:gsLst>
            <a:lin ang="162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a:endParaRPr lang="ja-JP" altLang="en-US" dirty="0" smtClean="0">
              <a:solidFill>
                <a:prstClr val="black"/>
              </a:solidFill>
            </a:endParaRPr>
          </a:p>
        </p:txBody>
      </p:sp>
      <p:sp>
        <p:nvSpPr>
          <p:cNvPr id="50" name="正方形/長方形 49"/>
          <p:cNvSpPr/>
          <p:nvPr/>
        </p:nvSpPr>
        <p:spPr>
          <a:xfrm rot="16200000">
            <a:off x="6820230" y="1614900"/>
            <a:ext cx="1630138" cy="4878382"/>
          </a:xfrm>
          <a:prstGeom prst="rect">
            <a:avLst/>
          </a:prstGeom>
          <a:solidFill>
            <a:schemeClr val="accent3">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a:endParaRPr lang="ja-JP" altLang="en-US" dirty="0" smtClean="0">
              <a:solidFill>
                <a:prstClr val="black"/>
              </a:solidFill>
            </a:endParaRPr>
          </a:p>
        </p:txBody>
      </p:sp>
      <p:sp>
        <p:nvSpPr>
          <p:cNvPr id="63" name="正方形/長方形 62"/>
          <p:cNvSpPr/>
          <p:nvPr/>
        </p:nvSpPr>
        <p:spPr>
          <a:xfrm>
            <a:off x="416520" y="4869301"/>
            <a:ext cx="4877360" cy="1008113"/>
          </a:xfrm>
          <a:prstGeom prst="rect">
            <a:avLst/>
          </a:prstGeom>
          <a:solidFill>
            <a:schemeClr val="tx2">
              <a:lumMod val="40000"/>
              <a:lumOff val="60000"/>
            </a:schemeClr>
          </a:solidFill>
          <a:ln w="6350">
            <a:noFill/>
          </a:ln>
          <a:effectLst>
            <a:reflection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a:endParaRPr lang="ja-JP" altLang="en-US" dirty="0" smtClean="0">
              <a:solidFill>
                <a:prstClr val="black"/>
              </a:solidFill>
            </a:endParaRPr>
          </a:p>
        </p:txBody>
      </p:sp>
      <p:sp>
        <p:nvSpPr>
          <p:cNvPr id="4" name="正方形/長方形 3"/>
          <p:cNvSpPr/>
          <p:nvPr/>
        </p:nvSpPr>
        <p:spPr>
          <a:xfrm>
            <a:off x="-594291" y="3861065"/>
            <a:ext cx="3387050" cy="1307969"/>
          </a:xfrm>
          <a:prstGeom prst="rect">
            <a:avLst/>
          </a:prstGeom>
          <a:gradFill>
            <a:gsLst>
              <a:gs pos="55000">
                <a:schemeClr val="accent3">
                  <a:lumMod val="40000"/>
                  <a:lumOff val="60000"/>
                </a:schemeClr>
              </a:gs>
              <a:gs pos="52000">
                <a:schemeClr val="tx2">
                  <a:lumMod val="40000"/>
                  <a:lumOff val="60000"/>
                </a:schemeClr>
              </a:gs>
            </a:gsLst>
            <a:lin ang="135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a:endParaRPr lang="ja-JP" altLang="en-US" dirty="0" smtClean="0">
              <a:solidFill>
                <a:prstClr val="black"/>
              </a:solidFill>
            </a:endParaRPr>
          </a:p>
        </p:txBody>
      </p:sp>
      <p:sp>
        <p:nvSpPr>
          <p:cNvPr id="52" name="正方形/長方形 51"/>
          <p:cNvSpPr/>
          <p:nvPr/>
        </p:nvSpPr>
        <p:spPr>
          <a:xfrm flipH="1">
            <a:off x="2504797" y="3849225"/>
            <a:ext cx="2740765" cy="1049696"/>
          </a:xfrm>
          <a:prstGeom prst="rect">
            <a:avLst/>
          </a:prstGeom>
          <a:gradFill>
            <a:gsLst>
              <a:gs pos="57000">
                <a:schemeClr val="accent3">
                  <a:lumMod val="40000"/>
                  <a:lumOff val="60000"/>
                </a:schemeClr>
              </a:gs>
              <a:gs pos="44000">
                <a:schemeClr val="tx2">
                  <a:lumMod val="40000"/>
                  <a:lumOff val="60000"/>
                </a:schemeClr>
              </a:gs>
            </a:gsLst>
            <a:lin ang="135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a:endParaRPr lang="ja-JP" altLang="en-US" dirty="0" smtClean="0">
              <a:solidFill>
                <a:prstClr val="black"/>
              </a:solidFill>
            </a:endParaRPr>
          </a:p>
        </p:txBody>
      </p:sp>
      <p:sp>
        <p:nvSpPr>
          <p:cNvPr id="65" name="正方形/長方形 64"/>
          <p:cNvSpPr/>
          <p:nvPr/>
        </p:nvSpPr>
        <p:spPr>
          <a:xfrm rot="16200000">
            <a:off x="4142390" y="-2071047"/>
            <a:ext cx="1630138" cy="10234053"/>
          </a:xfrm>
          <a:prstGeom prst="rect">
            <a:avLst/>
          </a:prstGeom>
          <a:solidFill>
            <a:schemeClr val="accent3">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a:endParaRPr lang="ja-JP" altLang="en-US" dirty="0" smtClean="0">
              <a:solidFill>
                <a:prstClr val="black"/>
              </a:solidFill>
            </a:endParaRPr>
          </a:p>
        </p:txBody>
      </p:sp>
      <p:sp>
        <p:nvSpPr>
          <p:cNvPr id="32" name="テキスト ボックス 31"/>
          <p:cNvSpPr txBox="1"/>
          <p:nvPr/>
        </p:nvSpPr>
        <p:spPr>
          <a:xfrm>
            <a:off x="5011307" y="2370506"/>
            <a:ext cx="805801" cy="338473"/>
          </a:xfrm>
          <a:prstGeom prst="rect">
            <a:avLst/>
          </a:prstGeom>
          <a:noFill/>
        </p:spPr>
        <p:txBody>
          <a:bodyPr wrap="square" lIns="91357" tIns="45680" rIns="91357" bIns="45680" rtlCol="0">
            <a:spAutoFit/>
          </a:bodyPr>
          <a:lstStyle/>
          <a:p>
            <a:pPr fontAlgn="base">
              <a:spcBef>
                <a:spcPct val="0"/>
              </a:spcBef>
              <a:spcAft>
                <a:spcPct val="0"/>
              </a:spcAft>
            </a:pPr>
            <a:r>
              <a:rPr lang="ja-JP" altLang="en-US" sz="1600" b="1" dirty="0">
                <a:solidFill>
                  <a:srgbClr val="FF0000"/>
                </a:solidFill>
                <a:latin typeface="ＤＨＰ特太ゴシック体" pitchFamily="50" charset="-128"/>
                <a:ea typeface="ＤＨＰ特太ゴシック体" pitchFamily="50" charset="-128"/>
              </a:rPr>
              <a:t>３０’</a:t>
            </a:r>
          </a:p>
        </p:txBody>
      </p:sp>
      <p:cxnSp>
        <p:nvCxnSpPr>
          <p:cNvPr id="45" name="直線コネクタ 44"/>
          <p:cNvCxnSpPr/>
          <p:nvPr/>
        </p:nvCxnSpPr>
        <p:spPr>
          <a:xfrm flipV="1">
            <a:off x="2504748" y="2395824"/>
            <a:ext cx="7569760" cy="1033176"/>
          </a:xfrm>
          <a:prstGeom prst="line">
            <a:avLst/>
          </a:prstGeom>
          <a:ln w="444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rot="20821764">
            <a:off x="6112763" y="2263035"/>
            <a:ext cx="2650644" cy="369251"/>
          </a:xfrm>
          <a:prstGeom prst="rect">
            <a:avLst/>
          </a:prstGeom>
          <a:noFill/>
        </p:spPr>
        <p:txBody>
          <a:bodyPr wrap="square" lIns="91357" tIns="45680" rIns="91357" bIns="45680" rtlCol="0">
            <a:spAutoFit/>
          </a:bodyPr>
          <a:lstStyle/>
          <a:p>
            <a:pPr fontAlgn="base">
              <a:spcBef>
                <a:spcPct val="0"/>
              </a:spcBef>
              <a:spcAft>
                <a:spcPct val="0"/>
              </a:spcAft>
            </a:pPr>
            <a:r>
              <a:rPr lang="ja-JP" altLang="en-US" dirty="0">
                <a:solidFill>
                  <a:prstClr val="black"/>
                </a:solidFill>
                <a:latin typeface="Arial" pitchFamily="34" charset="0"/>
              </a:rPr>
              <a:t>保険料・公費の抑制</a:t>
            </a:r>
          </a:p>
        </p:txBody>
      </p:sp>
      <p:sp useBgFill="1">
        <p:nvSpPr>
          <p:cNvPr id="36" name="正方形/長方形 35"/>
          <p:cNvSpPr/>
          <p:nvPr/>
        </p:nvSpPr>
        <p:spPr>
          <a:xfrm>
            <a:off x="-346712" y="3504820"/>
            <a:ext cx="763226" cy="4323548"/>
          </a:xfrm>
          <a:prstGeom prst="rect">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a:endParaRPr lang="ja-JP" altLang="en-US" dirty="0" smtClean="0">
              <a:solidFill>
                <a:prstClr val="black"/>
              </a:solidFill>
            </a:endParaRPr>
          </a:p>
        </p:txBody>
      </p:sp>
      <p:sp useBgFill="1">
        <p:nvSpPr>
          <p:cNvPr id="49" name="平行四辺形 48"/>
          <p:cNvSpPr/>
          <p:nvPr/>
        </p:nvSpPr>
        <p:spPr>
          <a:xfrm rot="20732911">
            <a:off x="-339688" y="2163543"/>
            <a:ext cx="7564364" cy="980156"/>
          </a:xfrm>
          <a:prstGeom prst="parallelogram">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a:endParaRPr lang="ja-JP" altLang="en-US" dirty="0" smtClean="0">
              <a:solidFill>
                <a:prstClr val="black"/>
              </a:solidFill>
            </a:endParaRPr>
          </a:p>
        </p:txBody>
      </p:sp>
      <p:sp useBgFill="1">
        <p:nvSpPr>
          <p:cNvPr id="56" name="平行四辺形 55"/>
          <p:cNvSpPr/>
          <p:nvPr/>
        </p:nvSpPr>
        <p:spPr>
          <a:xfrm rot="20740919">
            <a:off x="4832393" y="908973"/>
            <a:ext cx="7335285" cy="980156"/>
          </a:xfrm>
          <a:prstGeom prst="parallelogram">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a:endParaRPr lang="ja-JP" altLang="en-US" dirty="0" smtClean="0">
              <a:solidFill>
                <a:prstClr val="black"/>
              </a:solidFill>
            </a:endParaRPr>
          </a:p>
        </p:txBody>
      </p:sp>
      <p:sp>
        <p:nvSpPr>
          <p:cNvPr id="38" name="テキスト ボックス 37"/>
          <p:cNvSpPr txBox="1"/>
          <p:nvPr/>
        </p:nvSpPr>
        <p:spPr>
          <a:xfrm rot="20760000">
            <a:off x="6769787" y="1684039"/>
            <a:ext cx="3460503" cy="246140"/>
          </a:xfrm>
          <a:prstGeom prst="rect">
            <a:avLst/>
          </a:prstGeom>
          <a:noFill/>
        </p:spPr>
        <p:txBody>
          <a:bodyPr wrap="square" lIns="91357" tIns="45680" rIns="91357" bIns="45680" rtlCol="0">
            <a:spAutoFit/>
          </a:bodyPr>
          <a:lstStyle/>
          <a:p>
            <a:pPr fontAlgn="base">
              <a:spcBef>
                <a:spcPct val="0"/>
              </a:spcBef>
              <a:spcAft>
                <a:spcPct val="0"/>
              </a:spcAft>
            </a:pPr>
            <a:r>
              <a:rPr lang="ja-JP" altLang="en-US" sz="1000" dirty="0">
                <a:solidFill>
                  <a:prstClr val="black"/>
                </a:solidFill>
                <a:latin typeface="Arial" pitchFamily="34" charset="0"/>
              </a:rPr>
              <a:t>予防給付の自然増予測（伸び率約</a:t>
            </a:r>
            <a:r>
              <a:rPr lang="en-US" altLang="ja-JP" sz="1000" dirty="0">
                <a:solidFill>
                  <a:prstClr val="black"/>
                </a:solidFill>
                <a:latin typeface="Arial" pitchFamily="34" charset="0"/>
              </a:rPr>
              <a:t>5</a:t>
            </a:r>
            <a:r>
              <a:rPr lang="ja-JP" altLang="en-US" sz="1000" dirty="0">
                <a:solidFill>
                  <a:prstClr val="black"/>
                </a:solidFill>
                <a:latin typeface="Arial" pitchFamily="34" charset="0"/>
              </a:rPr>
              <a:t>～</a:t>
            </a:r>
            <a:r>
              <a:rPr lang="en-US" altLang="ja-JP" sz="1000" dirty="0">
                <a:solidFill>
                  <a:prstClr val="black"/>
                </a:solidFill>
                <a:latin typeface="Arial" pitchFamily="34" charset="0"/>
              </a:rPr>
              <a:t>6%</a:t>
            </a:r>
            <a:r>
              <a:rPr lang="ja-JP" altLang="en-US" sz="1000" dirty="0">
                <a:solidFill>
                  <a:prstClr val="black"/>
                </a:solidFill>
                <a:latin typeface="Arial" pitchFamily="34" charset="0"/>
              </a:rPr>
              <a:t> </a:t>
            </a:r>
            <a:r>
              <a:rPr lang="en-US" altLang="ja-JP" sz="1000" dirty="0">
                <a:solidFill>
                  <a:prstClr val="black"/>
                </a:solidFill>
                <a:latin typeface="Arial" pitchFamily="34" charset="0"/>
              </a:rPr>
              <a:t>/ </a:t>
            </a:r>
            <a:r>
              <a:rPr lang="ja-JP" altLang="en-US" sz="1000" dirty="0">
                <a:solidFill>
                  <a:prstClr val="black"/>
                </a:solidFill>
                <a:latin typeface="Arial" pitchFamily="34" charset="0"/>
              </a:rPr>
              <a:t>年）→→</a:t>
            </a:r>
          </a:p>
        </p:txBody>
      </p:sp>
      <p:cxnSp>
        <p:nvCxnSpPr>
          <p:cNvPr id="8" name="直線コネクタ 7"/>
          <p:cNvCxnSpPr/>
          <p:nvPr/>
        </p:nvCxnSpPr>
        <p:spPr>
          <a:xfrm flipH="1">
            <a:off x="424378" y="1559111"/>
            <a:ext cx="9481677" cy="237626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5" name="正方形/長方形 4"/>
          <p:cNvSpPr/>
          <p:nvPr/>
        </p:nvSpPr>
        <p:spPr>
          <a:xfrm>
            <a:off x="-120486" y="-171400"/>
            <a:ext cx="10656224" cy="1395536"/>
          </a:xfrm>
          <a:prstGeom prst="rect">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a:endParaRPr lang="ja-JP" altLang="en-US" dirty="0" smtClean="0">
              <a:solidFill>
                <a:prstClr val="black"/>
              </a:solidFill>
            </a:endParaRPr>
          </a:p>
        </p:txBody>
      </p:sp>
      <p:sp useBgFill="1">
        <p:nvSpPr>
          <p:cNvPr id="57" name="正方形/長方形 56"/>
          <p:cNvSpPr/>
          <p:nvPr/>
        </p:nvSpPr>
        <p:spPr>
          <a:xfrm rot="20697661">
            <a:off x="-321255" y="676193"/>
            <a:ext cx="11230229" cy="1395536"/>
          </a:xfrm>
          <a:prstGeom prst="rect">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a:endParaRPr lang="ja-JP" altLang="en-US" dirty="0" smtClean="0">
              <a:solidFill>
                <a:prstClr val="black"/>
              </a:solidFill>
            </a:endParaRPr>
          </a:p>
        </p:txBody>
      </p:sp>
      <p:sp>
        <p:nvSpPr>
          <p:cNvPr id="33" name="タイトル 1"/>
          <p:cNvSpPr txBox="1">
            <a:spLocks/>
          </p:cNvSpPr>
          <p:nvPr/>
        </p:nvSpPr>
        <p:spPr>
          <a:xfrm>
            <a:off x="26873" y="44672"/>
            <a:ext cx="9750697" cy="432000"/>
          </a:xfrm>
          <a:prstGeom prst="rect">
            <a:avLst/>
          </a:prstGeom>
          <a:solidFill>
            <a:srgbClr val="FFFF00">
              <a:alpha val="29000"/>
            </a:srgbClr>
          </a:solidFill>
          <a:ln w="25400">
            <a:solidFill>
              <a:schemeClr val="tx1"/>
            </a:solidFill>
          </a:ln>
          <a:effectLst/>
        </p:spPr>
        <p:style>
          <a:lnRef idx="1">
            <a:schemeClr val="accent1"/>
          </a:lnRef>
          <a:fillRef idx="2">
            <a:schemeClr val="accent1"/>
          </a:fillRef>
          <a:effectRef idx="1">
            <a:schemeClr val="accent1"/>
          </a:effectRef>
          <a:fontRef idx="minor">
            <a:schemeClr val="dk1"/>
          </a:fontRef>
        </p:style>
        <p:txBody>
          <a:bodyPr vert="horz" lIns="91357" tIns="45680" rIns="91357" bIns="45680" rtlCol="0" anchor="ctr">
            <a:norm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base">
              <a:spcAft>
                <a:spcPct val="0"/>
              </a:spcAft>
            </a:pPr>
            <a:r>
              <a:rPr lang="ja-JP" altLang="en-US" sz="2000" b="1" dirty="0">
                <a:solidFill>
                  <a:prstClr val="black"/>
                </a:solidFill>
                <a:latin typeface="HGSｺﾞｼｯｸE" panose="020B0900000000000000" pitchFamily="50" charset="-128"/>
                <a:ea typeface="HGSｺﾞｼｯｸE" panose="020B0900000000000000" pitchFamily="50" charset="-128"/>
              </a:rPr>
              <a:t>総合事業へのサービス移行の推進等による費用の効率化（イメージ）</a:t>
            </a:r>
          </a:p>
        </p:txBody>
      </p:sp>
      <p:sp>
        <p:nvSpPr>
          <p:cNvPr id="67" name="線吹き出し 1 (枠付き) 66"/>
          <p:cNvSpPr/>
          <p:nvPr/>
        </p:nvSpPr>
        <p:spPr>
          <a:xfrm>
            <a:off x="1034990" y="2437122"/>
            <a:ext cx="1102391" cy="334926"/>
          </a:xfrm>
          <a:prstGeom prst="borderCallout1">
            <a:avLst>
              <a:gd name="adj1" fmla="val 104548"/>
              <a:gd name="adj2" fmla="val 49881"/>
              <a:gd name="adj3" fmla="val 302010"/>
              <a:gd name="adj4" fmla="val 123098"/>
            </a:avLst>
          </a:prstGeom>
          <a:solidFill>
            <a:schemeClr val="bg1">
              <a:lumMod val="85000"/>
            </a:schemeClr>
          </a:solidFill>
          <a:ln w="6350"/>
        </p:spPr>
        <p:style>
          <a:lnRef idx="2">
            <a:schemeClr val="dk1">
              <a:shade val="50000"/>
            </a:schemeClr>
          </a:lnRef>
          <a:fillRef idx="1">
            <a:schemeClr val="dk1"/>
          </a:fillRef>
          <a:effectRef idx="0">
            <a:schemeClr val="dk1"/>
          </a:effectRef>
          <a:fontRef idx="minor">
            <a:schemeClr val="lt1"/>
          </a:fontRef>
        </p:style>
        <p:txBody>
          <a:bodyPr lIns="91357" tIns="45680" rIns="91357" bIns="45680" rtlCol="0" anchor="ctr"/>
          <a:lstStyle/>
          <a:p>
            <a:pPr algn="ctr" fontAlgn="base">
              <a:spcBef>
                <a:spcPct val="0"/>
              </a:spcBef>
              <a:spcAft>
                <a:spcPct val="0"/>
              </a:spcAft>
            </a:pPr>
            <a:r>
              <a:rPr lang="ja-JP" altLang="en-US" sz="1400" dirty="0">
                <a:solidFill>
                  <a:prstClr val="black"/>
                </a:solidFill>
              </a:rPr>
              <a:t>制度改正</a:t>
            </a:r>
          </a:p>
        </p:txBody>
      </p:sp>
      <p:sp>
        <p:nvSpPr>
          <p:cNvPr id="25" name="テキスト ボックス 24"/>
          <p:cNvSpPr txBox="1"/>
          <p:nvPr/>
        </p:nvSpPr>
        <p:spPr>
          <a:xfrm>
            <a:off x="399635" y="3383379"/>
            <a:ext cx="813748" cy="338473"/>
          </a:xfrm>
          <a:prstGeom prst="rect">
            <a:avLst/>
          </a:prstGeom>
          <a:noFill/>
        </p:spPr>
        <p:txBody>
          <a:bodyPr wrap="square" lIns="91357" tIns="45680" rIns="91357" bIns="45680" rtlCol="0">
            <a:spAutoFit/>
          </a:bodyPr>
          <a:lstStyle/>
          <a:p>
            <a:pPr fontAlgn="base">
              <a:spcBef>
                <a:spcPct val="0"/>
              </a:spcBef>
              <a:spcAft>
                <a:spcPct val="0"/>
              </a:spcAft>
            </a:pPr>
            <a:r>
              <a:rPr lang="ja-JP" altLang="en-US" sz="1600" b="1" dirty="0">
                <a:solidFill>
                  <a:srgbClr val="FF0000"/>
                </a:solidFill>
                <a:latin typeface="ＤＨＰ特太ゴシック体" pitchFamily="50" charset="-128"/>
                <a:ea typeface="ＤＨＰ特太ゴシック体" pitchFamily="50" charset="-128"/>
              </a:rPr>
              <a:t>２５’</a:t>
            </a:r>
          </a:p>
        </p:txBody>
      </p:sp>
      <p:sp>
        <p:nvSpPr>
          <p:cNvPr id="22" name="テキスト ボックス 21"/>
          <p:cNvSpPr txBox="1"/>
          <p:nvPr/>
        </p:nvSpPr>
        <p:spPr>
          <a:xfrm>
            <a:off x="2503600" y="2999415"/>
            <a:ext cx="1009240" cy="338473"/>
          </a:xfrm>
          <a:prstGeom prst="rect">
            <a:avLst/>
          </a:prstGeom>
          <a:noFill/>
        </p:spPr>
        <p:txBody>
          <a:bodyPr wrap="square" lIns="91357" tIns="45680" rIns="91357" bIns="45680" rtlCol="0">
            <a:spAutoFit/>
          </a:bodyPr>
          <a:lstStyle/>
          <a:p>
            <a:pPr fontAlgn="base">
              <a:spcBef>
                <a:spcPct val="0"/>
              </a:spcBef>
              <a:spcAft>
                <a:spcPct val="0"/>
              </a:spcAft>
            </a:pPr>
            <a:r>
              <a:rPr lang="ja-JP" altLang="en-US" sz="1600" b="1" dirty="0">
                <a:solidFill>
                  <a:srgbClr val="FF0000"/>
                </a:solidFill>
                <a:latin typeface="ＤＨＰ特太ゴシック体" pitchFamily="50" charset="-128"/>
                <a:ea typeface="ＤＨＰ特太ゴシック体" pitchFamily="50" charset="-128"/>
              </a:rPr>
              <a:t>２７’</a:t>
            </a:r>
          </a:p>
        </p:txBody>
      </p:sp>
      <p:sp>
        <p:nvSpPr>
          <p:cNvPr id="60" name="テキスト ボックス 59"/>
          <p:cNvSpPr txBox="1"/>
          <p:nvPr/>
        </p:nvSpPr>
        <p:spPr>
          <a:xfrm>
            <a:off x="5155321" y="2349020"/>
            <a:ext cx="805801" cy="338473"/>
          </a:xfrm>
          <a:prstGeom prst="rect">
            <a:avLst/>
          </a:prstGeom>
          <a:noFill/>
        </p:spPr>
        <p:txBody>
          <a:bodyPr wrap="square" lIns="91357" tIns="45680" rIns="91357" bIns="45680" rtlCol="0">
            <a:spAutoFit/>
          </a:bodyPr>
          <a:lstStyle/>
          <a:p>
            <a:pPr fontAlgn="base">
              <a:spcBef>
                <a:spcPct val="0"/>
              </a:spcBef>
              <a:spcAft>
                <a:spcPct val="0"/>
              </a:spcAft>
            </a:pPr>
            <a:r>
              <a:rPr lang="ja-JP" altLang="en-US" sz="1600" b="1" dirty="0">
                <a:solidFill>
                  <a:srgbClr val="FF0000"/>
                </a:solidFill>
                <a:latin typeface="ＤＨＰ特太ゴシック体" pitchFamily="50" charset="-128"/>
                <a:ea typeface="ＤＨＰ特太ゴシック体" pitchFamily="50" charset="-128"/>
              </a:rPr>
              <a:t>３０’</a:t>
            </a:r>
          </a:p>
        </p:txBody>
      </p:sp>
      <p:sp>
        <p:nvSpPr>
          <p:cNvPr id="7" name="角丸四角形 6"/>
          <p:cNvSpPr/>
          <p:nvPr/>
        </p:nvSpPr>
        <p:spPr>
          <a:xfrm>
            <a:off x="936941" y="5018207"/>
            <a:ext cx="1512168" cy="458857"/>
          </a:xfrm>
          <a:prstGeom prst="roundRect">
            <a:avLst/>
          </a:prstGeom>
          <a:solidFill>
            <a:schemeClr val="accent1">
              <a:lumMod val="40000"/>
              <a:lumOff val="60000"/>
            </a:schemeClr>
          </a:solidFill>
          <a:ln w="31750">
            <a:solidFill>
              <a:schemeClr val="tx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a:r>
              <a:rPr lang="ja-JP" altLang="en-US" dirty="0" smtClean="0">
                <a:solidFill>
                  <a:prstClr val="black"/>
                </a:solidFill>
                <a:latin typeface="HG丸ｺﾞｼｯｸM-PRO" pitchFamily="50" charset="-128"/>
                <a:ea typeface="HG丸ｺﾞｼｯｸM-PRO" pitchFamily="50" charset="-128"/>
              </a:rPr>
              <a:t>予防給付</a:t>
            </a:r>
          </a:p>
        </p:txBody>
      </p:sp>
      <p:sp>
        <p:nvSpPr>
          <p:cNvPr id="39" name="右矢印 38"/>
          <p:cNvSpPr/>
          <p:nvPr/>
        </p:nvSpPr>
        <p:spPr>
          <a:xfrm>
            <a:off x="416497" y="1621333"/>
            <a:ext cx="1981298" cy="8261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fontAlgn="base">
              <a:spcBef>
                <a:spcPct val="0"/>
              </a:spcBef>
              <a:spcAft>
                <a:spcPct val="0"/>
              </a:spcAft>
            </a:pPr>
            <a:r>
              <a:rPr lang="ja-JP" altLang="en-US" sz="1400" dirty="0">
                <a:solidFill>
                  <a:prstClr val="white"/>
                </a:solidFill>
              </a:rPr>
              <a:t>予防給付</a:t>
            </a:r>
            <a:endParaRPr lang="en-US" altLang="ja-JP" sz="1400" dirty="0">
              <a:solidFill>
                <a:prstClr val="white"/>
              </a:solidFill>
            </a:endParaRPr>
          </a:p>
          <a:p>
            <a:pPr algn="ctr" fontAlgn="base">
              <a:spcBef>
                <a:spcPct val="0"/>
              </a:spcBef>
              <a:spcAft>
                <a:spcPct val="0"/>
              </a:spcAft>
            </a:pPr>
            <a:r>
              <a:rPr lang="ja-JP" altLang="en-US" sz="1400" dirty="0">
                <a:solidFill>
                  <a:prstClr val="white"/>
                </a:solidFill>
              </a:rPr>
              <a:t>介護予防事業</a:t>
            </a:r>
          </a:p>
        </p:txBody>
      </p:sp>
      <p:sp useBgFill="1">
        <p:nvSpPr>
          <p:cNvPr id="53" name="正方形/長方形 52"/>
          <p:cNvSpPr/>
          <p:nvPr/>
        </p:nvSpPr>
        <p:spPr>
          <a:xfrm rot="16200000">
            <a:off x="4909434" y="1225120"/>
            <a:ext cx="792087" cy="9808367"/>
          </a:xfrm>
          <a:prstGeom prst="rect">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a:endParaRPr lang="ja-JP" altLang="en-US" dirty="0" smtClean="0">
              <a:solidFill>
                <a:prstClr val="black"/>
              </a:solidFill>
            </a:endParaRPr>
          </a:p>
        </p:txBody>
      </p:sp>
      <p:cxnSp>
        <p:nvCxnSpPr>
          <p:cNvPr id="10" name="直線コネクタ 9"/>
          <p:cNvCxnSpPr/>
          <p:nvPr/>
        </p:nvCxnSpPr>
        <p:spPr>
          <a:xfrm flipH="1">
            <a:off x="416496" y="3908370"/>
            <a:ext cx="7824" cy="182723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432882" y="5723221"/>
            <a:ext cx="999274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テキスト ボックス 94"/>
          <p:cNvSpPr txBox="1"/>
          <p:nvPr/>
        </p:nvSpPr>
        <p:spPr>
          <a:xfrm>
            <a:off x="27034" y="4005079"/>
            <a:ext cx="461497" cy="1787711"/>
          </a:xfrm>
          <a:prstGeom prst="rect">
            <a:avLst/>
          </a:prstGeom>
          <a:noFill/>
        </p:spPr>
        <p:txBody>
          <a:bodyPr vert="eaVert" wrap="square" lIns="91357" tIns="45680" rIns="91357" bIns="45680" rtlCol="0">
            <a:spAutoFit/>
          </a:bodyPr>
          <a:lstStyle/>
          <a:p>
            <a:pPr fontAlgn="base">
              <a:spcBef>
                <a:spcPct val="0"/>
              </a:spcBef>
              <a:spcAft>
                <a:spcPct val="0"/>
              </a:spcAft>
            </a:pPr>
            <a:r>
              <a:rPr lang="ja-JP" altLang="en-US" dirty="0">
                <a:solidFill>
                  <a:prstClr val="black"/>
                </a:solidFill>
                <a:latin typeface="HG創英角ｺﾞｼｯｸUB" pitchFamily="49" charset="-128"/>
                <a:ea typeface="HG創英角ｺﾞｼｯｸUB" pitchFamily="49" charset="-128"/>
              </a:rPr>
              <a:t>←　費用額　→</a:t>
            </a:r>
          </a:p>
        </p:txBody>
      </p:sp>
      <p:sp>
        <p:nvSpPr>
          <p:cNvPr id="37" name="二等辺三角形 36"/>
          <p:cNvSpPr/>
          <p:nvPr/>
        </p:nvSpPr>
        <p:spPr>
          <a:xfrm rot="21129421">
            <a:off x="2404063" y="2064952"/>
            <a:ext cx="8105900" cy="805781"/>
          </a:xfrm>
          <a:prstGeom prst="triangle">
            <a:avLst>
              <a:gd name="adj" fmla="val 94900"/>
            </a:avLst>
          </a:prstGeom>
          <a:pattFill prst="wdUpDiag">
            <a:fgClr>
              <a:schemeClr val="accent3">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fontAlgn="base">
              <a:spcBef>
                <a:spcPct val="0"/>
              </a:spcBef>
              <a:spcAft>
                <a:spcPct val="0"/>
              </a:spcAft>
            </a:pPr>
            <a:endParaRPr lang="ja-JP" altLang="en-US">
              <a:solidFill>
                <a:prstClr val="white"/>
              </a:solidFill>
            </a:endParaRPr>
          </a:p>
        </p:txBody>
      </p:sp>
      <p:cxnSp>
        <p:nvCxnSpPr>
          <p:cNvPr id="18" name="直線矢印コネクタ 17"/>
          <p:cNvCxnSpPr/>
          <p:nvPr/>
        </p:nvCxnSpPr>
        <p:spPr>
          <a:xfrm>
            <a:off x="9489504" y="1628807"/>
            <a:ext cx="0" cy="4027305"/>
          </a:xfrm>
          <a:prstGeom prst="straightConnector1">
            <a:avLst/>
          </a:prstGeom>
          <a:ln w="5715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a:off x="8913440" y="2563148"/>
            <a:ext cx="0" cy="3092952"/>
          </a:xfrm>
          <a:prstGeom prst="straightConnector1">
            <a:avLst/>
          </a:prstGeom>
          <a:ln w="5715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2489259" y="1475491"/>
            <a:ext cx="15551" cy="4977847"/>
          </a:xfrm>
          <a:prstGeom prst="line">
            <a:avLst/>
          </a:prstGeom>
          <a:ln w="38100">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8" name="角丸四角形 27"/>
          <p:cNvSpPr/>
          <p:nvPr/>
        </p:nvSpPr>
        <p:spPr>
          <a:xfrm>
            <a:off x="2718452" y="6100752"/>
            <a:ext cx="2405206" cy="664200"/>
          </a:xfrm>
          <a:prstGeom prst="roundRect">
            <a:avLst/>
          </a:prstGeom>
          <a:ln/>
        </p:spPr>
        <p:style>
          <a:lnRef idx="2">
            <a:schemeClr val="dk1"/>
          </a:lnRef>
          <a:fillRef idx="1">
            <a:schemeClr val="lt1"/>
          </a:fillRef>
          <a:effectRef idx="0">
            <a:schemeClr val="dk1"/>
          </a:effectRef>
          <a:fontRef idx="minor">
            <a:schemeClr val="dk1"/>
          </a:fontRef>
        </p:style>
        <p:txBody>
          <a:bodyPr lIns="91357" tIns="45680" rIns="91357" bIns="45680" rtlCol="0" anchor="ctr"/>
          <a:lstStyle/>
          <a:p>
            <a:pPr algn="just" fontAlgn="base">
              <a:spcBef>
                <a:spcPct val="0"/>
              </a:spcBef>
              <a:spcAft>
                <a:spcPct val="0"/>
              </a:spcAft>
            </a:pPr>
            <a:r>
              <a:rPr lang="ja-JP" altLang="en-US" sz="1200" dirty="0">
                <a:solidFill>
                  <a:prstClr val="black"/>
                </a:solidFill>
              </a:rPr>
              <a:t>第６期計画期間中（平成２９年４月まで）に、すべての市町村で、　　総合事業を開始</a:t>
            </a:r>
          </a:p>
        </p:txBody>
      </p:sp>
      <p:cxnSp>
        <p:nvCxnSpPr>
          <p:cNvPr id="58" name="直線コネクタ 57"/>
          <p:cNvCxnSpPr/>
          <p:nvPr/>
        </p:nvCxnSpPr>
        <p:spPr>
          <a:xfrm>
            <a:off x="5180632" y="1455006"/>
            <a:ext cx="15551" cy="4977847"/>
          </a:xfrm>
          <a:prstGeom prst="line">
            <a:avLst/>
          </a:prstGeom>
          <a:ln w="38100">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 name="右矢印 39"/>
          <p:cNvSpPr/>
          <p:nvPr/>
        </p:nvSpPr>
        <p:spPr>
          <a:xfrm>
            <a:off x="2540290" y="1559120"/>
            <a:ext cx="2640288" cy="9337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fontAlgn="base">
              <a:spcBef>
                <a:spcPct val="0"/>
              </a:spcBef>
              <a:spcAft>
                <a:spcPct val="0"/>
              </a:spcAft>
            </a:pPr>
            <a:r>
              <a:rPr lang="ja-JP" altLang="en-US" sz="1600" dirty="0">
                <a:solidFill>
                  <a:prstClr val="white"/>
                </a:solidFill>
              </a:rPr>
              <a:t>　　　　　予防給付</a:t>
            </a:r>
            <a:endParaRPr lang="en-US" altLang="ja-JP" sz="1600" dirty="0">
              <a:solidFill>
                <a:prstClr val="white"/>
              </a:solidFill>
            </a:endParaRPr>
          </a:p>
          <a:p>
            <a:pPr algn="ctr" fontAlgn="base">
              <a:spcBef>
                <a:spcPct val="0"/>
              </a:spcBef>
              <a:spcAft>
                <a:spcPct val="0"/>
              </a:spcAft>
            </a:pPr>
            <a:r>
              <a:rPr lang="ja-JP" altLang="en-US" sz="1600" dirty="0">
                <a:solidFill>
                  <a:prstClr val="white"/>
                </a:solidFill>
              </a:rPr>
              <a:t>＋新しい総合事業</a:t>
            </a:r>
          </a:p>
        </p:txBody>
      </p:sp>
      <p:cxnSp>
        <p:nvCxnSpPr>
          <p:cNvPr id="27" name="直線矢印コネクタ 26"/>
          <p:cNvCxnSpPr/>
          <p:nvPr/>
        </p:nvCxnSpPr>
        <p:spPr>
          <a:xfrm>
            <a:off x="2658649" y="5949429"/>
            <a:ext cx="2438374" cy="1"/>
          </a:xfrm>
          <a:prstGeom prst="straightConnector1">
            <a:avLst/>
          </a:prstGeom>
          <a:ln w="5715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2" name="角丸四角形 61"/>
          <p:cNvSpPr/>
          <p:nvPr/>
        </p:nvSpPr>
        <p:spPr>
          <a:xfrm>
            <a:off x="432871" y="3861048"/>
            <a:ext cx="1423794" cy="381554"/>
          </a:xfrm>
          <a:prstGeom prst="roundRect">
            <a:avLst/>
          </a:prstGeom>
          <a:solidFill>
            <a:schemeClr val="accent3">
              <a:lumMod val="40000"/>
              <a:lumOff val="60000"/>
            </a:schemeClr>
          </a:solidFill>
          <a:ln w="31750">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a:r>
              <a:rPr lang="ja-JP" altLang="en-US" sz="1000" dirty="0">
                <a:solidFill>
                  <a:prstClr val="black"/>
                </a:solidFill>
                <a:latin typeface="HG丸ｺﾞｼｯｸM-PRO" pitchFamily="50" charset="-128"/>
                <a:ea typeface="HG丸ｺﾞｼｯｸM-PRO" pitchFamily="50" charset="-128"/>
              </a:rPr>
              <a:t>介護予防事業</a:t>
            </a:r>
            <a:endParaRPr lang="en-US" altLang="ja-JP" sz="1000" dirty="0">
              <a:solidFill>
                <a:prstClr val="black"/>
              </a:solidFill>
              <a:latin typeface="HG丸ｺﾞｼｯｸM-PRO" pitchFamily="50" charset="-128"/>
              <a:ea typeface="HG丸ｺﾞｼｯｸM-PRO" pitchFamily="50" charset="-128"/>
            </a:endParaRPr>
          </a:p>
          <a:p>
            <a:pPr algn="ctr"/>
            <a:r>
              <a:rPr lang="ja-JP" altLang="en-US" sz="1000" dirty="0">
                <a:solidFill>
                  <a:prstClr val="black"/>
                </a:solidFill>
                <a:latin typeface="HG丸ｺﾞｼｯｸM-PRO" pitchFamily="50" charset="-128"/>
                <a:ea typeface="HG丸ｺﾞｼｯｸM-PRO" pitchFamily="50" charset="-128"/>
              </a:rPr>
              <a:t>（総合事業含む。）</a:t>
            </a:r>
          </a:p>
        </p:txBody>
      </p:sp>
      <p:sp>
        <p:nvSpPr>
          <p:cNvPr id="61" name="角丸四角形 60"/>
          <p:cNvSpPr/>
          <p:nvPr/>
        </p:nvSpPr>
        <p:spPr>
          <a:xfrm>
            <a:off x="5313122" y="2999275"/>
            <a:ext cx="3186971" cy="841482"/>
          </a:xfrm>
          <a:prstGeom prst="roundRect">
            <a:avLst/>
          </a:prstGeom>
          <a:solidFill>
            <a:schemeClr val="accent3">
              <a:lumMod val="40000"/>
              <a:lumOff val="60000"/>
            </a:schemeClr>
          </a:solidFill>
          <a:ln w="31750">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r>
              <a:rPr lang="ja-JP" altLang="en-US" sz="1600" dirty="0">
                <a:solidFill>
                  <a:prstClr val="black"/>
                </a:solidFill>
                <a:latin typeface="HG丸ｺﾞｼｯｸM-PRO" pitchFamily="50" charset="-128"/>
                <a:ea typeface="HG丸ｺﾞｼｯｸM-PRO" pitchFamily="50" charset="-128"/>
              </a:rPr>
              <a:t>総合事業へのサービス移行の推進、介護予防の強化等</a:t>
            </a:r>
            <a:endParaRPr lang="en-US" altLang="ja-JP" sz="1600" dirty="0">
              <a:solidFill>
                <a:prstClr val="black"/>
              </a:solidFill>
              <a:latin typeface="HG丸ｺﾞｼｯｸM-PRO" pitchFamily="50" charset="-128"/>
              <a:ea typeface="HG丸ｺﾞｼｯｸM-PRO" pitchFamily="50" charset="-128"/>
            </a:endParaRPr>
          </a:p>
        </p:txBody>
      </p:sp>
      <p:sp>
        <p:nvSpPr>
          <p:cNvPr id="64" name="正方形/長方形 63"/>
          <p:cNvSpPr/>
          <p:nvPr/>
        </p:nvSpPr>
        <p:spPr>
          <a:xfrm>
            <a:off x="200478" y="529248"/>
            <a:ext cx="9433047" cy="98640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t"/>
          <a:lstStyle/>
          <a:p>
            <a:pPr marL="174467" indent="-174467" fontAlgn="base">
              <a:spcBef>
                <a:spcPct val="0"/>
              </a:spcBef>
              <a:spcAft>
                <a:spcPct val="0"/>
              </a:spcAft>
              <a:tabLst>
                <a:tab pos="174467" algn="l"/>
              </a:tabLst>
            </a:pPr>
            <a:r>
              <a:rPr lang="ja-JP" altLang="en-US" sz="1400" dirty="0">
                <a:solidFill>
                  <a:prstClr val="black"/>
                </a:solidFill>
                <a:latin typeface="ＭＳ ゴシック" pitchFamily="49" charset="-128"/>
                <a:ea typeface="ＭＳ ゴシック" pitchFamily="49" charset="-128"/>
              </a:rPr>
              <a:t>○　総合事業への移行により住民主体の地域づくりを推進。住民主体のサービス利用を拡充し、効率的に事業実施。　</a:t>
            </a:r>
            <a:endParaRPr lang="en-US" altLang="ja-JP" sz="1400" dirty="0">
              <a:solidFill>
                <a:prstClr val="black"/>
              </a:solidFill>
              <a:latin typeface="ＭＳ ゴシック" pitchFamily="49" charset="-128"/>
              <a:ea typeface="ＭＳ ゴシック" pitchFamily="49" charset="-128"/>
            </a:endParaRPr>
          </a:p>
          <a:p>
            <a:r>
              <a:rPr lang="ja-JP" altLang="en-US" sz="1400" dirty="0">
                <a:solidFill>
                  <a:prstClr val="black"/>
                </a:solidFill>
                <a:latin typeface="ＭＳ ゴシック" pitchFamily="49" charset="-128"/>
                <a:ea typeface="ＭＳ ゴシック" pitchFamily="49" charset="-128"/>
              </a:rPr>
              <a:t>○　</a:t>
            </a:r>
            <a:r>
              <a:rPr lang="ja-JP" altLang="en-US" sz="1400" dirty="0">
                <a:solidFill>
                  <a:prstClr val="black"/>
                </a:solidFill>
              </a:rPr>
              <a:t>機能が強化された新しい総合事業を利用することで、支援を必要とする高齢者が要支援認定を受けなくても地域で暮ら</a:t>
            </a:r>
            <a:endParaRPr lang="en-US" altLang="ja-JP" sz="1400" dirty="0">
              <a:solidFill>
                <a:prstClr val="black"/>
              </a:solidFill>
            </a:endParaRPr>
          </a:p>
          <a:p>
            <a:r>
              <a:rPr lang="ja-JP" altLang="en-US" sz="1400" dirty="0">
                <a:solidFill>
                  <a:prstClr val="black"/>
                </a:solidFill>
              </a:rPr>
              <a:t>　 せる社会を実現。</a:t>
            </a:r>
            <a:endParaRPr lang="en-US" altLang="ja-JP" sz="1400" dirty="0">
              <a:solidFill>
                <a:prstClr val="black"/>
              </a:solidFill>
            </a:endParaRPr>
          </a:p>
          <a:p>
            <a:r>
              <a:rPr lang="ja-JP" altLang="en-US" sz="1400" dirty="0">
                <a:solidFill>
                  <a:prstClr val="black"/>
                </a:solidFill>
                <a:latin typeface="ＭＳ ゴシック" pitchFamily="49" charset="-128"/>
                <a:ea typeface="ＭＳ ゴシック" pitchFamily="49" charset="-128"/>
              </a:rPr>
              <a:t>○　</a:t>
            </a:r>
            <a:r>
              <a:rPr lang="ja-JP" altLang="en-US" sz="1400" dirty="0">
                <a:solidFill>
                  <a:prstClr val="black"/>
                </a:solidFill>
              </a:rPr>
              <a:t>リハ職等が積極的に関与しケアマネジメントを機能強化。重度化予防をこれまで以上に推進。</a:t>
            </a:r>
            <a:endParaRPr lang="en-US" altLang="ja-JP" sz="1400" dirty="0">
              <a:solidFill>
                <a:prstClr val="black"/>
              </a:solidFill>
              <a:latin typeface="ＭＳ ゴシック" pitchFamily="49" charset="-128"/>
              <a:ea typeface="ＭＳ ゴシック" pitchFamily="49" charset="-128"/>
            </a:endParaRPr>
          </a:p>
        </p:txBody>
      </p:sp>
      <p:sp>
        <p:nvSpPr>
          <p:cNvPr id="2" name="下矢印 1"/>
          <p:cNvSpPr/>
          <p:nvPr/>
        </p:nvSpPr>
        <p:spPr>
          <a:xfrm>
            <a:off x="5889122" y="2492897"/>
            <a:ext cx="1275278" cy="432048"/>
          </a:xfrm>
          <a:prstGeom prst="downArrow">
            <a:avLst>
              <a:gd name="adj1" fmla="val 70486"/>
              <a:gd name="adj2" fmla="val 50000"/>
            </a:avLst>
          </a:prstGeom>
          <a:ln/>
        </p:spPr>
        <p:style>
          <a:lnRef idx="1">
            <a:schemeClr val="accent3"/>
          </a:lnRef>
          <a:fillRef idx="3">
            <a:schemeClr val="accent3"/>
          </a:fillRef>
          <a:effectRef idx="2">
            <a:schemeClr val="accent3"/>
          </a:effectRef>
          <a:fontRef idx="minor">
            <a:schemeClr val="lt1"/>
          </a:fontRef>
        </p:style>
        <p:txBody>
          <a:bodyPr lIns="91357" tIns="45680" rIns="91357" bIns="45680" rtlCol="0" anchor="ctr"/>
          <a:lstStyle/>
          <a:p>
            <a:pPr algn="ctr"/>
            <a:endParaRPr lang="ja-JP" altLang="en-US" dirty="0" smtClean="0">
              <a:solidFill>
                <a:prstClr val="black"/>
              </a:solidFill>
            </a:endParaRPr>
          </a:p>
        </p:txBody>
      </p:sp>
      <p:sp>
        <p:nvSpPr>
          <p:cNvPr id="71" name="角丸四角形 70"/>
          <p:cNvSpPr/>
          <p:nvPr/>
        </p:nvSpPr>
        <p:spPr>
          <a:xfrm>
            <a:off x="5313061" y="5813786"/>
            <a:ext cx="4212466" cy="999739"/>
          </a:xfrm>
          <a:prstGeom prst="roundRect">
            <a:avLst/>
          </a:prstGeom>
          <a:solidFill>
            <a:schemeClr val="accent3">
              <a:lumMod val="40000"/>
              <a:lumOff val="60000"/>
            </a:schemeClr>
          </a:solidFill>
          <a:ln w="31750">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45680" rIns="0" bIns="45680" rtlCol="0" anchor="ctr"/>
          <a:lstStyle/>
          <a:p>
            <a:pPr marL="179837" indent="-456787"/>
            <a:r>
              <a:rPr lang="ja-JP" altLang="en-US" sz="1200" dirty="0">
                <a:solidFill>
                  <a:prstClr val="black"/>
                </a:solidFill>
                <a:latin typeface="HG丸ｺﾞｼｯｸM-PRO" pitchFamily="50" charset="-128"/>
                <a:ea typeface="HG丸ｺﾞｼｯｸM-PRO" pitchFamily="50" charset="-128"/>
              </a:rPr>
              <a:t>・　中長期的には費用の伸びが、効率的なサービス提供を通じて、後期高齢者の伸び</a:t>
            </a:r>
            <a:r>
              <a:rPr lang="en-US" altLang="ja-JP" sz="1200" dirty="0">
                <a:solidFill>
                  <a:prstClr val="black"/>
                </a:solidFill>
                <a:latin typeface="HG丸ｺﾞｼｯｸM-PRO" pitchFamily="50" charset="-128"/>
                <a:ea typeface="HG丸ｺﾞｼｯｸM-PRO" pitchFamily="50" charset="-128"/>
              </a:rPr>
              <a:t>(3</a:t>
            </a:r>
            <a:r>
              <a:rPr lang="ja-JP" altLang="en-US" sz="1200" dirty="0">
                <a:solidFill>
                  <a:prstClr val="black"/>
                </a:solidFill>
                <a:latin typeface="HG丸ｺﾞｼｯｸM-PRO" pitchFamily="50" charset="-128"/>
                <a:ea typeface="HG丸ｺﾞｼｯｸM-PRO" pitchFamily="50" charset="-128"/>
              </a:rPr>
              <a:t>～</a:t>
            </a:r>
            <a:r>
              <a:rPr lang="en-US" altLang="ja-JP" sz="1200" dirty="0">
                <a:solidFill>
                  <a:prstClr val="black"/>
                </a:solidFill>
                <a:latin typeface="HG丸ｺﾞｼｯｸM-PRO" pitchFamily="50" charset="-128"/>
                <a:ea typeface="HG丸ｺﾞｼｯｸM-PRO" pitchFamily="50" charset="-128"/>
              </a:rPr>
              <a:t>4%)</a:t>
            </a:r>
            <a:r>
              <a:rPr lang="ja-JP" altLang="en-US" sz="1200" dirty="0">
                <a:solidFill>
                  <a:prstClr val="black"/>
                </a:solidFill>
                <a:latin typeface="HG丸ｺﾞｼｯｸM-PRO" pitchFamily="50" charset="-128"/>
                <a:ea typeface="HG丸ｺﾞｼｯｸM-PRO" pitchFamily="50" charset="-128"/>
              </a:rPr>
              <a:t>程度となることを目安として努力</a:t>
            </a:r>
            <a:endParaRPr lang="en-US" altLang="ja-JP" sz="1200" dirty="0">
              <a:solidFill>
                <a:prstClr val="black"/>
              </a:solidFill>
              <a:latin typeface="HG丸ｺﾞｼｯｸM-PRO" pitchFamily="50" charset="-128"/>
              <a:ea typeface="HG丸ｺﾞｼｯｸM-PRO" pitchFamily="50" charset="-128"/>
            </a:endParaRPr>
          </a:p>
          <a:p>
            <a:pPr marL="179837" indent="-456787"/>
            <a:r>
              <a:rPr lang="ja-JP" altLang="en-US" sz="1200" dirty="0">
                <a:solidFill>
                  <a:prstClr val="black"/>
                </a:solidFill>
                <a:latin typeface="HG丸ｺﾞｼｯｸM-PRO" pitchFamily="50" charset="-128"/>
                <a:ea typeface="HG丸ｺﾞｼｯｸM-PRO" pitchFamily="50" charset="-128"/>
              </a:rPr>
              <a:t>・　短期的には、生活支援・介護予防の基盤整備の支援充実にあわせ、より大きな費用の効率化</a:t>
            </a:r>
          </a:p>
        </p:txBody>
      </p:sp>
      <p:sp>
        <p:nvSpPr>
          <p:cNvPr id="3" name="ストライプ矢印 2"/>
          <p:cNvSpPr/>
          <p:nvPr/>
        </p:nvSpPr>
        <p:spPr>
          <a:xfrm rot="5400000">
            <a:off x="6607428" y="3770588"/>
            <a:ext cx="380329" cy="520670"/>
          </a:xfrm>
          <a:prstGeom prst="stripedRightArrow">
            <a:avLst>
              <a:gd name="adj1" fmla="val 65053"/>
              <a:gd name="adj2" fmla="val 34947"/>
            </a:avLst>
          </a:prstGeom>
          <a:solidFill>
            <a:schemeClr val="accent2">
              <a:lumMod val="40000"/>
              <a:lumOff val="60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a:endParaRPr lang="ja-JP" altLang="en-US" dirty="0" smtClean="0">
              <a:solidFill>
                <a:prstClr val="black"/>
              </a:solidFill>
            </a:endParaRPr>
          </a:p>
        </p:txBody>
      </p:sp>
      <p:sp>
        <p:nvSpPr>
          <p:cNvPr id="72" name="ストライプ矢印 71"/>
          <p:cNvSpPr/>
          <p:nvPr/>
        </p:nvSpPr>
        <p:spPr>
          <a:xfrm rot="5400000">
            <a:off x="6535338" y="5231040"/>
            <a:ext cx="524348" cy="520670"/>
          </a:xfrm>
          <a:prstGeom prst="stripedRightArrow">
            <a:avLst>
              <a:gd name="adj1" fmla="val 65053"/>
              <a:gd name="adj2" fmla="val 34947"/>
            </a:avLst>
          </a:prstGeom>
          <a:solidFill>
            <a:schemeClr val="accent2">
              <a:lumMod val="40000"/>
              <a:lumOff val="60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a:endParaRPr lang="ja-JP" altLang="en-US" dirty="0" smtClean="0">
              <a:solidFill>
                <a:prstClr val="black"/>
              </a:solidFill>
            </a:endParaRPr>
          </a:p>
        </p:txBody>
      </p:sp>
      <p:cxnSp>
        <p:nvCxnSpPr>
          <p:cNvPr id="11" name="曲線コネクタ 10"/>
          <p:cNvCxnSpPr/>
          <p:nvPr/>
        </p:nvCxnSpPr>
        <p:spPr>
          <a:xfrm flipV="1">
            <a:off x="5349114" y="2725654"/>
            <a:ext cx="468000" cy="3168000"/>
          </a:xfrm>
          <a:prstGeom prst="curvedConnector3">
            <a:avLst>
              <a:gd name="adj1" fmla="val -232463"/>
            </a:avLst>
          </a:prstGeom>
          <a:ln w="57150">
            <a:solidFill>
              <a:schemeClr val="accent3">
                <a:lumMod val="50000"/>
              </a:schemeClr>
            </a:solidFill>
            <a:tailEnd type="triangle" w="lg" len="lg"/>
          </a:ln>
        </p:spPr>
        <p:style>
          <a:lnRef idx="3">
            <a:schemeClr val="accent3"/>
          </a:lnRef>
          <a:fillRef idx="0">
            <a:schemeClr val="accent3"/>
          </a:fillRef>
          <a:effectRef idx="2">
            <a:schemeClr val="accent3"/>
          </a:effectRef>
          <a:fontRef idx="minor">
            <a:schemeClr val="tx1"/>
          </a:fontRef>
        </p:style>
      </p:cxnSp>
      <p:cxnSp>
        <p:nvCxnSpPr>
          <p:cNvPr id="47" name="直線コネクタ 46"/>
          <p:cNvCxnSpPr/>
          <p:nvPr/>
        </p:nvCxnSpPr>
        <p:spPr>
          <a:xfrm flipV="1">
            <a:off x="2504811" y="2419650"/>
            <a:ext cx="7567401" cy="100935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3" name="正方形/長方形 72"/>
          <p:cNvSpPr/>
          <p:nvPr/>
        </p:nvSpPr>
        <p:spPr>
          <a:xfrm flipH="1">
            <a:off x="5126947" y="4515180"/>
            <a:ext cx="4794621" cy="354125"/>
          </a:xfrm>
          <a:prstGeom prst="rect">
            <a:avLst/>
          </a:prstGeom>
          <a:gradFill>
            <a:gsLst>
              <a:gs pos="15000">
                <a:schemeClr val="tx2">
                  <a:lumMod val="20000"/>
                  <a:lumOff val="80000"/>
                </a:schemeClr>
              </a:gs>
              <a:gs pos="57000">
                <a:schemeClr val="accent3">
                  <a:lumMod val="40000"/>
                  <a:lumOff val="60000"/>
                  <a:alpha val="40000"/>
                </a:schemeClr>
              </a:gs>
              <a:gs pos="44000">
                <a:schemeClr val="tx2">
                  <a:lumMod val="40000"/>
                  <a:lumOff val="60000"/>
                </a:schemeClr>
              </a:gs>
            </a:gsLst>
            <a:lin ang="13500000" scaled="1"/>
          </a:gradFill>
          <a:ln w="6350">
            <a:noFill/>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a:endParaRPr lang="ja-JP" altLang="en-US" dirty="0" smtClean="0">
              <a:solidFill>
                <a:prstClr val="black"/>
              </a:solidFill>
            </a:endParaRPr>
          </a:p>
        </p:txBody>
      </p:sp>
      <p:sp>
        <p:nvSpPr>
          <p:cNvPr id="74" name="角丸四角形 73"/>
          <p:cNvSpPr/>
          <p:nvPr/>
        </p:nvSpPr>
        <p:spPr>
          <a:xfrm>
            <a:off x="5294495" y="4253187"/>
            <a:ext cx="3186973" cy="904147"/>
          </a:xfrm>
          <a:prstGeom prst="roundRect">
            <a:avLst/>
          </a:prstGeom>
          <a:solidFill>
            <a:schemeClr val="accent3">
              <a:lumMod val="40000"/>
              <a:lumOff val="60000"/>
            </a:schemeClr>
          </a:solidFill>
          <a:ln w="31750">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45680" rIns="0" bIns="45680" rtlCol="0" anchor="ctr"/>
          <a:lstStyle/>
          <a:p>
            <a:r>
              <a:rPr lang="ja-JP" altLang="en-US" sz="1600" dirty="0">
                <a:solidFill>
                  <a:prstClr val="black"/>
                </a:solidFill>
                <a:latin typeface="HG丸ｺﾞｼｯｸM-PRO" pitchFamily="50" charset="-128"/>
                <a:ea typeface="HG丸ｺﾞｼｯｸM-PRO" pitchFamily="50" charset="-128"/>
              </a:rPr>
              <a:t>・住民主体のサービス利用の拡充</a:t>
            </a:r>
          </a:p>
          <a:p>
            <a:r>
              <a:rPr lang="ja-JP" altLang="en-US" sz="1600" dirty="0">
                <a:solidFill>
                  <a:prstClr val="black"/>
                </a:solidFill>
                <a:latin typeface="HG丸ｺﾞｼｯｸM-PRO" pitchFamily="50" charset="-128"/>
                <a:ea typeface="HG丸ｺﾞｼｯｸM-PRO" pitchFamily="50" charset="-128"/>
              </a:rPr>
              <a:t>・認定に至らない高齢者の増加</a:t>
            </a:r>
            <a:endParaRPr lang="en-US" altLang="ja-JP" sz="1600" dirty="0">
              <a:solidFill>
                <a:prstClr val="black"/>
              </a:solidFill>
              <a:latin typeface="HG丸ｺﾞｼｯｸM-PRO" pitchFamily="50" charset="-128"/>
              <a:ea typeface="HG丸ｺﾞｼｯｸM-PRO" pitchFamily="50" charset="-128"/>
            </a:endParaRPr>
          </a:p>
          <a:p>
            <a:r>
              <a:rPr lang="ja-JP" altLang="en-US" sz="1600" dirty="0">
                <a:solidFill>
                  <a:prstClr val="black"/>
                </a:solidFill>
                <a:latin typeface="HG丸ｺﾞｼｯｸM-PRO" pitchFamily="50" charset="-128"/>
                <a:ea typeface="HG丸ｺﾞｼｯｸM-PRO" pitchFamily="50" charset="-128"/>
              </a:rPr>
              <a:t>・重度化予防の推進</a:t>
            </a:r>
            <a:endParaRPr lang="en-US" altLang="ja-JP" sz="1600" dirty="0">
              <a:solidFill>
                <a:prstClr val="black"/>
              </a:solidFill>
              <a:latin typeface="HG丸ｺﾞｼｯｸM-PRO" pitchFamily="50" charset="-128"/>
              <a:ea typeface="HG丸ｺﾞｼｯｸM-PRO" pitchFamily="50" charset="-128"/>
            </a:endParaRPr>
          </a:p>
        </p:txBody>
      </p:sp>
      <p:sp>
        <p:nvSpPr>
          <p:cNvPr id="75" name="角丸四角形 74"/>
          <p:cNvSpPr/>
          <p:nvPr/>
        </p:nvSpPr>
        <p:spPr>
          <a:xfrm>
            <a:off x="9273482" y="2420895"/>
            <a:ext cx="504056" cy="2555219"/>
          </a:xfrm>
          <a:prstGeom prst="roundRect">
            <a:avLst/>
          </a:prstGeom>
          <a:solidFill>
            <a:schemeClr val="accent2"/>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eaVert" lIns="91357" tIns="45680" rIns="91357" bIns="45680" rtlCol="0" anchor="ctr"/>
          <a:lstStyle/>
          <a:p>
            <a:pPr algn="ctr" fontAlgn="base">
              <a:spcBef>
                <a:spcPct val="0"/>
              </a:spcBef>
              <a:spcAft>
                <a:spcPct val="0"/>
              </a:spcAft>
            </a:pPr>
            <a:r>
              <a:rPr lang="ja-JP" altLang="en-US" sz="1600" dirty="0">
                <a:solidFill>
                  <a:prstClr val="white"/>
                </a:solidFill>
                <a:latin typeface="ＭＳ ゴシック" panose="020B0609070205080204" pitchFamily="49" charset="-128"/>
                <a:ea typeface="ＭＳ ゴシック" panose="020B0609070205080204" pitchFamily="49" charset="-128"/>
              </a:rPr>
              <a:t>現行制度を維持した場合</a:t>
            </a:r>
          </a:p>
        </p:txBody>
      </p:sp>
      <p:sp>
        <p:nvSpPr>
          <p:cNvPr id="76" name="角丸四角形 75"/>
          <p:cNvSpPr/>
          <p:nvPr/>
        </p:nvSpPr>
        <p:spPr>
          <a:xfrm>
            <a:off x="8625408" y="3089073"/>
            <a:ext cx="504056" cy="2029292"/>
          </a:xfrm>
          <a:prstGeom prst="roundRect">
            <a:avLst/>
          </a:prstGeom>
          <a:solidFill>
            <a:schemeClr val="accent2"/>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eaVert" lIns="91357" tIns="45680" rIns="91357" bIns="45680" rtlCol="0" anchor="ctr"/>
          <a:lstStyle/>
          <a:p>
            <a:pPr algn="ctr" fontAlgn="base">
              <a:spcBef>
                <a:spcPct val="0"/>
              </a:spcBef>
              <a:spcAft>
                <a:spcPct val="0"/>
              </a:spcAft>
            </a:pPr>
            <a:r>
              <a:rPr lang="ja-JP" altLang="en-US" sz="1600" dirty="0">
                <a:solidFill>
                  <a:prstClr val="white"/>
                </a:solidFill>
                <a:latin typeface="ＭＳ ゴシック" panose="020B0609070205080204" pitchFamily="49" charset="-128"/>
                <a:ea typeface="ＭＳ ゴシック" panose="020B0609070205080204" pitchFamily="49" charset="-128"/>
              </a:rPr>
              <a:t>制度見直し後の費用</a:t>
            </a:r>
          </a:p>
        </p:txBody>
      </p:sp>
      <p:sp>
        <p:nvSpPr>
          <p:cNvPr id="51" name="スライド番号プレースホルダ 31"/>
          <p:cNvSpPr>
            <a:spLocks noGrp="1"/>
          </p:cNvSpPr>
          <p:nvPr>
            <p:ph type="sldNum" sz="quarter" idx="12"/>
          </p:nvPr>
        </p:nvSpPr>
        <p:spPr>
          <a:xfrm>
            <a:off x="9427832" y="6579522"/>
            <a:ext cx="493738" cy="258654"/>
          </a:xfrm>
        </p:spPr>
        <p:txBody>
          <a:bodyPr/>
          <a:lstStyle/>
          <a:p>
            <a:pPr>
              <a:defRPr/>
            </a:pPr>
            <a:fld id="{AFF62460-EC34-422A-A834-EA8B1E04C307}" type="slidenum">
              <a:rPr lang="en-US" altLang="ja-JP" sz="1400">
                <a:solidFill>
                  <a:prstClr val="black"/>
                </a:solidFill>
                <a:latin typeface="ＭＳ ゴシック" panose="020B0609070205080204" pitchFamily="49" charset="-128"/>
                <a:ea typeface="ＭＳ ゴシック" panose="020B0609070205080204" pitchFamily="49" charset="-128"/>
              </a:rPr>
              <a:pPr>
                <a:defRPr/>
              </a:pPr>
              <a:t>15</a:t>
            </a:fld>
            <a:endParaRPr lang="en-US" altLang="ja-JP" sz="1400" dirty="0">
              <a:solidFill>
                <a:prstClr val="black"/>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0051326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320440882"/>
              </p:ext>
            </p:extLst>
          </p:nvPr>
        </p:nvGraphicFramePr>
        <p:xfrm>
          <a:off x="83759" y="584953"/>
          <a:ext cx="9733060" cy="6192000"/>
        </p:xfrm>
        <a:graphic>
          <a:graphicData uri="http://schemas.openxmlformats.org/drawingml/2006/table">
            <a:tbl>
              <a:tblPr firstRow="1" bandRow="1">
                <a:tableStyleId>{5940675A-B579-460E-94D1-54222C63F5DA}</a:tableStyleId>
              </a:tblPr>
              <a:tblGrid>
                <a:gridCol w="765148"/>
                <a:gridCol w="8967912"/>
              </a:tblGrid>
              <a:tr h="3132000">
                <a:tc>
                  <a:txBody>
                    <a:bodyPr/>
                    <a:lstStyle/>
                    <a:p>
                      <a:pPr algn="ctr"/>
                      <a:endParaRPr lang="en-US" altLang="ja-JP" sz="1200" dirty="0" smtClean="0">
                        <a:solidFill>
                          <a:schemeClr val="tx1"/>
                        </a:solidFill>
                      </a:endParaRPr>
                    </a:p>
                    <a:p>
                      <a:pPr algn="ctr"/>
                      <a:endParaRPr lang="en-US" altLang="ja-JP" sz="1200" dirty="0" smtClean="0">
                        <a:solidFill>
                          <a:schemeClr val="tx1"/>
                        </a:solidFill>
                      </a:endParaRPr>
                    </a:p>
                    <a:p>
                      <a:pPr algn="ctr"/>
                      <a:r>
                        <a:rPr lang="en-US" altLang="ja-JP" sz="1200" dirty="0" smtClean="0">
                          <a:solidFill>
                            <a:schemeClr val="tx1"/>
                          </a:solidFill>
                        </a:rPr>
                        <a:t>【</a:t>
                      </a:r>
                      <a:r>
                        <a:rPr lang="ja-JP" altLang="en-US" sz="1200" dirty="0" smtClean="0">
                          <a:solidFill>
                            <a:schemeClr val="tx1"/>
                          </a:solidFill>
                        </a:rPr>
                        <a:t>財源構成</a:t>
                      </a:r>
                      <a:r>
                        <a:rPr lang="en-US" altLang="ja-JP" sz="1200" dirty="0" smtClean="0">
                          <a:solidFill>
                            <a:schemeClr val="tx1"/>
                          </a:solidFill>
                        </a:rPr>
                        <a:t>】</a:t>
                      </a:r>
                    </a:p>
                    <a:p>
                      <a:pPr algn="ctr"/>
                      <a:endParaRPr lang="en-US" altLang="ja-JP" sz="800" dirty="0" smtClean="0">
                        <a:solidFill>
                          <a:schemeClr val="tx1"/>
                        </a:solidFill>
                      </a:endParaRPr>
                    </a:p>
                    <a:p>
                      <a:pPr marL="36000" indent="0">
                        <a:spcBef>
                          <a:spcPts val="0"/>
                        </a:spcBef>
                      </a:pPr>
                      <a:r>
                        <a:rPr lang="ja-JP" altLang="en-US" sz="1200" dirty="0" smtClean="0">
                          <a:solidFill>
                            <a:schemeClr val="tx1"/>
                          </a:solidFill>
                        </a:rPr>
                        <a:t>国　</a:t>
                      </a:r>
                      <a:r>
                        <a:rPr lang="en-US" altLang="ja-JP" sz="1200" dirty="0" smtClean="0">
                          <a:solidFill>
                            <a:schemeClr val="tx1"/>
                          </a:solidFill>
                        </a:rPr>
                        <a:t>25%</a:t>
                      </a:r>
                    </a:p>
                    <a:p>
                      <a:pPr marL="36000" indent="0">
                        <a:spcBef>
                          <a:spcPts val="0"/>
                        </a:spcBef>
                      </a:pPr>
                      <a:endParaRPr lang="en-US" altLang="ja-JP" sz="800" dirty="0" smtClean="0">
                        <a:solidFill>
                          <a:schemeClr val="tx1"/>
                        </a:solidFill>
                      </a:endParaRPr>
                    </a:p>
                    <a:p>
                      <a:pPr marL="36000" indent="0">
                        <a:spcBef>
                          <a:spcPts val="0"/>
                        </a:spcBef>
                      </a:pPr>
                      <a:r>
                        <a:rPr lang="ja-JP" altLang="en-US" sz="1200" dirty="0" smtClean="0">
                          <a:solidFill>
                            <a:schemeClr val="tx1"/>
                          </a:solidFill>
                        </a:rPr>
                        <a:t>都道府県　</a:t>
                      </a:r>
                      <a:endParaRPr lang="en-US" altLang="ja-JP" sz="1200" dirty="0" smtClean="0">
                        <a:solidFill>
                          <a:schemeClr val="tx1"/>
                        </a:solidFill>
                      </a:endParaRPr>
                    </a:p>
                    <a:p>
                      <a:pPr marL="36000" indent="0">
                        <a:spcBef>
                          <a:spcPts val="0"/>
                        </a:spcBef>
                      </a:pPr>
                      <a:r>
                        <a:rPr lang="ja-JP" altLang="en-US" sz="1200" dirty="0" smtClean="0">
                          <a:solidFill>
                            <a:schemeClr val="tx1"/>
                          </a:solidFill>
                        </a:rPr>
                        <a:t>　</a:t>
                      </a:r>
                      <a:r>
                        <a:rPr lang="en-US" altLang="ja-JP" sz="1200" dirty="0" smtClean="0">
                          <a:solidFill>
                            <a:schemeClr val="tx1"/>
                          </a:solidFill>
                        </a:rPr>
                        <a:t>12.5%</a:t>
                      </a:r>
                    </a:p>
                    <a:p>
                      <a:pPr marL="36000" indent="0">
                        <a:spcBef>
                          <a:spcPts val="0"/>
                        </a:spcBef>
                      </a:pPr>
                      <a:endParaRPr lang="ja-JP" altLang="en-US" sz="800" dirty="0" smtClean="0">
                        <a:solidFill>
                          <a:schemeClr val="tx1"/>
                        </a:solidFill>
                      </a:endParaRPr>
                    </a:p>
                    <a:p>
                      <a:pPr marL="36000" indent="0">
                        <a:spcBef>
                          <a:spcPts val="0"/>
                        </a:spcBef>
                      </a:pPr>
                      <a:r>
                        <a:rPr lang="ja-JP" altLang="en-US" sz="1200" dirty="0" smtClean="0">
                          <a:solidFill>
                            <a:schemeClr val="tx1"/>
                          </a:solidFill>
                        </a:rPr>
                        <a:t>市町村　</a:t>
                      </a:r>
                      <a:endParaRPr lang="en-US" altLang="ja-JP" sz="1200" dirty="0" smtClean="0">
                        <a:solidFill>
                          <a:schemeClr val="tx1"/>
                        </a:solidFill>
                      </a:endParaRPr>
                    </a:p>
                    <a:p>
                      <a:pPr marL="36000" indent="0">
                        <a:spcBef>
                          <a:spcPts val="0"/>
                        </a:spcBef>
                      </a:pPr>
                      <a:r>
                        <a:rPr lang="ja-JP" altLang="en-US" sz="1200" dirty="0" smtClean="0">
                          <a:solidFill>
                            <a:schemeClr val="tx1"/>
                          </a:solidFill>
                        </a:rPr>
                        <a:t>　</a:t>
                      </a:r>
                      <a:r>
                        <a:rPr lang="en-US" altLang="ja-JP" sz="1200" dirty="0" smtClean="0">
                          <a:solidFill>
                            <a:schemeClr val="tx1"/>
                          </a:solidFill>
                        </a:rPr>
                        <a:t>12.5%</a:t>
                      </a:r>
                    </a:p>
                    <a:p>
                      <a:pPr marL="36000" indent="0">
                        <a:spcBef>
                          <a:spcPts val="0"/>
                        </a:spcBef>
                      </a:pPr>
                      <a:endParaRPr lang="en-US" altLang="ja-JP" sz="800" dirty="0" smtClean="0">
                        <a:solidFill>
                          <a:schemeClr val="tx1"/>
                        </a:solidFill>
                      </a:endParaRPr>
                    </a:p>
                    <a:p>
                      <a:pPr marL="36000" indent="0">
                        <a:spcBef>
                          <a:spcPts val="0"/>
                        </a:spcBef>
                      </a:pPr>
                      <a:r>
                        <a:rPr lang="en-US" altLang="ja-JP" sz="1200" dirty="0" smtClean="0">
                          <a:solidFill>
                            <a:schemeClr val="tx1"/>
                          </a:solidFill>
                        </a:rPr>
                        <a:t>1</a:t>
                      </a:r>
                      <a:r>
                        <a:rPr lang="ja-JP" altLang="en-US" sz="1200" dirty="0" smtClean="0">
                          <a:solidFill>
                            <a:schemeClr val="tx1"/>
                          </a:solidFill>
                        </a:rPr>
                        <a:t>号保険料　</a:t>
                      </a:r>
                      <a:endParaRPr lang="en-US" altLang="ja-JP" sz="1200" dirty="0" smtClean="0">
                        <a:solidFill>
                          <a:schemeClr val="tx1"/>
                        </a:solidFill>
                      </a:endParaRPr>
                    </a:p>
                    <a:p>
                      <a:pPr marL="36000" indent="0">
                        <a:spcBef>
                          <a:spcPts val="0"/>
                        </a:spcBef>
                      </a:pPr>
                      <a:r>
                        <a:rPr lang="ja-JP" altLang="en-US" sz="1200" dirty="0" smtClean="0">
                          <a:solidFill>
                            <a:schemeClr val="tx1"/>
                          </a:solidFill>
                        </a:rPr>
                        <a:t>　</a:t>
                      </a:r>
                      <a:r>
                        <a:rPr lang="en-US" altLang="ja-JP" sz="1200" dirty="0" smtClean="0">
                          <a:solidFill>
                            <a:schemeClr val="tx1"/>
                          </a:solidFill>
                        </a:rPr>
                        <a:t>21%</a:t>
                      </a:r>
                    </a:p>
                    <a:p>
                      <a:pPr marL="36000" indent="0">
                        <a:spcBef>
                          <a:spcPts val="0"/>
                        </a:spcBef>
                      </a:pPr>
                      <a:endParaRPr lang="en-US" altLang="ja-JP" sz="800" dirty="0" smtClean="0">
                        <a:solidFill>
                          <a:schemeClr val="tx1"/>
                        </a:solidFill>
                      </a:endParaRPr>
                    </a:p>
                    <a:p>
                      <a:pPr marL="36000" indent="0">
                        <a:spcBef>
                          <a:spcPts val="0"/>
                        </a:spcBef>
                      </a:pPr>
                      <a:r>
                        <a:rPr lang="en-US" altLang="ja-JP" sz="1200" dirty="0" smtClean="0">
                          <a:solidFill>
                            <a:schemeClr val="tx1"/>
                          </a:solidFill>
                        </a:rPr>
                        <a:t>2</a:t>
                      </a:r>
                      <a:r>
                        <a:rPr lang="ja-JP" altLang="en-US" sz="1200" dirty="0" smtClean="0">
                          <a:solidFill>
                            <a:schemeClr val="tx1"/>
                          </a:solidFill>
                        </a:rPr>
                        <a:t>号保険料　</a:t>
                      </a:r>
                      <a:endParaRPr lang="en-US" altLang="ja-JP" sz="1200" dirty="0" smtClean="0">
                        <a:solidFill>
                          <a:schemeClr val="tx1"/>
                        </a:solidFill>
                      </a:endParaRPr>
                    </a:p>
                    <a:p>
                      <a:pPr marL="36000" indent="0">
                        <a:spcBef>
                          <a:spcPts val="0"/>
                        </a:spcBef>
                      </a:pPr>
                      <a:r>
                        <a:rPr lang="ja-JP" altLang="en-US" sz="1200" dirty="0" smtClean="0">
                          <a:solidFill>
                            <a:schemeClr val="tx1"/>
                          </a:solidFill>
                        </a:rPr>
                        <a:t>　</a:t>
                      </a:r>
                      <a:r>
                        <a:rPr lang="en-US" altLang="ja-JP" sz="1200" dirty="0" smtClean="0">
                          <a:solidFill>
                            <a:schemeClr val="tx1"/>
                          </a:solidFill>
                        </a:rPr>
                        <a:t>29%</a:t>
                      </a:r>
                      <a:endParaRPr lang="ja-JP" altLang="en-US" sz="1200" dirty="0" smtClean="0">
                        <a:solidFill>
                          <a:schemeClr val="tx1"/>
                        </a:solidFill>
                      </a:endParaRPr>
                    </a:p>
                    <a:p>
                      <a:endParaRPr kumimoji="1" lang="ja-JP" altLang="en-US" sz="1200" dirty="0"/>
                    </a:p>
                  </a:txBody>
                  <a:tcPr marL="0" marR="0">
                    <a:lnL w="12700"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endParaRPr kumimoji="1" lang="ja-JP" altLang="en-US" dirty="0"/>
                    </a:p>
                  </a:txBody>
                  <a:tcPr marL="89856" marR="89856">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tcPr>
                </a:tc>
              </a:tr>
              <a:tr h="3060000">
                <a:tc>
                  <a:txBody>
                    <a:bodyPr/>
                    <a:lstStyle/>
                    <a:p>
                      <a:pPr algn="ctr"/>
                      <a:endParaRPr lang="en-US" altLang="ja-JP" sz="1200" dirty="0" smtClean="0">
                        <a:solidFill>
                          <a:schemeClr val="tx1"/>
                        </a:solidFill>
                      </a:endParaRPr>
                    </a:p>
                    <a:p>
                      <a:pPr algn="ctr"/>
                      <a:endParaRPr lang="en-US" altLang="ja-JP" sz="1200" dirty="0" smtClean="0">
                        <a:solidFill>
                          <a:schemeClr val="tx1"/>
                        </a:solidFill>
                      </a:endParaRPr>
                    </a:p>
                    <a:p>
                      <a:pPr algn="ctr"/>
                      <a:r>
                        <a:rPr lang="en-US" altLang="ja-JP" sz="1200" dirty="0" smtClean="0">
                          <a:solidFill>
                            <a:schemeClr val="tx1"/>
                          </a:solidFill>
                        </a:rPr>
                        <a:t>【</a:t>
                      </a:r>
                      <a:r>
                        <a:rPr lang="ja-JP" altLang="en-US" sz="1200" dirty="0" smtClean="0">
                          <a:solidFill>
                            <a:schemeClr val="tx1"/>
                          </a:solidFill>
                        </a:rPr>
                        <a:t>財源構成</a:t>
                      </a:r>
                      <a:r>
                        <a:rPr lang="en-US" altLang="ja-JP" sz="1200" dirty="0" smtClean="0">
                          <a:solidFill>
                            <a:schemeClr val="tx1"/>
                          </a:solidFill>
                        </a:rPr>
                        <a:t>】</a:t>
                      </a:r>
                    </a:p>
                    <a:p>
                      <a:pPr algn="ctr"/>
                      <a:endParaRPr lang="en-US" altLang="ja-JP" sz="800" dirty="0" smtClean="0">
                        <a:solidFill>
                          <a:schemeClr val="tx1"/>
                        </a:solidFill>
                      </a:endParaRPr>
                    </a:p>
                    <a:p>
                      <a:pPr marL="36000" indent="0"/>
                      <a:r>
                        <a:rPr lang="ja-JP" altLang="en-US" sz="1200" dirty="0" smtClean="0">
                          <a:solidFill>
                            <a:schemeClr val="tx1"/>
                          </a:solidFill>
                        </a:rPr>
                        <a:t>国　</a:t>
                      </a:r>
                      <a:r>
                        <a:rPr lang="en-US" altLang="ja-JP" sz="1200" dirty="0" smtClean="0">
                          <a:solidFill>
                            <a:schemeClr val="tx1"/>
                          </a:solidFill>
                        </a:rPr>
                        <a:t>39.5%</a:t>
                      </a:r>
                    </a:p>
                    <a:p>
                      <a:pPr marL="36000" indent="0"/>
                      <a:endParaRPr lang="en-US" altLang="ja-JP" sz="800" dirty="0" smtClean="0">
                        <a:solidFill>
                          <a:schemeClr val="tx1"/>
                        </a:solidFill>
                      </a:endParaRPr>
                    </a:p>
                    <a:p>
                      <a:pPr marL="36000" indent="0"/>
                      <a:r>
                        <a:rPr lang="ja-JP" altLang="en-US" sz="1200" dirty="0" smtClean="0">
                          <a:solidFill>
                            <a:schemeClr val="tx1"/>
                          </a:solidFill>
                        </a:rPr>
                        <a:t>都道府県　</a:t>
                      </a:r>
                      <a:endParaRPr lang="en-US" altLang="ja-JP" sz="1200" dirty="0" smtClean="0">
                        <a:solidFill>
                          <a:schemeClr val="tx1"/>
                        </a:solidFill>
                      </a:endParaRPr>
                    </a:p>
                    <a:p>
                      <a:pPr marL="36000" indent="0"/>
                      <a:r>
                        <a:rPr lang="ja-JP" altLang="en-US" sz="1200" dirty="0" smtClean="0">
                          <a:solidFill>
                            <a:schemeClr val="tx1"/>
                          </a:solidFill>
                        </a:rPr>
                        <a:t>　</a:t>
                      </a:r>
                      <a:r>
                        <a:rPr lang="en-US" altLang="ja-JP" sz="1200" dirty="0" smtClean="0">
                          <a:solidFill>
                            <a:schemeClr val="tx1"/>
                          </a:solidFill>
                        </a:rPr>
                        <a:t>19.75%</a:t>
                      </a:r>
                    </a:p>
                    <a:p>
                      <a:pPr marL="36000" indent="0"/>
                      <a:endParaRPr lang="ja-JP" altLang="en-US" sz="800" dirty="0" smtClean="0">
                        <a:solidFill>
                          <a:schemeClr val="tx1"/>
                        </a:solidFill>
                      </a:endParaRPr>
                    </a:p>
                    <a:p>
                      <a:pPr marL="36000" indent="0"/>
                      <a:r>
                        <a:rPr lang="ja-JP" altLang="en-US" sz="1200" dirty="0" smtClean="0">
                          <a:solidFill>
                            <a:schemeClr val="tx1"/>
                          </a:solidFill>
                        </a:rPr>
                        <a:t>市町村　　</a:t>
                      </a:r>
                      <a:endParaRPr lang="en-US" altLang="ja-JP" sz="1200" dirty="0" smtClean="0">
                        <a:solidFill>
                          <a:schemeClr val="tx1"/>
                        </a:solidFill>
                      </a:endParaRPr>
                    </a:p>
                    <a:p>
                      <a:pPr marL="36000" indent="0"/>
                      <a:r>
                        <a:rPr lang="ja-JP" altLang="en-US" sz="1200" dirty="0" smtClean="0">
                          <a:solidFill>
                            <a:schemeClr val="tx1"/>
                          </a:solidFill>
                        </a:rPr>
                        <a:t>　</a:t>
                      </a:r>
                      <a:r>
                        <a:rPr lang="en-US" altLang="ja-JP" sz="1200" dirty="0" smtClean="0">
                          <a:solidFill>
                            <a:schemeClr val="tx1"/>
                          </a:solidFill>
                        </a:rPr>
                        <a:t>19.75%</a:t>
                      </a:r>
                    </a:p>
                    <a:p>
                      <a:pPr marL="36000" indent="0"/>
                      <a:endParaRPr lang="en-US" altLang="ja-JP" sz="800" dirty="0" smtClean="0">
                        <a:solidFill>
                          <a:schemeClr val="tx1"/>
                        </a:solidFill>
                      </a:endParaRPr>
                    </a:p>
                    <a:p>
                      <a:pPr marL="36000" indent="0"/>
                      <a:r>
                        <a:rPr lang="en-US" altLang="ja-JP" sz="1200" dirty="0" smtClean="0">
                          <a:solidFill>
                            <a:schemeClr val="tx1"/>
                          </a:solidFill>
                        </a:rPr>
                        <a:t>1</a:t>
                      </a:r>
                      <a:r>
                        <a:rPr lang="ja-JP" altLang="en-US" sz="1200" dirty="0" smtClean="0">
                          <a:solidFill>
                            <a:schemeClr val="tx1"/>
                          </a:solidFill>
                        </a:rPr>
                        <a:t>号保険料　  </a:t>
                      </a:r>
                      <a:endParaRPr lang="en-US" altLang="ja-JP" sz="1200" dirty="0" smtClean="0">
                        <a:solidFill>
                          <a:schemeClr val="tx1"/>
                        </a:solidFill>
                      </a:endParaRPr>
                    </a:p>
                    <a:p>
                      <a:pPr marL="36000" indent="0"/>
                      <a:r>
                        <a:rPr lang="ja-JP" altLang="en-US" sz="1200" dirty="0" smtClean="0">
                          <a:solidFill>
                            <a:schemeClr val="tx1"/>
                          </a:solidFill>
                        </a:rPr>
                        <a:t>　</a:t>
                      </a:r>
                      <a:r>
                        <a:rPr lang="en-US" altLang="ja-JP" sz="1200" dirty="0" smtClean="0">
                          <a:solidFill>
                            <a:schemeClr val="tx1"/>
                          </a:solidFill>
                        </a:rPr>
                        <a:t>21%</a:t>
                      </a:r>
                      <a:endParaRPr lang="ja-JP" altLang="en-US" sz="1200" dirty="0" smtClean="0">
                        <a:solidFill>
                          <a:schemeClr val="tx1"/>
                        </a:solidFill>
                      </a:endParaRPr>
                    </a:p>
                    <a:p>
                      <a:endParaRPr kumimoji="1" lang="ja-JP" altLang="en-US" sz="1200" dirty="0"/>
                    </a:p>
                  </a:txBody>
                  <a:tcPr marL="0" marR="0">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endParaRPr kumimoji="1" lang="ja-JP" altLang="en-US" dirty="0"/>
                    </a:p>
                  </a:txBody>
                  <a:tcPr marL="89856" marR="89856">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r>
            </a:tbl>
          </a:graphicData>
        </a:graphic>
      </p:graphicFrame>
      <p:sp>
        <p:nvSpPr>
          <p:cNvPr id="37" name="右矢印 36"/>
          <p:cNvSpPr/>
          <p:nvPr/>
        </p:nvSpPr>
        <p:spPr>
          <a:xfrm>
            <a:off x="4517900" y="6178605"/>
            <a:ext cx="672151"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36" name="右矢印 35"/>
          <p:cNvSpPr/>
          <p:nvPr/>
        </p:nvSpPr>
        <p:spPr>
          <a:xfrm>
            <a:off x="4503493" y="4072047"/>
            <a:ext cx="672151"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33" name="右矢印 32"/>
          <p:cNvSpPr/>
          <p:nvPr/>
        </p:nvSpPr>
        <p:spPr>
          <a:xfrm>
            <a:off x="4502330" y="2348880"/>
            <a:ext cx="672151"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26" name="右矢印 25"/>
          <p:cNvSpPr/>
          <p:nvPr/>
        </p:nvSpPr>
        <p:spPr>
          <a:xfrm>
            <a:off x="4502330" y="1191727"/>
            <a:ext cx="672151"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21" name="右矢印 20"/>
          <p:cNvSpPr/>
          <p:nvPr/>
        </p:nvSpPr>
        <p:spPr>
          <a:xfrm>
            <a:off x="4502330" y="1697523"/>
            <a:ext cx="672151"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5" name="正方形/長方形 4"/>
          <p:cNvSpPr/>
          <p:nvPr/>
        </p:nvSpPr>
        <p:spPr>
          <a:xfrm>
            <a:off x="944389" y="1147425"/>
            <a:ext cx="3489282" cy="864000"/>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介護</a:t>
            </a:r>
            <a:r>
              <a:rPr lang="ja-JP" altLang="en-US" dirty="0">
                <a:solidFill>
                  <a:prstClr val="black"/>
                </a:solidFill>
                <a:latin typeface="ＤＦ特太ゴシック体" panose="020B0509000000000000" pitchFamily="49" charset="-128"/>
                <a:ea typeface="ＤＦ特太ゴシック体" panose="020B0509000000000000" pitchFamily="49" charset="-128"/>
              </a:rPr>
              <a:t>予防</a:t>
            </a:r>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給付</a:t>
            </a:r>
            <a:endParaRPr lang="en-US" altLang="ja-JP" dirty="0" smtClean="0">
              <a:solidFill>
                <a:prstClr val="black"/>
              </a:solidFill>
              <a:latin typeface="ＤＦ特太ゴシック体" panose="020B0509000000000000" pitchFamily="49" charset="-128"/>
              <a:ea typeface="ＤＦ特太ゴシック体" panose="020B0509000000000000" pitchFamily="49" charset="-128"/>
            </a:endParaRPr>
          </a:p>
          <a:p>
            <a:pPr marL="88900"/>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　（</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要支援</a:t>
            </a:r>
            <a:r>
              <a:rPr lang="en-US" altLang="ja-JP" sz="1200" dirty="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～２</a:t>
            </a:r>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a:t>
            </a:r>
            <a:endParaRPr lang="ja-JP" altLang="en-US" dirty="0" smtClean="0">
              <a:solidFill>
                <a:prstClr val="black"/>
              </a:solidFill>
              <a:latin typeface="ＤＦ特太ゴシック体" panose="020B0509000000000000" pitchFamily="49" charset="-128"/>
              <a:ea typeface="ＤＦ特太ゴシック体" panose="020B0509000000000000" pitchFamily="49" charset="-128"/>
            </a:endParaRPr>
          </a:p>
        </p:txBody>
      </p:sp>
      <p:sp>
        <p:nvSpPr>
          <p:cNvPr id="10" name="正方形/長方形 9"/>
          <p:cNvSpPr/>
          <p:nvPr/>
        </p:nvSpPr>
        <p:spPr>
          <a:xfrm>
            <a:off x="1415026" y="2129715"/>
            <a:ext cx="3019671" cy="1510427"/>
          </a:xfrm>
          <a:prstGeom prst="rect">
            <a:avLst/>
          </a:prstGeom>
          <a:solidFill>
            <a:srgbClr val="99FF99"/>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87313"/>
            <a:r>
              <a:rPr lang="ja-JP" altLang="en-US" dirty="0" smtClean="0">
                <a:solidFill>
                  <a:prstClr val="black"/>
                </a:solidFill>
                <a:latin typeface="HG創英角ｺﾞｼｯｸUB" panose="020B0909000000000000" pitchFamily="49" charset="-128"/>
                <a:ea typeface="HG創英角ｺﾞｼｯｸUB" panose="020B0909000000000000" pitchFamily="49" charset="-128"/>
              </a:rPr>
              <a:t>介護予防事業</a:t>
            </a:r>
            <a:endParaRPr lang="en-US" altLang="ja-JP" dirty="0" smtClean="0">
              <a:solidFill>
                <a:prstClr val="black"/>
              </a:solidFill>
              <a:latin typeface="HG創英角ｺﾞｼｯｸUB" panose="020B0909000000000000" pitchFamily="49" charset="-128"/>
              <a:ea typeface="HG創英角ｺﾞｼｯｸUB" panose="020B0909000000000000" pitchFamily="49" charset="-128"/>
            </a:endParaRPr>
          </a:p>
          <a:p>
            <a:pPr algn="ctr"/>
            <a:r>
              <a:rPr lang="ja-JP" altLang="en-US" sz="1050" dirty="0">
                <a:solidFill>
                  <a:prstClr val="black"/>
                </a:solidFill>
                <a:latin typeface="HGP創英角ｺﾞｼｯｸUB" panose="020B0900000000000000" pitchFamily="50" charset="-128"/>
                <a:ea typeface="HGP創英角ｺﾞｼｯｸUB" panose="020B0900000000000000" pitchFamily="50" charset="-128"/>
              </a:rPr>
              <a:t>又</a:t>
            </a:r>
            <a:r>
              <a:rPr lang="ja-JP" altLang="en-US" sz="1050" dirty="0" smtClean="0">
                <a:solidFill>
                  <a:prstClr val="black"/>
                </a:solidFill>
                <a:latin typeface="HGP創英角ｺﾞｼｯｸUB" panose="020B0900000000000000" pitchFamily="50" charset="-128"/>
                <a:ea typeface="HGP創英角ｺﾞｼｯｸUB" panose="020B0900000000000000" pitchFamily="50" charset="-128"/>
              </a:rPr>
              <a:t>は</a:t>
            </a:r>
            <a:r>
              <a:rPr lang="ja-JP" altLang="en-US" sz="1400" dirty="0" smtClean="0">
                <a:solidFill>
                  <a:prstClr val="black"/>
                </a:solidFill>
                <a:latin typeface="HGP創英角ｺﾞｼｯｸUB" panose="020B0900000000000000" pitchFamily="50" charset="-128"/>
                <a:ea typeface="HGP創英角ｺﾞｼｯｸUB" panose="020B0900000000000000" pitchFamily="50" charset="-128"/>
              </a:rPr>
              <a:t>介護予防・日常生活支援総合事業</a:t>
            </a:r>
            <a:endParaRPr lang="en-US" altLang="ja-JP" sz="1400" dirty="0" smtClean="0">
              <a:solidFill>
                <a:prstClr val="black"/>
              </a:solidFill>
              <a:latin typeface="HGP創英角ｺﾞｼｯｸUB" panose="020B0900000000000000" pitchFamily="50" charset="-128"/>
              <a:ea typeface="HGP創英角ｺﾞｼｯｸUB" panose="020B0900000000000000" pitchFamily="50" charset="-128"/>
            </a:endParaRPr>
          </a:p>
          <a:p>
            <a:r>
              <a:rPr lang="ja-JP" altLang="en-US" sz="1400" dirty="0" smtClean="0">
                <a:solidFill>
                  <a:prstClr val="black"/>
                </a:solidFill>
              </a:rPr>
              <a:t>○ 二次予防事業</a:t>
            </a:r>
            <a:endParaRPr lang="en-US" altLang="ja-JP" sz="1400" dirty="0" smtClean="0">
              <a:solidFill>
                <a:prstClr val="black"/>
              </a:solidFill>
            </a:endParaRPr>
          </a:p>
          <a:p>
            <a:r>
              <a:rPr lang="ja-JP" altLang="en-US" sz="1400" dirty="0" smtClean="0">
                <a:solidFill>
                  <a:prstClr val="black"/>
                </a:solidFill>
              </a:rPr>
              <a:t>○ 一次予防事業</a:t>
            </a:r>
            <a:endParaRPr lang="en-US" altLang="ja-JP" sz="1400" dirty="0" smtClean="0">
              <a:solidFill>
                <a:prstClr val="black"/>
              </a:solidFill>
            </a:endParaRPr>
          </a:p>
          <a:p>
            <a:pPr marL="174625" algn="just"/>
            <a:r>
              <a:rPr lang="ja-JP" altLang="en-US" sz="1200" dirty="0" smtClean="0">
                <a:solidFill>
                  <a:prstClr val="black"/>
                </a:solidFill>
              </a:rPr>
              <a:t>介護予防・日常生活支援総合事業の場合</a:t>
            </a:r>
            <a:endParaRPr lang="en-US" altLang="ja-JP" sz="1200" dirty="0" smtClean="0">
              <a:solidFill>
                <a:prstClr val="black"/>
              </a:solidFill>
            </a:endParaRPr>
          </a:p>
          <a:p>
            <a:pPr marL="174625" algn="just"/>
            <a:r>
              <a:rPr lang="ja-JP" altLang="en-US" sz="1200" dirty="0" smtClean="0">
                <a:solidFill>
                  <a:prstClr val="black"/>
                </a:solidFill>
              </a:rPr>
              <a:t>は、上記の他、生活支援サービスを含む</a:t>
            </a:r>
            <a:endParaRPr lang="en-US" altLang="ja-JP" sz="1200" dirty="0" smtClean="0">
              <a:solidFill>
                <a:prstClr val="black"/>
              </a:solidFill>
            </a:endParaRPr>
          </a:p>
          <a:p>
            <a:pPr marL="174625" algn="just"/>
            <a:r>
              <a:rPr lang="ja-JP" altLang="en-US" sz="1200" dirty="0" smtClean="0">
                <a:solidFill>
                  <a:prstClr val="black"/>
                </a:solidFill>
              </a:rPr>
              <a:t>要支援者向け事業、介護予防支援事業。</a:t>
            </a:r>
            <a:endParaRPr lang="en-US" altLang="ja-JP" sz="1200" dirty="0">
              <a:solidFill>
                <a:prstClr val="black"/>
              </a:solidFill>
            </a:endParaRPr>
          </a:p>
        </p:txBody>
      </p:sp>
      <p:sp>
        <p:nvSpPr>
          <p:cNvPr id="13" name="正方形/長方形 12"/>
          <p:cNvSpPr/>
          <p:nvPr/>
        </p:nvSpPr>
        <p:spPr>
          <a:xfrm>
            <a:off x="1414987" y="3817358"/>
            <a:ext cx="3035222" cy="947137"/>
          </a:xfrm>
          <a:prstGeom prst="rect">
            <a:avLst/>
          </a:prstGeom>
          <a:solidFill>
            <a:srgbClr val="FFCCCC"/>
          </a:solidFill>
          <a:ln w="6350"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87313"/>
            <a:r>
              <a:rPr lang="ja-JP" altLang="en-US" dirty="0" smtClean="0">
                <a:solidFill>
                  <a:prstClr val="black"/>
                </a:solidFill>
                <a:latin typeface="HG創英角ｺﾞｼｯｸUB" panose="020B0909000000000000" pitchFamily="49" charset="-128"/>
                <a:ea typeface="HG創英角ｺﾞｼｯｸUB" panose="020B0909000000000000" pitchFamily="49" charset="-128"/>
              </a:rPr>
              <a:t>包括的支援事業</a:t>
            </a:r>
            <a:endParaRPr lang="en-US" altLang="ja-JP" dirty="0" smtClean="0">
              <a:solidFill>
                <a:prstClr val="black"/>
              </a:solidFill>
              <a:latin typeface="HG創英角ｺﾞｼｯｸUB" panose="020B0909000000000000" pitchFamily="49" charset="-128"/>
              <a:ea typeface="HG創英角ｺﾞｼｯｸUB" panose="020B0909000000000000" pitchFamily="49" charset="-128"/>
            </a:endParaRPr>
          </a:p>
          <a:p>
            <a:pPr>
              <a:spcBef>
                <a:spcPts val="600"/>
              </a:spcBef>
            </a:pPr>
            <a:r>
              <a:rPr lang="ja-JP" altLang="en-US" sz="1400" dirty="0">
                <a:solidFill>
                  <a:prstClr val="black"/>
                </a:solidFill>
              </a:rPr>
              <a:t>○</a:t>
            </a:r>
            <a:r>
              <a:rPr lang="ja-JP" altLang="en-US" sz="1400" dirty="0" smtClean="0">
                <a:solidFill>
                  <a:prstClr val="black"/>
                </a:solidFill>
              </a:rPr>
              <a:t>地域包括支援センターの運営</a:t>
            </a:r>
            <a:endParaRPr lang="en-US" altLang="ja-JP" sz="1400" dirty="0" smtClean="0">
              <a:solidFill>
                <a:prstClr val="black"/>
              </a:solidFill>
            </a:endParaRPr>
          </a:p>
          <a:p>
            <a:pPr>
              <a:lnSpc>
                <a:spcPts val="1500"/>
              </a:lnSpc>
            </a:pPr>
            <a:r>
              <a:rPr lang="ja-JP" altLang="en-US" sz="1200" dirty="0">
                <a:solidFill>
                  <a:prstClr val="black"/>
                </a:solidFill>
              </a:rPr>
              <a:t>　</a:t>
            </a:r>
            <a:r>
              <a:rPr lang="ja-JP" altLang="en-US" sz="1200" dirty="0" smtClean="0">
                <a:solidFill>
                  <a:prstClr val="black"/>
                </a:solidFill>
              </a:rPr>
              <a:t> ・</a:t>
            </a:r>
            <a:r>
              <a:rPr lang="ja-JP" altLang="en-US" sz="1200" dirty="0">
                <a:solidFill>
                  <a:prstClr val="black"/>
                </a:solidFill>
              </a:rPr>
              <a:t>介護予防</a:t>
            </a:r>
            <a:r>
              <a:rPr lang="ja-JP" altLang="en-US" sz="1200" dirty="0" smtClean="0">
                <a:solidFill>
                  <a:prstClr val="black"/>
                </a:solidFill>
              </a:rPr>
              <a:t>ケアマネジメント、総合相談支援</a:t>
            </a:r>
            <a:endParaRPr lang="en-US" altLang="ja-JP" sz="1200" dirty="0" smtClean="0">
              <a:solidFill>
                <a:prstClr val="black"/>
              </a:solidFill>
            </a:endParaRPr>
          </a:p>
          <a:p>
            <a:pPr>
              <a:lnSpc>
                <a:spcPts val="1500"/>
              </a:lnSpc>
            </a:pPr>
            <a:r>
              <a:rPr lang="ja-JP" altLang="en-US" sz="1200" dirty="0" smtClean="0">
                <a:solidFill>
                  <a:prstClr val="black"/>
                </a:solidFill>
              </a:rPr>
              <a:t>　  業務、権利擁護業務、ケアマネジメント支援</a:t>
            </a:r>
          </a:p>
        </p:txBody>
      </p:sp>
      <p:sp>
        <p:nvSpPr>
          <p:cNvPr id="14" name="正方形/長方形 13"/>
          <p:cNvSpPr/>
          <p:nvPr/>
        </p:nvSpPr>
        <p:spPr>
          <a:xfrm>
            <a:off x="1414987" y="5843783"/>
            <a:ext cx="3035222" cy="864000"/>
          </a:xfrm>
          <a:prstGeom prst="rect">
            <a:avLst/>
          </a:prstGeom>
          <a:solidFill>
            <a:srgbClr val="CCFF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r>
              <a:rPr lang="ja-JP" altLang="en-US" dirty="0" smtClean="0">
                <a:solidFill>
                  <a:prstClr val="black"/>
                </a:solidFill>
                <a:latin typeface="HG創英角ｺﾞｼｯｸUB" panose="020B0909000000000000" pitchFamily="49" charset="-128"/>
                <a:ea typeface="HG創英角ｺﾞｼｯｸUB" panose="020B0909000000000000" pitchFamily="49" charset="-128"/>
              </a:rPr>
              <a:t>任意事業</a:t>
            </a:r>
            <a:endParaRPr lang="en-US" altLang="ja-JP" dirty="0" smtClean="0">
              <a:solidFill>
                <a:prstClr val="black"/>
              </a:solidFill>
              <a:latin typeface="HG創英角ｺﾞｼｯｸUB" panose="020B0909000000000000" pitchFamily="49" charset="-128"/>
              <a:ea typeface="HG創英角ｺﾞｼｯｸUB" panose="020B0909000000000000" pitchFamily="49" charset="-128"/>
            </a:endParaRPr>
          </a:p>
          <a:p>
            <a:r>
              <a:rPr lang="ja-JP" altLang="en-US" sz="1200" dirty="0" smtClean="0">
                <a:solidFill>
                  <a:prstClr val="black"/>
                </a:solidFill>
              </a:rPr>
              <a:t>○ 介護</a:t>
            </a:r>
            <a:r>
              <a:rPr lang="ja-JP" altLang="en-US" sz="1200" dirty="0">
                <a:solidFill>
                  <a:prstClr val="black"/>
                </a:solidFill>
              </a:rPr>
              <a:t>給付費</a:t>
            </a:r>
            <a:r>
              <a:rPr lang="ja-JP" altLang="en-US" sz="1200" dirty="0" smtClean="0">
                <a:solidFill>
                  <a:prstClr val="black"/>
                </a:solidFill>
              </a:rPr>
              <a:t>適正化事業</a:t>
            </a:r>
            <a:endParaRPr lang="en-US" altLang="ja-JP" sz="1200" dirty="0" smtClean="0">
              <a:solidFill>
                <a:prstClr val="black"/>
              </a:solidFill>
            </a:endParaRPr>
          </a:p>
          <a:p>
            <a:r>
              <a:rPr lang="ja-JP" altLang="en-US" sz="1200" dirty="0" smtClean="0">
                <a:solidFill>
                  <a:prstClr val="black"/>
                </a:solidFill>
              </a:rPr>
              <a:t>○ 家族介護支援事業</a:t>
            </a:r>
            <a:endParaRPr lang="en-US" altLang="ja-JP" sz="1200" dirty="0" smtClean="0">
              <a:solidFill>
                <a:prstClr val="black"/>
              </a:solidFill>
            </a:endParaRPr>
          </a:p>
          <a:p>
            <a:r>
              <a:rPr lang="ja-JP" altLang="en-US" sz="1200" dirty="0" smtClean="0">
                <a:solidFill>
                  <a:prstClr val="black"/>
                </a:solidFill>
              </a:rPr>
              <a:t>○ その他の事業</a:t>
            </a:r>
            <a:endParaRPr lang="ja-JP" altLang="en-US" sz="1200" dirty="0" smtClean="0">
              <a:solidFill>
                <a:prstClr val="black"/>
              </a:solidFill>
              <a:latin typeface="ＤＦ特太ゴシック体" panose="020B0509000000000000" pitchFamily="49" charset="-128"/>
              <a:ea typeface="ＤＦ特太ゴシック体" panose="020B0509000000000000" pitchFamily="49" charset="-128"/>
            </a:endParaRPr>
          </a:p>
        </p:txBody>
      </p:sp>
      <p:sp>
        <p:nvSpPr>
          <p:cNvPr id="15" name="正方形/長方形 14"/>
          <p:cNvSpPr/>
          <p:nvPr/>
        </p:nvSpPr>
        <p:spPr>
          <a:xfrm>
            <a:off x="5299099" y="1695999"/>
            <a:ext cx="4032907" cy="1944000"/>
          </a:xfrm>
          <a:prstGeom prst="rect">
            <a:avLst/>
          </a:prstGeom>
          <a:solidFill>
            <a:srgbClr val="99FF99"/>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Ins="0" rtlCol="0" anchor="t"/>
          <a:lstStyle/>
          <a:p>
            <a:pPr marL="88900"/>
            <a:r>
              <a:rPr lang="ja-JP" altLang="en-US" sz="1600" dirty="0" smtClean="0">
                <a:solidFill>
                  <a:srgbClr val="FF0000"/>
                </a:solidFill>
                <a:latin typeface="HG創英角ｺﾞｼｯｸUB" panose="020B0909000000000000" pitchFamily="49" charset="-128"/>
                <a:ea typeface="HG創英角ｺﾞｼｯｸUB" panose="020B0909000000000000" pitchFamily="49" charset="-128"/>
              </a:rPr>
              <a:t>新しい</a:t>
            </a:r>
            <a:r>
              <a:rPr lang="ja-JP" altLang="en-US" sz="1600" dirty="0">
                <a:solidFill>
                  <a:srgbClr val="FF0000"/>
                </a:solidFill>
                <a:latin typeface="HG創英角ｺﾞｼｯｸUB" panose="020B0909000000000000" pitchFamily="49" charset="-128"/>
                <a:ea typeface="HG創英角ｺﾞｼｯｸUB" panose="020B0909000000000000" pitchFamily="49" charset="-128"/>
              </a:rPr>
              <a:t>介護予防・日常生活支援総合事業</a:t>
            </a:r>
            <a:endParaRPr lang="en-US" altLang="ja-JP" sz="1600" dirty="0">
              <a:solidFill>
                <a:srgbClr val="FF0000"/>
              </a:solidFill>
              <a:latin typeface="HG創英角ｺﾞｼｯｸUB" panose="020B0909000000000000" pitchFamily="49" charset="-128"/>
              <a:ea typeface="HG創英角ｺﾞｼｯｸUB" panose="020B0909000000000000" pitchFamily="49" charset="-128"/>
            </a:endParaRPr>
          </a:p>
          <a:p>
            <a:pPr marL="88900"/>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要支援</a:t>
            </a:r>
            <a:r>
              <a:rPr lang="en-US" altLang="ja-JP" sz="1200" dirty="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a:t>
            </a:r>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２、それ以外の者）</a:t>
            </a:r>
            <a:endParaRPr lang="en-US" altLang="ja-JP" dirty="0" smtClean="0">
              <a:solidFill>
                <a:prstClr val="black"/>
              </a:solidFill>
              <a:latin typeface="ＤＦ特太ゴシック体" panose="020B0509000000000000" pitchFamily="49" charset="-128"/>
              <a:ea typeface="ＤＦ特太ゴシック体" panose="020B0509000000000000" pitchFamily="49" charset="-128"/>
            </a:endParaRPr>
          </a:p>
          <a:p>
            <a:pPr>
              <a:spcBef>
                <a:spcPts val="600"/>
              </a:spcBef>
            </a:pPr>
            <a:r>
              <a:rPr lang="ja-JP" altLang="en-US" sz="1400" dirty="0" smtClean="0">
                <a:solidFill>
                  <a:prstClr val="black"/>
                </a:solidFill>
              </a:rPr>
              <a:t>○ 介護予防・生活支援サービス事業</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　・訪問型サービス</a:t>
            </a:r>
            <a:endParaRPr lang="en-US" altLang="ja-JP" sz="1400" dirty="0" smtClean="0">
              <a:solidFill>
                <a:prstClr val="black"/>
              </a:solidFill>
            </a:endParaRPr>
          </a:p>
          <a:p>
            <a:r>
              <a:rPr lang="ja-JP" altLang="en-US" sz="1400" dirty="0" smtClean="0">
                <a:solidFill>
                  <a:prstClr val="black"/>
                </a:solidFill>
              </a:rPr>
              <a:t>　　・通所型サービス</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　・生活支援サービス（配食等）</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　・介護予防支援事業（ケアマネジメント）</a:t>
            </a:r>
            <a:endParaRPr lang="en-US" altLang="ja-JP" sz="1400" dirty="0" smtClean="0">
              <a:solidFill>
                <a:prstClr val="black"/>
              </a:solidFill>
            </a:endParaRPr>
          </a:p>
          <a:p>
            <a:pPr>
              <a:spcBef>
                <a:spcPts val="600"/>
              </a:spcBef>
            </a:pPr>
            <a:r>
              <a:rPr lang="ja-JP" altLang="en-US" sz="1400" dirty="0" smtClean="0">
                <a:solidFill>
                  <a:prstClr val="black"/>
                </a:solidFill>
              </a:rPr>
              <a:t>○ 一般介護予防事業</a:t>
            </a:r>
            <a:endParaRPr lang="en-US" altLang="ja-JP" sz="1400" dirty="0" smtClean="0">
              <a:solidFill>
                <a:prstClr val="black"/>
              </a:solidFill>
            </a:endParaRPr>
          </a:p>
        </p:txBody>
      </p:sp>
      <p:sp>
        <p:nvSpPr>
          <p:cNvPr id="16" name="正方形/長方形 15"/>
          <p:cNvSpPr/>
          <p:nvPr/>
        </p:nvSpPr>
        <p:spPr>
          <a:xfrm>
            <a:off x="5299099" y="3806011"/>
            <a:ext cx="4032907" cy="1944000"/>
          </a:xfrm>
          <a:prstGeom prst="rect">
            <a:avLst/>
          </a:prstGeom>
          <a:solidFill>
            <a:srgbClr val="FFCCCC"/>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marL="88900"/>
            <a:r>
              <a:rPr lang="ja-JP" altLang="en-US" dirty="0" smtClean="0">
                <a:solidFill>
                  <a:prstClr val="black"/>
                </a:solidFill>
                <a:latin typeface="HG創英角ｺﾞｼｯｸUB" panose="020B0909000000000000" pitchFamily="49" charset="-128"/>
                <a:ea typeface="HG創英角ｺﾞｼｯｸUB" panose="020B0909000000000000" pitchFamily="49" charset="-128"/>
              </a:rPr>
              <a:t>包括的支援事業</a:t>
            </a:r>
            <a:r>
              <a:rPr lang="ja-JP" altLang="en-US" dirty="0">
                <a:solidFill>
                  <a:prstClr val="black"/>
                </a:solidFill>
              </a:rPr>
              <a:t>　</a:t>
            </a:r>
            <a:endParaRPr lang="en-US" altLang="ja-JP" dirty="0" smtClean="0">
              <a:solidFill>
                <a:prstClr val="black"/>
              </a:solidFill>
            </a:endParaRPr>
          </a:p>
          <a:p>
            <a:pPr>
              <a:spcBef>
                <a:spcPts val="600"/>
              </a:spcBef>
            </a:pPr>
            <a:r>
              <a:rPr lang="ja-JP" altLang="en-US" sz="1400" dirty="0" smtClean="0">
                <a:solidFill>
                  <a:prstClr val="black"/>
                </a:solidFill>
              </a:rPr>
              <a:t>○ 地域包括支援センターの運営</a:t>
            </a:r>
            <a:endParaRPr lang="en-US" altLang="ja-JP" sz="1400" dirty="0" smtClean="0">
              <a:solidFill>
                <a:prstClr val="black"/>
              </a:solidFill>
            </a:endParaRPr>
          </a:p>
          <a:p>
            <a:pPr marL="271463">
              <a:lnSpc>
                <a:spcPts val="1500"/>
              </a:lnSpc>
            </a:pPr>
            <a:r>
              <a:rPr lang="ja-JP" altLang="en-US" sz="1200" dirty="0" smtClean="0">
                <a:solidFill>
                  <a:prstClr val="black"/>
                </a:solidFill>
              </a:rPr>
              <a:t>（左記に加え、</a:t>
            </a:r>
            <a:r>
              <a:rPr lang="ja-JP" altLang="en-US" sz="1200" b="1" dirty="0" smtClean="0">
                <a:solidFill>
                  <a:srgbClr val="FF0000"/>
                </a:solidFill>
              </a:rPr>
              <a:t>地域ケア会議の充実</a:t>
            </a:r>
            <a:r>
              <a:rPr lang="ja-JP" altLang="en-US" sz="1200" dirty="0" smtClean="0">
                <a:solidFill>
                  <a:prstClr val="black"/>
                </a:solidFill>
              </a:rPr>
              <a:t>）</a:t>
            </a:r>
            <a:endParaRPr lang="en-US" altLang="ja-JP" sz="1200" dirty="0" smtClean="0">
              <a:solidFill>
                <a:prstClr val="black"/>
              </a:solidFill>
            </a:endParaRPr>
          </a:p>
          <a:p>
            <a:pPr>
              <a:spcBef>
                <a:spcPts val="300"/>
              </a:spcBef>
            </a:pPr>
            <a:r>
              <a:rPr lang="ja-JP" altLang="en-US" sz="1400" dirty="0" smtClean="0">
                <a:solidFill>
                  <a:prstClr val="black"/>
                </a:solidFill>
              </a:rPr>
              <a:t>○ </a:t>
            </a:r>
            <a:r>
              <a:rPr lang="ja-JP" altLang="en-US" sz="1400" b="1" dirty="0" smtClean="0">
                <a:solidFill>
                  <a:srgbClr val="FF0000"/>
                </a:solidFill>
              </a:rPr>
              <a:t>在宅医療・介護連携の推進</a:t>
            </a:r>
            <a:endParaRPr lang="en-US" altLang="ja-JP" sz="1400" b="1" dirty="0" smtClean="0">
              <a:solidFill>
                <a:srgbClr val="FF0000"/>
              </a:solidFill>
            </a:endParaRPr>
          </a:p>
          <a:p>
            <a:pPr>
              <a:spcBef>
                <a:spcPts val="300"/>
              </a:spcBef>
            </a:pPr>
            <a:r>
              <a:rPr lang="ja-JP" altLang="en-US" sz="1400" dirty="0" smtClean="0">
                <a:solidFill>
                  <a:prstClr val="black"/>
                </a:solidFill>
              </a:rPr>
              <a:t>○ </a:t>
            </a:r>
            <a:r>
              <a:rPr lang="ja-JP" altLang="en-US" sz="1400" b="1" dirty="0" smtClean="0">
                <a:solidFill>
                  <a:srgbClr val="FF0000"/>
                </a:solidFill>
              </a:rPr>
              <a:t>認知症施策の推進</a:t>
            </a:r>
            <a:endParaRPr lang="en-US" altLang="ja-JP" sz="1400" b="1" dirty="0" smtClean="0">
              <a:solidFill>
                <a:srgbClr val="FF0000"/>
              </a:solidFill>
            </a:endParaRPr>
          </a:p>
          <a:p>
            <a:pPr marL="444500" indent="-173038">
              <a:lnSpc>
                <a:spcPts val="1500"/>
              </a:lnSpc>
            </a:pPr>
            <a:r>
              <a:rPr lang="ja-JP" altLang="en-US" sz="1200" dirty="0" smtClean="0">
                <a:solidFill>
                  <a:prstClr val="black"/>
                </a:solidFill>
              </a:rPr>
              <a:t>（認知症初期集中支援チーム、認知症地域支援推進員 等）</a:t>
            </a:r>
            <a:endParaRPr lang="en-US" altLang="ja-JP" sz="1200" dirty="0" smtClean="0">
              <a:solidFill>
                <a:prstClr val="black"/>
              </a:solidFill>
            </a:endParaRPr>
          </a:p>
          <a:p>
            <a:pPr>
              <a:spcBef>
                <a:spcPts val="300"/>
              </a:spcBef>
            </a:pPr>
            <a:r>
              <a:rPr lang="ja-JP" altLang="en-US" sz="1400" dirty="0" smtClean="0">
                <a:solidFill>
                  <a:prstClr val="black"/>
                </a:solidFill>
              </a:rPr>
              <a:t>○ </a:t>
            </a:r>
            <a:r>
              <a:rPr lang="ja-JP" altLang="en-US" sz="1400" b="1" dirty="0" smtClean="0">
                <a:solidFill>
                  <a:srgbClr val="FF0000"/>
                </a:solidFill>
              </a:rPr>
              <a:t>生活支援サービスの</a:t>
            </a:r>
            <a:r>
              <a:rPr lang="ja-JP" altLang="en-US" sz="1400" b="1" dirty="0">
                <a:solidFill>
                  <a:srgbClr val="FF0000"/>
                </a:solidFill>
              </a:rPr>
              <a:t>体制</a:t>
            </a:r>
            <a:r>
              <a:rPr lang="ja-JP" altLang="en-US" sz="1400" b="1" dirty="0" smtClean="0">
                <a:solidFill>
                  <a:srgbClr val="FF0000"/>
                </a:solidFill>
              </a:rPr>
              <a:t>整備</a:t>
            </a:r>
            <a:endParaRPr lang="en-US" altLang="ja-JP" sz="1400" b="1" dirty="0">
              <a:solidFill>
                <a:srgbClr val="FF0000"/>
              </a:solidFill>
            </a:endParaRPr>
          </a:p>
          <a:p>
            <a:pPr marL="271463"/>
            <a:r>
              <a:rPr lang="ja-JP" altLang="en-US" sz="1200" dirty="0" smtClean="0">
                <a:solidFill>
                  <a:prstClr val="black"/>
                </a:solidFill>
              </a:rPr>
              <a:t>（コーディネーターの配置、協議体の設置等）</a:t>
            </a:r>
            <a:endParaRPr lang="en-US" altLang="ja-JP" sz="1200" dirty="0">
              <a:solidFill>
                <a:prstClr val="black"/>
              </a:solidFill>
            </a:endParaRPr>
          </a:p>
        </p:txBody>
      </p:sp>
      <p:sp>
        <p:nvSpPr>
          <p:cNvPr id="19" name="正方形/長方形 18"/>
          <p:cNvSpPr/>
          <p:nvPr/>
        </p:nvSpPr>
        <p:spPr>
          <a:xfrm>
            <a:off x="5298012" y="1147425"/>
            <a:ext cx="4444594" cy="396000"/>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lgn="ctr"/>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介護予防給付</a:t>
            </a:r>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（要支援</a:t>
            </a:r>
            <a:r>
              <a:rPr lang="en-US" altLang="ja-JP" sz="1200" dirty="0" smtClean="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～２）</a:t>
            </a:r>
            <a:endParaRPr lang="en-US" altLang="ja-JP" sz="1200" dirty="0" smtClean="0">
              <a:solidFill>
                <a:prstClr val="black"/>
              </a:solidFill>
              <a:latin typeface="ＤＦ特太ゴシック体" panose="020B0509000000000000" pitchFamily="49" charset="-128"/>
              <a:ea typeface="ＤＦ特太ゴシック体" panose="020B0509000000000000" pitchFamily="49" charset="-128"/>
            </a:endParaRPr>
          </a:p>
        </p:txBody>
      </p:sp>
      <p:sp>
        <p:nvSpPr>
          <p:cNvPr id="9" name="左中かっこ 8"/>
          <p:cNvSpPr/>
          <p:nvPr/>
        </p:nvSpPr>
        <p:spPr>
          <a:xfrm>
            <a:off x="5110203" y="4612239"/>
            <a:ext cx="212258" cy="1043984"/>
          </a:xfrm>
          <a:prstGeom prst="lef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20" name="テキスト ボックス 19"/>
          <p:cNvSpPr txBox="1"/>
          <p:nvPr/>
        </p:nvSpPr>
        <p:spPr>
          <a:xfrm>
            <a:off x="4800800" y="4936143"/>
            <a:ext cx="360039" cy="523220"/>
          </a:xfrm>
          <a:prstGeom prst="rect">
            <a:avLst/>
          </a:prstGeom>
          <a:noFill/>
        </p:spPr>
        <p:txBody>
          <a:bodyPr wrap="square" rtlCol="0">
            <a:spAutoFit/>
          </a:bodyPr>
          <a:lstStyle/>
          <a:p>
            <a:r>
              <a:rPr lang="ja-JP" altLang="en-US" sz="1400" dirty="0" smtClean="0">
                <a:solidFill>
                  <a:srgbClr val="4F81BD"/>
                </a:solidFill>
                <a:latin typeface="HG丸ｺﾞｼｯｸM-PRO" panose="020F0600000000000000" pitchFamily="50" charset="-128"/>
                <a:ea typeface="HG丸ｺﾞｼｯｸM-PRO" panose="020F0600000000000000" pitchFamily="50" charset="-128"/>
              </a:rPr>
              <a:t>充実</a:t>
            </a:r>
            <a:endParaRPr lang="ja-JP" altLang="en-US" sz="1400" dirty="0">
              <a:solidFill>
                <a:srgbClr val="4F81BD"/>
              </a:solidFill>
              <a:latin typeface="HG丸ｺﾞｼｯｸM-PRO" panose="020F0600000000000000" pitchFamily="50" charset="-128"/>
              <a:ea typeface="HG丸ｺﾞｼｯｸM-PRO" panose="020F0600000000000000" pitchFamily="50" charset="-128"/>
            </a:endParaRPr>
          </a:p>
        </p:txBody>
      </p:sp>
      <p:sp>
        <p:nvSpPr>
          <p:cNvPr id="24" name="テキスト ボックス 23"/>
          <p:cNvSpPr txBox="1"/>
          <p:nvPr/>
        </p:nvSpPr>
        <p:spPr>
          <a:xfrm>
            <a:off x="4412259" y="914740"/>
            <a:ext cx="999118" cy="276999"/>
          </a:xfrm>
          <a:prstGeom prst="rect">
            <a:avLst/>
          </a:prstGeom>
          <a:noFill/>
          <a:ln w="9525" cmpd="sng">
            <a:noFill/>
          </a:ln>
        </p:spPr>
        <p:txBody>
          <a:bodyPr wrap="square" rtlCol="0">
            <a:spAutoFit/>
          </a:bodyPr>
          <a:lstStyle/>
          <a:p>
            <a:r>
              <a:rPr lang="ja-JP" altLang="en-US" sz="1200" dirty="0" smtClean="0">
                <a:solidFill>
                  <a:srgbClr val="4F81BD"/>
                </a:solidFill>
                <a:latin typeface="HG丸ｺﾞｼｯｸM-PRO" panose="020F0600000000000000" pitchFamily="50" charset="-128"/>
                <a:ea typeface="HG丸ｺﾞｼｯｸM-PRO" panose="020F0600000000000000" pitchFamily="50" charset="-128"/>
              </a:rPr>
              <a:t>現行と同様</a:t>
            </a:r>
            <a:endParaRPr lang="ja-JP" altLang="en-US" sz="1200" dirty="0">
              <a:solidFill>
                <a:srgbClr val="4F81BD"/>
              </a:solidFill>
              <a:latin typeface="HG丸ｺﾞｼｯｸM-PRO" panose="020F0600000000000000" pitchFamily="50" charset="-128"/>
              <a:ea typeface="HG丸ｺﾞｼｯｸM-PRO" panose="020F0600000000000000" pitchFamily="50" charset="-128"/>
            </a:endParaRPr>
          </a:p>
        </p:txBody>
      </p:sp>
      <p:sp>
        <p:nvSpPr>
          <p:cNvPr id="25" name="テキスト ボックス 24"/>
          <p:cNvSpPr txBox="1"/>
          <p:nvPr/>
        </p:nvSpPr>
        <p:spPr>
          <a:xfrm>
            <a:off x="4412259" y="1492659"/>
            <a:ext cx="999118" cy="276999"/>
          </a:xfrm>
          <a:prstGeom prst="rect">
            <a:avLst/>
          </a:prstGeom>
          <a:noFill/>
        </p:spPr>
        <p:txBody>
          <a:bodyPr wrap="square" rtlCol="0">
            <a:spAutoFit/>
          </a:bodyPr>
          <a:lstStyle/>
          <a:p>
            <a:r>
              <a:rPr lang="ja-JP" altLang="en-US" sz="1200" dirty="0" smtClean="0">
                <a:solidFill>
                  <a:srgbClr val="4F81BD"/>
                </a:solidFill>
                <a:latin typeface="HG丸ｺﾞｼｯｸM-PRO" panose="020F0600000000000000" pitchFamily="50" charset="-128"/>
                <a:ea typeface="HG丸ｺﾞｼｯｸM-PRO" panose="020F0600000000000000" pitchFamily="50" charset="-128"/>
              </a:rPr>
              <a:t>事業に移行</a:t>
            </a:r>
            <a:endParaRPr lang="ja-JP" altLang="en-US" sz="1200" dirty="0">
              <a:solidFill>
                <a:srgbClr val="4F81BD"/>
              </a:solidFill>
              <a:latin typeface="HG丸ｺﾞｼｯｸM-PRO" panose="020F0600000000000000" pitchFamily="50" charset="-128"/>
              <a:ea typeface="HG丸ｺﾞｼｯｸM-PRO" panose="020F0600000000000000" pitchFamily="50" charset="-128"/>
            </a:endParaRPr>
          </a:p>
        </p:txBody>
      </p:sp>
      <p:sp>
        <p:nvSpPr>
          <p:cNvPr id="27" name="角丸四角形 26"/>
          <p:cNvSpPr/>
          <p:nvPr/>
        </p:nvSpPr>
        <p:spPr>
          <a:xfrm>
            <a:off x="2476590" y="1224950"/>
            <a:ext cx="1874948" cy="288000"/>
          </a:xfrm>
          <a:prstGeom prst="roundRect">
            <a:avLst/>
          </a:prstGeom>
          <a:solidFill>
            <a:schemeClr val="bg1">
              <a:lumMod val="95000"/>
            </a:schemeClr>
          </a:solidFill>
          <a:ln w="63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400" dirty="0" smtClean="0">
                <a:solidFill>
                  <a:prstClr val="black"/>
                </a:solidFill>
              </a:rPr>
              <a:t>訪問看護、福祉用具等</a:t>
            </a:r>
          </a:p>
        </p:txBody>
      </p:sp>
      <p:sp>
        <p:nvSpPr>
          <p:cNvPr id="28" name="角丸四角形 27"/>
          <p:cNvSpPr/>
          <p:nvPr/>
        </p:nvSpPr>
        <p:spPr>
          <a:xfrm>
            <a:off x="2476379" y="1656433"/>
            <a:ext cx="1874948" cy="288000"/>
          </a:xfrm>
          <a:prstGeom prst="roundRect">
            <a:avLst/>
          </a:prstGeom>
          <a:solidFill>
            <a:srgbClr val="99FF99"/>
          </a:solidFill>
          <a:ln w="63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rPr>
              <a:t>訪問介護、通所介護</a:t>
            </a:r>
          </a:p>
        </p:txBody>
      </p:sp>
      <p:sp>
        <p:nvSpPr>
          <p:cNvPr id="31" name="左中かっこ 30"/>
          <p:cNvSpPr/>
          <p:nvPr/>
        </p:nvSpPr>
        <p:spPr>
          <a:xfrm>
            <a:off x="5105352" y="2374206"/>
            <a:ext cx="212258" cy="1116000"/>
          </a:xfrm>
          <a:prstGeom prst="lef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32" name="テキスト ボックス 31"/>
          <p:cNvSpPr txBox="1"/>
          <p:nvPr/>
        </p:nvSpPr>
        <p:spPr>
          <a:xfrm>
            <a:off x="4800800" y="2631887"/>
            <a:ext cx="360039" cy="738664"/>
          </a:xfrm>
          <a:prstGeom prst="rect">
            <a:avLst/>
          </a:prstGeom>
          <a:noFill/>
        </p:spPr>
        <p:txBody>
          <a:bodyPr wrap="square" rtlCol="0">
            <a:spAutoFit/>
          </a:bodyPr>
          <a:lstStyle/>
          <a:p>
            <a:r>
              <a:rPr lang="ja-JP" altLang="en-US" sz="1400" dirty="0" smtClean="0">
                <a:solidFill>
                  <a:srgbClr val="4F81BD"/>
                </a:solidFill>
                <a:latin typeface="HG丸ｺﾞｼｯｸM-PRO" panose="020F0600000000000000" pitchFamily="50" charset="-128"/>
                <a:ea typeface="HG丸ｺﾞｼｯｸM-PRO" panose="020F0600000000000000" pitchFamily="50" charset="-128"/>
              </a:rPr>
              <a:t>多様化</a:t>
            </a:r>
            <a:endParaRPr lang="ja-JP" altLang="en-US" sz="1400" dirty="0">
              <a:solidFill>
                <a:srgbClr val="4F81BD"/>
              </a:solidFill>
              <a:latin typeface="HG丸ｺﾞｼｯｸM-PRO" panose="020F0600000000000000" pitchFamily="50" charset="-128"/>
              <a:ea typeface="HG丸ｺﾞｼｯｸM-PRO" panose="020F0600000000000000" pitchFamily="50" charset="-128"/>
            </a:endParaRPr>
          </a:p>
        </p:txBody>
      </p:sp>
      <p:sp>
        <p:nvSpPr>
          <p:cNvPr id="39" name="正方形/長方形 38"/>
          <p:cNvSpPr/>
          <p:nvPr/>
        </p:nvSpPr>
        <p:spPr>
          <a:xfrm>
            <a:off x="5299099" y="5851223"/>
            <a:ext cx="4032907" cy="864000"/>
          </a:xfrm>
          <a:prstGeom prst="rect">
            <a:avLst/>
          </a:prstGeom>
          <a:solidFill>
            <a:srgbClr val="CCFF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a:r>
              <a:rPr lang="ja-JP" altLang="en-US" dirty="0" smtClean="0">
                <a:solidFill>
                  <a:prstClr val="black"/>
                </a:solidFill>
                <a:latin typeface="HG創英角ｺﾞｼｯｸUB" panose="020B0909000000000000" pitchFamily="49" charset="-128"/>
                <a:ea typeface="HG創英角ｺﾞｼｯｸUB" panose="020B0909000000000000" pitchFamily="49" charset="-128"/>
              </a:rPr>
              <a:t>任意事業</a:t>
            </a:r>
            <a:endParaRPr lang="en-US" altLang="ja-JP" dirty="0" smtClean="0">
              <a:solidFill>
                <a:prstClr val="black"/>
              </a:solidFill>
              <a:latin typeface="HG創英角ｺﾞｼｯｸUB" panose="020B0909000000000000" pitchFamily="49" charset="-128"/>
              <a:ea typeface="HG創英角ｺﾞｼｯｸUB" panose="020B0909000000000000" pitchFamily="49" charset="-128"/>
            </a:endParaRPr>
          </a:p>
          <a:p>
            <a:r>
              <a:rPr lang="ja-JP" altLang="en-US" sz="1200" dirty="0" smtClean="0">
                <a:solidFill>
                  <a:prstClr val="black"/>
                </a:solidFill>
              </a:rPr>
              <a:t>○ 介護</a:t>
            </a:r>
            <a:r>
              <a:rPr lang="ja-JP" altLang="en-US" sz="1200" dirty="0">
                <a:solidFill>
                  <a:prstClr val="black"/>
                </a:solidFill>
              </a:rPr>
              <a:t>給付費</a:t>
            </a:r>
            <a:r>
              <a:rPr lang="ja-JP" altLang="en-US" sz="1200" dirty="0" smtClean="0">
                <a:solidFill>
                  <a:prstClr val="black"/>
                </a:solidFill>
              </a:rPr>
              <a:t>適正化事業</a:t>
            </a:r>
            <a:endParaRPr lang="en-US" altLang="ja-JP" sz="1200" dirty="0" smtClean="0">
              <a:solidFill>
                <a:prstClr val="black"/>
              </a:solidFill>
            </a:endParaRPr>
          </a:p>
          <a:p>
            <a:r>
              <a:rPr lang="ja-JP" altLang="en-US" sz="1200" dirty="0" smtClean="0">
                <a:solidFill>
                  <a:prstClr val="black"/>
                </a:solidFill>
              </a:rPr>
              <a:t>○ 家族介護支援事業</a:t>
            </a:r>
            <a:endParaRPr lang="en-US" altLang="ja-JP" sz="1200" dirty="0" smtClean="0">
              <a:solidFill>
                <a:prstClr val="black"/>
              </a:solidFill>
            </a:endParaRPr>
          </a:p>
          <a:p>
            <a:r>
              <a:rPr lang="ja-JP" altLang="en-US" sz="1200" dirty="0" smtClean="0">
                <a:solidFill>
                  <a:prstClr val="black"/>
                </a:solidFill>
              </a:rPr>
              <a:t>○ その他の事業</a:t>
            </a:r>
            <a:endParaRPr lang="ja-JP" altLang="en-US" sz="1200" dirty="0" smtClean="0">
              <a:solidFill>
                <a:prstClr val="black"/>
              </a:solidFill>
              <a:latin typeface="ＤＦ特太ゴシック体" panose="020B0509000000000000" pitchFamily="49" charset="-128"/>
              <a:ea typeface="ＤＦ特太ゴシック体" panose="020B0509000000000000" pitchFamily="49" charset="-128"/>
            </a:endParaRPr>
          </a:p>
        </p:txBody>
      </p:sp>
      <p:sp>
        <p:nvSpPr>
          <p:cNvPr id="4" name="大かっこ 3"/>
          <p:cNvSpPr/>
          <p:nvPr/>
        </p:nvSpPr>
        <p:spPr>
          <a:xfrm>
            <a:off x="1595539" y="3083539"/>
            <a:ext cx="2759357" cy="5400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52" name="正方形/長方形 51"/>
          <p:cNvSpPr/>
          <p:nvPr/>
        </p:nvSpPr>
        <p:spPr>
          <a:xfrm>
            <a:off x="944389" y="2140604"/>
            <a:ext cx="389140" cy="4572000"/>
          </a:xfrm>
          <a:prstGeom prst="rect">
            <a:avLst/>
          </a:prstGeom>
          <a:solidFill>
            <a:srgbClr val="66CC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dirty="0">
                <a:solidFill>
                  <a:prstClr val="black"/>
                </a:solidFill>
                <a:latin typeface="ＤＦ特太ゴシック体" panose="020B0509000000000000" pitchFamily="49" charset="-128"/>
                <a:ea typeface="ＤＦ特太ゴシック体" panose="020B0509000000000000" pitchFamily="49" charset="-128"/>
              </a:rPr>
              <a:t>地域</a:t>
            </a:r>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支援事業</a:t>
            </a:r>
            <a:endParaRPr lang="en-US" altLang="ja-JP" sz="1200" dirty="0">
              <a:solidFill>
                <a:prstClr val="black"/>
              </a:solidFill>
            </a:endParaRPr>
          </a:p>
        </p:txBody>
      </p:sp>
      <p:sp>
        <p:nvSpPr>
          <p:cNvPr id="54" name="正方形/長方形 53"/>
          <p:cNvSpPr/>
          <p:nvPr/>
        </p:nvSpPr>
        <p:spPr>
          <a:xfrm>
            <a:off x="9388844" y="1697523"/>
            <a:ext cx="353764" cy="5010260"/>
          </a:xfrm>
          <a:prstGeom prst="rect">
            <a:avLst/>
          </a:prstGeom>
          <a:solidFill>
            <a:srgbClr val="66CC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dirty="0">
                <a:solidFill>
                  <a:prstClr val="black"/>
                </a:solidFill>
                <a:latin typeface="ＤＦ特太ゴシック体" panose="020B0509000000000000" pitchFamily="49" charset="-128"/>
                <a:ea typeface="ＤＦ特太ゴシック体" panose="020B0509000000000000" pitchFamily="49" charset="-128"/>
              </a:rPr>
              <a:t>地域</a:t>
            </a:r>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支援事業</a:t>
            </a:r>
            <a:endParaRPr lang="en-US" altLang="ja-JP" sz="1200" dirty="0">
              <a:solidFill>
                <a:prstClr val="black"/>
              </a:solidFill>
            </a:endParaRPr>
          </a:p>
        </p:txBody>
      </p:sp>
      <p:sp>
        <p:nvSpPr>
          <p:cNvPr id="55" name="正方形/長方形 54"/>
          <p:cNvSpPr/>
          <p:nvPr/>
        </p:nvSpPr>
        <p:spPr>
          <a:xfrm>
            <a:off x="944388" y="659207"/>
            <a:ext cx="3490269" cy="432000"/>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介護給付 </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a:t>
            </a:r>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要介護</a:t>
            </a:r>
            <a:r>
              <a:rPr lang="en-US" altLang="ja-JP" sz="1200" dirty="0" smtClean="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～５）</a:t>
            </a:r>
            <a:endParaRPr lang="en-US" altLang="ja-JP" sz="1200" dirty="0" smtClean="0">
              <a:solidFill>
                <a:prstClr val="black"/>
              </a:solidFill>
              <a:latin typeface="ＤＦ特太ゴシック体" panose="020B0509000000000000" pitchFamily="49" charset="-128"/>
              <a:ea typeface="ＤＦ特太ゴシック体" panose="020B0509000000000000" pitchFamily="49" charset="-128"/>
            </a:endParaRPr>
          </a:p>
        </p:txBody>
      </p:sp>
      <p:sp>
        <p:nvSpPr>
          <p:cNvPr id="56" name="正方形/長方形 55"/>
          <p:cNvSpPr/>
          <p:nvPr/>
        </p:nvSpPr>
        <p:spPr>
          <a:xfrm>
            <a:off x="5300097" y="667869"/>
            <a:ext cx="4442510" cy="432000"/>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88" algn="ctr"/>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介護</a:t>
            </a:r>
            <a:r>
              <a:rPr lang="ja-JP" altLang="en-US" dirty="0">
                <a:solidFill>
                  <a:prstClr val="black"/>
                </a:solidFill>
                <a:latin typeface="ＤＦ特太ゴシック体" panose="020B0509000000000000" pitchFamily="49" charset="-128"/>
                <a:ea typeface="ＤＦ特太ゴシック体" panose="020B0509000000000000" pitchFamily="49" charset="-128"/>
              </a:rPr>
              <a:t>給付</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（要介護</a:t>
            </a:r>
            <a:r>
              <a:rPr lang="en-US" altLang="ja-JP" sz="1200" dirty="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～５）</a:t>
            </a:r>
            <a:endParaRPr lang="en-US" altLang="ja-JP" sz="1200" dirty="0" smtClean="0">
              <a:solidFill>
                <a:prstClr val="black"/>
              </a:solidFill>
              <a:latin typeface="ＤＦ特太ゴシック体" panose="020B0509000000000000" pitchFamily="49" charset="-128"/>
              <a:ea typeface="ＤＦ特太ゴシック体" panose="020B0509000000000000" pitchFamily="49" charset="-128"/>
            </a:endParaRPr>
          </a:p>
        </p:txBody>
      </p:sp>
      <p:sp>
        <p:nvSpPr>
          <p:cNvPr id="57" name="正方形/長方形 56"/>
          <p:cNvSpPr/>
          <p:nvPr/>
        </p:nvSpPr>
        <p:spPr>
          <a:xfrm>
            <a:off x="83757" y="8656"/>
            <a:ext cx="9679114" cy="324000"/>
          </a:xfrm>
          <a:prstGeom prst="rect">
            <a:avLst/>
          </a:prstGeom>
          <a:solidFill>
            <a:srgbClr val="FFFF00">
              <a:alpha val="29000"/>
            </a:srgbClr>
          </a:solidFill>
          <a:ln w="9525">
            <a:solidFill>
              <a:schemeClr val="accent1">
                <a:lumMod val="75000"/>
              </a:schemeClr>
            </a:solidFill>
          </a:ln>
          <a:effectLst/>
        </p:spPr>
        <p:style>
          <a:lnRef idx="1">
            <a:schemeClr val="dk1"/>
          </a:lnRef>
          <a:fillRef idx="2">
            <a:schemeClr val="dk1"/>
          </a:fillRef>
          <a:effectRef idx="1">
            <a:schemeClr val="dk1"/>
          </a:effectRef>
          <a:fontRef idx="minor">
            <a:schemeClr val="dk1"/>
          </a:fontRef>
        </p:style>
        <p:txBody>
          <a:bodyPr lIns="91357" tIns="45680" rIns="91357" bIns="45680" rtlCol="0" anchor="ctr"/>
          <a:lstStyle/>
          <a:p>
            <a:pPr algn="ctr"/>
            <a:r>
              <a:rPr lang="ja-JP" altLang="en-US" sz="2000" b="1" dirty="0" smtClean="0">
                <a:solidFill>
                  <a:prstClr val="black"/>
                </a:solidFill>
                <a:latin typeface="HGSｺﾞｼｯｸE" panose="020B0900000000000000" pitchFamily="50" charset="-128"/>
                <a:ea typeface="HGSｺﾞｼｯｸE" panose="020B0900000000000000" pitchFamily="50" charset="-128"/>
              </a:rPr>
              <a:t>新しい地域</a:t>
            </a:r>
            <a:r>
              <a:rPr lang="ja-JP" altLang="en-US" sz="2000" b="1" dirty="0">
                <a:solidFill>
                  <a:prstClr val="black"/>
                </a:solidFill>
                <a:latin typeface="HGSｺﾞｼｯｸE" panose="020B0900000000000000" pitchFamily="50" charset="-128"/>
                <a:ea typeface="HGSｺﾞｼｯｸE" panose="020B0900000000000000" pitchFamily="50" charset="-128"/>
              </a:rPr>
              <a:t>支援事業</a:t>
            </a:r>
            <a:r>
              <a:rPr lang="ja-JP" altLang="en-US" sz="2000" b="1" dirty="0" smtClean="0">
                <a:solidFill>
                  <a:prstClr val="black"/>
                </a:solidFill>
                <a:latin typeface="HGSｺﾞｼｯｸE" panose="020B0900000000000000" pitchFamily="50" charset="-128"/>
                <a:ea typeface="HGSｺﾞｼｯｸE" panose="020B0900000000000000" pitchFamily="50" charset="-128"/>
              </a:rPr>
              <a:t>の全体像</a:t>
            </a:r>
            <a:endParaRPr lang="ja-JP" altLang="en-US" sz="2000" b="1" dirty="0">
              <a:solidFill>
                <a:prstClr val="black"/>
              </a:solidFill>
              <a:latin typeface="HGSｺﾞｼｯｸE" panose="020B0900000000000000" pitchFamily="50" charset="-128"/>
              <a:ea typeface="HGSｺﾞｼｯｸE" panose="020B0900000000000000" pitchFamily="50" charset="-128"/>
            </a:endParaRPr>
          </a:p>
        </p:txBody>
      </p:sp>
      <p:sp>
        <p:nvSpPr>
          <p:cNvPr id="6" name="角丸四角形 5"/>
          <p:cNvSpPr/>
          <p:nvPr/>
        </p:nvSpPr>
        <p:spPr>
          <a:xfrm>
            <a:off x="21417" y="468967"/>
            <a:ext cx="9852321" cy="6372000"/>
          </a:xfrm>
          <a:prstGeom prst="roundRect">
            <a:avLst>
              <a:gd name="adj" fmla="val 1162"/>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 name="テキスト ボックス 33"/>
          <p:cNvSpPr txBox="1"/>
          <p:nvPr/>
        </p:nvSpPr>
        <p:spPr>
          <a:xfrm>
            <a:off x="2073996" y="358623"/>
            <a:ext cx="718145" cy="215444"/>
          </a:xfrm>
          <a:prstGeom prst="rect">
            <a:avLst/>
          </a:prstGeom>
          <a:solidFill>
            <a:schemeClr val="bg1"/>
          </a:solidFill>
        </p:spPr>
        <p:txBody>
          <a:bodyPr wrap="none" lIns="0" tIns="0" rIns="0" bIns="0" rtlCol="0">
            <a:spAutoFit/>
          </a:bodyPr>
          <a:lstStyle/>
          <a:p>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＜現行＞</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5" name="テキスト ボックス 34"/>
          <p:cNvSpPr txBox="1"/>
          <p:nvPr/>
        </p:nvSpPr>
        <p:spPr>
          <a:xfrm>
            <a:off x="6933220" y="358623"/>
            <a:ext cx="1077218" cy="215444"/>
          </a:xfrm>
          <a:prstGeom prst="rect">
            <a:avLst/>
          </a:prstGeom>
          <a:solidFill>
            <a:schemeClr val="bg1"/>
          </a:solidFill>
        </p:spPr>
        <p:txBody>
          <a:bodyPr wrap="none" lIns="0" tIns="0" rIns="0" bIns="0" rtlCol="0" anchor="ctr">
            <a:spAutoFit/>
          </a:bodyPr>
          <a:lstStyle/>
          <a:p>
            <a:r>
              <a:rPr lang="ja-JP" altLang="en-US"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見直し後＞</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7" name="角丸四角形 6"/>
          <p:cNvSpPr/>
          <p:nvPr/>
        </p:nvSpPr>
        <p:spPr>
          <a:xfrm>
            <a:off x="4351304" y="371106"/>
            <a:ext cx="1079072" cy="204311"/>
          </a:xfrm>
          <a:prstGeom prst="roundRect">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0" rIns="72000" bIns="0" rtlCol="0" anchor="ctr">
            <a:spAutoFit/>
          </a:bodyPr>
          <a:lstStyle/>
          <a:p>
            <a:pPr algn="ctr"/>
            <a:r>
              <a:rPr lang="ja-JP" altLang="en-US" sz="1200" dirty="0" smtClean="0">
                <a:solidFill>
                  <a:prstClr val="black"/>
                </a:solidFill>
              </a:rPr>
              <a:t>介護保険制度</a:t>
            </a:r>
            <a:endParaRPr lang="ja-JP" altLang="en-US" sz="1200" dirty="0">
              <a:solidFill>
                <a:prstClr val="black"/>
              </a:solidFill>
            </a:endParaRPr>
          </a:p>
        </p:txBody>
      </p:sp>
      <p:sp>
        <p:nvSpPr>
          <p:cNvPr id="38" name="テキスト ボックス 37"/>
          <p:cNvSpPr txBox="1"/>
          <p:nvPr/>
        </p:nvSpPr>
        <p:spPr>
          <a:xfrm>
            <a:off x="4450192" y="2014811"/>
            <a:ext cx="999118" cy="430887"/>
          </a:xfrm>
          <a:prstGeom prst="rect">
            <a:avLst/>
          </a:prstGeom>
          <a:noFill/>
          <a:ln w="9525" cmpd="sng">
            <a:noFill/>
          </a:ln>
        </p:spPr>
        <p:txBody>
          <a:bodyPr wrap="square" rtlCol="0">
            <a:spAutoFit/>
          </a:bodyPr>
          <a:lstStyle/>
          <a:p>
            <a:r>
              <a:rPr lang="ja-JP" altLang="en-US" sz="1100" dirty="0" smtClean="0">
                <a:solidFill>
                  <a:srgbClr val="4F81BD"/>
                </a:solidFill>
                <a:latin typeface="HG丸ｺﾞｼｯｸM-PRO" panose="020F0600000000000000" pitchFamily="50" charset="-128"/>
                <a:ea typeface="HG丸ｺﾞｼｯｸM-PRO" panose="020F0600000000000000" pitchFamily="50" charset="-128"/>
              </a:rPr>
              <a:t>全市町村で実施</a:t>
            </a:r>
            <a:endParaRPr lang="ja-JP" altLang="en-US" sz="1100" dirty="0">
              <a:solidFill>
                <a:srgbClr val="4F81BD"/>
              </a:solidFill>
              <a:latin typeface="HG丸ｺﾞｼｯｸM-PRO" panose="020F0600000000000000" pitchFamily="50" charset="-128"/>
              <a:ea typeface="HG丸ｺﾞｼｯｸM-PRO" panose="020F0600000000000000" pitchFamily="50" charset="-128"/>
            </a:endParaRPr>
          </a:p>
        </p:txBody>
      </p:sp>
      <p:sp>
        <p:nvSpPr>
          <p:cNvPr id="41" name="スライド番号プレースホルダ 31"/>
          <p:cNvSpPr>
            <a:spLocks noGrp="1"/>
          </p:cNvSpPr>
          <p:nvPr>
            <p:ph type="sldNum" sz="quarter" idx="12"/>
          </p:nvPr>
        </p:nvSpPr>
        <p:spPr>
          <a:xfrm>
            <a:off x="9373004" y="6468479"/>
            <a:ext cx="389850" cy="338554"/>
          </a:xfrm>
        </p:spPr>
        <p:txBody>
          <a:bodyPr/>
          <a:lstStyle/>
          <a:p>
            <a:pPr>
              <a:defRPr/>
            </a:pPr>
            <a:fld id="{AFF62460-EC34-422A-A834-EA8B1E04C307}" type="slidenum">
              <a:rPr lang="en-US" altLang="ja-JP" sz="1600" smtClean="0">
                <a:solidFill>
                  <a:prstClr val="black"/>
                </a:solidFill>
                <a:latin typeface="ＭＳ ゴシック" panose="020B0609070205080204" pitchFamily="49" charset="-128"/>
                <a:ea typeface="ＭＳ ゴシック" panose="020B0609070205080204" pitchFamily="49" charset="-128"/>
              </a:rPr>
              <a:pPr>
                <a:defRPr/>
              </a:pPr>
              <a:t>16</a:t>
            </a:fld>
            <a:endParaRPr lang="en-US" altLang="ja-JP" sz="1600" dirty="0">
              <a:solidFill>
                <a:prstClr val="black"/>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2564474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グループ化 24"/>
          <p:cNvGrpSpPr/>
          <p:nvPr/>
        </p:nvGrpSpPr>
        <p:grpSpPr>
          <a:xfrm>
            <a:off x="1064590" y="2132996"/>
            <a:ext cx="7920883" cy="2373477"/>
            <a:chOff x="3326344" y="1700808"/>
            <a:chExt cx="6656327" cy="1854857"/>
          </a:xfrm>
        </p:grpSpPr>
        <p:sp>
          <p:nvSpPr>
            <p:cNvPr id="26" name="角丸四角形 25"/>
            <p:cNvSpPr/>
            <p:nvPr/>
          </p:nvSpPr>
          <p:spPr>
            <a:xfrm>
              <a:off x="3338813" y="1700808"/>
              <a:ext cx="3990451" cy="1854857"/>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r>
                <a:rPr lang="ja-JP" altLang="en-US" sz="2000" b="1" dirty="0" smtClean="0">
                  <a:solidFill>
                    <a:prstClr val="black"/>
                  </a:solidFill>
                </a:rPr>
                <a:t>市町村</a:t>
              </a:r>
              <a:endParaRPr lang="en-US" altLang="ja-JP" sz="2000" b="1" dirty="0" smtClean="0">
                <a:solidFill>
                  <a:prstClr val="black"/>
                </a:solidFill>
              </a:endParaRPr>
            </a:p>
            <a:p>
              <a:pPr algn="ctr" defTabSz="913575"/>
              <a:r>
                <a:rPr lang="ja-JP" altLang="en-US" sz="1400" dirty="0" smtClean="0">
                  <a:solidFill>
                    <a:prstClr val="black"/>
                  </a:solidFill>
                </a:rPr>
                <a:t>（地域の現状把握・連絡調整等）</a:t>
              </a:r>
              <a:endParaRPr lang="en-US" altLang="ja-JP" sz="1400" dirty="0" smtClean="0">
                <a:solidFill>
                  <a:prstClr val="black"/>
                </a:solidFill>
              </a:endParaRPr>
            </a:p>
            <a:p>
              <a:pPr algn="ctr" defTabSz="913575"/>
              <a:endParaRPr lang="en-US" altLang="ja-JP" sz="1400" dirty="0" smtClean="0">
                <a:solidFill>
                  <a:prstClr val="black"/>
                </a:solidFill>
              </a:endParaRPr>
            </a:p>
            <a:p>
              <a:pPr algn="ctr" defTabSz="913575"/>
              <a:endParaRPr lang="en-US" altLang="ja-JP" sz="1400" dirty="0" smtClean="0">
                <a:solidFill>
                  <a:prstClr val="black"/>
                </a:solidFill>
              </a:endParaRPr>
            </a:p>
            <a:p>
              <a:pPr algn="ctr" defTabSz="913575"/>
              <a:endParaRPr lang="en-US" altLang="ja-JP" sz="1400" dirty="0" smtClean="0">
                <a:solidFill>
                  <a:prstClr val="black"/>
                </a:solidFill>
              </a:endParaRPr>
            </a:p>
            <a:p>
              <a:pPr algn="ctr" defTabSz="913575"/>
              <a:endParaRPr lang="en-US" altLang="ja-JP" sz="1400" dirty="0" smtClean="0">
                <a:solidFill>
                  <a:prstClr val="black"/>
                </a:solidFill>
              </a:endParaRPr>
            </a:p>
            <a:p>
              <a:pPr algn="ctr" defTabSz="913575"/>
              <a:endParaRPr lang="en-US" altLang="ja-JP" sz="1400" b="1" dirty="0" smtClean="0">
                <a:solidFill>
                  <a:prstClr val="black"/>
                </a:solidFill>
              </a:endParaRPr>
            </a:p>
            <a:p>
              <a:pPr algn="ctr" defTabSz="913575"/>
              <a:endParaRPr lang="en-US" altLang="ja-JP" sz="1400" b="1" dirty="0" smtClean="0">
                <a:solidFill>
                  <a:prstClr val="black"/>
                </a:solidFill>
              </a:endParaRPr>
            </a:p>
            <a:p>
              <a:pPr algn="ctr" defTabSz="913575"/>
              <a:endParaRPr lang="en-US" altLang="ja-JP" b="1" dirty="0" smtClean="0">
                <a:solidFill>
                  <a:prstClr val="black"/>
                </a:solidFill>
              </a:endParaRPr>
            </a:p>
          </p:txBody>
        </p:sp>
        <p:sp>
          <p:nvSpPr>
            <p:cNvPr id="27" name="円/楕円 26"/>
            <p:cNvSpPr/>
            <p:nvPr/>
          </p:nvSpPr>
          <p:spPr bwMode="auto">
            <a:xfrm>
              <a:off x="3530842" y="2743623"/>
              <a:ext cx="3510390" cy="749577"/>
            </a:xfrm>
            <a:prstGeom prst="ellipse">
              <a:avLst/>
            </a:prstGeom>
            <a:solidFill>
              <a:srgbClr val="FF99CC">
                <a:alpha val="30000"/>
              </a:srgbClr>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200" smtClean="0">
                <a:solidFill>
                  <a:prstClr val="black"/>
                </a:solidFill>
                <a:latin typeface="Arial" pitchFamily="34" charset="0"/>
              </a:endParaRPr>
            </a:p>
          </p:txBody>
        </p:sp>
        <p:sp>
          <p:nvSpPr>
            <p:cNvPr id="28" name="正方形/長方形 27"/>
            <p:cNvSpPr/>
            <p:nvPr/>
          </p:nvSpPr>
          <p:spPr bwMode="auto">
            <a:xfrm flipH="1">
              <a:off x="5367007" y="2493764"/>
              <a:ext cx="2178282" cy="2498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defTabSz="913575">
                <a:defRPr/>
              </a:pPr>
              <a:r>
                <a:rPr lang="ja-JP" altLang="en-US" sz="1100" b="1" dirty="0">
                  <a:solidFill>
                    <a:srgbClr val="002060"/>
                  </a:solidFill>
                </a:rPr>
                <a:t>地域包括</a:t>
              </a:r>
              <a:r>
                <a:rPr lang="ja-JP" altLang="en-US" sz="1100" b="1" dirty="0" smtClean="0">
                  <a:solidFill>
                    <a:srgbClr val="002060"/>
                  </a:solidFill>
                </a:rPr>
                <a:t>支援センター</a:t>
              </a:r>
              <a:endParaRPr lang="en-US" altLang="ja-JP" sz="1100" b="1" dirty="0">
                <a:solidFill>
                  <a:srgbClr val="002060"/>
                </a:solidFill>
              </a:endParaRPr>
            </a:p>
          </p:txBody>
        </p:sp>
        <p:pic>
          <p:nvPicPr>
            <p:cNvPr id="29" name="Picture 12" descr="C:\Users\ARNAS\Desktop\MC900079127.WMF"/>
            <p:cNvPicPr>
              <a:picLocks noChangeAspect="1" noChangeArrowheads="1"/>
            </p:cNvPicPr>
            <p:nvPr/>
          </p:nvPicPr>
          <p:blipFill>
            <a:blip r:embed="rId3" cstate="print"/>
            <a:srcRect/>
            <a:stretch>
              <a:fillRect/>
            </a:stretch>
          </p:blipFill>
          <p:spPr bwMode="auto">
            <a:xfrm>
              <a:off x="5870034" y="2756242"/>
              <a:ext cx="1171197" cy="665753"/>
            </a:xfrm>
            <a:prstGeom prst="rect">
              <a:avLst/>
            </a:prstGeom>
            <a:noFill/>
            <a:ln w="9525">
              <a:noFill/>
              <a:miter lim="800000"/>
              <a:headEnd/>
              <a:tailEnd/>
            </a:ln>
          </p:spPr>
        </p:pic>
        <p:sp>
          <p:nvSpPr>
            <p:cNvPr id="30" name="左右矢印 29"/>
            <p:cNvSpPr/>
            <p:nvPr/>
          </p:nvSpPr>
          <p:spPr>
            <a:xfrm>
              <a:off x="4820680" y="3028215"/>
              <a:ext cx="996416" cy="297765"/>
            </a:xfrm>
            <a:prstGeom prst="leftRightArrow">
              <a:avLst/>
            </a:prstGeom>
            <a:solidFill>
              <a:srgbClr val="FF9999"/>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75">
                <a:defRPr/>
              </a:pPr>
              <a:endParaRPr lang="ja-JP" altLang="en-US">
                <a:solidFill>
                  <a:prstClr val="white"/>
                </a:solidFill>
              </a:endParaRPr>
            </a:p>
          </p:txBody>
        </p:sp>
        <p:sp>
          <p:nvSpPr>
            <p:cNvPr id="31" name="テキスト ボックス 179"/>
            <p:cNvSpPr txBox="1">
              <a:spLocks noChangeArrowheads="1"/>
            </p:cNvSpPr>
            <p:nvPr/>
          </p:nvSpPr>
          <p:spPr bwMode="auto">
            <a:xfrm>
              <a:off x="5036621" y="3057508"/>
              <a:ext cx="413825" cy="216473"/>
            </a:xfrm>
            <a:prstGeom prst="rect">
              <a:avLst/>
            </a:prstGeom>
            <a:noFill/>
            <a:ln w="9525">
              <a:noFill/>
              <a:miter lim="800000"/>
              <a:headEnd/>
              <a:tailEnd/>
            </a:ln>
          </p:spPr>
          <p:txBody>
            <a:bodyPr wrap="none">
              <a:spAutoFit/>
            </a:bodyPr>
            <a:lstStyle/>
            <a:p>
              <a:pPr defTabSz="913575"/>
              <a:r>
                <a:rPr lang="ja-JP" altLang="en-US" sz="1200" dirty="0">
                  <a:solidFill>
                    <a:prstClr val="black"/>
                  </a:solidFill>
                </a:rPr>
                <a:t>連携</a:t>
              </a:r>
            </a:p>
          </p:txBody>
        </p:sp>
        <p:sp>
          <p:nvSpPr>
            <p:cNvPr id="32" name="正方形/長方形 31"/>
            <p:cNvSpPr/>
            <p:nvPr/>
          </p:nvSpPr>
          <p:spPr bwMode="auto">
            <a:xfrm flipH="1">
              <a:off x="3326344" y="2368834"/>
              <a:ext cx="1986696" cy="4265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defTabSz="913575">
                <a:defRPr/>
              </a:pPr>
              <a:r>
                <a:rPr lang="ja-JP" altLang="en-US" sz="1100" b="1" dirty="0">
                  <a:solidFill>
                    <a:srgbClr val="002060"/>
                  </a:solidFill>
                </a:rPr>
                <a:t>在宅医療連携</a:t>
              </a:r>
              <a:r>
                <a:rPr lang="ja-JP" altLang="en-US" sz="1100" b="1" dirty="0" smtClean="0">
                  <a:solidFill>
                    <a:srgbClr val="002060"/>
                  </a:solidFill>
                </a:rPr>
                <a:t>拠点機能</a:t>
              </a:r>
              <a:endParaRPr lang="en-US" altLang="ja-JP" sz="1100" b="1" dirty="0">
                <a:solidFill>
                  <a:srgbClr val="002060"/>
                </a:solidFill>
              </a:endParaRPr>
            </a:p>
            <a:p>
              <a:pPr algn="ctr" defTabSz="913575">
                <a:defRPr/>
              </a:pPr>
              <a:r>
                <a:rPr lang="ja-JP" altLang="en-US" sz="1100" b="1" dirty="0" smtClean="0">
                  <a:solidFill>
                    <a:srgbClr val="002060"/>
                  </a:solidFill>
                </a:rPr>
                <a:t>（</a:t>
              </a:r>
              <a:r>
                <a:rPr lang="ja-JP" altLang="en-US" sz="1100" b="1" dirty="0">
                  <a:solidFill>
                    <a:srgbClr val="002060"/>
                  </a:solidFill>
                </a:rPr>
                <a:t>地区</a:t>
              </a:r>
              <a:r>
                <a:rPr lang="ja-JP" altLang="en-US" sz="1100" b="1" dirty="0" smtClean="0">
                  <a:solidFill>
                    <a:srgbClr val="002060"/>
                  </a:solidFill>
                </a:rPr>
                <a:t>医師会等）</a:t>
              </a:r>
              <a:endParaRPr lang="en-US" altLang="ja-JP" sz="1100" b="1" dirty="0">
                <a:solidFill>
                  <a:srgbClr val="002060"/>
                </a:solidFill>
              </a:endParaRPr>
            </a:p>
          </p:txBody>
        </p:sp>
        <p:pic>
          <p:nvPicPr>
            <p:cNvPr id="33" name="Picture 11" descr="C:\Users\ARNAS\Desktop\MC900079128.WMF"/>
            <p:cNvPicPr>
              <a:picLocks noChangeAspect="1" noChangeArrowheads="1"/>
            </p:cNvPicPr>
            <p:nvPr/>
          </p:nvPicPr>
          <p:blipFill>
            <a:blip r:embed="rId4" cstate="print"/>
            <a:srcRect/>
            <a:stretch>
              <a:fillRect/>
            </a:stretch>
          </p:blipFill>
          <p:spPr bwMode="auto">
            <a:xfrm>
              <a:off x="3710878" y="2808279"/>
              <a:ext cx="1170114" cy="622203"/>
            </a:xfrm>
            <a:prstGeom prst="rect">
              <a:avLst/>
            </a:prstGeom>
            <a:noFill/>
            <a:ln w="9525">
              <a:noFill/>
              <a:miter lim="800000"/>
              <a:headEnd/>
              <a:tailEnd/>
            </a:ln>
          </p:spPr>
        </p:pic>
        <p:sp>
          <p:nvSpPr>
            <p:cNvPr id="34" name="角丸四角形 33"/>
            <p:cNvSpPr/>
            <p:nvPr/>
          </p:nvSpPr>
          <p:spPr>
            <a:xfrm>
              <a:off x="7818041" y="2165368"/>
              <a:ext cx="2164630" cy="814233"/>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r>
                <a:rPr lang="ja-JP" altLang="en-US" b="1" dirty="0" smtClean="0">
                  <a:solidFill>
                    <a:prstClr val="black"/>
                  </a:solidFill>
                </a:rPr>
                <a:t>都道府県</a:t>
              </a:r>
              <a:endParaRPr lang="en-US" altLang="ja-JP" b="1" dirty="0" smtClean="0">
                <a:solidFill>
                  <a:prstClr val="black"/>
                </a:solidFill>
              </a:endParaRPr>
            </a:p>
            <a:p>
              <a:pPr algn="ctr" defTabSz="913575"/>
              <a:r>
                <a:rPr lang="ja-JP" altLang="en-US" sz="1400" dirty="0" smtClean="0">
                  <a:solidFill>
                    <a:prstClr val="black"/>
                  </a:solidFill>
                </a:rPr>
                <a:t>（後方支援・広域調整等）</a:t>
              </a:r>
              <a:endParaRPr lang="en-US" altLang="ja-JP" sz="1400" dirty="0" smtClean="0">
                <a:solidFill>
                  <a:prstClr val="black"/>
                </a:solidFill>
              </a:endParaRPr>
            </a:p>
            <a:p>
              <a:pPr algn="ctr" defTabSz="913575"/>
              <a:endParaRPr lang="en-US" altLang="ja-JP" b="1" dirty="0" smtClean="0">
                <a:solidFill>
                  <a:prstClr val="black"/>
                </a:solidFill>
              </a:endParaRPr>
            </a:p>
          </p:txBody>
        </p:sp>
        <p:sp>
          <p:nvSpPr>
            <p:cNvPr id="35" name="下矢印 34"/>
            <p:cNvSpPr/>
            <p:nvPr/>
          </p:nvSpPr>
          <p:spPr>
            <a:xfrm rot="5400000">
              <a:off x="7158497" y="2400212"/>
              <a:ext cx="749577" cy="312035"/>
            </a:xfrm>
            <a:prstGeom prst="downArrow">
              <a:avLst>
                <a:gd name="adj1" fmla="val 62025"/>
                <a:gd name="adj2" fmla="val 43987"/>
              </a:avLst>
            </a:prstGeom>
            <a:solidFill>
              <a:schemeClr val="accent2">
                <a:lumMod val="60000"/>
                <a:lumOff val="4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sz="1600" dirty="0">
                <a:solidFill>
                  <a:prstClr val="black"/>
                </a:solidFill>
              </a:endParaRPr>
            </a:p>
          </p:txBody>
        </p:sp>
      </p:grpSp>
      <p:sp>
        <p:nvSpPr>
          <p:cNvPr id="21" name="角丸四角形 20"/>
          <p:cNvSpPr/>
          <p:nvPr/>
        </p:nvSpPr>
        <p:spPr>
          <a:xfrm>
            <a:off x="98461" y="685746"/>
            <a:ext cx="9677978" cy="1245038"/>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nchorCtr="0"/>
          <a:lstStyle/>
          <a:p>
            <a:pPr marL="174625" indent="-174625" defTabSz="913575"/>
            <a:r>
              <a:rPr lang="ja-JP" altLang="en-US" sz="1600" dirty="0" smtClean="0">
                <a:solidFill>
                  <a:prstClr val="black"/>
                </a:solidFill>
              </a:rPr>
              <a:t>○</a:t>
            </a:r>
            <a:r>
              <a:rPr lang="ja-JP" altLang="en-US" sz="1600" dirty="0">
                <a:solidFill>
                  <a:prstClr val="black"/>
                </a:solidFill>
              </a:rPr>
              <a:t>　在宅医療・介護の連携推進についてはこれまでもモデル事業等を実施して一定の成果。それを踏まえ、介護保険法の中</a:t>
            </a:r>
            <a:r>
              <a:rPr lang="ja-JP" altLang="en-US" sz="1600" dirty="0" smtClean="0">
                <a:solidFill>
                  <a:prstClr val="black"/>
                </a:solidFill>
              </a:rPr>
              <a:t>で制度化</a:t>
            </a:r>
            <a:r>
              <a:rPr lang="ja-JP" altLang="en-US" sz="1600" dirty="0">
                <a:solidFill>
                  <a:prstClr val="black"/>
                </a:solidFill>
              </a:rPr>
              <a:t>し、全国的に取り組む。</a:t>
            </a:r>
            <a:endParaRPr lang="en-US" altLang="ja-JP" sz="1600" dirty="0">
              <a:solidFill>
                <a:prstClr val="black"/>
              </a:solidFill>
            </a:endParaRPr>
          </a:p>
          <a:p>
            <a:pPr marL="174625" indent="-174625" defTabSz="913575"/>
            <a:endParaRPr lang="en-US" altLang="ja-JP" sz="900" dirty="0">
              <a:solidFill>
                <a:prstClr val="black"/>
              </a:solidFill>
            </a:endParaRPr>
          </a:p>
          <a:p>
            <a:pPr marL="174625" indent="-174625" defTabSz="913575"/>
            <a:r>
              <a:rPr lang="ja-JP" altLang="en-US" sz="1600" dirty="0">
                <a:solidFill>
                  <a:prstClr val="black"/>
                </a:solidFill>
              </a:rPr>
              <a:t>○　具体的には、介護保険法の地域支援事業に位置づけ、市町村が主体となり、地区医師会等と連携しつつ、取り組む。</a:t>
            </a:r>
          </a:p>
        </p:txBody>
      </p:sp>
      <p:sp>
        <p:nvSpPr>
          <p:cNvPr id="18"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smtClean="0">
                <a:solidFill>
                  <a:prstClr val="black"/>
                </a:solidFill>
                <a:latin typeface="ＭＳ ゴシック" panose="020B0609070205080204" pitchFamily="49" charset="-128"/>
                <a:ea typeface="ＭＳ ゴシック" panose="020B0609070205080204" pitchFamily="49" charset="-128"/>
              </a:rPr>
              <a:pPr>
                <a:defRPr/>
              </a:pPr>
              <a:t>17</a:t>
            </a:fld>
            <a:endParaRPr lang="en-US" altLang="ja-JP" sz="1600" dirty="0">
              <a:solidFill>
                <a:prstClr val="black"/>
              </a:solidFill>
              <a:latin typeface="ＭＳ ゴシック" panose="020B0609070205080204" pitchFamily="49" charset="-128"/>
              <a:ea typeface="ＭＳ ゴシック" panose="020B0609070205080204" pitchFamily="49" charset="-128"/>
            </a:endParaRPr>
          </a:p>
        </p:txBody>
      </p:sp>
      <p:sp>
        <p:nvSpPr>
          <p:cNvPr id="17" name="角丸四角形 16"/>
          <p:cNvSpPr/>
          <p:nvPr/>
        </p:nvSpPr>
        <p:spPr>
          <a:xfrm>
            <a:off x="13494" y="4862758"/>
            <a:ext cx="9849544" cy="1728192"/>
          </a:xfrm>
          <a:prstGeom prst="roundRect">
            <a:avLst>
              <a:gd name="adj" fmla="val 9614"/>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defTabSz="913575"/>
            <a:endParaRPr lang="en-US" altLang="ja-JP" sz="200" dirty="0">
              <a:solidFill>
                <a:prstClr val="black"/>
              </a:solidFill>
            </a:endParaRPr>
          </a:p>
          <a:p>
            <a:pPr defTabSz="913575">
              <a:spcBef>
                <a:spcPts val="600"/>
              </a:spcBef>
            </a:pPr>
            <a:r>
              <a:rPr lang="ja-JP" altLang="en-US" sz="1400" dirty="0">
                <a:solidFill>
                  <a:prstClr val="black"/>
                </a:solidFill>
              </a:rPr>
              <a:t>○　地域における医療及び介護を総合的に確保するための基本的な方針に即して、国が定める医療計画の基本方針と介護保険　</a:t>
            </a:r>
            <a:endParaRPr lang="en-US" altLang="ja-JP" sz="1400" dirty="0">
              <a:solidFill>
                <a:prstClr val="black"/>
              </a:solidFill>
            </a:endParaRPr>
          </a:p>
          <a:p>
            <a:pPr defTabSz="913575"/>
            <a:r>
              <a:rPr lang="ja-JP" altLang="en-US" sz="1400" dirty="0">
                <a:solidFill>
                  <a:prstClr val="black"/>
                </a:solidFill>
              </a:rPr>
              <a:t>　事業支援計画の基本指針を整合的なものとして策定。</a:t>
            </a:r>
            <a:endParaRPr lang="en-US" altLang="ja-JP" sz="1400" dirty="0">
              <a:solidFill>
                <a:prstClr val="black"/>
              </a:solidFill>
            </a:endParaRPr>
          </a:p>
          <a:p>
            <a:pPr defTabSz="913575"/>
            <a:endParaRPr lang="en-US" altLang="ja-JP" sz="800" dirty="0">
              <a:solidFill>
                <a:prstClr val="black"/>
              </a:solidFill>
            </a:endParaRPr>
          </a:p>
          <a:p>
            <a:pPr defTabSz="913575"/>
            <a:r>
              <a:rPr lang="ja-JP" altLang="en-US" sz="1400" dirty="0">
                <a:solidFill>
                  <a:prstClr val="black"/>
                </a:solidFill>
              </a:rPr>
              <a:t>○　医療計画と介護保険事業支援計画の計画期間が揃うよう、平成</a:t>
            </a:r>
            <a:r>
              <a:rPr lang="en-US" altLang="ja-JP" sz="1400" dirty="0">
                <a:solidFill>
                  <a:prstClr val="black"/>
                </a:solidFill>
              </a:rPr>
              <a:t>30</a:t>
            </a:r>
            <a:r>
              <a:rPr lang="ja-JP" altLang="en-US" sz="1400" dirty="0">
                <a:solidFill>
                  <a:prstClr val="black"/>
                </a:solidFill>
              </a:rPr>
              <a:t>年度以降、医療計画の計画期間を６年に改め、在宅医療　</a:t>
            </a:r>
            <a:endParaRPr lang="en-US" altLang="ja-JP" sz="1400" dirty="0">
              <a:solidFill>
                <a:prstClr val="black"/>
              </a:solidFill>
            </a:endParaRPr>
          </a:p>
          <a:p>
            <a:pPr defTabSz="913575"/>
            <a:r>
              <a:rPr lang="ja-JP" altLang="en-US" sz="1400" dirty="0">
                <a:solidFill>
                  <a:prstClr val="black"/>
                </a:solidFill>
              </a:rPr>
              <a:t>　など介護保険と関係する部分については、中間年（３年）で必要な見直しを行う。</a:t>
            </a:r>
            <a:endParaRPr lang="en-US" altLang="ja-JP" sz="1400" dirty="0">
              <a:solidFill>
                <a:prstClr val="black"/>
              </a:solidFill>
            </a:endParaRPr>
          </a:p>
          <a:p>
            <a:pPr defTabSz="913575"/>
            <a:endParaRPr lang="en-US" altLang="ja-JP" sz="800" dirty="0">
              <a:solidFill>
                <a:prstClr val="black"/>
              </a:solidFill>
            </a:endParaRPr>
          </a:p>
          <a:p>
            <a:pPr defTabSz="913575"/>
            <a:r>
              <a:rPr lang="ja-JP" altLang="en-US" sz="1400" dirty="0">
                <a:solidFill>
                  <a:prstClr val="black"/>
                </a:solidFill>
              </a:rPr>
              <a:t>○　地域医療ビジョンの中で市町村等ごとの将来の在宅医療の必要量を示すとともに、在宅医療を担う医療機関や訪問看護等</a:t>
            </a:r>
            <a:endParaRPr lang="en-US" altLang="ja-JP" sz="1400" dirty="0">
              <a:solidFill>
                <a:prstClr val="black"/>
              </a:solidFill>
            </a:endParaRPr>
          </a:p>
          <a:p>
            <a:pPr defTabSz="913575"/>
            <a:r>
              <a:rPr lang="ja-JP" altLang="en-US" sz="1400" dirty="0">
                <a:solidFill>
                  <a:prstClr val="black"/>
                </a:solidFill>
              </a:rPr>
              <a:t>　の提供体制に係る目標や役割分担、在宅療養患者の病状の変化に応じた病床の確保のあり方等を医療計画に盛り込む。</a:t>
            </a:r>
          </a:p>
        </p:txBody>
      </p:sp>
      <p:sp>
        <p:nvSpPr>
          <p:cNvPr id="20" name="テキスト ボックス 19"/>
          <p:cNvSpPr txBox="1"/>
          <p:nvPr/>
        </p:nvSpPr>
        <p:spPr>
          <a:xfrm>
            <a:off x="109260" y="4581268"/>
            <a:ext cx="4987756" cy="369251"/>
          </a:xfrm>
          <a:prstGeom prst="rect">
            <a:avLst/>
          </a:prstGeom>
          <a:solidFill>
            <a:srgbClr val="FFFF99"/>
          </a:solidFill>
          <a:ln w="25400">
            <a:solidFill>
              <a:schemeClr val="accent1">
                <a:lumMod val="75000"/>
              </a:schemeClr>
            </a:solidFill>
          </a:ln>
        </p:spPr>
        <p:txBody>
          <a:bodyPr wrap="square" lIns="91357" tIns="45680" rIns="91357" bIns="45680" rtlCol="0" anchor="ctr" anchorCtr="0">
            <a:spAutoFit/>
          </a:bodyPr>
          <a:lstStyle/>
          <a:p>
            <a:pPr algn="ctr" defTabSz="913575" fontAlgn="base">
              <a:spcBef>
                <a:spcPct val="0"/>
              </a:spcBef>
              <a:spcAft>
                <a:spcPct val="0"/>
              </a:spcAft>
            </a:pPr>
            <a:r>
              <a:rPr lang="en-US" altLang="ja-JP" dirty="0" smtClean="0">
                <a:solidFill>
                  <a:prstClr val="black"/>
                </a:solidFill>
                <a:latin typeface="HGP創英角ｺﾞｼｯｸUB" pitchFamily="50" charset="-128"/>
                <a:ea typeface="HGP創英角ｺﾞｼｯｸUB" pitchFamily="50" charset="-128"/>
              </a:rPr>
              <a:t>【</a:t>
            </a:r>
            <a:r>
              <a:rPr lang="ja-JP" altLang="en-US" dirty="0">
                <a:solidFill>
                  <a:prstClr val="black"/>
                </a:solidFill>
                <a:latin typeface="HGP創英角ｺﾞｼｯｸUB" pitchFamily="50" charset="-128"/>
                <a:ea typeface="HGP創英角ｺﾞｼｯｸUB" pitchFamily="50" charset="-128"/>
              </a:rPr>
              <a:t>参考</a:t>
            </a:r>
            <a:r>
              <a:rPr lang="en-US" altLang="ja-JP" dirty="0" smtClean="0">
                <a:solidFill>
                  <a:prstClr val="black"/>
                </a:solidFill>
                <a:latin typeface="HGP創英角ｺﾞｼｯｸUB" pitchFamily="50" charset="-128"/>
                <a:ea typeface="HGP創英角ｺﾞｼｯｸUB" pitchFamily="50" charset="-128"/>
              </a:rPr>
              <a:t>】</a:t>
            </a:r>
            <a:r>
              <a:rPr lang="ja-JP" altLang="en-US" dirty="0" smtClean="0">
                <a:solidFill>
                  <a:prstClr val="black"/>
                </a:solidFill>
                <a:latin typeface="HGP創英角ｺﾞｼｯｸUB" pitchFamily="50" charset="-128"/>
                <a:ea typeface="HGP創英角ｺﾞｼｯｸUB" pitchFamily="50" charset="-128"/>
              </a:rPr>
              <a:t>　医療計画の見直しについて（医療法）</a:t>
            </a:r>
            <a:endParaRPr lang="ja-JP" altLang="en-US" dirty="0">
              <a:solidFill>
                <a:prstClr val="black"/>
              </a:solidFill>
              <a:latin typeface="HGP創英角ｺﾞｼｯｸUB" pitchFamily="50" charset="-128"/>
              <a:ea typeface="HGP創英角ｺﾞｼｯｸUB" pitchFamily="50" charset="-128"/>
            </a:endParaRPr>
          </a:p>
        </p:txBody>
      </p:sp>
      <p:sp>
        <p:nvSpPr>
          <p:cNvPr id="22" name="テキスト ボックス 21"/>
          <p:cNvSpPr txBox="1"/>
          <p:nvPr/>
        </p:nvSpPr>
        <p:spPr>
          <a:xfrm>
            <a:off x="56456" y="44627"/>
            <a:ext cx="9705528" cy="461584"/>
          </a:xfrm>
          <a:prstGeom prst="rect">
            <a:avLst/>
          </a:prstGeom>
          <a:solidFill>
            <a:srgbClr val="FFFF00">
              <a:alpha val="30000"/>
            </a:srgbClr>
          </a:solidFill>
          <a:ln w="25400">
            <a:solidFill>
              <a:schemeClr val="accent1">
                <a:lumMod val="75000"/>
              </a:schemeClr>
            </a:solidFill>
          </a:ln>
        </p:spPr>
        <p:txBody>
          <a:bodyPr wrap="square" lIns="91357" tIns="45680" rIns="91357" bIns="45680" rtlCol="0">
            <a:spAutoFit/>
          </a:bodyPr>
          <a:lstStyle/>
          <a:p>
            <a:pPr algn="ctr" defTabSz="913575" fontAlgn="base">
              <a:spcBef>
                <a:spcPct val="0"/>
              </a:spcBef>
              <a:spcAft>
                <a:spcPct val="0"/>
              </a:spcAft>
            </a:pPr>
            <a:r>
              <a:rPr lang="ja-JP" altLang="en-US" sz="2400" dirty="0" smtClean="0">
                <a:solidFill>
                  <a:prstClr val="black"/>
                </a:solidFill>
                <a:latin typeface="HGP創英角ｺﾞｼｯｸUB" pitchFamily="50" charset="-128"/>
                <a:ea typeface="HGP創英角ｺﾞｼｯｸUB" pitchFamily="50" charset="-128"/>
              </a:rPr>
              <a:t>（１）在宅医療・介護の連携の推進</a:t>
            </a:r>
            <a:endParaRPr lang="ja-JP" altLang="en-US" sz="2400" dirty="0">
              <a:solidFill>
                <a:prstClr val="black"/>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20783229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27364" y="447174"/>
            <a:ext cx="9611463" cy="2693794"/>
          </a:xfrm>
          <a:prstGeom prst="rect">
            <a:avLst/>
          </a:prstGeom>
          <a:ln/>
        </p:spPr>
        <p:style>
          <a:lnRef idx="2">
            <a:schemeClr val="accent1"/>
          </a:lnRef>
          <a:fillRef idx="1">
            <a:schemeClr val="lt1"/>
          </a:fillRef>
          <a:effectRef idx="0">
            <a:schemeClr val="accent1"/>
          </a:effectRef>
          <a:fontRef idx="minor">
            <a:schemeClr val="dk1"/>
          </a:fontRef>
        </p:style>
        <p:txBody>
          <a:bodyPr rtlCol="0" anchor="t"/>
          <a:lstStyle/>
          <a:p>
            <a:pPr defTabSz="913575"/>
            <a:r>
              <a:rPr lang="ja-JP" altLang="en-US" sz="1600" b="1" dirty="0" smtClean="0">
                <a:solidFill>
                  <a:prstClr val="black"/>
                </a:solidFill>
              </a:rPr>
              <a:t>○事業の概要</a:t>
            </a:r>
          </a:p>
          <a:p>
            <a:pPr defTabSz="913575">
              <a:defRPr/>
            </a:pPr>
            <a:r>
              <a:rPr lang="ja-JP" altLang="en-US" sz="1400" dirty="0" smtClean="0">
                <a:solidFill>
                  <a:prstClr val="black"/>
                </a:solidFill>
              </a:rPr>
              <a:t>　　医療</a:t>
            </a:r>
            <a:r>
              <a:rPr lang="ja-JP" altLang="en-US" sz="1400" dirty="0">
                <a:solidFill>
                  <a:prstClr val="black"/>
                </a:solidFill>
              </a:rPr>
              <a:t>と介護の両方を必要とする状態になっても住み慣れた地域で自分らしい暮らしを人生の最後まで続けることができる</a:t>
            </a:r>
            <a:r>
              <a:rPr lang="ja-JP" altLang="en-US" sz="1400" dirty="0" smtClean="0">
                <a:solidFill>
                  <a:prstClr val="black"/>
                </a:solidFill>
              </a:rPr>
              <a:t>よう　</a:t>
            </a:r>
            <a:endParaRPr lang="en-US" altLang="ja-JP" sz="1400" dirty="0" smtClean="0">
              <a:solidFill>
                <a:prstClr val="black"/>
              </a:solidFill>
            </a:endParaRPr>
          </a:p>
          <a:p>
            <a:pPr defTabSz="913575">
              <a:defRPr/>
            </a:pPr>
            <a:r>
              <a:rPr lang="ja-JP" altLang="en-US" sz="1400" dirty="0">
                <a:solidFill>
                  <a:prstClr val="black"/>
                </a:solidFill>
              </a:rPr>
              <a:t>　</a:t>
            </a:r>
            <a:r>
              <a:rPr lang="ja-JP" altLang="en-US" sz="1400" dirty="0" smtClean="0">
                <a:solidFill>
                  <a:prstClr val="black"/>
                </a:solidFill>
              </a:rPr>
              <a:t>　に</a:t>
            </a:r>
            <a:r>
              <a:rPr lang="ja-JP" altLang="en-US" sz="1400" dirty="0">
                <a:solidFill>
                  <a:prstClr val="black"/>
                </a:solidFill>
              </a:rPr>
              <a:t>、</a:t>
            </a:r>
            <a:r>
              <a:rPr lang="ja-JP" altLang="ja-JP" sz="1400" dirty="0">
                <a:solidFill>
                  <a:prstClr val="black"/>
                </a:solidFill>
              </a:rPr>
              <a:t>住民に身近な市町村が中心となって</a:t>
            </a:r>
            <a:r>
              <a:rPr lang="ja-JP" altLang="en-US" sz="1400" dirty="0">
                <a:solidFill>
                  <a:prstClr val="black"/>
                </a:solidFill>
              </a:rPr>
              <a:t>、</a:t>
            </a:r>
            <a:r>
              <a:rPr lang="ja-JP" altLang="ja-JP" sz="1400" dirty="0">
                <a:solidFill>
                  <a:prstClr val="black"/>
                </a:solidFill>
              </a:rPr>
              <a:t>国と都道府県の支援の下、地域の医師会等と連携しつつ</a:t>
            </a:r>
            <a:r>
              <a:rPr lang="ja-JP" altLang="en-US" sz="1400" dirty="0">
                <a:solidFill>
                  <a:prstClr val="black"/>
                </a:solidFill>
              </a:rPr>
              <a:t>在宅医療・介護連携</a:t>
            </a:r>
            <a:r>
              <a:rPr lang="ja-JP" altLang="en-US" sz="1400" dirty="0" smtClean="0">
                <a:solidFill>
                  <a:prstClr val="black"/>
                </a:solidFill>
              </a:rPr>
              <a:t>の</a:t>
            </a:r>
            <a:endParaRPr lang="en-US" altLang="ja-JP" sz="1400" dirty="0" smtClean="0">
              <a:solidFill>
                <a:prstClr val="black"/>
              </a:solidFill>
            </a:endParaRPr>
          </a:p>
          <a:p>
            <a:pPr defTabSz="913575">
              <a:defRPr/>
            </a:pPr>
            <a:r>
              <a:rPr lang="ja-JP" altLang="en-US" sz="1400" dirty="0">
                <a:solidFill>
                  <a:prstClr val="black"/>
                </a:solidFill>
              </a:rPr>
              <a:t>　</a:t>
            </a:r>
            <a:r>
              <a:rPr lang="ja-JP" altLang="en-US" sz="1400" dirty="0" smtClean="0">
                <a:solidFill>
                  <a:prstClr val="black"/>
                </a:solidFill>
              </a:rPr>
              <a:t>　推進</a:t>
            </a:r>
            <a:r>
              <a:rPr lang="ja-JP" altLang="en-US" sz="1400" dirty="0">
                <a:solidFill>
                  <a:prstClr val="black"/>
                </a:solidFill>
              </a:rPr>
              <a:t>に取り組む</a:t>
            </a:r>
            <a:endParaRPr lang="en-US" altLang="ja-JP" sz="1400" dirty="0">
              <a:solidFill>
                <a:prstClr val="black"/>
              </a:solidFill>
            </a:endParaRPr>
          </a:p>
          <a:p>
            <a:pPr defTabSz="913575"/>
            <a:r>
              <a:rPr lang="ja-JP" altLang="en-US" sz="1600" b="1" dirty="0" smtClean="0">
                <a:solidFill>
                  <a:prstClr val="black"/>
                </a:solidFill>
              </a:rPr>
              <a:t>○事業の主な内容（案）</a:t>
            </a:r>
          </a:p>
          <a:p>
            <a:pPr defTabSz="913575" fontAlgn="t"/>
            <a:r>
              <a:rPr lang="ja-JP" altLang="en-US" sz="1400" dirty="0" smtClean="0">
                <a:solidFill>
                  <a:prstClr val="black"/>
                </a:solidFill>
              </a:rPr>
              <a:t>　　</a:t>
            </a:r>
            <a:r>
              <a:rPr lang="ja-JP" altLang="ja-JP" sz="1400" dirty="0" smtClean="0">
                <a:solidFill>
                  <a:prstClr val="black"/>
                </a:solidFill>
              </a:rPr>
              <a:t>➀</a:t>
            </a:r>
            <a:r>
              <a:rPr lang="ja-JP" altLang="en-US" sz="1400" dirty="0">
                <a:solidFill>
                  <a:prstClr val="black"/>
                </a:solidFill>
              </a:rPr>
              <a:t>地域の医療・福祉資源の把握及び活用</a:t>
            </a:r>
            <a:endParaRPr lang="ja-JP" altLang="ja-JP" sz="1400" dirty="0">
              <a:solidFill>
                <a:prstClr val="black"/>
              </a:solidFill>
            </a:endParaRPr>
          </a:p>
          <a:p>
            <a:pPr defTabSz="913575" fontAlgn="t"/>
            <a:r>
              <a:rPr lang="ja-JP" altLang="en-US" sz="1400" dirty="0">
                <a:solidFill>
                  <a:prstClr val="black"/>
                </a:solidFill>
              </a:rPr>
              <a:t>　　</a:t>
            </a:r>
            <a:r>
              <a:rPr lang="ja-JP" altLang="ja-JP" sz="1400" dirty="0">
                <a:solidFill>
                  <a:prstClr val="black"/>
                </a:solidFill>
              </a:rPr>
              <a:t>➁</a:t>
            </a:r>
            <a:r>
              <a:rPr lang="ja-JP" altLang="en-US" sz="1400" dirty="0">
                <a:solidFill>
                  <a:prstClr val="black"/>
                </a:solidFill>
              </a:rPr>
              <a:t>在宅医療・介護連携に関する会議への参加又は関係者の出席の仲介</a:t>
            </a:r>
            <a:endParaRPr lang="ja-JP" altLang="ja-JP" sz="1400" dirty="0">
              <a:solidFill>
                <a:prstClr val="black"/>
              </a:solidFill>
            </a:endParaRPr>
          </a:p>
          <a:p>
            <a:pPr defTabSz="913575" fontAlgn="t"/>
            <a:r>
              <a:rPr lang="ja-JP" altLang="en-US" sz="1400" dirty="0">
                <a:solidFill>
                  <a:prstClr val="black"/>
                </a:solidFill>
              </a:rPr>
              <a:t>　　</a:t>
            </a:r>
            <a:r>
              <a:rPr lang="ja-JP" altLang="ja-JP" sz="1400" dirty="0">
                <a:solidFill>
                  <a:prstClr val="black"/>
                </a:solidFill>
              </a:rPr>
              <a:t>➂</a:t>
            </a:r>
            <a:r>
              <a:rPr lang="ja-JP" altLang="en-US" sz="1400" dirty="0">
                <a:solidFill>
                  <a:prstClr val="black"/>
                </a:solidFill>
              </a:rPr>
              <a:t>在宅医療・介護連携に関する研修の実施　</a:t>
            </a:r>
            <a:endParaRPr lang="ja-JP" altLang="ja-JP" sz="1400" dirty="0">
              <a:solidFill>
                <a:prstClr val="black"/>
              </a:solidFill>
            </a:endParaRPr>
          </a:p>
          <a:p>
            <a:pPr defTabSz="913575" fontAlgn="t"/>
            <a:r>
              <a:rPr lang="ja-JP" altLang="en-US" sz="1400" dirty="0">
                <a:solidFill>
                  <a:prstClr val="black"/>
                </a:solidFill>
              </a:rPr>
              <a:t>　　</a:t>
            </a:r>
            <a:r>
              <a:rPr lang="ja-JP" altLang="ja-JP" sz="1400" dirty="0">
                <a:solidFill>
                  <a:prstClr val="black"/>
                </a:solidFill>
              </a:rPr>
              <a:t>➃</a:t>
            </a:r>
            <a:r>
              <a:rPr lang="en-US" altLang="ja-JP" sz="1400" dirty="0">
                <a:solidFill>
                  <a:prstClr val="black"/>
                </a:solidFill>
              </a:rPr>
              <a:t>24</a:t>
            </a:r>
            <a:r>
              <a:rPr lang="ja-JP" altLang="en-US" sz="1400" dirty="0">
                <a:solidFill>
                  <a:prstClr val="black"/>
                </a:solidFill>
              </a:rPr>
              <a:t>時間</a:t>
            </a:r>
            <a:r>
              <a:rPr lang="en-US" altLang="ja-JP" sz="1400" dirty="0">
                <a:solidFill>
                  <a:prstClr val="black"/>
                </a:solidFill>
              </a:rPr>
              <a:t>365</a:t>
            </a:r>
            <a:r>
              <a:rPr lang="ja-JP" altLang="en-US" sz="1400" dirty="0">
                <a:solidFill>
                  <a:prstClr val="black"/>
                </a:solidFill>
              </a:rPr>
              <a:t>日の在宅医療・介護提供体制の構築</a:t>
            </a:r>
            <a:endParaRPr lang="ja-JP" altLang="ja-JP" sz="1400" dirty="0">
              <a:solidFill>
                <a:prstClr val="black"/>
              </a:solidFill>
            </a:endParaRPr>
          </a:p>
          <a:p>
            <a:pPr defTabSz="913575" fontAlgn="t"/>
            <a:r>
              <a:rPr lang="ja-JP" altLang="en-US" sz="1400" dirty="0">
                <a:solidFill>
                  <a:prstClr val="black"/>
                </a:solidFill>
              </a:rPr>
              <a:t>　　</a:t>
            </a:r>
            <a:r>
              <a:rPr lang="ja-JP" altLang="ja-JP" sz="1400" dirty="0">
                <a:solidFill>
                  <a:prstClr val="black"/>
                </a:solidFill>
              </a:rPr>
              <a:t>➄</a:t>
            </a:r>
            <a:r>
              <a:rPr lang="ja-JP" altLang="en-US" sz="1400" dirty="0">
                <a:solidFill>
                  <a:prstClr val="black"/>
                </a:solidFill>
              </a:rPr>
              <a:t>地域包括支援センター・介護支援専門員等への支援</a:t>
            </a:r>
            <a:endParaRPr lang="ja-JP" altLang="ja-JP" sz="1400" dirty="0">
              <a:solidFill>
                <a:prstClr val="black"/>
              </a:solidFill>
            </a:endParaRPr>
          </a:p>
          <a:p>
            <a:pPr defTabSz="913575" fontAlgn="t"/>
            <a:r>
              <a:rPr lang="ja-JP" altLang="en-US" sz="1400" dirty="0" smtClean="0">
                <a:solidFill>
                  <a:prstClr val="black"/>
                </a:solidFill>
              </a:rPr>
              <a:t>　　</a:t>
            </a:r>
            <a:r>
              <a:rPr lang="ja-JP" altLang="ja-JP" sz="1400" dirty="0" smtClean="0">
                <a:solidFill>
                  <a:prstClr val="black"/>
                </a:solidFill>
              </a:rPr>
              <a:t>➅</a:t>
            </a:r>
            <a:r>
              <a:rPr lang="ja-JP" altLang="ja-JP" sz="1400" dirty="0">
                <a:solidFill>
                  <a:prstClr val="black"/>
                </a:solidFill>
              </a:rPr>
              <a:t>退院支援</a:t>
            </a:r>
            <a:r>
              <a:rPr lang="ja-JP" altLang="ja-JP" sz="1400" dirty="0" smtClean="0">
                <a:solidFill>
                  <a:prstClr val="black"/>
                </a:solidFill>
              </a:rPr>
              <a:t>に</a:t>
            </a:r>
            <a:r>
              <a:rPr lang="ja-JP" altLang="en-US" sz="1400" dirty="0" smtClean="0">
                <a:solidFill>
                  <a:prstClr val="black"/>
                </a:solidFill>
              </a:rPr>
              <a:t>資する医療・介護サービス提供施設間の</a:t>
            </a:r>
            <a:r>
              <a:rPr lang="ja-JP" altLang="ja-JP" sz="1400" dirty="0" smtClean="0">
                <a:solidFill>
                  <a:prstClr val="black"/>
                </a:solidFill>
              </a:rPr>
              <a:t>連携体制</a:t>
            </a:r>
            <a:r>
              <a:rPr lang="ja-JP" altLang="en-US" sz="1400" dirty="0" smtClean="0">
                <a:solidFill>
                  <a:prstClr val="black"/>
                </a:solidFill>
              </a:rPr>
              <a:t>を</a:t>
            </a:r>
            <a:r>
              <a:rPr lang="ja-JP" altLang="ja-JP" sz="1400" dirty="0" smtClean="0">
                <a:solidFill>
                  <a:prstClr val="black"/>
                </a:solidFill>
              </a:rPr>
              <a:t>構築</a:t>
            </a:r>
            <a:r>
              <a:rPr lang="ja-JP" altLang="en-US" sz="1400" dirty="0">
                <a:solidFill>
                  <a:prstClr val="black"/>
                </a:solidFill>
              </a:rPr>
              <a:t>する</a:t>
            </a:r>
            <a:r>
              <a:rPr lang="ja-JP" altLang="ja-JP" sz="1400" dirty="0" smtClean="0">
                <a:solidFill>
                  <a:prstClr val="black"/>
                </a:solidFill>
              </a:rPr>
              <a:t>ため</a:t>
            </a:r>
            <a:r>
              <a:rPr lang="ja-JP" altLang="ja-JP" sz="1400" dirty="0">
                <a:solidFill>
                  <a:prstClr val="black"/>
                </a:solidFill>
              </a:rPr>
              <a:t>の支援</a:t>
            </a:r>
          </a:p>
          <a:p>
            <a:pPr defTabSz="913575" fontAlgn="t"/>
            <a:r>
              <a:rPr lang="ja-JP" altLang="en-US" sz="1400" dirty="0" smtClean="0">
                <a:solidFill>
                  <a:prstClr val="black"/>
                </a:solidFill>
              </a:rPr>
              <a:t>　　</a:t>
            </a:r>
            <a:r>
              <a:rPr lang="ja-JP" altLang="ja-JP" sz="1400" dirty="0" smtClean="0">
                <a:solidFill>
                  <a:prstClr val="black"/>
                </a:solidFill>
              </a:rPr>
              <a:t>➆</a:t>
            </a:r>
            <a:r>
              <a:rPr lang="ja-JP" altLang="ja-JP" sz="1400" dirty="0">
                <a:solidFill>
                  <a:prstClr val="black"/>
                </a:solidFill>
              </a:rPr>
              <a:t>在宅医療・介護サービスに関する地域住民への普及啓発</a:t>
            </a:r>
          </a:p>
        </p:txBody>
      </p:sp>
      <p:sp>
        <p:nvSpPr>
          <p:cNvPr id="17" name="正方形/長方形 16"/>
          <p:cNvSpPr/>
          <p:nvPr/>
        </p:nvSpPr>
        <p:spPr>
          <a:xfrm>
            <a:off x="54" y="-88900"/>
            <a:ext cx="9906395" cy="534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defTabSz="913575">
              <a:defRPr/>
            </a:pPr>
            <a:r>
              <a:rPr lang="ja-JP" altLang="en-US" sz="2400" dirty="0" smtClean="0">
                <a:solidFill>
                  <a:prstClr val="black"/>
                </a:solidFill>
                <a:latin typeface="HG丸ｺﾞｼｯｸM-PRO" pitchFamily="50" charset="-128"/>
                <a:ea typeface="HG丸ｺﾞｼｯｸM-PRO" pitchFamily="50" charset="-128"/>
              </a:rPr>
              <a:t>在宅医療・介護連携推進事業について（イメージ）</a:t>
            </a:r>
            <a:endParaRPr lang="ja-JP" altLang="en-US" sz="2200" spc="-150" dirty="0">
              <a:solidFill>
                <a:prstClr val="black"/>
              </a:solidFill>
              <a:latin typeface="HG丸ｺﾞｼｯｸM-PRO" pitchFamily="50" charset="-128"/>
              <a:ea typeface="HG丸ｺﾞｼｯｸM-PRO" pitchFamily="50" charset="-128"/>
            </a:endParaRPr>
          </a:p>
        </p:txBody>
      </p:sp>
      <p:sp>
        <p:nvSpPr>
          <p:cNvPr id="20" name="角丸四角形 19"/>
          <p:cNvSpPr/>
          <p:nvPr/>
        </p:nvSpPr>
        <p:spPr>
          <a:xfrm>
            <a:off x="49879" y="3182367"/>
            <a:ext cx="3938887" cy="1443608"/>
          </a:xfrm>
          <a:prstGeom prst="roundRect">
            <a:avLst>
              <a:gd name="adj" fmla="val 7275"/>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defTabSz="913575"/>
            <a:endParaRPr lang="ja-JP" altLang="en-US">
              <a:solidFill>
                <a:prstClr val="white"/>
              </a:solidFill>
            </a:endParaRPr>
          </a:p>
        </p:txBody>
      </p:sp>
      <p:sp>
        <p:nvSpPr>
          <p:cNvPr id="21" name="テキスト ボックス 20"/>
          <p:cNvSpPr txBox="1"/>
          <p:nvPr/>
        </p:nvSpPr>
        <p:spPr>
          <a:xfrm>
            <a:off x="88837" y="3478910"/>
            <a:ext cx="2320522" cy="1061829"/>
          </a:xfrm>
          <a:prstGeom prst="rect">
            <a:avLst/>
          </a:prstGeom>
          <a:solidFill>
            <a:srgbClr val="FFFFCC"/>
          </a:solidFill>
        </p:spPr>
        <p:txBody>
          <a:bodyPr wrap="square" rtlCol="0">
            <a:spAutoFit/>
          </a:bodyPr>
          <a:lstStyle/>
          <a:p>
            <a:pPr marL="177800" indent="-177800" defTabSz="913575">
              <a:buFont typeface="Wingdings" pitchFamily="2" charset="2"/>
              <a:buChar char="u"/>
            </a:pPr>
            <a:r>
              <a:rPr lang="ja-JP" altLang="en-US" sz="1050" dirty="0" smtClean="0">
                <a:solidFill>
                  <a:prstClr val="black"/>
                </a:solidFill>
              </a:rPr>
              <a:t>地域の医療機関の分布、医療機能を把握し、地図又はリスト化</a:t>
            </a:r>
          </a:p>
          <a:p>
            <a:pPr marL="177800" indent="-177800" defTabSz="913575">
              <a:buFont typeface="Wingdings" pitchFamily="2" charset="2"/>
              <a:buChar char="u"/>
            </a:pPr>
            <a:r>
              <a:rPr lang="ja-JP" altLang="en-US" sz="1050" dirty="0">
                <a:solidFill>
                  <a:prstClr val="black"/>
                </a:solidFill>
              </a:rPr>
              <a:t>さら</a:t>
            </a:r>
            <a:r>
              <a:rPr lang="ja-JP" altLang="en-US" sz="1050" dirty="0" smtClean="0">
                <a:solidFill>
                  <a:prstClr val="black"/>
                </a:solidFill>
              </a:rPr>
              <a:t>に連携に有用な項目（在宅医療の取組状況、医師の相談対応が可能な日時等）</a:t>
            </a:r>
            <a:r>
              <a:rPr lang="ja-JP" altLang="en-US" sz="1050" dirty="0">
                <a:solidFill>
                  <a:prstClr val="black"/>
                </a:solidFill>
              </a:rPr>
              <a:t>を</a:t>
            </a:r>
            <a:r>
              <a:rPr lang="ja-JP" altLang="en-US" sz="1050" dirty="0" smtClean="0">
                <a:solidFill>
                  <a:prstClr val="black"/>
                </a:solidFill>
              </a:rPr>
              <a:t>調査した結果を、関係者間で共有、公表　　等</a:t>
            </a:r>
            <a:endParaRPr lang="en-US" altLang="ja-JP" sz="1050" dirty="0" smtClean="0">
              <a:solidFill>
                <a:prstClr val="black"/>
              </a:solidFill>
            </a:endParaRPr>
          </a:p>
        </p:txBody>
      </p:sp>
      <p:sp>
        <p:nvSpPr>
          <p:cNvPr id="23" name="テキスト ボックス 22"/>
          <p:cNvSpPr txBox="1"/>
          <p:nvPr/>
        </p:nvSpPr>
        <p:spPr>
          <a:xfrm>
            <a:off x="166355" y="3192032"/>
            <a:ext cx="3822425" cy="276999"/>
          </a:xfrm>
          <a:prstGeom prst="rect">
            <a:avLst/>
          </a:prstGeom>
          <a:noFill/>
        </p:spPr>
        <p:txBody>
          <a:bodyPr wrap="square" rtlCol="0">
            <a:spAutoFit/>
          </a:bodyPr>
          <a:lstStyle/>
          <a:p>
            <a:pPr defTabSz="913575"/>
            <a:r>
              <a:rPr lang="ja-JP" altLang="en-US" sz="1200" dirty="0" smtClean="0">
                <a:solidFill>
                  <a:prstClr val="black"/>
                </a:solidFill>
                <a:latin typeface="HGSｺﾞｼｯｸE" pitchFamily="50" charset="-128"/>
                <a:ea typeface="ＤＨＰ平成明朝体W7" pitchFamily="2" charset="-128"/>
              </a:rPr>
              <a:t>➀ 地域の医療・福祉資源の把握及び活用</a:t>
            </a:r>
          </a:p>
        </p:txBody>
      </p:sp>
      <p:pic>
        <p:nvPicPr>
          <p:cNvPr id="26" name="Picture 4"/>
          <p:cNvPicPr>
            <a:picLocks noChangeAspect="1" noChangeArrowheads="1"/>
          </p:cNvPicPr>
          <p:nvPr/>
        </p:nvPicPr>
        <p:blipFill>
          <a:blip r:embed="rId3" cstate="print"/>
          <a:srcRect/>
          <a:stretch>
            <a:fillRect/>
          </a:stretch>
        </p:blipFill>
        <p:spPr bwMode="auto">
          <a:xfrm>
            <a:off x="2476616" y="3489499"/>
            <a:ext cx="1341016" cy="1070545"/>
          </a:xfrm>
          <a:prstGeom prst="rect">
            <a:avLst/>
          </a:prstGeom>
          <a:noFill/>
          <a:ln w="57150">
            <a:solidFill>
              <a:schemeClr val="accent6">
                <a:lumMod val="60000"/>
                <a:lumOff val="40000"/>
                <a:alpha val="48000"/>
              </a:schemeClr>
            </a:solidFill>
            <a:miter lim="800000"/>
            <a:headEnd/>
            <a:tailEnd/>
          </a:ln>
          <a:effectLst>
            <a:outerShdw dist="107763" dir="2700000" algn="ctr" rotWithShape="0">
              <a:srgbClr val="808080">
                <a:alpha val="50000"/>
              </a:srgbClr>
            </a:outerShdw>
          </a:effectLst>
        </p:spPr>
      </p:pic>
      <p:sp>
        <p:nvSpPr>
          <p:cNvPr id="27" name="テキスト ボックス 26"/>
          <p:cNvSpPr txBox="1"/>
          <p:nvPr/>
        </p:nvSpPr>
        <p:spPr>
          <a:xfrm>
            <a:off x="3124664" y="4344020"/>
            <a:ext cx="936104" cy="253916"/>
          </a:xfrm>
          <a:prstGeom prst="rect">
            <a:avLst/>
          </a:prstGeom>
          <a:noFill/>
        </p:spPr>
        <p:txBody>
          <a:bodyPr wrap="square" rtlCol="0">
            <a:spAutoFit/>
          </a:bodyPr>
          <a:lstStyle/>
          <a:p>
            <a:pPr algn="ctr" defTabSz="913575"/>
            <a:r>
              <a:rPr lang="ja-JP" altLang="en-US" sz="1050" dirty="0" smtClean="0">
                <a:solidFill>
                  <a:prstClr val="black"/>
                </a:solidFill>
                <a:latin typeface="HGPｺﾞｼｯｸE" pitchFamily="50" charset="-128"/>
                <a:ea typeface="HGPｺﾞｼｯｸE" pitchFamily="50" charset="-128"/>
              </a:rPr>
              <a:t>（熊本市）</a:t>
            </a:r>
            <a:endParaRPr lang="ja-JP" altLang="en-US" sz="1050" dirty="0">
              <a:solidFill>
                <a:prstClr val="black"/>
              </a:solidFill>
              <a:latin typeface="HGPｺﾞｼｯｸE" pitchFamily="50" charset="-128"/>
              <a:ea typeface="HGPｺﾞｼｯｸE" pitchFamily="50" charset="-128"/>
            </a:endParaRPr>
          </a:p>
        </p:txBody>
      </p:sp>
      <p:sp>
        <p:nvSpPr>
          <p:cNvPr id="28" name="角丸四角形 27"/>
          <p:cNvSpPr/>
          <p:nvPr/>
        </p:nvSpPr>
        <p:spPr>
          <a:xfrm>
            <a:off x="56246" y="4683661"/>
            <a:ext cx="3932533" cy="1145986"/>
          </a:xfrm>
          <a:prstGeom prst="roundRect">
            <a:avLst>
              <a:gd name="adj" fmla="val 4155"/>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defTabSz="913575"/>
            <a:endParaRPr lang="ja-JP" altLang="en-US">
              <a:solidFill>
                <a:prstClr val="white"/>
              </a:solidFill>
            </a:endParaRPr>
          </a:p>
        </p:txBody>
      </p:sp>
      <p:sp>
        <p:nvSpPr>
          <p:cNvPr id="30" name="テキスト ボックス 29"/>
          <p:cNvSpPr txBox="1"/>
          <p:nvPr/>
        </p:nvSpPr>
        <p:spPr>
          <a:xfrm>
            <a:off x="171423" y="4657751"/>
            <a:ext cx="3279374" cy="276999"/>
          </a:xfrm>
          <a:prstGeom prst="rect">
            <a:avLst/>
          </a:prstGeom>
          <a:noFill/>
        </p:spPr>
        <p:txBody>
          <a:bodyPr wrap="square" rtlCol="0">
            <a:spAutoFit/>
          </a:bodyPr>
          <a:lstStyle/>
          <a:p>
            <a:pPr defTabSz="913575"/>
            <a:r>
              <a:rPr lang="ja-JP" altLang="en-US" sz="1200" dirty="0" smtClean="0">
                <a:solidFill>
                  <a:prstClr val="black"/>
                </a:solidFill>
                <a:latin typeface="HGSｺﾞｼｯｸE" pitchFamily="50" charset="-128"/>
                <a:ea typeface="ＤＨＰ平成明朝体W7" pitchFamily="2" charset="-128"/>
              </a:rPr>
              <a:t>② 多施設連携のための協議会</a:t>
            </a:r>
          </a:p>
        </p:txBody>
      </p:sp>
      <p:sp>
        <p:nvSpPr>
          <p:cNvPr id="31" name="テキスト ボックス 30"/>
          <p:cNvSpPr txBox="1"/>
          <p:nvPr/>
        </p:nvSpPr>
        <p:spPr>
          <a:xfrm>
            <a:off x="153808" y="4895493"/>
            <a:ext cx="2255552" cy="900246"/>
          </a:xfrm>
          <a:prstGeom prst="rect">
            <a:avLst/>
          </a:prstGeom>
          <a:solidFill>
            <a:srgbClr val="FFFFCC"/>
          </a:solidFill>
        </p:spPr>
        <p:txBody>
          <a:bodyPr wrap="square" rtlCol="0">
            <a:spAutoFit/>
          </a:bodyPr>
          <a:lstStyle/>
          <a:p>
            <a:pPr marL="182563" indent="-182563" defTabSz="913575">
              <a:buFont typeface="Wingdings" pitchFamily="2" charset="2"/>
              <a:buChar char="u"/>
            </a:pPr>
            <a:r>
              <a:rPr lang="ja-JP" altLang="en-US" sz="1050" dirty="0" smtClean="0">
                <a:solidFill>
                  <a:prstClr val="black"/>
                </a:solidFill>
              </a:rPr>
              <a:t>在宅医療・介護サービス提供施設の関係者が集まる会議を開催し、情報共有のための様式の統一、ケアマネタイム等を検討し、合意形成を図る　　等</a:t>
            </a:r>
            <a:endParaRPr lang="ja-JP" altLang="en-US" sz="1050" dirty="0">
              <a:solidFill>
                <a:prstClr val="black"/>
              </a:solidFill>
            </a:endParaRPr>
          </a:p>
        </p:txBody>
      </p:sp>
      <p:pic>
        <p:nvPicPr>
          <p:cNvPr id="38" name="図 37" descr="C:\Users\U5652\Desktop\Pics（報告書用）\1.30検討会\CIMG102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9317" y="4722778"/>
            <a:ext cx="1341016" cy="1080120"/>
          </a:xfrm>
          <a:prstGeom prst="rect">
            <a:avLst/>
          </a:prstGeom>
          <a:noFill/>
          <a:ln>
            <a:noFill/>
          </a:ln>
        </p:spPr>
      </p:pic>
      <p:sp>
        <p:nvSpPr>
          <p:cNvPr id="41" name="角丸四角形 40"/>
          <p:cNvSpPr/>
          <p:nvPr/>
        </p:nvSpPr>
        <p:spPr>
          <a:xfrm>
            <a:off x="49879" y="5867401"/>
            <a:ext cx="3938887" cy="912068"/>
          </a:xfrm>
          <a:prstGeom prst="roundRect">
            <a:avLst>
              <a:gd name="adj" fmla="val 8583"/>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defTabSz="913575"/>
            <a:endParaRPr lang="ja-JP" altLang="en-US">
              <a:solidFill>
                <a:prstClr val="white"/>
              </a:solidFill>
            </a:endParaRPr>
          </a:p>
        </p:txBody>
      </p:sp>
      <p:sp>
        <p:nvSpPr>
          <p:cNvPr id="42" name="テキスト ボックス 41"/>
          <p:cNvSpPr txBox="1"/>
          <p:nvPr/>
        </p:nvSpPr>
        <p:spPr>
          <a:xfrm>
            <a:off x="189933" y="5859360"/>
            <a:ext cx="3741979" cy="276999"/>
          </a:xfrm>
          <a:prstGeom prst="rect">
            <a:avLst/>
          </a:prstGeom>
          <a:noFill/>
        </p:spPr>
        <p:txBody>
          <a:bodyPr wrap="square" rtlCol="0">
            <a:spAutoFit/>
          </a:bodyPr>
          <a:lstStyle/>
          <a:p>
            <a:pPr defTabSz="913575"/>
            <a:r>
              <a:rPr lang="ja-JP" altLang="en-US" sz="1200" dirty="0" smtClean="0">
                <a:solidFill>
                  <a:prstClr val="black"/>
                </a:solidFill>
                <a:latin typeface="HGSｺﾞｼｯｸE" pitchFamily="50" charset="-128"/>
                <a:ea typeface="ＤＨＰ平成明朝体W7" pitchFamily="2" charset="-128"/>
              </a:rPr>
              <a:t>③ 多職種連携のための研修</a:t>
            </a:r>
            <a:endParaRPr lang="ja-JP" altLang="en-US" sz="1200" dirty="0">
              <a:solidFill>
                <a:prstClr val="black"/>
              </a:solidFill>
              <a:latin typeface="HGSｺﾞｼｯｸE" pitchFamily="50" charset="-128"/>
              <a:ea typeface="ＤＨＰ平成明朝体W7" pitchFamily="2" charset="-128"/>
            </a:endParaRPr>
          </a:p>
        </p:txBody>
      </p:sp>
      <p:sp>
        <p:nvSpPr>
          <p:cNvPr id="43" name="テキスト ボックス 42"/>
          <p:cNvSpPr txBox="1"/>
          <p:nvPr/>
        </p:nvSpPr>
        <p:spPr>
          <a:xfrm>
            <a:off x="128464" y="6164427"/>
            <a:ext cx="3711494" cy="577081"/>
          </a:xfrm>
          <a:prstGeom prst="rect">
            <a:avLst/>
          </a:prstGeom>
          <a:solidFill>
            <a:srgbClr val="FFFFCC"/>
          </a:solidFill>
        </p:spPr>
        <p:txBody>
          <a:bodyPr wrap="square" rtlCol="0">
            <a:spAutoFit/>
          </a:bodyPr>
          <a:lstStyle/>
          <a:p>
            <a:pPr defTabSz="913575">
              <a:buFont typeface="Wingdings" pitchFamily="2" charset="2"/>
              <a:buChar char="u"/>
            </a:pPr>
            <a:r>
              <a:rPr lang="ja-JP" altLang="en-US" sz="1050" dirty="0" smtClean="0">
                <a:solidFill>
                  <a:prstClr val="black"/>
                </a:solidFill>
              </a:rPr>
              <a:t>グループワーク等の多職種参加型研修</a:t>
            </a:r>
          </a:p>
          <a:p>
            <a:pPr defTabSz="913575">
              <a:buFont typeface="Wingdings" pitchFamily="2" charset="2"/>
              <a:buChar char="u"/>
            </a:pPr>
            <a:r>
              <a:rPr lang="ja-JP" altLang="en-US" sz="1050" dirty="0" smtClean="0">
                <a:solidFill>
                  <a:prstClr val="black"/>
                </a:solidFill>
              </a:rPr>
              <a:t>訪問診療同行研修</a:t>
            </a:r>
            <a:endParaRPr lang="en-US" altLang="ja-JP" sz="1050" dirty="0" smtClean="0">
              <a:solidFill>
                <a:prstClr val="black"/>
              </a:solidFill>
            </a:endParaRPr>
          </a:p>
          <a:p>
            <a:pPr defTabSz="913575">
              <a:buFont typeface="Wingdings" pitchFamily="2" charset="2"/>
              <a:buChar char="u"/>
            </a:pPr>
            <a:r>
              <a:rPr lang="ja-JP" altLang="en-US" sz="1050" dirty="0" smtClean="0">
                <a:solidFill>
                  <a:prstClr val="black"/>
                </a:solidFill>
              </a:rPr>
              <a:t>介護職種を対象とした医療教育に関する研修　</a:t>
            </a:r>
            <a:r>
              <a:rPr lang="ja-JP" altLang="en-US" sz="1050" dirty="0">
                <a:solidFill>
                  <a:prstClr val="black"/>
                </a:solidFill>
              </a:rPr>
              <a:t>等</a:t>
            </a:r>
          </a:p>
        </p:txBody>
      </p:sp>
      <p:sp>
        <p:nvSpPr>
          <p:cNvPr id="46" name="角丸四角形 45"/>
          <p:cNvSpPr/>
          <p:nvPr/>
        </p:nvSpPr>
        <p:spPr>
          <a:xfrm>
            <a:off x="4042300" y="3192204"/>
            <a:ext cx="2814235" cy="2397036"/>
          </a:xfrm>
          <a:prstGeom prst="roundRect">
            <a:avLst>
              <a:gd name="adj" fmla="val 6222"/>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defTabSz="913575"/>
            <a:endParaRPr lang="ja-JP" altLang="en-US">
              <a:solidFill>
                <a:prstClr val="white"/>
              </a:solidFill>
            </a:endParaRPr>
          </a:p>
        </p:txBody>
      </p:sp>
      <p:sp>
        <p:nvSpPr>
          <p:cNvPr id="47" name="テキスト ボックス 46"/>
          <p:cNvSpPr txBox="1"/>
          <p:nvPr/>
        </p:nvSpPr>
        <p:spPr>
          <a:xfrm>
            <a:off x="4160087" y="3201892"/>
            <a:ext cx="2776135" cy="276999"/>
          </a:xfrm>
          <a:prstGeom prst="rect">
            <a:avLst/>
          </a:prstGeom>
          <a:noFill/>
        </p:spPr>
        <p:txBody>
          <a:bodyPr wrap="square" rtlCol="0">
            <a:spAutoFit/>
          </a:bodyPr>
          <a:lstStyle/>
          <a:p>
            <a:pPr defTabSz="913575"/>
            <a:r>
              <a:rPr lang="ja-JP" altLang="en-US" sz="1200" dirty="0">
                <a:solidFill>
                  <a:prstClr val="black"/>
                </a:solidFill>
                <a:latin typeface="HGSｺﾞｼｯｸE" pitchFamily="50" charset="-128"/>
                <a:ea typeface="ＤＨＰ平成明朝体W7" pitchFamily="2" charset="-128"/>
              </a:rPr>
              <a:t>④ </a:t>
            </a:r>
            <a:r>
              <a:rPr lang="en-US" altLang="ja-JP" sz="1200" dirty="0">
                <a:solidFill>
                  <a:prstClr val="black"/>
                </a:solidFill>
                <a:latin typeface="HGSｺﾞｼｯｸE" pitchFamily="50" charset="-128"/>
                <a:ea typeface="ＤＨＰ平成明朝体W7" pitchFamily="2" charset="-128"/>
              </a:rPr>
              <a:t>24</a:t>
            </a:r>
            <a:r>
              <a:rPr lang="ja-JP" altLang="en-US" sz="1200" dirty="0">
                <a:solidFill>
                  <a:prstClr val="black"/>
                </a:solidFill>
                <a:latin typeface="HGSｺﾞｼｯｸE" pitchFamily="50" charset="-128"/>
                <a:ea typeface="ＤＨＰ平成明朝体W7" pitchFamily="2" charset="-128"/>
              </a:rPr>
              <a:t>時間</a:t>
            </a:r>
            <a:r>
              <a:rPr lang="en-US" altLang="ja-JP" sz="1200" dirty="0">
                <a:solidFill>
                  <a:prstClr val="black"/>
                </a:solidFill>
                <a:latin typeface="HGSｺﾞｼｯｸE" pitchFamily="50" charset="-128"/>
                <a:ea typeface="ＤＨＰ平成明朝体W7" pitchFamily="2" charset="-128"/>
              </a:rPr>
              <a:t>365</a:t>
            </a:r>
            <a:r>
              <a:rPr lang="ja-JP" altLang="en-US" sz="1200" dirty="0">
                <a:solidFill>
                  <a:prstClr val="black"/>
                </a:solidFill>
                <a:latin typeface="HGSｺﾞｼｯｸE" pitchFamily="50" charset="-128"/>
                <a:ea typeface="ＤＨＰ平成明朝体W7" pitchFamily="2" charset="-128"/>
              </a:rPr>
              <a:t>日</a:t>
            </a:r>
            <a:r>
              <a:rPr lang="ja-JP" altLang="en-US" sz="1200" dirty="0" smtClean="0">
                <a:solidFill>
                  <a:prstClr val="black"/>
                </a:solidFill>
                <a:latin typeface="HGSｺﾞｼｯｸE" pitchFamily="50" charset="-128"/>
                <a:ea typeface="ＤＨＰ平成明朝体W7" pitchFamily="2" charset="-128"/>
              </a:rPr>
              <a:t>の提供</a:t>
            </a:r>
            <a:r>
              <a:rPr lang="ja-JP" altLang="en-US" sz="1200" dirty="0">
                <a:solidFill>
                  <a:prstClr val="black"/>
                </a:solidFill>
                <a:latin typeface="HGSｺﾞｼｯｸE" pitchFamily="50" charset="-128"/>
                <a:ea typeface="ＤＨＰ平成明朝体W7" pitchFamily="2" charset="-128"/>
              </a:rPr>
              <a:t>体制の構築</a:t>
            </a:r>
          </a:p>
        </p:txBody>
      </p:sp>
      <p:sp>
        <p:nvSpPr>
          <p:cNvPr id="52" name="テキスト ボックス 51"/>
          <p:cNvSpPr txBox="1"/>
          <p:nvPr/>
        </p:nvSpPr>
        <p:spPr>
          <a:xfrm>
            <a:off x="4082127" y="3535124"/>
            <a:ext cx="2736304" cy="253916"/>
          </a:xfrm>
          <a:prstGeom prst="rect">
            <a:avLst/>
          </a:prstGeom>
          <a:solidFill>
            <a:srgbClr val="FFFFCC"/>
          </a:solidFill>
        </p:spPr>
        <p:txBody>
          <a:bodyPr wrap="square" rtlCol="0">
            <a:spAutoFit/>
          </a:bodyPr>
          <a:lstStyle/>
          <a:p>
            <a:pPr marL="177800" indent="-177800" defTabSz="913575">
              <a:buFont typeface="Wingdings" pitchFamily="2" charset="2"/>
              <a:buChar char="u"/>
            </a:pPr>
            <a:r>
              <a:rPr lang="ja-JP" altLang="en-US" sz="1050" dirty="0" smtClean="0">
                <a:solidFill>
                  <a:prstClr val="black"/>
                </a:solidFill>
              </a:rPr>
              <a:t>主治医・副主治医制のコーディネート　等</a:t>
            </a:r>
            <a:endParaRPr lang="ja-JP" altLang="en-US" sz="1050" dirty="0">
              <a:solidFill>
                <a:prstClr val="black"/>
              </a:solidFill>
            </a:endParaRPr>
          </a:p>
        </p:txBody>
      </p:sp>
      <p:sp>
        <p:nvSpPr>
          <p:cNvPr id="60" name="テキスト ボックス 59"/>
          <p:cNvSpPr txBox="1"/>
          <p:nvPr/>
        </p:nvSpPr>
        <p:spPr>
          <a:xfrm>
            <a:off x="5601072" y="5335324"/>
            <a:ext cx="1259364" cy="253916"/>
          </a:xfrm>
          <a:prstGeom prst="rect">
            <a:avLst/>
          </a:prstGeom>
          <a:noFill/>
        </p:spPr>
        <p:txBody>
          <a:bodyPr wrap="square" rtlCol="0">
            <a:spAutoFit/>
          </a:bodyPr>
          <a:lstStyle/>
          <a:p>
            <a:pPr algn="ctr" defTabSz="913575"/>
            <a:r>
              <a:rPr lang="ja-JP" altLang="en-US" sz="1050" dirty="0" smtClean="0">
                <a:solidFill>
                  <a:prstClr val="black"/>
                </a:solidFill>
                <a:latin typeface="HGPｺﾞｼｯｸE" pitchFamily="50" charset="-128"/>
                <a:ea typeface="HGPｺﾞｼｯｸE" pitchFamily="50" charset="-128"/>
              </a:rPr>
              <a:t>（板橋区医師会）</a:t>
            </a:r>
            <a:endParaRPr lang="ja-JP" altLang="en-US" sz="1050" dirty="0">
              <a:solidFill>
                <a:prstClr val="black"/>
              </a:solidFill>
              <a:latin typeface="HGPｺﾞｼｯｸE" pitchFamily="50" charset="-128"/>
              <a:ea typeface="HGPｺﾞｼｯｸE" pitchFamily="50" charset="-128"/>
            </a:endParaRPr>
          </a:p>
        </p:txBody>
      </p:sp>
      <p:grpSp>
        <p:nvGrpSpPr>
          <p:cNvPr id="61" name="グループ化 47"/>
          <p:cNvGrpSpPr/>
          <p:nvPr/>
        </p:nvGrpSpPr>
        <p:grpSpPr>
          <a:xfrm>
            <a:off x="4334931" y="4030588"/>
            <a:ext cx="2202246" cy="1405168"/>
            <a:chOff x="2627784" y="2572335"/>
            <a:chExt cx="1912540" cy="1504737"/>
          </a:xfrm>
        </p:grpSpPr>
        <p:sp>
          <p:nvSpPr>
            <p:cNvPr id="62" name="上下矢印 61"/>
            <p:cNvSpPr/>
            <p:nvPr/>
          </p:nvSpPr>
          <p:spPr>
            <a:xfrm>
              <a:off x="3419872" y="3257688"/>
              <a:ext cx="243320" cy="373688"/>
            </a:xfrm>
            <a:prstGeom prst="upDownArrow">
              <a:avLst>
                <a:gd name="adj1" fmla="val 42419"/>
                <a:gd name="adj2"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3575"/>
              <a:endParaRPr lang="ja-JP" altLang="en-US">
                <a:solidFill>
                  <a:prstClr val="black"/>
                </a:solidFill>
              </a:endParaRPr>
            </a:p>
          </p:txBody>
        </p:sp>
        <p:pic>
          <p:nvPicPr>
            <p:cNvPr id="63" name="Picture 7" descr="クリニック"/>
            <p:cNvPicPr>
              <a:picLocks noChangeAspect="1" noChangeArrowheads="1"/>
            </p:cNvPicPr>
            <p:nvPr/>
          </p:nvPicPr>
          <p:blipFill>
            <a:blip r:embed="rId5" cstate="print"/>
            <a:srcRect/>
            <a:stretch>
              <a:fillRect/>
            </a:stretch>
          </p:blipFill>
          <p:spPr bwMode="auto">
            <a:xfrm>
              <a:off x="3811662" y="3326637"/>
              <a:ext cx="646085" cy="391090"/>
            </a:xfrm>
            <a:prstGeom prst="rect">
              <a:avLst/>
            </a:prstGeom>
            <a:noFill/>
          </p:spPr>
        </p:pic>
        <p:pic>
          <p:nvPicPr>
            <p:cNvPr id="64" name="Picture 8" descr="house3"/>
            <p:cNvPicPr>
              <a:picLocks noChangeAspect="1" noChangeArrowheads="1"/>
            </p:cNvPicPr>
            <p:nvPr/>
          </p:nvPicPr>
          <p:blipFill>
            <a:blip r:embed="rId6" cstate="print"/>
            <a:srcRect/>
            <a:stretch>
              <a:fillRect/>
            </a:stretch>
          </p:blipFill>
          <p:spPr bwMode="auto">
            <a:xfrm>
              <a:off x="3245240" y="2572335"/>
              <a:ext cx="575890" cy="544374"/>
            </a:xfrm>
            <a:prstGeom prst="rect">
              <a:avLst/>
            </a:prstGeom>
            <a:noFill/>
          </p:spPr>
        </p:pic>
        <p:sp>
          <p:nvSpPr>
            <p:cNvPr id="65" name="Rectangle 10"/>
            <p:cNvSpPr>
              <a:spLocks noChangeArrowheads="1"/>
            </p:cNvSpPr>
            <p:nvPr/>
          </p:nvSpPr>
          <p:spPr bwMode="auto">
            <a:xfrm>
              <a:off x="3100776" y="3088134"/>
              <a:ext cx="914400" cy="196850"/>
            </a:xfrm>
            <a:prstGeom prst="rect">
              <a:avLst/>
            </a:prstGeom>
            <a:solidFill>
              <a:schemeClr val="bg1"/>
            </a:solidFill>
            <a:ln w="9525">
              <a:noFill/>
              <a:miter lim="800000"/>
              <a:headEnd/>
              <a:tailEnd/>
            </a:ln>
            <a:effectLst/>
          </p:spPr>
          <p:txBody>
            <a:bodyPr wrap="none" lIns="95764" tIns="47883" rIns="95764" bIns="47883" anchor="ctr"/>
            <a:lstStyle/>
            <a:p>
              <a:pPr algn="ctr" defTabSz="957263">
                <a:spcBef>
                  <a:spcPct val="0"/>
                </a:spcBef>
              </a:pPr>
              <a:r>
                <a:rPr lang="ja-JP" altLang="en-US" sz="900" dirty="0" smtClean="0">
                  <a:solidFill>
                    <a:prstClr val="black"/>
                  </a:solidFill>
                  <a:latin typeface="Arial" pitchFamily="34" charset="0"/>
                </a:rPr>
                <a:t>地区</a:t>
              </a:r>
              <a:r>
                <a:rPr lang="ja-JP" altLang="en-US" sz="900" dirty="0">
                  <a:solidFill>
                    <a:prstClr val="black"/>
                  </a:solidFill>
                  <a:latin typeface="Arial" pitchFamily="34" charset="0"/>
                </a:rPr>
                <a:t>医師会</a:t>
              </a:r>
            </a:p>
          </p:txBody>
        </p:sp>
        <p:sp>
          <p:nvSpPr>
            <p:cNvPr id="66" name="Rectangle 25"/>
            <p:cNvSpPr>
              <a:spLocks noChangeArrowheads="1"/>
            </p:cNvSpPr>
            <p:nvPr/>
          </p:nvSpPr>
          <p:spPr bwMode="auto">
            <a:xfrm>
              <a:off x="3779912" y="3697089"/>
              <a:ext cx="760412" cy="307975"/>
            </a:xfrm>
            <a:prstGeom prst="rect">
              <a:avLst/>
            </a:prstGeom>
            <a:solidFill>
              <a:schemeClr val="bg1"/>
            </a:solidFill>
            <a:ln w="9525">
              <a:noFill/>
              <a:miter lim="800000"/>
              <a:headEnd/>
              <a:tailEnd/>
            </a:ln>
            <a:effectLst/>
          </p:spPr>
          <p:txBody>
            <a:bodyPr wrap="none" lIns="95764" tIns="47883" rIns="95764" bIns="47883" anchor="ctr"/>
            <a:lstStyle/>
            <a:p>
              <a:pPr algn="ctr" defTabSz="957263">
                <a:spcBef>
                  <a:spcPct val="0"/>
                </a:spcBef>
              </a:pPr>
              <a:r>
                <a:rPr lang="ja-JP" altLang="en-US" sz="900">
                  <a:solidFill>
                    <a:prstClr val="black"/>
                  </a:solidFill>
                  <a:latin typeface="Arial" pitchFamily="34" charset="0"/>
                </a:rPr>
                <a:t>在宅診療所</a:t>
              </a:r>
            </a:p>
            <a:p>
              <a:pPr algn="ctr" defTabSz="957263">
                <a:spcBef>
                  <a:spcPct val="0"/>
                </a:spcBef>
              </a:pPr>
              <a:r>
                <a:rPr lang="ja-JP" altLang="en-US" sz="900">
                  <a:solidFill>
                    <a:prstClr val="black"/>
                  </a:solidFill>
                  <a:latin typeface="Arial" pitchFamily="34" charset="0"/>
                </a:rPr>
                <a:t>（副主治医）</a:t>
              </a:r>
            </a:p>
          </p:txBody>
        </p:sp>
        <p:pic>
          <p:nvPicPr>
            <p:cNvPr id="67" name="Picture 26" descr="クリニック"/>
            <p:cNvPicPr>
              <a:picLocks noChangeAspect="1" noChangeArrowheads="1"/>
            </p:cNvPicPr>
            <p:nvPr/>
          </p:nvPicPr>
          <p:blipFill>
            <a:blip r:embed="rId5" cstate="print"/>
            <a:srcRect/>
            <a:stretch>
              <a:fillRect/>
            </a:stretch>
          </p:blipFill>
          <p:spPr bwMode="auto">
            <a:xfrm>
              <a:off x="2627785" y="3306649"/>
              <a:ext cx="697658" cy="421173"/>
            </a:xfrm>
            <a:prstGeom prst="rect">
              <a:avLst/>
            </a:prstGeom>
            <a:noFill/>
          </p:spPr>
        </p:pic>
        <p:sp>
          <p:nvSpPr>
            <p:cNvPr id="68" name="Rectangle 27"/>
            <p:cNvSpPr>
              <a:spLocks noChangeArrowheads="1"/>
            </p:cNvSpPr>
            <p:nvPr/>
          </p:nvSpPr>
          <p:spPr bwMode="auto">
            <a:xfrm>
              <a:off x="2627784" y="3746872"/>
              <a:ext cx="762000" cy="330200"/>
            </a:xfrm>
            <a:prstGeom prst="rect">
              <a:avLst/>
            </a:prstGeom>
            <a:solidFill>
              <a:schemeClr val="bg1"/>
            </a:solidFill>
            <a:ln w="9525">
              <a:noFill/>
              <a:miter lim="800000"/>
              <a:headEnd/>
              <a:tailEnd/>
            </a:ln>
            <a:effectLst/>
          </p:spPr>
          <p:txBody>
            <a:bodyPr wrap="none" lIns="95764" tIns="47883" rIns="95764" bIns="47883" anchor="ctr"/>
            <a:lstStyle/>
            <a:p>
              <a:pPr algn="ctr" defTabSz="957263">
                <a:spcBef>
                  <a:spcPct val="0"/>
                </a:spcBef>
              </a:pPr>
              <a:r>
                <a:rPr lang="ja-JP" altLang="en-US" sz="900">
                  <a:solidFill>
                    <a:prstClr val="black"/>
                  </a:solidFill>
                  <a:latin typeface="Arial" pitchFamily="34" charset="0"/>
                </a:rPr>
                <a:t>在宅診療所</a:t>
              </a:r>
            </a:p>
            <a:p>
              <a:pPr algn="ctr" defTabSz="957263">
                <a:spcBef>
                  <a:spcPct val="0"/>
                </a:spcBef>
              </a:pPr>
              <a:r>
                <a:rPr lang="ja-JP" altLang="en-US" sz="900">
                  <a:solidFill>
                    <a:prstClr val="black"/>
                  </a:solidFill>
                  <a:latin typeface="Arial" pitchFamily="34" charset="0"/>
                </a:rPr>
                <a:t>（主治医）</a:t>
              </a:r>
            </a:p>
          </p:txBody>
        </p:sp>
        <p:sp>
          <p:nvSpPr>
            <p:cNvPr id="69" name="左右矢印 68"/>
            <p:cNvSpPr/>
            <p:nvPr/>
          </p:nvSpPr>
          <p:spPr>
            <a:xfrm>
              <a:off x="3303152" y="3573016"/>
              <a:ext cx="504056" cy="216024"/>
            </a:xfrm>
            <a:prstGeom prst="lef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913575"/>
              <a:endParaRPr lang="ja-JP" altLang="en-US">
                <a:solidFill>
                  <a:prstClr val="black"/>
                </a:solidFill>
              </a:endParaRPr>
            </a:p>
          </p:txBody>
        </p:sp>
        <p:sp>
          <p:nvSpPr>
            <p:cNvPr id="70" name="テキスト ボックス 69"/>
            <p:cNvSpPr txBox="1"/>
            <p:nvPr/>
          </p:nvSpPr>
          <p:spPr>
            <a:xfrm>
              <a:off x="2987824" y="3573595"/>
              <a:ext cx="1224136" cy="230710"/>
            </a:xfrm>
            <a:prstGeom prst="rect">
              <a:avLst/>
            </a:prstGeom>
            <a:noFill/>
          </p:spPr>
          <p:txBody>
            <a:bodyPr wrap="square" rtlCol="0">
              <a:spAutoFit/>
            </a:bodyPr>
            <a:lstStyle/>
            <a:p>
              <a:pPr algn="ctr" defTabSz="913575"/>
              <a:r>
                <a:rPr lang="ja-JP" altLang="en-US" sz="800" dirty="0" smtClean="0">
                  <a:solidFill>
                    <a:prstClr val="black"/>
                  </a:solidFill>
                </a:rPr>
                <a:t>連携</a:t>
              </a:r>
              <a:endParaRPr lang="ja-JP" altLang="en-US" sz="800" dirty="0">
                <a:solidFill>
                  <a:prstClr val="black"/>
                </a:solidFill>
              </a:endParaRPr>
            </a:p>
          </p:txBody>
        </p:sp>
        <p:sp>
          <p:nvSpPr>
            <p:cNvPr id="71" name="テキスト ボックス 70"/>
            <p:cNvSpPr txBox="1"/>
            <p:nvPr/>
          </p:nvSpPr>
          <p:spPr>
            <a:xfrm>
              <a:off x="3303152" y="3356992"/>
              <a:ext cx="504056" cy="247189"/>
            </a:xfrm>
            <a:prstGeom prst="rect">
              <a:avLst/>
            </a:prstGeom>
            <a:noFill/>
          </p:spPr>
          <p:txBody>
            <a:bodyPr wrap="square" rtlCol="0">
              <a:spAutoFit/>
            </a:bodyPr>
            <a:lstStyle/>
            <a:p>
              <a:pPr algn="ctr" defTabSz="913575"/>
              <a:r>
                <a:rPr lang="ja-JP" altLang="en-US" sz="900" dirty="0" smtClean="0">
                  <a:solidFill>
                    <a:prstClr val="black"/>
                  </a:solidFill>
                </a:rPr>
                <a:t>調整</a:t>
              </a:r>
              <a:endParaRPr lang="ja-JP" altLang="en-US" sz="900" dirty="0">
                <a:solidFill>
                  <a:prstClr val="black"/>
                </a:solidFill>
              </a:endParaRPr>
            </a:p>
          </p:txBody>
        </p:sp>
      </p:grpSp>
      <p:sp>
        <p:nvSpPr>
          <p:cNvPr id="72" name="テキスト ボックス 71"/>
          <p:cNvSpPr txBox="1"/>
          <p:nvPr/>
        </p:nvSpPr>
        <p:spPr>
          <a:xfrm>
            <a:off x="4370943" y="3840986"/>
            <a:ext cx="2262252" cy="261610"/>
          </a:xfrm>
          <a:prstGeom prst="rect">
            <a:avLst/>
          </a:prstGeom>
          <a:noFill/>
        </p:spPr>
        <p:txBody>
          <a:bodyPr wrap="square" rtlCol="0">
            <a:spAutoFit/>
          </a:bodyPr>
          <a:lstStyle/>
          <a:p>
            <a:pPr algn="ctr" defTabSz="913575"/>
            <a:r>
              <a:rPr lang="en-US" altLang="ja-JP" sz="1100" b="1" dirty="0" smtClean="0">
                <a:solidFill>
                  <a:prstClr val="black"/>
                </a:solidFill>
                <a:latin typeface="メイリオ" pitchFamily="50" charset="-128"/>
                <a:ea typeface="メイリオ" pitchFamily="50" charset="-128"/>
              </a:rPr>
              <a:t>【</a:t>
            </a:r>
            <a:r>
              <a:rPr lang="ja-JP" altLang="en-US" sz="1100" b="1" dirty="0" smtClean="0">
                <a:solidFill>
                  <a:prstClr val="black"/>
                </a:solidFill>
                <a:latin typeface="メイリオ" pitchFamily="50" charset="-128"/>
                <a:ea typeface="メイリオ" pitchFamily="50" charset="-128"/>
              </a:rPr>
              <a:t>主治医</a:t>
            </a:r>
            <a:r>
              <a:rPr lang="ja-JP" altLang="en-US" sz="1100" b="1" dirty="0" smtClean="0">
                <a:solidFill>
                  <a:prstClr val="black"/>
                </a:solidFill>
              </a:rPr>
              <a:t>・</a:t>
            </a:r>
            <a:r>
              <a:rPr lang="ja-JP" altLang="en-US" sz="1100" b="1" dirty="0" smtClean="0">
                <a:solidFill>
                  <a:prstClr val="black"/>
                </a:solidFill>
                <a:latin typeface="メイリオ" pitchFamily="50" charset="-128"/>
                <a:ea typeface="メイリオ" pitchFamily="50" charset="-128"/>
              </a:rPr>
              <a:t>副主治医制</a:t>
            </a:r>
            <a:r>
              <a:rPr lang="en-US" altLang="ja-JP" sz="1100" b="1" dirty="0" smtClean="0">
                <a:solidFill>
                  <a:prstClr val="black"/>
                </a:solidFill>
                <a:latin typeface="メイリオ" pitchFamily="50" charset="-128"/>
                <a:ea typeface="メイリオ" pitchFamily="50" charset="-128"/>
              </a:rPr>
              <a:t>】</a:t>
            </a:r>
            <a:endParaRPr lang="ja-JP" altLang="en-US" sz="1100" b="1" dirty="0">
              <a:solidFill>
                <a:prstClr val="black"/>
              </a:solidFill>
              <a:latin typeface="メイリオ" pitchFamily="50" charset="-128"/>
              <a:ea typeface="メイリオ" pitchFamily="50" charset="-128"/>
            </a:endParaRPr>
          </a:p>
        </p:txBody>
      </p:sp>
      <p:sp>
        <p:nvSpPr>
          <p:cNvPr id="73" name="角丸四角形 72"/>
          <p:cNvSpPr/>
          <p:nvPr/>
        </p:nvSpPr>
        <p:spPr>
          <a:xfrm>
            <a:off x="4050459" y="5635748"/>
            <a:ext cx="2806081" cy="1152228"/>
          </a:xfrm>
          <a:prstGeom prst="roundRect">
            <a:avLst>
              <a:gd name="adj" fmla="val 10673"/>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defTabSz="913575"/>
            <a:endParaRPr lang="ja-JP" altLang="en-US">
              <a:solidFill>
                <a:prstClr val="white"/>
              </a:solidFill>
            </a:endParaRPr>
          </a:p>
        </p:txBody>
      </p:sp>
      <p:sp>
        <p:nvSpPr>
          <p:cNvPr id="74" name="テキスト ボックス 73"/>
          <p:cNvSpPr txBox="1"/>
          <p:nvPr/>
        </p:nvSpPr>
        <p:spPr>
          <a:xfrm>
            <a:off x="4139141" y="5703779"/>
            <a:ext cx="2491258" cy="461665"/>
          </a:xfrm>
          <a:prstGeom prst="rect">
            <a:avLst/>
          </a:prstGeom>
          <a:noFill/>
        </p:spPr>
        <p:txBody>
          <a:bodyPr wrap="square" rtlCol="0">
            <a:spAutoFit/>
          </a:bodyPr>
          <a:lstStyle/>
          <a:p>
            <a:pPr marL="355600" indent="-355600" defTabSz="913575"/>
            <a:r>
              <a:rPr lang="ja-JP" altLang="en-US" sz="1200" dirty="0" smtClean="0">
                <a:solidFill>
                  <a:prstClr val="black"/>
                </a:solidFill>
                <a:latin typeface="HGSｺﾞｼｯｸE" pitchFamily="50" charset="-128"/>
                <a:ea typeface="ＤＨＰ平成明朝体W7" pitchFamily="2" charset="-128"/>
              </a:rPr>
              <a:t>⑤ 地域</a:t>
            </a:r>
            <a:r>
              <a:rPr lang="ja-JP" altLang="en-US" sz="1200" dirty="0">
                <a:solidFill>
                  <a:prstClr val="black"/>
                </a:solidFill>
                <a:latin typeface="HGSｺﾞｼｯｸE" pitchFamily="50" charset="-128"/>
                <a:ea typeface="ＤＨＰ平成明朝体W7" pitchFamily="2" charset="-128"/>
              </a:rPr>
              <a:t>包括支援</a:t>
            </a:r>
            <a:r>
              <a:rPr lang="ja-JP" altLang="en-US" sz="1200" dirty="0" smtClean="0">
                <a:solidFill>
                  <a:prstClr val="black"/>
                </a:solidFill>
                <a:latin typeface="HGSｺﾞｼｯｸE" pitchFamily="50" charset="-128"/>
                <a:ea typeface="ＤＨＰ平成明朝体W7" pitchFamily="2" charset="-128"/>
              </a:rPr>
              <a:t>センター・</a:t>
            </a:r>
            <a:endParaRPr lang="en-US" altLang="ja-JP" sz="1200" dirty="0" smtClean="0">
              <a:solidFill>
                <a:prstClr val="black"/>
              </a:solidFill>
              <a:latin typeface="HGSｺﾞｼｯｸE" pitchFamily="50" charset="-128"/>
              <a:ea typeface="ＤＨＰ平成明朝体W7" pitchFamily="2" charset="-128"/>
            </a:endParaRPr>
          </a:p>
          <a:p>
            <a:pPr marL="355600" indent="-355600" defTabSz="913575"/>
            <a:r>
              <a:rPr lang="ja-JP" altLang="en-US" sz="1200" dirty="0">
                <a:solidFill>
                  <a:prstClr val="black"/>
                </a:solidFill>
                <a:latin typeface="HGSｺﾞｼｯｸE" pitchFamily="50" charset="-128"/>
                <a:ea typeface="ＤＨＰ平成明朝体W7" pitchFamily="2" charset="-128"/>
              </a:rPr>
              <a:t>　 </a:t>
            </a:r>
            <a:r>
              <a:rPr lang="ja-JP" altLang="en-US" sz="1200" dirty="0" smtClean="0">
                <a:solidFill>
                  <a:prstClr val="black"/>
                </a:solidFill>
                <a:latin typeface="HGSｺﾞｼｯｸE" pitchFamily="50" charset="-128"/>
                <a:ea typeface="ＤＨＰ平成明朝体W7" pitchFamily="2" charset="-128"/>
              </a:rPr>
              <a:t>ケアマネ等への支援</a:t>
            </a:r>
            <a:endParaRPr lang="ja-JP" altLang="en-US" sz="1200" dirty="0">
              <a:solidFill>
                <a:prstClr val="black"/>
              </a:solidFill>
              <a:latin typeface="HGSｺﾞｼｯｸE" pitchFamily="50" charset="-128"/>
              <a:ea typeface="ＤＨＰ平成明朝体W7" pitchFamily="2" charset="-128"/>
            </a:endParaRPr>
          </a:p>
        </p:txBody>
      </p:sp>
      <p:sp>
        <p:nvSpPr>
          <p:cNvPr id="75" name="テキスト ボックス 74"/>
          <p:cNvSpPr txBox="1"/>
          <p:nvPr/>
        </p:nvSpPr>
        <p:spPr>
          <a:xfrm>
            <a:off x="4111928" y="6164427"/>
            <a:ext cx="2706577" cy="577081"/>
          </a:xfrm>
          <a:prstGeom prst="rect">
            <a:avLst/>
          </a:prstGeom>
          <a:solidFill>
            <a:srgbClr val="FFFFCC"/>
          </a:solidFill>
        </p:spPr>
        <p:txBody>
          <a:bodyPr wrap="square" rtlCol="0">
            <a:spAutoFit/>
          </a:bodyPr>
          <a:lstStyle/>
          <a:p>
            <a:pPr marL="177800" indent="-177800" defTabSz="913575">
              <a:buFont typeface="Wingdings" pitchFamily="2" charset="2"/>
              <a:buChar char="u"/>
            </a:pPr>
            <a:r>
              <a:rPr lang="ja-JP" altLang="en-US" sz="1050" dirty="0" smtClean="0">
                <a:solidFill>
                  <a:prstClr val="black"/>
                </a:solidFill>
              </a:rPr>
              <a:t>地域包括支援センターやケアマネ等からの在宅医療・介護に係る総合的な問い合わせへの対応　　　等</a:t>
            </a:r>
            <a:endParaRPr lang="en-US" altLang="ja-JP" sz="1050" dirty="0" smtClean="0">
              <a:solidFill>
                <a:prstClr val="black"/>
              </a:solidFill>
            </a:endParaRPr>
          </a:p>
        </p:txBody>
      </p:sp>
      <p:sp>
        <p:nvSpPr>
          <p:cNvPr id="77" name="角丸四角形 76"/>
          <p:cNvSpPr/>
          <p:nvPr/>
        </p:nvSpPr>
        <p:spPr>
          <a:xfrm>
            <a:off x="6884516" y="3184022"/>
            <a:ext cx="2996084" cy="1661051"/>
          </a:xfrm>
          <a:prstGeom prst="roundRect">
            <a:avLst>
              <a:gd name="adj" fmla="val 7190"/>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defTabSz="913575"/>
            <a:endParaRPr lang="ja-JP" altLang="en-US">
              <a:solidFill>
                <a:prstClr val="white"/>
              </a:solidFill>
            </a:endParaRPr>
          </a:p>
        </p:txBody>
      </p:sp>
      <p:sp>
        <p:nvSpPr>
          <p:cNvPr id="78" name="テキスト ボックス 77"/>
          <p:cNvSpPr txBox="1"/>
          <p:nvPr/>
        </p:nvSpPr>
        <p:spPr>
          <a:xfrm>
            <a:off x="7019010" y="3201433"/>
            <a:ext cx="2398491" cy="276999"/>
          </a:xfrm>
          <a:prstGeom prst="rect">
            <a:avLst/>
          </a:prstGeom>
          <a:noFill/>
        </p:spPr>
        <p:txBody>
          <a:bodyPr wrap="square" rtlCol="0">
            <a:spAutoFit/>
          </a:bodyPr>
          <a:lstStyle/>
          <a:p>
            <a:pPr marL="531813" indent="-531813" defTabSz="913575"/>
            <a:r>
              <a:rPr lang="ja-JP" altLang="en-US" sz="1200" dirty="0" smtClean="0">
                <a:solidFill>
                  <a:prstClr val="black"/>
                </a:solidFill>
                <a:latin typeface="HGSｺﾞｼｯｸE" pitchFamily="50" charset="-128"/>
                <a:ea typeface="ＤＨＰ平成明朝体W7" pitchFamily="2" charset="-128"/>
              </a:rPr>
              <a:t>⑥ 退院支援ルールの策定</a:t>
            </a:r>
            <a:endParaRPr lang="en-US" altLang="ja-JP" sz="1200" dirty="0" smtClean="0">
              <a:solidFill>
                <a:prstClr val="black"/>
              </a:solidFill>
              <a:latin typeface="HGSｺﾞｼｯｸE" pitchFamily="50" charset="-128"/>
              <a:ea typeface="ＤＨＰ平成明朝体W7" pitchFamily="2" charset="-128"/>
            </a:endParaRPr>
          </a:p>
        </p:txBody>
      </p:sp>
      <p:sp>
        <p:nvSpPr>
          <p:cNvPr id="79" name="テキスト ボックス 78"/>
          <p:cNvSpPr txBox="1"/>
          <p:nvPr/>
        </p:nvSpPr>
        <p:spPr>
          <a:xfrm>
            <a:off x="6923051" y="3499996"/>
            <a:ext cx="2926500" cy="900246"/>
          </a:xfrm>
          <a:prstGeom prst="rect">
            <a:avLst/>
          </a:prstGeom>
          <a:solidFill>
            <a:srgbClr val="FFFFCC"/>
          </a:solidFill>
        </p:spPr>
        <p:txBody>
          <a:bodyPr wrap="square" rtlCol="0">
            <a:spAutoFit/>
          </a:bodyPr>
          <a:lstStyle/>
          <a:p>
            <a:pPr marL="177800" indent="-177800" defTabSz="913575">
              <a:buFont typeface="Wingdings" pitchFamily="2" charset="2"/>
              <a:buChar char="u"/>
            </a:pPr>
            <a:r>
              <a:rPr lang="ja-JP" altLang="en-US" sz="1050" dirty="0" smtClean="0">
                <a:solidFill>
                  <a:prstClr val="black"/>
                </a:solidFill>
              </a:rPr>
              <a:t>病院・居宅介護支援事業所・地域包括支援センターなどの</a:t>
            </a:r>
            <a:r>
              <a:rPr lang="ja-JP" altLang="en-US" sz="1050" dirty="0">
                <a:solidFill>
                  <a:prstClr val="black"/>
                </a:solidFill>
              </a:rPr>
              <a:t>関係者が集まる会議を開催し</a:t>
            </a:r>
            <a:r>
              <a:rPr lang="ja-JP" altLang="en-US" sz="1050" dirty="0" smtClean="0">
                <a:solidFill>
                  <a:prstClr val="black"/>
                </a:solidFill>
              </a:rPr>
              <a:t>、円滑な退院に資する情報共有の</a:t>
            </a:r>
            <a:r>
              <a:rPr lang="ja-JP" altLang="en-US" sz="1050" dirty="0">
                <a:solidFill>
                  <a:prstClr val="black"/>
                </a:solidFill>
              </a:rPr>
              <a:t>ための様式・方法の</a:t>
            </a:r>
            <a:r>
              <a:rPr lang="ja-JP" altLang="en-US" sz="1050" dirty="0" smtClean="0">
                <a:solidFill>
                  <a:prstClr val="black"/>
                </a:solidFill>
              </a:rPr>
              <a:t>統一等を検討し、合意形成を図る</a:t>
            </a:r>
            <a:endParaRPr lang="ja-JP" altLang="en-US" sz="1050" dirty="0">
              <a:solidFill>
                <a:prstClr val="black"/>
              </a:solidFill>
            </a:endParaRPr>
          </a:p>
          <a:p>
            <a:pPr marL="177800" indent="-177800" defTabSz="913575">
              <a:buFont typeface="Wingdings" pitchFamily="2" charset="2"/>
              <a:buChar char="u"/>
            </a:pPr>
            <a:r>
              <a:rPr lang="ja-JP" altLang="en-US" sz="1050" dirty="0" smtClean="0">
                <a:solidFill>
                  <a:prstClr val="black"/>
                </a:solidFill>
              </a:rPr>
              <a:t>地域連携クリティカルパスの作成　　　等</a:t>
            </a:r>
          </a:p>
        </p:txBody>
      </p:sp>
      <p:sp>
        <p:nvSpPr>
          <p:cNvPr id="81" name="角丸四角形 80"/>
          <p:cNvSpPr/>
          <p:nvPr/>
        </p:nvSpPr>
        <p:spPr>
          <a:xfrm>
            <a:off x="6876026" y="4904224"/>
            <a:ext cx="3004593" cy="1883891"/>
          </a:xfrm>
          <a:prstGeom prst="roundRect">
            <a:avLst>
              <a:gd name="adj" fmla="val 8606"/>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defTabSz="913575"/>
            <a:endParaRPr lang="ja-JP" altLang="en-US">
              <a:solidFill>
                <a:prstClr val="white"/>
              </a:solidFill>
            </a:endParaRPr>
          </a:p>
        </p:txBody>
      </p:sp>
      <p:sp>
        <p:nvSpPr>
          <p:cNvPr id="82" name="テキスト ボックス 81"/>
          <p:cNvSpPr txBox="1"/>
          <p:nvPr/>
        </p:nvSpPr>
        <p:spPr>
          <a:xfrm>
            <a:off x="7003106" y="4941308"/>
            <a:ext cx="2363995" cy="276999"/>
          </a:xfrm>
          <a:prstGeom prst="rect">
            <a:avLst/>
          </a:prstGeom>
          <a:noFill/>
        </p:spPr>
        <p:txBody>
          <a:bodyPr wrap="square" rtlCol="0">
            <a:spAutoFit/>
          </a:bodyPr>
          <a:lstStyle/>
          <a:p>
            <a:pPr defTabSz="913575"/>
            <a:r>
              <a:rPr lang="ja-JP" altLang="en-US" sz="1200" dirty="0" smtClean="0">
                <a:solidFill>
                  <a:prstClr val="black"/>
                </a:solidFill>
                <a:latin typeface="HGSｺﾞｼｯｸE" pitchFamily="50" charset="-128"/>
                <a:ea typeface="ＤＨＰ平成明朝体W7" pitchFamily="2" charset="-128"/>
              </a:rPr>
              <a:t>⑦ 地域住民への普及啓発</a:t>
            </a:r>
          </a:p>
        </p:txBody>
      </p:sp>
      <p:sp>
        <p:nvSpPr>
          <p:cNvPr id="83" name="テキスト ボックス 82"/>
          <p:cNvSpPr txBox="1"/>
          <p:nvPr/>
        </p:nvSpPr>
        <p:spPr>
          <a:xfrm>
            <a:off x="6913195" y="5301394"/>
            <a:ext cx="1630749" cy="1384995"/>
          </a:xfrm>
          <a:prstGeom prst="rect">
            <a:avLst/>
          </a:prstGeom>
          <a:solidFill>
            <a:srgbClr val="FFFFCC"/>
          </a:solidFill>
        </p:spPr>
        <p:txBody>
          <a:bodyPr wrap="square" rtlCol="0">
            <a:spAutoFit/>
          </a:bodyPr>
          <a:lstStyle/>
          <a:p>
            <a:pPr defTabSz="913575">
              <a:buFont typeface="Wingdings" pitchFamily="2" charset="2"/>
              <a:buChar char="u"/>
            </a:pPr>
            <a:r>
              <a:rPr lang="ja-JP" altLang="en-US" sz="1050" dirty="0" smtClean="0">
                <a:solidFill>
                  <a:prstClr val="black"/>
                </a:solidFill>
              </a:rPr>
              <a:t> 地域住民を対象に  </a:t>
            </a:r>
            <a:endParaRPr lang="en-US" altLang="ja-JP" sz="1050" dirty="0" smtClean="0">
              <a:solidFill>
                <a:prstClr val="black"/>
              </a:solidFill>
            </a:endParaRPr>
          </a:p>
          <a:p>
            <a:pPr defTabSz="913575"/>
            <a:r>
              <a:rPr lang="en-US" altLang="ja-JP" sz="1050" dirty="0" smtClean="0">
                <a:solidFill>
                  <a:prstClr val="black"/>
                </a:solidFill>
              </a:rPr>
              <a:t>     </a:t>
            </a:r>
            <a:r>
              <a:rPr lang="ja-JP" altLang="en-US" sz="1050" dirty="0" smtClean="0">
                <a:solidFill>
                  <a:prstClr val="black"/>
                </a:solidFill>
              </a:rPr>
              <a:t>したシンポジウムの</a:t>
            </a:r>
            <a:endParaRPr lang="en-US" altLang="ja-JP" sz="1050" dirty="0" smtClean="0">
              <a:solidFill>
                <a:prstClr val="black"/>
              </a:solidFill>
            </a:endParaRPr>
          </a:p>
          <a:p>
            <a:pPr defTabSz="913575"/>
            <a:r>
              <a:rPr lang="en-US" altLang="ja-JP" sz="1050" dirty="0">
                <a:solidFill>
                  <a:prstClr val="black"/>
                </a:solidFill>
              </a:rPr>
              <a:t> </a:t>
            </a:r>
            <a:r>
              <a:rPr lang="en-US" altLang="ja-JP" sz="1050" dirty="0" smtClean="0">
                <a:solidFill>
                  <a:prstClr val="black"/>
                </a:solidFill>
              </a:rPr>
              <a:t>    </a:t>
            </a:r>
            <a:r>
              <a:rPr lang="ja-JP" altLang="en-US" sz="1050" dirty="0" smtClean="0">
                <a:solidFill>
                  <a:prstClr val="black"/>
                </a:solidFill>
              </a:rPr>
              <a:t>開催</a:t>
            </a:r>
            <a:endParaRPr lang="en-US" altLang="ja-JP" sz="1050" dirty="0" smtClean="0">
              <a:solidFill>
                <a:prstClr val="black"/>
              </a:solidFill>
            </a:endParaRPr>
          </a:p>
          <a:p>
            <a:pPr defTabSz="913575">
              <a:buFont typeface="Wingdings" pitchFamily="2" charset="2"/>
              <a:buChar char="u"/>
            </a:pPr>
            <a:r>
              <a:rPr lang="ja-JP" altLang="en-US" sz="1050" dirty="0" smtClean="0">
                <a:solidFill>
                  <a:prstClr val="black"/>
                </a:solidFill>
              </a:rPr>
              <a:t>パンフレット、チラシ、区</a:t>
            </a:r>
            <a:endParaRPr lang="en-US" altLang="ja-JP" sz="1050" dirty="0" smtClean="0">
              <a:solidFill>
                <a:prstClr val="black"/>
              </a:solidFill>
            </a:endParaRPr>
          </a:p>
          <a:p>
            <a:pPr defTabSz="913575"/>
            <a:r>
              <a:rPr lang="ja-JP" altLang="en-US" sz="1050" dirty="0">
                <a:solidFill>
                  <a:prstClr val="black"/>
                </a:solidFill>
              </a:rPr>
              <a:t>　 </a:t>
            </a:r>
            <a:r>
              <a:rPr lang="ja-JP" altLang="en-US" sz="1050" dirty="0" smtClean="0">
                <a:solidFill>
                  <a:prstClr val="black"/>
                </a:solidFill>
              </a:rPr>
              <a:t> 報、</a:t>
            </a:r>
            <a:r>
              <a:rPr lang="en-US" altLang="ja-JP" sz="1050" dirty="0" smtClean="0">
                <a:solidFill>
                  <a:prstClr val="black"/>
                </a:solidFill>
              </a:rPr>
              <a:t>HP</a:t>
            </a:r>
            <a:r>
              <a:rPr lang="ja-JP" altLang="en-US" sz="1050" dirty="0" smtClean="0">
                <a:solidFill>
                  <a:prstClr val="black"/>
                </a:solidFill>
              </a:rPr>
              <a:t>等を活用し、在</a:t>
            </a:r>
            <a:endParaRPr lang="en-US" altLang="ja-JP" sz="1050" dirty="0" smtClean="0">
              <a:solidFill>
                <a:prstClr val="black"/>
              </a:solidFill>
            </a:endParaRPr>
          </a:p>
          <a:p>
            <a:pPr defTabSz="913575"/>
            <a:r>
              <a:rPr lang="ja-JP" altLang="en-US" sz="1050" dirty="0">
                <a:solidFill>
                  <a:prstClr val="black"/>
                </a:solidFill>
              </a:rPr>
              <a:t>　 </a:t>
            </a:r>
            <a:r>
              <a:rPr lang="ja-JP" altLang="en-US" sz="1050" dirty="0" smtClean="0">
                <a:solidFill>
                  <a:prstClr val="black"/>
                </a:solidFill>
              </a:rPr>
              <a:t> 宅医療・介護サービス</a:t>
            </a:r>
            <a:endParaRPr lang="en-US" altLang="ja-JP" sz="1050" dirty="0" smtClean="0">
              <a:solidFill>
                <a:prstClr val="black"/>
              </a:solidFill>
            </a:endParaRPr>
          </a:p>
          <a:p>
            <a:pPr defTabSz="913575"/>
            <a:r>
              <a:rPr lang="ja-JP" altLang="en-US" sz="1050" dirty="0">
                <a:solidFill>
                  <a:prstClr val="black"/>
                </a:solidFill>
              </a:rPr>
              <a:t>　 </a:t>
            </a:r>
            <a:r>
              <a:rPr lang="ja-JP" altLang="en-US" sz="1050" dirty="0" smtClean="0">
                <a:solidFill>
                  <a:prstClr val="black"/>
                </a:solidFill>
              </a:rPr>
              <a:t> に関する普及啓発　等</a:t>
            </a:r>
            <a:endParaRPr lang="en-US" altLang="ja-JP" sz="1050" dirty="0" smtClean="0">
              <a:solidFill>
                <a:prstClr val="black"/>
              </a:solidFill>
            </a:endParaRPr>
          </a:p>
          <a:p>
            <a:pPr defTabSz="913575"/>
            <a:endParaRPr lang="ja-JP" altLang="en-US" sz="1050" dirty="0">
              <a:solidFill>
                <a:prstClr val="black"/>
              </a:solidFill>
            </a:endParaRPr>
          </a:p>
        </p:txBody>
      </p:sp>
      <p:pic>
        <p:nvPicPr>
          <p:cNvPr id="8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83115" y="5229200"/>
            <a:ext cx="1266447" cy="146322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0" name="テキスト ボックス 89"/>
          <p:cNvSpPr txBox="1"/>
          <p:nvPr/>
        </p:nvSpPr>
        <p:spPr>
          <a:xfrm>
            <a:off x="8517414" y="6487452"/>
            <a:ext cx="1404156" cy="253916"/>
          </a:xfrm>
          <a:prstGeom prst="rect">
            <a:avLst/>
          </a:prstGeom>
          <a:noFill/>
        </p:spPr>
        <p:txBody>
          <a:bodyPr wrap="square" rtlCol="0">
            <a:spAutoFit/>
          </a:bodyPr>
          <a:lstStyle/>
          <a:p>
            <a:pPr algn="ctr" defTabSz="913575"/>
            <a:r>
              <a:rPr lang="ja-JP" altLang="en-US" sz="1050" dirty="0" smtClean="0">
                <a:solidFill>
                  <a:prstClr val="black"/>
                </a:solidFill>
                <a:latin typeface="HGPｺﾞｼｯｸE" pitchFamily="50" charset="-128"/>
                <a:ea typeface="HGPｺﾞｼｯｸE" pitchFamily="50" charset="-128"/>
              </a:rPr>
              <a:t>（鶴岡地区医師会）</a:t>
            </a:r>
            <a:endParaRPr lang="ja-JP" altLang="en-US" sz="1050" dirty="0">
              <a:solidFill>
                <a:prstClr val="black"/>
              </a:solidFill>
              <a:latin typeface="HGPｺﾞｼｯｸE" pitchFamily="50" charset="-128"/>
              <a:ea typeface="HGPｺﾞｼｯｸE" pitchFamily="50" charset="-128"/>
            </a:endParaRPr>
          </a:p>
        </p:txBody>
      </p:sp>
      <p:sp>
        <p:nvSpPr>
          <p:cNvPr id="2" name="テキスト ボックス 1"/>
          <p:cNvSpPr txBox="1"/>
          <p:nvPr/>
        </p:nvSpPr>
        <p:spPr>
          <a:xfrm>
            <a:off x="6363356" y="1942442"/>
            <a:ext cx="3296934" cy="646331"/>
          </a:xfrm>
          <a:prstGeom prst="rect">
            <a:avLst/>
          </a:prstGeom>
          <a:noFill/>
          <a:ln>
            <a:solidFill>
              <a:schemeClr val="accent1"/>
            </a:solidFill>
            <a:prstDash val="sysDot"/>
          </a:ln>
        </p:spPr>
        <p:txBody>
          <a:bodyPr wrap="square" rtlCol="0">
            <a:spAutoFit/>
          </a:bodyPr>
          <a:lstStyle/>
          <a:p>
            <a:pPr defTabSz="913575"/>
            <a:r>
              <a:rPr lang="ja-JP" altLang="en-US" sz="1200" dirty="0" smtClean="0">
                <a:solidFill>
                  <a:prstClr val="black"/>
                </a:solidFill>
              </a:rPr>
              <a:t>可能な市町村は平成</a:t>
            </a:r>
            <a:r>
              <a:rPr lang="en-US" altLang="ja-JP" sz="1200" dirty="0" smtClean="0">
                <a:solidFill>
                  <a:prstClr val="black"/>
                </a:solidFill>
              </a:rPr>
              <a:t>27</a:t>
            </a:r>
            <a:r>
              <a:rPr lang="ja-JP" altLang="en-US" sz="1200" dirty="0" smtClean="0">
                <a:solidFill>
                  <a:prstClr val="black"/>
                </a:solidFill>
              </a:rPr>
              <a:t>年</a:t>
            </a:r>
            <a:r>
              <a:rPr lang="en-US" altLang="ja-JP" sz="1200" dirty="0" smtClean="0">
                <a:solidFill>
                  <a:prstClr val="black"/>
                </a:solidFill>
              </a:rPr>
              <a:t>4</a:t>
            </a:r>
            <a:r>
              <a:rPr lang="ja-JP" altLang="en-US" sz="1200" dirty="0" smtClean="0">
                <a:solidFill>
                  <a:prstClr val="black"/>
                </a:solidFill>
              </a:rPr>
              <a:t>月から取組を開始</a:t>
            </a:r>
            <a:endParaRPr lang="en-US" altLang="ja-JP" sz="1200" dirty="0" smtClean="0">
              <a:solidFill>
                <a:prstClr val="black"/>
              </a:solidFill>
            </a:endParaRPr>
          </a:p>
          <a:p>
            <a:pPr defTabSz="913575"/>
            <a:r>
              <a:rPr lang="ja-JP" altLang="en-US" sz="1200" dirty="0">
                <a:solidFill>
                  <a:prstClr val="black"/>
                </a:solidFill>
              </a:rPr>
              <a:t>すべて</a:t>
            </a:r>
            <a:r>
              <a:rPr lang="ja-JP" altLang="en-US" sz="1200" dirty="0" smtClean="0">
                <a:solidFill>
                  <a:prstClr val="black"/>
                </a:solidFill>
              </a:rPr>
              <a:t>の市町村で平成</a:t>
            </a:r>
            <a:r>
              <a:rPr lang="en-US" altLang="ja-JP" sz="1200" dirty="0">
                <a:solidFill>
                  <a:prstClr val="black"/>
                </a:solidFill>
              </a:rPr>
              <a:t>30</a:t>
            </a:r>
            <a:r>
              <a:rPr lang="ja-JP" altLang="en-US" sz="1200" dirty="0">
                <a:solidFill>
                  <a:prstClr val="black"/>
                </a:solidFill>
              </a:rPr>
              <a:t>年</a:t>
            </a:r>
            <a:r>
              <a:rPr lang="en-US" altLang="ja-JP" sz="1200" dirty="0">
                <a:solidFill>
                  <a:prstClr val="black"/>
                </a:solidFill>
              </a:rPr>
              <a:t>4</a:t>
            </a:r>
            <a:r>
              <a:rPr lang="ja-JP" altLang="en-US" sz="1200" dirty="0">
                <a:solidFill>
                  <a:prstClr val="black"/>
                </a:solidFill>
              </a:rPr>
              <a:t>月から取組を開始</a:t>
            </a:r>
            <a:endParaRPr lang="en-US" altLang="ja-JP" sz="1200" dirty="0">
              <a:solidFill>
                <a:prstClr val="black"/>
              </a:solidFill>
            </a:endParaRPr>
          </a:p>
          <a:p>
            <a:pPr defTabSz="913575"/>
            <a:r>
              <a:rPr lang="ja-JP" altLang="en-US" sz="1200" dirty="0">
                <a:solidFill>
                  <a:prstClr val="black"/>
                </a:solidFill>
              </a:rPr>
              <a:t>複数市町村による共同実施も可能</a:t>
            </a:r>
            <a:endParaRPr lang="en-US" altLang="ja-JP" sz="1200" dirty="0">
              <a:solidFill>
                <a:prstClr val="black"/>
              </a:solidFill>
            </a:endParaRPr>
          </a:p>
        </p:txBody>
      </p:sp>
      <p:sp>
        <p:nvSpPr>
          <p:cNvPr id="48" name="スライド番号プレースホルダー 3"/>
          <p:cNvSpPr>
            <a:spLocks noGrp="1"/>
          </p:cNvSpPr>
          <p:nvPr>
            <p:ph type="sldNum" sz="quarter" idx="12"/>
          </p:nvPr>
        </p:nvSpPr>
        <p:spPr>
          <a:xfrm>
            <a:off x="7594600" y="6597492"/>
            <a:ext cx="2311400" cy="365125"/>
          </a:xfrm>
        </p:spPr>
        <p:txBody>
          <a:bodyPr/>
          <a:lstStyle/>
          <a:p>
            <a:fld id="{5A02BD7A-635E-43A0-8464-FD5073BFE4FA}" type="slidenum">
              <a:rPr lang="ja-JP" altLang="en-US" sz="1600">
                <a:solidFill>
                  <a:prstClr val="black"/>
                </a:solidFill>
              </a:rPr>
              <a:pPr/>
              <a:t>18</a:t>
            </a:fld>
            <a:endParaRPr lang="ja-JP" altLang="en-US" sz="1600" dirty="0">
              <a:solidFill>
                <a:prstClr val="black"/>
              </a:solidFill>
            </a:endParaRPr>
          </a:p>
        </p:txBody>
      </p:sp>
    </p:spTree>
    <p:extLst>
      <p:ext uri="{BB962C8B-B14F-4D97-AF65-F5344CB8AC3E}">
        <p14:creationId xmlns:p14="http://schemas.microsoft.com/office/powerpoint/2010/main" val="196380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920552" y="2276872"/>
            <a:ext cx="8645116" cy="576064"/>
          </a:xfrm>
          <a:prstGeom prst="rect">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26"/>
            <a:r>
              <a:rPr lang="ja-JP" altLang="en-US" sz="2000" dirty="0" smtClean="0">
                <a:solidFill>
                  <a:prstClr val="black"/>
                </a:solidFill>
                <a:latin typeface="HG丸ｺﾞｼｯｸM-PRO" pitchFamily="50" charset="-128"/>
                <a:ea typeface="HG丸ｺﾞｼｯｸM-PRO" pitchFamily="50" charset="-128"/>
              </a:rPr>
              <a:t>１．社会保障をとりまく状況と医療介護総合確保推進法案について</a:t>
            </a:r>
            <a:endParaRPr lang="ja-JP" altLang="en-US" sz="2000" dirty="0">
              <a:solidFill>
                <a:prstClr val="black"/>
              </a:solidFill>
              <a:latin typeface="HG丸ｺﾞｼｯｸM-PRO" pitchFamily="50" charset="-128"/>
              <a:ea typeface="HG丸ｺﾞｼｯｸM-PRO" pitchFamily="50" charset="-128"/>
            </a:endParaRPr>
          </a:p>
        </p:txBody>
      </p:sp>
      <p:sp>
        <p:nvSpPr>
          <p:cNvPr id="11" name="正方形/長方形 10"/>
          <p:cNvSpPr/>
          <p:nvPr/>
        </p:nvSpPr>
        <p:spPr>
          <a:xfrm>
            <a:off x="920552" y="3501008"/>
            <a:ext cx="8645116" cy="576064"/>
          </a:xfrm>
          <a:prstGeom prst="rect">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26"/>
            <a:r>
              <a:rPr lang="ja-JP" altLang="en-US" sz="2000" dirty="0" smtClean="0">
                <a:solidFill>
                  <a:prstClr val="black"/>
                </a:solidFill>
                <a:latin typeface="HG丸ｺﾞｼｯｸM-PRO" pitchFamily="50" charset="-128"/>
                <a:ea typeface="HG丸ｺﾞｼｯｸM-PRO" pitchFamily="50" charset="-128"/>
              </a:rPr>
              <a:t>２</a:t>
            </a:r>
            <a:r>
              <a:rPr lang="ja-JP" altLang="en-US" sz="2000" dirty="0">
                <a:solidFill>
                  <a:prstClr val="black"/>
                </a:solidFill>
                <a:latin typeface="HG丸ｺﾞｼｯｸM-PRO" pitchFamily="50" charset="-128"/>
                <a:ea typeface="HG丸ｺﾞｼｯｸM-PRO" pitchFamily="50" charset="-128"/>
              </a:rPr>
              <a:t>．地域包括ケアシステム構築推進のため</a:t>
            </a:r>
            <a:r>
              <a:rPr lang="ja-JP" altLang="en-US" sz="2000" dirty="0" smtClean="0">
                <a:solidFill>
                  <a:prstClr val="black"/>
                </a:solidFill>
                <a:latin typeface="HG丸ｺﾞｼｯｸM-PRO" pitchFamily="50" charset="-128"/>
                <a:ea typeface="HG丸ｺﾞｼｯｸM-PRO" pitchFamily="50" charset="-128"/>
              </a:rPr>
              <a:t>の市町村</a:t>
            </a:r>
            <a:r>
              <a:rPr lang="ja-JP" altLang="en-US" sz="2000" dirty="0">
                <a:solidFill>
                  <a:prstClr val="black"/>
                </a:solidFill>
                <a:latin typeface="HG丸ｺﾞｼｯｸM-PRO" pitchFamily="50" charset="-128"/>
                <a:ea typeface="HG丸ｺﾞｼｯｸM-PRO" pitchFamily="50" charset="-128"/>
              </a:rPr>
              <a:t>支援の具体的な取組</a:t>
            </a:r>
          </a:p>
        </p:txBody>
      </p:sp>
      <p:sp>
        <p:nvSpPr>
          <p:cNvPr id="10" name="正方形/長方形 9"/>
          <p:cNvSpPr/>
          <p:nvPr/>
        </p:nvSpPr>
        <p:spPr>
          <a:xfrm>
            <a:off x="96" y="188640"/>
            <a:ext cx="9905999"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26"/>
            <a:r>
              <a:rPr lang="ja-JP" altLang="en-US" sz="2800" b="1" dirty="0" smtClean="0">
                <a:solidFill>
                  <a:prstClr val="black"/>
                </a:solidFill>
              </a:rPr>
              <a:t>本日の内容</a:t>
            </a:r>
            <a:endParaRPr lang="ja-JP" altLang="en-US" sz="2800" b="1" dirty="0">
              <a:solidFill>
                <a:prstClr val="black"/>
              </a:solidFill>
            </a:endParaRPr>
          </a:p>
        </p:txBody>
      </p:sp>
      <p:sp>
        <p:nvSpPr>
          <p:cNvPr id="16" name="スライド番号プレースホルダー 3"/>
          <p:cNvSpPr>
            <a:spLocks noGrp="1"/>
          </p:cNvSpPr>
          <p:nvPr>
            <p:ph type="sldNum" sz="quarter" idx="12"/>
          </p:nvPr>
        </p:nvSpPr>
        <p:spPr>
          <a:xfrm>
            <a:off x="7594600" y="6493222"/>
            <a:ext cx="2311400" cy="365125"/>
          </a:xfrm>
        </p:spPr>
        <p:txBody>
          <a:bodyPr/>
          <a:lstStyle/>
          <a:p>
            <a:fld id="{D2D8002D-B5B0-4BAC-B1F6-782DDCCE6D9C}" type="slidenum">
              <a:rPr lang="ja-JP" altLang="en-US" smtClean="0">
                <a:solidFill>
                  <a:prstClr val="black">
                    <a:tint val="75000"/>
                  </a:prstClr>
                </a:solidFill>
              </a:rPr>
              <a:pPr/>
              <a:t>1</a:t>
            </a:fld>
            <a:endParaRPr lang="ja-JP" altLang="en-US" dirty="0">
              <a:solidFill>
                <a:prstClr val="black">
                  <a:tint val="75000"/>
                </a:prstClr>
              </a:solidFill>
            </a:endParaRPr>
          </a:p>
        </p:txBody>
      </p:sp>
    </p:spTree>
    <p:extLst>
      <p:ext uri="{BB962C8B-B14F-4D97-AF65-F5344CB8AC3E}">
        <p14:creationId xmlns:p14="http://schemas.microsoft.com/office/powerpoint/2010/main" val="408001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スライド番号プレースホルダ 10"/>
          <p:cNvSpPr>
            <a:spLocks noGrp="1"/>
          </p:cNvSpPr>
          <p:nvPr>
            <p:ph type="sldNum" sz="quarter" idx="12"/>
          </p:nvPr>
        </p:nvSpPr>
        <p:spPr>
          <a:xfrm>
            <a:off x="9345507" y="6520408"/>
            <a:ext cx="571214" cy="365125"/>
          </a:xfrm>
        </p:spPr>
        <p:txBody>
          <a:bodyPr/>
          <a:lstStyle/>
          <a:p>
            <a:fld id="{72D2F0F9-40FE-47A2-901C-3C832B0C1FC9}" type="slidenum">
              <a:rPr lang="ja-JP" altLang="en-US" sz="1600" smtClean="0">
                <a:solidFill>
                  <a:prstClr val="black"/>
                </a:solidFill>
              </a:rPr>
              <a:pPr/>
              <a:t>19</a:t>
            </a:fld>
            <a:endParaRPr lang="ja-JP" altLang="en-US" sz="1600" dirty="0">
              <a:solidFill>
                <a:prstClr val="black"/>
              </a:solidFill>
            </a:endParaRPr>
          </a:p>
        </p:txBody>
      </p:sp>
      <p:sp>
        <p:nvSpPr>
          <p:cNvPr id="31" name="角丸四角形 30"/>
          <p:cNvSpPr/>
          <p:nvPr/>
        </p:nvSpPr>
        <p:spPr>
          <a:xfrm>
            <a:off x="479528" y="2158626"/>
            <a:ext cx="8988192" cy="84785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lnSpc>
                <a:spcPts val="0"/>
              </a:lnSpc>
              <a:spcBef>
                <a:spcPct val="0"/>
              </a:spcBef>
              <a:spcAft>
                <a:spcPct val="0"/>
              </a:spcAft>
              <a:defRPr/>
            </a:pPr>
            <a:r>
              <a:rPr lang="en-US" altLang="ja-JP" sz="1200" dirty="0">
                <a:solidFill>
                  <a:prstClr val="black"/>
                </a:solidFill>
              </a:rPr>
              <a:t>【</a:t>
            </a:r>
            <a:r>
              <a:rPr lang="ja-JP" altLang="en-US" sz="1200" dirty="0">
                <a:solidFill>
                  <a:prstClr val="black"/>
                </a:solidFill>
              </a:rPr>
              <a:t>基本的な考え方</a:t>
            </a:r>
            <a:r>
              <a:rPr lang="en-US" altLang="ja-JP" sz="1200" dirty="0">
                <a:solidFill>
                  <a:prstClr val="black"/>
                </a:solidFill>
              </a:rPr>
              <a:t>】</a:t>
            </a:r>
          </a:p>
          <a:p>
            <a:pPr fontAlgn="base">
              <a:spcBef>
                <a:spcPct val="0"/>
              </a:spcBef>
              <a:spcAft>
                <a:spcPct val="0"/>
              </a:spcAft>
              <a:defRPr/>
            </a:pPr>
            <a:endParaRPr lang="en-US" altLang="ja-JP" sz="1200" dirty="0">
              <a:solidFill>
                <a:prstClr val="black"/>
              </a:solidFill>
            </a:endParaRPr>
          </a:p>
          <a:p>
            <a:pPr fontAlgn="base">
              <a:spcBef>
                <a:spcPct val="0"/>
              </a:spcBef>
              <a:spcAft>
                <a:spcPct val="0"/>
              </a:spcAft>
              <a:defRPr/>
            </a:pPr>
            <a:endParaRPr lang="en-US" altLang="ja-JP" sz="1200" dirty="0">
              <a:solidFill>
                <a:prstClr val="black"/>
              </a:solidFill>
            </a:endParaRPr>
          </a:p>
          <a:p>
            <a:pPr fontAlgn="base">
              <a:spcBef>
                <a:spcPct val="0"/>
              </a:spcBef>
              <a:spcAft>
                <a:spcPct val="0"/>
              </a:spcAft>
              <a:defRPr/>
            </a:pPr>
            <a:endParaRPr lang="ja-JP" altLang="en-US" sz="1200" dirty="0">
              <a:solidFill>
                <a:prstClr val="black"/>
              </a:solidFill>
            </a:endParaRPr>
          </a:p>
        </p:txBody>
      </p:sp>
      <p:sp>
        <p:nvSpPr>
          <p:cNvPr id="32" name="正方形/長方形 31"/>
          <p:cNvSpPr/>
          <p:nvPr/>
        </p:nvSpPr>
        <p:spPr>
          <a:xfrm>
            <a:off x="974577" y="2359102"/>
            <a:ext cx="3761769" cy="6473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en-US" altLang="ja-JP" sz="1200" dirty="0">
                <a:solidFill>
                  <a:prstClr val="black"/>
                </a:solidFill>
              </a:rPr>
              <a:t>《</a:t>
            </a:r>
            <a:r>
              <a:rPr lang="ja-JP" altLang="en-US" sz="1200" dirty="0">
                <a:solidFill>
                  <a:prstClr val="black"/>
                </a:solidFill>
              </a:rPr>
              <a:t>これまでのケア</a:t>
            </a:r>
            <a:r>
              <a:rPr lang="en-US" altLang="ja-JP" sz="1200" dirty="0">
                <a:solidFill>
                  <a:prstClr val="black"/>
                </a:solidFill>
              </a:rPr>
              <a:t>》</a:t>
            </a:r>
          </a:p>
          <a:p>
            <a:pPr fontAlgn="base">
              <a:spcBef>
                <a:spcPct val="0"/>
              </a:spcBef>
              <a:spcAft>
                <a:spcPct val="0"/>
              </a:spcAft>
              <a:defRPr/>
            </a:pPr>
            <a:r>
              <a:rPr lang="ja-JP" altLang="en-US" sz="1200" dirty="0">
                <a:solidFill>
                  <a:prstClr val="black"/>
                </a:solidFill>
              </a:rPr>
              <a:t>　認知症の人が行動・心理症状等により「危機」が発生してからの「事後的な対応」が</a:t>
            </a:r>
            <a:r>
              <a:rPr lang="ja-JP" altLang="en-US" sz="1200" dirty="0" smtClean="0">
                <a:solidFill>
                  <a:prstClr val="black"/>
                </a:solidFill>
              </a:rPr>
              <a:t>主眼。</a:t>
            </a:r>
            <a:endParaRPr lang="ja-JP" altLang="en-US" sz="1200" dirty="0">
              <a:solidFill>
                <a:prstClr val="black"/>
              </a:solidFill>
            </a:endParaRPr>
          </a:p>
        </p:txBody>
      </p:sp>
      <p:sp>
        <p:nvSpPr>
          <p:cNvPr id="35" name="正方形/長方形 34"/>
          <p:cNvSpPr/>
          <p:nvPr/>
        </p:nvSpPr>
        <p:spPr>
          <a:xfrm>
            <a:off x="5169878" y="2359102"/>
            <a:ext cx="3995651" cy="6473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en-US" altLang="ja-JP" sz="1200" dirty="0">
                <a:solidFill>
                  <a:prstClr val="black"/>
                </a:solidFill>
              </a:rPr>
              <a:t>《</a:t>
            </a:r>
            <a:r>
              <a:rPr lang="ja-JP" altLang="en-US" sz="1200" dirty="0">
                <a:solidFill>
                  <a:prstClr val="black"/>
                </a:solidFill>
              </a:rPr>
              <a:t>今後目指すべきケア</a:t>
            </a:r>
            <a:r>
              <a:rPr lang="en-US" altLang="ja-JP" sz="1200" dirty="0" smtClean="0">
                <a:solidFill>
                  <a:prstClr val="black"/>
                </a:solidFill>
              </a:rPr>
              <a:t>》</a:t>
            </a:r>
          </a:p>
          <a:p>
            <a:pPr fontAlgn="base">
              <a:spcBef>
                <a:spcPct val="0"/>
              </a:spcBef>
              <a:spcAft>
                <a:spcPct val="0"/>
              </a:spcAft>
              <a:defRPr/>
            </a:pPr>
            <a:r>
              <a:rPr lang="ja-JP" altLang="en-US" sz="1200" dirty="0">
                <a:solidFill>
                  <a:prstClr val="black"/>
                </a:solidFill>
              </a:rPr>
              <a:t>　「危機」の発生を防ぐ「早期・事前的な対応</a:t>
            </a:r>
            <a:r>
              <a:rPr lang="ja-JP" altLang="en-US" sz="1200" dirty="0" smtClean="0">
                <a:solidFill>
                  <a:prstClr val="black"/>
                </a:solidFill>
              </a:rPr>
              <a:t>」</a:t>
            </a:r>
            <a:r>
              <a:rPr lang="ja-JP" altLang="en-US" sz="1200" dirty="0">
                <a:solidFill>
                  <a:prstClr val="black"/>
                </a:solidFill>
              </a:rPr>
              <a:t>　に基本を置く</a:t>
            </a:r>
            <a:r>
              <a:rPr lang="ja-JP" altLang="en-US" sz="1200" dirty="0" smtClean="0">
                <a:solidFill>
                  <a:prstClr val="black"/>
                </a:solidFill>
              </a:rPr>
              <a:t>。</a:t>
            </a:r>
            <a:endParaRPr lang="ja-JP" altLang="en-US" sz="1200" dirty="0">
              <a:solidFill>
                <a:prstClr val="black"/>
              </a:solidFill>
            </a:endParaRPr>
          </a:p>
        </p:txBody>
      </p:sp>
      <p:sp>
        <p:nvSpPr>
          <p:cNvPr id="36" name="右矢印 35"/>
          <p:cNvSpPr/>
          <p:nvPr/>
        </p:nvSpPr>
        <p:spPr>
          <a:xfrm>
            <a:off x="4809458" y="2503344"/>
            <a:ext cx="287477" cy="358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ja-JP" altLang="en-US">
              <a:solidFill>
                <a:prstClr val="white"/>
              </a:solidFill>
            </a:endParaRPr>
          </a:p>
        </p:txBody>
      </p:sp>
      <p:sp>
        <p:nvSpPr>
          <p:cNvPr id="2" name="テキスト ボックス 1"/>
          <p:cNvSpPr txBox="1"/>
          <p:nvPr/>
        </p:nvSpPr>
        <p:spPr>
          <a:xfrm>
            <a:off x="1111470" y="1830592"/>
            <a:ext cx="7683302" cy="369332"/>
          </a:xfrm>
          <a:prstGeom prst="rect">
            <a:avLst/>
          </a:prstGeom>
          <a:noFill/>
        </p:spPr>
        <p:txBody>
          <a:bodyPr wrap="square" rtlCol="0">
            <a:spAutoFit/>
          </a:bodyPr>
          <a:lstStyle/>
          <a:p>
            <a:pPr algn="ctr" fontAlgn="base">
              <a:spcBef>
                <a:spcPct val="0"/>
              </a:spcBef>
              <a:spcAft>
                <a:spcPct val="0"/>
              </a:spcAft>
            </a:pPr>
            <a:r>
              <a:rPr lang="ja-JP" altLang="en-US" dirty="0" smtClean="0">
                <a:solidFill>
                  <a:prstClr val="black"/>
                </a:solidFill>
                <a:latin typeface="Arial" pitchFamily="34" charset="0"/>
              </a:rPr>
              <a:t>「認知症施策推進５か年計画」（平成</a:t>
            </a:r>
            <a:r>
              <a:rPr lang="en-US" altLang="ja-JP" dirty="0" smtClean="0">
                <a:solidFill>
                  <a:prstClr val="black"/>
                </a:solidFill>
                <a:latin typeface="Arial" pitchFamily="34" charset="0"/>
              </a:rPr>
              <a:t>24</a:t>
            </a:r>
            <a:r>
              <a:rPr lang="ja-JP" altLang="en-US" dirty="0" smtClean="0">
                <a:solidFill>
                  <a:prstClr val="black"/>
                </a:solidFill>
                <a:latin typeface="Arial" pitchFamily="34" charset="0"/>
              </a:rPr>
              <a:t>年</a:t>
            </a:r>
            <a:r>
              <a:rPr lang="en-US" altLang="ja-JP" dirty="0" smtClean="0">
                <a:solidFill>
                  <a:prstClr val="black"/>
                </a:solidFill>
                <a:latin typeface="Arial" pitchFamily="34" charset="0"/>
              </a:rPr>
              <a:t>9</a:t>
            </a:r>
            <a:r>
              <a:rPr lang="ja-JP" altLang="en-US" dirty="0" smtClean="0">
                <a:solidFill>
                  <a:prstClr val="black"/>
                </a:solidFill>
                <a:latin typeface="Arial" pitchFamily="34" charset="0"/>
              </a:rPr>
              <a:t>月厚生労働省公表）の概要</a:t>
            </a:r>
            <a:endParaRPr lang="ja-JP" altLang="en-US" dirty="0">
              <a:solidFill>
                <a:prstClr val="black"/>
              </a:solidFill>
              <a:latin typeface="Arial" pitchFamily="34" charset="0"/>
            </a:endParaRPr>
          </a:p>
        </p:txBody>
      </p:sp>
      <p:graphicFrame>
        <p:nvGraphicFramePr>
          <p:cNvPr id="10" name="表 9"/>
          <p:cNvGraphicFramePr>
            <a:graphicFrameLocks noGrp="1"/>
          </p:cNvGraphicFramePr>
          <p:nvPr>
            <p:extLst>
              <p:ext uri="{D42A27DB-BD31-4B8C-83A1-F6EECF244321}">
                <p14:modId xmlns:p14="http://schemas.microsoft.com/office/powerpoint/2010/main" val="1918138355"/>
              </p:ext>
            </p:extLst>
          </p:nvPr>
        </p:nvGraphicFramePr>
        <p:xfrm>
          <a:off x="256342" y="3150705"/>
          <a:ext cx="9299230" cy="3652079"/>
        </p:xfrm>
        <a:graphic>
          <a:graphicData uri="http://schemas.openxmlformats.org/drawingml/2006/table">
            <a:tbl>
              <a:tblPr firstRow="1" bandRow="1">
                <a:tableStyleId>{5C22544A-7EE6-4342-B048-85BDC9FD1C3A}</a:tableStyleId>
              </a:tblPr>
              <a:tblGrid>
                <a:gridCol w="4068000"/>
                <a:gridCol w="3010177"/>
                <a:gridCol w="2221053"/>
              </a:tblGrid>
              <a:tr h="124383">
                <a:tc>
                  <a:txBody>
                    <a:bodyPr/>
                    <a:lstStyle/>
                    <a:p>
                      <a:pPr algn="ctr">
                        <a:lnSpc>
                          <a:spcPts val="1100"/>
                        </a:lnSpc>
                      </a:pPr>
                      <a:r>
                        <a:rPr kumimoji="1" lang="ja-JP" altLang="en-US" sz="1200" dirty="0" smtClean="0">
                          <a:solidFill>
                            <a:schemeClr val="bg1"/>
                          </a:solidFill>
                        </a:rPr>
                        <a:t>事項</a:t>
                      </a:r>
                      <a:endParaRPr kumimoji="1" lang="ja-JP" altLang="en-US"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ja-JP" altLang="en-US" sz="1200" dirty="0" smtClean="0">
                          <a:solidFill>
                            <a:schemeClr val="bg1"/>
                          </a:solidFill>
                        </a:rPr>
                        <a:t>５か年計画での目標</a:t>
                      </a:r>
                      <a:endParaRPr kumimoji="1" lang="ja-JP" altLang="en-US"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ja-JP" altLang="en-US" sz="1200" dirty="0" smtClean="0">
                          <a:solidFill>
                            <a:schemeClr val="bg1"/>
                          </a:solidFill>
                        </a:rPr>
                        <a:t>備考</a:t>
                      </a:r>
                      <a:endParaRPr kumimoji="1" lang="ja-JP" altLang="en-US"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130">
                <a:tc>
                  <a:txBody>
                    <a:bodyPr/>
                    <a:lstStyle/>
                    <a:p>
                      <a:r>
                        <a:rPr kumimoji="1" lang="ja-JP" altLang="en-US" sz="1200" b="0" dirty="0" smtClean="0">
                          <a:solidFill>
                            <a:schemeClr val="tx1"/>
                          </a:solidFill>
                        </a:rPr>
                        <a:t>○標準的な認知症ケアパスの作成・普及</a:t>
                      </a:r>
                      <a:endParaRPr kumimoji="1" lang="en-US" altLang="ja-JP" sz="1200" b="0" dirty="0" smtClean="0">
                        <a:solidFill>
                          <a:schemeClr val="tx1"/>
                        </a:solidFill>
                      </a:endParaRPr>
                    </a:p>
                    <a:p>
                      <a:r>
                        <a:rPr kumimoji="1" lang="en-US" altLang="ja-JP" sz="1100" dirty="0" smtClean="0">
                          <a:latin typeface="HGPｺﾞｼｯｸM" pitchFamily="50" charset="-128"/>
                          <a:ea typeface="HGPｺﾞｼｯｸM" pitchFamily="50" charset="-128"/>
                        </a:rPr>
                        <a:t>※</a:t>
                      </a:r>
                      <a:r>
                        <a:rPr kumimoji="1" lang="ja-JP" altLang="en-US" sz="1100" dirty="0" smtClean="0">
                          <a:latin typeface="HGPｺﾞｼｯｸM" pitchFamily="50" charset="-128"/>
                          <a:ea typeface="HGPｺﾞｼｯｸM" pitchFamily="50" charset="-128"/>
                        </a:rPr>
                        <a:t>　「認知症ケアパス」（状態に応じた適切なサービス提供の流れ）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spc="-150" dirty="0" smtClean="0"/>
                        <a:t>平成２７年度以降の介護保険事業計画に反映</a:t>
                      </a:r>
                      <a:endParaRPr kumimoji="1" lang="ja-JP" altLang="en-US" sz="1200" spc="-1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spc="-150" dirty="0" smtClean="0"/>
                        <a:t>平成</a:t>
                      </a:r>
                      <a:r>
                        <a:rPr kumimoji="1" lang="en-US" altLang="ja-JP" sz="1200" spc="-150" dirty="0" smtClean="0"/>
                        <a:t>25</a:t>
                      </a:r>
                      <a:r>
                        <a:rPr kumimoji="1" lang="ja-JP" altLang="en-US" sz="1200" spc="-150" dirty="0" smtClean="0"/>
                        <a:t>年度ケアパス指針作成</a:t>
                      </a:r>
                      <a:endParaRPr kumimoji="1" lang="en-US" altLang="ja-JP" sz="1200" spc="-15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7793">
                <a:tc>
                  <a:txBody>
                    <a:bodyPr/>
                    <a:lstStyle/>
                    <a:p>
                      <a:r>
                        <a:rPr kumimoji="1" lang="ja-JP" altLang="en-US" sz="1200" b="0" dirty="0" smtClean="0">
                          <a:solidFill>
                            <a:schemeClr val="tx1"/>
                          </a:solidFill>
                        </a:rPr>
                        <a:t>○</a:t>
                      </a:r>
                      <a:r>
                        <a:rPr kumimoji="1" lang="ja-JP" altLang="en-US" sz="1200" b="1" dirty="0" smtClean="0">
                          <a:solidFill>
                            <a:srgbClr val="FF0000"/>
                          </a:solidFill>
                        </a:rPr>
                        <a:t>「認知症初期集中支援チーム」の設置</a:t>
                      </a:r>
                      <a:endParaRPr kumimoji="1" lang="en-US" altLang="ja-JP" sz="1200" b="1" dirty="0" smtClean="0">
                        <a:solidFill>
                          <a:srgbClr val="FF0000"/>
                        </a:solidFill>
                      </a:endParaRPr>
                    </a:p>
                    <a:p>
                      <a:pPr marL="273050" indent="-273050"/>
                      <a:r>
                        <a:rPr kumimoji="1" lang="ja-JP" altLang="en-US" sz="1200" dirty="0" smtClean="0"/>
                        <a:t>　　</a:t>
                      </a:r>
                      <a:r>
                        <a:rPr kumimoji="1" lang="en-US" altLang="ja-JP" sz="1200" dirty="0" smtClean="0">
                          <a:latin typeface="HGPｺﾞｼｯｸM" pitchFamily="50" charset="-128"/>
                          <a:ea typeface="HGPｺﾞｼｯｸM" pitchFamily="50" charset="-128"/>
                        </a:rPr>
                        <a:t>※</a:t>
                      </a:r>
                      <a:r>
                        <a:rPr kumimoji="1" lang="ja-JP" altLang="en-US" sz="1200" dirty="0" smtClean="0">
                          <a:latin typeface="HGPｺﾞｼｯｸM" pitchFamily="50" charset="-128"/>
                          <a:ea typeface="HGPｺﾞｼｯｸM" pitchFamily="50" charset="-128"/>
                        </a:rPr>
                        <a:t>　認知症の早期から家庭訪問を行い、認知症の人のアセスメントや、家族の支援などを行うチーム</a:t>
                      </a:r>
                      <a:endParaRPr kumimoji="1" lang="ja-JP" altLang="en-US" sz="1200" dirty="0">
                        <a:latin typeface="HGPｺﾞｼｯｸM" pitchFamily="50" charset="-128"/>
                        <a:ea typeface="HGPｺﾞｼｯｸ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t>平成２６年度まで全国でモデル事業を実施</a:t>
                      </a:r>
                      <a:endParaRPr kumimoji="1" lang="en-US" altLang="ja-JP" sz="1200" dirty="0" smtClean="0"/>
                    </a:p>
                    <a:p>
                      <a:r>
                        <a:rPr kumimoji="1" lang="ja-JP" altLang="en-US" sz="1200" dirty="0" smtClean="0"/>
                        <a:t>平成２７年度以降の制度化を検討</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100"/>
                        </a:lnSpc>
                      </a:pPr>
                      <a:r>
                        <a:rPr kumimoji="1" lang="ja-JP" altLang="en-US" sz="1200" dirty="0" smtClean="0"/>
                        <a:t>・平成</a:t>
                      </a:r>
                      <a:r>
                        <a:rPr kumimoji="1" lang="en-US" altLang="ja-JP" sz="1200" dirty="0" smtClean="0"/>
                        <a:t>25</a:t>
                      </a:r>
                      <a:r>
                        <a:rPr kumimoji="1" lang="ja-JP" altLang="en-US" sz="1200" dirty="0" smtClean="0"/>
                        <a:t>年度モデル事業</a:t>
                      </a:r>
                      <a:r>
                        <a:rPr kumimoji="1" lang="en-US" altLang="ja-JP" sz="1200" dirty="0" smtClean="0"/>
                        <a:t>14</a:t>
                      </a:r>
                      <a:r>
                        <a:rPr kumimoji="1" lang="ja-JP" altLang="en-US" sz="1200" dirty="0" smtClean="0"/>
                        <a:t>カ所</a:t>
                      </a:r>
                      <a:endParaRPr kumimoji="1" lang="en-US" altLang="ja-JP" sz="1200" dirty="0" smtClean="0"/>
                    </a:p>
                    <a:p>
                      <a:pPr>
                        <a:lnSpc>
                          <a:spcPts val="1100"/>
                        </a:lnSpc>
                      </a:pPr>
                      <a:r>
                        <a:rPr kumimoji="1" lang="ja-JP" altLang="en-US" sz="1200" dirty="0" smtClean="0"/>
                        <a:t>・平成</a:t>
                      </a:r>
                      <a:r>
                        <a:rPr kumimoji="1" lang="en-US" altLang="ja-JP" sz="1200" dirty="0" smtClean="0"/>
                        <a:t>26</a:t>
                      </a:r>
                      <a:r>
                        <a:rPr kumimoji="1" lang="ja-JP" altLang="en-US" sz="1200" dirty="0" smtClean="0"/>
                        <a:t>年度予算（案）では、</a:t>
                      </a:r>
                      <a:endParaRPr kumimoji="1" lang="en-US" altLang="ja-JP" sz="1200" dirty="0" smtClean="0"/>
                    </a:p>
                    <a:p>
                      <a:pPr>
                        <a:lnSpc>
                          <a:spcPts val="1100"/>
                        </a:lnSpc>
                      </a:pPr>
                      <a:r>
                        <a:rPr kumimoji="1" lang="ja-JP" altLang="en-US" sz="1200" dirty="0" smtClean="0"/>
                        <a:t>　地域支援事業（任意事業）で　</a:t>
                      </a:r>
                      <a:endParaRPr kumimoji="1" lang="en-US" altLang="ja-JP" sz="1200" dirty="0" smtClean="0"/>
                    </a:p>
                    <a:p>
                      <a:pPr>
                        <a:lnSpc>
                          <a:spcPts val="1100"/>
                        </a:lnSpc>
                      </a:pPr>
                      <a:r>
                        <a:rPr kumimoji="1" lang="ja-JP" altLang="en-US" sz="1200" dirty="0" smtClean="0"/>
                        <a:t>　</a:t>
                      </a:r>
                      <a:r>
                        <a:rPr kumimoji="1" lang="en-US" altLang="ja-JP" sz="1200" dirty="0" smtClean="0"/>
                        <a:t>100</a:t>
                      </a:r>
                      <a:r>
                        <a:rPr kumimoji="1" lang="ja-JP" altLang="en-US" sz="1200" dirty="0" smtClean="0"/>
                        <a:t>カ所計上</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5163">
                <a:tc>
                  <a:txBody>
                    <a:bodyPr/>
                    <a:lstStyle/>
                    <a:p>
                      <a:r>
                        <a:rPr kumimoji="1" lang="ja-JP" altLang="en-US" sz="1200" b="0" dirty="0" smtClean="0">
                          <a:solidFill>
                            <a:schemeClr val="tx1"/>
                          </a:solidFill>
                        </a:rPr>
                        <a:t>○早期診断等を担う医療機関の数</a:t>
                      </a:r>
                      <a:endParaRPr kumimoji="1" lang="ja-JP"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t>平成２４年度～２９年度で約５００カ所整備</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t>・平成</a:t>
                      </a:r>
                      <a:r>
                        <a:rPr kumimoji="1" lang="en-US" altLang="ja-JP" sz="1200" dirty="0" smtClean="0"/>
                        <a:t>25</a:t>
                      </a:r>
                      <a:r>
                        <a:rPr kumimoji="1" lang="ja-JP" altLang="en-US" sz="1200" dirty="0" smtClean="0"/>
                        <a:t>年度約</a:t>
                      </a:r>
                      <a:r>
                        <a:rPr kumimoji="1" lang="en-US" altLang="ja-JP" sz="1200" dirty="0" smtClean="0"/>
                        <a:t>250</a:t>
                      </a:r>
                      <a:r>
                        <a:rPr kumimoji="1" lang="ja-JP" altLang="en-US" sz="1200" dirty="0" smtClean="0"/>
                        <a:t>カ所</a:t>
                      </a:r>
                      <a:endParaRPr kumimoji="1" lang="en-US" altLang="ja-JP" sz="1200" dirty="0" smtClean="0"/>
                    </a:p>
                    <a:p>
                      <a:pPr>
                        <a:lnSpc>
                          <a:spcPts val="1100"/>
                        </a:lnSpc>
                      </a:pPr>
                      <a:r>
                        <a:rPr kumimoji="1" lang="ja-JP" altLang="en-US" sz="1200" dirty="0" smtClean="0"/>
                        <a:t>・平成</a:t>
                      </a:r>
                      <a:r>
                        <a:rPr kumimoji="1" lang="en-US" altLang="ja-JP" sz="1200" dirty="0" smtClean="0"/>
                        <a:t>26</a:t>
                      </a:r>
                      <a:r>
                        <a:rPr kumimoji="1" lang="ja-JP" altLang="en-US" sz="1200" dirty="0" smtClean="0"/>
                        <a:t>年度予算（案）では</a:t>
                      </a:r>
                      <a:endParaRPr kumimoji="1" lang="en-US" altLang="ja-JP" sz="1200" dirty="0" smtClean="0"/>
                    </a:p>
                    <a:p>
                      <a:pPr>
                        <a:lnSpc>
                          <a:spcPts val="1100"/>
                        </a:lnSpc>
                      </a:pPr>
                      <a:r>
                        <a:rPr kumimoji="1" lang="ja-JP" altLang="en-US" sz="1200" dirty="0" smtClean="0"/>
                        <a:t>　</a:t>
                      </a:r>
                      <a:r>
                        <a:rPr kumimoji="1" lang="en-US" altLang="ja-JP" sz="1200" dirty="0" smtClean="0"/>
                        <a:t>300</a:t>
                      </a:r>
                      <a:r>
                        <a:rPr kumimoji="1" lang="ja-JP" altLang="en-US" sz="1200" dirty="0" smtClean="0"/>
                        <a:t>カ所計上</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4293">
                <a:tc>
                  <a:txBody>
                    <a:bodyPr/>
                    <a:lstStyle/>
                    <a:p>
                      <a:r>
                        <a:rPr kumimoji="1" lang="ja-JP" altLang="en-US" sz="1200" dirty="0" smtClean="0"/>
                        <a:t>○かかりつけ医認知症対応力向上研修の受講者数</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t>平成２９年度末　５０，０００人</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t>平成</a:t>
                      </a:r>
                      <a:r>
                        <a:rPr kumimoji="1" lang="en-US" altLang="ja-JP" sz="1200" dirty="0" smtClean="0"/>
                        <a:t>24</a:t>
                      </a:r>
                      <a:r>
                        <a:rPr kumimoji="1" lang="ja-JP" altLang="en-US" sz="1200" dirty="0" smtClean="0"/>
                        <a:t>年度末　累計</a:t>
                      </a:r>
                      <a:r>
                        <a:rPr kumimoji="1" lang="en-US" altLang="ja-JP" sz="1200" dirty="0" smtClean="0"/>
                        <a:t>35,131</a:t>
                      </a:r>
                      <a:r>
                        <a:rPr kumimoji="1" lang="ja-JP" altLang="en-US" sz="1200" dirty="0" smtClean="0"/>
                        <a:t>人</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4293">
                <a:tc>
                  <a:txBody>
                    <a:bodyPr/>
                    <a:lstStyle/>
                    <a:p>
                      <a:r>
                        <a:rPr kumimoji="1" lang="ja-JP" altLang="en-US" sz="1200" dirty="0" smtClean="0"/>
                        <a:t>○認知症サポート医養成研修の受講者数</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t>平成２９年度末　４，０００人</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平成</a:t>
                      </a:r>
                      <a:r>
                        <a:rPr kumimoji="1" lang="en-US" altLang="ja-JP" sz="1200" dirty="0" smtClean="0"/>
                        <a:t>24</a:t>
                      </a:r>
                      <a:r>
                        <a:rPr kumimoji="1" lang="ja-JP" altLang="en-US" sz="1200" dirty="0" smtClean="0"/>
                        <a:t>年度末　累計</a:t>
                      </a:r>
                      <a:r>
                        <a:rPr kumimoji="1" lang="en-US" altLang="ja-JP" sz="1200" dirty="0" smtClean="0"/>
                        <a:t>2,680</a:t>
                      </a:r>
                      <a:r>
                        <a:rPr kumimoji="1" lang="ja-JP" altLang="en-US" sz="1200" dirty="0" smtClean="0"/>
                        <a:t>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2438">
                <a:tc>
                  <a:txBody>
                    <a:bodyPr/>
                    <a:lstStyle/>
                    <a:p>
                      <a:r>
                        <a:rPr kumimoji="1" lang="ja-JP" altLang="en-US" sz="1200" b="0" dirty="0" smtClean="0">
                          <a:solidFill>
                            <a:schemeClr val="tx1"/>
                          </a:solidFill>
                        </a:rPr>
                        <a:t>○「地域ケア会議」の普及・定着</a:t>
                      </a:r>
                      <a:endParaRPr kumimoji="1" lang="ja-JP"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t>平成２７年度以降　すべての市町村で実施</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6621">
                <a:tc>
                  <a:txBody>
                    <a:bodyPr/>
                    <a:lstStyle/>
                    <a:p>
                      <a:r>
                        <a:rPr kumimoji="1" lang="ja-JP" altLang="en-US" sz="1200" dirty="0" smtClean="0"/>
                        <a:t>○</a:t>
                      </a:r>
                      <a:r>
                        <a:rPr kumimoji="1" lang="ja-JP" altLang="en-US" sz="1200" b="1" dirty="0" smtClean="0">
                          <a:solidFill>
                            <a:srgbClr val="FF0000"/>
                          </a:solidFill>
                        </a:rPr>
                        <a:t>認知症地域支援推進員の人数</a:t>
                      </a:r>
                      <a:endParaRPr kumimoji="1" lang="ja-JP" altLang="en-US" sz="12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t>平成２９年度末　７００人</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100"/>
                        </a:lnSpc>
                      </a:pPr>
                      <a:r>
                        <a:rPr kumimoji="1" lang="ja-JP" altLang="en-US" sz="1200" dirty="0" smtClean="0"/>
                        <a:t>・平成</a:t>
                      </a:r>
                      <a:r>
                        <a:rPr kumimoji="1" lang="en-US" altLang="ja-JP" sz="1200" dirty="0" smtClean="0"/>
                        <a:t>25</a:t>
                      </a:r>
                      <a:r>
                        <a:rPr kumimoji="1" lang="ja-JP" altLang="en-US" sz="1200" dirty="0" smtClean="0"/>
                        <a:t>年度約</a:t>
                      </a:r>
                      <a:r>
                        <a:rPr kumimoji="1" lang="en-US" altLang="ja-JP" sz="1200" dirty="0" smtClean="0"/>
                        <a:t>200</a:t>
                      </a:r>
                      <a:r>
                        <a:rPr kumimoji="1" lang="ja-JP" altLang="en-US" sz="1200" dirty="0" smtClean="0"/>
                        <a:t>カ所</a:t>
                      </a:r>
                      <a:endParaRPr kumimoji="1" lang="en-US" altLang="ja-JP" sz="1200" dirty="0" smtClean="0"/>
                    </a:p>
                    <a:p>
                      <a:pPr>
                        <a:lnSpc>
                          <a:spcPts val="1100"/>
                        </a:lnSpc>
                      </a:pPr>
                      <a:r>
                        <a:rPr kumimoji="1" lang="ja-JP" altLang="en-US" sz="1200" dirty="0" smtClean="0"/>
                        <a:t>・平成</a:t>
                      </a:r>
                      <a:r>
                        <a:rPr kumimoji="1" lang="en-US" altLang="ja-JP" sz="1200" dirty="0" smtClean="0"/>
                        <a:t>26</a:t>
                      </a:r>
                      <a:r>
                        <a:rPr kumimoji="1" lang="ja-JP" altLang="en-US" sz="1200" dirty="0" smtClean="0"/>
                        <a:t>年度予算（案）では</a:t>
                      </a:r>
                      <a:endParaRPr kumimoji="1" lang="en-US" altLang="ja-JP" sz="1200" dirty="0" smtClean="0"/>
                    </a:p>
                    <a:p>
                      <a:pPr marL="0" marR="0" indent="0" algn="l" defTabSz="914400" rtl="0" eaLnBrk="1" fontAlgn="auto" latinLnBrk="0" hangingPunct="1">
                        <a:lnSpc>
                          <a:spcPts val="1100"/>
                        </a:lnSpc>
                        <a:spcBef>
                          <a:spcPts val="0"/>
                        </a:spcBef>
                        <a:spcAft>
                          <a:spcPts val="0"/>
                        </a:spcAft>
                        <a:buClrTx/>
                        <a:buSzTx/>
                        <a:buFontTx/>
                        <a:buNone/>
                        <a:tabLst/>
                        <a:defRPr/>
                      </a:pPr>
                      <a:r>
                        <a:rPr kumimoji="1" lang="ja-JP" altLang="en-US" sz="1200" dirty="0" smtClean="0"/>
                        <a:t>　地域支援事業（任意事業）で　</a:t>
                      </a:r>
                      <a:endParaRPr kumimoji="1" lang="en-US" altLang="ja-JP" sz="1200" dirty="0" smtClean="0"/>
                    </a:p>
                    <a:p>
                      <a:pPr>
                        <a:lnSpc>
                          <a:spcPts val="1100"/>
                        </a:lnSpc>
                      </a:pPr>
                      <a:r>
                        <a:rPr kumimoji="1" lang="ja-JP" altLang="en-US" sz="1200" dirty="0" smtClean="0"/>
                        <a:t>　</a:t>
                      </a:r>
                      <a:r>
                        <a:rPr kumimoji="1" lang="en-US" altLang="ja-JP" sz="1200" dirty="0" smtClean="0"/>
                        <a:t>470</a:t>
                      </a:r>
                      <a:r>
                        <a:rPr kumimoji="1" lang="ja-JP" altLang="en-US" sz="1200" dirty="0" smtClean="0"/>
                        <a:t>カ所計上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3846">
                <a:tc>
                  <a:txBody>
                    <a:bodyPr/>
                    <a:lstStyle/>
                    <a:p>
                      <a:r>
                        <a:rPr kumimoji="1" lang="ja-JP" altLang="en-US" sz="1200" dirty="0" smtClean="0"/>
                        <a:t>○認知症サポーターの人数　</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t>平成２９年度末　６００万人</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t>平成</a:t>
                      </a:r>
                      <a:r>
                        <a:rPr kumimoji="1" lang="en-US" altLang="ja-JP" sz="1200" dirty="0" smtClean="0"/>
                        <a:t>25</a:t>
                      </a:r>
                      <a:r>
                        <a:rPr kumimoji="1" lang="ja-JP" altLang="en-US" sz="1200" dirty="0" smtClean="0"/>
                        <a:t>年</a:t>
                      </a:r>
                      <a:r>
                        <a:rPr kumimoji="1" lang="en-US" altLang="ja-JP" sz="1200" dirty="0" smtClean="0"/>
                        <a:t>9</a:t>
                      </a:r>
                      <a:r>
                        <a:rPr kumimoji="1" lang="ja-JP" altLang="en-US" sz="1200" dirty="0" smtClean="0"/>
                        <a:t>月末　累計</a:t>
                      </a:r>
                      <a:r>
                        <a:rPr kumimoji="1" lang="en-US" altLang="ja-JP" sz="1200" dirty="0" smtClean="0"/>
                        <a:t>447</a:t>
                      </a:r>
                      <a:r>
                        <a:rPr kumimoji="1" lang="ja-JP" altLang="en-US" sz="1200" dirty="0" smtClean="0"/>
                        <a:t>万人</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テキスト ボックス 112"/>
          <p:cNvSpPr txBox="1"/>
          <p:nvPr/>
        </p:nvSpPr>
        <p:spPr>
          <a:xfrm>
            <a:off x="135688" y="480960"/>
            <a:ext cx="9565756" cy="1363865"/>
          </a:xfrm>
          <a:prstGeom prst="rect">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360363" indent="-360363"/>
            <a:r>
              <a:rPr lang="ja-JP" altLang="ja-JP" sz="1400" dirty="0" smtClean="0">
                <a:solidFill>
                  <a:srgbClr val="000000"/>
                </a:solidFill>
                <a:latin typeface="メイリオ"/>
              </a:rPr>
              <a:t>○</a:t>
            </a:r>
            <a:r>
              <a:rPr lang="ja-JP" altLang="en-US" sz="1400" dirty="0" smtClean="0">
                <a:solidFill>
                  <a:srgbClr val="000000"/>
                </a:solidFill>
                <a:latin typeface="メイリオ"/>
              </a:rPr>
              <a:t>　</a:t>
            </a:r>
            <a:r>
              <a:rPr lang="ja-JP" altLang="ja-JP" sz="1400" dirty="0" smtClean="0">
                <a:solidFill>
                  <a:srgbClr val="000000"/>
                </a:solidFill>
                <a:latin typeface="メイリオ"/>
              </a:rPr>
              <a:t>「</a:t>
            </a:r>
            <a:r>
              <a:rPr lang="ja-JP" altLang="ja-JP" sz="1400" dirty="0">
                <a:solidFill>
                  <a:srgbClr val="000000"/>
                </a:solidFill>
                <a:latin typeface="メイリオ"/>
              </a:rPr>
              <a:t>認知症の人は、精神科病院や施設を利用せざるを得ない」という考え方を改め、</a:t>
            </a:r>
            <a:r>
              <a:rPr lang="en-US" altLang="ja-JP" sz="1400" dirty="0">
                <a:solidFill>
                  <a:srgbClr val="000000"/>
                </a:solidFill>
                <a:latin typeface="メイリオ"/>
              </a:rPr>
              <a:t>｢</a:t>
            </a:r>
            <a:r>
              <a:rPr lang="ja-JP" altLang="ja-JP" sz="1400" dirty="0">
                <a:solidFill>
                  <a:srgbClr val="000000"/>
                </a:solidFill>
                <a:latin typeface="メイリオ"/>
              </a:rPr>
              <a:t>認知症になっても本人の意思が尊重され、できる限り</a:t>
            </a:r>
            <a:r>
              <a:rPr lang="ja-JP" altLang="ja-JP" sz="1400" dirty="0" smtClean="0">
                <a:solidFill>
                  <a:srgbClr val="000000"/>
                </a:solidFill>
                <a:latin typeface="メイリオ"/>
              </a:rPr>
              <a:t>住み慣れた地</a:t>
            </a:r>
            <a:r>
              <a:rPr lang="ja-JP" altLang="en-US" sz="1400" dirty="0" smtClean="0">
                <a:solidFill>
                  <a:srgbClr val="000000"/>
                </a:solidFill>
                <a:latin typeface="メイリオ"/>
              </a:rPr>
              <a:t>域のよ</a:t>
            </a:r>
            <a:r>
              <a:rPr lang="ja-JP" altLang="ja-JP" sz="1400" dirty="0" smtClean="0">
                <a:solidFill>
                  <a:srgbClr val="000000"/>
                </a:solidFill>
                <a:latin typeface="メイリオ"/>
              </a:rPr>
              <a:t>い環境で暮らし続けることができる社会」の実現を目指す。</a:t>
            </a:r>
          </a:p>
          <a:p>
            <a:pPr marL="360363" indent="-360363"/>
            <a:r>
              <a:rPr lang="ja-JP" altLang="ja-JP" sz="1400" dirty="0" smtClean="0">
                <a:solidFill>
                  <a:srgbClr val="000000"/>
                </a:solidFill>
                <a:latin typeface="メイリオ"/>
              </a:rPr>
              <a:t>○</a:t>
            </a:r>
            <a:r>
              <a:rPr lang="ja-JP" altLang="en-US" sz="1400" dirty="0" smtClean="0">
                <a:solidFill>
                  <a:srgbClr val="000000"/>
                </a:solidFill>
                <a:latin typeface="メイリオ"/>
              </a:rPr>
              <a:t>　</a:t>
            </a:r>
            <a:r>
              <a:rPr lang="ja-JP" altLang="ja-JP" sz="1400" dirty="0" smtClean="0">
                <a:solidFill>
                  <a:srgbClr val="000000"/>
                </a:solidFill>
                <a:latin typeface="メイリオ"/>
              </a:rPr>
              <a:t>この</a:t>
            </a:r>
            <a:r>
              <a:rPr lang="ja-JP" altLang="ja-JP" sz="1400" dirty="0">
                <a:solidFill>
                  <a:srgbClr val="000000"/>
                </a:solidFill>
                <a:latin typeface="メイリオ"/>
              </a:rPr>
              <a:t>実現のため、新たな視点に立脚した施策の導入を積極的に進めることにより、これまでの「ケアの流れ」を変え、むしろ逆の流れとする標準的</a:t>
            </a:r>
            <a:r>
              <a:rPr lang="ja-JP" altLang="ja-JP" sz="1400" dirty="0" smtClean="0">
                <a:solidFill>
                  <a:srgbClr val="000000"/>
                </a:solidFill>
                <a:latin typeface="メイリオ"/>
              </a:rPr>
              <a:t>な認知症ケアパス</a:t>
            </a:r>
            <a:r>
              <a:rPr lang="ja-JP" altLang="en-US" sz="1400" dirty="0" smtClean="0">
                <a:solidFill>
                  <a:srgbClr val="000000"/>
                </a:solidFill>
                <a:latin typeface="メイリオ"/>
              </a:rPr>
              <a:t>（</a:t>
            </a:r>
            <a:r>
              <a:rPr lang="ja-JP" altLang="ja-JP" sz="1400" dirty="0" smtClean="0">
                <a:solidFill>
                  <a:srgbClr val="000000"/>
                </a:solidFill>
                <a:latin typeface="メイリオ"/>
              </a:rPr>
              <a:t>状態</a:t>
            </a:r>
            <a:r>
              <a:rPr lang="ja-JP" altLang="ja-JP" sz="1400" dirty="0">
                <a:solidFill>
                  <a:srgbClr val="000000"/>
                </a:solidFill>
                <a:latin typeface="メイリオ"/>
              </a:rPr>
              <a:t>に応じた</a:t>
            </a:r>
            <a:r>
              <a:rPr lang="ja-JP" altLang="ja-JP" sz="1400" dirty="0" smtClean="0">
                <a:solidFill>
                  <a:srgbClr val="000000"/>
                </a:solidFill>
                <a:latin typeface="メイリオ"/>
              </a:rPr>
              <a:t>適切</a:t>
            </a:r>
            <a:r>
              <a:rPr lang="ja-JP" altLang="en-US" sz="1400" dirty="0" smtClean="0">
                <a:solidFill>
                  <a:srgbClr val="000000"/>
                </a:solidFill>
                <a:latin typeface="メイリオ"/>
              </a:rPr>
              <a:t>な</a:t>
            </a:r>
            <a:r>
              <a:rPr lang="ja-JP" altLang="ja-JP" sz="1400" dirty="0" smtClean="0">
                <a:solidFill>
                  <a:srgbClr val="000000"/>
                </a:solidFill>
                <a:latin typeface="メイリオ"/>
              </a:rPr>
              <a:t>サービス</a:t>
            </a:r>
            <a:r>
              <a:rPr lang="ja-JP" altLang="ja-JP" sz="1400" dirty="0">
                <a:solidFill>
                  <a:srgbClr val="000000"/>
                </a:solidFill>
                <a:latin typeface="メイリオ"/>
              </a:rPr>
              <a:t>提供の流れ）を構築することを、基本目標とする</a:t>
            </a:r>
            <a:r>
              <a:rPr lang="ja-JP" altLang="ja-JP" sz="1400" dirty="0" smtClean="0">
                <a:solidFill>
                  <a:srgbClr val="000000"/>
                </a:solidFill>
                <a:latin typeface="メイリオ"/>
              </a:rPr>
              <a:t>。</a:t>
            </a:r>
            <a:endParaRPr lang="en-US" altLang="ja-JP" sz="1400" dirty="0" smtClean="0">
              <a:solidFill>
                <a:srgbClr val="000000"/>
              </a:solidFill>
              <a:latin typeface="メイリオ"/>
            </a:endParaRPr>
          </a:p>
          <a:p>
            <a:pPr marL="360363" indent="-360363"/>
            <a:r>
              <a:rPr lang="ja-JP" altLang="en-US" sz="1400" dirty="0">
                <a:solidFill>
                  <a:srgbClr val="000000"/>
                </a:solidFill>
                <a:latin typeface="メイリオ"/>
              </a:rPr>
              <a:t>○　認知症施策を推進するため</a:t>
            </a:r>
            <a:r>
              <a:rPr lang="ja-JP" altLang="en-US" sz="1400" dirty="0" smtClean="0">
                <a:solidFill>
                  <a:srgbClr val="000000"/>
                </a:solidFill>
                <a:latin typeface="メイリオ"/>
              </a:rPr>
              <a:t>、介護保険法の地域</a:t>
            </a:r>
            <a:r>
              <a:rPr lang="ja-JP" altLang="en-US" sz="1400" dirty="0">
                <a:solidFill>
                  <a:srgbClr val="000000"/>
                </a:solidFill>
                <a:latin typeface="メイリオ"/>
              </a:rPr>
              <a:t>支援事業に</a:t>
            </a:r>
            <a:r>
              <a:rPr lang="ja-JP" altLang="en-US" sz="1400" dirty="0" smtClean="0">
                <a:solidFill>
                  <a:srgbClr val="000000"/>
                </a:solidFill>
                <a:latin typeface="メイリオ"/>
              </a:rPr>
              <a:t>位置づける（</a:t>
            </a:r>
            <a:r>
              <a:rPr lang="ja-JP" altLang="en-US" sz="1400" dirty="0">
                <a:solidFill>
                  <a:srgbClr val="000000"/>
                </a:solidFill>
                <a:latin typeface="メイリオ"/>
              </a:rPr>
              <a:t>「認知症初期集中支援チーム」の設置、 </a:t>
            </a:r>
            <a:r>
              <a:rPr lang="ja-JP" altLang="en-US" sz="1400" dirty="0" smtClean="0">
                <a:solidFill>
                  <a:srgbClr val="000000"/>
                </a:solidFill>
                <a:latin typeface="メイリオ"/>
              </a:rPr>
              <a:t>認知症</a:t>
            </a:r>
            <a:r>
              <a:rPr lang="ja-JP" altLang="en-US" sz="1400" dirty="0">
                <a:solidFill>
                  <a:srgbClr val="000000"/>
                </a:solidFill>
                <a:latin typeface="メイリオ"/>
              </a:rPr>
              <a:t>地域支援推進</a:t>
            </a:r>
            <a:r>
              <a:rPr lang="ja-JP" altLang="en-US" sz="1400" dirty="0" smtClean="0">
                <a:solidFill>
                  <a:srgbClr val="000000"/>
                </a:solidFill>
                <a:latin typeface="メイリオ"/>
              </a:rPr>
              <a:t>員の設置など）。</a:t>
            </a:r>
            <a:endParaRPr lang="en-US" altLang="ja-JP" sz="1400" dirty="0" smtClean="0">
              <a:solidFill>
                <a:srgbClr val="000000"/>
              </a:solidFill>
              <a:latin typeface="メイリオ"/>
            </a:endParaRPr>
          </a:p>
        </p:txBody>
      </p:sp>
      <p:sp>
        <p:nvSpPr>
          <p:cNvPr id="14" name="タイトル 60"/>
          <p:cNvSpPr txBox="1">
            <a:spLocks/>
          </p:cNvSpPr>
          <p:nvPr/>
        </p:nvSpPr>
        <p:spPr>
          <a:xfrm>
            <a:off x="135688" y="32763"/>
            <a:ext cx="9565756" cy="404664"/>
          </a:xfrm>
          <a:prstGeom prst="rect">
            <a:avLst/>
          </a:prstGeom>
          <a:solidFill>
            <a:srgbClr val="FFFF00">
              <a:alpha val="29000"/>
            </a:srgbClr>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smtClean="0">
                <a:solidFill>
                  <a:prstClr val="black"/>
                </a:solidFill>
                <a:latin typeface="HGP創英角ｺﾞｼｯｸUB" pitchFamily="50" charset="-128"/>
                <a:ea typeface="HGP創英角ｺﾞｼｯｸUB" pitchFamily="50" charset="-128"/>
              </a:rPr>
              <a:t>（２）認知症施策の推進</a:t>
            </a:r>
            <a:endParaRPr lang="ja-JP" altLang="en-US" sz="2400" dirty="0">
              <a:solidFill>
                <a:prstClr val="black"/>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32577909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520788" y="2924900"/>
            <a:ext cx="7574494" cy="3744416"/>
          </a:xfrm>
          <a:prstGeom prst="roundRect">
            <a:avLst>
              <a:gd name="adj" fmla="val 5860"/>
            </a:avLst>
          </a:prstGeom>
          <a:solidFill>
            <a:schemeClr val="accent1">
              <a:lumMod val="20000"/>
              <a:lumOff val="80000"/>
              <a:alpha val="55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a:solidFill>
                <a:prstClr val="white"/>
              </a:solidFill>
            </a:endParaRPr>
          </a:p>
        </p:txBody>
      </p:sp>
      <p:sp>
        <p:nvSpPr>
          <p:cNvPr id="19" name="AutoShape 47"/>
          <p:cNvSpPr>
            <a:spLocks noChangeArrowheads="1"/>
          </p:cNvSpPr>
          <p:nvPr/>
        </p:nvSpPr>
        <p:spPr bwMode="auto">
          <a:xfrm>
            <a:off x="1793243" y="3140924"/>
            <a:ext cx="6592292" cy="2016224"/>
          </a:xfrm>
          <a:prstGeom prst="roundRect">
            <a:avLst>
              <a:gd name="adj" fmla="val 20600"/>
            </a:avLst>
          </a:prstGeom>
          <a:solidFill>
            <a:srgbClr val="FFFF99"/>
          </a:solidFill>
          <a:ln w="9525">
            <a:solidFill>
              <a:srgbClr val="FF0000"/>
            </a:solidFill>
            <a:round/>
            <a:headEnd/>
            <a:tailEnd/>
          </a:ln>
        </p:spPr>
        <p:txBody>
          <a:bodyPr vert="horz" wrap="square" lIns="74295" tIns="8890" rIns="74295" bIns="8890" numCol="1" anchor="t" anchorCtr="0" compatLnSpc="1">
            <a:prstTxWarp prst="textNoShape">
              <a:avLst/>
            </a:prstTxWarp>
          </a:bodyPr>
          <a:lstStyle/>
          <a:p>
            <a:pPr algn="just" defTabSz="913575"/>
            <a:endParaRPr lang="en-US" altLang="ja-JP" sz="1000" dirty="0" smtClean="0">
              <a:solidFill>
                <a:prstClr val="black"/>
              </a:solidFill>
              <a:latin typeface="ＭＳ Ｐゴシック" pitchFamily="50" charset="-128"/>
              <a:cs typeface="ＭＳ Ｐゴシック" pitchFamily="50" charset="-128"/>
            </a:endParaRPr>
          </a:p>
          <a:p>
            <a:pPr marL="533400" indent="-92075" defTabSz="913575"/>
            <a:endParaRPr lang="en-US" altLang="ja-JP" sz="1200" dirty="0" smtClean="0">
              <a:solidFill>
                <a:prstClr val="black"/>
              </a:solidFill>
              <a:latin typeface="ＭＳ ゴシック" pitchFamily="49" charset="-128"/>
              <a:ea typeface="ＭＳ ゴシック" pitchFamily="49" charset="-128"/>
              <a:cs typeface="ＭＳ Ｐゴシック" pitchFamily="50" charset="-128"/>
            </a:endParaRPr>
          </a:p>
          <a:p>
            <a:pPr marL="533400" indent="-92075" defTabSz="913575"/>
            <a:endParaRPr lang="en-US" altLang="ja-JP" sz="1200" dirty="0" smtClean="0">
              <a:solidFill>
                <a:prstClr val="black"/>
              </a:solidFill>
              <a:latin typeface="ＭＳ ゴシック" pitchFamily="49" charset="-128"/>
              <a:ea typeface="ＭＳ ゴシック" pitchFamily="49" charset="-128"/>
              <a:cs typeface="ＭＳ Ｐゴシック" pitchFamily="50" charset="-128"/>
            </a:endParaRPr>
          </a:p>
          <a:p>
            <a:pPr marL="444500" indent="-92075" defTabSz="913575"/>
            <a:r>
              <a:rPr lang="ja-JP" altLang="en-US" sz="1200" dirty="0" smtClean="0">
                <a:solidFill>
                  <a:prstClr val="black"/>
                </a:solidFill>
                <a:latin typeface="ＭＳ ゴシック" pitchFamily="49" charset="-128"/>
                <a:ea typeface="ＭＳ ゴシック" pitchFamily="49" charset="-128"/>
                <a:cs typeface="ＭＳ Ｐゴシック" pitchFamily="50" charset="-128"/>
              </a:rPr>
              <a:t>○地域包括支援センターが開催</a:t>
            </a:r>
            <a:endParaRPr lang="en-US" altLang="ja-JP" sz="1200" dirty="0" smtClean="0">
              <a:solidFill>
                <a:prstClr val="black"/>
              </a:solidFill>
              <a:latin typeface="ＭＳ ゴシック" pitchFamily="49" charset="-128"/>
              <a:ea typeface="ＭＳ ゴシック" pitchFamily="49" charset="-128"/>
              <a:cs typeface="ＭＳ Ｐゴシック" pitchFamily="50" charset="-128"/>
            </a:endParaRPr>
          </a:p>
          <a:p>
            <a:pPr marL="444500" indent="-92075" defTabSz="913575"/>
            <a:r>
              <a:rPr lang="ja-JP" altLang="en-US" sz="1200" u="sng" dirty="0" smtClean="0">
                <a:solidFill>
                  <a:prstClr val="black"/>
                </a:solidFill>
                <a:latin typeface="ＭＳ ゴシック" pitchFamily="49" charset="-128"/>
                <a:ea typeface="ＭＳ ゴシック" pitchFamily="49" charset="-128"/>
                <a:cs typeface="ＭＳ Ｐゴシック" pitchFamily="50" charset="-128"/>
              </a:rPr>
              <a:t>○個別ケース（困難事例等）の支援内容を通じた</a:t>
            </a:r>
            <a:endParaRPr lang="en-US" altLang="ja-JP" sz="1200" u="sng" dirty="0" smtClean="0">
              <a:solidFill>
                <a:prstClr val="black"/>
              </a:solidFill>
              <a:latin typeface="ＭＳ ゴシック" pitchFamily="49" charset="-128"/>
              <a:ea typeface="ＭＳ ゴシック" pitchFamily="49" charset="-128"/>
              <a:cs typeface="ＭＳ Ｐゴシック" pitchFamily="50" charset="-128"/>
            </a:endParaRPr>
          </a:p>
          <a:p>
            <a:pPr marL="355600" indent="-92075" algn="just" defTabSz="913575"/>
            <a:r>
              <a:rPr lang="ja-JP" altLang="en-US" sz="1200" dirty="0" smtClean="0">
                <a:solidFill>
                  <a:prstClr val="black"/>
                </a:solidFill>
                <a:latin typeface="ＭＳ ゴシック" pitchFamily="49" charset="-128"/>
                <a:ea typeface="ＭＳ ゴシック" pitchFamily="49" charset="-128"/>
                <a:cs typeface="ＭＳ Ｐゴシック" pitchFamily="50" charset="-128"/>
              </a:rPr>
              <a:t>　①地域支援ネットワークの構築</a:t>
            </a:r>
            <a:endParaRPr lang="en-US" altLang="ja-JP" sz="1200" dirty="0" smtClean="0">
              <a:solidFill>
                <a:prstClr val="black"/>
              </a:solidFill>
              <a:latin typeface="ＭＳ ゴシック" pitchFamily="49" charset="-128"/>
              <a:ea typeface="ＭＳ ゴシック" pitchFamily="49" charset="-128"/>
              <a:cs typeface="ＭＳ Ｐゴシック" pitchFamily="50" charset="-128"/>
            </a:endParaRPr>
          </a:p>
          <a:p>
            <a:pPr marL="355600" indent="-92075" algn="just" defTabSz="913575"/>
            <a:r>
              <a:rPr lang="ja-JP" altLang="en-US" sz="1200" dirty="0" smtClean="0">
                <a:solidFill>
                  <a:prstClr val="black"/>
                </a:solidFill>
                <a:latin typeface="ＭＳ ゴシック" pitchFamily="49" charset="-128"/>
                <a:ea typeface="ＭＳ ゴシック" pitchFamily="49" charset="-128"/>
                <a:cs typeface="ＭＳ Ｐゴシック" pitchFamily="50" charset="-128"/>
              </a:rPr>
              <a:t>　②高齢者の自立支援に資するケアマネジメント支援</a:t>
            </a:r>
            <a:endParaRPr lang="en-US" altLang="ja-JP" sz="1200" dirty="0" smtClean="0">
              <a:solidFill>
                <a:prstClr val="black"/>
              </a:solidFill>
              <a:latin typeface="ＭＳ ゴシック" pitchFamily="49" charset="-128"/>
              <a:ea typeface="ＭＳ ゴシック" pitchFamily="49" charset="-128"/>
              <a:cs typeface="ＭＳ Ｐゴシック" pitchFamily="50" charset="-128"/>
            </a:endParaRPr>
          </a:p>
          <a:p>
            <a:pPr marL="355600" indent="-92075" algn="just" defTabSz="913575"/>
            <a:r>
              <a:rPr lang="ja-JP" altLang="en-US" sz="1200" dirty="0" smtClean="0">
                <a:solidFill>
                  <a:prstClr val="black"/>
                </a:solidFill>
                <a:latin typeface="ＭＳ ゴシック" pitchFamily="49" charset="-128"/>
                <a:ea typeface="ＭＳ ゴシック" pitchFamily="49" charset="-128"/>
                <a:cs typeface="ＭＳ Ｐゴシック" pitchFamily="50" charset="-128"/>
              </a:rPr>
              <a:t>　③地域課題の把握</a:t>
            </a:r>
            <a:endParaRPr lang="en-US" altLang="ja-JP" sz="1200" dirty="0" smtClean="0">
              <a:solidFill>
                <a:prstClr val="black"/>
              </a:solidFill>
              <a:latin typeface="ＭＳ ゴシック" pitchFamily="49" charset="-128"/>
              <a:ea typeface="ＭＳ ゴシック" pitchFamily="49" charset="-128"/>
              <a:cs typeface="ＭＳ Ｐゴシック" pitchFamily="50" charset="-128"/>
            </a:endParaRPr>
          </a:p>
          <a:p>
            <a:pPr marL="355600" indent="-92075" algn="just" defTabSz="913575"/>
            <a:r>
              <a:rPr lang="ja-JP" altLang="en-US" sz="1200" dirty="0" smtClean="0">
                <a:solidFill>
                  <a:prstClr val="black"/>
                </a:solidFill>
                <a:latin typeface="ＭＳ ゴシック" pitchFamily="49" charset="-128"/>
                <a:ea typeface="ＭＳ ゴシック" pitchFamily="49" charset="-128"/>
                <a:cs typeface="ＭＳ Ｐゴシック" pitchFamily="50" charset="-128"/>
              </a:rPr>
              <a:t>　などを行う。</a:t>
            </a:r>
            <a:endParaRPr lang="ja-JP" altLang="en-US" sz="1200" dirty="0" smtClean="0">
              <a:solidFill>
                <a:prstClr val="black"/>
              </a:solidFill>
              <a:cs typeface="ＭＳ Ｐゴシック" pitchFamily="50" charset="-128"/>
            </a:endParaRPr>
          </a:p>
        </p:txBody>
      </p:sp>
      <p:sp>
        <p:nvSpPr>
          <p:cNvPr id="4" name="Rectangle 2"/>
          <p:cNvSpPr>
            <a:spLocks noChangeArrowheads="1"/>
          </p:cNvSpPr>
          <p:nvPr/>
        </p:nvSpPr>
        <p:spPr bwMode="auto">
          <a:xfrm>
            <a:off x="116639" y="-603448"/>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3575"/>
            <a:endParaRPr lang="ja-JP" altLang="en-US">
              <a:solidFill>
                <a:prstClr val="black"/>
              </a:solidFill>
            </a:endParaRPr>
          </a:p>
        </p:txBody>
      </p:sp>
      <p:sp>
        <p:nvSpPr>
          <p:cNvPr id="7" name="角丸四角形 6"/>
          <p:cNvSpPr/>
          <p:nvPr/>
        </p:nvSpPr>
        <p:spPr>
          <a:xfrm>
            <a:off x="3470870" y="5445180"/>
            <a:ext cx="3198397" cy="288032"/>
          </a:xfrm>
          <a:prstGeom prst="roundRect">
            <a:avLst/>
          </a:prstGeom>
          <a:solidFill>
            <a:schemeClr val="bg1"/>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r>
              <a:rPr lang="ja-JP" altLang="en-US" sz="1600" dirty="0" smtClean="0">
                <a:solidFill>
                  <a:prstClr val="black"/>
                </a:solidFill>
                <a:latin typeface="HGSｺﾞｼｯｸE" pitchFamily="50" charset="-128"/>
                <a:ea typeface="HGSｺﾞｼｯｸE" pitchFamily="50" charset="-128"/>
              </a:rPr>
              <a:t>地域づくり・資源開発</a:t>
            </a:r>
            <a:endParaRPr lang="ja-JP" altLang="en-US" sz="1600" dirty="0">
              <a:solidFill>
                <a:prstClr val="black"/>
              </a:solidFill>
              <a:latin typeface="HGSｺﾞｼｯｸE" pitchFamily="50" charset="-128"/>
              <a:ea typeface="HGSｺﾞｼｯｸE" pitchFamily="50" charset="-128"/>
            </a:endParaRPr>
          </a:p>
        </p:txBody>
      </p:sp>
      <p:sp>
        <p:nvSpPr>
          <p:cNvPr id="8" name="角丸四角形 7"/>
          <p:cNvSpPr/>
          <p:nvPr/>
        </p:nvSpPr>
        <p:spPr>
          <a:xfrm>
            <a:off x="2846814" y="5877228"/>
            <a:ext cx="4338434" cy="432048"/>
          </a:xfrm>
          <a:prstGeom prst="roundRect">
            <a:avLst/>
          </a:prstGeom>
          <a:solidFill>
            <a:schemeClr val="bg1"/>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r>
              <a:rPr lang="ja-JP" altLang="en-US" sz="1600" dirty="0" smtClean="0">
                <a:solidFill>
                  <a:prstClr val="black"/>
                </a:solidFill>
                <a:latin typeface="HGSｺﾞｼｯｸE" pitchFamily="50" charset="-128"/>
                <a:ea typeface="HGSｺﾞｼｯｸE" pitchFamily="50" charset="-128"/>
              </a:rPr>
              <a:t>政策形成</a:t>
            </a:r>
            <a:endParaRPr lang="en-US" altLang="ja-JP" sz="1600" dirty="0" smtClean="0">
              <a:solidFill>
                <a:prstClr val="black"/>
              </a:solidFill>
              <a:latin typeface="HGSｺﾞｼｯｸE" pitchFamily="50" charset="-128"/>
              <a:ea typeface="HGSｺﾞｼｯｸE" pitchFamily="50" charset="-128"/>
            </a:endParaRPr>
          </a:p>
          <a:p>
            <a:pPr algn="ctr" defTabSz="913575"/>
            <a:r>
              <a:rPr lang="ja-JP" altLang="en-US" sz="1200" dirty="0" smtClean="0">
                <a:solidFill>
                  <a:prstClr val="black"/>
                </a:solidFill>
                <a:latin typeface="ＭＳ Ｐゴシック"/>
              </a:rPr>
              <a:t>介護保険事業計画等への位置づけなど</a:t>
            </a:r>
            <a:endParaRPr lang="ja-JP" altLang="en-US" sz="1200" dirty="0">
              <a:solidFill>
                <a:prstClr val="black"/>
              </a:solidFill>
              <a:latin typeface="ＭＳ Ｐゴシック"/>
            </a:endParaRPr>
          </a:p>
        </p:txBody>
      </p:sp>
      <p:sp>
        <p:nvSpPr>
          <p:cNvPr id="10" name="角丸四角形 9"/>
          <p:cNvSpPr/>
          <p:nvPr/>
        </p:nvSpPr>
        <p:spPr>
          <a:xfrm>
            <a:off x="3470870" y="5013132"/>
            <a:ext cx="3198397" cy="288032"/>
          </a:xfrm>
          <a:prstGeom prst="roundRect">
            <a:avLst/>
          </a:prstGeom>
          <a:solidFill>
            <a:schemeClr val="bg1"/>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r>
              <a:rPr lang="ja-JP" altLang="en-US" sz="1600" dirty="0" smtClean="0">
                <a:solidFill>
                  <a:prstClr val="black"/>
                </a:solidFill>
                <a:latin typeface="HGSｺﾞｼｯｸE" pitchFamily="50" charset="-128"/>
                <a:ea typeface="HGSｺﾞｼｯｸE" pitchFamily="50" charset="-128"/>
              </a:rPr>
              <a:t>地域課題の把握</a:t>
            </a:r>
            <a:endParaRPr lang="ja-JP" altLang="en-US" sz="1600" dirty="0">
              <a:solidFill>
                <a:prstClr val="black"/>
              </a:solidFill>
              <a:latin typeface="HGSｺﾞｼｯｸE" pitchFamily="50" charset="-128"/>
              <a:ea typeface="HGSｺﾞｼｯｸE" pitchFamily="50" charset="-128"/>
            </a:endParaRPr>
          </a:p>
        </p:txBody>
      </p:sp>
      <p:sp>
        <p:nvSpPr>
          <p:cNvPr id="11" name="上矢印 10"/>
          <p:cNvSpPr/>
          <p:nvPr/>
        </p:nvSpPr>
        <p:spPr>
          <a:xfrm flipV="1">
            <a:off x="4641047" y="4869116"/>
            <a:ext cx="624069" cy="144016"/>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a:solidFill>
                <a:prstClr val="white"/>
              </a:solidFill>
            </a:endParaRPr>
          </a:p>
        </p:txBody>
      </p:sp>
      <p:sp>
        <p:nvSpPr>
          <p:cNvPr id="14" name="AutoShape 58"/>
          <p:cNvSpPr>
            <a:spLocks noChangeArrowheads="1"/>
          </p:cNvSpPr>
          <p:nvPr/>
        </p:nvSpPr>
        <p:spPr bwMode="auto">
          <a:xfrm>
            <a:off x="116560" y="3572972"/>
            <a:ext cx="1257264" cy="2376264"/>
          </a:xfrm>
          <a:prstGeom prst="roundRect">
            <a:avLst>
              <a:gd name="adj" fmla="val 16667"/>
            </a:avLst>
          </a:prstGeom>
          <a:solidFill>
            <a:srgbClr val="FAC9A0"/>
          </a:solidFill>
          <a:ln w="25400">
            <a:solidFill>
              <a:srgbClr val="F79646"/>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pPr defTabSz="913575"/>
            <a:r>
              <a:rPr lang="ja-JP" altLang="en-US" sz="1100" b="1" dirty="0" smtClean="0">
                <a:solidFill>
                  <a:prstClr val="black"/>
                </a:solidFill>
                <a:latin typeface="HG丸ｺﾞｼｯｸM-PRO" pitchFamily="50" charset="-128"/>
                <a:ea typeface="HG丸ｺﾞｼｯｸM-PRO" pitchFamily="50" charset="-128"/>
                <a:cs typeface="ＭＳ Ｐゴシック" pitchFamily="50" charset="-128"/>
              </a:rPr>
              <a:t>個別の</a:t>
            </a:r>
            <a:endParaRPr lang="en-US" altLang="ja-JP" sz="1100" b="1" dirty="0" smtClean="0">
              <a:solidFill>
                <a:prstClr val="black"/>
              </a:solidFill>
              <a:latin typeface="HG丸ｺﾞｼｯｸM-PRO" pitchFamily="50" charset="-128"/>
              <a:ea typeface="HG丸ｺﾞｼｯｸM-PRO" pitchFamily="50" charset="-128"/>
              <a:cs typeface="ＭＳ Ｐゴシック" pitchFamily="50" charset="-128"/>
            </a:endParaRPr>
          </a:p>
          <a:p>
            <a:pPr defTabSz="913575"/>
            <a:r>
              <a:rPr lang="ja-JP" altLang="en-US" sz="900" b="1" dirty="0" smtClean="0">
                <a:solidFill>
                  <a:prstClr val="black"/>
                </a:solidFill>
                <a:latin typeface="HG丸ｺﾞｼｯｸM-PRO" pitchFamily="50" charset="-128"/>
                <a:ea typeface="HG丸ｺﾞｼｯｸM-PRO" pitchFamily="50" charset="-128"/>
                <a:cs typeface="ＭＳ Ｐゴシック" pitchFamily="50" charset="-128"/>
              </a:rPr>
              <a:t>ケアマネジメント</a:t>
            </a:r>
          </a:p>
        </p:txBody>
      </p:sp>
      <p:sp>
        <p:nvSpPr>
          <p:cNvPr id="20" name="Rectangle 49"/>
          <p:cNvSpPr>
            <a:spLocks noChangeArrowheads="1"/>
          </p:cNvSpPr>
          <p:nvPr/>
        </p:nvSpPr>
        <p:spPr bwMode="auto">
          <a:xfrm>
            <a:off x="6357245" y="3572983"/>
            <a:ext cx="2184243" cy="1368153"/>
          </a:xfrm>
          <a:prstGeom prst="rect">
            <a:avLst/>
          </a:prstGeom>
          <a:solidFill>
            <a:srgbClr val="FFFFCC"/>
          </a:solidFill>
          <a:ln w="9525">
            <a:solidFill>
              <a:srgbClr val="000000"/>
            </a:solidFill>
            <a:prstDash val="sysDot"/>
            <a:miter lim="800000"/>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pPr algn="ctr" defTabSz="913575"/>
            <a:r>
              <a:rPr lang="en-US" altLang="ja-JP" sz="1050" dirty="0" smtClean="0">
                <a:solidFill>
                  <a:prstClr val="black"/>
                </a:solidFill>
                <a:latin typeface="HG丸ｺﾞｼｯｸM-PRO" pitchFamily="50" charset="-128"/>
                <a:ea typeface="HG丸ｺﾞｼｯｸM-PRO" pitchFamily="50" charset="-128"/>
                <a:cs typeface="ＭＳ Ｐゴシック" pitchFamily="50" charset="-128"/>
              </a:rPr>
              <a:t>≪</a:t>
            </a:r>
            <a:r>
              <a:rPr lang="ja-JP" altLang="en-US" sz="1050" dirty="0" smtClean="0">
                <a:solidFill>
                  <a:prstClr val="black"/>
                </a:solidFill>
                <a:latin typeface="HG丸ｺﾞｼｯｸM-PRO" pitchFamily="50" charset="-128"/>
                <a:ea typeface="HG丸ｺﾞｼｯｸM-PRO" pitchFamily="50" charset="-128"/>
                <a:cs typeface="ＭＳ Ｐゴシック" pitchFamily="50" charset="-128"/>
              </a:rPr>
              <a:t>主な構成員≫</a:t>
            </a:r>
            <a:endParaRPr lang="en-US" altLang="ja-JP" sz="900" dirty="0" smtClean="0">
              <a:solidFill>
                <a:prstClr val="black"/>
              </a:solidFill>
              <a:latin typeface="HG丸ｺﾞｼｯｸM-PRO" pitchFamily="50" charset="-128"/>
              <a:ea typeface="HG丸ｺﾞｼｯｸM-PRO" pitchFamily="50" charset="-128"/>
              <a:cs typeface="ＭＳ Ｐゴシック" pitchFamily="50" charset="-128"/>
            </a:endParaRPr>
          </a:p>
          <a:p>
            <a:pPr algn="just" defTabSz="913575"/>
            <a:r>
              <a:rPr lang="ja-JP" altLang="en-US" sz="900" dirty="0" smtClean="0">
                <a:solidFill>
                  <a:prstClr val="black"/>
                </a:solidFill>
                <a:latin typeface="HG丸ｺﾞｼｯｸM-PRO" pitchFamily="50" charset="-128"/>
                <a:ea typeface="HG丸ｺﾞｼｯｸM-PRO" pitchFamily="50" charset="-128"/>
                <a:cs typeface="ＭＳ Ｐゴシック" pitchFamily="50" charset="-128"/>
              </a:rPr>
              <a:t>自治体職員、包括職員、ケアマネジャー、介護事業者、民生委員、</a:t>
            </a:r>
            <a:r>
              <a:rPr lang="en-US" altLang="ja-JP" sz="900" dirty="0" smtClean="0">
                <a:solidFill>
                  <a:prstClr val="black"/>
                </a:solidFill>
                <a:latin typeface="HG丸ｺﾞｼｯｸM-PRO" pitchFamily="50" charset="-128"/>
                <a:ea typeface="HG丸ｺﾞｼｯｸM-PRO" pitchFamily="50" charset="-128"/>
                <a:cs typeface="ＭＳ Ｐゴシック" pitchFamily="50" charset="-128"/>
              </a:rPr>
              <a:t>OT</a:t>
            </a:r>
            <a:r>
              <a:rPr lang="ja-JP" altLang="en-US" sz="900" dirty="0" err="1" smtClean="0">
                <a:solidFill>
                  <a:prstClr val="black"/>
                </a:solidFill>
                <a:latin typeface="HG丸ｺﾞｼｯｸM-PRO" pitchFamily="50" charset="-128"/>
                <a:ea typeface="HG丸ｺﾞｼｯｸM-PRO" pitchFamily="50" charset="-128"/>
                <a:cs typeface="ＭＳ Ｐゴシック" pitchFamily="50" charset="-128"/>
              </a:rPr>
              <a:t>、</a:t>
            </a:r>
            <a:r>
              <a:rPr lang="en-US" altLang="ja-JP" sz="900" dirty="0" smtClean="0">
                <a:solidFill>
                  <a:prstClr val="black"/>
                </a:solidFill>
                <a:latin typeface="HG丸ｺﾞｼｯｸM-PRO" pitchFamily="50" charset="-128"/>
                <a:ea typeface="HG丸ｺﾞｼｯｸM-PRO" pitchFamily="50" charset="-128"/>
                <a:cs typeface="ＭＳ Ｐゴシック" pitchFamily="50" charset="-128"/>
              </a:rPr>
              <a:t>PT</a:t>
            </a:r>
            <a:r>
              <a:rPr lang="ja-JP" altLang="en-US" sz="900" dirty="0" err="1" smtClean="0">
                <a:solidFill>
                  <a:prstClr val="black"/>
                </a:solidFill>
                <a:latin typeface="HG丸ｺﾞｼｯｸM-PRO" pitchFamily="50" charset="-128"/>
                <a:ea typeface="HG丸ｺﾞｼｯｸM-PRO" pitchFamily="50" charset="-128"/>
                <a:cs typeface="ＭＳ Ｐゴシック" pitchFamily="50" charset="-128"/>
              </a:rPr>
              <a:t>、</a:t>
            </a:r>
            <a:r>
              <a:rPr lang="en-US" altLang="ja-JP" sz="900" dirty="0" smtClean="0">
                <a:solidFill>
                  <a:prstClr val="black"/>
                </a:solidFill>
                <a:latin typeface="HG丸ｺﾞｼｯｸM-PRO" pitchFamily="50" charset="-128"/>
                <a:ea typeface="HG丸ｺﾞｼｯｸM-PRO" pitchFamily="50" charset="-128"/>
                <a:cs typeface="ＭＳ Ｐゴシック" pitchFamily="50" charset="-128"/>
              </a:rPr>
              <a:t>ST</a:t>
            </a:r>
            <a:r>
              <a:rPr lang="ja-JP" altLang="en-US" sz="900" dirty="0" err="1" smtClean="0">
                <a:solidFill>
                  <a:prstClr val="black"/>
                </a:solidFill>
                <a:latin typeface="HG丸ｺﾞｼｯｸM-PRO" pitchFamily="50" charset="-128"/>
                <a:ea typeface="HG丸ｺﾞｼｯｸM-PRO" pitchFamily="50" charset="-128"/>
                <a:cs typeface="ＭＳ Ｐゴシック" pitchFamily="50" charset="-128"/>
              </a:rPr>
              <a:t>、</a:t>
            </a:r>
            <a:r>
              <a:rPr lang="ja-JP" altLang="en-US" sz="900" dirty="0" smtClean="0">
                <a:solidFill>
                  <a:prstClr val="black"/>
                </a:solidFill>
                <a:latin typeface="HG丸ｺﾞｼｯｸM-PRO" pitchFamily="50" charset="-128"/>
                <a:ea typeface="HG丸ｺﾞｼｯｸM-PRO" pitchFamily="50" charset="-128"/>
                <a:cs typeface="ＭＳ Ｐゴシック" pitchFamily="50" charset="-128"/>
              </a:rPr>
              <a:t>医師、歯科医師、薬剤師、看護師、管理栄養士、歯科衛生士その他必要に応じて参加</a:t>
            </a:r>
            <a:endParaRPr lang="en-US" altLang="ja-JP" sz="900" dirty="0" smtClean="0">
              <a:solidFill>
                <a:prstClr val="black"/>
              </a:solidFill>
              <a:latin typeface="HG丸ｺﾞｼｯｸM-PRO" pitchFamily="50" charset="-128"/>
              <a:ea typeface="HG丸ｺﾞｼｯｸM-PRO" pitchFamily="50" charset="-128"/>
              <a:cs typeface="ＭＳ Ｐゴシック" pitchFamily="50" charset="-128"/>
            </a:endParaRPr>
          </a:p>
          <a:p>
            <a:pPr algn="just" defTabSz="913575"/>
            <a:endParaRPr lang="en-US" altLang="ja-JP" sz="900" dirty="0" smtClean="0">
              <a:solidFill>
                <a:prstClr val="black"/>
              </a:solidFill>
              <a:latin typeface="HG丸ｺﾞｼｯｸM-PRO" pitchFamily="50" charset="-128"/>
              <a:ea typeface="HG丸ｺﾞｼｯｸM-PRO" pitchFamily="50" charset="-128"/>
              <a:cs typeface="ＭＳ Ｐゴシック" pitchFamily="50" charset="-128"/>
            </a:endParaRPr>
          </a:p>
          <a:p>
            <a:pPr marL="84138" indent="-84138" algn="just" defTabSz="913575"/>
            <a:r>
              <a:rPr lang="en-US" altLang="ja-JP" sz="900" dirty="0" smtClean="0">
                <a:solidFill>
                  <a:prstClr val="black"/>
                </a:solidFill>
                <a:latin typeface="HG丸ｺﾞｼｯｸM-PRO" pitchFamily="50" charset="-128"/>
                <a:ea typeface="HG丸ｺﾞｼｯｸM-PRO" pitchFamily="50" charset="-128"/>
                <a:cs typeface="ＭＳ Ｐゴシック" pitchFamily="50" charset="-128"/>
              </a:rPr>
              <a:t>※</a:t>
            </a:r>
            <a:r>
              <a:rPr lang="ja-JP" altLang="en-US" sz="900" dirty="0" smtClean="0">
                <a:solidFill>
                  <a:prstClr val="black"/>
                </a:solidFill>
                <a:latin typeface="HG丸ｺﾞｼｯｸM-PRO" pitchFamily="50" charset="-128"/>
                <a:ea typeface="HG丸ｺﾞｼｯｸM-PRO" pitchFamily="50" charset="-128"/>
                <a:cs typeface="ＭＳ Ｐゴシック" pitchFamily="50" charset="-128"/>
              </a:rPr>
              <a:t>直接サービス提供に当たらない専門職種も参加</a:t>
            </a:r>
            <a:endParaRPr lang="en-US" altLang="ja-JP" sz="900" dirty="0" smtClean="0">
              <a:solidFill>
                <a:prstClr val="black"/>
              </a:solidFill>
              <a:latin typeface="HG丸ｺﾞｼｯｸM-PRO" pitchFamily="50" charset="-128"/>
              <a:ea typeface="HG丸ｺﾞｼｯｸM-PRO" pitchFamily="50" charset="-128"/>
              <a:cs typeface="ＭＳ Ｐゴシック" pitchFamily="50" charset="-128"/>
            </a:endParaRPr>
          </a:p>
          <a:p>
            <a:pPr algn="just" defTabSz="913575"/>
            <a:endParaRPr lang="ja-JP" altLang="en-US" sz="900" dirty="0" smtClean="0">
              <a:solidFill>
                <a:prstClr val="black"/>
              </a:solidFill>
              <a:cs typeface="ＭＳ Ｐゴシック" pitchFamily="50" charset="-128"/>
            </a:endParaRPr>
          </a:p>
        </p:txBody>
      </p:sp>
      <p:sp>
        <p:nvSpPr>
          <p:cNvPr id="24" name="AutoShape 43"/>
          <p:cNvSpPr>
            <a:spLocks noChangeArrowheads="1"/>
          </p:cNvSpPr>
          <p:nvPr/>
        </p:nvSpPr>
        <p:spPr bwMode="auto">
          <a:xfrm>
            <a:off x="2960805" y="3068916"/>
            <a:ext cx="4368485" cy="457448"/>
          </a:xfrm>
          <a:prstGeom prst="roundRect">
            <a:avLst>
              <a:gd name="adj" fmla="val 16667"/>
            </a:avLst>
          </a:prstGeom>
          <a:solidFill>
            <a:srgbClr val="DBE5F1"/>
          </a:solidFill>
          <a:ln w="9525">
            <a:solidFill>
              <a:srgbClr val="4F81BD"/>
            </a:solidFill>
            <a:round/>
            <a:headEnd/>
            <a:tailEnd/>
          </a:ln>
          <a:effectLst>
            <a:outerShdw blurRad="50800" dist="38100" dir="5400000" algn="t" rotWithShape="0">
              <a:prstClr val="black">
                <a:alpha val="40000"/>
              </a:prstClr>
            </a:outerShdw>
          </a:effectLst>
        </p:spPr>
        <p:txBody>
          <a:bodyPr vert="horz" wrap="square" lIns="74295" tIns="8890" rIns="74295" bIns="8890" numCol="1" anchor="ctr" anchorCtr="0" compatLnSpc="1">
            <a:prstTxWarp prst="textNoShape">
              <a:avLst/>
            </a:prstTxWarp>
          </a:bodyPr>
          <a:lstStyle/>
          <a:p>
            <a:pPr algn="ctr" defTabSz="913575"/>
            <a:r>
              <a:rPr lang="ja-JP" altLang="en-US" sz="1400" b="1" dirty="0" smtClean="0">
                <a:solidFill>
                  <a:prstClr val="black"/>
                </a:solidFill>
                <a:latin typeface="ＭＳ Ｐゴシック" pitchFamily="50" charset="-128"/>
                <a:cs typeface="ＭＳ Ｐゴシック" pitchFamily="50" charset="-128"/>
              </a:rPr>
              <a:t>地域包括支援センター</a:t>
            </a:r>
            <a:r>
              <a:rPr lang="ja-JP" altLang="en-US" sz="1200" dirty="0" smtClean="0">
                <a:solidFill>
                  <a:prstClr val="black"/>
                </a:solidFill>
                <a:latin typeface="ＭＳ Ｐゴシック" pitchFamily="50" charset="-128"/>
                <a:cs typeface="ＭＳ Ｐゴシック" pitchFamily="50" charset="-128"/>
              </a:rPr>
              <a:t>（</a:t>
            </a:r>
            <a:r>
              <a:rPr lang="en-US" altLang="ja-JP" sz="1200" dirty="0" smtClean="0">
                <a:solidFill>
                  <a:prstClr val="black"/>
                </a:solidFill>
                <a:latin typeface="ＭＳ Ｐゴシック" pitchFamily="50" charset="-128"/>
                <a:cs typeface="ＭＳ Ｐゴシック" pitchFamily="50" charset="-128"/>
              </a:rPr>
              <a:t>※</a:t>
            </a:r>
            <a:r>
              <a:rPr lang="ja-JP" altLang="en-US" sz="1200" dirty="0" smtClean="0">
                <a:solidFill>
                  <a:prstClr val="black"/>
                </a:solidFill>
                <a:latin typeface="ＭＳ Ｐゴシック" pitchFamily="50" charset="-128"/>
                <a:cs typeface="ＭＳ Ｐゴシック" pitchFamily="50" charset="-128"/>
              </a:rPr>
              <a:t>）</a:t>
            </a:r>
            <a:r>
              <a:rPr lang="ja-JP" altLang="en-US" sz="1400" b="1" dirty="0" smtClean="0">
                <a:solidFill>
                  <a:prstClr val="black"/>
                </a:solidFill>
                <a:latin typeface="ＭＳ Ｐゴシック" pitchFamily="50" charset="-128"/>
                <a:cs typeface="ＭＳ Ｐゴシック" pitchFamily="50" charset="-128"/>
              </a:rPr>
              <a:t>レベルでの会議</a:t>
            </a:r>
            <a:endParaRPr lang="en-US" altLang="ja-JP" sz="1400" b="1" dirty="0" smtClean="0">
              <a:solidFill>
                <a:prstClr val="black"/>
              </a:solidFill>
              <a:latin typeface="ＭＳ Ｐゴシック" pitchFamily="50" charset="-128"/>
              <a:cs typeface="ＭＳ Ｐゴシック" pitchFamily="50" charset="-128"/>
            </a:endParaRPr>
          </a:p>
          <a:p>
            <a:pPr algn="ctr" defTabSz="913575"/>
            <a:r>
              <a:rPr lang="ja-JP" altLang="en-US" sz="1400" b="1" dirty="0" smtClean="0">
                <a:solidFill>
                  <a:prstClr val="black"/>
                </a:solidFill>
                <a:latin typeface="ＭＳ Ｐゴシック" pitchFamily="50" charset="-128"/>
                <a:cs typeface="ＭＳ Ｐゴシック" pitchFamily="50" charset="-128"/>
              </a:rPr>
              <a:t>（地域ケア個別会議）</a:t>
            </a:r>
            <a:endParaRPr lang="en-US" altLang="ja-JP" sz="1400" b="1" dirty="0" smtClean="0">
              <a:solidFill>
                <a:prstClr val="black"/>
              </a:solidFill>
              <a:latin typeface="ＭＳ Ｐゴシック" pitchFamily="50" charset="-128"/>
              <a:cs typeface="ＭＳ Ｐゴシック" pitchFamily="50" charset="-128"/>
            </a:endParaRPr>
          </a:p>
        </p:txBody>
      </p:sp>
      <p:sp>
        <p:nvSpPr>
          <p:cNvPr id="21" name="AutoShape 42"/>
          <p:cNvSpPr>
            <a:spLocks noChangeArrowheads="1"/>
          </p:cNvSpPr>
          <p:nvPr/>
        </p:nvSpPr>
        <p:spPr bwMode="auto">
          <a:xfrm>
            <a:off x="2690810" y="6453292"/>
            <a:ext cx="4638456" cy="332656"/>
          </a:xfrm>
          <a:prstGeom prst="roundRect">
            <a:avLst>
              <a:gd name="adj" fmla="val 16667"/>
            </a:avLst>
          </a:prstGeom>
          <a:solidFill>
            <a:srgbClr val="8DB3E2"/>
          </a:solidFill>
          <a:ln w="9525">
            <a:solidFill>
              <a:srgbClr val="1F497D"/>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pPr algn="ctr" defTabSz="913575"/>
            <a:r>
              <a:rPr lang="ja-JP" altLang="en-US" sz="1600" b="1" dirty="0" smtClean="0">
                <a:solidFill>
                  <a:prstClr val="black"/>
                </a:solidFill>
                <a:latin typeface="ＭＳ ゴシック" pitchFamily="49" charset="-128"/>
                <a:ea typeface="ＭＳ ゴシック" pitchFamily="49" charset="-128"/>
                <a:cs typeface="ＭＳ Ｐゴシック" pitchFamily="50" charset="-128"/>
              </a:rPr>
              <a:t>市町村レベルの会議（地域ケア推進会議）</a:t>
            </a:r>
            <a:endParaRPr lang="ja-JP" altLang="en-US" dirty="0" smtClean="0">
              <a:solidFill>
                <a:prstClr val="black"/>
              </a:solidFill>
              <a:cs typeface="ＭＳ Ｐゴシック" pitchFamily="50" charset="-128"/>
            </a:endParaRPr>
          </a:p>
        </p:txBody>
      </p:sp>
      <p:sp>
        <p:nvSpPr>
          <p:cNvPr id="15" name="上矢印 14"/>
          <p:cNvSpPr/>
          <p:nvPr/>
        </p:nvSpPr>
        <p:spPr>
          <a:xfrm rot="16200000" flipH="1" flipV="1">
            <a:off x="1593847" y="3487751"/>
            <a:ext cx="360040" cy="818529"/>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a:solidFill>
                <a:prstClr val="white"/>
              </a:solidFill>
            </a:endParaRPr>
          </a:p>
        </p:txBody>
      </p:sp>
      <p:sp>
        <p:nvSpPr>
          <p:cNvPr id="47" name="上矢印 46"/>
          <p:cNvSpPr/>
          <p:nvPr/>
        </p:nvSpPr>
        <p:spPr>
          <a:xfrm flipV="1">
            <a:off x="4641047" y="5301164"/>
            <a:ext cx="624069" cy="144016"/>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a:solidFill>
                <a:prstClr val="white"/>
              </a:solidFill>
            </a:endParaRPr>
          </a:p>
        </p:txBody>
      </p:sp>
      <p:sp>
        <p:nvSpPr>
          <p:cNvPr id="48" name="上矢印 47"/>
          <p:cNvSpPr/>
          <p:nvPr/>
        </p:nvSpPr>
        <p:spPr>
          <a:xfrm flipV="1">
            <a:off x="4641047" y="5733212"/>
            <a:ext cx="624069" cy="144016"/>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a:solidFill>
                <a:prstClr val="white"/>
              </a:solidFill>
            </a:endParaRPr>
          </a:p>
        </p:txBody>
      </p:sp>
      <p:sp>
        <p:nvSpPr>
          <p:cNvPr id="29" name="テキスト ボックス 28"/>
          <p:cNvSpPr txBox="1"/>
          <p:nvPr/>
        </p:nvSpPr>
        <p:spPr>
          <a:xfrm>
            <a:off x="1451275" y="3494664"/>
            <a:ext cx="702078" cy="230832"/>
          </a:xfrm>
          <a:prstGeom prst="rect">
            <a:avLst/>
          </a:prstGeom>
          <a:noFill/>
        </p:spPr>
        <p:txBody>
          <a:bodyPr wrap="square" rtlCol="0">
            <a:spAutoFit/>
          </a:bodyPr>
          <a:lstStyle/>
          <a:p>
            <a:pPr defTabSz="913575"/>
            <a:r>
              <a:rPr lang="ja-JP" altLang="en-US" sz="900" dirty="0" smtClean="0">
                <a:solidFill>
                  <a:prstClr val="black"/>
                </a:solidFill>
              </a:rPr>
              <a:t>事例提供</a:t>
            </a:r>
            <a:endParaRPr lang="ja-JP" altLang="en-US" sz="900" dirty="0">
              <a:solidFill>
                <a:prstClr val="black"/>
              </a:solidFill>
            </a:endParaRPr>
          </a:p>
        </p:txBody>
      </p:sp>
      <p:sp>
        <p:nvSpPr>
          <p:cNvPr id="30" name="テキスト ボックス 29"/>
          <p:cNvSpPr txBox="1"/>
          <p:nvPr/>
        </p:nvSpPr>
        <p:spPr>
          <a:xfrm>
            <a:off x="1438575" y="4365060"/>
            <a:ext cx="702078" cy="230832"/>
          </a:xfrm>
          <a:prstGeom prst="rect">
            <a:avLst/>
          </a:prstGeom>
          <a:noFill/>
        </p:spPr>
        <p:txBody>
          <a:bodyPr wrap="square" rtlCol="0">
            <a:spAutoFit/>
          </a:bodyPr>
          <a:lstStyle/>
          <a:p>
            <a:pPr defTabSz="913575"/>
            <a:r>
              <a:rPr lang="ja-JP" altLang="en-US" sz="900" dirty="0" smtClean="0">
                <a:solidFill>
                  <a:prstClr val="black"/>
                </a:solidFill>
              </a:rPr>
              <a:t>　支　援</a:t>
            </a:r>
            <a:endParaRPr lang="en-US" altLang="ja-JP" sz="900" dirty="0" smtClean="0">
              <a:solidFill>
                <a:prstClr val="black"/>
              </a:solidFill>
            </a:endParaRPr>
          </a:p>
        </p:txBody>
      </p:sp>
      <p:sp>
        <p:nvSpPr>
          <p:cNvPr id="34" name="AutoShape 58"/>
          <p:cNvSpPr>
            <a:spLocks noChangeArrowheads="1"/>
          </p:cNvSpPr>
          <p:nvPr/>
        </p:nvSpPr>
        <p:spPr bwMode="auto">
          <a:xfrm>
            <a:off x="194491" y="4077028"/>
            <a:ext cx="1092121" cy="1656184"/>
          </a:xfrm>
          <a:prstGeom prst="roundRect">
            <a:avLst>
              <a:gd name="adj" fmla="val 16667"/>
            </a:avLst>
          </a:prstGeom>
          <a:solidFill>
            <a:srgbClr val="FDE9D9"/>
          </a:solidFill>
          <a:ln w="25400">
            <a:solidFill>
              <a:srgbClr val="F79646"/>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pPr defTabSz="913575"/>
            <a:r>
              <a:rPr lang="ja-JP" altLang="en-US" sz="1100" b="1" dirty="0" smtClean="0">
                <a:solidFill>
                  <a:prstClr val="black"/>
                </a:solidFill>
                <a:latin typeface="HG丸ｺﾞｼｯｸM-PRO" pitchFamily="50" charset="-128"/>
                <a:ea typeface="HG丸ｺﾞｼｯｸM-PRO" pitchFamily="50" charset="-128"/>
                <a:cs typeface="ＭＳ Ｐゴシック" pitchFamily="50" charset="-128"/>
              </a:rPr>
              <a:t>サービス</a:t>
            </a:r>
            <a:endParaRPr lang="en-US" altLang="ja-JP" sz="1100" b="1" dirty="0" smtClean="0">
              <a:solidFill>
                <a:prstClr val="black"/>
              </a:solidFill>
              <a:latin typeface="HG丸ｺﾞｼｯｸM-PRO" pitchFamily="50" charset="-128"/>
              <a:ea typeface="HG丸ｺﾞｼｯｸM-PRO" pitchFamily="50" charset="-128"/>
              <a:cs typeface="ＭＳ Ｐゴシック" pitchFamily="50" charset="-128"/>
            </a:endParaRPr>
          </a:p>
          <a:p>
            <a:pPr defTabSz="913575"/>
            <a:r>
              <a:rPr lang="ja-JP" altLang="en-US" sz="1100" b="1" dirty="0" smtClean="0">
                <a:solidFill>
                  <a:prstClr val="black"/>
                </a:solidFill>
                <a:latin typeface="HG丸ｺﾞｼｯｸM-PRO" pitchFamily="50" charset="-128"/>
                <a:ea typeface="HG丸ｺﾞｼｯｸM-PRO" pitchFamily="50" charset="-128"/>
                <a:cs typeface="ＭＳ Ｐゴシック" pitchFamily="50" charset="-128"/>
              </a:rPr>
              <a:t>担当者会議</a:t>
            </a:r>
            <a:endParaRPr lang="en-US" altLang="ja-JP" sz="1100" b="1" dirty="0" smtClean="0">
              <a:solidFill>
                <a:prstClr val="black"/>
              </a:solidFill>
              <a:latin typeface="HG丸ｺﾞｼｯｸM-PRO" pitchFamily="50" charset="-128"/>
              <a:ea typeface="HG丸ｺﾞｼｯｸM-PRO" pitchFamily="50" charset="-128"/>
              <a:cs typeface="ＭＳ Ｐゴシック" pitchFamily="50" charset="-128"/>
            </a:endParaRPr>
          </a:p>
          <a:p>
            <a:pPr defTabSz="913575"/>
            <a:r>
              <a:rPr lang="ja-JP" altLang="en-US" sz="1050" dirty="0" smtClean="0">
                <a:solidFill>
                  <a:prstClr val="black"/>
                </a:solidFill>
                <a:latin typeface="ＭＳ ゴシック" pitchFamily="49" charset="-128"/>
                <a:ea typeface="ＭＳ ゴシック" pitchFamily="49" charset="-128"/>
                <a:cs typeface="ＭＳ Ｐゴシック" pitchFamily="50" charset="-128"/>
              </a:rPr>
              <a:t>（全てのケースについて、多職種協働により適切なケアプランを検討）</a:t>
            </a:r>
            <a:endParaRPr lang="ja-JP" altLang="en-US" sz="1050" b="1" dirty="0" smtClean="0">
              <a:solidFill>
                <a:prstClr val="black"/>
              </a:solidFill>
              <a:latin typeface="HG丸ｺﾞｼｯｸM-PRO" pitchFamily="50" charset="-128"/>
              <a:ea typeface="HG丸ｺﾞｼｯｸM-PRO" pitchFamily="50" charset="-128"/>
              <a:cs typeface="ＭＳ Ｐゴシック" pitchFamily="50" charset="-128"/>
            </a:endParaRPr>
          </a:p>
        </p:txBody>
      </p:sp>
      <p:sp>
        <p:nvSpPr>
          <p:cNvPr id="28" name="上矢印 27"/>
          <p:cNvSpPr/>
          <p:nvPr/>
        </p:nvSpPr>
        <p:spPr>
          <a:xfrm rot="5400000" flipV="1">
            <a:off x="1609802" y="3759834"/>
            <a:ext cx="360040" cy="850442"/>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a:solidFill>
                <a:prstClr val="white"/>
              </a:solidFill>
            </a:endParaRPr>
          </a:p>
        </p:txBody>
      </p:sp>
      <p:sp>
        <p:nvSpPr>
          <p:cNvPr id="36" name="テキスト ボックス 35"/>
          <p:cNvSpPr txBox="1"/>
          <p:nvPr/>
        </p:nvSpPr>
        <p:spPr>
          <a:xfrm>
            <a:off x="3296818" y="2554026"/>
            <a:ext cx="6554954" cy="400110"/>
          </a:xfrm>
          <a:prstGeom prst="rect">
            <a:avLst/>
          </a:prstGeom>
          <a:noFill/>
        </p:spPr>
        <p:txBody>
          <a:bodyPr wrap="square" rtlCol="0">
            <a:spAutoFit/>
          </a:bodyPr>
          <a:lstStyle/>
          <a:p>
            <a:pPr defTabSz="913575"/>
            <a:r>
              <a:rPr lang="ja-JP" altLang="en-US" sz="1000" dirty="0" smtClean="0">
                <a:solidFill>
                  <a:prstClr val="black"/>
                </a:solidFill>
                <a:latin typeface="ＭＳ Ｐゴシック"/>
              </a:rPr>
              <a:t>・地域包括支援センターの箇所数：</a:t>
            </a:r>
            <a:r>
              <a:rPr lang="en-US" altLang="ja-JP" sz="1000" dirty="0">
                <a:solidFill>
                  <a:prstClr val="black"/>
                </a:solidFill>
                <a:latin typeface="ＭＳ Ｐゴシック"/>
              </a:rPr>
              <a:t>4,328</a:t>
            </a:r>
            <a:r>
              <a:rPr lang="ja-JP" altLang="en-US" sz="1000" dirty="0" smtClean="0">
                <a:solidFill>
                  <a:prstClr val="black"/>
                </a:solidFill>
                <a:latin typeface="ＭＳ Ｐゴシック"/>
              </a:rPr>
              <a:t>ヶ所（センター・ブランチ・サブセンター合計</a:t>
            </a:r>
            <a:r>
              <a:rPr lang="en-US" altLang="ja-JP" sz="1000" dirty="0">
                <a:solidFill>
                  <a:prstClr val="black"/>
                </a:solidFill>
                <a:latin typeface="ＭＳ Ｐゴシック"/>
              </a:rPr>
              <a:t>7,072</a:t>
            </a:r>
            <a:r>
              <a:rPr lang="ja-JP" altLang="en-US" sz="1000" dirty="0" smtClean="0">
                <a:solidFill>
                  <a:prstClr val="black"/>
                </a:solidFill>
                <a:latin typeface="ＭＳ Ｐゴシック"/>
              </a:rPr>
              <a:t>ヶ所）（</a:t>
            </a:r>
            <a:r>
              <a:rPr lang="ja-JP" altLang="en-US" sz="1000" dirty="0">
                <a:solidFill>
                  <a:prstClr val="black"/>
                </a:solidFill>
                <a:latin typeface="ＭＳ Ｐゴシック"/>
              </a:rPr>
              <a:t>平成</a:t>
            </a:r>
            <a:r>
              <a:rPr lang="en-US" altLang="ja-JP" sz="1000" dirty="0">
                <a:solidFill>
                  <a:prstClr val="black"/>
                </a:solidFill>
                <a:latin typeface="ＭＳ Ｐゴシック"/>
              </a:rPr>
              <a:t>24</a:t>
            </a:r>
            <a:r>
              <a:rPr lang="ja-JP" altLang="en-US" sz="1000" dirty="0">
                <a:solidFill>
                  <a:prstClr val="black"/>
                </a:solidFill>
                <a:latin typeface="ＭＳ Ｐゴシック"/>
              </a:rPr>
              <a:t>年</a:t>
            </a:r>
            <a:r>
              <a:rPr lang="en-US" altLang="ja-JP" sz="1000" dirty="0">
                <a:solidFill>
                  <a:prstClr val="black"/>
                </a:solidFill>
                <a:latin typeface="ＭＳ Ｐゴシック"/>
              </a:rPr>
              <a:t>4</a:t>
            </a:r>
            <a:r>
              <a:rPr lang="ja-JP" altLang="en-US" sz="1000" dirty="0">
                <a:solidFill>
                  <a:prstClr val="black"/>
                </a:solidFill>
                <a:latin typeface="ＭＳ Ｐゴシック"/>
              </a:rPr>
              <a:t>月末現在</a:t>
            </a:r>
            <a:r>
              <a:rPr lang="ja-JP" altLang="en-US" sz="1000" dirty="0" smtClean="0">
                <a:solidFill>
                  <a:prstClr val="black"/>
                </a:solidFill>
                <a:latin typeface="ＭＳ Ｐゴシック"/>
              </a:rPr>
              <a:t>）</a:t>
            </a:r>
            <a:endParaRPr lang="en-US" altLang="ja-JP" sz="1000" dirty="0" smtClean="0">
              <a:solidFill>
                <a:prstClr val="black"/>
              </a:solidFill>
              <a:latin typeface="ＭＳ Ｐゴシック"/>
            </a:endParaRPr>
          </a:p>
          <a:p>
            <a:pPr defTabSz="913575"/>
            <a:r>
              <a:rPr lang="ja-JP" altLang="en-US" sz="1000" dirty="0" smtClean="0">
                <a:solidFill>
                  <a:prstClr val="black"/>
                </a:solidFill>
                <a:latin typeface="ＭＳ Ｐゴシック"/>
              </a:rPr>
              <a:t>・地域ケア会議は全国の保険者で約</a:t>
            </a:r>
            <a:r>
              <a:rPr lang="en-US" altLang="ja-JP" sz="1000" dirty="0" smtClean="0">
                <a:solidFill>
                  <a:prstClr val="black"/>
                </a:solidFill>
                <a:latin typeface="ＭＳ Ｐゴシック"/>
              </a:rPr>
              <a:t>8</a:t>
            </a:r>
            <a:r>
              <a:rPr lang="ja-JP" altLang="en-US" sz="1000" dirty="0" smtClean="0">
                <a:solidFill>
                  <a:prstClr val="black"/>
                </a:solidFill>
                <a:latin typeface="ＭＳ Ｐゴシック"/>
              </a:rPr>
              <a:t>割（</a:t>
            </a:r>
            <a:r>
              <a:rPr lang="en-US" altLang="ja-JP" sz="1000" dirty="0" smtClean="0">
                <a:solidFill>
                  <a:prstClr val="black"/>
                </a:solidFill>
                <a:latin typeface="ＭＳ Ｐゴシック"/>
              </a:rPr>
              <a:t>1,202</a:t>
            </a:r>
            <a:r>
              <a:rPr lang="ja-JP" altLang="en-US" sz="1000" dirty="0" smtClean="0">
                <a:solidFill>
                  <a:prstClr val="black"/>
                </a:solidFill>
                <a:latin typeface="ＭＳ Ｐゴシック"/>
              </a:rPr>
              <a:t>保険者）で実施（平成</a:t>
            </a:r>
            <a:r>
              <a:rPr lang="en-US" altLang="ja-JP" sz="1000" dirty="0" smtClean="0">
                <a:solidFill>
                  <a:prstClr val="black"/>
                </a:solidFill>
                <a:latin typeface="ＭＳ Ｐゴシック"/>
              </a:rPr>
              <a:t>24</a:t>
            </a:r>
            <a:r>
              <a:rPr lang="ja-JP" altLang="en-US" sz="1000" dirty="0" smtClean="0">
                <a:solidFill>
                  <a:prstClr val="black"/>
                </a:solidFill>
                <a:latin typeface="ＭＳ Ｐゴシック"/>
              </a:rPr>
              <a:t>年６月に調査実施）</a:t>
            </a:r>
            <a:endParaRPr lang="ja-JP" altLang="en-US" sz="1000" dirty="0">
              <a:solidFill>
                <a:prstClr val="black"/>
              </a:solidFill>
              <a:latin typeface="ＭＳ Ｐゴシック"/>
            </a:endParaRPr>
          </a:p>
        </p:txBody>
      </p:sp>
      <p:sp>
        <p:nvSpPr>
          <p:cNvPr id="27" name="AutoShape 58"/>
          <p:cNvSpPr>
            <a:spLocks noChangeArrowheads="1"/>
          </p:cNvSpPr>
          <p:nvPr/>
        </p:nvSpPr>
        <p:spPr bwMode="auto">
          <a:xfrm>
            <a:off x="8689780" y="3644980"/>
            <a:ext cx="1161045" cy="2376264"/>
          </a:xfrm>
          <a:prstGeom prst="roundRect">
            <a:avLst>
              <a:gd name="adj" fmla="val 16667"/>
            </a:avLst>
          </a:prstGeom>
          <a:solidFill>
            <a:srgbClr val="FAC9A0"/>
          </a:solidFill>
          <a:ln w="25400">
            <a:solidFill>
              <a:srgbClr val="F79646"/>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pPr algn="ctr" defTabSz="913575"/>
            <a:r>
              <a:rPr lang="ja-JP" altLang="en-US" sz="1100" b="1" dirty="0" smtClean="0">
                <a:solidFill>
                  <a:prstClr val="black"/>
                </a:solidFill>
                <a:latin typeface="HG丸ｺﾞｼｯｸM-PRO" pitchFamily="50" charset="-128"/>
                <a:ea typeface="HG丸ｺﾞｼｯｸM-PRO" pitchFamily="50" charset="-128"/>
                <a:cs typeface="ＭＳ Ｐゴシック" pitchFamily="50" charset="-128"/>
              </a:rPr>
              <a:t>在宅医療</a:t>
            </a:r>
            <a:endParaRPr lang="en-US" altLang="ja-JP" sz="1100" b="1" dirty="0" smtClean="0">
              <a:solidFill>
                <a:prstClr val="black"/>
              </a:solidFill>
              <a:latin typeface="HG丸ｺﾞｼｯｸM-PRO" pitchFamily="50" charset="-128"/>
              <a:ea typeface="HG丸ｺﾞｼｯｸM-PRO" pitchFamily="50" charset="-128"/>
              <a:cs typeface="ＭＳ Ｐゴシック" pitchFamily="50" charset="-128"/>
            </a:endParaRPr>
          </a:p>
          <a:p>
            <a:pPr algn="ctr" defTabSz="913575"/>
            <a:r>
              <a:rPr lang="ja-JP" altLang="en-US" sz="1100" b="1" dirty="0" smtClean="0">
                <a:solidFill>
                  <a:prstClr val="black"/>
                </a:solidFill>
                <a:latin typeface="HG丸ｺﾞｼｯｸM-PRO" pitchFamily="50" charset="-128"/>
                <a:ea typeface="HG丸ｺﾞｼｯｸM-PRO" pitchFamily="50" charset="-128"/>
                <a:cs typeface="ＭＳ Ｐゴシック" pitchFamily="50" charset="-128"/>
              </a:rPr>
              <a:t>連携拠点</a:t>
            </a:r>
            <a:endParaRPr lang="en-US" altLang="ja-JP" sz="1100" b="1" dirty="0" smtClean="0">
              <a:solidFill>
                <a:prstClr val="black"/>
              </a:solidFill>
              <a:latin typeface="HG丸ｺﾞｼｯｸM-PRO" pitchFamily="50" charset="-128"/>
              <a:ea typeface="HG丸ｺﾞｼｯｸM-PRO" pitchFamily="50" charset="-128"/>
              <a:cs typeface="ＭＳ Ｐゴシック" pitchFamily="50" charset="-128"/>
            </a:endParaRPr>
          </a:p>
        </p:txBody>
      </p:sp>
      <p:sp>
        <p:nvSpPr>
          <p:cNvPr id="31" name="上矢印 30"/>
          <p:cNvSpPr/>
          <p:nvPr/>
        </p:nvSpPr>
        <p:spPr>
          <a:xfrm rot="5400000" flipV="1">
            <a:off x="8084522" y="4480191"/>
            <a:ext cx="360040" cy="850442"/>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a:solidFill>
                <a:prstClr val="white"/>
              </a:solidFill>
            </a:endParaRPr>
          </a:p>
        </p:txBody>
      </p:sp>
      <p:sp>
        <p:nvSpPr>
          <p:cNvPr id="32" name="上矢印 31"/>
          <p:cNvSpPr/>
          <p:nvPr/>
        </p:nvSpPr>
        <p:spPr>
          <a:xfrm rot="16200000" flipH="1" flipV="1">
            <a:off x="8146574" y="4784083"/>
            <a:ext cx="360040" cy="818529"/>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a:solidFill>
                <a:prstClr val="white"/>
              </a:solidFill>
            </a:endParaRPr>
          </a:p>
        </p:txBody>
      </p:sp>
      <p:sp>
        <p:nvSpPr>
          <p:cNvPr id="33" name="AutoShape 75"/>
          <p:cNvSpPr>
            <a:spLocks noChangeArrowheads="1"/>
          </p:cNvSpPr>
          <p:nvPr/>
        </p:nvSpPr>
        <p:spPr bwMode="auto">
          <a:xfrm>
            <a:off x="8775425" y="4149036"/>
            <a:ext cx="936104" cy="1656184"/>
          </a:xfrm>
          <a:prstGeom prst="roundRect">
            <a:avLst>
              <a:gd name="adj" fmla="val 16667"/>
            </a:avLst>
          </a:prstGeom>
          <a:gradFill rotWithShape="1">
            <a:gsLst>
              <a:gs pos="0">
                <a:srgbClr val="F2F2F2"/>
              </a:gs>
              <a:gs pos="50000">
                <a:srgbClr val="F2F2F2">
                  <a:gamma/>
                  <a:tint val="50196"/>
                  <a:invGamma/>
                </a:srgbClr>
              </a:gs>
              <a:gs pos="100000">
                <a:srgbClr val="F2F2F2"/>
              </a:gs>
            </a:gsLst>
            <a:lin ang="5400000" scaled="1"/>
          </a:gradFill>
          <a:ln w="9525">
            <a:solidFill>
              <a:srgbClr val="943634"/>
            </a:solidFill>
            <a:round/>
            <a:headEnd/>
            <a:tailEnd/>
          </a:ln>
          <a:scene3d>
            <a:camera prst="orthographicFront"/>
            <a:lightRig rig="threePt" dir="t"/>
          </a:scene3d>
          <a:sp3d>
            <a:bevelT/>
          </a:sp3d>
        </p:spPr>
        <p:txBody>
          <a:bodyPr vert="horz" wrap="square" lIns="74295" tIns="8890" rIns="74295" bIns="8890" numCol="1" anchor="ctr" anchorCtr="0" compatLnSpc="1">
            <a:prstTxWarp prst="textNoShape">
              <a:avLst/>
            </a:prstTxWarp>
          </a:bodyPr>
          <a:lstStyle/>
          <a:p>
            <a:pPr algn="ctr" defTabSz="913575"/>
            <a:r>
              <a:rPr lang="ja-JP" altLang="en-US" sz="1000" dirty="0" smtClean="0">
                <a:solidFill>
                  <a:prstClr val="black"/>
                </a:solidFill>
                <a:latin typeface="HG丸ｺﾞｼｯｸM-PRO" pitchFamily="50" charset="-128"/>
                <a:ea typeface="HG丸ｺﾞｼｯｸM-PRO" pitchFamily="50" charset="-128"/>
                <a:cs typeface="ＭＳ Ｐゴシック" pitchFamily="50" charset="-128"/>
              </a:rPr>
              <a:t>医師会等関係団体</a:t>
            </a:r>
            <a:endParaRPr lang="en-US" altLang="ja-JP" sz="1000" dirty="0" smtClean="0">
              <a:solidFill>
                <a:prstClr val="black"/>
              </a:solidFill>
              <a:latin typeface="HG丸ｺﾞｼｯｸM-PRO" pitchFamily="50" charset="-128"/>
              <a:ea typeface="HG丸ｺﾞｼｯｸM-PRO" pitchFamily="50" charset="-128"/>
              <a:cs typeface="ＭＳ Ｐゴシック" pitchFamily="50" charset="-128"/>
            </a:endParaRPr>
          </a:p>
          <a:p>
            <a:pPr algn="ctr" defTabSz="913575"/>
            <a:endParaRPr lang="en-US" altLang="ja-JP" sz="1000" dirty="0" smtClean="0">
              <a:solidFill>
                <a:prstClr val="black"/>
              </a:solidFill>
              <a:latin typeface="HG丸ｺﾞｼｯｸM-PRO" pitchFamily="50" charset="-128"/>
              <a:ea typeface="HG丸ｺﾞｼｯｸM-PRO" pitchFamily="50" charset="-128"/>
              <a:cs typeface="ＭＳ Ｐゴシック" pitchFamily="50" charset="-128"/>
            </a:endParaRPr>
          </a:p>
          <a:p>
            <a:pPr algn="ctr" defTabSz="913575"/>
            <a:r>
              <a:rPr lang="ja-JP" altLang="en-US" sz="1000" dirty="0" smtClean="0">
                <a:solidFill>
                  <a:prstClr val="black"/>
                </a:solidFill>
                <a:latin typeface="HG丸ｺﾞｼｯｸM-PRO" pitchFamily="50" charset="-128"/>
                <a:ea typeface="HG丸ｺﾞｼｯｸM-PRO" pitchFamily="50" charset="-128"/>
                <a:cs typeface="ＭＳ Ｐゴシック" pitchFamily="50" charset="-128"/>
              </a:rPr>
              <a:t>医療関係専門職等</a:t>
            </a:r>
            <a:endParaRPr lang="ja-JP" altLang="en-US" dirty="0" smtClean="0">
              <a:solidFill>
                <a:prstClr val="black"/>
              </a:solidFill>
              <a:cs typeface="ＭＳ Ｐゴシック" pitchFamily="50" charset="-128"/>
            </a:endParaRPr>
          </a:p>
        </p:txBody>
      </p:sp>
      <p:sp>
        <p:nvSpPr>
          <p:cNvPr id="38" name="テキスト ボックス 37"/>
          <p:cNvSpPr txBox="1"/>
          <p:nvPr/>
        </p:nvSpPr>
        <p:spPr>
          <a:xfrm>
            <a:off x="40490" y="770816"/>
            <a:ext cx="9798607" cy="1776622"/>
          </a:xfrm>
          <a:prstGeom prst="rect">
            <a:avLst/>
          </a:prstGeom>
          <a:noFill/>
          <a:ln w="19050">
            <a:solidFill>
              <a:schemeClr val="tx1"/>
            </a:solidFill>
          </a:ln>
        </p:spPr>
        <p:txBody>
          <a:bodyPr wrap="square" lIns="108000" tIns="72000" rIns="108000" bIns="72000" rtlCol="0">
            <a:spAutoFit/>
          </a:bodyPr>
          <a:lstStyle/>
          <a:p>
            <a:pPr marL="174625" indent="-174625" defTabSz="913575"/>
            <a:r>
              <a:rPr lang="ja-JP" altLang="en-US" sz="1600" dirty="0" smtClean="0">
                <a:solidFill>
                  <a:prstClr val="black"/>
                </a:solidFill>
              </a:rPr>
              <a:t>○　「地域ケア会議」</a:t>
            </a:r>
            <a:r>
              <a:rPr lang="ja-JP" altLang="en-US" sz="1400" dirty="0" smtClean="0">
                <a:solidFill>
                  <a:prstClr val="black"/>
                </a:solidFill>
              </a:rPr>
              <a:t>（地域包括支援センター及び市町村レベルの会議）</a:t>
            </a:r>
            <a:r>
              <a:rPr lang="ja-JP" altLang="en-US" sz="1600" dirty="0" smtClean="0">
                <a:solidFill>
                  <a:prstClr val="black"/>
                </a:solidFill>
              </a:rPr>
              <a:t>については、地域包括ケアシステムの実現のための有効なツールであり、更に取組を進めることが必要。</a:t>
            </a:r>
            <a:endParaRPr lang="en-US" altLang="ja-JP" sz="1600" dirty="0" smtClean="0">
              <a:solidFill>
                <a:prstClr val="black"/>
              </a:solidFill>
            </a:endParaRPr>
          </a:p>
          <a:p>
            <a:pPr marL="174625" indent="-174625" defTabSz="913575">
              <a:spcBef>
                <a:spcPts val="600"/>
              </a:spcBef>
            </a:pPr>
            <a:r>
              <a:rPr lang="ja-JP" altLang="en-US" sz="1600" dirty="0" smtClean="0">
                <a:solidFill>
                  <a:prstClr val="black"/>
                </a:solidFill>
              </a:rPr>
              <a:t>○　具体的には、</a:t>
            </a:r>
            <a:r>
              <a:rPr lang="ja-JP" altLang="en-US" sz="1600" u="sng" dirty="0" smtClean="0">
                <a:solidFill>
                  <a:prstClr val="black"/>
                </a:solidFill>
              </a:rPr>
              <a:t>個別</a:t>
            </a:r>
            <a:r>
              <a:rPr lang="ja-JP" altLang="en-US" sz="1600" u="sng" dirty="0">
                <a:solidFill>
                  <a:prstClr val="black"/>
                </a:solidFill>
              </a:rPr>
              <a:t>事例の検討を通じて、多職種協働によるケアマネジメント支援</a:t>
            </a:r>
            <a:r>
              <a:rPr lang="ja-JP" altLang="en-US" sz="1600" dirty="0">
                <a:solidFill>
                  <a:prstClr val="black"/>
                </a:solidFill>
              </a:rPr>
              <a:t>を行うと</a:t>
            </a:r>
            <a:r>
              <a:rPr lang="ja-JP" altLang="en-US" sz="1600" dirty="0" smtClean="0">
                <a:solidFill>
                  <a:prstClr val="black"/>
                </a:solidFill>
              </a:rPr>
              <a:t>ともに</a:t>
            </a:r>
            <a:r>
              <a:rPr lang="ja-JP" altLang="en-US" sz="1600" dirty="0">
                <a:solidFill>
                  <a:prstClr val="black"/>
                </a:solidFill>
              </a:rPr>
              <a:t>、</a:t>
            </a:r>
            <a:r>
              <a:rPr lang="ja-JP" altLang="en-US" sz="1600" u="sng" dirty="0" smtClean="0">
                <a:solidFill>
                  <a:prstClr val="black"/>
                </a:solidFill>
              </a:rPr>
              <a:t>地域</a:t>
            </a:r>
            <a:r>
              <a:rPr lang="ja-JP" altLang="en-US" sz="1600" u="sng" dirty="0">
                <a:solidFill>
                  <a:prstClr val="black"/>
                </a:solidFill>
              </a:rPr>
              <a:t>のネットワーク構築</a:t>
            </a:r>
            <a:r>
              <a:rPr lang="ja-JP" altLang="en-US" sz="1600" dirty="0">
                <a:solidFill>
                  <a:prstClr val="black"/>
                </a:solidFill>
              </a:rPr>
              <a:t>につなげるなど</a:t>
            </a:r>
            <a:r>
              <a:rPr lang="ja-JP" altLang="en-US" sz="1600" dirty="0" smtClean="0">
                <a:solidFill>
                  <a:prstClr val="black"/>
                </a:solidFill>
              </a:rPr>
              <a:t>、実効性</a:t>
            </a:r>
            <a:r>
              <a:rPr lang="ja-JP" altLang="en-US" sz="1600" dirty="0">
                <a:solidFill>
                  <a:prstClr val="black"/>
                </a:solidFill>
              </a:rPr>
              <a:t>あるものとして</a:t>
            </a:r>
            <a:r>
              <a:rPr lang="ja-JP" altLang="en-US" sz="1600" dirty="0" smtClean="0">
                <a:solidFill>
                  <a:prstClr val="black"/>
                </a:solidFill>
              </a:rPr>
              <a:t>定着・普及させる。</a:t>
            </a:r>
            <a:endParaRPr lang="en-US" altLang="ja-JP" sz="1600" dirty="0" smtClean="0">
              <a:solidFill>
                <a:prstClr val="black"/>
              </a:solidFill>
            </a:endParaRPr>
          </a:p>
          <a:p>
            <a:pPr marL="174625" indent="-174625" defTabSz="913575">
              <a:spcBef>
                <a:spcPts val="600"/>
              </a:spcBef>
            </a:pPr>
            <a:r>
              <a:rPr lang="ja-JP" altLang="en-US" sz="1600" dirty="0" smtClean="0">
                <a:solidFill>
                  <a:prstClr val="black"/>
                </a:solidFill>
              </a:rPr>
              <a:t>○　このため、これ</a:t>
            </a:r>
            <a:r>
              <a:rPr lang="ja-JP" altLang="en-US" sz="1600" dirty="0">
                <a:solidFill>
                  <a:prstClr val="black"/>
                </a:solidFill>
              </a:rPr>
              <a:t>まで通知に位置づけられて</a:t>
            </a:r>
            <a:r>
              <a:rPr lang="ja-JP" altLang="en-US" sz="1600" dirty="0" smtClean="0">
                <a:solidFill>
                  <a:prstClr val="black"/>
                </a:solidFill>
              </a:rPr>
              <a:t>いた地域ケア会議について、介護保険法で</a:t>
            </a:r>
            <a:r>
              <a:rPr lang="ja-JP" altLang="en-US" sz="1600" u="sng" dirty="0" smtClean="0">
                <a:solidFill>
                  <a:prstClr val="black"/>
                </a:solidFill>
              </a:rPr>
              <a:t>制度的に位置づけることを検討。</a:t>
            </a:r>
            <a:endParaRPr lang="en-US" altLang="ja-JP" sz="1400" dirty="0" smtClean="0">
              <a:solidFill>
                <a:prstClr val="black"/>
              </a:solidFill>
            </a:endParaRPr>
          </a:p>
        </p:txBody>
      </p:sp>
      <p:sp>
        <p:nvSpPr>
          <p:cNvPr id="37" name="タイトル 60"/>
          <p:cNvSpPr txBox="1">
            <a:spLocks/>
          </p:cNvSpPr>
          <p:nvPr/>
        </p:nvSpPr>
        <p:spPr>
          <a:xfrm>
            <a:off x="128472" y="116632"/>
            <a:ext cx="9565756" cy="404664"/>
          </a:xfrm>
          <a:prstGeom prst="rect">
            <a:avLst/>
          </a:prstGeom>
          <a:solidFill>
            <a:srgbClr val="FFFF00">
              <a:alpha val="29000"/>
            </a:srgbClr>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smtClean="0">
                <a:solidFill>
                  <a:prstClr val="black"/>
                </a:solidFill>
                <a:latin typeface="HGP創英角ｺﾞｼｯｸUB" pitchFamily="50" charset="-128"/>
                <a:ea typeface="HGP創英角ｺﾞｼｯｸUB" pitchFamily="50" charset="-128"/>
              </a:rPr>
              <a:t>　（３）地域ケア会議の充実</a:t>
            </a:r>
            <a:endParaRPr lang="ja-JP" altLang="en-US" sz="2400" dirty="0">
              <a:solidFill>
                <a:prstClr val="black"/>
              </a:solidFill>
              <a:latin typeface="HGP創英角ｺﾞｼｯｸUB" pitchFamily="50" charset="-128"/>
              <a:ea typeface="HGP創英角ｺﾞｼｯｸUB" pitchFamily="50" charset="-128"/>
            </a:endParaRPr>
          </a:p>
        </p:txBody>
      </p:sp>
      <p:sp>
        <p:nvSpPr>
          <p:cNvPr id="2" name="スライド番号プレースホルダー 1"/>
          <p:cNvSpPr>
            <a:spLocks noGrp="1"/>
          </p:cNvSpPr>
          <p:nvPr>
            <p:ph type="sldNum" sz="quarter" idx="12"/>
          </p:nvPr>
        </p:nvSpPr>
        <p:spPr/>
        <p:txBody>
          <a:bodyPr/>
          <a:lstStyle/>
          <a:p>
            <a:fld id="{32927FFD-3D24-4EC2-AEC8-E83A8D96C0AC}"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34053832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ローチャート: 処理 6"/>
          <p:cNvSpPr/>
          <p:nvPr/>
        </p:nvSpPr>
        <p:spPr>
          <a:xfrm>
            <a:off x="344492" y="1947718"/>
            <a:ext cx="2808310" cy="3209477"/>
          </a:xfrm>
          <a:prstGeom prst="flowChartProcess">
            <a:avLst/>
          </a:prstGeom>
          <a:solidFill>
            <a:schemeClr val="bg1"/>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defTabSz="913575"/>
            <a:endParaRPr lang="en-US" altLang="ja-JP" sz="1600" b="1" u="sng" dirty="0" smtClean="0">
              <a:solidFill>
                <a:prstClr val="black"/>
              </a:solidFill>
            </a:endParaRPr>
          </a:p>
          <a:p>
            <a:pPr defTabSz="913575"/>
            <a:r>
              <a:rPr lang="ja-JP" altLang="en-US" sz="1600" b="1" u="sng" dirty="0" smtClean="0">
                <a:solidFill>
                  <a:prstClr val="black"/>
                </a:solidFill>
              </a:rPr>
              <a:t>地域資源の開発</a:t>
            </a:r>
            <a:r>
              <a:rPr lang="ja-JP" altLang="en-US" sz="1600" dirty="0" smtClean="0">
                <a:solidFill>
                  <a:prstClr val="black"/>
                </a:solidFill>
              </a:rPr>
              <a:t>　</a:t>
            </a:r>
            <a:endParaRPr lang="en-US" altLang="ja-JP" sz="1600" dirty="0" smtClean="0">
              <a:solidFill>
                <a:prstClr val="black"/>
              </a:solidFill>
            </a:endParaRPr>
          </a:p>
          <a:p>
            <a:pPr defTabSz="913575"/>
            <a:r>
              <a:rPr lang="ja-JP" altLang="en-US" sz="1600" dirty="0" smtClean="0">
                <a:solidFill>
                  <a:prstClr val="black"/>
                </a:solidFill>
              </a:rPr>
              <a:t>（例）</a:t>
            </a:r>
            <a:endParaRPr lang="en-US" altLang="ja-JP" sz="1600" dirty="0" smtClean="0">
              <a:solidFill>
                <a:prstClr val="black"/>
              </a:solidFill>
            </a:endParaRPr>
          </a:p>
          <a:p>
            <a:pPr marL="92075" indent="-92075" algn="just" defTabSz="913575"/>
            <a:r>
              <a:rPr lang="ja-JP" altLang="en-US" sz="1600" dirty="0" smtClean="0">
                <a:solidFill>
                  <a:prstClr val="black"/>
                </a:solidFill>
              </a:rPr>
              <a:t>・ボランティアの発掘・養成・組織化</a:t>
            </a:r>
            <a:endParaRPr lang="en-US" altLang="ja-JP" sz="1600" dirty="0" smtClean="0">
              <a:solidFill>
                <a:prstClr val="black"/>
              </a:solidFill>
            </a:endParaRPr>
          </a:p>
          <a:p>
            <a:pPr defTabSz="913575"/>
            <a:r>
              <a:rPr lang="ja-JP" altLang="en-US" sz="1400" dirty="0" smtClean="0">
                <a:solidFill>
                  <a:prstClr val="black"/>
                </a:solidFill>
              </a:rPr>
              <a:t>　</a:t>
            </a:r>
            <a:endParaRPr lang="en-US" altLang="ja-JP" sz="1400" dirty="0" smtClean="0">
              <a:solidFill>
                <a:prstClr val="black"/>
              </a:solidFill>
            </a:endParaRPr>
          </a:p>
          <a:p>
            <a:pPr marL="177800" indent="-177800" algn="just" defTabSz="913575">
              <a:lnSpc>
                <a:spcPts val="1800"/>
              </a:lnSpc>
            </a:pPr>
            <a:r>
              <a:rPr lang="ja-JP" altLang="en-US" sz="1200" dirty="0" smtClean="0">
                <a:solidFill>
                  <a:prstClr val="black"/>
                </a:solidFill>
              </a:rPr>
              <a:t>　→　ボランティアは生活支援・介護予防の担い手として活動。高齢者の困り事の相談の対応等も実施。（コーディネーターとも連携）</a:t>
            </a:r>
            <a:r>
              <a:rPr lang="ja-JP" altLang="en-US" sz="1600" dirty="0" smtClean="0">
                <a:solidFill>
                  <a:prstClr val="black"/>
                </a:solidFill>
              </a:rPr>
              <a:t>　　</a:t>
            </a:r>
            <a:endParaRPr lang="en-US" altLang="ja-JP" sz="1600" dirty="0" smtClean="0">
              <a:solidFill>
                <a:prstClr val="black"/>
              </a:solidFill>
            </a:endParaRPr>
          </a:p>
          <a:p>
            <a:pPr defTabSz="913575"/>
            <a:endParaRPr lang="en-US" altLang="ja-JP" sz="1600" dirty="0">
              <a:solidFill>
                <a:prstClr val="black"/>
              </a:solidFill>
            </a:endParaRPr>
          </a:p>
          <a:p>
            <a:pPr marL="92075" indent="-92075" defTabSz="913575"/>
            <a:r>
              <a:rPr lang="ja-JP" altLang="en-US" sz="1600" dirty="0">
                <a:solidFill>
                  <a:prstClr val="black"/>
                </a:solidFill>
              </a:rPr>
              <a:t>・</a:t>
            </a:r>
            <a:r>
              <a:rPr lang="ja-JP" altLang="en-US" sz="1600" dirty="0" smtClean="0">
                <a:solidFill>
                  <a:prstClr val="black"/>
                </a:solidFill>
              </a:rPr>
              <a:t>生活支援・介護予防の立ち上げ支援</a:t>
            </a:r>
            <a:r>
              <a:rPr lang="ja-JP" altLang="en-US" sz="1400" dirty="0">
                <a:solidFill>
                  <a:prstClr val="black"/>
                </a:solidFill>
              </a:rPr>
              <a:t>　</a:t>
            </a:r>
            <a:r>
              <a:rPr lang="ja-JP" altLang="en-US" sz="1400" dirty="0" smtClean="0">
                <a:solidFill>
                  <a:prstClr val="black"/>
                </a:solidFill>
              </a:rPr>
              <a:t>　　　</a:t>
            </a:r>
            <a:endParaRPr lang="en-US" altLang="ja-JP" sz="1400" dirty="0" smtClean="0">
              <a:solidFill>
                <a:prstClr val="black"/>
              </a:solidFill>
            </a:endParaRPr>
          </a:p>
          <a:p>
            <a:pPr defTabSz="913575"/>
            <a:endParaRPr lang="en-US" altLang="ja-JP" sz="1400" dirty="0">
              <a:solidFill>
                <a:prstClr val="black"/>
              </a:solidFill>
            </a:endParaRPr>
          </a:p>
          <a:p>
            <a:pPr defTabSz="913575"/>
            <a:r>
              <a:rPr lang="ja-JP" altLang="en-US" sz="1400" dirty="0" smtClean="0">
                <a:solidFill>
                  <a:prstClr val="black"/>
                </a:solidFill>
              </a:rPr>
              <a:t>　　　　　　</a:t>
            </a:r>
            <a:endParaRPr lang="en-US" altLang="ja-JP" sz="1400" dirty="0" smtClean="0">
              <a:solidFill>
                <a:prstClr val="black"/>
              </a:solidFill>
            </a:endParaRPr>
          </a:p>
        </p:txBody>
      </p:sp>
      <p:sp>
        <p:nvSpPr>
          <p:cNvPr id="12" name="フローチャート: 処理 11"/>
          <p:cNvSpPr/>
          <p:nvPr/>
        </p:nvSpPr>
        <p:spPr>
          <a:xfrm>
            <a:off x="200496" y="1592872"/>
            <a:ext cx="3168352" cy="305996"/>
          </a:xfrm>
          <a:prstGeom prst="flowChartProcess">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r>
              <a:rPr lang="ja-JP" altLang="en-US" sz="1600" b="1" dirty="0" smtClean="0">
                <a:solidFill>
                  <a:prstClr val="black"/>
                </a:solidFill>
              </a:rPr>
              <a:t>市町村が中心となって企画・立案</a:t>
            </a:r>
            <a:endParaRPr lang="ja-JP" altLang="en-US" sz="1600" b="1" dirty="0">
              <a:solidFill>
                <a:prstClr val="black"/>
              </a:solidFill>
            </a:endParaRPr>
          </a:p>
        </p:txBody>
      </p:sp>
      <p:sp>
        <p:nvSpPr>
          <p:cNvPr id="50" name="正方形/長方形 49"/>
          <p:cNvSpPr/>
          <p:nvPr/>
        </p:nvSpPr>
        <p:spPr>
          <a:xfrm>
            <a:off x="344493" y="476672"/>
            <a:ext cx="9431968" cy="1008112"/>
          </a:xfrm>
          <a:prstGeom prst="rect">
            <a:avLst/>
          </a:prstGeom>
          <a:ln>
            <a:solidFill>
              <a:schemeClr val="tx1"/>
            </a:solidFill>
          </a:ln>
        </p:spPr>
        <p:txBody>
          <a:bodyPr wrap="square">
            <a:noAutofit/>
          </a:bodyPr>
          <a:lstStyle/>
          <a:p>
            <a:pPr marL="182563" indent="-182563" defTabSz="913575"/>
            <a:r>
              <a:rPr lang="ja-JP" altLang="en-US" sz="1600" dirty="0" smtClean="0">
                <a:solidFill>
                  <a:prstClr val="black"/>
                </a:solidFill>
              </a:rPr>
              <a:t>○　市町村が中心となってコーディネーターと連携しつつ、生活</a:t>
            </a:r>
            <a:r>
              <a:rPr lang="ja-JP" altLang="en-US" sz="1600" dirty="0">
                <a:solidFill>
                  <a:prstClr val="black"/>
                </a:solidFill>
              </a:rPr>
              <a:t>支援サービスの充実</a:t>
            </a:r>
            <a:r>
              <a:rPr lang="ja-JP" altLang="en-US" sz="1600" dirty="0" smtClean="0">
                <a:solidFill>
                  <a:prstClr val="black"/>
                </a:solidFill>
              </a:rPr>
              <a:t>、介護</a:t>
            </a:r>
            <a:r>
              <a:rPr lang="ja-JP" altLang="en-US" sz="1600" dirty="0">
                <a:solidFill>
                  <a:prstClr val="black"/>
                </a:solidFill>
              </a:rPr>
              <a:t>予防の推進</a:t>
            </a:r>
            <a:r>
              <a:rPr lang="ja-JP" altLang="en-US" sz="1600" dirty="0" smtClean="0">
                <a:solidFill>
                  <a:prstClr val="black"/>
                </a:solidFill>
              </a:rPr>
              <a:t>等を図ることにより、高齢者</a:t>
            </a:r>
            <a:r>
              <a:rPr lang="ja-JP" altLang="en-US" sz="1600" dirty="0">
                <a:solidFill>
                  <a:prstClr val="black"/>
                </a:solidFill>
              </a:rPr>
              <a:t>が利用可能な多様</a:t>
            </a:r>
            <a:r>
              <a:rPr lang="ja-JP" altLang="en-US" sz="1600" dirty="0" smtClean="0">
                <a:solidFill>
                  <a:prstClr val="black"/>
                </a:solidFill>
              </a:rPr>
              <a:t>なサービス</a:t>
            </a:r>
            <a:r>
              <a:rPr lang="ja-JP" altLang="en-US" sz="1600" dirty="0">
                <a:solidFill>
                  <a:prstClr val="black"/>
                </a:solidFill>
              </a:rPr>
              <a:t>が地域で提供</a:t>
            </a:r>
            <a:r>
              <a:rPr lang="ja-JP" altLang="en-US" sz="1600" dirty="0" smtClean="0">
                <a:solidFill>
                  <a:prstClr val="black"/>
                </a:solidFill>
              </a:rPr>
              <a:t>される。</a:t>
            </a:r>
            <a:endParaRPr lang="en-US" altLang="ja-JP" sz="1600" dirty="0" smtClean="0">
              <a:solidFill>
                <a:prstClr val="black"/>
              </a:solidFill>
            </a:endParaRPr>
          </a:p>
          <a:p>
            <a:pPr defTabSz="913575"/>
            <a:r>
              <a:rPr lang="ja-JP" altLang="en-US" sz="1600" dirty="0" smtClean="0">
                <a:solidFill>
                  <a:prstClr val="black"/>
                </a:solidFill>
              </a:rPr>
              <a:t>○　高齢者の中には事業の担い手となる者も出現。これは介護予防にもつながる。</a:t>
            </a:r>
            <a:endParaRPr lang="en-US" altLang="ja-JP" sz="1600" dirty="0" smtClean="0">
              <a:solidFill>
                <a:prstClr val="black"/>
              </a:solidFill>
            </a:endParaRPr>
          </a:p>
          <a:p>
            <a:pPr defTabSz="913575"/>
            <a:r>
              <a:rPr lang="ja-JP" altLang="en-US" sz="1600" dirty="0">
                <a:solidFill>
                  <a:prstClr val="black"/>
                </a:solidFill>
              </a:rPr>
              <a:t>　</a:t>
            </a:r>
            <a:r>
              <a:rPr lang="ja-JP" altLang="en-US" sz="1600" dirty="0" smtClean="0">
                <a:solidFill>
                  <a:prstClr val="black"/>
                </a:solidFill>
              </a:rPr>
              <a:t>　　⇒　高齢者を中心とした地域の支え合い（互助）が実現。</a:t>
            </a:r>
            <a:endParaRPr lang="en-US" altLang="ja-JP" sz="1600" dirty="0" smtClean="0">
              <a:solidFill>
                <a:prstClr val="black"/>
              </a:solidFill>
            </a:endParaRPr>
          </a:p>
          <a:p>
            <a:pPr defTabSz="913575"/>
            <a:endParaRPr lang="en-US" altLang="ja-JP" sz="1600" dirty="0" smtClean="0">
              <a:solidFill>
                <a:prstClr val="black"/>
              </a:solidFill>
            </a:endParaRPr>
          </a:p>
          <a:p>
            <a:pPr defTabSz="913575"/>
            <a:endParaRPr lang="en-US" altLang="ja-JP" sz="1600" dirty="0">
              <a:solidFill>
                <a:prstClr val="black"/>
              </a:solidFill>
            </a:endParaRPr>
          </a:p>
          <a:p>
            <a:pPr defTabSz="913575"/>
            <a:endParaRPr lang="en-US" altLang="ja-JP" dirty="0">
              <a:solidFill>
                <a:prstClr val="black"/>
              </a:solidFill>
            </a:endParaRPr>
          </a:p>
          <a:p>
            <a:pPr defTabSz="913575"/>
            <a:endParaRPr lang="en-US" altLang="ja-JP" dirty="0">
              <a:solidFill>
                <a:prstClr val="black"/>
              </a:solidFill>
            </a:endParaRPr>
          </a:p>
        </p:txBody>
      </p:sp>
      <p:sp>
        <p:nvSpPr>
          <p:cNvPr id="39" name="フローチャート: 処理 38"/>
          <p:cNvSpPr/>
          <p:nvPr/>
        </p:nvSpPr>
        <p:spPr>
          <a:xfrm>
            <a:off x="3800877" y="1916832"/>
            <a:ext cx="3096344" cy="1844912"/>
          </a:xfrm>
          <a:prstGeom prst="flowChartProcess">
            <a:avLst/>
          </a:prstGeom>
          <a:solidFill>
            <a:schemeClr val="bg1"/>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defTabSz="913575"/>
            <a:endParaRPr lang="en-US" altLang="ja-JP" sz="1400" u="sng" dirty="0" smtClean="0">
              <a:solidFill>
                <a:prstClr val="black"/>
              </a:solidFill>
            </a:endParaRPr>
          </a:p>
          <a:p>
            <a:pPr defTabSz="913575"/>
            <a:r>
              <a:rPr lang="ja-JP" altLang="en-US" sz="1600" b="1" u="sng" dirty="0" smtClean="0">
                <a:solidFill>
                  <a:prstClr val="black"/>
                </a:solidFill>
              </a:rPr>
              <a:t>多様な通いの場</a:t>
            </a:r>
            <a:endParaRPr lang="en-US" altLang="ja-JP" sz="1600" b="1" u="sng" dirty="0" smtClean="0">
              <a:solidFill>
                <a:prstClr val="black"/>
              </a:solidFill>
            </a:endParaRPr>
          </a:p>
          <a:p>
            <a:pPr defTabSz="913575"/>
            <a:r>
              <a:rPr lang="ja-JP" altLang="en-US" sz="1400" dirty="0" smtClean="0">
                <a:solidFill>
                  <a:prstClr val="black"/>
                </a:solidFill>
              </a:rPr>
              <a:t>（例）　・サロン</a:t>
            </a:r>
            <a:endParaRPr lang="en-US" altLang="ja-JP" sz="1400" dirty="0" smtClean="0">
              <a:solidFill>
                <a:prstClr val="black"/>
              </a:solidFill>
            </a:endParaRPr>
          </a:p>
          <a:p>
            <a:pPr marL="365125" defTabSz="913575"/>
            <a:r>
              <a:rPr lang="ja-JP" altLang="en-US" sz="1400" dirty="0">
                <a:solidFill>
                  <a:prstClr val="black"/>
                </a:solidFill>
              </a:rPr>
              <a:t>　</a:t>
            </a:r>
            <a:r>
              <a:rPr lang="ja-JP" altLang="en-US" sz="1400" dirty="0" smtClean="0">
                <a:solidFill>
                  <a:prstClr val="black"/>
                </a:solidFill>
              </a:rPr>
              <a:t>・住民</a:t>
            </a:r>
            <a:r>
              <a:rPr lang="ja-JP" altLang="en-US" sz="1400" dirty="0">
                <a:solidFill>
                  <a:prstClr val="black"/>
                </a:solidFill>
              </a:rPr>
              <a:t>主体の交流の場</a:t>
            </a:r>
            <a:r>
              <a:rPr lang="ja-JP" altLang="en-US" sz="1400" dirty="0" smtClean="0">
                <a:solidFill>
                  <a:prstClr val="black"/>
                </a:solidFill>
              </a:rPr>
              <a:t>　</a:t>
            </a:r>
            <a:endParaRPr lang="en-US" altLang="ja-JP" sz="1400" dirty="0" smtClean="0">
              <a:solidFill>
                <a:prstClr val="black"/>
              </a:solidFill>
            </a:endParaRPr>
          </a:p>
          <a:p>
            <a:pPr marL="365125" defTabSz="913575"/>
            <a:r>
              <a:rPr lang="ja-JP" altLang="en-US" sz="1400" dirty="0">
                <a:solidFill>
                  <a:prstClr val="black"/>
                </a:solidFill>
              </a:rPr>
              <a:t>　</a:t>
            </a:r>
            <a:r>
              <a:rPr lang="ja-JP" altLang="en-US" sz="1400" dirty="0" smtClean="0">
                <a:solidFill>
                  <a:prstClr val="black"/>
                </a:solidFill>
              </a:rPr>
              <a:t>・コミュニティカフェ</a:t>
            </a:r>
            <a:endParaRPr lang="en-US" altLang="ja-JP" sz="1400" dirty="0" smtClean="0">
              <a:solidFill>
                <a:prstClr val="black"/>
              </a:solidFill>
            </a:endParaRPr>
          </a:p>
          <a:p>
            <a:pPr marL="365125" defTabSz="913575"/>
            <a:r>
              <a:rPr lang="ja-JP" altLang="en-US" sz="1400" dirty="0" smtClean="0">
                <a:solidFill>
                  <a:prstClr val="black"/>
                </a:solidFill>
              </a:rPr>
              <a:t>　・認知症カフェ</a:t>
            </a:r>
            <a:endParaRPr lang="en-US" altLang="ja-JP" sz="1400" dirty="0" smtClean="0">
              <a:solidFill>
                <a:prstClr val="black"/>
              </a:solidFill>
            </a:endParaRPr>
          </a:p>
          <a:p>
            <a:pPr marL="365125" defTabSz="913575"/>
            <a:r>
              <a:rPr lang="ja-JP" altLang="en-US" sz="1400" dirty="0" smtClean="0">
                <a:solidFill>
                  <a:prstClr val="black"/>
                </a:solidFill>
              </a:rPr>
              <a:t>　・ミニデイサービス</a:t>
            </a:r>
            <a:endParaRPr lang="en-US" altLang="ja-JP" sz="1400" dirty="0" smtClean="0">
              <a:solidFill>
                <a:prstClr val="black"/>
              </a:solidFill>
            </a:endParaRPr>
          </a:p>
          <a:p>
            <a:pPr marL="365125" defTabSz="913575"/>
            <a:r>
              <a:rPr lang="ja-JP" altLang="en-US" sz="1400" dirty="0" smtClean="0">
                <a:solidFill>
                  <a:prstClr val="black"/>
                </a:solidFill>
              </a:rPr>
              <a:t>　・体操</a:t>
            </a:r>
            <a:r>
              <a:rPr lang="ja-JP" altLang="en-US" sz="1400" dirty="0">
                <a:solidFill>
                  <a:prstClr val="black"/>
                </a:solidFill>
              </a:rPr>
              <a:t>教室</a:t>
            </a:r>
            <a:endParaRPr lang="en-US" altLang="ja-JP" sz="1400" dirty="0">
              <a:solidFill>
                <a:prstClr val="black"/>
              </a:solidFill>
            </a:endParaRPr>
          </a:p>
          <a:p>
            <a:pPr marL="365125" defTabSz="913575"/>
            <a:r>
              <a:rPr lang="ja-JP" altLang="en-US" sz="1400" dirty="0" smtClean="0">
                <a:solidFill>
                  <a:prstClr val="black"/>
                </a:solidFill>
              </a:rPr>
              <a:t>　・運動・栄養・口腔ケア等の教室</a:t>
            </a:r>
            <a:endParaRPr lang="en-US" altLang="ja-JP" sz="1400" dirty="0" smtClean="0">
              <a:solidFill>
                <a:prstClr val="black"/>
              </a:solidFill>
            </a:endParaRPr>
          </a:p>
          <a:p>
            <a:pPr defTabSz="913575"/>
            <a:endParaRPr lang="en-US" altLang="ja-JP" sz="1400" dirty="0" smtClean="0">
              <a:solidFill>
                <a:prstClr val="black"/>
              </a:solidFill>
            </a:endParaRPr>
          </a:p>
        </p:txBody>
      </p:sp>
      <p:sp>
        <p:nvSpPr>
          <p:cNvPr id="40" name="フローチャート: 処理 39"/>
          <p:cNvSpPr/>
          <p:nvPr/>
        </p:nvSpPr>
        <p:spPr>
          <a:xfrm>
            <a:off x="3800890" y="3910744"/>
            <a:ext cx="3113760" cy="1606488"/>
          </a:xfrm>
          <a:prstGeom prst="flowChartProcess">
            <a:avLst/>
          </a:prstGeom>
          <a:solidFill>
            <a:schemeClr val="bg1"/>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600" b="1" u="sng" dirty="0">
                <a:solidFill>
                  <a:prstClr val="black"/>
                </a:solidFill>
              </a:rPr>
              <a:t>多様</a:t>
            </a:r>
            <a:r>
              <a:rPr lang="ja-JP" altLang="en-US" sz="1600" b="1" u="sng" dirty="0" smtClean="0">
                <a:solidFill>
                  <a:prstClr val="black"/>
                </a:solidFill>
              </a:rPr>
              <a:t>な生活支援</a:t>
            </a:r>
            <a:endParaRPr lang="en-US" altLang="ja-JP" sz="1600" b="1" u="sng" dirty="0" smtClean="0">
              <a:solidFill>
                <a:prstClr val="black"/>
              </a:solidFill>
            </a:endParaRPr>
          </a:p>
          <a:p>
            <a:pPr defTabSz="913575"/>
            <a:r>
              <a:rPr lang="ja-JP" altLang="en-US" sz="1400" dirty="0" smtClean="0">
                <a:solidFill>
                  <a:prstClr val="black"/>
                </a:solidFill>
              </a:rPr>
              <a:t>（例）</a:t>
            </a:r>
            <a:r>
              <a:rPr lang="ja-JP" altLang="en-US" sz="1400" dirty="0">
                <a:solidFill>
                  <a:prstClr val="black"/>
                </a:solidFill>
              </a:rPr>
              <a:t>　</a:t>
            </a:r>
            <a:r>
              <a:rPr lang="ja-JP" altLang="en-US" sz="1400" dirty="0" smtClean="0">
                <a:solidFill>
                  <a:prstClr val="black"/>
                </a:solidFill>
              </a:rPr>
              <a:t>・ゴミ出し</a:t>
            </a:r>
            <a:endParaRPr lang="en-US" altLang="ja-JP" sz="1400" dirty="0" smtClean="0">
              <a:solidFill>
                <a:prstClr val="black"/>
              </a:solidFill>
            </a:endParaRPr>
          </a:p>
          <a:p>
            <a:pPr marL="365125" defTabSz="913575"/>
            <a:r>
              <a:rPr lang="ja-JP" altLang="en-US" sz="1400" dirty="0">
                <a:solidFill>
                  <a:prstClr val="black"/>
                </a:solidFill>
              </a:rPr>
              <a:t>　</a:t>
            </a:r>
            <a:r>
              <a:rPr lang="ja-JP" altLang="en-US" sz="1400" dirty="0" smtClean="0">
                <a:solidFill>
                  <a:prstClr val="black"/>
                </a:solidFill>
              </a:rPr>
              <a:t>・洗濯物の取り入れ</a:t>
            </a:r>
            <a:endParaRPr lang="en-US" altLang="ja-JP" sz="1400" dirty="0" smtClean="0">
              <a:solidFill>
                <a:prstClr val="black"/>
              </a:solidFill>
            </a:endParaRPr>
          </a:p>
          <a:p>
            <a:pPr marL="365125" defTabSz="913575"/>
            <a:r>
              <a:rPr lang="ja-JP" altLang="en-US" sz="1400" dirty="0">
                <a:solidFill>
                  <a:prstClr val="black"/>
                </a:solidFill>
              </a:rPr>
              <a:t>　</a:t>
            </a:r>
            <a:r>
              <a:rPr lang="ja-JP" altLang="en-US" sz="1400" dirty="0" smtClean="0">
                <a:solidFill>
                  <a:prstClr val="black"/>
                </a:solidFill>
              </a:rPr>
              <a:t>・食器洗い　</a:t>
            </a:r>
            <a:endParaRPr lang="en-US" altLang="ja-JP" sz="1400" dirty="0" smtClean="0">
              <a:solidFill>
                <a:prstClr val="black"/>
              </a:solidFill>
            </a:endParaRPr>
          </a:p>
          <a:p>
            <a:pPr marL="365125" defTabSz="913575"/>
            <a:r>
              <a:rPr lang="ja-JP" altLang="en-US" sz="1400" dirty="0" smtClean="0">
                <a:solidFill>
                  <a:prstClr val="black"/>
                </a:solidFill>
              </a:rPr>
              <a:t>　・配食</a:t>
            </a:r>
            <a:endParaRPr lang="en-US" altLang="ja-JP" sz="1400" dirty="0" smtClean="0">
              <a:solidFill>
                <a:prstClr val="black"/>
              </a:solidFill>
            </a:endParaRPr>
          </a:p>
          <a:p>
            <a:pPr marL="365125" defTabSz="913575"/>
            <a:r>
              <a:rPr lang="ja-JP" altLang="en-US" sz="1400" dirty="0" smtClean="0">
                <a:solidFill>
                  <a:prstClr val="black"/>
                </a:solidFill>
              </a:rPr>
              <a:t>　・見守り</a:t>
            </a:r>
            <a:endParaRPr lang="en-US" altLang="ja-JP" sz="1400" dirty="0" smtClean="0">
              <a:solidFill>
                <a:prstClr val="black"/>
              </a:solidFill>
            </a:endParaRPr>
          </a:p>
          <a:p>
            <a:pPr marL="365125" defTabSz="913575"/>
            <a:r>
              <a:rPr lang="ja-JP" altLang="en-US" sz="1400" dirty="0">
                <a:solidFill>
                  <a:prstClr val="black"/>
                </a:solidFill>
              </a:rPr>
              <a:t>　</a:t>
            </a:r>
            <a:r>
              <a:rPr lang="ja-JP" altLang="en-US" sz="1400" dirty="0" smtClean="0">
                <a:solidFill>
                  <a:prstClr val="black"/>
                </a:solidFill>
              </a:rPr>
              <a:t>・安否確認</a:t>
            </a:r>
            <a:endParaRPr lang="en-US" altLang="ja-JP" sz="1400" dirty="0" smtClean="0">
              <a:solidFill>
                <a:prstClr val="black"/>
              </a:solidFill>
            </a:endParaRPr>
          </a:p>
        </p:txBody>
      </p:sp>
      <p:sp>
        <p:nvSpPr>
          <p:cNvPr id="52" name="フローチャート: 処理 51"/>
          <p:cNvSpPr/>
          <p:nvPr/>
        </p:nvSpPr>
        <p:spPr>
          <a:xfrm>
            <a:off x="4160912" y="1610836"/>
            <a:ext cx="2652295" cy="305996"/>
          </a:xfrm>
          <a:prstGeom prst="flowChartProcess">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r>
              <a:rPr lang="ja-JP" altLang="en-US" sz="1600" b="1" dirty="0" smtClean="0">
                <a:solidFill>
                  <a:prstClr val="black"/>
                </a:solidFill>
              </a:rPr>
              <a:t>介護予防・生活支援の充実</a:t>
            </a:r>
            <a:endParaRPr lang="ja-JP" altLang="en-US" sz="1600" b="1" dirty="0">
              <a:solidFill>
                <a:prstClr val="black"/>
              </a:solidFill>
            </a:endParaRPr>
          </a:p>
        </p:txBody>
      </p:sp>
      <p:sp>
        <p:nvSpPr>
          <p:cNvPr id="17" name="上矢印 16"/>
          <p:cNvSpPr/>
          <p:nvPr/>
        </p:nvSpPr>
        <p:spPr>
          <a:xfrm>
            <a:off x="5025033" y="5587209"/>
            <a:ext cx="432049" cy="578251"/>
          </a:xfrm>
          <a:prstGeom prst="upArrow">
            <a:avLst/>
          </a:prstGeom>
          <a:solidFill>
            <a:schemeClr val="bg2"/>
          </a:solidFill>
          <a:ln w="6350">
            <a:solidFill>
              <a:schemeClr val="bg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dirty="0" smtClean="0">
              <a:solidFill>
                <a:prstClr val="black"/>
              </a:solidFill>
            </a:endParaRPr>
          </a:p>
        </p:txBody>
      </p:sp>
      <p:sp>
        <p:nvSpPr>
          <p:cNvPr id="18" name="右矢印 17"/>
          <p:cNvSpPr/>
          <p:nvPr/>
        </p:nvSpPr>
        <p:spPr>
          <a:xfrm>
            <a:off x="3296831" y="3284984"/>
            <a:ext cx="360040" cy="792088"/>
          </a:xfrm>
          <a:prstGeom prst="rightArrow">
            <a:avLst/>
          </a:prstGeom>
          <a:solidFill>
            <a:schemeClr val="tx2">
              <a:lumMod val="60000"/>
              <a:lumOff val="40000"/>
            </a:schemeClr>
          </a:solidFill>
          <a:ln w="6350">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dirty="0" smtClean="0">
              <a:solidFill>
                <a:prstClr val="black"/>
              </a:solidFill>
            </a:endParaRPr>
          </a:p>
        </p:txBody>
      </p:sp>
      <p:sp>
        <p:nvSpPr>
          <p:cNvPr id="19" name="テキスト ボックス 18"/>
          <p:cNvSpPr txBox="1"/>
          <p:nvPr/>
        </p:nvSpPr>
        <p:spPr>
          <a:xfrm>
            <a:off x="5538605" y="5517287"/>
            <a:ext cx="1502665" cy="738664"/>
          </a:xfrm>
          <a:prstGeom prst="rect">
            <a:avLst/>
          </a:prstGeom>
          <a:noFill/>
        </p:spPr>
        <p:txBody>
          <a:bodyPr wrap="square" rtlCol="0">
            <a:spAutoFit/>
          </a:bodyPr>
          <a:lstStyle/>
          <a:p>
            <a:pPr defTabSz="913575"/>
            <a:r>
              <a:rPr lang="ja-JP" altLang="en-US" sz="1400" dirty="0" smtClean="0">
                <a:solidFill>
                  <a:prstClr val="black"/>
                </a:solidFill>
              </a:rPr>
              <a:t>参加・活用</a:t>
            </a:r>
            <a:endParaRPr lang="en-US" altLang="ja-JP" sz="1400" dirty="0" smtClean="0">
              <a:solidFill>
                <a:prstClr val="black"/>
              </a:solidFill>
            </a:endParaRPr>
          </a:p>
          <a:p>
            <a:pPr defTabSz="913575"/>
            <a:r>
              <a:rPr lang="ja-JP" altLang="en-US" sz="1400" dirty="0" smtClean="0">
                <a:solidFill>
                  <a:prstClr val="black"/>
                </a:solidFill>
              </a:rPr>
              <a:t>（担い手となる</a:t>
            </a:r>
            <a:endParaRPr lang="en-US" altLang="ja-JP" sz="1400" dirty="0" smtClean="0">
              <a:solidFill>
                <a:prstClr val="black"/>
              </a:solidFill>
            </a:endParaRPr>
          </a:p>
          <a:p>
            <a:pPr defTabSz="913575"/>
            <a:r>
              <a:rPr lang="ja-JP" altLang="en-US" sz="1400" dirty="0">
                <a:solidFill>
                  <a:prstClr val="black"/>
                </a:solidFill>
              </a:rPr>
              <a:t>　</a:t>
            </a:r>
            <a:r>
              <a:rPr lang="ja-JP" altLang="en-US" sz="1400" dirty="0" smtClean="0">
                <a:solidFill>
                  <a:prstClr val="black"/>
                </a:solidFill>
              </a:rPr>
              <a:t>高齢者も出現</a:t>
            </a:r>
            <a:r>
              <a:rPr lang="ja-JP" altLang="en-US" sz="1200" dirty="0" smtClean="0">
                <a:solidFill>
                  <a:prstClr val="black"/>
                </a:solidFill>
              </a:rPr>
              <a:t>）</a:t>
            </a:r>
            <a:endParaRPr lang="en-US" altLang="ja-JP" sz="1200" dirty="0" smtClean="0">
              <a:solidFill>
                <a:prstClr val="black"/>
              </a:solidFill>
            </a:endParaRPr>
          </a:p>
        </p:txBody>
      </p:sp>
      <p:sp>
        <p:nvSpPr>
          <p:cNvPr id="21" name="上矢印 20"/>
          <p:cNvSpPr/>
          <p:nvPr/>
        </p:nvSpPr>
        <p:spPr>
          <a:xfrm>
            <a:off x="1496616" y="5328592"/>
            <a:ext cx="456790" cy="692696"/>
          </a:xfrm>
          <a:prstGeom prst="upArrow">
            <a:avLst/>
          </a:prstGeom>
          <a:solidFill>
            <a:srgbClr val="FFFF00">
              <a:alpha val="50000"/>
            </a:srgbClr>
          </a:solidFill>
          <a:ln w="6350">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dirty="0" smtClean="0">
              <a:solidFill>
                <a:prstClr val="black"/>
              </a:solidFill>
            </a:endParaRPr>
          </a:p>
        </p:txBody>
      </p:sp>
      <p:sp>
        <p:nvSpPr>
          <p:cNvPr id="56" name="テキスト ボックス 55"/>
          <p:cNvSpPr txBox="1"/>
          <p:nvPr/>
        </p:nvSpPr>
        <p:spPr>
          <a:xfrm>
            <a:off x="488560" y="5785675"/>
            <a:ext cx="1502665" cy="307777"/>
          </a:xfrm>
          <a:prstGeom prst="rect">
            <a:avLst/>
          </a:prstGeom>
          <a:noFill/>
        </p:spPr>
        <p:txBody>
          <a:bodyPr wrap="square" rtlCol="0">
            <a:spAutoFit/>
          </a:bodyPr>
          <a:lstStyle/>
          <a:p>
            <a:pPr defTabSz="913575"/>
            <a:r>
              <a:rPr lang="ja-JP" altLang="en-US" sz="1400" dirty="0" smtClean="0">
                <a:solidFill>
                  <a:prstClr val="black"/>
                </a:solidFill>
              </a:rPr>
              <a:t>連携・協力</a:t>
            </a:r>
            <a:endParaRPr lang="en-US" altLang="ja-JP" sz="1400" dirty="0" smtClean="0">
              <a:solidFill>
                <a:prstClr val="black"/>
              </a:solidFill>
            </a:endParaRPr>
          </a:p>
        </p:txBody>
      </p:sp>
      <p:sp>
        <p:nvSpPr>
          <p:cNvPr id="22" name="右矢印 21"/>
          <p:cNvSpPr/>
          <p:nvPr/>
        </p:nvSpPr>
        <p:spPr>
          <a:xfrm rot="-2700000">
            <a:off x="2933135" y="5524403"/>
            <a:ext cx="792088" cy="338406"/>
          </a:xfrm>
          <a:prstGeom prst="rightArrow">
            <a:avLst/>
          </a:prstGeom>
          <a:solidFill>
            <a:srgbClr val="FFFF00">
              <a:alpha val="51000"/>
            </a:srgbClr>
          </a:solidFill>
          <a:ln w="6350">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dirty="0" smtClean="0">
              <a:solidFill>
                <a:prstClr val="black"/>
              </a:solidFill>
            </a:endParaRPr>
          </a:p>
        </p:txBody>
      </p:sp>
      <p:sp>
        <p:nvSpPr>
          <p:cNvPr id="57" name="四角形吹き出し 56"/>
          <p:cNvSpPr/>
          <p:nvPr/>
        </p:nvSpPr>
        <p:spPr>
          <a:xfrm>
            <a:off x="7069984" y="1745870"/>
            <a:ext cx="2699114" cy="675018"/>
          </a:xfrm>
          <a:prstGeom prst="wedgeRectCallout">
            <a:avLst>
              <a:gd name="adj1" fmla="val -56101"/>
              <a:gd name="adj2" fmla="val 50288"/>
            </a:avLst>
          </a:prstGeom>
          <a:noFill/>
          <a:ln w="63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400" dirty="0" smtClean="0">
                <a:solidFill>
                  <a:prstClr val="black"/>
                </a:solidFill>
              </a:rPr>
              <a:t>研修を受けたボランティアが地区の集会所で介護予防教室を運営。</a:t>
            </a:r>
            <a:endParaRPr lang="ja-JP" altLang="en-US" sz="1200" dirty="0">
              <a:solidFill>
                <a:prstClr val="black"/>
              </a:solidFill>
            </a:endParaRPr>
          </a:p>
        </p:txBody>
      </p:sp>
      <p:sp>
        <p:nvSpPr>
          <p:cNvPr id="58" name="四角形吹き出し 57"/>
          <p:cNvSpPr/>
          <p:nvPr/>
        </p:nvSpPr>
        <p:spPr>
          <a:xfrm>
            <a:off x="7121712" y="2708920"/>
            <a:ext cx="2647410" cy="720080"/>
          </a:xfrm>
          <a:prstGeom prst="wedgeRectCallout">
            <a:avLst>
              <a:gd name="adj1" fmla="val -57194"/>
              <a:gd name="adj2" fmla="val -40141"/>
            </a:avLst>
          </a:prstGeom>
          <a:noFill/>
          <a:ln w="63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400" dirty="0" smtClean="0">
                <a:solidFill>
                  <a:prstClr val="black"/>
                </a:solidFill>
              </a:rPr>
              <a:t>小規模多機能居宅介護に交流施設を併設。地域の</a:t>
            </a:r>
            <a:r>
              <a:rPr lang="ja-JP" altLang="en-US" sz="1400" dirty="0">
                <a:solidFill>
                  <a:prstClr val="black"/>
                </a:solidFill>
              </a:rPr>
              <a:t>サロン</a:t>
            </a:r>
            <a:r>
              <a:rPr lang="ja-JP" altLang="en-US" sz="1400" dirty="0" smtClean="0">
                <a:solidFill>
                  <a:prstClr val="black"/>
                </a:solidFill>
              </a:rPr>
              <a:t>として活用。子どもとの交流も実施。</a:t>
            </a:r>
            <a:endParaRPr lang="ja-JP" altLang="en-US" sz="1200" dirty="0">
              <a:solidFill>
                <a:prstClr val="black"/>
              </a:solidFill>
            </a:endParaRPr>
          </a:p>
        </p:txBody>
      </p:sp>
      <p:sp>
        <p:nvSpPr>
          <p:cNvPr id="59" name="四角形吹き出し 58"/>
          <p:cNvSpPr/>
          <p:nvPr/>
        </p:nvSpPr>
        <p:spPr>
          <a:xfrm>
            <a:off x="7113304" y="3681028"/>
            <a:ext cx="2655853" cy="756084"/>
          </a:xfrm>
          <a:prstGeom prst="wedgeRectCallout">
            <a:avLst>
              <a:gd name="adj1" fmla="val -57240"/>
              <a:gd name="adj2" fmla="val 42960"/>
            </a:avLst>
          </a:prstGeom>
          <a:noFill/>
          <a:ln w="63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400" dirty="0" smtClean="0">
                <a:solidFill>
                  <a:prstClr val="black"/>
                </a:solidFill>
              </a:rPr>
              <a:t>研修を受けたボランティアが高齢者と一緒に洗濯物を取り入れる等生活行為の自立を支援。</a:t>
            </a:r>
            <a:endParaRPr lang="ja-JP" altLang="en-US" sz="1200" dirty="0">
              <a:solidFill>
                <a:prstClr val="black"/>
              </a:solidFill>
            </a:endParaRPr>
          </a:p>
        </p:txBody>
      </p:sp>
      <p:sp>
        <p:nvSpPr>
          <p:cNvPr id="60" name="四角形吹き出し 59"/>
          <p:cNvSpPr/>
          <p:nvPr/>
        </p:nvSpPr>
        <p:spPr>
          <a:xfrm>
            <a:off x="7185272" y="5301208"/>
            <a:ext cx="2583845" cy="720080"/>
          </a:xfrm>
          <a:prstGeom prst="wedgeRectCallout">
            <a:avLst>
              <a:gd name="adj1" fmla="val -58127"/>
              <a:gd name="adj2" fmla="val -55435"/>
            </a:avLst>
          </a:prstGeom>
          <a:noFill/>
          <a:ln w="63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400" dirty="0" smtClean="0">
                <a:solidFill>
                  <a:prstClr val="black"/>
                </a:solidFill>
              </a:rPr>
              <a:t>交番、金融機関、コンビニ等幅広い関係機関が連携し、認知症の高齢者の見守り体制を構築。</a:t>
            </a:r>
            <a:endParaRPr lang="ja-JP" altLang="en-US" sz="1200" dirty="0">
              <a:solidFill>
                <a:prstClr val="black"/>
              </a:solidFill>
            </a:endParaRPr>
          </a:p>
        </p:txBody>
      </p:sp>
      <p:sp>
        <p:nvSpPr>
          <p:cNvPr id="61" name="四角形吹き出し 60"/>
          <p:cNvSpPr/>
          <p:nvPr/>
        </p:nvSpPr>
        <p:spPr>
          <a:xfrm>
            <a:off x="7185272" y="4581128"/>
            <a:ext cx="2583845" cy="614604"/>
          </a:xfrm>
          <a:prstGeom prst="wedgeRectCallout">
            <a:avLst>
              <a:gd name="adj1" fmla="val -60364"/>
              <a:gd name="adj2" fmla="val 1495"/>
            </a:avLst>
          </a:prstGeom>
          <a:noFill/>
          <a:ln w="63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400" dirty="0" smtClean="0">
                <a:solidFill>
                  <a:prstClr val="black"/>
                </a:solidFill>
              </a:rPr>
              <a:t>地域活性化を推進するＮＰＯが地域</a:t>
            </a:r>
            <a:r>
              <a:rPr lang="ja-JP" altLang="en-US" sz="1400" dirty="0">
                <a:solidFill>
                  <a:prstClr val="black"/>
                </a:solidFill>
              </a:rPr>
              <a:t>に</a:t>
            </a:r>
            <a:r>
              <a:rPr lang="ja-JP" altLang="en-US" sz="1400" dirty="0" smtClean="0">
                <a:solidFill>
                  <a:prstClr val="black"/>
                </a:solidFill>
              </a:rPr>
              <a:t>配食サービスを展開。</a:t>
            </a:r>
            <a:endParaRPr lang="ja-JP" altLang="en-US" sz="1100" dirty="0">
              <a:solidFill>
                <a:prstClr val="black"/>
              </a:solidFill>
            </a:endParaRPr>
          </a:p>
        </p:txBody>
      </p:sp>
      <p:sp>
        <p:nvSpPr>
          <p:cNvPr id="23" name="角丸四角形 22"/>
          <p:cNvSpPr/>
          <p:nvPr/>
        </p:nvSpPr>
        <p:spPr>
          <a:xfrm>
            <a:off x="560511" y="6170315"/>
            <a:ext cx="2227401" cy="432000"/>
          </a:xfrm>
          <a:prstGeom prst="roundRect">
            <a:avLst/>
          </a:prstGeom>
          <a:solidFill>
            <a:srgbClr val="FFFF00">
              <a:alpha val="51000"/>
            </a:srgbClr>
          </a:solidFill>
          <a:ln w="6350">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r>
              <a:rPr lang="ja-JP" altLang="en-US" b="1" dirty="0">
                <a:solidFill>
                  <a:prstClr val="black"/>
                </a:solidFill>
              </a:rPr>
              <a:t>コーディネーター</a:t>
            </a:r>
          </a:p>
        </p:txBody>
      </p:sp>
      <p:sp>
        <p:nvSpPr>
          <p:cNvPr id="24" name="角丸四角形 23"/>
          <p:cNvSpPr/>
          <p:nvPr/>
        </p:nvSpPr>
        <p:spPr>
          <a:xfrm>
            <a:off x="4160939" y="6242323"/>
            <a:ext cx="2652294" cy="432000"/>
          </a:xfrm>
          <a:prstGeom prst="roundRect">
            <a:avLst/>
          </a:prstGeom>
          <a:solidFill>
            <a:schemeClr val="bg1"/>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r>
              <a:rPr lang="ja-JP" altLang="en-US" b="1" dirty="0" smtClean="0">
                <a:solidFill>
                  <a:prstClr val="black"/>
                </a:solidFill>
              </a:rPr>
              <a:t>支援を要する高齢者</a:t>
            </a:r>
            <a:endParaRPr lang="ja-JP" altLang="en-US" b="1" dirty="0">
              <a:solidFill>
                <a:prstClr val="black"/>
              </a:solidFill>
            </a:endParaRPr>
          </a:p>
        </p:txBody>
      </p:sp>
      <p:sp>
        <p:nvSpPr>
          <p:cNvPr id="25" name="タイトル 60"/>
          <p:cNvSpPr txBox="1">
            <a:spLocks/>
          </p:cNvSpPr>
          <p:nvPr/>
        </p:nvSpPr>
        <p:spPr>
          <a:xfrm>
            <a:off x="128472" y="44624"/>
            <a:ext cx="9565756" cy="404664"/>
          </a:xfrm>
          <a:prstGeom prst="rect">
            <a:avLst/>
          </a:prstGeom>
          <a:solidFill>
            <a:srgbClr val="FFFF00">
              <a:alpha val="29000"/>
            </a:srgbClr>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smtClean="0">
                <a:solidFill>
                  <a:prstClr val="black"/>
                </a:solidFill>
                <a:latin typeface="HGP創英角ｺﾞｼｯｸUB" pitchFamily="50" charset="-128"/>
                <a:ea typeface="HGP創英角ｺﾞｼｯｸUB" pitchFamily="50" charset="-128"/>
              </a:rPr>
              <a:t>　（４）生活支援の充実</a:t>
            </a:r>
            <a:endParaRPr lang="ja-JP" altLang="en-US" sz="2400" dirty="0">
              <a:solidFill>
                <a:prstClr val="black"/>
              </a:solidFill>
              <a:latin typeface="HGP創英角ｺﾞｼｯｸUB" pitchFamily="50" charset="-128"/>
              <a:ea typeface="HGP創英角ｺﾞｼｯｸUB" pitchFamily="50" charset="-128"/>
            </a:endParaRPr>
          </a:p>
        </p:txBody>
      </p:sp>
      <p:sp>
        <p:nvSpPr>
          <p:cNvPr id="2" name="スライド番号プレースホルダー 1"/>
          <p:cNvSpPr>
            <a:spLocks noGrp="1"/>
          </p:cNvSpPr>
          <p:nvPr>
            <p:ph type="sldNum" sz="quarter" idx="12"/>
          </p:nvPr>
        </p:nvSpPr>
        <p:spPr/>
        <p:txBody>
          <a:bodyPr/>
          <a:lstStyle/>
          <a:p>
            <a:fld id="{32927FFD-3D24-4EC2-AEC8-E83A8D96C0AC}" type="slidenum">
              <a:rPr lang="ja-JP" altLang="en-US" smtClean="0">
                <a:solidFill>
                  <a:prstClr val="black"/>
                </a:solidFill>
              </a:rPr>
              <a:pPr/>
              <a:t>21</a:t>
            </a:fld>
            <a:endParaRPr lang="ja-JP" altLang="en-US">
              <a:solidFill>
                <a:prstClr val="black"/>
              </a:solidFill>
            </a:endParaRPr>
          </a:p>
        </p:txBody>
      </p:sp>
    </p:spTree>
    <p:extLst>
      <p:ext uri="{BB962C8B-B14F-4D97-AF65-F5344CB8AC3E}">
        <p14:creationId xmlns:p14="http://schemas.microsoft.com/office/powerpoint/2010/main" val="31887211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60"/>
          <p:cNvSpPr txBox="1">
            <a:spLocks/>
          </p:cNvSpPr>
          <p:nvPr/>
        </p:nvSpPr>
        <p:spPr>
          <a:xfrm>
            <a:off x="139772" y="44624"/>
            <a:ext cx="9565756" cy="404664"/>
          </a:xfrm>
          <a:prstGeom prst="rect">
            <a:avLst/>
          </a:prstGeom>
          <a:solidFill>
            <a:srgbClr val="FFFF00">
              <a:alpha val="29000"/>
            </a:srgbClr>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dirty="0" smtClean="0">
                <a:solidFill>
                  <a:prstClr val="black"/>
                </a:solidFill>
                <a:latin typeface="HGP創英角ｺﾞｼｯｸUB" pitchFamily="50" charset="-128"/>
                <a:ea typeface="HGP創英角ｺﾞｼｯｸUB" pitchFamily="50" charset="-128"/>
              </a:rPr>
              <a:t>　</a:t>
            </a:r>
            <a:r>
              <a:rPr lang="ja-JP" altLang="en-US" sz="2400" dirty="0" smtClean="0">
                <a:solidFill>
                  <a:prstClr val="black"/>
                </a:solidFill>
                <a:latin typeface="HGP創英角ｺﾞｼｯｸUB" pitchFamily="50" charset="-128"/>
                <a:ea typeface="HGP創英角ｺﾞｼｯｸUB" pitchFamily="50" charset="-128"/>
              </a:rPr>
              <a:t>（５）介護予防の推進</a:t>
            </a:r>
            <a:endParaRPr lang="ja-JP" altLang="en-US" sz="2400" dirty="0">
              <a:solidFill>
                <a:prstClr val="black"/>
              </a:solidFill>
              <a:latin typeface="HGP創英角ｺﾞｼｯｸUB" pitchFamily="50" charset="-128"/>
              <a:ea typeface="HGP創英角ｺﾞｼｯｸUB" pitchFamily="50" charset="-128"/>
            </a:endParaRPr>
          </a:p>
        </p:txBody>
      </p:sp>
      <p:sp>
        <p:nvSpPr>
          <p:cNvPr id="13" name="角丸四角形 12"/>
          <p:cNvSpPr/>
          <p:nvPr/>
        </p:nvSpPr>
        <p:spPr>
          <a:xfrm>
            <a:off x="344517" y="468680"/>
            <a:ext cx="9344687" cy="1561990"/>
          </a:xfrm>
          <a:prstGeom prst="roundRect">
            <a:avLst>
              <a:gd name="adj" fmla="val 0"/>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74625" indent="-174625" algn="just" defTabSz="913575"/>
            <a:endParaRPr lang="en-US" altLang="ja-JP" sz="1500" dirty="0" smtClean="0">
              <a:solidFill>
                <a:prstClr val="black"/>
              </a:solidFill>
            </a:endParaRPr>
          </a:p>
          <a:p>
            <a:pPr marL="174625" indent="-174625" algn="just" defTabSz="913575"/>
            <a:r>
              <a:rPr lang="ja-JP" altLang="en-US" sz="1500" dirty="0" smtClean="0">
                <a:solidFill>
                  <a:prstClr val="black"/>
                </a:solidFill>
              </a:rPr>
              <a:t>○ 介護予防は、高齢者が要介護状態等となることの予防又は要介護状態等の軽減若しくは悪化の防止を目的と        </a:t>
            </a:r>
            <a:r>
              <a:rPr lang="ja-JP" altLang="en-US" sz="1500" dirty="0">
                <a:solidFill>
                  <a:prstClr val="black"/>
                </a:solidFill>
              </a:rPr>
              <a:t>　</a:t>
            </a:r>
            <a:r>
              <a:rPr lang="ja-JP" altLang="en-US" sz="1500" dirty="0" smtClean="0">
                <a:solidFill>
                  <a:prstClr val="black"/>
                </a:solidFill>
              </a:rPr>
              <a:t>　して行うものである。</a:t>
            </a:r>
            <a:endParaRPr lang="en-US" altLang="ja-JP" sz="1500" dirty="0" smtClean="0">
              <a:solidFill>
                <a:prstClr val="black"/>
              </a:solidFill>
            </a:endParaRPr>
          </a:p>
          <a:p>
            <a:pPr marL="174625" indent="-174625" algn="just" defTabSz="913575"/>
            <a:r>
              <a:rPr lang="ja-JP" altLang="en-US" sz="1500" dirty="0" smtClean="0">
                <a:solidFill>
                  <a:prstClr val="black"/>
                </a:solidFill>
              </a:rPr>
              <a:t>○　生活機能（</a:t>
            </a:r>
            <a:r>
              <a:rPr lang="en-US" altLang="ja-JP" sz="1500" dirty="0" smtClean="0">
                <a:solidFill>
                  <a:prstClr val="black"/>
                </a:solidFill>
              </a:rPr>
              <a:t>※</a:t>
            </a:r>
            <a:r>
              <a:rPr lang="ja-JP" altLang="en-US" sz="1500" dirty="0" smtClean="0">
                <a:solidFill>
                  <a:prstClr val="black"/>
                </a:solidFill>
              </a:rPr>
              <a:t>）の低下した高齢者に対しては、</a:t>
            </a:r>
            <a:r>
              <a:rPr lang="ja-JP" altLang="en-US" sz="1500" dirty="0">
                <a:solidFill>
                  <a:prstClr val="black"/>
                </a:solidFill>
              </a:rPr>
              <a:t>リハビリテーションの理念を踏まえて、「心身機能」「活動」「参加」のそれぞれの要素にバランスよく働きかけることが重要で</a:t>
            </a:r>
            <a:r>
              <a:rPr lang="ja-JP" altLang="en-US" sz="1500" dirty="0" smtClean="0">
                <a:solidFill>
                  <a:prstClr val="black"/>
                </a:solidFill>
              </a:rPr>
              <a:t>あり、単に高齢者の運動機能や栄養状態といった心身機能の改善だけを目指すものではなく、</a:t>
            </a:r>
            <a:r>
              <a:rPr lang="ja-JP" altLang="en-US" sz="1500" u="sng" dirty="0" smtClean="0">
                <a:solidFill>
                  <a:prstClr val="black"/>
                </a:solidFill>
              </a:rPr>
              <a:t>日常生活の活動を高め</a:t>
            </a:r>
            <a:r>
              <a:rPr lang="ja-JP" altLang="en-US" sz="1500" dirty="0" smtClean="0">
                <a:solidFill>
                  <a:prstClr val="black"/>
                </a:solidFill>
              </a:rPr>
              <a:t>、</a:t>
            </a:r>
            <a:r>
              <a:rPr lang="ja-JP" altLang="en-US" sz="1500" u="sng" dirty="0" smtClean="0">
                <a:solidFill>
                  <a:prstClr val="black"/>
                </a:solidFill>
              </a:rPr>
              <a:t>家庭や社会への参加を促し</a:t>
            </a:r>
            <a:r>
              <a:rPr lang="ja-JP" altLang="en-US" sz="1500" dirty="0" smtClean="0">
                <a:solidFill>
                  <a:prstClr val="black"/>
                </a:solidFill>
              </a:rPr>
              <a:t>、それによって一人ひとりの生きがいや自己実現のための取組を支援して</a:t>
            </a:r>
            <a:r>
              <a:rPr lang="ja-JP" altLang="en-US" sz="1500" dirty="0" smtClean="0">
                <a:solidFill>
                  <a:prstClr val="black"/>
                </a:solidFill>
                <a:latin typeface="ＭＳ Ｐゴシック"/>
              </a:rPr>
              <a:t>、</a:t>
            </a:r>
            <a:r>
              <a:rPr lang="en-US" altLang="ja-JP" sz="1500" dirty="0" smtClean="0">
                <a:solidFill>
                  <a:prstClr val="black"/>
                </a:solidFill>
                <a:latin typeface="ＭＳ Ｐゴシック"/>
              </a:rPr>
              <a:t>QOL</a:t>
            </a:r>
            <a:r>
              <a:rPr lang="ja-JP" altLang="en-US" sz="1500" dirty="0" smtClean="0">
                <a:solidFill>
                  <a:prstClr val="black"/>
                </a:solidFill>
              </a:rPr>
              <a:t>の向上を目指すものである。</a:t>
            </a:r>
            <a:endParaRPr lang="en-US" altLang="ja-JP" sz="1500" dirty="0" smtClean="0">
              <a:solidFill>
                <a:prstClr val="black"/>
              </a:solidFill>
            </a:endParaRPr>
          </a:p>
        </p:txBody>
      </p:sp>
      <p:sp>
        <p:nvSpPr>
          <p:cNvPr id="5" name="角丸四角形 4"/>
          <p:cNvSpPr/>
          <p:nvPr/>
        </p:nvSpPr>
        <p:spPr>
          <a:xfrm>
            <a:off x="344517" y="3925032"/>
            <a:ext cx="9344687" cy="2710920"/>
          </a:xfrm>
          <a:prstGeom prst="roundRect">
            <a:avLst>
              <a:gd name="adj" fmla="val 0"/>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74625" indent="-174625" algn="just" defTabSz="913575"/>
            <a:endParaRPr lang="en-US" altLang="ja-JP" sz="1500" dirty="0">
              <a:solidFill>
                <a:prstClr val="black"/>
              </a:solidFill>
            </a:endParaRPr>
          </a:p>
          <a:p>
            <a:pPr marL="174625" indent="-174625" algn="just" defTabSz="913575"/>
            <a:r>
              <a:rPr lang="ja-JP" altLang="en-US" sz="1500" dirty="0" smtClean="0">
                <a:solidFill>
                  <a:prstClr val="black"/>
                </a:solidFill>
              </a:rPr>
              <a:t>○　機能回復訓練などの</a:t>
            </a:r>
            <a:r>
              <a:rPr lang="ja-JP" altLang="en-US" sz="1500" u="sng" dirty="0" smtClean="0">
                <a:solidFill>
                  <a:prstClr val="black"/>
                </a:solidFill>
              </a:rPr>
              <a:t>高齢者本人へのアプローチだけではなく</a:t>
            </a:r>
            <a:r>
              <a:rPr lang="ja-JP" altLang="en-US" sz="1500" dirty="0" smtClean="0">
                <a:solidFill>
                  <a:prstClr val="black"/>
                </a:solidFill>
              </a:rPr>
              <a:t>、生活環境の調整や、地域の中に生きがい・役割をもって生活できるような居場所と出番づくり等、</a:t>
            </a:r>
            <a:r>
              <a:rPr lang="ja-JP" altLang="en-US" sz="1500" u="sng" dirty="0" smtClean="0">
                <a:solidFill>
                  <a:prstClr val="black"/>
                </a:solidFill>
              </a:rPr>
              <a:t>高齢者本人を取り巻く環境へのアプローチも含めたバランスのとれたアプローチが重要であり、</a:t>
            </a:r>
            <a:r>
              <a:rPr lang="ja-JP" altLang="en-US" sz="1500" dirty="0">
                <a:solidFill>
                  <a:prstClr val="black"/>
                </a:solidFill>
              </a:rPr>
              <a:t>地域においてリハビリテーション専門職等を</a:t>
            </a:r>
            <a:r>
              <a:rPr lang="ja-JP" altLang="en-US" sz="1500" dirty="0" smtClean="0">
                <a:solidFill>
                  <a:prstClr val="black"/>
                </a:solidFill>
              </a:rPr>
              <a:t>活かした自立</a:t>
            </a:r>
            <a:r>
              <a:rPr lang="ja-JP" altLang="en-US" sz="1500" dirty="0">
                <a:solidFill>
                  <a:prstClr val="black"/>
                </a:solidFill>
              </a:rPr>
              <a:t>支援に資する取組を推進し、要介護状態になっても、生きがい・役割を持って生活できる地域の実現を目指す</a:t>
            </a:r>
            <a:r>
              <a:rPr lang="ja-JP" altLang="en-US" sz="1500" dirty="0" smtClean="0">
                <a:solidFill>
                  <a:prstClr val="black"/>
                </a:solidFill>
              </a:rPr>
              <a:t>。</a:t>
            </a:r>
            <a:endParaRPr lang="en-US" altLang="ja-JP" sz="1500" dirty="0" smtClean="0">
              <a:solidFill>
                <a:prstClr val="black"/>
              </a:solidFill>
            </a:endParaRPr>
          </a:p>
          <a:p>
            <a:pPr marL="174625" indent="-174625" algn="just" defTabSz="913575"/>
            <a:r>
              <a:rPr lang="ja-JP" altLang="en-US" sz="1500" dirty="0" smtClean="0">
                <a:solidFill>
                  <a:prstClr val="black"/>
                </a:solidFill>
              </a:rPr>
              <a:t>○　高齢者を生活支援サービスの担い手であると捉えることにより、支援を必要とする高齢者の多様な生活支援ニーズに応えるとともに、担い手にとっても地域の中で新たな社会的役割を有することにより、</a:t>
            </a:r>
            <a:r>
              <a:rPr lang="ja-JP" altLang="en-US" sz="1500" u="sng" dirty="0" smtClean="0">
                <a:solidFill>
                  <a:prstClr val="black"/>
                </a:solidFill>
              </a:rPr>
              <a:t>結果として介護予防にもつながるという相乗効果</a:t>
            </a:r>
            <a:r>
              <a:rPr lang="ja-JP" altLang="en-US" sz="1500" dirty="0" smtClean="0">
                <a:solidFill>
                  <a:prstClr val="black"/>
                </a:solidFill>
              </a:rPr>
              <a:t>をもたらす。</a:t>
            </a:r>
            <a:endParaRPr lang="en-US" altLang="ja-JP" sz="1500" dirty="0" smtClean="0">
              <a:solidFill>
                <a:prstClr val="black"/>
              </a:solidFill>
            </a:endParaRPr>
          </a:p>
          <a:p>
            <a:pPr marL="174625" indent="-174625" algn="just" defTabSz="913575"/>
            <a:r>
              <a:rPr lang="ja-JP" altLang="en-US" sz="1500" dirty="0" smtClean="0">
                <a:solidFill>
                  <a:prstClr val="black"/>
                </a:solidFill>
              </a:rPr>
              <a:t>○　住民自身が運営する体操</a:t>
            </a:r>
            <a:r>
              <a:rPr lang="ja-JP" altLang="en-US" sz="1500" dirty="0">
                <a:solidFill>
                  <a:prstClr val="black"/>
                </a:solidFill>
              </a:rPr>
              <a:t>の集いなどの活動を地域に展開し、人と人とのつながりを通じて参加者や通いの</a:t>
            </a:r>
            <a:r>
              <a:rPr lang="ja-JP" altLang="en-US" sz="1500" dirty="0" smtClean="0">
                <a:solidFill>
                  <a:prstClr val="black"/>
                </a:solidFill>
              </a:rPr>
              <a:t>場が</a:t>
            </a:r>
            <a:r>
              <a:rPr lang="ja-JP" altLang="en-US" sz="1500" dirty="0">
                <a:solidFill>
                  <a:prstClr val="black"/>
                </a:solidFill>
              </a:rPr>
              <a:t>継続</a:t>
            </a:r>
            <a:r>
              <a:rPr lang="ja-JP" altLang="en-US" sz="1500" dirty="0" smtClean="0">
                <a:solidFill>
                  <a:prstClr val="black"/>
                </a:solidFill>
              </a:rPr>
              <a:t>的に拡大していくような</a:t>
            </a:r>
            <a:r>
              <a:rPr lang="ja-JP" altLang="en-US" sz="1500" dirty="0">
                <a:solidFill>
                  <a:prstClr val="black"/>
                </a:solidFill>
              </a:rPr>
              <a:t>地域づくりを推進</a:t>
            </a:r>
            <a:r>
              <a:rPr lang="ja-JP" altLang="en-US" sz="1500" dirty="0" smtClean="0">
                <a:solidFill>
                  <a:prstClr val="black"/>
                </a:solidFill>
              </a:rPr>
              <a:t>する。</a:t>
            </a:r>
            <a:endParaRPr lang="en-US" altLang="ja-JP" sz="1500" dirty="0" smtClean="0">
              <a:solidFill>
                <a:prstClr val="black"/>
              </a:solidFill>
            </a:endParaRPr>
          </a:p>
          <a:p>
            <a:pPr marL="174625" indent="-174625" algn="just" defTabSz="913575"/>
            <a:r>
              <a:rPr lang="ja-JP" altLang="en-US" sz="1500" dirty="0" smtClean="0">
                <a:solidFill>
                  <a:prstClr val="black"/>
                </a:solidFill>
              </a:rPr>
              <a:t>○　この</a:t>
            </a:r>
            <a:r>
              <a:rPr lang="ja-JP" altLang="en-US" sz="1500" dirty="0">
                <a:solidFill>
                  <a:prstClr val="black"/>
                </a:solidFill>
              </a:rPr>
              <a:t>ような介護予防を推進するためには</a:t>
            </a:r>
            <a:r>
              <a:rPr lang="ja-JP" altLang="en-US" sz="1500" dirty="0" smtClean="0">
                <a:solidFill>
                  <a:prstClr val="black"/>
                </a:solidFill>
              </a:rPr>
              <a:t>、地域</a:t>
            </a:r>
            <a:r>
              <a:rPr lang="ja-JP" altLang="en-US" sz="1500" dirty="0">
                <a:solidFill>
                  <a:prstClr val="black"/>
                </a:solidFill>
              </a:rPr>
              <a:t>の実情</a:t>
            </a:r>
            <a:r>
              <a:rPr lang="ja-JP" altLang="en-US" sz="1500" dirty="0" smtClean="0">
                <a:solidFill>
                  <a:prstClr val="black"/>
                </a:solidFill>
              </a:rPr>
              <a:t>をよく把握し、かつ、地域づくりの中心である市町村</a:t>
            </a:r>
            <a:r>
              <a:rPr lang="ja-JP" altLang="en-US" sz="1500" dirty="0">
                <a:solidFill>
                  <a:prstClr val="black"/>
                </a:solidFill>
              </a:rPr>
              <a:t>が主体的に取り組むことが不可欠で</a:t>
            </a:r>
            <a:r>
              <a:rPr lang="ja-JP" altLang="en-US" sz="1500" dirty="0" smtClean="0">
                <a:solidFill>
                  <a:prstClr val="black"/>
                </a:solidFill>
              </a:rPr>
              <a:t>ある。</a:t>
            </a:r>
            <a:endParaRPr lang="en-US" altLang="ja-JP" sz="1500" dirty="0" smtClean="0">
              <a:solidFill>
                <a:prstClr val="black"/>
              </a:solidFill>
            </a:endParaRPr>
          </a:p>
        </p:txBody>
      </p:sp>
      <p:sp>
        <p:nvSpPr>
          <p:cNvPr id="6" name="角丸四角形 5"/>
          <p:cNvSpPr/>
          <p:nvPr/>
        </p:nvSpPr>
        <p:spPr>
          <a:xfrm>
            <a:off x="344517" y="2538516"/>
            <a:ext cx="9344687" cy="1149802"/>
          </a:xfrm>
          <a:prstGeom prst="roundRect">
            <a:avLst>
              <a:gd name="adj" fmla="val 0"/>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74625" indent="-174625" algn="just" defTabSz="913575"/>
            <a:r>
              <a:rPr lang="ja-JP" altLang="en-US" sz="1500" dirty="0" smtClean="0">
                <a:solidFill>
                  <a:prstClr val="black"/>
                </a:solidFill>
              </a:rPr>
              <a:t>　</a:t>
            </a:r>
            <a:endParaRPr lang="en-US" altLang="ja-JP" sz="1500" dirty="0" smtClean="0">
              <a:solidFill>
                <a:prstClr val="black"/>
              </a:solidFill>
            </a:endParaRPr>
          </a:p>
          <a:p>
            <a:pPr marL="174625" indent="-174625" algn="just" defTabSz="913575"/>
            <a:r>
              <a:rPr lang="ja-JP" altLang="en-US" sz="1500" dirty="0" smtClean="0">
                <a:solidFill>
                  <a:prstClr val="black"/>
                </a:solidFill>
              </a:rPr>
              <a:t>○　介護予防の手法が、心身機能を改善することを目的とした機能回復訓練に偏りがちであった。</a:t>
            </a:r>
            <a:endParaRPr lang="en-US" altLang="ja-JP" sz="1500" dirty="0" smtClean="0">
              <a:solidFill>
                <a:prstClr val="black"/>
              </a:solidFill>
            </a:endParaRPr>
          </a:p>
          <a:p>
            <a:pPr marL="174625" indent="-174625" algn="just" defTabSz="913575"/>
            <a:r>
              <a:rPr lang="ja-JP" altLang="en-US" sz="1500" dirty="0" smtClean="0">
                <a:solidFill>
                  <a:prstClr val="black"/>
                </a:solidFill>
              </a:rPr>
              <a:t>○　介護予防終了後</a:t>
            </a:r>
            <a:r>
              <a:rPr lang="ja-JP" altLang="en-US" sz="1500" dirty="0">
                <a:solidFill>
                  <a:prstClr val="black"/>
                </a:solidFill>
              </a:rPr>
              <a:t>の</a:t>
            </a:r>
            <a:r>
              <a:rPr lang="ja-JP" altLang="en-US" sz="1500" dirty="0" smtClean="0">
                <a:solidFill>
                  <a:prstClr val="black"/>
                </a:solidFill>
              </a:rPr>
              <a:t>活動的な状態を維持するための多様な通いの場を創出することが必ずしも十分でなかった。</a:t>
            </a:r>
            <a:endParaRPr lang="en-US" altLang="ja-JP" sz="1500" dirty="0" smtClean="0">
              <a:solidFill>
                <a:prstClr val="black"/>
              </a:solidFill>
            </a:endParaRPr>
          </a:p>
          <a:p>
            <a:pPr marL="174625" indent="-174625" algn="just" defTabSz="913575"/>
            <a:r>
              <a:rPr lang="ja-JP" altLang="en-US" sz="1500" dirty="0" smtClean="0">
                <a:solidFill>
                  <a:prstClr val="black"/>
                </a:solidFill>
              </a:rPr>
              <a:t>○　介護予防の利用者の多くは、機能回復を中心とした訓練の継続こそが有効だと理解し、また、介護予防の提供者も、「活動」や「参加」に焦点をあててこなかったのではないか。</a:t>
            </a:r>
            <a:endParaRPr lang="en-US" altLang="ja-JP" sz="1500" dirty="0" smtClean="0">
              <a:solidFill>
                <a:prstClr val="black"/>
              </a:solidFill>
            </a:endParaRPr>
          </a:p>
        </p:txBody>
      </p:sp>
      <p:sp>
        <p:nvSpPr>
          <p:cNvPr id="7" name="角丸四角形 6"/>
          <p:cNvSpPr/>
          <p:nvPr/>
        </p:nvSpPr>
        <p:spPr>
          <a:xfrm>
            <a:off x="172151" y="299280"/>
            <a:ext cx="1540525" cy="288000"/>
          </a:xfrm>
          <a:prstGeom prst="roundRect">
            <a:avLst/>
          </a:prstGeom>
          <a:solidFill>
            <a:schemeClr val="accent1">
              <a:lumMod val="20000"/>
              <a:lumOff val="8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400" dirty="0">
                <a:solidFill>
                  <a:prstClr val="black"/>
                </a:solidFill>
                <a:latin typeface="ＭＳ Ｐゴシック"/>
              </a:rPr>
              <a:t>介護予防</a:t>
            </a:r>
            <a:r>
              <a:rPr lang="ja-JP" altLang="en-US" sz="1400" dirty="0" smtClean="0">
                <a:solidFill>
                  <a:prstClr val="black"/>
                </a:solidFill>
                <a:latin typeface="ＭＳ Ｐゴシック"/>
              </a:rPr>
              <a:t>の理念</a:t>
            </a:r>
            <a:endParaRPr lang="ja-JP" altLang="en-US" sz="1400" dirty="0">
              <a:solidFill>
                <a:prstClr val="black"/>
              </a:solidFill>
              <a:latin typeface="ＭＳ Ｐゴシック"/>
            </a:endParaRPr>
          </a:p>
        </p:txBody>
      </p:sp>
      <p:sp>
        <p:nvSpPr>
          <p:cNvPr id="8" name="角丸四角形 7"/>
          <p:cNvSpPr/>
          <p:nvPr/>
        </p:nvSpPr>
        <p:spPr>
          <a:xfrm>
            <a:off x="194586" y="2394516"/>
            <a:ext cx="2454197" cy="288000"/>
          </a:xfrm>
          <a:prstGeom prst="roundRect">
            <a:avLst/>
          </a:prstGeom>
          <a:solidFill>
            <a:schemeClr val="accent1">
              <a:lumMod val="20000"/>
              <a:lumOff val="8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r>
              <a:rPr lang="ja-JP" altLang="en-US" sz="1400" dirty="0">
                <a:solidFill>
                  <a:prstClr val="black"/>
                </a:solidFill>
                <a:latin typeface="ＭＳ Ｐゴシック"/>
              </a:rPr>
              <a:t>これまで</a:t>
            </a:r>
            <a:r>
              <a:rPr lang="ja-JP" altLang="en-US" sz="1400" dirty="0" smtClean="0">
                <a:solidFill>
                  <a:prstClr val="black"/>
                </a:solidFill>
                <a:latin typeface="ＭＳ Ｐゴシック"/>
              </a:rPr>
              <a:t>の介護予防の問題点</a:t>
            </a:r>
            <a:endParaRPr lang="ja-JP" altLang="en-US" sz="1400" dirty="0">
              <a:solidFill>
                <a:prstClr val="black"/>
              </a:solidFill>
              <a:latin typeface="ＭＳ Ｐゴシック"/>
            </a:endParaRPr>
          </a:p>
        </p:txBody>
      </p:sp>
      <p:sp>
        <p:nvSpPr>
          <p:cNvPr id="9" name="角丸四角形 8"/>
          <p:cNvSpPr/>
          <p:nvPr/>
        </p:nvSpPr>
        <p:spPr>
          <a:xfrm>
            <a:off x="172149" y="3768332"/>
            <a:ext cx="2764661" cy="288000"/>
          </a:xfrm>
          <a:prstGeom prst="roundRect">
            <a:avLst/>
          </a:prstGeom>
          <a:solidFill>
            <a:schemeClr val="accent1">
              <a:lumMod val="20000"/>
              <a:lumOff val="8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r>
              <a:rPr lang="ja-JP" altLang="en-US" sz="1400" dirty="0" smtClean="0">
                <a:solidFill>
                  <a:prstClr val="black"/>
                </a:solidFill>
                <a:latin typeface="ＭＳ Ｐゴシック"/>
              </a:rPr>
              <a:t>これからの介護予防の考え方</a:t>
            </a:r>
            <a:endParaRPr lang="ja-JP" altLang="en-US" sz="1400" dirty="0">
              <a:solidFill>
                <a:prstClr val="black"/>
              </a:solidFill>
              <a:latin typeface="ＭＳ Ｐゴシック"/>
            </a:endParaRPr>
          </a:p>
        </p:txBody>
      </p:sp>
      <p:sp>
        <p:nvSpPr>
          <p:cNvPr id="10" name="角丸四角形 9"/>
          <p:cNvSpPr/>
          <p:nvPr/>
        </p:nvSpPr>
        <p:spPr>
          <a:xfrm>
            <a:off x="172136" y="1993532"/>
            <a:ext cx="9517057" cy="427856"/>
          </a:xfrm>
          <a:prstGeom prst="roundRect">
            <a:avLst>
              <a:gd name="adj" fmla="val 0"/>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26">
              <a:defRPr/>
            </a:pPr>
            <a:r>
              <a:rPr lang="en-US" altLang="ja-JP" sz="1050" dirty="0" smtClean="0">
                <a:solidFill>
                  <a:prstClr val="black"/>
                </a:solidFill>
                <a:latin typeface="ＭＳ Ｐゴシック"/>
              </a:rPr>
              <a:t>※</a:t>
            </a:r>
            <a:r>
              <a:rPr lang="ja-JP" altLang="en-US" sz="1050" dirty="0" smtClean="0">
                <a:solidFill>
                  <a:prstClr val="black"/>
                </a:solidFill>
                <a:latin typeface="ＭＳ Ｐゴシック"/>
              </a:rPr>
              <a:t>「生活機能」・・・</a:t>
            </a:r>
            <a:r>
              <a:rPr lang="en-US" altLang="ja-JP" sz="1050" dirty="0" smtClean="0">
                <a:solidFill>
                  <a:prstClr val="black"/>
                </a:solidFill>
                <a:latin typeface="ＭＳ Ｐゴシック"/>
              </a:rPr>
              <a:t>ICF</a:t>
            </a:r>
            <a:r>
              <a:rPr lang="ja-JP" altLang="en-US" sz="1050" dirty="0" smtClean="0">
                <a:solidFill>
                  <a:prstClr val="black"/>
                </a:solidFill>
                <a:latin typeface="ＭＳ Ｐゴシック"/>
              </a:rPr>
              <a:t>では、人が生きていくための機能全体を「生活機能」としてとらえ、①</a:t>
            </a:r>
            <a:r>
              <a:rPr lang="ja-JP" altLang="en-US" sz="1050" dirty="0">
                <a:solidFill>
                  <a:prstClr val="black"/>
                </a:solidFill>
                <a:latin typeface="ＭＳ Ｐゴシック"/>
              </a:rPr>
              <a:t>体の働きや精神の働きである「心身機能</a:t>
            </a:r>
            <a:r>
              <a:rPr lang="ja-JP" altLang="en-US" sz="1050" dirty="0" smtClean="0">
                <a:solidFill>
                  <a:prstClr val="black"/>
                </a:solidFill>
                <a:latin typeface="ＭＳ Ｐゴシック"/>
              </a:rPr>
              <a:t>」、②</a:t>
            </a:r>
            <a:r>
              <a:rPr lang="en-US" altLang="ja-JP" sz="1050" dirty="0" smtClean="0">
                <a:solidFill>
                  <a:prstClr val="black"/>
                </a:solidFill>
                <a:latin typeface="ＭＳ Ｐゴシック"/>
              </a:rPr>
              <a:t>ADL</a:t>
            </a:r>
            <a:r>
              <a:rPr lang="ja-JP" altLang="en-US" sz="1050" dirty="0" smtClean="0">
                <a:solidFill>
                  <a:prstClr val="black"/>
                </a:solidFill>
                <a:latin typeface="ＭＳ Ｐゴシック"/>
              </a:rPr>
              <a:t>・</a:t>
            </a:r>
            <a:r>
              <a:rPr lang="ja-JP" altLang="en-US" sz="1050" dirty="0">
                <a:solidFill>
                  <a:prstClr val="black"/>
                </a:solidFill>
                <a:latin typeface="ＭＳ Ｐゴシック"/>
              </a:rPr>
              <a:t>家事・職業能力</a:t>
            </a:r>
            <a:r>
              <a:rPr lang="ja-JP" altLang="en-US" sz="1050" dirty="0" smtClean="0">
                <a:solidFill>
                  <a:prstClr val="black"/>
                </a:solidFill>
                <a:latin typeface="ＭＳ Ｐゴシック"/>
              </a:rPr>
              <a:t>や</a:t>
            </a:r>
            <a:endParaRPr lang="en-US" altLang="ja-JP" sz="1050" dirty="0" smtClean="0">
              <a:solidFill>
                <a:prstClr val="black"/>
              </a:solidFill>
              <a:latin typeface="ＭＳ Ｐゴシック"/>
            </a:endParaRPr>
          </a:p>
          <a:p>
            <a:pPr defTabSz="914326">
              <a:defRPr/>
            </a:pPr>
            <a:r>
              <a:rPr lang="en-US" altLang="ja-JP" sz="1050" dirty="0">
                <a:solidFill>
                  <a:prstClr val="black"/>
                </a:solidFill>
                <a:latin typeface="ＭＳ Ｐゴシック"/>
              </a:rPr>
              <a:t> </a:t>
            </a:r>
            <a:r>
              <a:rPr lang="en-US" altLang="ja-JP" sz="1050" dirty="0" smtClean="0">
                <a:solidFill>
                  <a:prstClr val="black"/>
                </a:solidFill>
                <a:latin typeface="ＭＳ Ｐゴシック"/>
              </a:rPr>
              <a:t>              </a:t>
            </a:r>
            <a:r>
              <a:rPr lang="ja-JP" altLang="en-US" sz="1050" dirty="0" smtClean="0">
                <a:solidFill>
                  <a:prstClr val="black"/>
                </a:solidFill>
                <a:latin typeface="ＭＳ Ｐゴシック"/>
              </a:rPr>
              <a:t>屋外</a:t>
            </a:r>
            <a:r>
              <a:rPr lang="ja-JP" altLang="en-US" sz="1050" dirty="0">
                <a:solidFill>
                  <a:prstClr val="black"/>
                </a:solidFill>
                <a:latin typeface="ＭＳ Ｐゴシック"/>
              </a:rPr>
              <a:t>歩行といった生活行為全般</a:t>
            </a:r>
            <a:r>
              <a:rPr lang="ja-JP" altLang="en-US" sz="1050" dirty="0" smtClean="0">
                <a:solidFill>
                  <a:prstClr val="black"/>
                </a:solidFill>
                <a:latin typeface="ＭＳ Ｐゴシック"/>
              </a:rPr>
              <a:t>である「</a:t>
            </a:r>
            <a:r>
              <a:rPr lang="ja-JP" altLang="en-US" sz="1050" dirty="0">
                <a:solidFill>
                  <a:prstClr val="black"/>
                </a:solidFill>
                <a:latin typeface="ＭＳ Ｐゴシック"/>
              </a:rPr>
              <a:t>活動</a:t>
            </a:r>
            <a:r>
              <a:rPr lang="ja-JP" altLang="en-US" sz="1050" dirty="0" smtClean="0">
                <a:solidFill>
                  <a:prstClr val="black"/>
                </a:solidFill>
                <a:latin typeface="ＭＳ Ｐゴシック"/>
              </a:rPr>
              <a:t>」、③</a:t>
            </a:r>
            <a:r>
              <a:rPr lang="ja-JP" altLang="en-US" sz="1050" dirty="0">
                <a:solidFill>
                  <a:prstClr val="black"/>
                </a:solidFill>
                <a:latin typeface="ＭＳ Ｐゴシック"/>
              </a:rPr>
              <a:t>家庭や社会生活で役割を果たすことである「参加</a:t>
            </a:r>
            <a:r>
              <a:rPr lang="ja-JP" altLang="en-US" sz="1050" dirty="0" smtClean="0">
                <a:solidFill>
                  <a:prstClr val="black"/>
                </a:solidFill>
                <a:latin typeface="ＭＳ Ｐゴシック"/>
              </a:rPr>
              <a:t>」の</a:t>
            </a:r>
            <a:r>
              <a:rPr lang="ja-JP" altLang="en-US" sz="1050" dirty="0">
                <a:solidFill>
                  <a:prstClr val="black"/>
                </a:solidFill>
                <a:latin typeface="ＭＳ Ｐゴシック"/>
              </a:rPr>
              <a:t>３つ</a:t>
            </a:r>
            <a:r>
              <a:rPr lang="ja-JP" altLang="en-US" sz="1050" dirty="0" smtClean="0">
                <a:solidFill>
                  <a:prstClr val="black"/>
                </a:solidFill>
                <a:latin typeface="ＭＳ Ｐゴシック"/>
              </a:rPr>
              <a:t>の要素から構成される</a:t>
            </a:r>
            <a:endParaRPr lang="en-US" altLang="ja-JP" sz="1050" dirty="0">
              <a:solidFill>
                <a:prstClr val="black"/>
              </a:solidFill>
              <a:latin typeface="ＭＳ Ｐゴシック"/>
            </a:endParaRPr>
          </a:p>
        </p:txBody>
      </p:sp>
      <p:sp>
        <p:nvSpPr>
          <p:cNvPr id="14" name="スライド番号プレースホルダー 22"/>
          <p:cNvSpPr>
            <a:spLocks noGrp="1"/>
          </p:cNvSpPr>
          <p:nvPr>
            <p:ph type="sldNum" sz="quarter" idx="12"/>
          </p:nvPr>
        </p:nvSpPr>
        <p:spPr>
          <a:xfrm>
            <a:off x="9559611" y="6574991"/>
            <a:ext cx="443903" cy="365125"/>
          </a:xfrm>
        </p:spPr>
        <p:txBody>
          <a:bodyPr/>
          <a:lstStyle/>
          <a:p>
            <a:fld id="{32927FFD-3D24-4EC2-AEC8-E83A8D96C0AC}" type="slidenum">
              <a:rPr lang="ja-JP" altLang="en-US" sz="1600" smtClean="0">
                <a:solidFill>
                  <a:prstClr val="black"/>
                </a:solidFill>
              </a:rPr>
              <a:pPr/>
              <a:t>22</a:t>
            </a:fld>
            <a:endParaRPr lang="ja-JP" altLang="en-US" sz="1600" dirty="0">
              <a:solidFill>
                <a:prstClr val="black"/>
              </a:solidFill>
            </a:endParaRPr>
          </a:p>
        </p:txBody>
      </p:sp>
    </p:spTree>
    <p:extLst>
      <p:ext uri="{BB962C8B-B14F-4D97-AF65-F5344CB8AC3E}">
        <p14:creationId xmlns:p14="http://schemas.microsoft.com/office/powerpoint/2010/main" val="31755491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38472" y="404664"/>
            <a:ext cx="9828000" cy="2088232"/>
          </a:xfrm>
          <a:prstGeom prst="roundRect">
            <a:avLst>
              <a:gd name="adj" fmla="val 0"/>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lIns="107902" tIns="107902" rIns="107902" bIns="107902" anchor="t" anchorCtr="0"/>
          <a:lstStyle/>
          <a:p>
            <a:pPr marL="177449" indent="-177449" algn="just" defTabSz="913575">
              <a:spcAft>
                <a:spcPts val="300"/>
              </a:spcAft>
              <a:defRPr/>
            </a:pPr>
            <a:r>
              <a:rPr lang="en-US" altLang="ja-JP" sz="1400" dirty="0">
                <a:solidFill>
                  <a:prstClr val="black"/>
                </a:solidFill>
                <a:latin typeface="Arial" charset="0"/>
              </a:rPr>
              <a:t>〔</a:t>
            </a:r>
            <a:r>
              <a:rPr lang="ja-JP" altLang="en-US" sz="1400" dirty="0">
                <a:solidFill>
                  <a:prstClr val="black"/>
                </a:solidFill>
                <a:latin typeface="Arial" charset="0"/>
              </a:rPr>
              <a:t>見直し案</a:t>
            </a:r>
            <a:r>
              <a:rPr lang="en-US" altLang="ja-JP" sz="1400" dirty="0">
                <a:solidFill>
                  <a:prstClr val="black"/>
                </a:solidFill>
                <a:latin typeface="Arial" charset="0"/>
              </a:rPr>
              <a:t>〕</a:t>
            </a:r>
          </a:p>
          <a:p>
            <a:pPr marL="177449" indent="-177449" algn="just" defTabSz="913575">
              <a:spcAft>
                <a:spcPts val="300"/>
              </a:spcAft>
              <a:defRPr/>
            </a:pPr>
            <a:r>
              <a:rPr lang="ja-JP" altLang="en-US" sz="1400" dirty="0">
                <a:solidFill>
                  <a:prstClr val="black"/>
                </a:solidFill>
                <a:latin typeface="ＭＳ ゴシック" pitchFamily="49" charset="-128"/>
                <a:ea typeface="ＭＳ ゴシック" pitchFamily="49" charset="-128"/>
              </a:rPr>
              <a:t>○　</a:t>
            </a:r>
            <a:r>
              <a:rPr lang="ja-JP" altLang="en-US" sz="1400" u="sng" dirty="0">
                <a:solidFill>
                  <a:prstClr val="black"/>
                </a:solidFill>
                <a:latin typeface="ＭＳ ゴシック" pitchFamily="49" charset="-128"/>
                <a:ea typeface="ＭＳ ゴシック" pitchFamily="49" charset="-128"/>
              </a:rPr>
              <a:t>原則、特養への新規入所者を要介護度３以上の高齢者に限定</a:t>
            </a:r>
            <a:r>
              <a:rPr lang="ja-JP" altLang="en-US" sz="1400" dirty="0">
                <a:solidFill>
                  <a:prstClr val="black"/>
                </a:solidFill>
                <a:latin typeface="ＭＳ ゴシック" pitchFamily="49" charset="-128"/>
                <a:ea typeface="ＭＳ ゴシック" pitchFamily="49" charset="-128"/>
              </a:rPr>
              <a:t>し、在宅での生活が困難な中重度の要介護者を支える施設としての機能に重点化</a:t>
            </a:r>
            <a:r>
              <a:rPr lang="en-US" altLang="ja-JP" sz="1400" dirty="0">
                <a:solidFill>
                  <a:prstClr val="black"/>
                </a:solidFill>
                <a:latin typeface="ＭＳ ゴシック" pitchFamily="49" charset="-128"/>
                <a:ea typeface="ＭＳ ゴシック" pitchFamily="49" charset="-128"/>
              </a:rPr>
              <a:t>【</a:t>
            </a:r>
            <a:r>
              <a:rPr lang="ja-JP" altLang="en-US" sz="1400" dirty="0">
                <a:solidFill>
                  <a:prstClr val="black"/>
                </a:solidFill>
                <a:latin typeface="ＭＳ ゴシック" pitchFamily="49" charset="-128"/>
                <a:ea typeface="ＭＳ ゴシック" pitchFamily="49" charset="-128"/>
              </a:rPr>
              <a:t>既入所者は除く</a:t>
            </a:r>
            <a:r>
              <a:rPr lang="en-US" altLang="ja-JP" sz="1400" dirty="0">
                <a:solidFill>
                  <a:prstClr val="black"/>
                </a:solidFill>
                <a:latin typeface="ＭＳ ゴシック" pitchFamily="49" charset="-128"/>
                <a:ea typeface="ＭＳ ゴシック" pitchFamily="49" charset="-128"/>
              </a:rPr>
              <a:t>】</a:t>
            </a:r>
          </a:p>
          <a:p>
            <a:pPr marL="177449" indent="-177449" algn="just" defTabSz="913575">
              <a:spcAft>
                <a:spcPts val="300"/>
              </a:spcAft>
              <a:defRPr/>
            </a:pPr>
            <a:endParaRPr lang="en-US" altLang="ja-JP" sz="100" dirty="0">
              <a:solidFill>
                <a:prstClr val="black"/>
              </a:solidFill>
              <a:latin typeface="ＭＳ ゴシック" pitchFamily="49" charset="-128"/>
              <a:ea typeface="ＭＳ ゴシック" pitchFamily="49" charset="-128"/>
            </a:endParaRPr>
          </a:p>
          <a:p>
            <a:pPr marL="177449" indent="-177449" algn="just" defTabSz="913575">
              <a:spcAft>
                <a:spcPts val="300"/>
              </a:spcAft>
              <a:defRPr/>
            </a:pPr>
            <a:r>
              <a:rPr lang="ja-JP" altLang="en-US" sz="1400" dirty="0">
                <a:solidFill>
                  <a:prstClr val="black"/>
                </a:solidFill>
                <a:latin typeface="ＭＳ ゴシック" pitchFamily="49" charset="-128"/>
                <a:ea typeface="ＭＳ ゴシック" pitchFamily="49" charset="-128"/>
              </a:rPr>
              <a:t>○　他方で、軽度（要介護１・２）の要介護者について、</a:t>
            </a:r>
            <a:r>
              <a:rPr lang="ja-JP" altLang="en-US" sz="1400" u="sng" dirty="0">
                <a:solidFill>
                  <a:prstClr val="black"/>
                </a:solidFill>
                <a:latin typeface="ＭＳ ゴシック" pitchFamily="49" charset="-128"/>
                <a:ea typeface="ＭＳ ゴシック" pitchFamily="49" charset="-128"/>
              </a:rPr>
              <a:t>やむを得ない事情により、特養以外での生活が著しく困難であると認められる場合には、市町村の関与の下、特例的に、入所を認める</a:t>
            </a:r>
            <a:endParaRPr lang="en-US" altLang="ja-JP" sz="1400" u="sng" dirty="0">
              <a:solidFill>
                <a:prstClr val="black"/>
              </a:solidFill>
              <a:latin typeface="ＭＳ ゴシック" pitchFamily="49" charset="-128"/>
              <a:ea typeface="ＭＳ ゴシック" pitchFamily="49" charset="-128"/>
            </a:endParaRPr>
          </a:p>
          <a:p>
            <a:pPr marL="177449" indent="-177449" algn="just" defTabSz="913575">
              <a:spcAft>
                <a:spcPts val="300"/>
              </a:spcAft>
              <a:defRPr/>
            </a:pPr>
            <a:r>
              <a:rPr lang="ja-JP" altLang="en-US" sz="1100" dirty="0">
                <a:solidFill>
                  <a:prstClr val="black"/>
                </a:solidFill>
                <a:latin typeface="ＭＳ ゴシック" pitchFamily="49" charset="-128"/>
                <a:ea typeface="ＭＳ ゴシック" pitchFamily="49" charset="-128"/>
              </a:rPr>
              <a:t>　</a:t>
            </a:r>
            <a:r>
              <a:rPr lang="en-US" altLang="ja-JP" sz="1100" dirty="0">
                <a:solidFill>
                  <a:prstClr val="black"/>
                </a:solidFill>
                <a:latin typeface="ＭＳ ゴシック" pitchFamily="49" charset="-128"/>
                <a:ea typeface="ＭＳ ゴシック" pitchFamily="49" charset="-128"/>
              </a:rPr>
              <a:t>【 </a:t>
            </a:r>
            <a:r>
              <a:rPr lang="ja-JP" altLang="en-US" sz="1100" dirty="0">
                <a:solidFill>
                  <a:prstClr val="black"/>
                </a:solidFill>
                <a:latin typeface="ＭＳ ゴシック" pitchFamily="49" charset="-128"/>
                <a:ea typeface="ＭＳ ゴシック" pitchFamily="49" charset="-128"/>
              </a:rPr>
              <a:t>参考：要介護１・２であっても特養への入所が必要と考えられる場合（詳細については今後検討） </a:t>
            </a:r>
            <a:r>
              <a:rPr lang="en-US" altLang="ja-JP" sz="1100" dirty="0">
                <a:solidFill>
                  <a:prstClr val="black"/>
                </a:solidFill>
                <a:latin typeface="ＭＳ ゴシック" pitchFamily="49" charset="-128"/>
                <a:ea typeface="ＭＳ ゴシック" pitchFamily="49" charset="-128"/>
              </a:rPr>
              <a:t>】</a:t>
            </a:r>
          </a:p>
          <a:p>
            <a:pPr marL="634236" lvl="1" indent="-177449" algn="just" defTabSz="913575">
              <a:lnSpc>
                <a:spcPts val="1300"/>
              </a:lnSpc>
              <a:buFont typeface="Wingdings" panose="05000000000000000000" pitchFamily="2" charset="2"/>
              <a:buChar char="Ø"/>
              <a:defRPr/>
            </a:pPr>
            <a:r>
              <a:rPr lang="ja-JP" altLang="en-US" sz="1100" dirty="0">
                <a:solidFill>
                  <a:prstClr val="black"/>
                </a:solidFill>
                <a:latin typeface="ＭＳ ゴシック" pitchFamily="49" charset="-128"/>
                <a:ea typeface="ＭＳ ゴシック" pitchFamily="49" charset="-128"/>
              </a:rPr>
              <a:t>知的障害・精神障害等も伴って、地域での安定した生活を続けることが困難</a:t>
            </a:r>
            <a:endParaRPr lang="en-US" altLang="ja-JP" sz="1100" dirty="0">
              <a:solidFill>
                <a:prstClr val="black"/>
              </a:solidFill>
              <a:latin typeface="ＭＳ ゴシック" pitchFamily="49" charset="-128"/>
              <a:ea typeface="ＭＳ ゴシック" pitchFamily="49" charset="-128"/>
            </a:endParaRPr>
          </a:p>
          <a:p>
            <a:pPr marL="634236" lvl="1" indent="-177449" algn="just" defTabSz="913575">
              <a:lnSpc>
                <a:spcPts val="1300"/>
              </a:lnSpc>
              <a:buFont typeface="Wingdings" panose="05000000000000000000" pitchFamily="2" charset="2"/>
              <a:buChar char="Ø"/>
              <a:defRPr/>
            </a:pPr>
            <a:r>
              <a:rPr lang="ja-JP" altLang="en-US" sz="1100" dirty="0">
                <a:solidFill>
                  <a:prstClr val="black"/>
                </a:solidFill>
                <a:latin typeface="ＭＳ ゴシック" pitchFamily="49" charset="-128"/>
                <a:ea typeface="ＭＳ ゴシック" pitchFamily="49" charset="-128"/>
              </a:rPr>
              <a:t>家族等による虐待が深刻であり、心身の安全・安心の確保が不可欠</a:t>
            </a:r>
            <a:endParaRPr lang="en-US" altLang="ja-JP" sz="1100" dirty="0">
              <a:solidFill>
                <a:prstClr val="black"/>
              </a:solidFill>
              <a:latin typeface="ＭＳ ゴシック" pitchFamily="49" charset="-128"/>
              <a:ea typeface="ＭＳ ゴシック" pitchFamily="49" charset="-128"/>
            </a:endParaRPr>
          </a:p>
          <a:p>
            <a:pPr marL="634236" lvl="1" indent="-177449" algn="just" defTabSz="913575">
              <a:lnSpc>
                <a:spcPts val="1300"/>
              </a:lnSpc>
              <a:buFont typeface="Wingdings" panose="05000000000000000000" pitchFamily="2" charset="2"/>
              <a:buChar char="Ø"/>
              <a:defRPr/>
            </a:pPr>
            <a:r>
              <a:rPr lang="ja-JP" altLang="en-US" sz="1100" dirty="0">
                <a:solidFill>
                  <a:prstClr val="black"/>
                </a:solidFill>
                <a:latin typeface="ＭＳ ゴシック" pitchFamily="49" charset="-128"/>
                <a:ea typeface="ＭＳ ゴシック" pitchFamily="49" charset="-128"/>
              </a:rPr>
              <a:t>認知症高齢者であり、常時の適切な見守り・介護が必要</a:t>
            </a:r>
          </a:p>
          <a:p>
            <a:pPr marL="634236" lvl="1" indent="-177449" algn="just" defTabSz="913575">
              <a:lnSpc>
                <a:spcPts val="1300"/>
              </a:lnSpc>
              <a:spcAft>
                <a:spcPts val="300"/>
              </a:spcAft>
              <a:buFont typeface="Wingdings" panose="05000000000000000000" pitchFamily="2" charset="2"/>
              <a:buChar char="Ø"/>
              <a:defRPr/>
            </a:pPr>
            <a:endParaRPr lang="en-US" altLang="ja-JP" sz="1600" dirty="0">
              <a:solidFill>
                <a:prstClr val="black"/>
              </a:solidFill>
              <a:latin typeface="ＭＳ ゴシック" pitchFamily="49" charset="-128"/>
              <a:ea typeface="ＭＳ ゴシック" pitchFamily="49" charset="-128"/>
            </a:endParaRPr>
          </a:p>
          <a:p>
            <a:pPr marL="456787" lvl="1" algn="just" defTabSz="913575">
              <a:lnSpc>
                <a:spcPts val="1400"/>
              </a:lnSpc>
              <a:defRPr/>
            </a:pPr>
            <a:endParaRPr lang="en-US" altLang="ja-JP" sz="1400" b="1" u="sng" dirty="0">
              <a:solidFill>
                <a:prstClr val="black"/>
              </a:solidFill>
              <a:latin typeface="ＭＳ ゴシック" pitchFamily="49" charset="-128"/>
              <a:ea typeface="ＭＳ ゴシック" pitchFamily="49" charset="-128"/>
            </a:endParaRPr>
          </a:p>
          <a:p>
            <a:pPr marL="634236" lvl="1" indent="-177449" algn="just" defTabSz="913575">
              <a:lnSpc>
                <a:spcPts val="1400"/>
              </a:lnSpc>
              <a:buFont typeface="Wingdings" panose="05000000000000000000" pitchFamily="2" charset="2"/>
              <a:buChar char="Ø"/>
              <a:defRPr/>
            </a:pPr>
            <a:endParaRPr lang="en-US" altLang="ja-JP" sz="1400" b="1" u="sng" dirty="0">
              <a:solidFill>
                <a:prstClr val="black"/>
              </a:solidFill>
              <a:latin typeface="ＭＳ ゴシック" pitchFamily="49" charset="-128"/>
              <a:ea typeface="ＭＳ ゴシック" pitchFamily="49" charset="-128"/>
            </a:endParaRPr>
          </a:p>
          <a:p>
            <a:pPr marL="456787" lvl="1" algn="just" defTabSz="913575">
              <a:lnSpc>
                <a:spcPts val="1400"/>
              </a:lnSpc>
              <a:defRPr/>
            </a:pPr>
            <a:endParaRPr lang="en-US" altLang="ja-JP" sz="1400" b="1" u="sng" dirty="0">
              <a:solidFill>
                <a:prstClr val="black"/>
              </a:solidFill>
              <a:latin typeface="ＭＳ ゴシック" pitchFamily="49" charset="-128"/>
              <a:ea typeface="ＭＳ ゴシック" pitchFamily="49" charset="-128"/>
            </a:endParaRPr>
          </a:p>
        </p:txBody>
      </p:sp>
      <p:sp>
        <p:nvSpPr>
          <p:cNvPr id="11" name="正方形/長方形 10"/>
          <p:cNvSpPr/>
          <p:nvPr/>
        </p:nvSpPr>
        <p:spPr>
          <a:xfrm>
            <a:off x="56477" y="8656"/>
            <a:ext cx="9770113" cy="360000"/>
          </a:xfrm>
          <a:prstGeom prst="rect">
            <a:avLst/>
          </a:prstGeom>
          <a:solidFill>
            <a:srgbClr val="FFFF00">
              <a:alpha val="3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r>
              <a:rPr lang="ja-JP" altLang="en-US" sz="2000" dirty="0">
                <a:solidFill>
                  <a:prstClr val="black"/>
                </a:solidFill>
                <a:latin typeface="HGP創英角ｺﾞｼｯｸUB" pitchFamily="50" charset="-128"/>
                <a:ea typeface="HGP創英角ｺﾞｼｯｸUB" pitchFamily="50" charset="-128"/>
              </a:rPr>
              <a:t>特別養護老人ホームの重点化</a:t>
            </a:r>
          </a:p>
        </p:txBody>
      </p:sp>
      <p:graphicFrame>
        <p:nvGraphicFramePr>
          <p:cNvPr id="61" name="グラフ 60"/>
          <p:cNvGraphicFramePr/>
          <p:nvPr>
            <p:extLst>
              <p:ext uri="{D42A27DB-BD31-4B8C-83A1-F6EECF244321}">
                <p14:modId xmlns:p14="http://schemas.microsoft.com/office/powerpoint/2010/main" val="906335717"/>
              </p:ext>
            </p:extLst>
          </p:nvPr>
        </p:nvGraphicFramePr>
        <p:xfrm>
          <a:off x="360092" y="3068960"/>
          <a:ext cx="9316437" cy="2376264"/>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グループ化 9"/>
          <p:cNvGrpSpPr/>
          <p:nvPr/>
        </p:nvGrpSpPr>
        <p:grpSpPr>
          <a:xfrm>
            <a:off x="56480" y="2618145"/>
            <a:ext cx="10435159" cy="2360458"/>
            <a:chOff x="-19895" y="2436694"/>
            <a:chExt cx="9632455" cy="2360458"/>
          </a:xfrm>
        </p:grpSpPr>
        <p:sp>
          <p:nvSpPr>
            <p:cNvPr id="62" name="正方形/長方形 61"/>
            <p:cNvSpPr/>
            <p:nvPr/>
          </p:nvSpPr>
          <p:spPr>
            <a:xfrm>
              <a:off x="-19895" y="2436694"/>
              <a:ext cx="2637069" cy="292388"/>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rtlCol="0" anchor="ctr">
              <a:spAutoFit/>
            </a:bodyPr>
            <a:lstStyle/>
            <a:p>
              <a:pPr algn="ctr" defTabSz="913575"/>
              <a:r>
                <a:rPr lang="ja-JP" altLang="en-US" sz="1300" dirty="0">
                  <a:solidFill>
                    <a:prstClr val="black"/>
                  </a:solidFill>
                  <a:latin typeface="ＭＳ ゴシック" pitchFamily="49" charset="-128"/>
                  <a:ea typeface="ＭＳ ゴシック" pitchFamily="49" charset="-128"/>
                </a:rPr>
                <a:t>要介護度別の特養入所者の割合</a:t>
              </a:r>
              <a:endParaRPr kumimoji="0" lang="ja-JP" altLang="en-US" sz="1300" b="1" kern="0" dirty="0">
                <a:solidFill>
                  <a:sysClr val="windowText" lastClr="000000"/>
                </a:solidFill>
                <a:latin typeface="HG丸ｺﾞｼｯｸM-PRO" pitchFamily="50" charset="-128"/>
                <a:ea typeface="HG丸ｺﾞｼｯｸM-PRO" pitchFamily="50" charset="-128"/>
                <a:cs typeface="ヒラギノ丸ゴ ProN W4"/>
              </a:endParaRPr>
            </a:p>
          </p:txBody>
        </p:sp>
        <p:sp>
          <p:nvSpPr>
            <p:cNvPr id="63" name="Rectangle 6"/>
            <p:cNvSpPr>
              <a:spLocks noChangeArrowheads="1"/>
            </p:cNvSpPr>
            <p:nvPr/>
          </p:nvSpPr>
          <p:spPr bwMode="auto">
            <a:xfrm>
              <a:off x="8028384" y="2992060"/>
              <a:ext cx="1511905" cy="364932"/>
            </a:xfrm>
            <a:prstGeom prst="rect">
              <a:avLst/>
            </a:prstGeom>
            <a:noFill/>
            <a:ln w="9525">
              <a:noFill/>
              <a:miter lim="800000"/>
              <a:headEnd/>
              <a:tailEnd/>
            </a:ln>
          </p:spPr>
          <p:txBody>
            <a:bodyPr wrap="none" anchor="ctr"/>
            <a:lstStyle/>
            <a:p>
              <a:pPr marL="342591" indent="-342591" algn="ctr" defTabSz="913575">
                <a:defRPr/>
              </a:pPr>
              <a:r>
                <a:rPr lang="ja-JP" altLang="en-US" sz="1300" dirty="0">
                  <a:solidFill>
                    <a:prstClr val="black"/>
                  </a:solidFill>
                  <a:latin typeface="ＭＳ Ｐゴシック"/>
                </a:rPr>
                <a:t>（３．３５）</a:t>
              </a:r>
            </a:p>
          </p:txBody>
        </p:sp>
        <p:sp>
          <p:nvSpPr>
            <p:cNvPr id="64" name="Rectangle 6"/>
            <p:cNvSpPr>
              <a:spLocks noChangeArrowheads="1"/>
            </p:cNvSpPr>
            <p:nvPr/>
          </p:nvSpPr>
          <p:spPr bwMode="auto">
            <a:xfrm>
              <a:off x="8028384" y="3429000"/>
              <a:ext cx="1511905" cy="364932"/>
            </a:xfrm>
            <a:prstGeom prst="rect">
              <a:avLst/>
            </a:prstGeom>
            <a:noFill/>
            <a:ln w="9525">
              <a:noFill/>
              <a:miter lim="800000"/>
              <a:headEnd/>
              <a:tailEnd/>
            </a:ln>
          </p:spPr>
          <p:txBody>
            <a:bodyPr wrap="none" anchor="ctr"/>
            <a:lstStyle/>
            <a:p>
              <a:pPr marL="342591" indent="-342591" algn="ctr" defTabSz="913575">
                <a:defRPr/>
              </a:pPr>
              <a:r>
                <a:rPr lang="ja-JP" altLang="en-US" sz="1300" dirty="0">
                  <a:solidFill>
                    <a:prstClr val="black"/>
                  </a:solidFill>
                  <a:latin typeface="ＭＳ Ｐゴシック"/>
                </a:rPr>
                <a:t>（３．８９）</a:t>
              </a:r>
            </a:p>
          </p:txBody>
        </p:sp>
        <p:cxnSp>
          <p:nvCxnSpPr>
            <p:cNvPr id="65" name="直線コネクタ 64"/>
            <p:cNvCxnSpPr/>
            <p:nvPr/>
          </p:nvCxnSpPr>
          <p:spPr>
            <a:xfrm flipV="1">
              <a:off x="1691680" y="3248980"/>
              <a:ext cx="720079" cy="2880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flipV="1">
              <a:off x="2339752" y="3248980"/>
              <a:ext cx="1080120" cy="2880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大かっこ 66"/>
            <p:cNvSpPr/>
            <p:nvPr/>
          </p:nvSpPr>
          <p:spPr>
            <a:xfrm>
              <a:off x="46722" y="3789040"/>
              <a:ext cx="1329231" cy="1008112"/>
            </a:xfrm>
            <a:prstGeom prst="bracketPair">
              <a:avLst>
                <a:gd name="adj" fmla="val 11323"/>
              </a:avLst>
            </a:prstGeom>
          </p:spPr>
          <p:style>
            <a:lnRef idx="1">
              <a:schemeClr val="dk1"/>
            </a:lnRef>
            <a:fillRef idx="0">
              <a:schemeClr val="dk1"/>
            </a:fillRef>
            <a:effectRef idx="0">
              <a:schemeClr val="dk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3575"/>
              <a:r>
                <a:rPr lang="en-US" altLang="ja-JP" sz="1000" b="1" dirty="0">
                  <a:solidFill>
                    <a:prstClr val="black"/>
                  </a:solidFill>
                  <a:latin typeface="HGPｺﾞｼｯｸM" pitchFamily="50" charset="-128"/>
                  <a:ea typeface="HGPｺﾞｼｯｸM" pitchFamily="50" charset="-128"/>
                </a:rPr>
                <a:t>【</a:t>
              </a:r>
              <a:r>
                <a:rPr lang="ja-JP" altLang="en-US" sz="1000" b="1" dirty="0">
                  <a:solidFill>
                    <a:prstClr val="black"/>
                  </a:solidFill>
                  <a:latin typeface="HGPｺﾞｼｯｸM" pitchFamily="50" charset="-128"/>
                  <a:ea typeface="HGPｺﾞｼｯｸM" pitchFamily="50" charset="-128"/>
                </a:rPr>
                <a:t>参考</a:t>
              </a:r>
              <a:r>
                <a:rPr lang="en-US" altLang="ja-JP" sz="1000" b="1" dirty="0">
                  <a:solidFill>
                    <a:prstClr val="black"/>
                  </a:solidFill>
                  <a:latin typeface="HGPｺﾞｼｯｸM" pitchFamily="50" charset="-128"/>
                  <a:ea typeface="HGPｺﾞｼｯｸM" pitchFamily="50" charset="-128"/>
                </a:rPr>
                <a:t>】</a:t>
              </a:r>
            </a:p>
            <a:p>
              <a:pPr defTabSz="913575"/>
              <a:r>
                <a:rPr lang="ja-JP" altLang="en-US" sz="1000" b="1" dirty="0">
                  <a:solidFill>
                    <a:prstClr val="black"/>
                  </a:solidFill>
                  <a:latin typeface="HGPｺﾞｼｯｸM" pitchFamily="50" charset="-128"/>
                  <a:ea typeface="HGPｺﾞｼｯｸM" pitchFamily="50" charset="-128"/>
                </a:rPr>
                <a:t>平成</a:t>
              </a:r>
              <a:r>
                <a:rPr lang="en-US" altLang="ja-JP" sz="1000" b="1" dirty="0">
                  <a:solidFill>
                    <a:prstClr val="black"/>
                  </a:solidFill>
                  <a:latin typeface="HGPｺﾞｼｯｸM" pitchFamily="50" charset="-128"/>
                  <a:ea typeface="HGPｺﾞｼｯｸM" pitchFamily="50" charset="-128"/>
                </a:rPr>
                <a:t>23</a:t>
              </a:r>
              <a:r>
                <a:rPr lang="ja-JP" altLang="en-US" sz="1000" b="1" dirty="0">
                  <a:solidFill>
                    <a:prstClr val="black"/>
                  </a:solidFill>
                  <a:latin typeface="HGPｺﾞｼｯｸM" pitchFamily="50" charset="-128"/>
                  <a:ea typeface="HGPｺﾞｼｯｸM" pitchFamily="50" charset="-128"/>
                </a:rPr>
                <a:t>年度における特養の新規入所者　</a:t>
              </a:r>
              <a:endParaRPr lang="en-US" altLang="ja-JP" sz="1000" dirty="0">
                <a:solidFill>
                  <a:prstClr val="black"/>
                </a:solidFill>
                <a:latin typeface="HGPｺﾞｼｯｸM" pitchFamily="50" charset="-128"/>
                <a:ea typeface="HGPｺﾞｼｯｸM" pitchFamily="50" charset="-128"/>
              </a:endParaRPr>
            </a:p>
            <a:p>
              <a:pPr defTabSz="913575">
                <a:spcBef>
                  <a:spcPts val="200"/>
                </a:spcBef>
              </a:pPr>
              <a:r>
                <a:rPr lang="en-US" altLang="ja-JP" sz="1000" dirty="0">
                  <a:solidFill>
                    <a:prstClr val="black"/>
                  </a:solidFill>
                  <a:latin typeface="HGPｺﾞｼｯｸM" pitchFamily="50" charset="-128"/>
                  <a:ea typeface="HGPｺﾞｼｯｸM" pitchFamily="50" charset="-128"/>
                </a:rPr>
                <a:t>※</a:t>
              </a:r>
              <a:r>
                <a:rPr lang="ja-JP" altLang="en-US" sz="1000" dirty="0">
                  <a:solidFill>
                    <a:prstClr val="black"/>
                  </a:solidFill>
                  <a:latin typeface="HGPｺﾞｼｯｸM" pitchFamily="50" charset="-128"/>
                  <a:ea typeface="HGPｺﾞｼｯｸM" pitchFamily="50" charset="-128"/>
                </a:rPr>
                <a:t>全体の約</a:t>
              </a:r>
              <a:r>
                <a:rPr lang="en-US" altLang="ja-JP" sz="1000" dirty="0">
                  <a:solidFill>
                    <a:prstClr val="black"/>
                  </a:solidFill>
                  <a:latin typeface="HGPｺﾞｼｯｸM" pitchFamily="50" charset="-128"/>
                  <a:ea typeface="HGPｺﾞｼｯｸM" pitchFamily="50" charset="-128"/>
                </a:rPr>
                <a:t>14</a:t>
              </a:r>
              <a:r>
                <a:rPr lang="ja-JP" altLang="en-US" sz="1000" dirty="0">
                  <a:solidFill>
                    <a:prstClr val="black"/>
                  </a:solidFill>
                  <a:latin typeface="HGPｺﾞｼｯｸM" pitchFamily="50" charset="-128"/>
                  <a:ea typeface="HGPｺﾞｼｯｸM" pitchFamily="50" charset="-128"/>
                </a:rPr>
                <a:t>万人のうち要介護１・２は約１．６万人</a:t>
              </a:r>
            </a:p>
          </p:txBody>
        </p:sp>
        <p:sp>
          <p:nvSpPr>
            <p:cNvPr id="68" name="テキスト ボックス 67"/>
            <p:cNvSpPr txBox="1"/>
            <p:nvPr/>
          </p:nvSpPr>
          <p:spPr>
            <a:xfrm>
              <a:off x="1619672" y="2780928"/>
              <a:ext cx="7992888" cy="276999"/>
            </a:xfrm>
            <a:prstGeom prst="rect">
              <a:avLst/>
            </a:prstGeom>
            <a:noFill/>
          </p:spPr>
          <p:txBody>
            <a:bodyPr wrap="square" rtlCol="0">
              <a:spAutoFit/>
            </a:bodyPr>
            <a:lstStyle/>
            <a:p>
              <a:pPr defTabSz="913575"/>
              <a:r>
                <a:rPr lang="ja-JP" altLang="en-US" sz="1200" dirty="0">
                  <a:solidFill>
                    <a:prstClr val="black"/>
                  </a:solidFill>
                  <a:latin typeface="HGSｺﾞｼｯｸM" panose="020B0600000000000000" pitchFamily="50" charset="-128"/>
                  <a:ea typeface="HGSｺﾞｼｯｸM" panose="020B0600000000000000" pitchFamily="50" charset="-128"/>
                </a:rPr>
                <a:t> 要介護１　　要介護２　　　　要介護３　　　　　　　　要介護４　　　　　　　　要介護５　　　 </a:t>
              </a:r>
              <a:r>
                <a:rPr lang="ja-JP" altLang="en-US" sz="1000" dirty="0">
                  <a:solidFill>
                    <a:prstClr val="black"/>
                  </a:solidFill>
                  <a:latin typeface="HGSｺﾞｼｯｸM" panose="020B0600000000000000" pitchFamily="50" charset="-128"/>
                  <a:ea typeface="HGSｺﾞｼｯｸM" panose="020B0600000000000000" pitchFamily="50" charset="-128"/>
                </a:rPr>
                <a:t>（平均要介護度）</a:t>
              </a:r>
            </a:p>
          </p:txBody>
        </p:sp>
      </p:grpSp>
      <p:graphicFrame>
        <p:nvGraphicFramePr>
          <p:cNvPr id="69" name="コンテンツ プレースホルダ 3"/>
          <p:cNvGraphicFramePr>
            <a:graphicFrameLocks noGrp="1"/>
          </p:cNvGraphicFramePr>
          <p:nvPr>
            <p:ph idx="1"/>
            <p:extLst>
              <p:ext uri="{D42A27DB-BD31-4B8C-83A1-F6EECF244321}">
                <p14:modId xmlns:p14="http://schemas.microsoft.com/office/powerpoint/2010/main" val="1676613188"/>
              </p:ext>
            </p:extLst>
          </p:nvPr>
        </p:nvGraphicFramePr>
        <p:xfrm>
          <a:off x="740534" y="5423836"/>
          <a:ext cx="8268919" cy="1193110"/>
        </p:xfrm>
        <a:graphic>
          <a:graphicData uri="http://schemas.openxmlformats.org/drawingml/2006/table">
            <a:tbl>
              <a:tblPr firstRow="1" bandRow="1">
                <a:tableStyleId>{5940675A-B579-460E-94D1-54222C63F5DA}</a:tableStyleId>
              </a:tblPr>
              <a:tblGrid>
                <a:gridCol w="1762227"/>
                <a:gridCol w="1563656"/>
                <a:gridCol w="1554133"/>
                <a:gridCol w="1558895"/>
                <a:gridCol w="1830008"/>
              </a:tblGrid>
              <a:tr h="309166">
                <a:tc>
                  <a:txBody>
                    <a:bodyPr/>
                    <a:lstStyle/>
                    <a:p>
                      <a:endParaRPr kumimoji="1" lang="ja-JP" altLang="en-US" sz="1400" dirty="0"/>
                    </a:p>
                  </a:txBody>
                  <a:tcPr marL="99076" marR="99076" marT="45726" marB="45726">
                    <a:solidFill>
                      <a:schemeClr val="accent3">
                        <a:lumMod val="40000"/>
                        <a:lumOff val="60000"/>
                        <a:alpha val="70000"/>
                      </a:schemeClr>
                    </a:solidFill>
                  </a:tcPr>
                </a:tc>
                <a:tc>
                  <a:txBody>
                    <a:bodyPr/>
                    <a:lstStyle/>
                    <a:p>
                      <a:pPr algn="ctr"/>
                      <a:r>
                        <a:rPr kumimoji="1" lang="ja-JP" altLang="en-US" sz="1300" dirty="0" smtClean="0"/>
                        <a:t>要介護１～２</a:t>
                      </a:r>
                      <a:endParaRPr kumimoji="1" lang="ja-JP" altLang="en-US" sz="1300" dirty="0"/>
                    </a:p>
                  </a:txBody>
                  <a:tcPr marL="99076" marR="99076" marT="45726" marB="45726" anchor="ctr">
                    <a:solidFill>
                      <a:schemeClr val="accent3">
                        <a:lumMod val="40000"/>
                        <a:lumOff val="60000"/>
                        <a:alpha val="70000"/>
                      </a:schemeClr>
                    </a:solidFill>
                  </a:tcPr>
                </a:tc>
                <a:tc>
                  <a:txBody>
                    <a:bodyPr/>
                    <a:lstStyle/>
                    <a:p>
                      <a:pPr algn="ctr"/>
                      <a:r>
                        <a:rPr kumimoji="1" lang="ja-JP" altLang="en-US" sz="1300" dirty="0" smtClean="0"/>
                        <a:t>要介護３</a:t>
                      </a:r>
                      <a:endParaRPr kumimoji="1" lang="ja-JP" altLang="en-US" sz="1300" dirty="0"/>
                    </a:p>
                  </a:txBody>
                  <a:tcPr marL="99076" marR="99076" marT="45726" marB="45726" anchor="ctr">
                    <a:solidFill>
                      <a:schemeClr val="accent3">
                        <a:lumMod val="40000"/>
                        <a:lumOff val="60000"/>
                        <a:alpha val="70000"/>
                      </a:schemeClr>
                    </a:solidFill>
                  </a:tcPr>
                </a:tc>
                <a:tc>
                  <a:txBody>
                    <a:bodyPr/>
                    <a:lstStyle/>
                    <a:p>
                      <a:pPr algn="ctr"/>
                      <a:r>
                        <a:rPr kumimoji="1" lang="ja-JP" altLang="en-US" sz="1300" dirty="0" smtClean="0"/>
                        <a:t>要介護４～５</a:t>
                      </a:r>
                      <a:endParaRPr kumimoji="1" lang="ja-JP" altLang="en-US" sz="1300" dirty="0"/>
                    </a:p>
                  </a:txBody>
                  <a:tcPr marL="99076" marR="99076" marT="45726" marB="45726" anchor="ctr">
                    <a:solidFill>
                      <a:schemeClr val="accent3">
                        <a:lumMod val="40000"/>
                        <a:lumOff val="60000"/>
                        <a:alpha val="70000"/>
                      </a:schemeClr>
                    </a:solidFill>
                  </a:tcPr>
                </a:tc>
                <a:tc>
                  <a:txBody>
                    <a:bodyPr/>
                    <a:lstStyle/>
                    <a:p>
                      <a:pPr algn="ctr"/>
                      <a:r>
                        <a:rPr kumimoji="1" lang="ja-JP" altLang="en-US" sz="1300" dirty="0" smtClean="0"/>
                        <a:t>計</a:t>
                      </a:r>
                      <a:endParaRPr kumimoji="1" lang="ja-JP" altLang="en-US" sz="1300" dirty="0"/>
                    </a:p>
                  </a:txBody>
                  <a:tcPr marL="99076" marR="99076" marT="45726" marB="45726" anchor="ctr">
                    <a:solidFill>
                      <a:schemeClr val="accent3">
                        <a:lumMod val="40000"/>
                        <a:lumOff val="60000"/>
                        <a:alpha val="70000"/>
                      </a:schemeClr>
                    </a:solidFill>
                  </a:tcPr>
                </a:tc>
              </a:tr>
              <a:tr h="441972">
                <a:tc>
                  <a:txBody>
                    <a:bodyPr/>
                    <a:lstStyle/>
                    <a:p>
                      <a:r>
                        <a:rPr kumimoji="1" lang="ja-JP" altLang="en-US" sz="1300" dirty="0" smtClean="0"/>
                        <a:t>全体</a:t>
                      </a:r>
                      <a:endParaRPr kumimoji="1" lang="ja-JP" altLang="en-US" sz="1300" dirty="0"/>
                    </a:p>
                  </a:txBody>
                  <a:tcPr marL="99076" marR="99076" marT="45726" marB="45726" anchor="ctr">
                    <a:lnB w="6350" cap="flat" cmpd="sng" algn="ctr">
                      <a:solidFill>
                        <a:schemeClr val="tx1"/>
                      </a:solidFill>
                      <a:prstDash val="solid"/>
                      <a:round/>
                      <a:headEnd type="none" w="med" len="med"/>
                      <a:tailEnd type="none" w="med" len="med"/>
                    </a:lnB>
                    <a:solidFill>
                      <a:schemeClr val="accent3">
                        <a:lumMod val="40000"/>
                        <a:lumOff val="60000"/>
                        <a:alpha val="70000"/>
                      </a:schemeClr>
                    </a:solidFill>
                  </a:tcPr>
                </a:tc>
                <a:tc>
                  <a:txBody>
                    <a:bodyPr/>
                    <a:lstStyle/>
                    <a:p>
                      <a:pPr algn="ctr"/>
                      <a:r>
                        <a:rPr kumimoji="1" lang="ja-JP" altLang="en-US" sz="1200" b="0" dirty="0" smtClean="0">
                          <a:latin typeface="HGS創英角ｺﾞｼｯｸUB" pitchFamily="50" charset="-128"/>
                          <a:ea typeface="HGS創英角ｺﾞｼｯｸUB" pitchFamily="50" charset="-128"/>
                        </a:rPr>
                        <a:t>１３</a:t>
                      </a:r>
                      <a:r>
                        <a:rPr kumimoji="1" lang="en-US" altLang="ja-JP" sz="1200" b="0" dirty="0" smtClean="0">
                          <a:latin typeface="HGS創英角ｺﾞｼｯｸUB" pitchFamily="50" charset="-128"/>
                          <a:ea typeface="HGS創英角ｺﾞｼｯｸUB" pitchFamily="50" charset="-128"/>
                        </a:rPr>
                        <a:t>.</a:t>
                      </a:r>
                      <a:r>
                        <a:rPr kumimoji="1" lang="ja-JP" altLang="en-US" sz="1200" b="0" dirty="0" smtClean="0">
                          <a:latin typeface="HGS創英角ｺﾞｼｯｸUB" pitchFamily="50" charset="-128"/>
                          <a:ea typeface="HGS創英角ｺﾞｼｯｸUB" pitchFamily="50" charset="-128"/>
                        </a:rPr>
                        <a:t>２</a:t>
                      </a:r>
                      <a:endParaRPr kumimoji="1" lang="en-US" altLang="ja-JP" sz="1200" b="0" dirty="0" smtClean="0">
                        <a:latin typeface="HGS創英角ｺﾞｼｯｸUB" pitchFamily="50" charset="-128"/>
                        <a:ea typeface="HGS創英角ｺﾞｼｯｸUB" pitchFamily="50" charset="-128"/>
                      </a:endParaRPr>
                    </a:p>
                    <a:p>
                      <a:pPr algn="ctr"/>
                      <a:r>
                        <a:rPr kumimoji="1" lang="ja-JP" altLang="en-US" sz="1100" b="0" dirty="0" smtClean="0">
                          <a:latin typeface="HGS創英角ｺﾞｼｯｸUB" pitchFamily="50" charset="-128"/>
                          <a:ea typeface="HGS創英角ｺﾞｼｯｸUB" pitchFamily="50" charset="-128"/>
                        </a:rPr>
                        <a:t>（３１</a:t>
                      </a:r>
                      <a:r>
                        <a:rPr kumimoji="1" lang="en-US" altLang="ja-JP" sz="1100" b="0" dirty="0" smtClean="0">
                          <a:latin typeface="HGS創英角ｺﾞｼｯｸUB" pitchFamily="50" charset="-128"/>
                          <a:ea typeface="HGS創英角ｺﾞｼｯｸUB" pitchFamily="50" charset="-128"/>
                        </a:rPr>
                        <a:t>.</a:t>
                      </a:r>
                      <a:r>
                        <a:rPr kumimoji="1" lang="ja-JP" altLang="en-US" sz="1100" b="0" dirty="0" smtClean="0">
                          <a:latin typeface="HGS創英角ｺﾞｼｯｸUB" pitchFamily="50" charset="-128"/>
                          <a:ea typeface="HGS創英角ｺﾞｼｯｸUB" pitchFamily="50" charset="-128"/>
                        </a:rPr>
                        <a:t>２％）</a:t>
                      </a:r>
                      <a:endParaRPr kumimoji="1" lang="ja-JP" altLang="en-US" sz="1100" b="0" dirty="0">
                        <a:latin typeface="HGS創英角ｺﾞｼｯｸUB" pitchFamily="50" charset="-128"/>
                        <a:ea typeface="HGS創英角ｺﾞｼｯｸUB" pitchFamily="50" charset="-128"/>
                      </a:endParaRPr>
                    </a:p>
                  </a:txBody>
                  <a:tcPr marL="99076" marR="99076" marT="45726" marB="45726" anchor="ctr">
                    <a:lnB w="6350" cap="flat" cmpd="sng" algn="ctr">
                      <a:solidFill>
                        <a:schemeClr val="tx1"/>
                      </a:solidFill>
                      <a:prstDash val="solid"/>
                      <a:round/>
                      <a:headEnd type="none" w="med" len="med"/>
                      <a:tailEnd type="none" w="med" len="med"/>
                    </a:lnB>
                  </a:tcPr>
                </a:tc>
                <a:tc>
                  <a:txBody>
                    <a:bodyPr/>
                    <a:lstStyle/>
                    <a:p>
                      <a:pPr algn="ctr"/>
                      <a:r>
                        <a:rPr kumimoji="1" lang="ja-JP" altLang="en-US" sz="1200" b="0" dirty="0" smtClean="0">
                          <a:latin typeface="HGS創英角ｺﾞｼｯｸUB" pitchFamily="50" charset="-128"/>
                          <a:ea typeface="HGS創英角ｺﾞｼｯｸUB" pitchFamily="50" charset="-128"/>
                        </a:rPr>
                        <a:t>１１</a:t>
                      </a:r>
                      <a:r>
                        <a:rPr kumimoji="1" lang="en-US" altLang="ja-JP" sz="1200" b="0" dirty="0" smtClean="0">
                          <a:latin typeface="HGS創英角ｺﾞｼｯｸUB" pitchFamily="50" charset="-128"/>
                          <a:ea typeface="HGS創英角ｺﾞｼｯｸUB" pitchFamily="50" charset="-128"/>
                        </a:rPr>
                        <a:t>.</a:t>
                      </a:r>
                      <a:r>
                        <a:rPr kumimoji="1" lang="ja-JP" altLang="en-US" sz="1200" b="0" dirty="0" smtClean="0">
                          <a:latin typeface="HGS創英角ｺﾞｼｯｸUB" pitchFamily="50" charset="-128"/>
                          <a:ea typeface="HGS創英角ｺﾞｼｯｸUB" pitchFamily="50" charset="-128"/>
                        </a:rPr>
                        <a:t>０</a:t>
                      </a:r>
                      <a:endParaRPr kumimoji="1" lang="en-US" altLang="ja-JP" sz="1200" b="0" dirty="0" smtClean="0">
                        <a:latin typeface="HGS創英角ｺﾞｼｯｸUB" pitchFamily="50" charset="-128"/>
                        <a:ea typeface="HGS創英角ｺﾞｼｯｸUB" pitchFamily="50" charset="-128"/>
                      </a:endParaRPr>
                    </a:p>
                    <a:p>
                      <a:pPr algn="ctr"/>
                      <a:r>
                        <a:rPr kumimoji="1" lang="ja-JP" altLang="en-US" sz="1100" b="0" dirty="0" smtClean="0">
                          <a:latin typeface="HGS創英角ｺﾞｼｯｸUB" pitchFamily="50" charset="-128"/>
                          <a:ea typeface="HGS創英角ｺﾞｼｯｸUB" pitchFamily="50" charset="-128"/>
                        </a:rPr>
                        <a:t>（２６</a:t>
                      </a:r>
                      <a:r>
                        <a:rPr kumimoji="1" lang="en-US" altLang="ja-JP" sz="1100" b="0" dirty="0" smtClean="0">
                          <a:latin typeface="HGS創英角ｺﾞｼｯｸUB" pitchFamily="50" charset="-128"/>
                          <a:ea typeface="HGS創英角ｺﾞｼｯｸUB" pitchFamily="50" charset="-128"/>
                        </a:rPr>
                        <a:t>.</a:t>
                      </a:r>
                      <a:r>
                        <a:rPr kumimoji="1" lang="ja-JP" altLang="en-US" sz="1100" b="0" dirty="0" smtClean="0">
                          <a:latin typeface="HGS創英角ｺﾞｼｯｸUB" pitchFamily="50" charset="-128"/>
                          <a:ea typeface="HGS創英角ｺﾞｼｯｸUB" pitchFamily="50" charset="-128"/>
                        </a:rPr>
                        <a:t>２％）</a:t>
                      </a:r>
                      <a:endParaRPr kumimoji="1" lang="ja-JP" altLang="en-US" sz="1100" b="0" dirty="0">
                        <a:latin typeface="HGS創英角ｺﾞｼｯｸUB" pitchFamily="50" charset="-128"/>
                        <a:ea typeface="HGS創英角ｺﾞｼｯｸUB" pitchFamily="50" charset="-128"/>
                      </a:endParaRPr>
                    </a:p>
                  </a:txBody>
                  <a:tcPr marL="99076" marR="99076" marT="45726" marB="45726" anchor="ctr">
                    <a:lnB w="6350" cap="flat" cmpd="sng" algn="ctr">
                      <a:solidFill>
                        <a:schemeClr val="tx1"/>
                      </a:solidFill>
                      <a:prstDash val="solid"/>
                      <a:round/>
                      <a:headEnd type="none" w="med" len="med"/>
                      <a:tailEnd type="none" w="med" len="med"/>
                    </a:lnB>
                  </a:tcPr>
                </a:tc>
                <a:tc>
                  <a:txBody>
                    <a:bodyPr/>
                    <a:lstStyle/>
                    <a:p>
                      <a:pPr algn="ctr"/>
                      <a:r>
                        <a:rPr kumimoji="1" lang="ja-JP" altLang="en-US" sz="1200" b="0" dirty="0" smtClean="0">
                          <a:latin typeface="HGS創英角ｺﾞｼｯｸUB" pitchFamily="50" charset="-128"/>
                          <a:ea typeface="HGS創英角ｺﾞｼｯｸUB" pitchFamily="50" charset="-128"/>
                        </a:rPr>
                        <a:t>１７．９</a:t>
                      </a:r>
                      <a:endParaRPr kumimoji="1" lang="en-US" altLang="ja-JP" sz="1200" b="0" dirty="0" smtClean="0">
                        <a:latin typeface="HGS創英角ｺﾞｼｯｸUB" pitchFamily="50" charset="-128"/>
                        <a:ea typeface="HGS創英角ｺﾞｼｯｸUB" pitchFamily="50" charset="-128"/>
                      </a:endParaRPr>
                    </a:p>
                    <a:p>
                      <a:pPr algn="ctr"/>
                      <a:r>
                        <a:rPr kumimoji="1" lang="ja-JP" altLang="en-US" sz="1100" b="0" dirty="0" smtClean="0">
                          <a:latin typeface="HGS創英角ｺﾞｼｯｸUB" pitchFamily="50" charset="-128"/>
                          <a:ea typeface="HGS創英角ｺﾞｼｯｸUB" pitchFamily="50" charset="-128"/>
                        </a:rPr>
                        <a:t>（４２</a:t>
                      </a:r>
                      <a:r>
                        <a:rPr kumimoji="1" lang="en-US" altLang="ja-JP" sz="1100" b="0" dirty="0" smtClean="0">
                          <a:latin typeface="HGS創英角ｺﾞｼｯｸUB" pitchFamily="50" charset="-128"/>
                          <a:ea typeface="HGS創英角ｺﾞｼｯｸUB" pitchFamily="50" charset="-128"/>
                        </a:rPr>
                        <a:t>.</a:t>
                      </a:r>
                      <a:r>
                        <a:rPr kumimoji="1" lang="ja-JP" altLang="en-US" sz="1100" b="0" dirty="0" smtClean="0">
                          <a:latin typeface="HGS創英角ｺﾞｼｯｸUB" pitchFamily="50" charset="-128"/>
                          <a:ea typeface="HGS創英角ｺﾞｼｯｸUB" pitchFamily="50" charset="-128"/>
                        </a:rPr>
                        <a:t>４％）</a:t>
                      </a:r>
                      <a:endParaRPr kumimoji="1" lang="ja-JP" altLang="en-US" sz="1100" b="0" dirty="0">
                        <a:latin typeface="HGS創英角ｺﾞｼｯｸUB" pitchFamily="50" charset="-128"/>
                        <a:ea typeface="HGS創英角ｺﾞｼｯｸUB" pitchFamily="50" charset="-128"/>
                      </a:endParaRPr>
                    </a:p>
                  </a:txBody>
                  <a:tcPr marL="99076" marR="99076" marT="45726" marB="45726" anchor="ctr">
                    <a:lnB w="38100" cap="flat" cmpd="sng" algn="ctr">
                      <a:solidFill>
                        <a:srgbClr val="FF0000"/>
                      </a:solidFill>
                      <a:prstDash val="sysDash"/>
                      <a:round/>
                      <a:headEnd type="none" w="med" len="med"/>
                      <a:tailEnd type="none" w="med" len="med"/>
                    </a:lnB>
                  </a:tcPr>
                </a:tc>
                <a:tc>
                  <a:txBody>
                    <a:bodyPr/>
                    <a:lstStyle/>
                    <a:p>
                      <a:pPr algn="ctr"/>
                      <a:r>
                        <a:rPr kumimoji="1" lang="ja-JP" altLang="en-US" sz="1200" b="0" dirty="0" smtClean="0">
                          <a:latin typeface="HGS創英角ｺﾞｼｯｸUB" pitchFamily="50" charset="-128"/>
                          <a:ea typeface="HGS創英角ｺﾞｼｯｸUB" pitchFamily="50" charset="-128"/>
                        </a:rPr>
                        <a:t>４２．１</a:t>
                      </a:r>
                      <a:endParaRPr kumimoji="1" lang="en-US" altLang="ja-JP" sz="1200" b="0" dirty="0" smtClean="0">
                        <a:latin typeface="HGS創英角ｺﾞｼｯｸUB" pitchFamily="50" charset="-128"/>
                        <a:ea typeface="HGS創英角ｺﾞｼｯｸUB" pitchFamily="50" charset="-128"/>
                      </a:endParaRPr>
                    </a:p>
                    <a:p>
                      <a:pPr algn="ctr"/>
                      <a:r>
                        <a:rPr kumimoji="1" lang="ja-JP" altLang="en-US" sz="1100" b="0" dirty="0" smtClean="0">
                          <a:latin typeface="HGS創英角ｺﾞｼｯｸUB" pitchFamily="50" charset="-128"/>
                          <a:ea typeface="HGS創英角ｺﾞｼｯｸUB" pitchFamily="50" charset="-128"/>
                        </a:rPr>
                        <a:t>（１００％）</a:t>
                      </a:r>
                      <a:endParaRPr kumimoji="1" lang="ja-JP" altLang="en-US" sz="1100" b="0" dirty="0">
                        <a:latin typeface="HGS創英角ｺﾞｼｯｸUB" pitchFamily="50" charset="-128"/>
                        <a:ea typeface="HGS創英角ｺﾞｼｯｸUB" pitchFamily="50" charset="-128"/>
                      </a:endParaRPr>
                    </a:p>
                  </a:txBody>
                  <a:tcPr marL="99076" marR="99076" marT="45726" marB="45726" anchor="ctr">
                    <a:lnB w="6350" cap="flat" cmpd="sng" algn="ctr">
                      <a:solidFill>
                        <a:schemeClr val="tx1"/>
                      </a:solidFill>
                      <a:prstDash val="solid"/>
                      <a:round/>
                      <a:headEnd type="none" w="med" len="med"/>
                      <a:tailEnd type="none" w="med" len="med"/>
                    </a:lnB>
                  </a:tcPr>
                </a:tc>
              </a:tr>
              <a:tr h="441972">
                <a:tc>
                  <a:txBody>
                    <a:bodyPr/>
                    <a:lstStyle/>
                    <a:p>
                      <a:r>
                        <a:rPr kumimoji="1" lang="ja-JP" altLang="en-US" sz="1300" dirty="0" smtClean="0"/>
                        <a:t>うち在宅の方</a:t>
                      </a:r>
                      <a:endParaRPr kumimoji="1" lang="ja-JP" altLang="en-US" sz="1300" dirty="0"/>
                    </a:p>
                  </a:txBody>
                  <a:tcPr marL="99076" marR="99076" marT="45726" marB="45726"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alpha val="70000"/>
                      </a:schemeClr>
                    </a:solidFill>
                  </a:tcPr>
                </a:tc>
                <a:tc>
                  <a:txBody>
                    <a:bodyPr/>
                    <a:lstStyle/>
                    <a:p>
                      <a:pPr algn="ctr"/>
                      <a:r>
                        <a:rPr kumimoji="1" lang="ja-JP" altLang="en-US" sz="1200" b="0" dirty="0" smtClean="0">
                          <a:latin typeface="HGS創英角ｺﾞｼｯｸUB" pitchFamily="50" charset="-128"/>
                          <a:ea typeface="HGS創英角ｺﾞｼｯｸUB" pitchFamily="50" charset="-128"/>
                        </a:rPr>
                        <a:t>７</a:t>
                      </a:r>
                      <a:r>
                        <a:rPr kumimoji="1" lang="en-US" altLang="ja-JP" sz="1200" b="0" dirty="0" smtClean="0">
                          <a:latin typeface="HGS創英角ｺﾞｼｯｸUB" pitchFamily="50" charset="-128"/>
                          <a:ea typeface="HGS創英角ｺﾞｼｯｸUB" pitchFamily="50" charset="-128"/>
                        </a:rPr>
                        <a:t>.</a:t>
                      </a:r>
                      <a:r>
                        <a:rPr kumimoji="1" lang="ja-JP" altLang="en-US" sz="1200" b="0" dirty="0" smtClean="0">
                          <a:latin typeface="HGS創英角ｺﾞｼｯｸUB" pitchFamily="50" charset="-128"/>
                          <a:ea typeface="HGS創英角ｺﾞｼｯｸUB" pitchFamily="50" charset="-128"/>
                        </a:rPr>
                        <a:t>７</a:t>
                      </a:r>
                      <a:endParaRPr kumimoji="1" lang="en-US" altLang="ja-JP" sz="1200" b="0" dirty="0" smtClean="0">
                        <a:latin typeface="HGS創英角ｺﾞｼｯｸUB" pitchFamily="50" charset="-128"/>
                        <a:ea typeface="HGS創英角ｺﾞｼｯｸUB" pitchFamily="50" charset="-128"/>
                      </a:endParaRPr>
                    </a:p>
                    <a:p>
                      <a:pPr algn="ctr"/>
                      <a:r>
                        <a:rPr kumimoji="1" lang="ja-JP" altLang="en-US" sz="1100" b="0" dirty="0" smtClean="0">
                          <a:latin typeface="HGS創英角ｺﾞｼｯｸUB" pitchFamily="50" charset="-128"/>
                          <a:ea typeface="HGS創英角ｺﾞｼｯｸUB" pitchFamily="50" charset="-128"/>
                        </a:rPr>
                        <a:t>（１８</a:t>
                      </a:r>
                      <a:r>
                        <a:rPr kumimoji="1" lang="en-US" altLang="ja-JP" sz="1100" b="0" dirty="0" smtClean="0">
                          <a:latin typeface="HGS創英角ｺﾞｼｯｸUB" pitchFamily="50" charset="-128"/>
                          <a:ea typeface="HGS創英角ｺﾞｼｯｸUB" pitchFamily="50" charset="-128"/>
                        </a:rPr>
                        <a:t>.</a:t>
                      </a:r>
                      <a:r>
                        <a:rPr kumimoji="1" lang="ja-JP" altLang="en-US" sz="1100" b="0" dirty="0" smtClean="0">
                          <a:latin typeface="HGS創英角ｺﾞｼｯｸUB" pitchFamily="50" charset="-128"/>
                          <a:ea typeface="HGS創英角ｺﾞｼｯｸUB" pitchFamily="50" charset="-128"/>
                        </a:rPr>
                        <a:t>２％）</a:t>
                      </a:r>
                      <a:endParaRPr kumimoji="1" lang="ja-JP" altLang="en-US" sz="1100" b="0" dirty="0">
                        <a:latin typeface="HGS創英角ｺﾞｼｯｸUB" pitchFamily="50" charset="-128"/>
                        <a:ea typeface="HGS創英角ｺﾞｼｯｸUB" pitchFamily="50" charset="-128"/>
                      </a:endParaRPr>
                    </a:p>
                  </a:txBody>
                  <a:tcPr marL="99076" marR="99076" marT="45726" marB="45726"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b="0" dirty="0" smtClean="0">
                          <a:latin typeface="HGS創英角ｺﾞｼｯｸUB" pitchFamily="50" charset="-128"/>
                          <a:ea typeface="HGS創英角ｺﾞｼｯｸUB" pitchFamily="50" charset="-128"/>
                        </a:rPr>
                        <a:t>５</a:t>
                      </a:r>
                      <a:r>
                        <a:rPr kumimoji="1" lang="en-US" altLang="ja-JP" sz="1200" b="0" dirty="0" smtClean="0">
                          <a:latin typeface="HGS創英角ｺﾞｼｯｸUB" pitchFamily="50" charset="-128"/>
                          <a:ea typeface="HGS創英角ｺﾞｼｯｸUB" pitchFamily="50" charset="-128"/>
                        </a:rPr>
                        <a:t>.</a:t>
                      </a:r>
                      <a:r>
                        <a:rPr kumimoji="1" lang="ja-JP" altLang="en-US" sz="1200" b="0" dirty="0" smtClean="0">
                          <a:latin typeface="HGS創英角ｺﾞｼｯｸUB" pitchFamily="50" charset="-128"/>
                          <a:ea typeface="HGS創英角ｺﾞｼｯｸUB" pitchFamily="50" charset="-128"/>
                        </a:rPr>
                        <a:t>４</a:t>
                      </a:r>
                      <a:endParaRPr kumimoji="1" lang="en-US" altLang="ja-JP" sz="1200" b="0" dirty="0" smtClean="0">
                        <a:latin typeface="HGS創英角ｺﾞｼｯｸUB" pitchFamily="50" charset="-128"/>
                        <a:ea typeface="HGS創英角ｺﾞｼｯｸUB" pitchFamily="50" charset="-128"/>
                      </a:endParaRPr>
                    </a:p>
                    <a:p>
                      <a:pPr algn="ctr"/>
                      <a:r>
                        <a:rPr kumimoji="1" lang="ja-JP" altLang="en-US" sz="1100" b="0" dirty="0" smtClean="0">
                          <a:latin typeface="HGS創英角ｺﾞｼｯｸUB" pitchFamily="50" charset="-128"/>
                          <a:ea typeface="HGS創英角ｺﾞｼｯｸUB" pitchFamily="50" charset="-128"/>
                        </a:rPr>
                        <a:t>（１２</a:t>
                      </a:r>
                      <a:r>
                        <a:rPr kumimoji="1" lang="en-US" altLang="ja-JP" sz="1100" b="0" dirty="0" smtClean="0">
                          <a:latin typeface="HGS創英角ｺﾞｼｯｸUB" pitchFamily="50" charset="-128"/>
                          <a:ea typeface="HGS創英角ｺﾞｼｯｸUB" pitchFamily="50" charset="-128"/>
                        </a:rPr>
                        <a:t>.</a:t>
                      </a:r>
                      <a:r>
                        <a:rPr kumimoji="1" lang="ja-JP" altLang="en-US" sz="1100" b="0" dirty="0" smtClean="0">
                          <a:latin typeface="HGS創英角ｺﾞｼｯｸUB" pitchFamily="50" charset="-128"/>
                          <a:ea typeface="HGS創英角ｺﾞｼｯｸUB" pitchFamily="50" charset="-128"/>
                        </a:rPr>
                        <a:t>９％）</a:t>
                      </a:r>
                      <a:endParaRPr kumimoji="1" lang="ja-JP" altLang="en-US" sz="1100" b="0" dirty="0">
                        <a:latin typeface="HGS創英角ｺﾞｼｯｸUB" pitchFamily="50" charset="-128"/>
                        <a:ea typeface="HGS創英角ｺﾞｼｯｸUB" pitchFamily="50" charset="-128"/>
                      </a:endParaRPr>
                    </a:p>
                  </a:txBody>
                  <a:tcPr marL="99076" marR="99076" marT="45726" marB="45726" anchor="ctr">
                    <a:lnR w="38100" cap="flat" cmpd="sng" algn="ctr">
                      <a:solidFill>
                        <a:srgbClr val="FF0000"/>
                      </a:solidFill>
                      <a:prstDash val="sysDash"/>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b="1" dirty="0" smtClean="0">
                          <a:solidFill>
                            <a:srgbClr val="FF0000"/>
                          </a:solidFill>
                          <a:latin typeface="HGS創英角ｺﾞｼｯｸUB" pitchFamily="50" charset="-128"/>
                          <a:ea typeface="HGS創英角ｺﾞｼｯｸUB" pitchFamily="50" charset="-128"/>
                        </a:rPr>
                        <a:t>６．７</a:t>
                      </a:r>
                      <a:endParaRPr kumimoji="1" lang="en-US" altLang="ja-JP" sz="1200" b="1" dirty="0" smtClean="0">
                        <a:solidFill>
                          <a:srgbClr val="FF0000"/>
                        </a:solidFill>
                        <a:latin typeface="HGS創英角ｺﾞｼｯｸUB" pitchFamily="50" charset="-128"/>
                        <a:ea typeface="HGS創英角ｺﾞｼｯｸUB" pitchFamily="50" charset="-128"/>
                      </a:endParaRPr>
                    </a:p>
                    <a:p>
                      <a:pPr algn="ctr"/>
                      <a:r>
                        <a:rPr kumimoji="1" lang="ja-JP" altLang="en-US" sz="1100" b="1" dirty="0" smtClean="0">
                          <a:solidFill>
                            <a:srgbClr val="FF0000"/>
                          </a:solidFill>
                          <a:latin typeface="HGS創英角ｺﾞｼｯｸUB" pitchFamily="50" charset="-128"/>
                          <a:ea typeface="HGS創英角ｺﾞｼｯｸUB" pitchFamily="50" charset="-128"/>
                        </a:rPr>
                        <a:t>（１６</a:t>
                      </a:r>
                      <a:r>
                        <a:rPr kumimoji="1" lang="en-US" altLang="ja-JP" sz="1100" b="1" dirty="0" smtClean="0">
                          <a:solidFill>
                            <a:srgbClr val="FF0000"/>
                          </a:solidFill>
                          <a:latin typeface="HGS創英角ｺﾞｼｯｸUB" pitchFamily="50" charset="-128"/>
                          <a:ea typeface="HGS創英角ｺﾞｼｯｸUB" pitchFamily="50" charset="-128"/>
                        </a:rPr>
                        <a:t>.</a:t>
                      </a:r>
                      <a:r>
                        <a:rPr kumimoji="1" lang="ja-JP" altLang="en-US" sz="1100" b="1" dirty="0" smtClean="0">
                          <a:solidFill>
                            <a:srgbClr val="FF0000"/>
                          </a:solidFill>
                          <a:latin typeface="HGS創英角ｺﾞｼｯｸUB" pitchFamily="50" charset="-128"/>
                          <a:ea typeface="HGS創英角ｺﾞｼｯｸUB" pitchFamily="50" charset="-128"/>
                        </a:rPr>
                        <a:t>０％）</a:t>
                      </a:r>
                      <a:endParaRPr kumimoji="1" lang="ja-JP" altLang="en-US" sz="1100" b="1" dirty="0">
                        <a:solidFill>
                          <a:srgbClr val="FF0000"/>
                        </a:solidFill>
                        <a:latin typeface="HGS創英角ｺﾞｼｯｸUB" pitchFamily="50" charset="-128"/>
                        <a:ea typeface="HGS創英角ｺﾞｼｯｸUB" pitchFamily="50" charset="-128"/>
                      </a:endParaRPr>
                    </a:p>
                  </a:txBody>
                  <a:tcPr marL="99076" marR="99076" marT="45726" marB="45726" anchor="ctr">
                    <a:lnL w="38100" cap="flat" cmpd="sng" algn="ctr">
                      <a:solidFill>
                        <a:srgbClr val="FF0000"/>
                      </a:solidFill>
                      <a:prstDash val="sysDash"/>
                      <a:round/>
                      <a:headEnd type="none" w="med" len="med"/>
                      <a:tailEnd type="none" w="med" len="med"/>
                    </a:lnL>
                    <a:lnR w="38100" cap="flat" cmpd="sng" algn="ctr">
                      <a:solidFill>
                        <a:srgbClr val="FF0000"/>
                      </a:solidFill>
                      <a:prstDash val="sysDash"/>
                      <a:round/>
                      <a:headEnd type="none" w="med" len="med"/>
                      <a:tailEnd type="none" w="med" len="med"/>
                    </a:lnR>
                    <a:lnT w="38100" cap="flat" cmpd="sng" algn="ctr">
                      <a:solidFill>
                        <a:srgbClr val="FF0000"/>
                      </a:solidFill>
                      <a:prstDash val="sysDash"/>
                      <a:round/>
                      <a:headEnd type="none" w="med" len="med"/>
                      <a:tailEnd type="none" w="med" len="med"/>
                    </a:lnT>
                    <a:lnB w="38100" cap="flat" cmpd="sng" algn="ctr">
                      <a:solidFill>
                        <a:srgbClr val="FF0000"/>
                      </a:solidFill>
                      <a:prstDash val="sysDash"/>
                      <a:round/>
                      <a:headEnd type="none" w="med" len="med"/>
                      <a:tailEnd type="none" w="med" len="med"/>
                    </a:lnB>
                    <a:solidFill>
                      <a:srgbClr val="FFFF00"/>
                    </a:solidFill>
                  </a:tcPr>
                </a:tc>
                <a:tc>
                  <a:txBody>
                    <a:bodyPr/>
                    <a:lstStyle/>
                    <a:p>
                      <a:pPr algn="ctr"/>
                      <a:r>
                        <a:rPr kumimoji="1" lang="ja-JP" altLang="en-US" sz="1200" b="0" dirty="0" smtClean="0">
                          <a:latin typeface="HGS創英角ｺﾞｼｯｸUB" pitchFamily="50" charset="-128"/>
                          <a:ea typeface="HGS創英角ｺﾞｼｯｸUB" pitchFamily="50" charset="-128"/>
                        </a:rPr>
                        <a:t>１９．９</a:t>
                      </a:r>
                      <a:endParaRPr kumimoji="1" lang="en-US" altLang="ja-JP" sz="1200" b="0" dirty="0" smtClean="0">
                        <a:latin typeface="HGS創英角ｺﾞｼｯｸUB" pitchFamily="50" charset="-128"/>
                        <a:ea typeface="HGS創英角ｺﾞｼｯｸUB" pitchFamily="50" charset="-128"/>
                      </a:endParaRPr>
                    </a:p>
                    <a:p>
                      <a:pPr algn="ctr"/>
                      <a:r>
                        <a:rPr kumimoji="1" lang="ja-JP" altLang="en-US" sz="1100" b="0" dirty="0" smtClean="0">
                          <a:latin typeface="HGS創英角ｺﾞｼｯｸUB" pitchFamily="50" charset="-128"/>
                          <a:ea typeface="HGS創英角ｺﾞｼｯｸUB" pitchFamily="50" charset="-128"/>
                        </a:rPr>
                        <a:t>（４７</a:t>
                      </a:r>
                      <a:r>
                        <a:rPr kumimoji="1" lang="en-US" altLang="ja-JP" sz="1100" b="0" dirty="0" smtClean="0">
                          <a:latin typeface="HGS創英角ｺﾞｼｯｸUB" pitchFamily="50" charset="-128"/>
                          <a:ea typeface="HGS創英角ｺﾞｼｯｸUB" pitchFamily="50" charset="-128"/>
                        </a:rPr>
                        <a:t>.</a:t>
                      </a:r>
                      <a:r>
                        <a:rPr kumimoji="1" lang="ja-JP" altLang="en-US" sz="1100" b="0" dirty="0" smtClean="0">
                          <a:latin typeface="HGS創英角ｺﾞｼｯｸUB" pitchFamily="50" charset="-128"/>
                          <a:ea typeface="HGS創英角ｺﾞｼｯｸUB" pitchFamily="50" charset="-128"/>
                        </a:rPr>
                        <a:t>２％）</a:t>
                      </a:r>
                      <a:endParaRPr kumimoji="1" lang="ja-JP" altLang="en-US" sz="1100" b="0" dirty="0">
                        <a:latin typeface="HGS創英角ｺﾞｼｯｸUB" pitchFamily="50" charset="-128"/>
                        <a:ea typeface="HGS創英角ｺﾞｼｯｸUB" pitchFamily="50" charset="-128"/>
                      </a:endParaRPr>
                    </a:p>
                  </a:txBody>
                  <a:tcPr marL="99076" marR="99076" marT="45726" marB="45726" anchor="ctr">
                    <a:lnL w="38100" cap="flat" cmpd="sng" algn="ctr">
                      <a:solidFill>
                        <a:srgbClr val="FF0000"/>
                      </a:solidFill>
                      <a:prstDash val="sysDash"/>
                      <a:round/>
                      <a:headEnd type="none" w="med" len="med"/>
                      <a:tailEnd type="none" w="med" len="med"/>
                    </a:lnL>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0" name="正方形/長方形 69"/>
          <p:cNvSpPr/>
          <p:nvPr/>
        </p:nvSpPr>
        <p:spPr>
          <a:xfrm>
            <a:off x="8481394" y="5013177"/>
            <a:ext cx="1625860"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45" tIns="45674" rIns="91345" bIns="45674" anchor="ctr"/>
          <a:lstStyle/>
          <a:p>
            <a:pPr defTabSz="912578">
              <a:defRPr/>
            </a:pPr>
            <a:r>
              <a:rPr lang="ja-JP" altLang="en-US" sz="1200" dirty="0">
                <a:solidFill>
                  <a:prstClr val="black"/>
                </a:solidFill>
              </a:rPr>
              <a:t>（単位：万人）</a:t>
            </a:r>
          </a:p>
        </p:txBody>
      </p:sp>
      <p:sp>
        <p:nvSpPr>
          <p:cNvPr id="71" name="正方形/長方形 70"/>
          <p:cNvSpPr/>
          <p:nvPr/>
        </p:nvSpPr>
        <p:spPr>
          <a:xfrm>
            <a:off x="38459" y="5029166"/>
            <a:ext cx="2652295" cy="292307"/>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lIns="91357" tIns="45680" rIns="91357" bIns="45680" rtlCol="0" anchor="ctr">
            <a:spAutoFit/>
          </a:bodyPr>
          <a:lstStyle/>
          <a:p>
            <a:pPr algn="ctr" defTabSz="913575"/>
            <a:r>
              <a:rPr lang="ja-JP" altLang="en-US" sz="1300" dirty="0">
                <a:solidFill>
                  <a:prstClr val="black"/>
                </a:solidFill>
                <a:latin typeface="ＭＳ ゴシック" pitchFamily="49" charset="-128"/>
              </a:rPr>
              <a:t>特養の入所申込者の状況</a:t>
            </a:r>
            <a:endParaRPr lang="en-US" altLang="ja-JP" sz="1300" dirty="0">
              <a:solidFill>
                <a:prstClr val="black"/>
              </a:solidFill>
              <a:latin typeface="ＭＳ ゴシック" pitchFamily="49" charset="-128"/>
            </a:endParaRPr>
          </a:p>
        </p:txBody>
      </p:sp>
      <p:sp>
        <p:nvSpPr>
          <p:cNvPr id="72" name="正方形/長方形 71"/>
          <p:cNvSpPr/>
          <p:nvPr/>
        </p:nvSpPr>
        <p:spPr>
          <a:xfrm>
            <a:off x="-873623" y="6669360"/>
            <a:ext cx="10219135"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244" tIns="45621" rIns="91244" bIns="45621" anchor="ctr"/>
          <a:lstStyle/>
          <a:p>
            <a:pPr algn="r" defTabSz="912578">
              <a:defRPr/>
            </a:pPr>
            <a:r>
              <a:rPr lang="en-US" altLang="ja-JP" sz="1000" dirty="0">
                <a:solidFill>
                  <a:prstClr val="black"/>
                </a:solidFill>
              </a:rPr>
              <a:t>※</a:t>
            </a:r>
            <a:r>
              <a:rPr lang="ja-JP" altLang="en-US" sz="1000" dirty="0">
                <a:solidFill>
                  <a:prstClr val="black"/>
                </a:solidFill>
              </a:rPr>
              <a:t>各都道府県で把握している特別養護老人ホームの入所申込者の状況を集計したもの。　（ 平成２１年１２月集計。調査時点は都道府県によって異なる。）</a:t>
            </a:r>
          </a:p>
        </p:txBody>
      </p:sp>
      <p:sp>
        <p:nvSpPr>
          <p:cNvPr id="20" name="角丸四角形 19"/>
          <p:cNvSpPr/>
          <p:nvPr/>
        </p:nvSpPr>
        <p:spPr>
          <a:xfrm>
            <a:off x="1109295" y="2645296"/>
            <a:ext cx="9538356" cy="351656"/>
          </a:xfrm>
          <a:prstGeom prst="roundRect">
            <a:avLst/>
          </a:prstGeom>
          <a:noFill/>
          <a:ln w="25400" cap="flat" cmpd="sng" algn="ctr">
            <a:noFill/>
            <a:prstDash val="solid"/>
          </a:ln>
          <a:effectLst/>
        </p:spPr>
        <p:txBody>
          <a:bodyPr lIns="98665" tIns="49333" rIns="98665" bIns="49333" rtlCol="0" anchor="ctr"/>
          <a:lstStyle/>
          <a:p>
            <a:pPr algn="ctr" defTabSz="913575" fontAlgn="base">
              <a:spcBef>
                <a:spcPct val="0"/>
              </a:spcBef>
              <a:spcAft>
                <a:spcPct val="0"/>
              </a:spcAft>
              <a:defRPr/>
            </a:pPr>
            <a:r>
              <a:rPr kumimoji="0" lang="ja-JP" altLang="en-US" sz="1200" kern="0" dirty="0">
                <a:solidFill>
                  <a:prstClr val="black"/>
                </a:solidFill>
                <a:latin typeface="HGPｺﾞｼｯｸM" pitchFamily="50" charset="-128"/>
                <a:ea typeface="HGPｺﾞｼｯｸM" pitchFamily="50" charset="-128"/>
              </a:rPr>
              <a:t>≪　施設数：　７，８３１施設　　サービス受給者数：５１．１万人　（平成２５年８月）　≫</a:t>
            </a:r>
          </a:p>
        </p:txBody>
      </p:sp>
      <p:sp>
        <p:nvSpPr>
          <p:cNvPr id="19" name="スライド番号プレースホルダ 31"/>
          <p:cNvSpPr>
            <a:spLocks noGrp="1"/>
          </p:cNvSpPr>
          <p:nvPr>
            <p:ph type="sldNum" sz="quarter" idx="12"/>
          </p:nvPr>
        </p:nvSpPr>
        <p:spPr>
          <a:xfrm>
            <a:off x="9412263" y="6579522"/>
            <a:ext cx="493738" cy="258654"/>
          </a:xfrm>
        </p:spPr>
        <p:txBody>
          <a:bodyPr/>
          <a:lstStyle/>
          <a:p>
            <a:pPr>
              <a:defRPr/>
            </a:pPr>
            <a:fld id="{AFF62460-EC34-422A-A834-EA8B1E04C307}" type="slidenum">
              <a:rPr lang="en-US" altLang="ja-JP" sz="1400">
                <a:solidFill>
                  <a:prstClr val="black"/>
                </a:solidFill>
                <a:latin typeface="ＭＳ ゴシック" panose="020B0609070205080204" pitchFamily="49" charset="-128"/>
                <a:ea typeface="ＭＳ ゴシック" panose="020B0609070205080204" pitchFamily="49" charset="-128"/>
              </a:rPr>
              <a:pPr>
                <a:defRPr/>
              </a:pPr>
              <a:t>23</a:t>
            </a:fld>
            <a:endParaRPr lang="en-US" altLang="ja-JP" sz="1400" dirty="0">
              <a:solidFill>
                <a:prstClr val="black"/>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669118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正方形/長方形 98"/>
          <p:cNvSpPr/>
          <p:nvPr/>
        </p:nvSpPr>
        <p:spPr>
          <a:xfrm>
            <a:off x="3152809" y="4365104"/>
            <a:ext cx="792088" cy="216024"/>
          </a:xfrm>
          <a:prstGeom prst="rect">
            <a:avLst/>
          </a:prstGeom>
          <a:solidFill>
            <a:schemeClr val="accent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5" name="正方形/長方形 94"/>
          <p:cNvSpPr/>
          <p:nvPr/>
        </p:nvSpPr>
        <p:spPr>
          <a:xfrm>
            <a:off x="2288754" y="4365104"/>
            <a:ext cx="864096" cy="504056"/>
          </a:xfrm>
          <a:prstGeom prst="rect">
            <a:avLst/>
          </a:prstGeom>
          <a:solidFill>
            <a:schemeClr val="accent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8" name="正方形/長方形 87"/>
          <p:cNvSpPr/>
          <p:nvPr/>
        </p:nvSpPr>
        <p:spPr>
          <a:xfrm>
            <a:off x="776583" y="4869160"/>
            <a:ext cx="1512168" cy="328976"/>
          </a:xfrm>
          <a:prstGeom prst="rect">
            <a:avLst/>
          </a:prstGeom>
          <a:solidFill>
            <a:schemeClr val="accent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1" name="Line 113"/>
          <p:cNvSpPr>
            <a:spLocks noChangeShapeType="1"/>
          </p:cNvSpPr>
          <p:nvPr/>
        </p:nvSpPr>
        <p:spPr bwMode="auto">
          <a:xfrm>
            <a:off x="6393159" y="2349200"/>
            <a:ext cx="0" cy="1769265"/>
          </a:xfrm>
          <a:prstGeom prst="line">
            <a:avLst/>
          </a:prstGeom>
          <a:noFill/>
          <a:ln w="9525">
            <a:solidFill>
              <a:schemeClr val="tx1"/>
            </a:solidFill>
            <a:prstDash val="dash"/>
            <a:round/>
            <a:headEnd/>
            <a:tailEnd/>
          </a:ln>
        </p:spPr>
        <p:txBody>
          <a:bodyPr/>
          <a:lstStyle/>
          <a:p>
            <a:endParaRPr lang="ja-JP" altLang="en-US">
              <a:solidFill>
                <a:prstClr val="black"/>
              </a:solidFill>
            </a:endParaRPr>
          </a:p>
        </p:txBody>
      </p:sp>
      <p:sp>
        <p:nvSpPr>
          <p:cNvPr id="64" name="テキスト ボックス 63"/>
          <p:cNvSpPr txBox="1"/>
          <p:nvPr/>
        </p:nvSpPr>
        <p:spPr>
          <a:xfrm>
            <a:off x="509933" y="3131551"/>
            <a:ext cx="3745283" cy="369332"/>
          </a:xfrm>
          <a:prstGeom prst="rect">
            <a:avLst/>
          </a:prstGeom>
          <a:noFill/>
        </p:spPr>
        <p:txBody>
          <a:bodyPr wrap="square" rtlCol="0">
            <a:spAutoFit/>
          </a:bodyPr>
          <a:lstStyle/>
          <a:p>
            <a:pPr algn="ctr"/>
            <a:r>
              <a:rPr lang="ja-JP" altLang="en-US" dirty="0" smtClean="0">
                <a:solidFill>
                  <a:prstClr val="black"/>
                </a:solidFill>
                <a:latin typeface="HGPｺﾞｼｯｸM" pitchFamily="50" charset="-128"/>
                <a:ea typeface="HGPｺﾞｼｯｸM" pitchFamily="50" charset="-128"/>
              </a:rPr>
              <a:t>（</a:t>
            </a:r>
            <a:r>
              <a:rPr lang="en-US" altLang="ja-JP" dirty="0" smtClean="0">
                <a:solidFill>
                  <a:prstClr val="black"/>
                </a:solidFill>
                <a:latin typeface="HGPｺﾞｼｯｸM" pitchFamily="50" charset="-128"/>
                <a:ea typeface="HGPｺﾞｼｯｸM" pitchFamily="50" charset="-128"/>
              </a:rPr>
              <a:t>65</a:t>
            </a:r>
            <a:r>
              <a:rPr lang="ja-JP" altLang="en-US" dirty="0" smtClean="0">
                <a:solidFill>
                  <a:prstClr val="black"/>
                </a:solidFill>
                <a:latin typeface="HGPｺﾞｼｯｸM" pitchFamily="50" charset="-128"/>
                <a:ea typeface="HGPｺﾞｼｯｸM" pitchFamily="50" charset="-128"/>
              </a:rPr>
              <a:t>歳以上全体の約３割）</a:t>
            </a:r>
            <a:endParaRPr lang="ja-JP" altLang="en-US" dirty="0">
              <a:solidFill>
                <a:prstClr val="black"/>
              </a:solidFill>
              <a:latin typeface="HGPｺﾞｼｯｸM" pitchFamily="50" charset="-128"/>
              <a:ea typeface="HGPｺﾞｼｯｸM" pitchFamily="50" charset="-128"/>
            </a:endParaRPr>
          </a:p>
        </p:txBody>
      </p:sp>
      <p:sp>
        <p:nvSpPr>
          <p:cNvPr id="6161" name="Line 10"/>
          <p:cNvSpPr>
            <a:spLocks noChangeShapeType="1"/>
          </p:cNvSpPr>
          <p:nvPr/>
        </p:nvSpPr>
        <p:spPr bwMode="auto">
          <a:xfrm flipH="1">
            <a:off x="776590" y="2245913"/>
            <a:ext cx="19338" cy="3351784"/>
          </a:xfrm>
          <a:prstGeom prst="line">
            <a:avLst/>
          </a:prstGeom>
          <a:noFill/>
          <a:ln w="31750">
            <a:solidFill>
              <a:schemeClr val="tx1"/>
            </a:solidFill>
            <a:round/>
            <a:headEnd type="arrow" w="med" len="med"/>
            <a:tailEnd/>
          </a:ln>
        </p:spPr>
        <p:txBody>
          <a:bodyPr/>
          <a:lstStyle/>
          <a:p>
            <a:endParaRPr lang="ja-JP" altLang="en-US">
              <a:solidFill>
                <a:prstClr val="black"/>
              </a:solidFill>
            </a:endParaRPr>
          </a:p>
        </p:txBody>
      </p:sp>
      <p:sp>
        <p:nvSpPr>
          <p:cNvPr id="6176" name="Text Box 25"/>
          <p:cNvSpPr txBox="1">
            <a:spLocks noChangeArrowheads="1"/>
          </p:cNvSpPr>
          <p:nvPr/>
        </p:nvSpPr>
        <p:spPr bwMode="auto">
          <a:xfrm>
            <a:off x="-70057" y="2213643"/>
            <a:ext cx="1278679" cy="461665"/>
          </a:xfrm>
          <a:prstGeom prst="rect">
            <a:avLst/>
          </a:prstGeom>
          <a:noFill/>
          <a:ln w="9525">
            <a:noFill/>
            <a:miter lim="800000"/>
            <a:headEnd/>
            <a:tailEnd/>
          </a:ln>
        </p:spPr>
        <p:txBody>
          <a:bodyPr>
            <a:spAutoFit/>
          </a:bodyPr>
          <a:lstStyle/>
          <a:p>
            <a:r>
              <a:rPr lang="ja-JP" altLang="en-US" sz="1200" dirty="0" smtClean="0">
                <a:solidFill>
                  <a:prstClr val="black"/>
                </a:solidFill>
                <a:latin typeface="Arial" charset="0"/>
              </a:rPr>
              <a:t>（保険料</a:t>
            </a:r>
            <a:endParaRPr lang="ja-JP" altLang="en-US" sz="1200" dirty="0">
              <a:solidFill>
                <a:prstClr val="black"/>
              </a:solidFill>
              <a:latin typeface="Arial" charset="0"/>
            </a:endParaRPr>
          </a:p>
          <a:p>
            <a:r>
              <a:rPr lang="ja-JP" altLang="en-US" sz="1200" dirty="0" smtClean="0">
                <a:solidFill>
                  <a:prstClr val="black"/>
                </a:solidFill>
                <a:latin typeface="Arial" charset="0"/>
              </a:rPr>
              <a:t>  </a:t>
            </a:r>
            <a:r>
              <a:rPr lang="ja-JP" altLang="en-US" sz="1200" dirty="0">
                <a:solidFill>
                  <a:prstClr val="black"/>
                </a:solidFill>
                <a:latin typeface="Arial" charset="0"/>
              </a:rPr>
              <a:t>基準額</a:t>
            </a:r>
            <a:r>
              <a:rPr lang="en-US" altLang="ja-JP" sz="1200" dirty="0" smtClean="0">
                <a:solidFill>
                  <a:prstClr val="black"/>
                </a:solidFill>
                <a:latin typeface="Arial" charset="0"/>
              </a:rPr>
              <a:t>×</a:t>
            </a:r>
            <a:r>
              <a:rPr lang="ja-JP" altLang="en-US" sz="1200" dirty="0" smtClean="0">
                <a:solidFill>
                  <a:prstClr val="black"/>
                </a:solidFill>
                <a:latin typeface="Arial" charset="0"/>
              </a:rPr>
              <a:t>）</a:t>
            </a:r>
            <a:endParaRPr lang="ja-JP" altLang="en-US" sz="1200" dirty="0">
              <a:solidFill>
                <a:prstClr val="black"/>
              </a:solidFill>
              <a:latin typeface="Arial" charset="0"/>
            </a:endParaRPr>
          </a:p>
        </p:txBody>
      </p:sp>
      <p:cxnSp>
        <p:nvCxnSpPr>
          <p:cNvPr id="89" name="直線コネクタ 88"/>
          <p:cNvCxnSpPr/>
          <p:nvPr/>
        </p:nvCxnSpPr>
        <p:spPr>
          <a:xfrm>
            <a:off x="1481542" y="4869160"/>
            <a:ext cx="0"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2278313" y="5220076"/>
            <a:ext cx="10442" cy="3691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64" name="Line 13"/>
          <p:cNvSpPr>
            <a:spLocks noChangeShapeType="1"/>
          </p:cNvSpPr>
          <p:nvPr/>
        </p:nvSpPr>
        <p:spPr bwMode="auto">
          <a:xfrm>
            <a:off x="776583" y="4869160"/>
            <a:ext cx="1512168" cy="0"/>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6165" name="Line 14"/>
          <p:cNvSpPr>
            <a:spLocks noChangeShapeType="1"/>
          </p:cNvSpPr>
          <p:nvPr/>
        </p:nvSpPr>
        <p:spPr bwMode="auto">
          <a:xfrm flipV="1">
            <a:off x="2286158" y="4372132"/>
            <a:ext cx="1669487" cy="3924"/>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6189" name="Text Box 39"/>
          <p:cNvSpPr txBox="1">
            <a:spLocks noChangeArrowheads="1"/>
          </p:cNvSpPr>
          <p:nvPr/>
        </p:nvSpPr>
        <p:spPr bwMode="auto">
          <a:xfrm>
            <a:off x="267282" y="4674934"/>
            <a:ext cx="653192" cy="338554"/>
          </a:xfrm>
          <a:prstGeom prst="rect">
            <a:avLst/>
          </a:prstGeom>
          <a:noFill/>
          <a:ln w="9525">
            <a:noFill/>
            <a:miter lim="800000"/>
            <a:headEnd/>
            <a:tailEnd/>
          </a:ln>
        </p:spPr>
        <p:txBody>
          <a:bodyPr>
            <a:spAutoFit/>
          </a:bodyPr>
          <a:lstStyle/>
          <a:p>
            <a:pPr>
              <a:spcBef>
                <a:spcPct val="50000"/>
              </a:spcBef>
            </a:pPr>
            <a:r>
              <a:rPr lang="en-US" altLang="ja-JP" sz="1600" dirty="0">
                <a:solidFill>
                  <a:prstClr val="black"/>
                </a:solidFill>
                <a:latin typeface="Arial" charset="0"/>
              </a:rPr>
              <a:t>0.5</a:t>
            </a:r>
          </a:p>
        </p:txBody>
      </p:sp>
      <p:sp>
        <p:nvSpPr>
          <p:cNvPr id="6190" name="Text Box 40"/>
          <p:cNvSpPr txBox="1">
            <a:spLocks noChangeArrowheads="1"/>
          </p:cNvSpPr>
          <p:nvPr/>
        </p:nvSpPr>
        <p:spPr bwMode="auto">
          <a:xfrm>
            <a:off x="222579" y="4187176"/>
            <a:ext cx="653192" cy="338554"/>
          </a:xfrm>
          <a:prstGeom prst="rect">
            <a:avLst/>
          </a:prstGeom>
          <a:noFill/>
          <a:ln w="9525">
            <a:noFill/>
            <a:miter lim="800000"/>
            <a:headEnd/>
            <a:tailEnd/>
          </a:ln>
        </p:spPr>
        <p:txBody>
          <a:bodyPr>
            <a:spAutoFit/>
          </a:bodyPr>
          <a:lstStyle/>
          <a:p>
            <a:pPr>
              <a:spcBef>
                <a:spcPct val="50000"/>
              </a:spcBef>
            </a:pPr>
            <a:r>
              <a:rPr lang="en-US" altLang="ja-JP" sz="1600" dirty="0">
                <a:solidFill>
                  <a:prstClr val="black"/>
                </a:solidFill>
                <a:latin typeface="Arial" charset="0"/>
              </a:rPr>
              <a:t>0.75</a:t>
            </a:r>
          </a:p>
        </p:txBody>
      </p:sp>
      <p:sp>
        <p:nvSpPr>
          <p:cNvPr id="6191" name="Text Box 41"/>
          <p:cNvSpPr txBox="1">
            <a:spLocks noChangeArrowheads="1"/>
          </p:cNvSpPr>
          <p:nvPr/>
        </p:nvSpPr>
        <p:spPr bwMode="auto">
          <a:xfrm>
            <a:off x="318105" y="3868080"/>
            <a:ext cx="653192" cy="338554"/>
          </a:xfrm>
          <a:prstGeom prst="rect">
            <a:avLst/>
          </a:prstGeom>
          <a:noFill/>
          <a:ln w="9525">
            <a:noFill/>
            <a:miter lim="800000"/>
            <a:headEnd/>
            <a:tailEnd/>
          </a:ln>
        </p:spPr>
        <p:txBody>
          <a:bodyPr>
            <a:spAutoFit/>
          </a:bodyPr>
          <a:lstStyle/>
          <a:p>
            <a:pPr>
              <a:spcBef>
                <a:spcPct val="50000"/>
              </a:spcBef>
            </a:pPr>
            <a:r>
              <a:rPr lang="en-US" altLang="ja-JP" sz="1600" dirty="0">
                <a:solidFill>
                  <a:prstClr val="black"/>
                </a:solidFill>
                <a:latin typeface="Arial" charset="0"/>
              </a:rPr>
              <a:t>1.0</a:t>
            </a:r>
          </a:p>
        </p:txBody>
      </p:sp>
      <p:sp>
        <p:nvSpPr>
          <p:cNvPr id="6192" name="Text Box 42"/>
          <p:cNvSpPr txBox="1">
            <a:spLocks noChangeArrowheads="1"/>
          </p:cNvSpPr>
          <p:nvPr/>
        </p:nvSpPr>
        <p:spPr bwMode="auto">
          <a:xfrm>
            <a:off x="185394" y="3437456"/>
            <a:ext cx="653192" cy="338554"/>
          </a:xfrm>
          <a:prstGeom prst="rect">
            <a:avLst/>
          </a:prstGeom>
          <a:noFill/>
          <a:ln w="9525">
            <a:noFill/>
            <a:miter lim="800000"/>
            <a:headEnd/>
            <a:tailEnd/>
          </a:ln>
        </p:spPr>
        <p:txBody>
          <a:bodyPr>
            <a:spAutoFit/>
          </a:bodyPr>
          <a:lstStyle/>
          <a:p>
            <a:pPr>
              <a:spcBef>
                <a:spcPct val="50000"/>
              </a:spcBef>
            </a:pPr>
            <a:r>
              <a:rPr lang="en-US" altLang="ja-JP" sz="1600" dirty="0">
                <a:solidFill>
                  <a:prstClr val="black"/>
                </a:solidFill>
                <a:latin typeface="Arial" charset="0"/>
              </a:rPr>
              <a:t>1.25</a:t>
            </a:r>
          </a:p>
        </p:txBody>
      </p:sp>
      <p:sp>
        <p:nvSpPr>
          <p:cNvPr id="6193" name="Text Box 43"/>
          <p:cNvSpPr txBox="1">
            <a:spLocks noChangeArrowheads="1"/>
          </p:cNvSpPr>
          <p:nvPr/>
        </p:nvSpPr>
        <p:spPr bwMode="auto">
          <a:xfrm>
            <a:off x="263520" y="3000216"/>
            <a:ext cx="653192" cy="338554"/>
          </a:xfrm>
          <a:prstGeom prst="rect">
            <a:avLst/>
          </a:prstGeom>
          <a:noFill/>
          <a:ln w="9525">
            <a:noFill/>
            <a:miter lim="800000"/>
            <a:headEnd/>
            <a:tailEnd/>
          </a:ln>
        </p:spPr>
        <p:txBody>
          <a:bodyPr>
            <a:spAutoFit/>
          </a:bodyPr>
          <a:lstStyle/>
          <a:p>
            <a:pPr>
              <a:spcBef>
                <a:spcPct val="50000"/>
              </a:spcBef>
            </a:pPr>
            <a:r>
              <a:rPr lang="en-US" altLang="ja-JP" sz="1600" dirty="0">
                <a:solidFill>
                  <a:prstClr val="black"/>
                </a:solidFill>
                <a:latin typeface="Arial" charset="0"/>
              </a:rPr>
              <a:t>1.5</a:t>
            </a:r>
          </a:p>
        </p:txBody>
      </p:sp>
      <p:sp>
        <p:nvSpPr>
          <p:cNvPr id="6200" name="Line 110"/>
          <p:cNvSpPr>
            <a:spLocks noChangeShapeType="1"/>
          </p:cNvSpPr>
          <p:nvPr/>
        </p:nvSpPr>
        <p:spPr bwMode="auto">
          <a:xfrm>
            <a:off x="786460" y="4012096"/>
            <a:ext cx="3168000" cy="3054"/>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6203" name="Line 113"/>
          <p:cNvSpPr>
            <a:spLocks noChangeShapeType="1"/>
          </p:cNvSpPr>
          <p:nvPr/>
        </p:nvSpPr>
        <p:spPr bwMode="auto">
          <a:xfrm>
            <a:off x="3944933" y="2348881"/>
            <a:ext cx="9882" cy="1879244"/>
          </a:xfrm>
          <a:prstGeom prst="line">
            <a:avLst/>
          </a:prstGeom>
          <a:noFill/>
          <a:ln w="9525">
            <a:solidFill>
              <a:schemeClr val="tx1"/>
            </a:solidFill>
            <a:prstDash val="dash"/>
            <a:round/>
            <a:headEnd/>
            <a:tailEnd/>
          </a:ln>
        </p:spPr>
        <p:txBody>
          <a:bodyPr/>
          <a:lstStyle/>
          <a:p>
            <a:endParaRPr lang="ja-JP" altLang="en-US">
              <a:solidFill>
                <a:prstClr val="black"/>
              </a:solidFill>
            </a:endParaRPr>
          </a:p>
        </p:txBody>
      </p:sp>
      <p:sp>
        <p:nvSpPr>
          <p:cNvPr id="62" name="テキスト ボックス 61"/>
          <p:cNvSpPr txBox="1"/>
          <p:nvPr/>
        </p:nvSpPr>
        <p:spPr>
          <a:xfrm>
            <a:off x="4641424" y="3047575"/>
            <a:ext cx="3745283" cy="369332"/>
          </a:xfrm>
          <a:prstGeom prst="rect">
            <a:avLst/>
          </a:prstGeom>
          <a:noFill/>
        </p:spPr>
        <p:txBody>
          <a:bodyPr wrap="square" rtlCol="0">
            <a:spAutoFit/>
          </a:bodyPr>
          <a:lstStyle/>
          <a:p>
            <a:pPr algn="ctr"/>
            <a:r>
              <a:rPr lang="ja-JP" altLang="en-US" dirty="0" smtClean="0">
                <a:solidFill>
                  <a:prstClr val="black"/>
                </a:solidFill>
                <a:latin typeface="HGPｺﾞｼｯｸM" pitchFamily="50" charset="-128"/>
                <a:ea typeface="HGPｺﾞｼｯｸM" pitchFamily="50" charset="-128"/>
              </a:rPr>
              <a:t>（</a:t>
            </a:r>
            <a:r>
              <a:rPr lang="en-US" altLang="ja-JP" dirty="0" smtClean="0">
                <a:solidFill>
                  <a:prstClr val="black"/>
                </a:solidFill>
                <a:latin typeface="HGPｺﾞｼｯｸM" pitchFamily="50" charset="-128"/>
                <a:ea typeface="HGPｺﾞｼｯｸM" pitchFamily="50" charset="-128"/>
              </a:rPr>
              <a:t>65</a:t>
            </a:r>
            <a:r>
              <a:rPr lang="ja-JP" altLang="en-US" dirty="0" smtClean="0">
                <a:solidFill>
                  <a:prstClr val="black"/>
                </a:solidFill>
                <a:latin typeface="HGPｺﾞｼｯｸM" pitchFamily="50" charset="-128"/>
                <a:ea typeface="HGPｺﾞｼｯｸM" pitchFamily="50" charset="-128"/>
              </a:rPr>
              <a:t>歳以上全体の約７割）</a:t>
            </a:r>
            <a:endParaRPr lang="ja-JP" altLang="en-US" dirty="0">
              <a:solidFill>
                <a:prstClr val="black"/>
              </a:solidFill>
              <a:latin typeface="HGPｺﾞｼｯｸM" pitchFamily="50" charset="-128"/>
              <a:ea typeface="HGPｺﾞｼｯｸM" pitchFamily="50" charset="-128"/>
            </a:endParaRPr>
          </a:p>
        </p:txBody>
      </p:sp>
      <p:sp>
        <p:nvSpPr>
          <p:cNvPr id="57" name="Line 105"/>
          <p:cNvSpPr>
            <a:spLocks noChangeShapeType="1"/>
          </p:cNvSpPr>
          <p:nvPr/>
        </p:nvSpPr>
        <p:spPr bwMode="auto">
          <a:xfrm flipH="1">
            <a:off x="1640634" y="5445224"/>
            <a:ext cx="92084" cy="576064"/>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65" name="Line 106"/>
          <p:cNvSpPr>
            <a:spLocks noChangeShapeType="1"/>
          </p:cNvSpPr>
          <p:nvPr/>
        </p:nvSpPr>
        <p:spPr bwMode="auto">
          <a:xfrm>
            <a:off x="3513010" y="5229200"/>
            <a:ext cx="288033" cy="720080"/>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68" name="Line 107"/>
          <p:cNvSpPr>
            <a:spLocks noChangeShapeType="1"/>
          </p:cNvSpPr>
          <p:nvPr/>
        </p:nvSpPr>
        <p:spPr bwMode="auto">
          <a:xfrm>
            <a:off x="5673080" y="5229520"/>
            <a:ext cx="288032" cy="872555"/>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70" name="Line 109"/>
          <p:cNvSpPr>
            <a:spLocks noChangeShapeType="1"/>
          </p:cNvSpPr>
          <p:nvPr/>
        </p:nvSpPr>
        <p:spPr bwMode="auto">
          <a:xfrm flipH="1">
            <a:off x="8883438" y="5193296"/>
            <a:ext cx="174018" cy="900000"/>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cxnSp>
        <p:nvCxnSpPr>
          <p:cNvPr id="82" name="直線コネクタ 81"/>
          <p:cNvCxnSpPr>
            <a:stCxn id="6203" idx="1"/>
          </p:cNvCxnSpPr>
          <p:nvPr/>
        </p:nvCxnSpPr>
        <p:spPr>
          <a:xfrm flipH="1">
            <a:off x="3944935" y="4228445"/>
            <a:ext cx="9878" cy="13695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67" name="Line 16"/>
          <p:cNvSpPr>
            <a:spLocks noChangeShapeType="1"/>
          </p:cNvSpPr>
          <p:nvPr/>
        </p:nvSpPr>
        <p:spPr bwMode="auto">
          <a:xfrm flipV="1">
            <a:off x="8491285" y="3148000"/>
            <a:ext cx="953874" cy="5322"/>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6170" name="Line 19"/>
          <p:cNvSpPr>
            <a:spLocks noChangeShapeType="1"/>
          </p:cNvSpPr>
          <p:nvPr/>
        </p:nvSpPr>
        <p:spPr bwMode="auto">
          <a:xfrm flipH="1">
            <a:off x="6403083" y="3580048"/>
            <a:ext cx="2448" cy="432000"/>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6171" name="Line 20"/>
          <p:cNvSpPr>
            <a:spLocks noChangeShapeType="1"/>
          </p:cNvSpPr>
          <p:nvPr/>
        </p:nvSpPr>
        <p:spPr bwMode="auto">
          <a:xfrm flipH="1">
            <a:off x="8469086" y="3148000"/>
            <a:ext cx="24080" cy="444286"/>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6174" name="Line 23"/>
          <p:cNvSpPr>
            <a:spLocks noChangeShapeType="1"/>
          </p:cNvSpPr>
          <p:nvPr/>
        </p:nvSpPr>
        <p:spPr bwMode="auto">
          <a:xfrm>
            <a:off x="6403061" y="3580048"/>
            <a:ext cx="2103175" cy="0"/>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6183" name="Text Box 33"/>
          <p:cNvSpPr txBox="1">
            <a:spLocks noChangeArrowheads="1"/>
          </p:cNvSpPr>
          <p:nvPr/>
        </p:nvSpPr>
        <p:spPr bwMode="auto">
          <a:xfrm>
            <a:off x="7051119" y="4921743"/>
            <a:ext cx="1102654" cy="307777"/>
          </a:xfrm>
          <a:prstGeom prst="rect">
            <a:avLst/>
          </a:prstGeom>
          <a:noFill/>
          <a:ln w="9525">
            <a:noFill/>
            <a:miter lim="800000"/>
            <a:headEnd/>
            <a:tailEnd/>
          </a:ln>
        </p:spPr>
        <p:txBody>
          <a:bodyPr>
            <a:spAutoFit/>
          </a:bodyPr>
          <a:lstStyle/>
          <a:p>
            <a:pPr>
              <a:spcBef>
                <a:spcPct val="50000"/>
              </a:spcBef>
            </a:pPr>
            <a:r>
              <a:rPr lang="ja-JP" altLang="en-US" sz="1400" dirty="0">
                <a:solidFill>
                  <a:prstClr val="black"/>
                </a:solidFill>
                <a:latin typeface="Arial" charset="0"/>
              </a:rPr>
              <a:t>第</a:t>
            </a:r>
            <a:r>
              <a:rPr lang="en-US" altLang="ja-JP" sz="1400" dirty="0">
                <a:solidFill>
                  <a:prstClr val="black"/>
                </a:solidFill>
                <a:latin typeface="Arial" charset="0"/>
              </a:rPr>
              <a:t>5</a:t>
            </a:r>
            <a:r>
              <a:rPr lang="ja-JP" altLang="en-US" sz="1400" dirty="0">
                <a:solidFill>
                  <a:prstClr val="black"/>
                </a:solidFill>
                <a:latin typeface="Arial" charset="0"/>
              </a:rPr>
              <a:t>段階</a:t>
            </a:r>
          </a:p>
        </p:txBody>
      </p:sp>
      <p:sp>
        <p:nvSpPr>
          <p:cNvPr id="6184" name="Text Box 34"/>
          <p:cNvSpPr txBox="1">
            <a:spLocks noChangeArrowheads="1"/>
          </p:cNvSpPr>
          <p:nvPr/>
        </p:nvSpPr>
        <p:spPr bwMode="auto">
          <a:xfrm>
            <a:off x="8729068" y="4921743"/>
            <a:ext cx="985128" cy="307777"/>
          </a:xfrm>
          <a:prstGeom prst="rect">
            <a:avLst/>
          </a:prstGeom>
          <a:noFill/>
          <a:ln w="9525">
            <a:noFill/>
            <a:miter lim="800000"/>
            <a:headEnd/>
            <a:tailEnd/>
          </a:ln>
        </p:spPr>
        <p:txBody>
          <a:bodyPr>
            <a:spAutoFit/>
          </a:bodyPr>
          <a:lstStyle/>
          <a:p>
            <a:pPr>
              <a:spcBef>
                <a:spcPct val="50000"/>
              </a:spcBef>
            </a:pPr>
            <a:r>
              <a:rPr lang="ja-JP" altLang="en-US" sz="1400" dirty="0">
                <a:solidFill>
                  <a:prstClr val="black"/>
                </a:solidFill>
                <a:latin typeface="Arial" charset="0"/>
              </a:rPr>
              <a:t>第</a:t>
            </a:r>
            <a:r>
              <a:rPr lang="en-US" altLang="ja-JP" sz="1400" dirty="0">
                <a:solidFill>
                  <a:prstClr val="black"/>
                </a:solidFill>
                <a:latin typeface="Arial" charset="0"/>
              </a:rPr>
              <a:t>6</a:t>
            </a:r>
            <a:r>
              <a:rPr lang="ja-JP" altLang="en-US" sz="1400" dirty="0">
                <a:solidFill>
                  <a:prstClr val="black"/>
                </a:solidFill>
                <a:latin typeface="Arial" charset="0"/>
              </a:rPr>
              <a:t>段階</a:t>
            </a:r>
          </a:p>
        </p:txBody>
      </p:sp>
      <p:sp>
        <p:nvSpPr>
          <p:cNvPr id="6201" name="Line 111"/>
          <p:cNvSpPr>
            <a:spLocks noChangeShapeType="1"/>
          </p:cNvSpPr>
          <p:nvPr/>
        </p:nvSpPr>
        <p:spPr bwMode="auto">
          <a:xfrm flipV="1">
            <a:off x="6403040" y="4002010"/>
            <a:ext cx="3020004" cy="3054"/>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6202" name="Text Box 112"/>
          <p:cNvSpPr txBox="1">
            <a:spLocks noChangeArrowheads="1"/>
          </p:cNvSpPr>
          <p:nvPr/>
        </p:nvSpPr>
        <p:spPr bwMode="auto">
          <a:xfrm>
            <a:off x="4088951" y="3509472"/>
            <a:ext cx="2205119" cy="508281"/>
          </a:xfrm>
          <a:prstGeom prst="rect">
            <a:avLst/>
          </a:prstGeom>
          <a:noFill/>
          <a:ln w="9525">
            <a:noFill/>
            <a:miter lim="800000"/>
            <a:headEnd/>
            <a:tailEnd/>
          </a:ln>
        </p:spPr>
        <p:txBody>
          <a:bodyPr wrap="square">
            <a:spAutoFit/>
          </a:bodyPr>
          <a:lstStyle/>
          <a:p>
            <a:pPr algn="ctr">
              <a:lnSpc>
                <a:spcPts val="1200"/>
              </a:lnSpc>
              <a:spcBef>
                <a:spcPct val="50000"/>
              </a:spcBef>
            </a:pPr>
            <a:r>
              <a:rPr lang="ja-JP" altLang="en-US" sz="1400" dirty="0" smtClean="0">
                <a:solidFill>
                  <a:prstClr val="black"/>
                </a:solidFill>
                <a:latin typeface="Arial" charset="0"/>
              </a:rPr>
              <a:t>月</a:t>
            </a:r>
            <a:r>
              <a:rPr lang="en-US" altLang="ja-JP" sz="1400" dirty="0" smtClean="0">
                <a:solidFill>
                  <a:prstClr val="black"/>
                </a:solidFill>
                <a:latin typeface="Arial" charset="0"/>
              </a:rPr>
              <a:t>4,972</a:t>
            </a:r>
            <a:r>
              <a:rPr lang="ja-JP" altLang="en-US" sz="1400" dirty="0" smtClean="0">
                <a:solidFill>
                  <a:prstClr val="black"/>
                </a:solidFill>
                <a:latin typeface="Arial" charset="0"/>
              </a:rPr>
              <a:t>円</a:t>
            </a:r>
            <a:endParaRPr lang="en-US" altLang="ja-JP" sz="1400" dirty="0" smtClean="0">
              <a:solidFill>
                <a:prstClr val="black"/>
              </a:solidFill>
              <a:latin typeface="Arial" charset="0"/>
            </a:endParaRPr>
          </a:p>
          <a:p>
            <a:pPr algn="ctr">
              <a:lnSpc>
                <a:spcPts val="1200"/>
              </a:lnSpc>
              <a:spcBef>
                <a:spcPct val="50000"/>
              </a:spcBef>
            </a:pPr>
            <a:r>
              <a:rPr lang="ja-JP" altLang="en-US" sz="1400" dirty="0" smtClean="0">
                <a:solidFill>
                  <a:prstClr val="black"/>
                </a:solidFill>
                <a:latin typeface="Arial" charset="0"/>
              </a:rPr>
              <a:t>（第５期の全国平均額）</a:t>
            </a:r>
            <a:endParaRPr lang="ja-JP" altLang="en-US" sz="1400" dirty="0">
              <a:solidFill>
                <a:prstClr val="black"/>
              </a:solidFill>
              <a:latin typeface="Arial" charset="0"/>
            </a:endParaRPr>
          </a:p>
        </p:txBody>
      </p:sp>
      <p:sp>
        <p:nvSpPr>
          <p:cNvPr id="6204" name="Text Box 32"/>
          <p:cNvSpPr txBox="1">
            <a:spLocks noChangeArrowheads="1"/>
          </p:cNvSpPr>
          <p:nvPr/>
        </p:nvSpPr>
        <p:spPr bwMode="auto">
          <a:xfrm>
            <a:off x="5385137" y="4941488"/>
            <a:ext cx="1087009" cy="307777"/>
          </a:xfrm>
          <a:prstGeom prst="rect">
            <a:avLst/>
          </a:prstGeom>
          <a:noFill/>
          <a:ln w="9525">
            <a:noFill/>
            <a:miter lim="800000"/>
            <a:headEnd/>
            <a:tailEnd/>
          </a:ln>
        </p:spPr>
        <p:txBody>
          <a:bodyPr>
            <a:spAutoFit/>
          </a:bodyPr>
          <a:lstStyle/>
          <a:p>
            <a:pPr algn="ctr">
              <a:spcBef>
                <a:spcPct val="50000"/>
              </a:spcBef>
            </a:pPr>
            <a:r>
              <a:rPr lang="ja-JP" altLang="en-US" sz="1400" dirty="0">
                <a:solidFill>
                  <a:prstClr val="black"/>
                </a:solidFill>
                <a:latin typeface="Arial" charset="0"/>
              </a:rPr>
              <a:t>第</a:t>
            </a:r>
            <a:r>
              <a:rPr lang="en-US" altLang="ja-JP" sz="1400" dirty="0">
                <a:solidFill>
                  <a:prstClr val="black"/>
                </a:solidFill>
                <a:latin typeface="Arial" charset="0"/>
              </a:rPr>
              <a:t>4</a:t>
            </a:r>
            <a:r>
              <a:rPr lang="ja-JP" altLang="en-US" sz="1400" dirty="0">
                <a:solidFill>
                  <a:prstClr val="black"/>
                </a:solidFill>
                <a:latin typeface="Arial" charset="0"/>
              </a:rPr>
              <a:t>段階</a:t>
            </a:r>
          </a:p>
        </p:txBody>
      </p:sp>
      <p:cxnSp>
        <p:nvCxnSpPr>
          <p:cNvPr id="74" name="直線コネクタ 73"/>
          <p:cNvCxnSpPr/>
          <p:nvPr/>
        </p:nvCxnSpPr>
        <p:spPr>
          <a:xfrm>
            <a:off x="8481392" y="3509464"/>
            <a:ext cx="0" cy="2088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6393331" y="3797496"/>
            <a:ext cx="1" cy="1800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a:stCxn id="6165" idx="1"/>
          </p:cNvCxnSpPr>
          <p:nvPr/>
        </p:nvCxnSpPr>
        <p:spPr>
          <a:xfrm flipH="1" flipV="1">
            <a:off x="3954775" y="4012102"/>
            <a:ext cx="718" cy="36003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 Box 39"/>
          <p:cNvSpPr txBox="1">
            <a:spLocks noChangeArrowheads="1"/>
          </p:cNvSpPr>
          <p:nvPr/>
        </p:nvSpPr>
        <p:spPr bwMode="auto">
          <a:xfrm>
            <a:off x="267282" y="5048313"/>
            <a:ext cx="653192" cy="338554"/>
          </a:xfrm>
          <a:prstGeom prst="rect">
            <a:avLst/>
          </a:prstGeom>
          <a:noFill/>
          <a:ln w="9525">
            <a:noFill/>
            <a:miter lim="800000"/>
            <a:headEnd/>
            <a:tailEnd/>
          </a:ln>
        </p:spPr>
        <p:txBody>
          <a:bodyPr>
            <a:spAutoFit/>
          </a:bodyPr>
          <a:lstStyle/>
          <a:p>
            <a:pPr>
              <a:spcBef>
                <a:spcPct val="50000"/>
              </a:spcBef>
            </a:pPr>
            <a:r>
              <a:rPr lang="en-US" altLang="ja-JP" sz="1600" dirty="0" smtClean="0">
                <a:solidFill>
                  <a:srgbClr val="FF0000"/>
                </a:solidFill>
                <a:latin typeface="Arial" charset="0"/>
              </a:rPr>
              <a:t>0.3</a:t>
            </a:r>
            <a:endParaRPr lang="en-US" altLang="ja-JP" sz="1600" dirty="0">
              <a:solidFill>
                <a:srgbClr val="FF0000"/>
              </a:solidFill>
              <a:latin typeface="Arial" charset="0"/>
            </a:endParaRPr>
          </a:p>
        </p:txBody>
      </p:sp>
      <p:cxnSp>
        <p:nvCxnSpPr>
          <p:cNvPr id="96" name="直線コネクタ 95"/>
          <p:cNvCxnSpPr/>
          <p:nvPr/>
        </p:nvCxnSpPr>
        <p:spPr>
          <a:xfrm flipV="1">
            <a:off x="783771" y="5203371"/>
            <a:ext cx="1480448" cy="10886"/>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a:stCxn id="6168" idx="1"/>
          </p:cNvCxnSpPr>
          <p:nvPr/>
        </p:nvCxnSpPr>
        <p:spPr>
          <a:xfrm>
            <a:off x="2285397" y="4862544"/>
            <a:ext cx="867420" cy="6616"/>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flipV="1">
            <a:off x="2276457" y="4815071"/>
            <a:ext cx="6547" cy="398880"/>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3136027" y="4869160"/>
            <a:ext cx="0" cy="72008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flipH="1" flipV="1">
            <a:off x="3143464" y="4581128"/>
            <a:ext cx="9393" cy="288032"/>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a:off x="3124202" y="4581128"/>
            <a:ext cx="830568" cy="5274"/>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1" name="Text Box 39"/>
          <p:cNvSpPr txBox="1">
            <a:spLocks noChangeArrowheads="1"/>
          </p:cNvSpPr>
          <p:nvPr/>
        </p:nvSpPr>
        <p:spPr bwMode="auto">
          <a:xfrm>
            <a:off x="280928" y="4430496"/>
            <a:ext cx="653192" cy="338554"/>
          </a:xfrm>
          <a:prstGeom prst="rect">
            <a:avLst/>
          </a:prstGeom>
          <a:noFill/>
          <a:ln w="9525">
            <a:noFill/>
            <a:miter lim="800000"/>
            <a:headEnd/>
            <a:tailEnd/>
          </a:ln>
        </p:spPr>
        <p:txBody>
          <a:bodyPr>
            <a:spAutoFit/>
          </a:bodyPr>
          <a:lstStyle/>
          <a:p>
            <a:pPr>
              <a:spcBef>
                <a:spcPct val="50000"/>
              </a:spcBef>
            </a:pPr>
            <a:r>
              <a:rPr lang="en-US" altLang="ja-JP" sz="1600" dirty="0" smtClean="0">
                <a:solidFill>
                  <a:srgbClr val="FF0000"/>
                </a:solidFill>
                <a:latin typeface="Arial" charset="0"/>
              </a:rPr>
              <a:t>0.7</a:t>
            </a:r>
            <a:endParaRPr lang="en-US" altLang="ja-JP" sz="1600" dirty="0">
              <a:solidFill>
                <a:srgbClr val="FF0000"/>
              </a:solidFill>
              <a:latin typeface="Arial" charset="0"/>
            </a:endParaRPr>
          </a:p>
        </p:txBody>
      </p:sp>
      <p:cxnSp>
        <p:nvCxnSpPr>
          <p:cNvPr id="122" name="直線コネクタ 121"/>
          <p:cNvCxnSpPr/>
          <p:nvPr/>
        </p:nvCxnSpPr>
        <p:spPr>
          <a:xfrm>
            <a:off x="794707" y="4581128"/>
            <a:ext cx="2329537" cy="0"/>
          </a:xfrm>
          <a:prstGeom prst="line">
            <a:avLst/>
          </a:prstGeom>
          <a:ln w="63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4" name="下矢印 123"/>
          <p:cNvSpPr/>
          <p:nvPr/>
        </p:nvSpPr>
        <p:spPr>
          <a:xfrm>
            <a:off x="920599" y="4905192"/>
            <a:ext cx="1152127" cy="252000"/>
          </a:xfrm>
          <a:prstGeom prst="downArrow">
            <a:avLst/>
          </a:prstGeom>
          <a:solidFill>
            <a:schemeClr val="accent2">
              <a:lumMod val="40000"/>
              <a:lumOff val="6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5" name="下矢印 124"/>
          <p:cNvSpPr/>
          <p:nvPr/>
        </p:nvSpPr>
        <p:spPr>
          <a:xfrm>
            <a:off x="2405821" y="4458687"/>
            <a:ext cx="579379" cy="338785"/>
          </a:xfrm>
          <a:prstGeom prst="downArrow">
            <a:avLst/>
          </a:prstGeom>
          <a:solidFill>
            <a:schemeClr val="accent2">
              <a:lumMod val="40000"/>
              <a:lumOff val="6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6" name="下矢印 125"/>
          <p:cNvSpPr/>
          <p:nvPr/>
        </p:nvSpPr>
        <p:spPr>
          <a:xfrm>
            <a:off x="3283288" y="4403200"/>
            <a:ext cx="540001" cy="114376"/>
          </a:xfrm>
          <a:prstGeom prst="downArrow">
            <a:avLst/>
          </a:prstGeom>
          <a:solidFill>
            <a:schemeClr val="accent2">
              <a:lumMod val="40000"/>
              <a:lumOff val="6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7" name="Line 110"/>
          <p:cNvSpPr>
            <a:spLocks noChangeShapeType="1"/>
          </p:cNvSpPr>
          <p:nvPr/>
        </p:nvSpPr>
        <p:spPr bwMode="auto">
          <a:xfrm>
            <a:off x="772886" y="4365493"/>
            <a:ext cx="1505530" cy="6965"/>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66" name="角丸四角形 65"/>
          <p:cNvSpPr/>
          <p:nvPr/>
        </p:nvSpPr>
        <p:spPr>
          <a:xfrm>
            <a:off x="344506" y="676763"/>
            <a:ext cx="9267480" cy="1456102"/>
          </a:xfrm>
          <a:prstGeom prst="roundRect">
            <a:avLst>
              <a:gd name="adj" fmla="val 2866"/>
            </a:avLst>
          </a:prstGeom>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marL="355600" indent="-355600"/>
            <a:r>
              <a:rPr lang="en-US" altLang="ja-JP" sz="1600" dirty="0" smtClean="0">
                <a:solidFill>
                  <a:prstClr val="black"/>
                </a:solidFill>
                <a:latin typeface="Arial" charset="0"/>
              </a:rPr>
              <a:t>〔</a:t>
            </a:r>
            <a:r>
              <a:rPr lang="ja-JP" altLang="en-US" sz="1600" dirty="0" smtClean="0">
                <a:solidFill>
                  <a:prstClr val="black"/>
                </a:solidFill>
                <a:latin typeface="Arial" charset="0"/>
              </a:rPr>
              <a:t>見直し案</a:t>
            </a:r>
            <a:r>
              <a:rPr lang="en-US" altLang="ja-JP" sz="1600" dirty="0" smtClean="0">
                <a:solidFill>
                  <a:prstClr val="black"/>
                </a:solidFill>
                <a:latin typeface="Arial" charset="0"/>
              </a:rPr>
              <a:t>〕</a:t>
            </a:r>
          </a:p>
          <a:p>
            <a:pPr marL="355600" indent="-355600">
              <a:buFont typeface="Wingdings" pitchFamily="2" charset="2"/>
              <a:buChar char="n"/>
            </a:pPr>
            <a:r>
              <a:rPr lang="ja-JP" altLang="en-US" sz="1600" dirty="0" smtClean="0">
                <a:solidFill>
                  <a:prstClr val="black"/>
                </a:solidFill>
                <a:latin typeface="Arial" charset="0"/>
              </a:rPr>
              <a:t>給付費の５割の公費とは別枠で公費を投入し、</a:t>
            </a:r>
            <a:endParaRPr lang="en-US" altLang="ja-JP" sz="1600" dirty="0" smtClean="0">
              <a:solidFill>
                <a:prstClr val="black"/>
              </a:solidFill>
              <a:latin typeface="Arial" charset="0"/>
            </a:endParaRPr>
          </a:p>
          <a:p>
            <a:pPr marL="355600" indent="-355600"/>
            <a:r>
              <a:rPr lang="ja-JP" altLang="en-US" sz="1600" dirty="0" smtClean="0">
                <a:solidFill>
                  <a:prstClr val="black"/>
                </a:solidFill>
                <a:latin typeface="Arial" charset="0"/>
              </a:rPr>
              <a:t>　低所得の高齢者の保険料の軽減を強化。</a:t>
            </a:r>
            <a:endParaRPr lang="en-US" altLang="ja-JP" sz="1600" dirty="0" smtClean="0">
              <a:solidFill>
                <a:prstClr val="black"/>
              </a:solidFill>
              <a:latin typeface="Arial" charset="0"/>
            </a:endParaRPr>
          </a:p>
          <a:p>
            <a:pPr marL="355600" indent="-355600"/>
            <a:r>
              <a:rPr lang="ja-JP" altLang="en-US" sz="1400" dirty="0">
                <a:solidFill>
                  <a:prstClr val="black"/>
                </a:solidFill>
                <a:latin typeface="Arial" charset="0"/>
              </a:rPr>
              <a:t>（公費負担割合　国１／２、都道府県１／４、市町村１／４）　</a:t>
            </a:r>
            <a:r>
              <a:rPr lang="ja-JP" altLang="en-US" sz="1600" dirty="0" smtClean="0">
                <a:solidFill>
                  <a:prstClr val="black"/>
                </a:solidFill>
                <a:latin typeface="Arial" charset="0"/>
              </a:rPr>
              <a:t>　</a:t>
            </a:r>
            <a:endParaRPr lang="en-US" altLang="ja-JP" sz="1400" dirty="0" smtClean="0">
              <a:solidFill>
                <a:prstClr val="black"/>
              </a:solidFill>
              <a:latin typeface="Arial" charset="0"/>
            </a:endParaRPr>
          </a:p>
          <a:p>
            <a:pPr marL="355600" indent="-355600">
              <a:buFont typeface="Wingdings" pitchFamily="2" charset="2"/>
              <a:buChar char="n"/>
            </a:pPr>
            <a:r>
              <a:rPr lang="ja-JP" altLang="en-US" sz="1600" dirty="0" smtClean="0">
                <a:solidFill>
                  <a:prstClr val="black"/>
                </a:solidFill>
                <a:latin typeface="Arial" charset="0"/>
              </a:rPr>
              <a:t>平成</a:t>
            </a:r>
            <a:r>
              <a:rPr lang="en-US" altLang="ja-JP" sz="1600" dirty="0" smtClean="0">
                <a:solidFill>
                  <a:prstClr val="black"/>
                </a:solidFill>
                <a:latin typeface="Arial" charset="0"/>
              </a:rPr>
              <a:t>27</a:t>
            </a:r>
            <a:r>
              <a:rPr lang="ja-JP" altLang="en-US" sz="1600" dirty="0" smtClean="0">
                <a:solidFill>
                  <a:prstClr val="black"/>
                </a:solidFill>
                <a:latin typeface="Arial" charset="0"/>
              </a:rPr>
              <a:t>年度（第６期介護保険事業計画）から実施。</a:t>
            </a:r>
            <a:endParaRPr lang="en-US" altLang="ja-JP" sz="1600" dirty="0" smtClean="0">
              <a:solidFill>
                <a:prstClr val="black"/>
              </a:solidFill>
              <a:latin typeface="Arial" charset="0"/>
            </a:endParaRPr>
          </a:p>
        </p:txBody>
      </p:sp>
      <p:sp>
        <p:nvSpPr>
          <p:cNvPr id="6162" name="Line 11"/>
          <p:cNvSpPr>
            <a:spLocks noChangeShapeType="1"/>
          </p:cNvSpPr>
          <p:nvPr/>
        </p:nvSpPr>
        <p:spPr bwMode="auto">
          <a:xfrm>
            <a:off x="772937" y="5595258"/>
            <a:ext cx="9004650" cy="0"/>
          </a:xfrm>
          <a:prstGeom prst="line">
            <a:avLst/>
          </a:prstGeom>
          <a:noFill/>
          <a:ln w="31750">
            <a:solidFill>
              <a:schemeClr val="tx1"/>
            </a:solidFill>
            <a:round/>
            <a:headEnd/>
            <a:tailEnd type="arrow" w="med" len="med"/>
          </a:ln>
        </p:spPr>
        <p:txBody>
          <a:bodyPr/>
          <a:lstStyle/>
          <a:p>
            <a:endParaRPr lang="ja-JP" altLang="en-US">
              <a:solidFill>
                <a:prstClr val="black"/>
              </a:solidFill>
            </a:endParaRPr>
          </a:p>
        </p:txBody>
      </p:sp>
      <p:sp>
        <p:nvSpPr>
          <p:cNvPr id="6175" name="Text Box 24"/>
          <p:cNvSpPr txBox="1">
            <a:spLocks noChangeArrowheads="1"/>
          </p:cNvSpPr>
          <p:nvPr/>
        </p:nvSpPr>
        <p:spPr bwMode="auto">
          <a:xfrm>
            <a:off x="8791840" y="5720976"/>
            <a:ext cx="1196061" cy="307777"/>
          </a:xfrm>
          <a:prstGeom prst="rect">
            <a:avLst/>
          </a:prstGeom>
          <a:noFill/>
          <a:ln w="9525">
            <a:noFill/>
            <a:miter lim="800000"/>
            <a:headEnd/>
            <a:tailEnd/>
          </a:ln>
        </p:spPr>
        <p:txBody>
          <a:bodyPr>
            <a:spAutoFit/>
          </a:bodyPr>
          <a:lstStyle/>
          <a:p>
            <a:pPr algn="r">
              <a:spcBef>
                <a:spcPct val="50000"/>
              </a:spcBef>
            </a:pPr>
            <a:r>
              <a:rPr lang="ja-JP" altLang="en-US" sz="1400" dirty="0">
                <a:solidFill>
                  <a:prstClr val="black"/>
                </a:solidFill>
                <a:latin typeface="Arial" charset="0"/>
              </a:rPr>
              <a:t>収入</a:t>
            </a:r>
          </a:p>
        </p:txBody>
      </p:sp>
      <p:sp>
        <p:nvSpPr>
          <p:cNvPr id="56" name="Line 104"/>
          <p:cNvSpPr>
            <a:spLocks noChangeShapeType="1"/>
          </p:cNvSpPr>
          <p:nvPr/>
        </p:nvSpPr>
        <p:spPr bwMode="auto">
          <a:xfrm flipH="1">
            <a:off x="848547" y="5517232"/>
            <a:ext cx="216022" cy="432048"/>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69" name="Line 108"/>
          <p:cNvSpPr>
            <a:spLocks noChangeShapeType="1"/>
          </p:cNvSpPr>
          <p:nvPr/>
        </p:nvSpPr>
        <p:spPr bwMode="auto">
          <a:xfrm flipH="1">
            <a:off x="7401334" y="5229200"/>
            <a:ext cx="72007" cy="728538"/>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49" name="Text Box 4"/>
          <p:cNvSpPr txBox="1">
            <a:spLocks noChangeArrowheads="1"/>
          </p:cNvSpPr>
          <p:nvPr/>
        </p:nvSpPr>
        <p:spPr bwMode="auto">
          <a:xfrm>
            <a:off x="56088" y="5661248"/>
            <a:ext cx="1008563" cy="1038746"/>
          </a:xfrm>
          <a:prstGeom prst="rect">
            <a:avLst/>
          </a:prstGeom>
          <a:solidFill>
            <a:schemeClr val="bg1"/>
          </a:solidFill>
          <a:ln w="9525">
            <a:solidFill>
              <a:schemeClr val="tx1"/>
            </a:solidFill>
            <a:miter lim="800000"/>
            <a:headEnd/>
            <a:tailEnd/>
          </a:ln>
        </p:spPr>
        <p:txBody>
          <a:bodyPr wrap="square" lIns="72000" rIns="36000">
            <a:spAutoFit/>
          </a:bodyPr>
          <a:lstStyle/>
          <a:p>
            <a:pPr>
              <a:spcBef>
                <a:spcPct val="50000"/>
              </a:spcBef>
            </a:pPr>
            <a:r>
              <a:rPr lang="ja-JP" altLang="en-US" sz="1200" dirty="0">
                <a:solidFill>
                  <a:prstClr val="black"/>
                </a:solidFill>
                <a:latin typeface="Arial" charset="0"/>
              </a:rPr>
              <a:t>第</a:t>
            </a:r>
            <a:r>
              <a:rPr lang="en-US" altLang="ja-JP" sz="1200" dirty="0">
                <a:solidFill>
                  <a:prstClr val="black"/>
                </a:solidFill>
                <a:latin typeface="Arial" charset="0"/>
              </a:rPr>
              <a:t>1</a:t>
            </a:r>
            <a:r>
              <a:rPr lang="ja-JP" altLang="en-US" sz="1200" dirty="0">
                <a:solidFill>
                  <a:prstClr val="black"/>
                </a:solidFill>
                <a:latin typeface="Arial" charset="0"/>
              </a:rPr>
              <a:t>段階</a:t>
            </a:r>
          </a:p>
          <a:p>
            <a:pPr>
              <a:spcBef>
                <a:spcPct val="50000"/>
              </a:spcBef>
            </a:pPr>
            <a:r>
              <a:rPr lang="ja-JP" altLang="en-US" sz="900" dirty="0">
                <a:solidFill>
                  <a:prstClr val="black"/>
                </a:solidFill>
                <a:latin typeface="Arial" charset="0"/>
              </a:rPr>
              <a:t>生活保護被</a:t>
            </a:r>
            <a:r>
              <a:rPr lang="ja-JP" altLang="en-US" sz="900" dirty="0" smtClean="0">
                <a:solidFill>
                  <a:prstClr val="black"/>
                </a:solidFill>
                <a:latin typeface="Arial" charset="0"/>
              </a:rPr>
              <a:t>保護者</a:t>
            </a:r>
            <a:r>
              <a:rPr lang="ja-JP" altLang="en-US" sz="900" dirty="0">
                <a:solidFill>
                  <a:prstClr val="black"/>
                </a:solidFill>
                <a:latin typeface="Arial" charset="0"/>
              </a:rPr>
              <a:t>、</a:t>
            </a:r>
            <a:r>
              <a:rPr lang="ja-JP" altLang="en-US" sz="900" u="sng" dirty="0">
                <a:solidFill>
                  <a:prstClr val="black"/>
                </a:solidFill>
                <a:latin typeface="Arial" charset="0"/>
              </a:rPr>
              <a:t>世帯全員が</a:t>
            </a:r>
            <a:r>
              <a:rPr lang="ja-JP" altLang="en-US" sz="900" dirty="0">
                <a:solidFill>
                  <a:prstClr val="black"/>
                </a:solidFill>
                <a:latin typeface="Arial" charset="0"/>
              </a:rPr>
              <a:t>市町村民税</a:t>
            </a:r>
            <a:r>
              <a:rPr lang="ja-JP" altLang="en-US" sz="900" dirty="0">
                <a:solidFill>
                  <a:srgbClr val="FF0000"/>
                </a:solidFill>
                <a:latin typeface="Arial" charset="0"/>
              </a:rPr>
              <a:t>非課税</a:t>
            </a:r>
            <a:r>
              <a:rPr lang="ja-JP" altLang="en-US" sz="900" dirty="0">
                <a:solidFill>
                  <a:prstClr val="black"/>
                </a:solidFill>
                <a:latin typeface="Arial" charset="0"/>
              </a:rPr>
              <a:t>の老齢福祉年金受給者等</a:t>
            </a:r>
          </a:p>
        </p:txBody>
      </p:sp>
      <p:sp>
        <p:nvSpPr>
          <p:cNvPr id="50" name="Text Box 5"/>
          <p:cNvSpPr txBox="1">
            <a:spLocks noChangeArrowheads="1"/>
          </p:cNvSpPr>
          <p:nvPr/>
        </p:nvSpPr>
        <p:spPr bwMode="auto">
          <a:xfrm>
            <a:off x="1136590" y="5661248"/>
            <a:ext cx="1008111" cy="900246"/>
          </a:xfrm>
          <a:prstGeom prst="rect">
            <a:avLst/>
          </a:prstGeom>
          <a:solidFill>
            <a:schemeClr val="bg1"/>
          </a:solidFill>
          <a:ln w="9525">
            <a:solidFill>
              <a:schemeClr val="tx1"/>
            </a:solidFill>
            <a:miter lim="800000"/>
            <a:headEnd/>
            <a:tailEnd/>
          </a:ln>
        </p:spPr>
        <p:txBody>
          <a:bodyPr wrap="square" lIns="72000" rIns="36000">
            <a:spAutoFit/>
          </a:bodyPr>
          <a:lstStyle/>
          <a:p>
            <a:pPr>
              <a:spcBef>
                <a:spcPct val="50000"/>
              </a:spcBef>
            </a:pPr>
            <a:r>
              <a:rPr lang="ja-JP" altLang="en-US" sz="1200" dirty="0">
                <a:solidFill>
                  <a:prstClr val="black"/>
                </a:solidFill>
                <a:latin typeface="Arial" charset="0"/>
              </a:rPr>
              <a:t>第</a:t>
            </a:r>
            <a:r>
              <a:rPr lang="en-US" altLang="ja-JP" sz="1200" dirty="0">
                <a:solidFill>
                  <a:prstClr val="black"/>
                </a:solidFill>
                <a:latin typeface="Arial" charset="0"/>
              </a:rPr>
              <a:t>2</a:t>
            </a:r>
            <a:r>
              <a:rPr lang="ja-JP" altLang="en-US" sz="1200" dirty="0">
                <a:solidFill>
                  <a:prstClr val="black"/>
                </a:solidFill>
                <a:latin typeface="Arial" charset="0"/>
              </a:rPr>
              <a:t>段階</a:t>
            </a:r>
          </a:p>
          <a:p>
            <a:pPr>
              <a:spcBef>
                <a:spcPct val="50000"/>
              </a:spcBef>
            </a:pPr>
            <a:r>
              <a:rPr lang="ja-JP" altLang="en-US" sz="900" u="sng" dirty="0">
                <a:solidFill>
                  <a:prstClr val="black"/>
                </a:solidFill>
                <a:latin typeface="Arial" charset="0"/>
              </a:rPr>
              <a:t>世帯全員が</a:t>
            </a:r>
            <a:r>
              <a:rPr lang="ja-JP" altLang="en-US" sz="900" dirty="0">
                <a:solidFill>
                  <a:prstClr val="black"/>
                </a:solidFill>
                <a:latin typeface="Arial" charset="0"/>
              </a:rPr>
              <a:t>市町村民税</a:t>
            </a:r>
            <a:r>
              <a:rPr lang="ja-JP" altLang="en-US" sz="900" dirty="0" smtClean="0">
                <a:solidFill>
                  <a:srgbClr val="FF0000"/>
                </a:solidFill>
                <a:latin typeface="Arial" charset="0"/>
              </a:rPr>
              <a:t>非課税</a:t>
            </a:r>
            <a:r>
              <a:rPr lang="ja-JP" altLang="en-US" sz="900" dirty="0" smtClean="0">
                <a:solidFill>
                  <a:prstClr val="black"/>
                </a:solidFill>
                <a:latin typeface="Arial" charset="0"/>
              </a:rPr>
              <a:t>かつ</a:t>
            </a:r>
            <a:r>
              <a:rPr lang="ja-JP" altLang="en-US" sz="900" dirty="0">
                <a:solidFill>
                  <a:prstClr val="black"/>
                </a:solidFill>
                <a:latin typeface="Arial" charset="0"/>
              </a:rPr>
              <a:t>本人年金</a:t>
            </a:r>
            <a:r>
              <a:rPr lang="ja-JP" altLang="en-US" sz="900" dirty="0" smtClean="0">
                <a:solidFill>
                  <a:prstClr val="black"/>
                </a:solidFill>
                <a:latin typeface="Arial" charset="0"/>
              </a:rPr>
              <a:t>収入等</a:t>
            </a:r>
            <a:r>
              <a:rPr lang="en-US" altLang="ja-JP" sz="900" dirty="0" smtClean="0">
                <a:solidFill>
                  <a:srgbClr val="FF0000"/>
                </a:solidFill>
                <a:latin typeface="Arial" charset="0"/>
              </a:rPr>
              <a:t>80</a:t>
            </a:r>
            <a:r>
              <a:rPr lang="ja-JP" altLang="en-US" sz="900" dirty="0">
                <a:solidFill>
                  <a:srgbClr val="FF0000"/>
                </a:solidFill>
                <a:latin typeface="Arial" charset="0"/>
              </a:rPr>
              <a:t>万</a:t>
            </a:r>
            <a:r>
              <a:rPr lang="ja-JP" altLang="en-US" sz="900" dirty="0">
                <a:solidFill>
                  <a:prstClr val="black"/>
                </a:solidFill>
                <a:latin typeface="Arial" charset="0"/>
              </a:rPr>
              <a:t>円以下等</a:t>
            </a:r>
          </a:p>
        </p:txBody>
      </p:sp>
      <p:sp>
        <p:nvSpPr>
          <p:cNvPr id="51" name="Text Box 6"/>
          <p:cNvSpPr txBox="1">
            <a:spLocks noChangeArrowheads="1"/>
          </p:cNvSpPr>
          <p:nvPr/>
        </p:nvSpPr>
        <p:spPr bwMode="auto">
          <a:xfrm>
            <a:off x="3368824" y="5661248"/>
            <a:ext cx="936104" cy="900246"/>
          </a:xfrm>
          <a:prstGeom prst="rect">
            <a:avLst/>
          </a:prstGeom>
          <a:solidFill>
            <a:schemeClr val="bg1"/>
          </a:solidFill>
          <a:ln w="9525">
            <a:solidFill>
              <a:schemeClr val="tx1"/>
            </a:solidFill>
            <a:miter lim="800000"/>
            <a:headEnd/>
            <a:tailEnd/>
          </a:ln>
        </p:spPr>
        <p:txBody>
          <a:bodyPr wrap="square" lIns="72000" rIns="36000">
            <a:spAutoFit/>
          </a:bodyPr>
          <a:lstStyle/>
          <a:p>
            <a:pPr>
              <a:spcBef>
                <a:spcPct val="50000"/>
              </a:spcBef>
            </a:pPr>
            <a:r>
              <a:rPr lang="ja-JP" altLang="en-US" sz="1200" dirty="0">
                <a:solidFill>
                  <a:prstClr val="black"/>
                </a:solidFill>
                <a:latin typeface="Arial" charset="0"/>
              </a:rPr>
              <a:t>第</a:t>
            </a:r>
            <a:r>
              <a:rPr lang="en-US" altLang="ja-JP" sz="1200" dirty="0">
                <a:solidFill>
                  <a:prstClr val="black"/>
                </a:solidFill>
                <a:latin typeface="Arial" charset="0"/>
              </a:rPr>
              <a:t>3</a:t>
            </a:r>
            <a:r>
              <a:rPr lang="ja-JP" altLang="en-US" sz="1200" dirty="0">
                <a:solidFill>
                  <a:prstClr val="black"/>
                </a:solidFill>
                <a:latin typeface="Arial" charset="0"/>
              </a:rPr>
              <a:t>段階</a:t>
            </a:r>
          </a:p>
          <a:p>
            <a:pPr>
              <a:spcBef>
                <a:spcPct val="50000"/>
              </a:spcBef>
            </a:pPr>
            <a:r>
              <a:rPr lang="ja-JP" altLang="en-US" sz="900" u="sng" dirty="0">
                <a:solidFill>
                  <a:prstClr val="black"/>
                </a:solidFill>
                <a:latin typeface="Arial" charset="0"/>
              </a:rPr>
              <a:t>世帯全員が</a:t>
            </a:r>
            <a:r>
              <a:rPr lang="ja-JP" altLang="en-US" sz="900" dirty="0">
                <a:solidFill>
                  <a:prstClr val="black"/>
                </a:solidFill>
                <a:latin typeface="Arial" charset="0"/>
              </a:rPr>
              <a:t>市町村民税</a:t>
            </a:r>
            <a:r>
              <a:rPr lang="ja-JP" altLang="en-US" sz="900" dirty="0" smtClean="0">
                <a:solidFill>
                  <a:srgbClr val="FF0000"/>
                </a:solidFill>
                <a:latin typeface="Arial" charset="0"/>
              </a:rPr>
              <a:t>非課税</a:t>
            </a:r>
            <a:r>
              <a:rPr lang="ja-JP" altLang="en-US" sz="900" dirty="0" smtClean="0">
                <a:solidFill>
                  <a:prstClr val="black"/>
                </a:solidFill>
                <a:latin typeface="Arial" charset="0"/>
              </a:rPr>
              <a:t>かつ</a:t>
            </a:r>
            <a:r>
              <a:rPr lang="ja-JP" altLang="en-US" sz="900" dirty="0">
                <a:solidFill>
                  <a:prstClr val="black"/>
                </a:solidFill>
                <a:latin typeface="Arial" charset="0"/>
              </a:rPr>
              <a:t>本人年金</a:t>
            </a:r>
            <a:r>
              <a:rPr lang="ja-JP" altLang="en-US" sz="900" dirty="0" smtClean="0">
                <a:solidFill>
                  <a:prstClr val="black"/>
                </a:solidFill>
                <a:latin typeface="Arial" charset="0"/>
              </a:rPr>
              <a:t>収入</a:t>
            </a:r>
            <a:r>
              <a:rPr lang="ja-JP" altLang="en-US" sz="900" dirty="0" smtClean="0">
                <a:solidFill>
                  <a:srgbClr val="FF0000"/>
                </a:solidFill>
                <a:latin typeface="Arial" charset="0"/>
              </a:rPr>
              <a:t>１２０万円超等</a:t>
            </a:r>
            <a:endParaRPr lang="ja-JP" altLang="en-US" sz="900" dirty="0">
              <a:solidFill>
                <a:srgbClr val="FF0000"/>
              </a:solidFill>
              <a:latin typeface="Arial" charset="0"/>
            </a:endParaRPr>
          </a:p>
        </p:txBody>
      </p:sp>
      <p:sp>
        <p:nvSpPr>
          <p:cNvPr id="52" name="Text Box 7"/>
          <p:cNvSpPr txBox="1">
            <a:spLocks noChangeArrowheads="1"/>
          </p:cNvSpPr>
          <p:nvPr/>
        </p:nvSpPr>
        <p:spPr bwMode="auto">
          <a:xfrm>
            <a:off x="5676472" y="5661568"/>
            <a:ext cx="1076728" cy="761747"/>
          </a:xfrm>
          <a:prstGeom prst="rect">
            <a:avLst/>
          </a:prstGeom>
          <a:solidFill>
            <a:schemeClr val="bg1"/>
          </a:solidFill>
          <a:ln w="9525">
            <a:solidFill>
              <a:schemeClr val="tx1"/>
            </a:solidFill>
            <a:miter lim="800000"/>
            <a:headEnd/>
            <a:tailEnd/>
          </a:ln>
        </p:spPr>
        <p:txBody>
          <a:bodyPr wrap="square" lIns="36000" rIns="36000">
            <a:spAutoFit/>
          </a:bodyPr>
          <a:lstStyle/>
          <a:p>
            <a:pPr>
              <a:spcBef>
                <a:spcPct val="50000"/>
              </a:spcBef>
            </a:pPr>
            <a:r>
              <a:rPr lang="ja-JP" altLang="en-US" sz="1200" dirty="0">
                <a:solidFill>
                  <a:prstClr val="black"/>
                </a:solidFill>
                <a:latin typeface="Arial" charset="0"/>
              </a:rPr>
              <a:t>第</a:t>
            </a:r>
            <a:r>
              <a:rPr lang="en-US" altLang="ja-JP" sz="1200" dirty="0">
                <a:solidFill>
                  <a:prstClr val="black"/>
                </a:solidFill>
                <a:latin typeface="Arial" charset="0"/>
              </a:rPr>
              <a:t>4</a:t>
            </a:r>
            <a:r>
              <a:rPr lang="ja-JP" altLang="en-US" sz="1200" dirty="0">
                <a:solidFill>
                  <a:prstClr val="black"/>
                </a:solidFill>
                <a:latin typeface="Arial" charset="0"/>
              </a:rPr>
              <a:t>段階</a:t>
            </a:r>
          </a:p>
          <a:p>
            <a:pPr>
              <a:spcBef>
                <a:spcPct val="50000"/>
              </a:spcBef>
            </a:pPr>
            <a:r>
              <a:rPr lang="ja-JP" altLang="en-US" sz="900" u="sng" dirty="0">
                <a:solidFill>
                  <a:prstClr val="black"/>
                </a:solidFill>
                <a:latin typeface="Arial" charset="0"/>
              </a:rPr>
              <a:t>本人が</a:t>
            </a:r>
            <a:r>
              <a:rPr lang="ja-JP" altLang="en-US" sz="900" dirty="0">
                <a:solidFill>
                  <a:prstClr val="black"/>
                </a:solidFill>
                <a:latin typeface="Arial" charset="0"/>
              </a:rPr>
              <a:t>市町</a:t>
            </a:r>
            <a:r>
              <a:rPr lang="ja-JP" altLang="en-US" sz="900" dirty="0" smtClean="0">
                <a:solidFill>
                  <a:prstClr val="black"/>
                </a:solidFill>
                <a:latin typeface="Arial" charset="0"/>
              </a:rPr>
              <a:t>村民</a:t>
            </a:r>
            <a:r>
              <a:rPr lang="ja-JP" altLang="en-US" sz="900" dirty="0">
                <a:solidFill>
                  <a:prstClr val="black"/>
                </a:solidFill>
                <a:latin typeface="Arial" charset="0"/>
              </a:rPr>
              <a:t>税</a:t>
            </a:r>
            <a:r>
              <a:rPr lang="ja-JP" altLang="en-US" sz="900" dirty="0" smtClean="0">
                <a:solidFill>
                  <a:srgbClr val="FF0000"/>
                </a:solidFill>
                <a:latin typeface="Arial" charset="0"/>
              </a:rPr>
              <a:t>非課税</a:t>
            </a:r>
            <a:r>
              <a:rPr lang="ja-JP" altLang="en-US" sz="900" dirty="0" smtClean="0">
                <a:solidFill>
                  <a:prstClr val="black"/>
                </a:solidFill>
                <a:latin typeface="Arial" charset="0"/>
              </a:rPr>
              <a:t>（</a:t>
            </a:r>
            <a:r>
              <a:rPr lang="ja-JP" altLang="en-US" sz="900" dirty="0">
                <a:solidFill>
                  <a:prstClr val="black"/>
                </a:solidFill>
                <a:latin typeface="Arial" charset="0"/>
              </a:rPr>
              <a:t>世帯に</a:t>
            </a:r>
            <a:r>
              <a:rPr lang="ja-JP" altLang="en-US" sz="900" dirty="0">
                <a:solidFill>
                  <a:srgbClr val="0000FF"/>
                </a:solidFill>
                <a:latin typeface="Arial" charset="0"/>
              </a:rPr>
              <a:t>課税</a:t>
            </a:r>
            <a:r>
              <a:rPr lang="ja-JP" altLang="en-US" sz="900" dirty="0">
                <a:solidFill>
                  <a:prstClr val="black"/>
                </a:solidFill>
                <a:latin typeface="Arial" charset="0"/>
              </a:rPr>
              <a:t>者がいる）</a:t>
            </a:r>
          </a:p>
        </p:txBody>
      </p:sp>
      <p:sp>
        <p:nvSpPr>
          <p:cNvPr id="53" name="Text Box 8"/>
          <p:cNvSpPr txBox="1">
            <a:spLocks noChangeArrowheads="1"/>
          </p:cNvSpPr>
          <p:nvPr/>
        </p:nvSpPr>
        <p:spPr bwMode="auto">
          <a:xfrm>
            <a:off x="6969278" y="5661568"/>
            <a:ext cx="1152127" cy="761747"/>
          </a:xfrm>
          <a:prstGeom prst="rect">
            <a:avLst/>
          </a:prstGeom>
          <a:solidFill>
            <a:schemeClr val="bg1"/>
          </a:solidFill>
          <a:ln w="9525">
            <a:solidFill>
              <a:schemeClr val="tx1"/>
            </a:solidFill>
            <a:miter lim="800000"/>
            <a:headEnd/>
            <a:tailEnd/>
          </a:ln>
        </p:spPr>
        <p:txBody>
          <a:bodyPr wrap="square" lIns="36000" rIns="36000">
            <a:spAutoFit/>
          </a:bodyPr>
          <a:lstStyle/>
          <a:p>
            <a:pPr>
              <a:spcBef>
                <a:spcPct val="50000"/>
              </a:spcBef>
            </a:pPr>
            <a:r>
              <a:rPr lang="ja-JP" altLang="en-US" sz="1200" dirty="0">
                <a:solidFill>
                  <a:prstClr val="black"/>
                </a:solidFill>
                <a:latin typeface="Arial" charset="0"/>
              </a:rPr>
              <a:t>第</a:t>
            </a:r>
            <a:r>
              <a:rPr lang="en-US" altLang="ja-JP" sz="1200" dirty="0">
                <a:solidFill>
                  <a:prstClr val="black"/>
                </a:solidFill>
                <a:latin typeface="Arial" charset="0"/>
              </a:rPr>
              <a:t>5</a:t>
            </a:r>
            <a:r>
              <a:rPr lang="ja-JP" altLang="en-US" sz="1200" dirty="0">
                <a:solidFill>
                  <a:prstClr val="black"/>
                </a:solidFill>
                <a:latin typeface="Arial" charset="0"/>
              </a:rPr>
              <a:t>段階</a:t>
            </a:r>
          </a:p>
          <a:p>
            <a:pPr>
              <a:spcBef>
                <a:spcPct val="50000"/>
              </a:spcBef>
            </a:pPr>
            <a:r>
              <a:rPr lang="ja-JP" altLang="en-US" sz="900" dirty="0">
                <a:solidFill>
                  <a:prstClr val="black"/>
                </a:solidFill>
                <a:latin typeface="Arial" charset="0"/>
              </a:rPr>
              <a:t>市町村民税</a:t>
            </a:r>
            <a:r>
              <a:rPr lang="ja-JP" altLang="en-US" sz="900" dirty="0">
                <a:solidFill>
                  <a:srgbClr val="0000FF"/>
                </a:solidFill>
                <a:latin typeface="Arial" charset="0"/>
              </a:rPr>
              <a:t>課税</a:t>
            </a:r>
            <a:r>
              <a:rPr lang="ja-JP" altLang="en-US" sz="900" dirty="0" smtClean="0">
                <a:solidFill>
                  <a:prstClr val="black"/>
                </a:solidFill>
                <a:latin typeface="Arial" charset="0"/>
              </a:rPr>
              <a:t>かつ</a:t>
            </a:r>
            <a:r>
              <a:rPr lang="ja-JP" altLang="en-US" sz="900" dirty="0">
                <a:solidFill>
                  <a:prstClr val="black"/>
                </a:solidFill>
                <a:latin typeface="Arial" charset="0"/>
              </a:rPr>
              <a:t>合計</a:t>
            </a:r>
            <a:r>
              <a:rPr lang="ja-JP" altLang="en-US" sz="900" dirty="0" smtClean="0">
                <a:solidFill>
                  <a:prstClr val="black"/>
                </a:solidFill>
                <a:latin typeface="Arial" charset="0"/>
              </a:rPr>
              <a:t>所得金額</a:t>
            </a:r>
            <a:r>
              <a:rPr lang="en-US" altLang="ja-JP" sz="900" dirty="0" smtClean="0">
                <a:solidFill>
                  <a:prstClr val="black"/>
                </a:solidFill>
                <a:latin typeface="Arial" charset="0"/>
              </a:rPr>
              <a:t>190</a:t>
            </a:r>
            <a:r>
              <a:rPr lang="ja-JP" altLang="en-US" sz="900" dirty="0" smtClean="0">
                <a:solidFill>
                  <a:prstClr val="black"/>
                </a:solidFill>
                <a:latin typeface="Arial" charset="0"/>
              </a:rPr>
              <a:t>万</a:t>
            </a:r>
            <a:r>
              <a:rPr lang="ja-JP" altLang="en-US" sz="900" dirty="0">
                <a:solidFill>
                  <a:prstClr val="black"/>
                </a:solidFill>
                <a:latin typeface="Arial" charset="0"/>
              </a:rPr>
              <a:t>円未満</a:t>
            </a:r>
            <a:endParaRPr lang="en-US" altLang="ja-JP" sz="900" dirty="0">
              <a:solidFill>
                <a:prstClr val="black"/>
              </a:solidFill>
              <a:latin typeface="Arial" charset="0"/>
            </a:endParaRPr>
          </a:p>
        </p:txBody>
      </p:sp>
      <p:sp>
        <p:nvSpPr>
          <p:cNvPr id="54" name="Text Box 9"/>
          <p:cNvSpPr txBox="1">
            <a:spLocks noChangeArrowheads="1"/>
          </p:cNvSpPr>
          <p:nvPr/>
        </p:nvSpPr>
        <p:spPr bwMode="auto">
          <a:xfrm>
            <a:off x="8337424" y="5661568"/>
            <a:ext cx="1152127" cy="761747"/>
          </a:xfrm>
          <a:prstGeom prst="rect">
            <a:avLst/>
          </a:prstGeom>
          <a:solidFill>
            <a:schemeClr val="bg1"/>
          </a:solidFill>
          <a:ln w="9525">
            <a:solidFill>
              <a:schemeClr val="tx1"/>
            </a:solidFill>
            <a:miter lim="800000"/>
            <a:headEnd/>
            <a:tailEnd/>
          </a:ln>
        </p:spPr>
        <p:txBody>
          <a:bodyPr wrap="square" lIns="36000" rIns="36000">
            <a:spAutoFit/>
          </a:bodyPr>
          <a:lstStyle/>
          <a:p>
            <a:pPr>
              <a:spcBef>
                <a:spcPct val="50000"/>
              </a:spcBef>
            </a:pPr>
            <a:r>
              <a:rPr lang="ja-JP" altLang="en-US" sz="1200" dirty="0">
                <a:solidFill>
                  <a:prstClr val="black"/>
                </a:solidFill>
                <a:latin typeface="Arial" charset="0"/>
              </a:rPr>
              <a:t>第</a:t>
            </a:r>
            <a:r>
              <a:rPr lang="en-US" altLang="ja-JP" sz="1200" dirty="0">
                <a:solidFill>
                  <a:prstClr val="black"/>
                </a:solidFill>
                <a:latin typeface="Arial" charset="0"/>
              </a:rPr>
              <a:t>6</a:t>
            </a:r>
            <a:r>
              <a:rPr lang="ja-JP" altLang="en-US" sz="1200" dirty="0">
                <a:solidFill>
                  <a:prstClr val="black"/>
                </a:solidFill>
                <a:latin typeface="Arial" charset="0"/>
              </a:rPr>
              <a:t>段階</a:t>
            </a:r>
          </a:p>
          <a:p>
            <a:pPr>
              <a:spcBef>
                <a:spcPct val="50000"/>
              </a:spcBef>
            </a:pPr>
            <a:r>
              <a:rPr lang="ja-JP" altLang="en-US" sz="900" dirty="0">
                <a:solidFill>
                  <a:prstClr val="black"/>
                </a:solidFill>
                <a:latin typeface="Arial" charset="0"/>
              </a:rPr>
              <a:t>市町村民税</a:t>
            </a:r>
            <a:r>
              <a:rPr lang="ja-JP" altLang="en-US" sz="900" dirty="0">
                <a:solidFill>
                  <a:srgbClr val="0000FF"/>
                </a:solidFill>
                <a:latin typeface="Arial" charset="0"/>
              </a:rPr>
              <a:t>課税</a:t>
            </a:r>
            <a:r>
              <a:rPr lang="ja-JP" altLang="en-US" sz="900" dirty="0" smtClean="0">
                <a:solidFill>
                  <a:prstClr val="black"/>
                </a:solidFill>
                <a:latin typeface="Arial" charset="0"/>
              </a:rPr>
              <a:t>かつ</a:t>
            </a:r>
            <a:r>
              <a:rPr lang="ja-JP" altLang="en-US" sz="900" dirty="0">
                <a:solidFill>
                  <a:prstClr val="black"/>
                </a:solidFill>
                <a:latin typeface="Arial" charset="0"/>
              </a:rPr>
              <a:t>合計</a:t>
            </a:r>
            <a:r>
              <a:rPr lang="ja-JP" altLang="en-US" sz="900" dirty="0" smtClean="0">
                <a:solidFill>
                  <a:prstClr val="black"/>
                </a:solidFill>
                <a:latin typeface="Arial" charset="0"/>
              </a:rPr>
              <a:t>所得金額</a:t>
            </a:r>
            <a:r>
              <a:rPr lang="en-US" altLang="ja-JP" sz="900" dirty="0" smtClean="0">
                <a:solidFill>
                  <a:prstClr val="black"/>
                </a:solidFill>
                <a:latin typeface="Arial" charset="0"/>
              </a:rPr>
              <a:t>190</a:t>
            </a:r>
            <a:r>
              <a:rPr lang="ja-JP" altLang="en-US" sz="900" dirty="0" smtClean="0">
                <a:solidFill>
                  <a:srgbClr val="0000FF"/>
                </a:solidFill>
                <a:latin typeface="Arial" charset="0"/>
              </a:rPr>
              <a:t>万</a:t>
            </a:r>
            <a:r>
              <a:rPr lang="ja-JP" altLang="en-US" sz="900" dirty="0">
                <a:solidFill>
                  <a:srgbClr val="0000FF"/>
                </a:solidFill>
                <a:latin typeface="Arial" charset="0"/>
              </a:rPr>
              <a:t>円</a:t>
            </a:r>
            <a:r>
              <a:rPr lang="ja-JP" altLang="en-US" sz="900" dirty="0">
                <a:solidFill>
                  <a:prstClr val="black"/>
                </a:solidFill>
                <a:latin typeface="Arial" charset="0"/>
              </a:rPr>
              <a:t>以上</a:t>
            </a:r>
          </a:p>
        </p:txBody>
      </p:sp>
      <p:sp>
        <p:nvSpPr>
          <p:cNvPr id="73" name="Text Box 32"/>
          <p:cNvSpPr txBox="1">
            <a:spLocks noChangeArrowheads="1"/>
          </p:cNvSpPr>
          <p:nvPr/>
        </p:nvSpPr>
        <p:spPr bwMode="auto">
          <a:xfrm>
            <a:off x="745130" y="5243816"/>
            <a:ext cx="844202" cy="292388"/>
          </a:xfrm>
          <a:prstGeom prst="rect">
            <a:avLst/>
          </a:prstGeom>
          <a:noFill/>
          <a:ln w="9525">
            <a:noFill/>
            <a:miter lim="800000"/>
            <a:headEnd/>
            <a:tailEnd/>
          </a:ln>
        </p:spPr>
        <p:txBody>
          <a:bodyPr wrap="square">
            <a:spAutoFit/>
          </a:bodyPr>
          <a:lstStyle/>
          <a:p>
            <a:pPr>
              <a:spcBef>
                <a:spcPct val="50000"/>
              </a:spcBef>
            </a:pPr>
            <a:r>
              <a:rPr lang="ja-JP" altLang="en-US" sz="1300" dirty="0" smtClean="0">
                <a:solidFill>
                  <a:prstClr val="black"/>
                </a:solidFill>
                <a:latin typeface="Arial" charset="0"/>
              </a:rPr>
              <a:t>第</a:t>
            </a:r>
            <a:r>
              <a:rPr lang="en-US" altLang="ja-JP" sz="1300" dirty="0" smtClean="0">
                <a:solidFill>
                  <a:prstClr val="black"/>
                </a:solidFill>
                <a:latin typeface="Arial" charset="0"/>
              </a:rPr>
              <a:t>1</a:t>
            </a:r>
            <a:r>
              <a:rPr lang="ja-JP" altLang="en-US" sz="1300" dirty="0" smtClean="0">
                <a:solidFill>
                  <a:prstClr val="black"/>
                </a:solidFill>
                <a:latin typeface="Arial" charset="0"/>
              </a:rPr>
              <a:t>段階</a:t>
            </a:r>
            <a:endParaRPr lang="ja-JP" altLang="en-US" sz="1300" dirty="0">
              <a:solidFill>
                <a:prstClr val="black"/>
              </a:solidFill>
              <a:latin typeface="Arial" charset="0"/>
            </a:endParaRPr>
          </a:p>
        </p:txBody>
      </p:sp>
      <p:sp>
        <p:nvSpPr>
          <p:cNvPr id="76" name="Text Box 32"/>
          <p:cNvSpPr txBox="1">
            <a:spLocks noChangeArrowheads="1"/>
          </p:cNvSpPr>
          <p:nvPr/>
        </p:nvSpPr>
        <p:spPr bwMode="auto">
          <a:xfrm>
            <a:off x="1474595" y="5233242"/>
            <a:ext cx="886285" cy="307777"/>
          </a:xfrm>
          <a:prstGeom prst="rect">
            <a:avLst/>
          </a:prstGeom>
          <a:noFill/>
          <a:ln w="9525">
            <a:noFill/>
            <a:miter lim="800000"/>
            <a:headEnd/>
            <a:tailEnd/>
          </a:ln>
        </p:spPr>
        <p:txBody>
          <a:bodyPr wrap="square">
            <a:spAutoFit/>
          </a:bodyPr>
          <a:lstStyle/>
          <a:p>
            <a:pPr>
              <a:spcBef>
                <a:spcPct val="50000"/>
              </a:spcBef>
            </a:pPr>
            <a:r>
              <a:rPr lang="ja-JP" altLang="en-US" sz="1400" dirty="0" smtClean="0">
                <a:solidFill>
                  <a:prstClr val="black"/>
                </a:solidFill>
                <a:latin typeface="Arial" charset="0"/>
              </a:rPr>
              <a:t>第</a:t>
            </a:r>
            <a:r>
              <a:rPr lang="en-US" altLang="ja-JP" sz="1400" dirty="0" smtClean="0">
                <a:solidFill>
                  <a:prstClr val="black"/>
                </a:solidFill>
                <a:latin typeface="Arial" charset="0"/>
              </a:rPr>
              <a:t>2</a:t>
            </a:r>
            <a:r>
              <a:rPr lang="ja-JP" altLang="en-US" sz="1400" dirty="0" smtClean="0">
                <a:solidFill>
                  <a:prstClr val="black"/>
                </a:solidFill>
                <a:latin typeface="Arial" charset="0"/>
              </a:rPr>
              <a:t>段階</a:t>
            </a:r>
            <a:endParaRPr lang="ja-JP" altLang="en-US" sz="1400" dirty="0">
              <a:solidFill>
                <a:prstClr val="black"/>
              </a:solidFill>
              <a:latin typeface="Arial" charset="0"/>
            </a:endParaRPr>
          </a:p>
        </p:txBody>
      </p:sp>
      <p:sp>
        <p:nvSpPr>
          <p:cNvPr id="77" name="Text Box 32"/>
          <p:cNvSpPr txBox="1">
            <a:spLocks noChangeArrowheads="1"/>
          </p:cNvSpPr>
          <p:nvPr/>
        </p:nvSpPr>
        <p:spPr bwMode="auto">
          <a:xfrm>
            <a:off x="2345389" y="4961097"/>
            <a:ext cx="969535" cy="492443"/>
          </a:xfrm>
          <a:prstGeom prst="rect">
            <a:avLst/>
          </a:prstGeom>
          <a:noFill/>
          <a:ln w="9525">
            <a:noFill/>
            <a:miter lim="800000"/>
            <a:headEnd/>
            <a:tailEnd/>
          </a:ln>
        </p:spPr>
        <p:txBody>
          <a:bodyPr wrap="square">
            <a:spAutoFit/>
          </a:bodyPr>
          <a:lstStyle/>
          <a:p>
            <a:pPr>
              <a:spcBef>
                <a:spcPct val="50000"/>
              </a:spcBef>
            </a:pPr>
            <a:r>
              <a:rPr lang="ja-JP" altLang="en-US" sz="1300" dirty="0" smtClean="0">
                <a:solidFill>
                  <a:prstClr val="black"/>
                </a:solidFill>
                <a:latin typeface="Arial" charset="0"/>
              </a:rPr>
              <a:t>特例</a:t>
            </a:r>
            <a:endParaRPr lang="en-US" altLang="ja-JP" sz="1300" dirty="0" smtClean="0">
              <a:solidFill>
                <a:prstClr val="black"/>
              </a:solidFill>
              <a:latin typeface="Arial" charset="0"/>
            </a:endParaRPr>
          </a:p>
          <a:p>
            <a:r>
              <a:rPr lang="ja-JP" altLang="en-US" sz="1300" dirty="0" smtClean="0">
                <a:solidFill>
                  <a:prstClr val="black"/>
                </a:solidFill>
                <a:latin typeface="Arial" charset="0"/>
              </a:rPr>
              <a:t>第</a:t>
            </a:r>
            <a:r>
              <a:rPr lang="en-US" altLang="ja-JP" sz="1300" dirty="0" smtClean="0">
                <a:solidFill>
                  <a:prstClr val="black"/>
                </a:solidFill>
                <a:latin typeface="Arial" charset="0"/>
              </a:rPr>
              <a:t>3</a:t>
            </a:r>
            <a:r>
              <a:rPr lang="ja-JP" altLang="en-US" sz="1300" dirty="0" smtClean="0">
                <a:solidFill>
                  <a:prstClr val="black"/>
                </a:solidFill>
                <a:latin typeface="Arial" charset="0"/>
              </a:rPr>
              <a:t>段階</a:t>
            </a:r>
            <a:endParaRPr lang="ja-JP" altLang="en-US" sz="1300" dirty="0">
              <a:solidFill>
                <a:prstClr val="black"/>
              </a:solidFill>
              <a:latin typeface="Arial" charset="0"/>
            </a:endParaRPr>
          </a:p>
        </p:txBody>
      </p:sp>
      <p:sp>
        <p:nvSpPr>
          <p:cNvPr id="78" name="Text Box 32"/>
          <p:cNvSpPr txBox="1">
            <a:spLocks noChangeArrowheads="1"/>
          </p:cNvSpPr>
          <p:nvPr/>
        </p:nvSpPr>
        <p:spPr bwMode="auto">
          <a:xfrm>
            <a:off x="3150827" y="4941488"/>
            <a:ext cx="1022086" cy="307777"/>
          </a:xfrm>
          <a:prstGeom prst="rect">
            <a:avLst/>
          </a:prstGeom>
          <a:noFill/>
          <a:ln w="9525">
            <a:noFill/>
            <a:miter lim="800000"/>
            <a:headEnd/>
            <a:tailEnd/>
          </a:ln>
        </p:spPr>
        <p:txBody>
          <a:bodyPr wrap="square">
            <a:spAutoFit/>
          </a:bodyPr>
          <a:lstStyle/>
          <a:p>
            <a:r>
              <a:rPr lang="ja-JP" altLang="en-US" sz="1400" dirty="0" smtClean="0">
                <a:solidFill>
                  <a:prstClr val="black"/>
                </a:solidFill>
                <a:latin typeface="Arial" charset="0"/>
              </a:rPr>
              <a:t>第</a:t>
            </a:r>
            <a:r>
              <a:rPr lang="en-US" altLang="ja-JP" sz="1400" dirty="0" smtClean="0">
                <a:solidFill>
                  <a:prstClr val="black"/>
                </a:solidFill>
                <a:latin typeface="Arial" charset="0"/>
              </a:rPr>
              <a:t>3</a:t>
            </a:r>
            <a:r>
              <a:rPr lang="ja-JP" altLang="en-US" sz="1400" dirty="0" smtClean="0">
                <a:solidFill>
                  <a:prstClr val="black"/>
                </a:solidFill>
                <a:latin typeface="Arial" charset="0"/>
              </a:rPr>
              <a:t>段階</a:t>
            </a:r>
            <a:endParaRPr lang="ja-JP" altLang="en-US" sz="1400" dirty="0">
              <a:solidFill>
                <a:prstClr val="black"/>
              </a:solidFill>
              <a:latin typeface="Arial" charset="0"/>
            </a:endParaRPr>
          </a:p>
        </p:txBody>
      </p:sp>
      <p:sp>
        <p:nvSpPr>
          <p:cNvPr id="91" name="左右矢印 90"/>
          <p:cNvSpPr/>
          <p:nvPr/>
        </p:nvSpPr>
        <p:spPr>
          <a:xfrm>
            <a:off x="812961" y="2348880"/>
            <a:ext cx="3095999" cy="609604"/>
          </a:xfrm>
          <a:prstGeom prst="leftRightArrow">
            <a:avLst>
              <a:gd name="adj1" fmla="val 64492"/>
              <a:gd name="adj2" fmla="val 50000"/>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lnSpc>
                <a:spcPts val="1400"/>
              </a:lnSpc>
            </a:pPr>
            <a:r>
              <a:rPr lang="ja-JP" altLang="en-US" sz="1400" dirty="0" smtClean="0">
                <a:solidFill>
                  <a:prstClr val="black"/>
                </a:solidFill>
              </a:rPr>
              <a:t>市町村民税</a:t>
            </a:r>
            <a:endParaRPr lang="en-US" altLang="ja-JP" sz="1400" dirty="0" smtClean="0">
              <a:solidFill>
                <a:prstClr val="black"/>
              </a:solidFill>
            </a:endParaRPr>
          </a:p>
          <a:p>
            <a:pPr algn="ctr">
              <a:lnSpc>
                <a:spcPts val="1400"/>
              </a:lnSpc>
            </a:pPr>
            <a:r>
              <a:rPr lang="ja-JP" altLang="en-US" sz="1400" b="1" dirty="0" smtClean="0">
                <a:solidFill>
                  <a:prstClr val="black"/>
                </a:solidFill>
              </a:rPr>
              <a:t>世帯</a:t>
            </a:r>
            <a:r>
              <a:rPr lang="ja-JP" altLang="en-US" sz="1400" dirty="0" smtClean="0">
                <a:solidFill>
                  <a:prstClr val="black"/>
                </a:solidFill>
              </a:rPr>
              <a:t>全員が</a:t>
            </a:r>
            <a:r>
              <a:rPr lang="ja-JP" altLang="en-US" sz="1400" b="1" dirty="0" smtClean="0">
                <a:solidFill>
                  <a:srgbClr val="FF0000"/>
                </a:solidFill>
              </a:rPr>
              <a:t>非課税</a:t>
            </a:r>
            <a:endParaRPr lang="ja-JP" altLang="en-US" sz="1400" b="1" dirty="0">
              <a:solidFill>
                <a:prstClr val="white"/>
              </a:solidFill>
            </a:endParaRPr>
          </a:p>
        </p:txBody>
      </p:sp>
      <p:sp>
        <p:nvSpPr>
          <p:cNvPr id="92" name="左右矢印 91"/>
          <p:cNvSpPr/>
          <p:nvPr/>
        </p:nvSpPr>
        <p:spPr>
          <a:xfrm>
            <a:off x="3944931" y="2360086"/>
            <a:ext cx="2448000" cy="598719"/>
          </a:xfrm>
          <a:prstGeom prst="leftRightArrow">
            <a:avLst>
              <a:gd name="adj1" fmla="val 64492"/>
              <a:gd name="adj2" fmla="val 50000"/>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lnSpc>
                <a:spcPts val="1400"/>
              </a:lnSpc>
            </a:pPr>
            <a:r>
              <a:rPr lang="ja-JP" altLang="en-US" sz="1400" dirty="0" smtClean="0">
                <a:solidFill>
                  <a:prstClr val="black"/>
                </a:solidFill>
              </a:rPr>
              <a:t>市町村民税</a:t>
            </a:r>
            <a:r>
              <a:rPr lang="ja-JP" altLang="en-US" sz="1400" b="1" dirty="0" smtClean="0">
                <a:solidFill>
                  <a:prstClr val="black"/>
                </a:solidFill>
              </a:rPr>
              <a:t>本人</a:t>
            </a:r>
            <a:r>
              <a:rPr lang="ja-JP" altLang="en-US" sz="1400" dirty="0" smtClean="0">
                <a:solidFill>
                  <a:prstClr val="black"/>
                </a:solidFill>
              </a:rPr>
              <a:t>が</a:t>
            </a:r>
            <a:r>
              <a:rPr lang="ja-JP" altLang="en-US" sz="1400" b="1" dirty="0" smtClean="0">
                <a:solidFill>
                  <a:srgbClr val="FF0000"/>
                </a:solidFill>
              </a:rPr>
              <a:t>非課税</a:t>
            </a:r>
            <a:endParaRPr lang="en-US" altLang="ja-JP" sz="1400" b="1" dirty="0" smtClean="0">
              <a:solidFill>
                <a:srgbClr val="FF0000"/>
              </a:solidFill>
            </a:endParaRPr>
          </a:p>
          <a:p>
            <a:pPr algn="ctr">
              <a:lnSpc>
                <a:spcPts val="1400"/>
              </a:lnSpc>
            </a:pPr>
            <a:r>
              <a:rPr lang="ja-JP" altLang="en-US" sz="1400" b="1" dirty="0" smtClean="0">
                <a:solidFill>
                  <a:prstClr val="black"/>
                </a:solidFill>
              </a:rPr>
              <a:t>世帯</a:t>
            </a:r>
            <a:r>
              <a:rPr lang="ja-JP" altLang="en-US" sz="1400" dirty="0" smtClean="0">
                <a:solidFill>
                  <a:prstClr val="black"/>
                </a:solidFill>
              </a:rPr>
              <a:t>に</a:t>
            </a:r>
            <a:r>
              <a:rPr lang="ja-JP" altLang="en-US" sz="1400" b="1" dirty="0" smtClean="0">
                <a:solidFill>
                  <a:srgbClr val="0070C0"/>
                </a:solidFill>
              </a:rPr>
              <a:t>課税者</a:t>
            </a:r>
            <a:r>
              <a:rPr lang="ja-JP" altLang="en-US" sz="1400" dirty="0" smtClean="0">
                <a:solidFill>
                  <a:prstClr val="black"/>
                </a:solidFill>
              </a:rPr>
              <a:t>がいる</a:t>
            </a:r>
            <a:endParaRPr lang="ja-JP" altLang="en-US" sz="1400" dirty="0">
              <a:solidFill>
                <a:prstClr val="black"/>
              </a:solidFill>
            </a:endParaRPr>
          </a:p>
        </p:txBody>
      </p:sp>
      <p:sp>
        <p:nvSpPr>
          <p:cNvPr id="93" name="左右矢印 92"/>
          <p:cNvSpPr/>
          <p:nvPr/>
        </p:nvSpPr>
        <p:spPr>
          <a:xfrm>
            <a:off x="6393204" y="2348880"/>
            <a:ext cx="3168354" cy="620490"/>
          </a:xfrm>
          <a:prstGeom prst="leftRightArrow">
            <a:avLst>
              <a:gd name="adj1" fmla="val 64492"/>
              <a:gd name="adj2" fmla="val 50000"/>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nSpc>
                <a:spcPts val="1400"/>
              </a:lnSpc>
            </a:pPr>
            <a:r>
              <a:rPr lang="ja-JP" altLang="en-US" sz="1400" dirty="0" smtClean="0">
                <a:solidFill>
                  <a:prstClr val="black"/>
                </a:solidFill>
              </a:rPr>
              <a:t>市町村民税　</a:t>
            </a:r>
            <a:r>
              <a:rPr lang="ja-JP" altLang="en-US" sz="1400" b="1" dirty="0" smtClean="0">
                <a:solidFill>
                  <a:prstClr val="black"/>
                </a:solidFill>
              </a:rPr>
              <a:t>本人</a:t>
            </a:r>
            <a:r>
              <a:rPr lang="ja-JP" altLang="en-US" sz="1400" dirty="0" smtClean="0">
                <a:solidFill>
                  <a:prstClr val="black"/>
                </a:solidFill>
              </a:rPr>
              <a:t>が</a:t>
            </a:r>
            <a:r>
              <a:rPr lang="ja-JP" altLang="en-US" sz="1400" b="1" dirty="0" smtClean="0">
                <a:solidFill>
                  <a:srgbClr val="0070C0"/>
                </a:solidFill>
              </a:rPr>
              <a:t>課税</a:t>
            </a:r>
            <a:endParaRPr lang="ja-JP" altLang="en-US" sz="1400" b="1" dirty="0">
              <a:solidFill>
                <a:srgbClr val="0070C0"/>
              </a:solidFill>
            </a:endParaRPr>
          </a:p>
        </p:txBody>
      </p:sp>
      <p:sp>
        <p:nvSpPr>
          <p:cNvPr id="84" name="Line 105"/>
          <p:cNvSpPr>
            <a:spLocks noChangeShapeType="1"/>
          </p:cNvSpPr>
          <p:nvPr/>
        </p:nvSpPr>
        <p:spPr bwMode="auto">
          <a:xfrm>
            <a:off x="5385049" y="4005064"/>
            <a:ext cx="0" cy="1584176"/>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90" name="Line 105"/>
          <p:cNvSpPr>
            <a:spLocks noChangeShapeType="1"/>
          </p:cNvSpPr>
          <p:nvPr/>
        </p:nvSpPr>
        <p:spPr bwMode="auto">
          <a:xfrm>
            <a:off x="3980976" y="4221088"/>
            <a:ext cx="1404072" cy="0"/>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97" name="Text Box 32"/>
          <p:cNvSpPr txBox="1">
            <a:spLocks noChangeArrowheads="1"/>
          </p:cNvSpPr>
          <p:nvPr/>
        </p:nvSpPr>
        <p:spPr bwMode="auto">
          <a:xfrm>
            <a:off x="4233087" y="4941168"/>
            <a:ext cx="1110123" cy="523220"/>
          </a:xfrm>
          <a:prstGeom prst="rect">
            <a:avLst/>
          </a:prstGeom>
          <a:noFill/>
          <a:ln w="9525">
            <a:noFill/>
            <a:miter lim="800000"/>
            <a:headEnd/>
            <a:tailEnd/>
          </a:ln>
        </p:spPr>
        <p:txBody>
          <a:bodyPr wrap="square">
            <a:spAutoFit/>
          </a:bodyPr>
          <a:lstStyle/>
          <a:p>
            <a:pPr>
              <a:spcBef>
                <a:spcPct val="50000"/>
              </a:spcBef>
            </a:pPr>
            <a:r>
              <a:rPr lang="ja-JP" altLang="en-US" sz="1400" dirty="0" smtClean="0">
                <a:solidFill>
                  <a:prstClr val="black"/>
                </a:solidFill>
                <a:latin typeface="Arial" charset="0"/>
              </a:rPr>
              <a:t>特例</a:t>
            </a:r>
            <a:endParaRPr lang="en-US" altLang="ja-JP" sz="1400" dirty="0" smtClean="0">
              <a:solidFill>
                <a:prstClr val="black"/>
              </a:solidFill>
              <a:latin typeface="Arial" charset="0"/>
            </a:endParaRPr>
          </a:p>
          <a:p>
            <a:r>
              <a:rPr lang="ja-JP" altLang="en-US" sz="1400" dirty="0" smtClean="0">
                <a:solidFill>
                  <a:prstClr val="black"/>
                </a:solidFill>
                <a:latin typeface="Arial" charset="0"/>
              </a:rPr>
              <a:t>第</a:t>
            </a:r>
            <a:r>
              <a:rPr lang="en-US" altLang="ja-JP" sz="1400" dirty="0" smtClean="0">
                <a:solidFill>
                  <a:prstClr val="black"/>
                </a:solidFill>
                <a:latin typeface="Arial" charset="0"/>
              </a:rPr>
              <a:t>4</a:t>
            </a:r>
            <a:r>
              <a:rPr lang="ja-JP" altLang="en-US" sz="1400" dirty="0" smtClean="0">
                <a:solidFill>
                  <a:prstClr val="black"/>
                </a:solidFill>
                <a:latin typeface="Arial" charset="0"/>
              </a:rPr>
              <a:t>段階</a:t>
            </a:r>
            <a:endParaRPr lang="ja-JP" altLang="en-US" sz="1400" dirty="0">
              <a:solidFill>
                <a:prstClr val="black"/>
              </a:solidFill>
              <a:latin typeface="Arial" charset="0"/>
            </a:endParaRPr>
          </a:p>
        </p:txBody>
      </p:sp>
      <p:sp>
        <p:nvSpPr>
          <p:cNvPr id="67" name="角丸四角形吹き出し 66"/>
          <p:cNvSpPr/>
          <p:nvPr/>
        </p:nvSpPr>
        <p:spPr>
          <a:xfrm>
            <a:off x="4105407" y="4365104"/>
            <a:ext cx="5168145" cy="504056"/>
          </a:xfrm>
          <a:prstGeom prst="wedgeRoundRectCallout">
            <a:avLst>
              <a:gd name="adj1" fmla="val -70876"/>
              <a:gd name="adj2" fmla="val 30905"/>
              <a:gd name="adj3" fmla="val 16667"/>
            </a:avLst>
          </a:prstGeom>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a:lstStyle/>
          <a:p>
            <a:pPr algn="ctr">
              <a:defRPr/>
            </a:pPr>
            <a:r>
              <a:rPr lang="ja-JP" altLang="en-US" sz="1400" spc="-100" dirty="0">
                <a:solidFill>
                  <a:prstClr val="black"/>
                </a:solidFill>
              </a:rPr>
              <a:t>更</a:t>
            </a:r>
            <a:r>
              <a:rPr lang="ja-JP" altLang="en-US" sz="1400" spc="-100" dirty="0" smtClean="0">
                <a:solidFill>
                  <a:prstClr val="black"/>
                </a:solidFill>
              </a:rPr>
              <a:t>なる保険料軽減を</a:t>
            </a:r>
            <a:r>
              <a:rPr lang="ja-JP" altLang="en-US" sz="1400" spc="-100" dirty="0">
                <a:solidFill>
                  <a:prstClr val="black"/>
                </a:solidFill>
              </a:rPr>
              <a:t>行い</a:t>
            </a:r>
            <a:r>
              <a:rPr lang="ja-JP" altLang="en-US" sz="1400" spc="-100" dirty="0" smtClean="0">
                <a:solidFill>
                  <a:prstClr val="black"/>
                </a:solidFill>
              </a:rPr>
              <a:t>、その軽減分</a:t>
            </a:r>
            <a:r>
              <a:rPr lang="ja-JP" altLang="en-US" sz="1400" spc="-100" dirty="0">
                <a:solidFill>
                  <a:prstClr val="black"/>
                </a:solidFill>
              </a:rPr>
              <a:t>を公費により補填</a:t>
            </a:r>
            <a:r>
              <a:rPr lang="ja-JP" altLang="en-US" sz="1400" spc="-100" dirty="0" smtClean="0">
                <a:solidFill>
                  <a:prstClr val="black"/>
                </a:solidFill>
              </a:rPr>
              <a:t>。</a:t>
            </a:r>
            <a:endParaRPr lang="en-US" altLang="ja-JP" sz="1400" spc="-100" dirty="0" smtClean="0">
              <a:solidFill>
                <a:prstClr val="black"/>
              </a:solidFill>
            </a:endParaRPr>
          </a:p>
          <a:p>
            <a:pPr algn="ctr">
              <a:defRPr/>
            </a:pPr>
            <a:r>
              <a:rPr lang="ja-JP" altLang="en-US" sz="1400" dirty="0" smtClean="0">
                <a:solidFill>
                  <a:prstClr val="black"/>
                </a:solidFill>
              </a:rPr>
              <a:t>（</a:t>
            </a:r>
            <a:r>
              <a:rPr lang="en-US" altLang="ja-JP" sz="1400" dirty="0" smtClean="0">
                <a:solidFill>
                  <a:prstClr val="black"/>
                </a:solidFill>
              </a:rPr>
              <a:t>2015</a:t>
            </a:r>
            <a:r>
              <a:rPr lang="ja-JP" altLang="en-US" sz="1400" dirty="0" smtClean="0">
                <a:solidFill>
                  <a:prstClr val="black"/>
                </a:solidFill>
              </a:rPr>
              <a:t>年度時点で最大</a:t>
            </a:r>
            <a:r>
              <a:rPr lang="en-US" altLang="ja-JP" sz="1400" dirty="0" smtClean="0">
                <a:solidFill>
                  <a:prstClr val="black"/>
                </a:solidFill>
              </a:rPr>
              <a:t>1,300</a:t>
            </a:r>
            <a:r>
              <a:rPr lang="ja-JP" altLang="en-US" sz="1400" dirty="0" smtClean="0">
                <a:solidFill>
                  <a:prstClr val="black"/>
                </a:solidFill>
              </a:rPr>
              <a:t>億円の公費投入）</a:t>
            </a:r>
            <a:endParaRPr lang="ja-JP" altLang="en-US" sz="1400" dirty="0">
              <a:solidFill>
                <a:prstClr val="black"/>
              </a:solidFill>
            </a:endParaRPr>
          </a:p>
        </p:txBody>
      </p:sp>
      <p:sp>
        <p:nvSpPr>
          <p:cNvPr id="98" name="下矢印 97"/>
          <p:cNvSpPr/>
          <p:nvPr/>
        </p:nvSpPr>
        <p:spPr>
          <a:xfrm>
            <a:off x="4088905" y="4077072"/>
            <a:ext cx="504056" cy="108000"/>
          </a:xfrm>
          <a:prstGeom prst="down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168" name="Line 17"/>
          <p:cNvSpPr>
            <a:spLocks noChangeShapeType="1"/>
          </p:cNvSpPr>
          <p:nvPr/>
        </p:nvSpPr>
        <p:spPr bwMode="auto">
          <a:xfrm>
            <a:off x="2285382" y="4358488"/>
            <a:ext cx="0" cy="504056"/>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104" name="Line 23"/>
          <p:cNvSpPr>
            <a:spLocks noChangeShapeType="1"/>
          </p:cNvSpPr>
          <p:nvPr/>
        </p:nvSpPr>
        <p:spPr bwMode="auto">
          <a:xfrm>
            <a:off x="3944931" y="4005064"/>
            <a:ext cx="2448272" cy="0"/>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107" name="Line 104"/>
          <p:cNvSpPr>
            <a:spLocks noChangeShapeType="1"/>
          </p:cNvSpPr>
          <p:nvPr/>
        </p:nvSpPr>
        <p:spPr bwMode="auto">
          <a:xfrm flipH="1">
            <a:off x="2576800" y="5445224"/>
            <a:ext cx="72007" cy="504056"/>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105" name="Text Box 120"/>
          <p:cNvSpPr txBox="1">
            <a:spLocks noChangeArrowheads="1"/>
          </p:cNvSpPr>
          <p:nvPr/>
        </p:nvSpPr>
        <p:spPr bwMode="auto">
          <a:xfrm>
            <a:off x="2216803" y="5661248"/>
            <a:ext cx="1080119" cy="1177200"/>
          </a:xfrm>
          <a:prstGeom prst="rect">
            <a:avLst/>
          </a:prstGeom>
          <a:solidFill>
            <a:schemeClr val="bg1"/>
          </a:solidFill>
          <a:ln w="9525">
            <a:solidFill>
              <a:schemeClr val="tx1"/>
            </a:solidFill>
            <a:miter lim="800000"/>
            <a:headEnd/>
            <a:tailEnd/>
          </a:ln>
        </p:spPr>
        <p:txBody>
          <a:bodyPr wrap="square" lIns="72000" rIns="36000">
            <a:noAutofit/>
          </a:bodyPr>
          <a:lstStyle/>
          <a:p>
            <a:r>
              <a:rPr lang="ja-JP" altLang="en-US" sz="1200" dirty="0" smtClean="0">
                <a:solidFill>
                  <a:prstClr val="black"/>
                </a:solidFill>
              </a:rPr>
              <a:t>特例第</a:t>
            </a:r>
            <a:r>
              <a:rPr lang="en-US" altLang="ja-JP" sz="1200" dirty="0" smtClean="0">
                <a:solidFill>
                  <a:prstClr val="black"/>
                </a:solidFill>
              </a:rPr>
              <a:t>3</a:t>
            </a:r>
            <a:r>
              <a:rPr lang="ja-JP" altLang="en-US" sz="1200" dirty="0" smtClean="0">
                <a:solidFill>
                  <a:prstClr val="black"/>
                </a:solidFill>
              </a:rPr>
              <a:t>段階</a:t>
            </a:r>
            <a:endParaRPr lang="en-US" altLang="ja-JP" sz="900" dirty="0" smtClean="0">
              <a:solidFill>
                <a:prstClr val="black"/>
              </a:solidFill>
            </a:endParaRPr>
          </a:p>
          <a:p>
            <a:pPr algn="ctr"/>
            <a:endParaRPr lang="en-US" altLang="ja-JP" sz="500" dirty="0" smtClean="0">
              <a:solidFill>
                <a:prstClr val="black"/>
              </a:solidFill>
            </a:endParaRPr>
          </a:p>
          <a:p>
            <a:pPr algn="ctr"/>
            <a:r>
              <a:rPr lang="ja-JP" altLang="en-US" sz="900" dirty="0" smtClean="0">
                <a:solidFill>
                  <a:prstClr val="black"/>
                </a:solidFill>
              </a:rPr>
              <a:t>（保険者判断で</a:t>
            </a:r>
            <a:endParaRPr lang="en-US" altLang="ja-JP" sz="900" dirty="0" smtClean="0">
              <a:solidFill>
                <a:prstClr val="black"/>
              </a:solidFill>
            </a:endParaRPr>
          </a:p>
          <a:p>
            <a:pPr algn="ctr"/>
            <a:r>
              <a:rPr lang="ja-JP" altLang="en-US" sz="900" dirty="0" smtClean="0">
                <a:solidFill>
                  <a:prstClr val="black"/>
                </a:solidFill>
              </a:rPr>
              <a:t>設定可能）</a:t>
            </a:r>
            <a:endParaRPr lang="en-US" altLang="ja-JP" sz="900" dirty="0" smtClean="0">
              <a:solidFill>
                <a:prstClr val="black"/>
              </a:solidFill>
            </a:endParaRPr>
          </a:p>
          <a:p>
            <a:r>
              <a:rPr lang="ja-JP" altLang="en-US" sz="900" u="sng" dirty="0" smtClean="0">
                <a:solidFill>
                  <a:prstClr val="black"/>
                </a:solidFill>
              </a:rPr>
              <a:t>世帯全員が</a:t>
            </a:r>
            <a:r>
              <a:rPr lang="ja-JP" altLang="en-US" sz="900" dirty="0" smtClean="0">
                <a:solidFill>
                  <a:srgbClr val="FF0000"/>
                </a:solidFill>
              </a:rPr>
              <a:t>非課税</a:t>
            </a:r>
            <a:r>
              <a:rPr lang="ja-JP" altLang="en-US" sz="900" dirty="0" smtClean="0">
                <a:solidFill>
                  <a:prstClr val="black"/>
                </a:solidFill>
              </a:rPr>
              <a:t>かつ本人年金収入等</a:t>
            </a:r>
            <a:r>
              <a:rPr lang="en-US" altLang="ja-JP" sz="900" dirty="0" smtClean="0">
                <a:solidFill>
                  <a:srgbClr val="FF0000"/>
                </a:solidFill>
              </a:rPr>
              <a:t>80</a:t>
            </a:r>
            <a:r>
              <a:rPr lang="ja-JP" altLang="en-US" sz="900" dirty="0" smtClean="0">
                <a:solidFill>
                  <a:srgbClr val="FF0000"/>
                </a:solidFill>
              </a:rPr>
              <a:t>万円超</a:t>
            </a:r>
            <a:r>
              <a:rPr lang="en-US" altLang="ja-JP" sz="900" dirty="0" smtClean="0">
                <a:solidFill>
                  <a:srgbClr val="FF0000"/>
                </a:solidFill>
              </a:rPr>
              <a:t>120</a:t>
            </a:r>
            <a:r>
              <a:rPr lang="ja-JP" altLang="en-US" sz="900" dirty="0" smtClean="0">
                <a:solidFill>
                  <a:srgbClr val="FF0066"/>
                </a:solidFill>
              </a:rPr>
              <a:t>万円</a:t>
            </a:r>
            <a:r>
              <a:rPr lang="ja-JP" altLang="en-US" sz="900" dirty="0" smtClean="0">
                <a:solidFill>
                  <a:srgbClr val="FF0000"/>
                </a:solidFill>
              </a:rPr>
              <a:t>以下</a:t>
            </a:r>
            <a:endParaRPr lang="ja-JP" altLang="en-US" sz="900" dirty="0">
              <a:solidFill>
                <a:prstClr val="black"/>
              </a:solidFill>
            </a:endParaRPr>
          </a:p>
        </p:txBody>
      </p:sp>
      <p:sp>
        <p:nvSpPr>
          <p:cNvPr id="110" name="Line 104"/>
          <p:cNvSpPr>
            <a:spLocks noChangeShapeType="1"/>
          </p:cNvSpPr>
          <p:nvPr/>
        </p:nvSpPr>
        <p:spPr bwMode="auto">
          <a:xfrm>
            <a:off x="4448946" y="5409272"/>
            <a:ext cx="144016" cy="468000"/>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109" name="Text Box 120"/>
          <p:cNvSpPr txBox="1">
            <a:spLocks noChangeArrowheads="1"/>
          </p:cNvSpPr>
          <p:nvPr/>
        </p:nvSpPr>
        <p:spPr bwMode="auto">
          <a:xfrm>
            <a:off x="4377055" y="5661248"/>
            <a:ext cx="1080119" cy="1008112"/>
          </a:xfrm>
          <a:prstGeom prst="rect">
            <a:avLst/>
          </a:prstGeom>
          <a:solidFill>
            <a:schemeClr val="bg1"/>
          </a:solidFill>
          <a:ln w="9525">
            <a:solidFill>
              <a:schemeClr val="tx1"/>
            </a:solidFill>
            <a:miter lim="800000"/>
            <a:headEnd/>
            <a:tailEnd/>
          </a:ln>
        </p:spPr>
        <p:txBody>
          <a:bodyPr wrap="square" lIns="72000" rIns="36000">
            <a:noAutofit/>
          </a:bodyPr>
          <a:lstStyle/>
          <a:p>
            <a:r>
              <a:rPr lang="ja-JP" altLang="en-US" sz="1200" dirty="0" smtClean="0">
                <a:solidFill>
                  <a:prstClr val="black"/>
                </a:solidFill>
              </a:rPr>
              <a:t>特例第</a:t>
            </a:r>
            <a:r>
              <a:rPr lang="en-US" altLang="ja-JP" sz="1200" dirty="0" smtClean="0">
                <a:solidFill>
                  <a:prstClr val="black"/>
                </a:solidFill>
              </a:rPr>
              <a:t>4</a:t>
            </a:r>
            <a:r>
              <a:rPr lang="ja-JP" altLang="en-US" sz="1200" dirty="0" smtClean="0">
                <a:solidFill>
                  <a:prstClr val="black"/>
                </a:solidFill>
              </a:rPr>
              <a:t>段階</a:t>
            </a:r>
            <a:endParaRPr lang="en-US" altLang="ja-JP" sz="900" dirty="0" smtClean="0">
              <a:solidFill>
                <a:prstClr val="black"/>
              </a:solidFill>
            </a:endParaRPr>
          </a:p>
          <a:p>
            <a:pPr algn="ctr"/>
            <a:endParaRPr lang="en-US" altLang="ja-JP" sz="500" dirty="0" smtClean="0">
              <a:solidFill>
                <a:prstClr val="black"/>
              </a:solidFill>
            </a:endParaRPr>
          </a:p>
          <a:p>
            <a:pPr algn="ctr"/>
            <a:r>
              <a:rPr lang="ja-JP" altLang="en-US" sz="900" dirty="0" smtClean="0">
                <a:solidFill>
                  <a:prstClr val="black"/>
                </a:solidFill>
              </a:rPr>
              <a:t>（保険者判断で</a:t>
            </a:r>
            <a:endParaRPr lang="en-US" altLang="ja-JP" sz="900" dirty="0" smtClean="0">
              <a:solidFill>
                <a:prstClr val="black"/>
              </a:solidFill>
            </a:endParaRPr>
          </a:p>
          <a:p>
            <a:pPr algn="ctr"/>
            <a:r>
              <a:rPr lang="ja-JP" altLang="en-US" sz="900" dirty="0" smtClean="0">
                <a:solidFill>
                  <a:prstClr val="black"/>
                </a:solidFill>
              </a:rPr>
              <a:t>設定可能）</a:t>
            </a:r>
            <a:endParaRPr lang="en-US" altLang="ja-JP" sz="900" dirty="0" smtClean="0">
              <a:solidFill>
                <a:prstClr val="black"/>
              </a:solidFill>
            </a:endParaRPr>
          </a:p>
          <a:p>
            <a:r>
              <a:rPr lang="ja-JP" altLang="en-US" sz="900" u="sng" dirty="0" smtClean="0">
                <a:solidFill>
                  <a:prstClr val="black"/>
                </a:solidFill>
              </a:rPr>
              <a:t>本人が</a:t>
            </a:r>
            <a:r>
              <a:rPr lang="ja-JP" altLang="en-US" sz="900" dirty="0" smtClean="0">
                <a:solidFill>
                  <a:srgbClr val="FF0000"/>
                </a:solidFill>
              </a:rPr>
              <a:t>非課税</a:t>
            </a:r>
            <a:r>
              <a:rPr lang="ja-JP" altLang="en-US" sz="900" dirty="0" smtClean="0">
                <a:solidFill>
                  <a:prstClr val="black"/>
                </a:solidFill>
              </a:rPr>
              <a:t>かつ本人年金収入等</a:t>
            </a:r>
            <a:r>
              <a:rPr lang="en-US" altLang="ja-JP" sz="900" dirty="0" smtClean="0">
                <a:solidFill>
                  <a:srgbClr val="FF0000"/>
                </a:solidFill>
              </a:rPr>
              <a:t>80</a:t>
            </a:r>
            <a:r>
              <a:rPr lang="ja-JP" altLang="en-US" sz="900" dirty="0" smtClean="0">
                <a:solidFill>
                  <a:srgbClr val="FF0000"/>
                </a:solidFill>
              </a:rPr>
              <a:t>万円以下</a:t>
            </a:r>
            <a:endParaRPr lang="ja-JP" altLang="en-US" sz="900" dirty="0">
              <a:solidFill>
                <a:prstClr val="black"/>
              </a:solidFill>
            </a:endParaRPr>
          </a:p>
        </p:txBody>
      </p:sp>
      <p:graphicFrame>
        <p:nvGraphicFramePr>
          <p:cNvPr id="102" name="表 101"/>
          <p:cNvGraphicFramePr>
            <a:graphicFrameLocks noGrp="1"/>
          </p:cNvGraphicFramePr>
          <p:nvPr>
            <p:extLst>
              <p:ext uri="{D42A27DB-BD31-4B8C-83A1-F6EECF244321}">
                <p14:modId xmlns:p14="http://schemas.microsoft.com/office/powerpoint/2010/main" val="4289658049"/>
              </p:ext>
            </p:extLst>
          </p:nvPr>
        </p:nvGraphicFramePr>
        <p:xfrm>
          <a:off x="6035594" y="980728"/>
          <a:ext cx="2916000" cy="873610"/>
        </p:xfrm>
        <a:graphic>
          <a:graphicData uri="http://schemas.openxmlformats.org/drawingml/2006/table">
            <a:tbl>
              <a:tblPr firstRow="1" bandRow="1">
                <a:tableStyleId>{D7AC3CCA-C797-4891-BE02-D94E43425B78}</a:tableStyleId>
              </a:tblPr>
              <a:tblGrid>
                <a:gridCol w="1332000"/>
                <a:gridCol w="1584000"/>
              </a:tblGrid>
              <a:tr h="302890">
                <a:tc>
                  <a:txBody>
                    <a:bodyPr/>
                    <a:lstStyle/>
                    <a:p>
                      <a:r>
                        <a:rPr kumimoji="1" lang="ja-JP" altLang="en-US" sz="1400" b="0" dirty="0" smtClean="0"/>
                        <a:t>第１・第２段階</a:t>
                      </a:r>
                      <a:endParaRPr kumimoji="1" lang="ja-JP" altLang="en-US" sz="1400" b="0" dirty="0"/>
                    </a:p>
                  </a:txBody>
                  <a:tcPr marL="84406" marR="84406" marT="36000" marB="36000" anchor="ctr">
                    <a:noFill/>
                  </a:tcPr>
                </a:tc>
                <a:tc>
                  <a:txBody>
                    <a:bodyPr/>
                    <a:lstStyle/>
                    <a:p>
                      <a:pPr algn="l"/>
                      <a:r>
                        <a:rPr kumimoji="1" lang="en-US" altLang="ja-JP" sz="1400" b="0" dirty="0" smtClean="0"/>
                        <a:t>0.5</a:t>
                      </a:r>
                      <a:r>
                        <a:rPr kumimoji="1" lang="ja-JP" altLang="en-US" sz="1400" b="0" baseline="0" dirty="0" smtClean="0"/>
                        <a:t>  　</a:t>
                      </a:r>
                      <a:r>
                        <a:rPr kumimoji="1" lang="ja-JP" altLang="en-US" sz="1400" b="0" dirty="0" smtClean="0"/>
                        <a:t>→　</a:t>
                      </a:r>
                      <a:r>
                        <a:rPr kumimoji="1" lang="ja-JP" altLang="en-US" sz="1400" b="0" baseline="0" dirty="0" smtClean="0"/>
                        <a:t>    </a:t>
                      </a:r>
                      <a:r>
                        <a:rPr kumimoji="1" lang="en-US" altLang="ja-JP" sz="1400" b="0" dirty="0" smtClean="0"/>
                        <a:t>0.3</a:t>
                      </a:r>
                      <a:endParaRPr kumimoji="1" lang="ja-JP" altLang="en-US" sz="1400" b="0" dirty="0"/>
                    </a:p>
                  </a:txBody>
                  <a:tcPr marL="84406" marR="84406" marT="36000" marB="36000" anchor="ctr">
                    <a:noFill/>
                  </a:tcPr>
                </a:tc>
              </a:tr>
              <a:tr h="280830">
                <a:tc>
                  <a:txBody>
                    <a:bodyPr/>
                    <a:lstStyle/>
                    <a:p>
                      <a:r>
                        <a:rPr kumimoji="1" lang="ja-JP" altLang="en-US" sz="1400" b="0" dirty="0" smtClean="0"/>
                        <a:t>特例第３段階</a:t>
                      </a:r>
                      <a:endParaRPr kumimoji="1" lang="ja-JP" altLang="en-US" sz="1400" b="0" dirty="0"/>
                    </a:p>
                  </a:txBody>
                  <a:tcPr marL="84406" marR="84406" marT="36000" marB="36000" anchor="ctr">
                    <a:noFill/>
                  </a:tcPr>
                </a:tc>
                <a:tc>
                  <a:txBody>
                    <a:bodyPr/>
                    <a:lstStyle/>
                    <a:p>
                      <a:pPr algn="l"/>
                      <a:r>
                        <a:rPr kumimoji="1" lang="en-US" altLang="ja-JP" sz="1400" b="0" dirty="0" smtClean="0"/>
                        <a:t>0.75</a:t>
                      </a:r>
                      <a:r>
                        <a:rPr kumimoji="1" lang="ja-JP" altLang="en-US" sz="1400" b="0" dirty="0" smtClean="0"/>
                        <a:t>　→　    </a:t>
                      </a:r>
                      <a:r>
                        <a:rPr kumimoji="1" lang="en-US" altLang="ja-JP" sz="1400" b="0" dirty="0" smtClean="0"/>
                        <a:t>0.5</a:t>
                      </a:r>
                      <a:endParaRPr kumimoji="1" lang="ja-JP" altLang="en-US" sz="1400" b="0" dirty="0"/>
                    </a:p>
                  </a:txBody>
                  <a:tcPr marL="84406" marR="84406" marT="36000" marB="36000" anchor="ctr">
                    <a:noFill/>
                  </a:tcPr>
                </a:tc>
              </a:tr>
              <a:tr h="280830">
                <a:tc>
                  <a:txBody>
                    <a:bodyPr/>
                    <a:lstStyle/>
                    <a:p>
                      <a:r>
                        <a:rPr kumimoji="1" lang="ja-JP" altLang="en-US" sz="1400" dirty="0" smtClean="0"/>
                        <a:t>第３段階</a:t>
                      </a:r>
                      <a:endParaRPr kumimoji="1" lang="ja-JP" altLang="en-US" sz="1400" dirty="0"/>
                    </a:p>
                  </a:txBody>
                  <a:tcPr marL="84406" marR="84406" marT="36000" marB="36000" anchor="ctr">
                    <a:noFill/>
                  </a:tcPr>
                </a:tc>
                <a:tc>
                  <a:txBody>
                    <a:bodyPr/>
                    <a:lstStyle/>
                    <a:p>
                      <a:pPr algn="l"/>
                      <a:r>
                        <a:rPr kumimoji="1" lang="en-US" altLang="ja-JP" sz="1400" b="0" dirty="0" smtClean="0"/>
                        <a:t>0.75</a:t>
                      </a:r>
                      <a:r>
                        <a:rPr kumimoji="1" lang="ja-JP" altLang="en-US" sz="1400" b="0" dirty="0" smtClean="0"/>
                        <a:t>　→　    </a:t>
                      </a:r>
                      <a:r>
                        <a:rPr kumimoji="1" lang="en-US" altLang="ja-JP" sz="1400" b="0" dirty="0" smtClean="0"/>
                        <a:t>0.7</a:t>
                      </a:r>
                      <a:endParaRPr kumimoji="1" lang="ja-JP" altLang="en-US" sz="1400" b="0" dirty="0"/>
                    </a:p>
                  </a:txBody>
                  <a:tcPr marL="84406" marR="84406" marT="36000" marB="36000" anchor="ctr">
                    <a:noFill/>
                  </a:tcPr>
                </a:tc>
              </a:tr>
            </a:tbl>
          </a:graphicData>
        </a:graphic>
      </p:graphicFrame>
      <p:sp>
        <p:nvSpPr>
          <p:cNvPr id="111" name="テキスト ボックス 110"/>
          <p:cNvSpPr txBox="1"/>
          <p:nvPr/>
        </p:nvSpPr>
        <p:spPr>
          <a:xfrm>
            <a:off x="7929080" y="677033"/>
            <a:ext cx="1080121" cy="276999"/>
          </a:xfrm>
          <a:prstGeom prst="rect">
            <a:avLst/>
          </a:prstGeom>
          <a:noFill/>
        </p:spPr>
        <p:txBody>
          <a:bodyPr wrap="square" rtlCol="0">
            <a:spAutoFit/>
          </a:bodyPr>
          <a:lstStyle/>
          <a:p>
            <a:pPr algn="ctr"/>
            <a:r>
              <a:rPr lang="en-US" altLang="ja-JP" sz="1200" dirty="0" smtClean="0">
                <a:solidFill>
                  <a:prstClr val="black"/>
                </a:solidFill>
              </a:rPr>
              <a:t>27</a:t>
            </a:r>
            <a:r>
              <a:rPr lang="ja-JP" altLang="en-US" sz="1200" dirty="0" smtClean="0">
                <a:solidFill>
                  <a:prstClr val="black"/>
                </a:solidFill>
              </a:rPr>
              <a:t>年度～</a:t>
            </a:r>
            <a:endParaRPr lang="ja-JP" altLang="en-US" sz="1200" dirty="0">
              <a:solidFill>
                <a:prstClr val="black"/>
              </a:solidFill>
            </a:endParaRPr>
          </a:p>
        </p:txBody>
      </p:sp>
      <p:sp>
        <p:nvSpPr>
          <p:cNvPr id="113" name="テキスト ボックス 112"/>
          <p:cNvSpPr txBox="1"/>
          <p:nvPr/>
        </p:nvSpPr>
        <p:spPr>
          <a:xfrm>
            <a:off x="7277800" y="677033"/>
            <a:ext cx="576064" cy="276999"/>
          </a:xfrm>
          <a:prstGeom prst="rect">
            <a:avLst/>
          </a:prstGeom>
          <a:noFill/>
        </p:spPr>
        <p:txBody>
          <a:bodyPr wrap="square" rtlCol="0">
            <a:spAutoFit/>
          </a:bodyPr>
          <a:lstStyle/>
          <a:p>
            <a:pPr algn="ctr"/>
            <a:r>
              <a:rPr lang="ja-JP" altLang="en-US" sz="1200" dirty="0" smtClean="0">
                <a:solidFill>
                  <a:prstClr val="black"/>
                </a:solidFill>
              </a:rPr>
              <a:t>現行</a:t>
            </a:r>
            <a:endParaRPr lang="ja-JP" altLang="en-US" sz="1200" dirty="0">
              <a:solidFill>
                <a:prstClr val="black"/>
              </a:solidFill>
            </a:endParaRPr>
          </a:p>
        </p:txBody>
      </p:sp>
      <p:sp>
        <p:nvSpPr>
          <p:cNvPr id="87"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smtClean="0">
                <a:solidFill>
                  <a:prstClr val="black"/>
                </a:solidFill>
                <a:latin typeface="ＭＳ ゴシック" panose="020B0609070205080204" pitchFamily="49" charset="-128"/>
                <a:ea typeface="ＭＳ ゴシック" panose="020B0609070205080204" pitchFamily="49" charset="-128"/>
              </a:rPr>
              <a:pPr>
                <a:defRPr/>
              </a:pPr>
              <a:t>24</a:t>
            </a:fld>
            <a:endParaRPr lang="en-US" altLang="ja-JP" sz="1600" dirty="0">
              <a:solidFill>
                <a:prstClr val="black"/>
              </a:solidFill>
              <a:latin typeface="ＭＳ ゴシック" panose="020B0609070205080204" pitchFamily="49" charset="-128"/>
              <a:ea typeface="ＭＳ ゴシック" panose="020B0609070205080204" pitchFamily="49" charset="-128"/>
            </a:endParaRPr>
          </a:p>
        </p:txBody>
      </p:sp>
      <p:sp>
        <p:nvSpPr>
          <p:cNvPr id="100" name="タイトル 60"/>
          <p:cNvSpPr txBox="1">
            <a:spLocks/>
          </p:cNvSpPr>
          <p:nvPr/>
        </p:nvSpPr>
        <p:spPr>
          <a:xfrm>
            <a:off x="200478" y="44624"/>
            <a:ext cx="9565756" cy="404664"/>
          </a:xfrm>
          <a:prstGeom prst="rect">
            <a:avLst/>
          </a:prstGeom>
          <a:solidFill>
            <a:srgbClr val="FFFF00">
              <a:alpha val="29000"/>
            </a:srgbClr>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smtClean="0">
                <a:solidFill>
                  <a:prstClr val="black"/>
                </a:solidFill>
                <a:latin typeface="HGP創英角ｺﾞｼｯｸUB" pitchFamily="50" charset="-128"/>
                <a:ea typeface="HGP創英角ｺﾞｼｯｸUB" pitchFamily="50" charset="-128"/>
              </a:rPr>
              <a:t>低所得者の一号保険料の軽減強化</a:t>
            </a:r>
            <a:endParaRPr lang="ja-JP" altLang="en-US" sz="2400" dirty="0">
              <a:solidFill>
                <a:prstClr val="black"/>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36739166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テキスト ボックス 36"/>
          <p:cNvSpPr txBox="1"/>
          <p:nvPr/>
        </p:nvSpPr>
        <p:spPr>
          <a:xfrm>
            <a:off x="344558" y="814934"/>
            <a:ext cx="9305475" cy="1677382"/>
          </a:xfrm>
          <a:prstGeom prst="rect">
            <a:avLst/>
          </a:prstGeom>
          <a:noFill/>
          <a:ln>
            <a:solidFill>
              <a:schemeClr val="tx1"/>
            </a:solidFill>
          </a:ln>
        </p:spPr>
        <p:txBody>
          <a:bodyPr wrap="square" rtlCol="0">
            <a:spAutoFit/>
          </a:bodyPr>
          <a:lstStyle/>
          <a:p>
            <a:pPr marL="177800" indent="-177800" algn="just" fontAlgn="base">
              <a:spcBef>
                <a:spcPts val="600"/>
              </a:spcBef>
              <a:spcAft>
                <a:spcPct val="0"/>
              </a:spcAft>
            </a:pPr>
            <a:r>
              <a:rPr lang="ja-JP" altLang="en-US" sz="1400" dirty="0" smtClean="0">
                <a:solidFill>
                  <a:prstClr val="black"/>
                </a:solidFill>
                <a:latin typeface="ＭＳ Ｐゴシック"/>
                <a:cs typeface="Times New Roman" pitchFamily="18" charset="0"/>
              </a:rPr>
              <a:t>○ 保険料の上昇を可能な限り抑えつつ、制度の持続可能性を高めるため</a:t>
            </a:r>
            <a:r>
              <a:rPr lang="ja-JP" altLang="en-US" sz="1400" dirty="0">
                <a:solidFill>
                  <a:prstClr val="black"/>
                </a:solidFill>
                <a:latin typeface="ＭＳ Ｐゴシック"/>
                <a:cs typeface="Times New Roman" pitchFamily="18" charset="0"/>
              </a:rPr>
              <a:t>、</a:t>
            </a:r>
            <a:r>
              <a:rPr lang="ja-JP" altLang="en-US" sz="1400" dirty="0" smtClean="0">
                <a:solidFill>
                  <a:prstClr val="black"/>
                </a:solidFill>
                <a:latin typeface="ＭＳ Ｐゴシック"/>
                <a:cs typeface="Times New Roman" pitchFamily="18" charset="0"/>
              </a:rPr>
              <a:t>これ</a:t>
            </a:r>
            <a:r>
              <a:rPr lang="ja-JP" altLang="en-US" sz="1400" dirty="0">
                <a:solidFill>
                  <a:prstClr val="black"/>
                </a:solidFill>
                <a:latin typeface="ＭＳ Ｐゴシック"/>
                <a:cs typeface="Times New Roman" pitchFamily="18" charset="0"/>
              </a:rPr>
              <a:t>まで</a:t>
            </a:r>
            <a:r>
              <a:rPr lang="ja-JP" altLang="en-US" sz="1400" dirty="0" smtClean="0">
                <a:solidFill>
                  <a:prstClr val="black"/>
                </a:solidFill>
                <a:latin typeface="ＭＳ Ｐゴシック"/>
                <a:cs typeface="Times New Roman" pitchFamily="18" charset="0"/>
              </a:rPr>
              <a:t>一律１割</a:t>
            </a:r>
            <a:r>
              <a:rPr lang="ja-JP" altLang="en-US" sz="1400" dirty="0">
                <a:solidFill>
                  <a:prstClr val="black"/>
                </a:solidFill>
                <a:latin typeface="ＭＳ Ｐゴシック"/>
                <a:cs typeface="Times New Roman" pitchFamily="18" charset="0"/>
              </a:rPr>
              <a:t>に据え置いている利用者負担について、</a:t>
            </a:r>
            <a:r>
              <a:rPr lang="ja-JP" altLang="en-US" sz="1400" b="1" u="sng" dirty="0">
                <a:solidFill>
                  <a:prstClr val="black"/>
                </a:solidFill>
                <a:latin typeface="ＭＳ Ｐゴシック"/>
                <a:cs typeface="Times New Roman" pitchFamily="18" charset="0"/>
              </a:rPr>
              <a:t>相対的に負担能力の</a:t>
            </a:r>
            <a:r>
              <a:rPr lang="ja-JP" altLang="en-US" sz="1400" b="1" u="sng" dirty="0" smtClean="0">
                <a:solidFill>
                  <a:prstClr val="black"/>
                </a:solidFill>
                <a:latin typeface="ＭＳ Ｐゴシック"/>
                <a:cs typeface="Times New Roman" pitchFamily="18" charset="0"/>
              </a:rPr>
              <a:t>ある</a:t>
            </a:r>
            <a:r>
              <a:rPr lang="ja-JP" altLang="en-US" sz="1400" b="1" u="sng" dirty="0">
                <a:solidFill>
                  <a:prstClr val="black"/>
                </a:solidFill>
                <a:latin typeface="ＭＳ Ｐゴシック"/>
                <a:cs typeface="Times New Roman" pitchFamily="18" charset="0"/>
              </a:rPr>
              <a:t>一定以上</a:t>
            </a:r>
            <a:r>
              <a:rPr lang="ja-JP" altLang="en-US" sz="1400" b="1" u="sng" dirty="0" smtClean="0">
                <a:solidFill>
                  <a:prstClr val="black"/>
                </a:solidFill>
                <a:latin typeface="ＭＳ Ｐゴシック"/>
                <a:cs typeface="Times New Roman" pitchFamily="18" charset="0"/>
              </a:rPr>
              <a:t>の所得</a:t>
            </a:r>
            <a:r>
              <a:rPr lang="ja-JP" altLang="en-US" sz="1400" b="1" u="sng" dirty="0">
                <a:solidFill>
                  <a:prstClr val="black"/>
                </a:solidFill>
                <a:latin typeface="ＭＳ Ｐゴシック"/>
                <a:cs typeface="Times New Roman" pitchFamily="18" charset="0"/>
              </a:rPr>
              <a:t>の</a:t>
            </a:r>
            <a:r>
              <a:rPr lang="ja-JP" altLang="en-US" sz="1400" b="1" u="sng" dirty="0" smtClean="0">
                <a:solidFill>
                  <a:prstClr val="black"/>
                </a:solidFill>
                <a:latin typeface="ＭＳ Ｐゴシック"/>
                <a:cs typeface="Times New Roman" pitchFamily="18" charset="0"/>
              </a:rPr>
              <a:t>方</a:t>
            </a:r>
            <a:r>
              <a:rPr lang="ja-JP" altLang="en-US" sz="1400" b="1" u="sng" dirty="0">
                <a:solidFill>
                  <a:prstClr val="black"/>
                </a:solidFill>
                <a:latin typeface="ＭＳ Ｐゴシック"/>
                <a:cs typeface="Times New Roman" pitchFamily="18" charset="0"/>
              </a:rPr>
              <a:t>の</a:t>
            </a:r>
            <a:r>
              <a:rPr lang="ja-JP" altLang="en-US" sz="1400" b="1" u="sng" dirty="0" smtClean="0">
                <a:solidFill>
                  <a:prstClr val="black"/>
                </a:solidFill>
                <a:latin typeface="ＭＳ Ｐゴシック"/>
                <a:cs typeface="Times New Roman" pitchFamily="18" charset="0"/>
              </a:rPr>
              <a:t>自己負担割合を２割とする</a:t>
            </a:r>
            <a:r>
              <a:rPr lang="ja-JP" altLang="en-US" sz="1400" dirty="0" smtClean="0">
                <a:solidFill>
                  <a:prstClr val="black"/>
                </a:solidFill>
                <a:latin typeface="ＭＳ Ｐゴシック"/>
              </a:rPr>
              <a:t>。ただし</a:t>
            </a:r>
            <a:r>
              <a:rPr lang="ja-JP" altLang="en-US" sz="1400" dirty="0">
                <a:solidFill>
                  <a:prstClr val="black"/>
                </a:solidFill>
                <a:latin typeface="ＭＳ Ｐゴシック"/>
              </a:rPr>
              <a:t>、月額上限があるため、見直し対象の全員の負担が</a:t>
            </a:r>
            <a:r>
              <a:rPr lang="en-US" altLang="ja-JP" sz="1400" dirty="0">
                <a:solidFill>
                  <a:prstClr val="black"/>
                </a:solidFill>
                <a:latin typeface="ＭＳ Ｐゴシック"/>
              </a:rPr>
              <a:t>2</a:t>
            </a:r>
            <a:r>
              <a:rPr lang="ja-JP" altLang="en-US" sz="1400" dirty="0">
                <a:solidFill>
                  <a:prstClr val="black"/>
                </a:solidFill>
                <a:latin typeface="ＭＳ Ｐゴシック"/>
              </a:rPr>
              <a:t>倍になるわけではない。</a:t>
            </a:r>
            <a:endParaRPr lang="en-US" altLang="ja-JP" sz="1400" dirty="0">
              <a:solidFill>
                <a:prstClr val="black"/>
              </a:solidFill>
              <a:latin typeface="ＭＳ Ｐゴシック"/>
            </a:endParaRPr>
          </a:p>
          <a:p>
            <a:pPr marL="177800" indent="-177800" algn="just" fontAlgn="base">
              <a:spcBef>
                <a:spcPts val="600"/>
              </a:spcBef>
              <a:spcAft>
                <a:spcPct val="0"/>
              </a:spcAft>
            </a:pPr>
            <a:r>
              <a:rPr lang="ja-JP" altLang="ja-JP" sz="1400" dirty="0" smtClean="0">
                <a:solidFill>
                  <a:prstClr val="black"/>
                </a:solidFill>
                <a:latin typeface="Arial" pitchFamily="34" charset="0"/>
              </a:rPr>
              <a:t>○</a:t>
            </a:r>
            <a:r>
              <a:rPr lang="ja-JP" altLang="en-US" sz="1400" dirty="0">
                <a:solidFill>
                  <a:prstClr val="black"/>
                </a:solidFill>
                <a:latin typeface="Arial" pitchFamily="34" charset="0"/>
              </a:rPr>
              <a:t>　</a:t>
            </a:r>
            <a:r>
              <a:rPr lang="ja-JP" altLang="en-US" sz="1400" dirty="0" smtClean="0">
                <a:solidFill>
                  <a:prstClr val="black"/>
                </a:solidFill>
                <a:latin typeface="Arial" pitchFamily="34" charset="0"/>
              </a:rPr>
              <a:t>自己負担２割とする水準は、</a:t>
            </a:r>
            <a:r>
              <a:rPr lang="ja-JP" altLang="ja-JP" sz="1400" dirty="0" smtClean="0">
                <a:solidFill>
                  <a:prstClr val="black"/>
                </a:solidFill>
                <a:latin typeface="Arial" pitchFamily="34" charset="0"/>
              </a:rPr>
              <a:t>モデル</a:t>
            </a:r>
            <a:r>
              <a:rPr lang="ja-JP" altLang="ja-JP" sz="1400" dirty="0">
                <a:solidFill>
                  <a:prstClr val="black"/>
                </a:solidFill>
                <a:latin typeface="Arial" pitchFamily="34" charset="0"/>
              </a:rPr>
              <a:t>年金や平均的消費支出の水準を</a:t>
            </a:r>
            <a:r>
              <a:rPr lang="ja-JP" altLang="ja-JP" sz="1400" dirty="0" smtClean="0">
                <a:solidFill>
                  <a:prstClr val="black"/>
                </a:solidFill>
                <a:latin typeface="Arial" pitchFamily="34" charset="0"/>
              </a:rPr>
              <a:t>上回り</a:t>
            </a:r>
            <a:r>
              <a:rPr lang="ja-JP" altLang="en-US" sz="1400" dirty="0">
                <a:solidFill>
                  <a:prstClr val="black"/>
                </a:solidFill>
                <a:latin typeface="Arial" pitchFamily="34" charset="0"/>
              </a:rPr>
              <a:t>、</a:t>
            </a:r>
            <a:r>
              <a:rPr lang="ja-JP" altLang="ja-JP" sz="1400" dirty="0" smtClean="0">
                <a:solidFill>
                  <a:prstClr val="black"/>
                </a:solidFill>
                <a:latin typeface="Arial" pitchFamily="34" charset="0"/>
              </a:rPr>
              <a:t>かつ負担</a:t>
            </a:r>
            <a:r>
              <a:rPr lang="ja-JP" altLang="ja-JP" sz="1400" dirty="0">
                <a:solidFill>
                  <a:prstClr val="black"/>
                </a:solidFill>
                <a:latin typeface="Arial" pitchFamily="34" charset="0"/>
              </a:rPr>
              <a:t>可能な水準と</a:t>
            </a:r>
            <a:r>
              <a:rPr lang="ja-JP" altLang="ja-JP" sz="1400" dirty="0" smtClean="0">
                <a:solidFill>
                  <a:prstClr val="black"/>
                </a:solidFill>
                <a:latin typeface="Arial" pitchFamily="34" charset="0"/>
              </a:rPr>
              <a:t>して</a:t>
            </a:r>
            <a:r>
              <a:rPr lang="ja-JP" altLang="en-US" sz="1400" dirty="0" smtClean="0">
                <a:solidFill>
                  <a:prstClr val="black"/>
                </a:solidFill>
                <a:latin typeface="Arial" pitchFamily="34" charset="0"/>
              </a:rPr>
              <a:t>、</a:t>
            </a:r>
            <a:r>
              <a:rPr lang="ja-JP" altLang="ja-JP" sz="1400" b="1" u="sng" dirty="0" smtClean="0">
                <a:solidFill>
                  <a:prstClr val="black"/>
                </a:solidFill>
                <a:latin typeface="Arial" pitchFamily="34" charset="0"/>
              </a:rPr>
              <a:t>被保険者の</a:t>
            </a:r>
            <a:r>
              <a:rPr lang="ja-JP" altLang="ja-JP" sz="1400" b="1" u="sng" dirty="0">
                <a:solidFill>
                  <a:prstClr val="black"/>
                </a:solidFill>
                <a:latin typeface="Arial" pitchFamily="34" charset="0"/>
              </a:rPr>
              <a:t>上</a:t>
            </a:r>
            <a:r>
              <a:rPr lang="ja-JP" altLang="ja-JP" sz="1400" b="1" u="sng" dirty="0" smtClean="0">
                <a:solidFill>
                  <a:prstClr val="black"/>
                </a:solidFill>
                <a:latin typeface="Arial" pitchFamily="34" charset="0"/>
              </a:rPr>
              <a:t>位２０％</a:t>
            </a:r>
            <a:r>
              <a:rPr lang="ja-JP" altLang="ja-JP" sz="1400" dirty="0">
                <a:solidFill>
                  <a:prstClr val="black"/>
                </a:solidFill>
                <a:latin typeface="Arial" pitchFamily="34" charset="0"/>
              </a:rPr>
              <a:t>に該当する合計所得</a:t>
            </a:r>
            <a:r>
              <a:rPr lang="ja-JP" altLang="ja-JP" sz="1400" dirty="0" smtClean="0">
                <a:solidFill>
                  <a:prstClr val="black"/>
                </a:solidFill>
                <a:latin typeface="Arial" pitchFamily="34" charset="0"/>
              </a:rPr>
              <a:t>金額１６０万円以上</a:t>
            </a:r>
            <a:r>
              <a:rPr lang="ja-JP" altLang="en-US" sz="1400" dirty="0" smtClean="0">
                <a:solidFill>
                  <a:prstClr val="black"/>
                </a:solidFill>
                <a:latin typeface="Arial" pitchFamily="34" charset="0"/>
              </a:rPr>
              <a:t>の者（単身で年金収入のみの場合、</a:t>
            </a:r>
            <a:r>
              <a:rPr lang="en-US" altLang="ja-JP" sz="1400" dirty="0" smtClean="0">
                <a:solidFill>
                  <a:prstClr val="black"/>
                </a:solidFill>
                <a:latin typeface="Arial" pitchFamily="34" charset="0"/>
              </a:rPr>
              <a:t>280</a:t>
            </a:r>
            <a:r>
              <a:rPr lang="ja-JP" altLang="en-US" sz="1400" dirty="0" smtClean="0">
                <a:solidFill>
                  <a:prstClr val="black"/>
                </a:solidFill>
                <a:latin typeface="Arial" pitchFamily="34" charset="0"/>
              </a:rPr>
              <a:t>万円以上）を予定（政令事項）</a:t>
            </a:r>
            <a:endParaRPr lang="en-US" altLang="ja-JP" sz="1400" dirty="0" smtClean="0">
              <a:solidFill>
                <a:prstClr val="black"/>
              </a:solidFill>
              <a:latin typeface="Arial" pitchFamily="34" charset="0"/>
            </a:endParaRPr>
          </a:p>
          <a:p>
            <a:pPr marL="177800" indent="-177800" fontAlgn="base">
              <a:spcBef>
                <a:spcPct val="0"/>
              </a:spcBef>
              <a:spcAft>
                <a:spcPct val="0"/>
              </a:spcAft>
            </a:pPr>
            <a:r>
              <a:rPr lang="ja-JP" altLang="en-US" sz="1400" dirty="0" smtClean="0">
                <a:solidFill>
                  <a:prstClr val="black"/>
                </a:solidFill>
                <a:latin typeface="Arial" pitchFamily="34" charset="0"/>
              </a:rPr>
              <a:t>○　</a:t>
            </a:r>
            <a:r>
              <a:rPr lang="ja-JP" altLang="en-US" sz="1400" dirty="0">
                <a:solidFill>
                  <a:prstClr val="black"/>
                </a:solidFill>
                <a:latin typeface="Arial" pitchFamily="34" charset="0"/>
              </a:rPr>
              <a:t>利用</a:t>
            </a:r>
            <a:r>
              <a:rPr lang="ja-JP" altLang="en-US" sz="1400" dirty="0" smtClean="0">
                <a:solidFill>
                  <a:prstClr val="black"/>
                </a:solidFill>
                <a:latin typeface="Arial" pitchFamily="34" charset="0"/>
              </a:rPr>
              <a:t>者の所得分布は、被保険者全体の所得分布と比較して低いため、被保険者の上位２０％に相当する基準を設定したとしても、実際に影響を受けるのは、在宅サービスの利用者のうち</a:t>
            </a:r>
            <a:r>
              <a:rPr lang="en-US" altLang="ja-JP" sz="1400" dirty="0" smtClean="0">
                <a:solidFill>
                  <a:prstClr val="black"/>
                </a:solidFill>
                <a:latin typeface="Arial" pitchFamily="34" charset="0"/>
              </a:rPr>
              <a:t>15</a:t>
            </a:r>
            <a:r>
              <a:rPr lang="ja-JP" altLang="en-US" sz="1400" dirty="0" smtClean="0">
                <a:solidFill>
                  <a:prstClr val="black"/>
                </a:solidFill>
                <a:latin typeface="Arial" pitchFamily="34" charset="0"/>
              </a:rPr>
              <a:t>％程度、特養入所者の５％程度と推計。</a:t>
            </a:r>
            <a:endParaRPr lang="ja-JP" altLang="ja-JP" sz="1400" dirty="0">
              <a:solidFill>
                <a:prstClr val="black"/>
              </a:solidFill>
              <a:latin typeface="Arial" pitchFamily="34" charset="0"/>
            </a:endParaRPr>
          </a:p>
        </p:txBody>
      </p:sp>
      <p:sp>
        <p:nvSpPr>
          <p:cNvPr id="26" name="スライド番号プレースホルダ 31"/>
          <p:cNvSpPr>
            <a:spLocks noGrp="1"/>
          </p:cNvSpPr>
          <p:nvPr>
            <p:ph type="sldNum" sz="quarter" idx="12"/>
          </p:nvPr>
        </p:nvSpPr>
        <p:spPr>
          <a:xfrm>
            <a:off x="9417539" y="6554722"/>
            <a:ext cx="493738" cy="258654"/>
          </a:xfrm>
        </p:spPr>
        <p:txBody>
          <a:bodyPr/>
          <a:lstStyle/>
          <a:p>
            <a:pPr>
              <a:defRPr/>
            </a:pPr>
            <a:fld id="{AFF62460-EC34-422A-A834-EA8B1E04C307}" type="slidenum">
              <a:rPr lang="en-US" altLang="ja-JP" sz="1600" smtClean="0">
                <a:solidFill>
                  <a:prstClr val="black"/>
                </a:solidFill>
                <a:latin typeface="ＭＳ ゴシック" panose="020B0609070205080204" pitchFamily="49" charset="-128"/>
                <a:ea typeface="ＭＳ ゴシック" panose="020B0609070205080204" pitchFamily="49" charset="-128"/>
              </a:rPr>
              <a:pPr>
                <a:defRPr/>
              </a:pPr>
              <a:t>25</a:t>
            </a:fld>
            <a:endParaRPr lang="en-US" altLang="ja-JP" sz="1600" dirty="0">
              <a:solidFill>
                <a:prstClr val="black"/>
              </a:solidFill>
              <a:latin typeface="ＭＳ ゴシック" panose="020B0609070205080204" pitchFamily="49" charset="-128"/>
              <a:ea typeface="ＭＳ ゴシック" panose="020B0609070205080204" pitchFamily="49" charset="-128"/>
            </a:endParaRPr>
          </a:p>
        </p:txBody>
      </p:sp>
      <p:sp>
        <p:nvSpPr>
          <p:cNvPr id="20" name="テキスト ボックス 19"/>
          <p:cNvSpPr txBox="1"/>
          <p:nvPr/>
        </p:nvSpPr>
        <p:spPr>
          <a:xfrm>
            <a:off x="373128" y="4801458"/>
            <a:ext cx="6092081" cy="643766"/>
          </a:xfrm>
          <a:prstGeom prst="rect">
            <a:avLst/>
          </a:prstGeom>
          <a:noFill/>
          <a:ln>
            <a:solidFill>
              <a:schemeClr val="tx1"/>
            </a:solidFill>
          </a:ln>
        </p:spPr>
        <p:txBody>
          <a:bodyPr wrap="square" rtlCol="0">
            <a:spAutoFit/>
          </a:bodyPr>
          <a:lstStyle/>
          <a:p>
            <a:pPr>
              <a:lnSpc>
                <a:spcPts val="300"/>
              </a:lnSpc>
              <a:spcAft>
                <a:spcPts val="600"/>
              </a:spcAft>
            </a:pPr>
            <a:r>
              <a:rPr lang="ja-JP" altLang="en-US" sz="800" dirty="0">
                <a:solidFill>
                  <a:prstClr val="black"/>
                </a:solidFill>
              </a:rPr>
              <a:t>　</a:t>
            </a:r>
            <a:r>
              <a:rPr lang="ja-JP" altLang="en-US" sz="800" dirty="0" smtClean="0">
                <a:solidFill>
                  <a:prstClr val="black"/>
                </a:solidFill>
              </a:rPr>
              <a:t>　</a:t>
            </a:r>
            <a:endParaRPr lang="en-US" altLang="ja-JP" sz="800" dirty="0" smtClean="0">
              <a:solidFill>
                <a:prstClr val="black"/>
              </a:solidFill>
            </a:endParaRPr>
          </a:p>
          <a:p>
            <a:pPr>
              <a:lnSpc>
                <a:spcPts val="1680"/>
              </a:lnSpc>
              <a:spcAft>
                <a:spcPts val="600"/>
              </a:spcAft>
            </a:pPr>
            <a:r>
              <a:rPr lang="ja-JP" altLang="en-US" sz="1400" dirty="0" smtClean="0">
                <a:solidFill>
                  <a:prstClr val="black"/>
                </a:solidFill>
              </a:rPr>
              <a:t>　自己負担限度額（高額介護サービス費）のうち、医療保険の現役並み所得に相当する者のみ引上げ</a:t>
            </a:r>
            <a:endParaRPr lang="en-US" altLang="ja-JP" sz="1400" b="1" dirty="0" smtClean="0">
              <a:solidFill>
                <a:srgbClr val="FF0000"/>
              </a:solidFill>
            </a:endParaRPr>
          </a:p>
        </p:txBody>
      </p:sp>
      <p:sp>
        <p:nvSpPr>
          <p:cNvPr id="33" name="正方形/長方形 32"/>
          <p:cNvSpPr/>
          <p:nvPr/>
        </p:nvSpPr>
        <p:spPr>
          <a:xfrm>
            <a:off x="161447" y="548950"/>
            <a:ext cx="2361280" cy="307777"/>
          </a:xfrm>
          <a:prstGeom prst="rect">
            <a:avLst/>
          </a:prstGeom>
          <a:gradFill>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r>
              <a:rPr lang="ja-JP" altLang="en-US" sz="1400" b="1" dirty="0" smtClean="0">
                <a:solidFill>
                  <a:prstClr val="black"/>
                </a:solidFill>
                <a:latin typeface="HG丸ｺﾞｼｯｸM-PRO" pitchFamily="50" charset="-128"/>
                <a:ea typeface="HG丸ｺﾞｼｯｸM-PRO" pitchFamily="50" charset="-128"/>
                <a:cs typeface="ヒラギノ丸ゴ ProN W4"/>
              </a:rPr>
              <a:t>負担割合の引き上げ</a:t>
            </a:r>
            <a:endParaRPr lang="ja-JP" altLang="en-US" sz="1400" b="1" dirty="0">
              <a:solidFill>
                <a:prstClr val="black"/>
              </a:solidFill>
              <a:latin typeface="HG丸ｺﾞｼｯｸM-PRO" pitchFamily="50" charset="-128"/>
              <a:ea typeface="HG丸ｺﾞｼｯｸM-PRO" pitchFamily="50" charset="-128"/>
              <a:cs typeface="ヒラギノ丸ゴ ProN W4"/>
            </a:endParaRPr>
          </a:p>
        </p:txBody>
      </p:sp>
      <p:sp>
        <p:nvSpPr>
          <p:cNvPr id="34" name="正方形/長方形 33"/>
          <p:cNvSpPr/>
          <p:nvPr/>
        </p:nvSpPr>
        <p:spPr>
          <a:xfrm>
            <a:off x="272524" y="4561653"/>
            <a:ext cx="2196441" cy="307777"/>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r>
              <a:rPr lang="ja-JP" altLang="en-US" sz="1400" b="1" dirty="0" smtClean="0">
                <a:solidFill>
                  <a:prstClr val="black"/>
                </a:solidFill>
                <a:latin typeface="HG丸ｺﾞｼｯｸM-PRO" pitchFamily="50" charset="-128"/>
                <a:ea typeface="HG丸ｺﾞｼｯｸM-PRO" pitchFamily="50" charset="-128"/>
                <a:cs typeface="ヒラギノ丸ゴ ProN W4"/>
              </a:rPr>
              <a:t>負担</a:t>
            </a:r>
            <a:r>
              <a:rPr lang="ja-JP" altLang="en-US" sz="1400" b="1" dirty="0">
                <a:solidFill>
                  <a:prstClr val="black"/>
                </a:solidFill>
                <a:latin typeface="HG丸ｺﾞｼｯｸM-PRO" pitchFamily="50" charset="-128"/>
                <a:ea typeface="HG丸ｺﾞｼｯｸM-PRO" pitchFamily="50" charset="-128"/>
                <a:cs typeface="ヒラギノ丸ゴ ProN W4"/>
              </a:rPr>
              <a:t>上限</a:t>
            </a:r>
            <a:r>
              <a:rPr lang="ja-JP" altLang="en-US" sz="1400" b="1" dirty="0" smtClean="0">
                <a:solidFill>
                  <a:prstClr val="black"/>
                </a:solidFill>
                <a:latin typeface="HG丸ｺﾞｼｯｸM-PRO" pitchFamily="50" charset="-128"/>
                <a:ea typeface="HG丸ｺﾞｼｯｸM-PRO" pitchFamily="50" charset="-128"/>
                <a:cs typeface="ヒラギノ丸ゴ ProN W4"/>
              </a:rPr>
              <a:t>の</a:t>
            </a:r>
            <a:r>
              <a:rPr lang="ja-JP" altLang="en-US" sz="1400" b="1" dirty="0">
                <a:solidFill>
                  <a:prstClr val="black"/>
                </a:solidFill>
                <a:latin typeface="HG丸ｺﾞｼｯｸM-PRO" pitchFamily="50" charset="-128"/>
                <a:ea typeface="HG丸ｺﾞｼｯｸM-PRO" pitchFamily="50" charset="-128"/>
                <a:cs typeface="ヒラギノ丸ゴ ProN W4"/>
              </a:rPr>
              <a:t>引き上げ</a:t>
            </a:r>
          </a:p>
        </p:txBody>
      </p:sp>
      <p:grpSp>
        <p:nvGrpSpPr>
          <p:cNvPr id="35" name="グループ化 34"/>
          <p:cNvGrpSpPr/>
          <p:nvPr/>
        </p:nvGrpSpPr>
        <p:grpSpPr>
          <a:xfrm>
            <a:off x="344488" y="3336468"/>
            <a:ext cx="9361040" cy="524580"/>
            <a:chOff x="98845" y="1838874"/>
            <a:chExt cx="9361040" cy="524580"/>
          </a:xfrm>
        </p:grpSpPr>
        <p:sp>
          <p:nvSpPr>
            <p:cNvPr id="36" name="テキスト ボックス 35"/>
            <p:cNvSpPr txBox="1"/>
            <p:nvPr/>
          </p:nvSpPr>
          <p:spPr>
            <a:xfrm>
              <a:off x="98845" y="1901789"/>
              <a:ext cx="1476169" cy="461665"/>
            </a:xfrm>
            <a:prstGeom prst="rect">
              <a:avLst/>
            </a:prstGeom>
            <a:noFill/>
          </p:spPr>
          <p:txBody>
            <a:bodyPr wrap="square" rtlCol="0">
              <a:spAutoFit/>
            </a:bodyPr>
            <a:lstStyle/>
            <a:p>
              <a:r>
                <a:rPr lang="ja-JP" altLang="en-US" sz="1200" dirty="0">
                  <a:solidFill>
                    <a:prstClr val="black"/>
                  </a:solidFill>
                </a:rPr>
                <a:t>　</a:t>
              </a:r>
              <a:r>
                <a:rPr lang="ja-JP" altLang="en-US" sz="1200" dirty="0" smtClean="0">
                  <a:solidFill>
                    <a:prstClr val="black"/>
                  </a:solidFill>
                </a:rPr>
                <a:t>　　　　年金収入</a:t>
              </a:r>
              <a:endParaRPr lang="en-US" altLang="ja-JP" sz="1200" dirty="0" smtClean="0">
                <a:solidFill>
                  <a:prstClr val="black"/>
                </a:solidFill>
              </a:endParaRPr>
            </a:p>
            <a:p>
              <a:pPr algn="ctr"/>
              <a:endParaRPr lang="en-US" altLang="ja-JP" sz="1200" dirty="0" smtClean="0">
                <a:solidFill>
                  <a:prstClr val="black"/>
                </a:solidFill>
              </a:endParaRPr>
            </a:p>
          </p:txBody>
        </p:sp>
        <p:grpSp>
          <p:nvGrpSpPr>
            <p:cNvPr id="38" name="グループ化 37"/>
            <p:cNvGrpSpPr/>
            <p:nvPr/>
          </p:nvGrpSpPr>
          <p:grpSpPr>
            <a:xfrm>
              <a:off x="1347453" y="1838874"/>
              <a:ext cx="8112432" cy="360040"/>
              <a:chOff x="1347453" y="1838874"/>
              <a:chExt cx="8112432" cy="360040"/>
            </a:xfrm>
          </p:grpSpPr>
          <p:cxnSp>
            <p:nvCxnSpPr>
              <p:cNvPr id="44" name="直線矢印コネクタ 43"/>
              <p:cNvCxnSpPr/>
              <p:nvPr/>
            </p:nvCxnSpPr>
            <p:spPr>
              <a:xfrm>
                <a:off x="1347453" y="2005252"/>
                <a:ext cx="8112432"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1347453" y="1838874"/>
                <a:ext cx="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52" name="直線矢印コネクタ 51"/>
          <p:cNvCxnSpPr>
            <a:stCxn id="72" idx="0"/>
          </p:cNvCxnSpPr>
          <p:nvPr/>
        </p:nvCxnSpPr>
        <p:spPr>
          <a:xfrm flipV="1">
            <a:off x="2288682" y="3516500"/>
            <a:ext cx="864162" cy="22191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flipH="1" flipV="1">
            <a:off x="4233062" y="3522382"/>
            <a:ext cx="1" cy="847109"/>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flipV="1">
            <a:off x="6867324" y="3522379"/>
            <a:ext cx="1" cy="610968"/>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6536690" y="3795340"/>
            <a:ext cx="864000" cy="626701"/>
          </a:xfrm>
          <a:prstGeom prst="rect">
            <a:avLst/>
          </a:prstGeom>
          <a:solidFill>
            <a:schemeClr val="bg1"/>
          </a:solidFill>
          <a:ln w="12700" cmpd="sng">
            <a:solidFill>
              <a:schemeClr val="tx1"/>
            </a:solidFill>
            <a:prstDash val="sysDash"/>
          </a:ln>
        </p:spPr>
        <p:txBody>
          <a:bodyPr wrap="square" lIns="36000" tIns="36000" rIns="36000" bIns="36000" rtlCol="0">
            <a:spAutoFit/>
          </a:bodyPr>
          <a:lstStyle/>
          <a:p>
            <a:r>
              <a:rPr lang="ja-JP" altLang="en-US" sz="1200" dirty="0" smtClean="0">
                <a:solidFill>
                  <a:prstClr val="black"/>
                </a:solidFill>
              </a:rPr>
              <a:t>介護保険料が第６段階</a:t>
            </a:r>
            <a:endParaRPr lang="en-US" altLang="ja-JP" sz="1200" dirty="0" smtClean="0">
              <a:solidFill>
                <a:prstClr val="black"/>
              </a:solidFill>
            </a:endParaRPr>
          </a:p>
          <a:p>
            <a:r>
              <a:rPr lang="ja-JP" altLang="en-US" sz="1200" dirty="0" smtClean="0">
                <a:solidFill>
                  <a:prstClr val="black"/>
                </a:solidFill>
              </a:rPr>
              <a:t>　３１０万円</a:t>
            </a:r>
            <a:endParaRPr lang="en-US" altLang="ja-JP" sz="1200" dirty="0" smtClean="0">
              <a:solidFill>
                <a:prstClr val="black"/>
              </a:solidFill>
            </a:endParaRPr>
          </a:p>
        </p:txBody>
      </p:sp>
      <p:cxnSp>
        <p:nvCxnSpPr>
          <p:cNvPr id="58" name="直線矢印コネクタ 57"/>
          <p:cNvCxnSpPr/>
          <p:nvPr/>
        </p:nvCxnSpPr>
        <p:spPr>
          <a:xfrm flipH="1" flipV="1">
            <a:off x="8451498" y="3530722"/>
            <a:ext cx="1" cy="906391"/>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flipH="1" flipV="1">
            <a:off x="5641498" y="3472620"/>
            <a:ext cx="15968" cy="914499"/>
          </a:xfrm>
          <a:prstGeom prst="straightConnector1">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69" name="グループ化 68"/>
          <p:cNvGrpSpPr/>
          <p:nvPr/>
        </p:nvGrpSpPr>
        <p:grpSpPr>
          <a:xfrm>
            <a:off x="962542" y="3070856"/>
            <a:ext cx="8687439" cy="276999"/>
            <a:chOff x="1018156" y="1399685"/>
            <a:chExt cx="8687438" cy="276999"/>
          </a:xfrm>
        </p:grpSpPr>
        <p:sp>
          <p:nvSpPr>
            <p:cNvPr id="70" name="テキスト ボックス 69"/>
            <p:cNvSpPr txBox="1"/>
            <p:nvPr/>
          </p:nvSpPr>
          <p:spPr>
            <a:xfrm>
              <a:off x="1018156" y="1399685"/>
              <a:ext cx="2026693" cy="276999"/>
            </a:xfrm>
            <a:prstGeom prst="rect">
              <a:avLst/>
            </a:prstGeom>
            <a:noFill/>
          </p:spPr>
          <p:txBody>
            <a:bodyPr wrap="square" rtlCol="0">
              <a:spAutoFit/>
            </a:bodyPr>
            <a:lstStyle/>
            <a:p>
              <a:pPr algn="r"/>
              <a:r>
                <a:rPr lang="ja-JP" altLang="en-US" sz="1200" b="1" dirty="0" smtClean="0">
                  <a:solidFill>
                    <a:prstClr val="black"/>
                  </a:solidFill>
                </a:rPr>
                <a:t>合計所得金額</a:t>
              </a:r>
              <a:endParaRPr lang="ja-JP" altLang="en-US" sz="1200" b="1" dirty="0">
                <a:solidFill>
                  <a:prstClr val="black"/>
                </a:solidFill>
              </a:endParaRPr>
            </a:p>
          </p:txBody>
        </p:sp>
        <p:cxnSp>
          <p:nvCxnSpPr>
            <p:cNvPr id="71" name="直線矢印コネクタ 70"/>
            <p:cNvCxnSpPr>
              <a:stCxn id="70" idx="3"/>
            </p:cNvCxnSpPr>
            <p:nvPr/>
          </p:nvCxnSpPr>
          <p:spPr>
            <a:xfrm>
              <a:off x="3044849" y="1538185"/>
              <a:ext cx="6660745" cy="2474"/>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2" name="テキスト ボックス 71"/>
          <p:cNvSpPr txBox="1"/>
          <p:nvPr/>
        </p:nvSpPr>
        <p:spPr>
          <a:xfrm>
            <a:off x="1928664" y="3738410"/>
            <a:ext cx="720000" cy="626701"/>
          </a:xfrm>
          <a:prstGeom prst="rect">
            <a:avLst/>
          </a:prstGeom>
          <a:solidFill>
            <a:schemeClr val="bg1"/>
          </a:solidFill>
          <a:ln w="12700" cmpd="sng">
            <a:solidFill>
              <a:schemeClr val="tx1"/>
            </a:solidFill>
            <a:prstDash val="sysDash"/>
          </a:ln>
        </p:spPr>
        <p:txBody>
          <a:bodyPr wrap="square" lIns="36000" tIns="36000" rIns="36000" bIns="36000" rtlCol="0">
            <a:spAutoFit/>
          </a:bodyPr>
          <a:lstStyle/>
          <a:p>
            <a:r>
              <a:rPr lang="ja-JP" altLang="en-US" sz="1200" dirty="0" smtClean="0">
                <a:solidFill>
                  <a:prstClr val="black"/>
                </a:solidFill>
              </a:rPr>
              <a:t>住民税</a:t>
            </a:r>
            <a:endParaRPr lang="en-US" altLang="ja-JP" sz="1200" dirty="0" smtClean="0">
              <a:solidFill>
                <a:prstClr val="black"/>
              </a:solidFill>
            </a:endParaRPr>
          </a:p>
          <a:p>
            <a:r>
              <a:rPr lang="ja-JP" altLang="en-US" sz="1200" dirty="0" smtClean="0">
                <a:solidFill>
                  <a:prstClr val="black"/>
                </a:solidFill>
              </a:rPr>
              <a:t>非課税</a:t>
            </a:r>
            <a:endParaRPr lang="en-US" altLang="ja-JP" sz="1200" dirty="0" smtClean="0">
              <a:solidFill>
                <a:prstClr val="black"/>
              </a:solidFill>
            </a:endParaRPr>
          </a:p>
          <a:p>
            <a:r>
              <a:rPr lang="ja-JP" altLang="en-US" sz="1200" dirty="0" smtClean="0">
                <a:solidFill>
                  <a:prstClr val="black"/>
                </a:solidFill>
              </a:rPr>
              <a:t>１５５万円</a:t>
            </a:r>
            <a:endParaRPr lang="en-US" altLang="ja-JP" sz="1200" dirty="0" smtClean="0">
              <a:solidFill>
                <a:prstClr val="black"/>
              </a:solidFill>
            </a:endParaRPr>
          </a:p>
        </p:txBody>
      </p:sp>
      <p:cxnSp>
        <p:nvCxnSpPr>
          <p:cNvPr id="74" name="直線コネクタ 73"/>
          <p:cNvCxnSpPr/>
          <p:nvPr/>
        </p:nvCxnSpPr>
        <p:spPr>
          <a:xfrm flipH="1" flipV="1">
            <a:off x="5639994" y="3211830"/>
            <a:ext cx="3094" cy="31916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flipH="1" flipV="1">
            <a:off x="6864087" y="3222033"/>
            <a:ext cx="3094" cy="31916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7" name="グループ化 76"/>
          <p:cNvGrpSpPr/>
          <p:nvPr/>
        </p:nvGrpSpPr>
        <p:grpSpPr>
          <a:xfrm>
            <a:off x="5385098" y="2903843"/>
            <a:ext cx="1713311" cy="309403"/>
            <a:chOff x="4327752" y="1874568"/>
            <a:chExt cx="1713311" cy="309403"/>
          </a:xfrm>
        </p:grpSpPr>
        <p:sp>
          <p:nvSpPr>
            <p:cNvPr id="78" name="テキスト ボックス 77"/>
            <p:cNvSpPr txBox="1"/>
            <p:nvPr/>
          </p:nvSpPr>
          <p:spPr>
            <a:xfrm>
              <a:off x="4327752" y="1874568"/>
              <a:ext cx="511633" cy="307777"/>
            </a:xfrm>
            <a:prstGeom prst="rect">
              <a:avLst/>
            </a:prstGeom>
            <a:noFill/>
          </p:spPr>
          <p:txBody>
            <a:bodyPr wrap="square" rtlCol="0">
              <a:spAutoFit/>
            </a:bodyPr>
            <a:lstStyle/>
            <a:p>
              <a:pPr algn="ctr"/>
              <a:r>
                <a:rPr lang="en-US" altLang="ja-JP" sz="1400" b="1" dirty="0">
                  <a:solidFill>
                    <a:srgbClr val="FF0000"/>
                  </a:solidFill>
                </a:rPr>
                <a:t>160</a:t>
              </a:r>
              <a:endParaRPr lang="ja-JP" altLang="en-US" sz="1400" b="1" dirty="0">
                <a:solidFill>
                  <a:srgbClr val="FF0000"/>
                </a:solidFill>
              </a:endParaRPr>
            </a:p>
          </p:txBody>
        </p:sp>
        <p:sp>
          <p:nvSpPr>
            <p:cNvPr id="80" name="テキスト ボックス 79"/>
            <p:cNvSpPr txBox="1"/>
            <p:nvPr/>
          </p:nvSpPr>
          <p:spPr>
            <a:xfrm>
              <a:off x="5529430" y="1876194"/>
              <a:ext cx="511633" cy="307777"/>
            </a:xfrm>
            <a:prstGeom prst="rect">
              <a:avLst/>
            </a:prstGeom>
            <a:noFill/>
          </p:spPr>
          <p:txBody>
            <a:bodyPr wrap="square" rtlCol="0">
              <a:spAutoFit/>
            </a:bodyPr>
            <a:lstStyle/>
            <a:p>
              <a:pPr algn="ctr"/>
              <a:r>
                <a:rPr lang="en-US" altLang="ja-JP" sz="1400" b="1" dirty="0">
                  <a:solidFill>
                    <a:prstClr val="black"/>
                  </a:solidFill>
                </a:rPr>
                <a:t>190</a:t>
              </a:r>
              <a:endParaRPr lang="ja-JP" altLang="en-US" sz="1400" b="1" dirty="0">
                <a:solidFill>
                  <a:prstClr val="black"/>
                </a:solidFill>
              </a:endParaRPr>
            </a:p>
          </p:txBody>
        </p:sp>
      </p:grpSp>
      <p:cxnSp>
        <p:nvCxnSpPr>
          <p:cNvPr id="81" name="直線コネクタ 80"/>
          <p:cNvCxnSpPr/>
          <p:nvPr/>
        </p:nvCxnSpPr>
        <p:spPr>
          <a:xfrm flipH="1" flipV="1">
            <a:off x="1970638" y="3338859"/>
            <a:ext cx="3094" cy="31916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3" name="グループ化 82"/>
          <p:cNvGrpSpPr/>
          <p:nvPr/>
        </p:nvGrpSpPr>
        <p:grpSpPr>
          <a:xfrm>
            <a:off x="1898630" y="3378363"/>
            <a:ext cx="2880320" cy="369628"/>
            <a:chOff x="1053335" y="2197929"/>
            <a:chExt cx="2880320" cy="369628"/>
          </a:xfrm>
        </p:grpSpPr>
        <p:cxnSp>
          <p:nvCxnSpPr>
            <p:cNvPr id="84" name="直線コネクタ 83"/>
            <p:cNvCxnSpPr/>
            <p:nvPr/>
          </p:nvCxnSpPr>
          <p:spPr>
            <a:xfrm flipH="1" flipV="1">
              <a:off x="3501469" y="2197929"/>
              <a:ext cx="3094" cy="31916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テキスト ボックス 84"/>
            <p:cNvSpPr txBox="1"/>
            <p:nvPr/>
          </p:nvSpPr>
          <p:spPr>
            <a:xfrm>
              <a:off x="3422022" y="2289457"/>
              <a:ext cx="511633" cy="253916"/>
            </a:xfrm>
            <a:prstGeom prst="rect">
              <a:avLst/>
            </a:prstGeom>
            <a:noFill/>
          </p:spPr>
          <p:txBody>
            <a:bodyPr wrap="square" rtlCol="0">
              <a:spAutoFit/>
            </a:bodyPr>
            <a:lstStyle/>
            <a:p>
              <a:pPr algn="ctr"/>
              <a:r>
                <a:rPr lang="en-US" altLang="ja-JP" sz="1050" dirty="0">
                  <a:solidFill>
                    <a:prstClr val="black"/>
                  </a:solidFill>
                </a:rPr>
                <a:t>200</a:t>
              </a:r>
              <a:endParaRPr lang="ja-JP" altLang="en-US" sz="1050" dirty="0">
                <a:solidFill>
                  <a:prstClr val="black"/>
                </a:solidFill>
              </a:endParaRPr>
            </a:p>
          </p:txBody>
        </p:sp>
        <p:sp>
          <p:nvSpPr>
            <p:cNvPr id="60" name="テキスト ボックス 59"/>
            <p:cNvSpPr txBox="1"/>
            <p:nvPr/>
          </p:nvSpPr>
          <p:spPr>
            <a:xfrm>
              <a:off x="1053335" y="2313641"/>
              <a:ext cx="511633" cy="253916"/>
            </a:xfrm>
            <a:prstGeom prst="rect">
              <a:avLst/>
            </a:prstGeom>
            <a:noFill/>
          </p:spPr>
          <p:txBody>
            <a:bodyPr wrap="square" rtlCol="0">
              <a:spAutoFit/>
            </a:bodyPr>
            <a:lstStyle/>
            <a:p>
              <a:pPr algn="ctr"/>
              <a:r>
                <a:rPr lang="en-US" altLang="ja-JP" sz="1050" dirty="0">
                  <a:solidFill>
                    <a:prstClr val="black"/>
                  </a:solidFill>
                </a:rPr>
                <a:t>1</a:t>
              </a:r>
              <a:r>
                <a:rPr lang="en-US" altLang="ja-JP" sz="1050" dirty="0" smtClean="0">
                  <a:solidFill>
                    <a:prstClr val="black"/>
                  </a:solidFill>
                </a:rPr>
                <a:t>00</a:t>
              </a:r>
              <a:endParaRPr lang="ja-JP" altLang="en-US" sz="1050" dirty="0">
                <a:solidFill>
                  <a:prstClr val="black"/>
                </a:solidFill>
              </a:endParaRPr>
            </a:p>
          </p:txBody>
        </p:sp>
      </p:grpSp>
      <p:grpSp>
        <p:nvGrpSpPr>
          <p:cNvPr id="86" name="グループ化 85"/>
          <p:cNvGrpSpPr/>
          <p:nvPr/>
        </p:nvGrpSpPr>
        <p:grpSpPr>
          <a:xfrm>
            <a:off x="6219251" y="3380719"/>
            <a:ext cx="511633" cy="395576"/>
            <a:chOff x="3296273" y="2197929"/>
            <a:chExt cx="511633" cy="395576"/>
          </a:xfrm>
        </p:grpSpPr>
        <p:cxnSp>
          <p:nvCxnSpPr>
            <p:cNvPr id="87" name="直線コネクタ 86"/>
            <p:cNvCxnSpPr/>
            <p:nvPr/>
          </p:nvCxnSpPr>
          <p:spPr>
            <a:xfrm flipH="1" flipV="1">
              <a:off x="3725227" y="2197929"/>
              <a:ext cx="3094" cy="31916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テキスト ボックス 87"/>
            <p:cNvSpPr txBox="1"/>
            <p:nvPr/>
          </p:nvSpPr>
          <p:spPr>
            <a:xfrm>
              <a:off x="3296273" y="2339589"/>
              <a:ext cx="511633" cy="253916"/>
            </a:xfrm>
            <a:prstGeom prst="rect">
              <a:avLst/>
            </a:prstGeom>
            <a:noFill/>
          </p:spPr>
          <p:txBody>
            <a:bodyPr wrap="square" rtlCol="0">
              <a:spAutoFit/>
            </a:bodyPr>
            <a:lstStyle/>
            <a:p>
              <a:pPr algn="ctr"/>
              <a:r>
                <a:rPr lang="en-US" altLang="ja-JP" sz="1050" dirty="0" smtClean="0">
                  <a:solidFill>
                    <a:prstClr val="black"/>
                  </a:solidFill>
                </a:rPr>
                <a:t>300</a:t>
              </a:r>
              <a:endParaRPr lang="ja-JP" altLang="en-US" sz="1050" dirty="0">
                <a:solidFill>
                  <a:prstClr val="black"/>
                </a:solidFill>
              </a:endParaRPr>
            </a:p>
          </p:txBody>
        </p:sp>
      </p:grpSp>
      <p:grpSp>
        <p:nvGrpSpPr>
          <p:cNvPr id="89" name="グループ化 88"/>
          <p:cNvGrpSpPr/>
          <p:nvPr/>
        </p:nvGrpSpPr>
        <p:grpSpPr>
          <a:xfrm>
            <a:off x="8739532" y="3399034"/>
            <a:ext cx="511633" cy="345444"/>
            <a:chOff x="3408851" y="2197929"/>
            <a:chExt cx="511633" cy="345444"/>
          </a:xfrm>
        </p:grpSpPr>
        <p:cxnSp>
          <p:nvCxnSpPr>
            <p:cNvPr id="90" name="直線コネクタ 89"/>
            <p:cNvCxnSpPr/>
            <p:nvPr/>
          </p:nvCxnSpPr>
          <p:spPr>
            <a:xfrm flipH="1" flipV="1">
              <a:off x="3501469" y="2197929"/>
              <a:ext cx="3094" cy="31916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テキスト ボックス 90"/>
            <p:cNvSpPr txBox="1"/>
            <p:nvPr/>
          </p:nvSpPr>
          <p:spPr>
            <a:xfrm>
              <a:off x="3408851" y="2289457"/>
              <a:ext cx="511633" cy="253916"/>
            </a:xfrm>
            <a:prstGeom prst="rect">
              <a:avLst/>
            </a:prstGeom>
            <a:noFill/>
          </p:spPr>
          <p:txBody>
            <a:bodyPr wrap="square" rtlCol="0">
              <a:spAutoFit/>
            </a:bodyPr>
            <a:lstStyle/>
            <a:p>
              <a:pPr algn="ctr"/>
              <a:r>
                <a:rPr lang="en-US" altLang="ja-JP" sz="1050" dirty="0">
                  <a:solidFill>
                    <a:prstClr val="black"/>
                  </a:solidFill>
                </a:rPr>
                <a:t>400</a:t>
              </a:r>
              <a:endParaRPr lang="ja-JP" altLang="en-US" sz="1050" dirty="0">
                <a:solidFill>
                  <a:prstClr val="black"/>
                </a:solidFill>
              </a:endParaRPr>
            </a:p>
          </p:txBody>
        </p:sp>
      </p:grpSp>
      <p:sp>
        <p:nvSpPr>
          <p:cNvPr id="95" name="テキスト ボックス 94"/>
          <p:cNvSpPr txBox="1"/>
          <p:nvPr/>
        </p:nvSpPr>
        <p:spPr>
          <a:xfrm>
            <a:off x="200515" y="2493166"/>
            <a:ext cx="4865292" cy="307777"/>
          </a:xfrm>
          <a:prstGeom prst="rect">
            <a:avLst/>
          </a:prstGeom>
          <a:noFill/>
        </p:spPr>
        <p:txBody>
          <a:bodyPr wrap="square" rtlCol="0">
            <a:spAutoFit/>
          </a:bodyPr>
          <a:lstStyle/>
          <a:p>
            <a:pPr algn="ctr"/>
            <a:r>
              <a:rPr lang="ja-JP" altLang="en-US" sz="1400" u="sng" dirty="0">
                <a:solidFill>
                  <a:prstClr val="black"/>
                </a:solidFill>
                <a:latin typeface="HGP創英角ｺﾞｼｯｸUB" pitchFamily="50" charset="-128"/>
                <a:ea typeface="HGP創英角ｺﾞｼｯｸUB" pitchFamily="50" charset="-128"/>
              </a:rPr>
              <a:t>自己負担２割</a:t>
            </a:r>
            <a:r>
              <a:rPr lang="ja-JP" altLang="en-US" sz="1400" u="sng" dirty="0" smtClean="0">
                <a:solidFill>
                  <a:prstClr val="black"/>
                </a:solidFill>
                <a:latin typeface="HGP創英角ｺﾞｼｯｸUB" pitchFamily="50" charset="-128"/>
                <a:ea typeface="HGP創英角ｺﾞｼｯｸUB" pitchFamily="50" charset="-128"/>
              </a:rPr>
              <a:t>とする水準（単身で年金収入のみの場合）</a:t>
            </a:r>
            <a:endParaRPr lang="ja-JP" altLang="en-US" sz="1400" u="sng" dirty="0">
              <a:solidFill>
                <a:prstClr val="black"/>
              </a:solidFill>
              <a:latin typeface="HGP創英角ｺﾞｼｯｸUB" pitchFamily="50" charset="-128"/>
              <a:ea typeface="HGP創英角ｺﾞｼｯｸUB" pitchFamily="50" charset="-128"/>
            </a:endParaRPr>
          </a:p>
        </p:txBody>
      </p:sp>
      <p:sp>
        <p:nvSpPr>
          <p:cNvPr id="63" name="テキスト ボックス 62"/>
          <p:cNvSpPr txBox="1"/>
          <p:nvPr/>
        </p:nvSpPr>
        <p:spPr>
          <a:xfrm>
            <a:off x="4016939" y="3747993"/>
            <a:ext cx="864000" cy="626701"/>
          </a:xfrm>
          <a:prstGeom prst="rect">
            <a:avLst/>
          </a:prstGeom>
          <a:solidFill>
            <a:schemeClr val="bg1"/>
          </a:solidFill>
          <a:ln w="12700">
            <a:solidFill>
              <a:schemeClr val="tx1"/>
            </a:solidFill>
            <a:prstDash val="sysDash"/>
          </a:ln>
        </p:spPr>
        <p:txBody>
          <a:bodyPr wrap="square" lIns="36000" tIns="36000" rIns="36000" bIns="36000" rtlCol="0">
            <a:spAutoFit/>
          </a:bodyPr>
          <a:lstStyle/>
          <a:p>
            <a:r>
              <a:rPr lang="ja-JP" altLang="en-US" sz="1200" dirty="0" smtClean="0">
                <a:solidFill>
                  <a:prstClr val="black"/>
                </a:solidFill>
              </a:rPr>
              <a:t>モデル年金</a:t>
            </a:r>
            <a:endParaRPr lang="en-US" altLang="ja-JP" sz="1200" dirty="0" smtClean="0">
              <a:solidFill>
                <a:prstClr val="black"/>
              </a:solidFill>
            </a:endParaRPr>
          </a:p>
          <a:p>
            <a:r>
              <a:rPr lang="en-US" altLang="ja-JP" sz="1200" dirty="0" smtClean="0">
                <a:solidFill>
                  <a:prstClr val="black"/>
                </a:solidFill>
              </a:rPr>
              <a:t>(</a:t>
            </a:r>
            <a:r>
              <a:rPr lang="ja-JP" altLang="en-US" sz="1200" dirty="0" smtClean="0">
                <a:solidFill>
                  <a:prstClr val="black"/>
                </a:solidFill>
              </a:rPr>
              <a:t>厚生年金</a:t>
            </a:r>
            <a:r>
              <a:rPr lang="en-US" altLang="ja-JP" sz="1200" dirty="0" smtClean="0">
                <a:solidFill>
                  <a:prstClr val="black"/>
                </a:solidFill>
              </a:rPr>
              <a:t>)</a:t>
            </a:r>
          </a:p>
          <a:p>
            <a:r>
              <a:rPr lang="ja-JP" altLang="en-US" sz="1200" dirty="0" smtClean="0">
                <a:solidFill>
                  <a:prstClr val="black"/>
                </a:solidFill>
              </a:rPr>
              <a:t>１９８万円</a:t>
            </a:r>
            <a:endParaRPr lang="en-US" altLang="ja-JP" sz="1200" dirty="0" smtClean="0">
              <a:solidFill>
                <a:prstClr val="black"/>
              </a:solidFill>
            </a:endParaRPr>
          </a:p>
        </p:txBody>
      </p:sp>
      <p:sp>
        <p:nvSpPr>
          <p:cNvPr id="64" name="テキスト ボックス 63"/>
          <p:cNvSpPr txBox="1"/>
          <p:nvPr/>
        </p:nvSpPr>
        <p:spPr>
          <a:xfrm>
            <a:off x="5066981" y="3784999"/>
            <a:ext cx="1152128" cy="626701"/>
          </a:xfrm>
          <a:prstGeom prst="rect">
            <a:avLst/>
          </a:prstGeom>
          <a:solidFill>
            <a:srgbClr val="FFFFCC"/>
          </a:solidFill>
          <a:ln w="19050" cmpd="sng">
            <a:solidFill>
              <a:schemeClr val="tx1"/>
            </a:solidFill>
            <a:prstDash val="solid"/>
          </a:ln>
        </p:spPr>
        <p:txBody>
          <a:bodyPr wrap="square" lIns="36000" tIns="36000" rIns="36000" bIns="36000" rtlCol="0">
            <a:spAutoFit/>
          </a:bodyPr>
          <a:lstStyle/>
          <a:p>
            <a:pPr marL="85725" indent="-85725">
              <a:tabLst>
                <a:tab pos="85725" algn="l"/>
              </a:tabLst>
            </a:pPr>
            <a:r>
              <a:rPr lang="ja-JP" altLang="en-US" sz="1200" dirty="0" smtClean="0">
                <a:solidFill>
                  <a:prstClr val="black"/>
                </a:solidFill>
              </a:rPr>
              <a:t>（案）被保険者の上位</a:t>
            </a:r>
            <a:r>
              <a:rPr lang="ja-JP" altLang="en-US" sz="1200" dirty="0">
                <a:solidFill>
                  <a:prstClr val="black"/>
                </a:solidFill>
              </a:rPr>
              <a:t>２０％</a:t>
            </a:r>
            <a:endParaRPr lang="en-US" altLang="ja-JP" sz="1200" dirty="0" smtClean="0">
              <a:solidFill>
                <a:prstClr val="black"/>
              </a:solidFill>
            </a:endParaRPr>
          </a:p>
          <a:p>
            <a:pPr indent="87313"/>
            <a:r>
              <a:rPr lang="ja-JP" altLang="en-US" sz="1200" b="1" dirty="0" smtClean="0">
                <a:solidFill>
                  <a:srgbClr val="FF0000"/>
                </a:solidFill>
              </a:rPr>
              <a:t>２８０万円</a:t>
            </a:r>
            <a:endParaRPr lang="en-US" altLang="ja-JP" sz="1200" b="1" dirty="0" smtClean="0">
              <a:solidFill>
                <a:srgbClr val="FF0000"/>
              </a:solidFill>
            </a:endParaRPr>
          </a:p>
        </p:txBody>
      </p:sp>
      <p:sp>
        <p:nvSpPr>
          <p:cNvPr id="65" name="テキスト ボックス 64"/>
          <p:cNvSpPr txBox="1"/>
          <p:nvPr/>
        </p:nvSpPr>
        <p:spPr>
          <a:xfrm>
            <a:off x="8019463" y="3810414"/>
            <a:ext cx="1008001" cy="626701"/>
          </a:xfrm>
          <a:prstGeom prst="rect">
            <a:avLst/>
          </a:prstGeom>
          <a:solidFill>
            <a:schemeClr val="bg1"/>
          </a:solidFill>
          <a:ln w="12700" cmpd="sng">
            <a:solidFill>
              <a:schemeClr val="tx1"/>
            </a:solidFill>
            <a:prstDash val="sysDash"/>
          </a:ln>
        </p:spPr>
        <p:txBody>
          <a:bodyPr wrap="square" lIns="36000" tIns="36000" rIns="36000" bIns="36000" rtlCol="0">
            <a:spAutoFit/>
          </a:bodyPr>
          <a:lstStyle/>
          <a:p>
            <a:r>
              <a:rPr lang="ja-JP" altLang="en-US" sz="1200" dirty="0" smtClean="0">
                <a:solidFill>
                  <a:prstClr val="black"/>
                </a:solidFill>
              </a:rPr>
              <a:t>医療保険の</a:t>
            </a:r>
            <a:endParaRPr lang="en-US" altLang="ja-JP" sz="1200" dirty="0" smtClean="0">
              <a:solidFill>
                <a:prstClr val="black"/>
              </a:solidFill>
            </a:endParaRPr>
          </a:p>
          <a:p>
            <a:r>
              <a:rPr lang="ja-JP" altLang="en-US" sz="1200" dirty="0" smtClean="0">
                <a:solidFill>
                  <a:prstClr val="black"/>
                </a:solidFill>
              </a:rPr>
              <a:t>現役並み所得</a:t>
            </a:r>
            <a:endParaRPr lang="en-US" altLang="ja-JP" sz="1200" dirty="0" smtClean="0">
              <a:solidFill>
                <a:prstClr val="black"/>
              </a:solidFill>
            </a:endParaRPr>
          </a:p>
          <a:p>
            <a:r>
              <a:rPr lang="ja-JP" altLang="en-US" sz="1200" dirty="0" smtClean="0">
                <a:solidFill>
                  <a:prstClr val="black"/>
                </a:solidFill>
              </a:rPr>
              <a:t>３８３万円</a:t>
            </a:r>
            <a:endParaRPr lang="en-US" altLang="ja-JP" sz="1200" dirty="0" smtClean="0">
              <a:solidFill>
                <a:prstClr val="black"/>
              </a:solidFill>
            </a:endParaRPr>
          </a:p>
        </p:txBody>
      </p:sp>
      <p:sp>
        <p:nvSpPr>
          <p:cNvPr id="47" name="テキスト ボックス 46"/>
          <p:cNvSpPr txBox="1"/>
          <p:nvPr/>
        </p:nvSpPr>
        <p:spPr>
          <a:xfrm>
            <a:off x="72013" y="44624"/>
            <a:ext cx="9705528" cy="400110"/>
          </a:xfrm>
          <a:prstGeom prst="rect">
            <a:avLst/>
          </a:prstGeom>
          <a:solidFill>
            <a:srgbClr val="FFFF00">
              <a:alpha val="30000"/>
            </a:srgbClr>
          </a:solidFill>
          <a:ln w="25400">
            <a:solidFill>
              <a:schemeClr val="accent1">
                <a:lumMod val="75000"/>
              </a:schemeClr>
            </a:solidFill>
          </a:ln>
        </p:spPr>
        <p:txBody>
          <a:bodyPr wrap="square" rtlCol="0">
            <a:spAutoFit/>
          </a:bodyPr>
          <a:lstStyle/>
          <a:p>
            <a:pPr algn="ctr" fontAlgn="base">
              <a:spcBef>
                <a:spcPct val="0"/>
              </a:spcBef>
              <a:spcAft>
                <a:spcPct val="0"/>
              </a:spcAft>
            </a:pPr>
            <a:r>
              <a:rPr lang="ja-JP" altLang="en-US" sz="2000" dirty="0" smtClean="0">
                <a:solidFill>
                  <a:prstClr val="black"/>
                </a:solidFill>
                <a:latin typeface="HGP創英角ｺﾞｼｯｸUB" pitchFamily="50" charset="-128"/>
                <a:ea typeface="HGP創英角ｺﾞｼｯｸUB" pitchFamily="50" charset="-128"/>
              </a:rPr>
              <a:t>一定以上所得者の利用者負担の見直し</a:t>
            </a:r>
            <a:endParaRPr lang="ja-JP" altLang="en-US" sz="2000" dirty="0">
              <a:solidFill>
                <a:prstClr val="black"/>
              </a:solidFill>
              <a:latin typeface="HGP創英角ｺﾞｼｯｸUB" pitchFamily="50" charset="-128"/>
              <a:ea typeface="HGP創英角ｺﾞｼｯｸUB" pitchFamily="50" charset="-128"/>
            </a:endParaRPr>
          </a:p>
        </p:txBody>
      </p:sp>
      <p:graphicFrame>
        <p:nvGraphicFramePr>
          <p:cNvPr id="50" name="表 49"/>
          <p:cNvGraphicFramePr>
            <a:graphicFrameLocks noGrp="1"/>
          </p:cNvGraphicFramePr>
          <p:nvPr>
            <p:extLst>
              <p:ext uri="{D42A27DB-BD31-4B8C-83A1-F6EECF244321}">
                <p14:modId xmlns:p14="http://schemas.microsoft.com/office/powerpoint/2010/main" val="3133469369"/>
              </p:ext>
            </p:extLst>
          </p:nvPr>
        </p:nvGraphicFramePr>
        <p:xfrm>
          <a:off x="484970" y="5702776"/>
          <a:ext cx="3748031" cy="1110600"/>
        </p:xfrm>
        <a:graphic>
          <a:graphicData uri="http://schemas.openxmlformats.org/drawingml/2006/table">
            <a:tbl>
              <a:tblPr firstRow="1" bandRow="1">
                <a:tableStyleId>{5940675A-B579-460E-94D1-54222C63F5DA}</a:tableStyleId>
              </a:tblPr>
              <a:tblGrid>
                <a:gridCol w="353510"/>
                <a:gridCol w="1635992"/>
                <a:gridCol w="1758529"/>
              </a:tblGrid>
              <a:tr h="303272">
                <a:tc gridSpan="2">
                  <a:txBody>
                    <a:bodyPr/>
                    <a:lstStyle/>
                    <a:p>
                      <a:endParaRPr kumimoji="1" lang="ja-JP" altLang="en-US" sz="1100" b="1" dirty="0"/>
                    </a:p>
                  </a:txBody>
                  <a:tcPr/>
                </a:tc>
                <a:tc hMerge="1">
                  <a:txBody>
                    <a:bodyPr/>
                    <a:lstStyle/>
                    <a:p>
                      <a:endParaRPr kumimoji="1" lang="ja-JP" altLang="en-US"/>
                    </a:p>
                  </a:txBody>
                  <a:tcPr/>
                </a:tc>
                <a:tc>
                  <a:txBody>
                    <a:bodyPr/>
                    <a:lstStyle/>
                    <a:p>
                      <a:pPr algn="ctr"/>
                      <a:r>
                        <a:rPr kumimoji="1" lang="ja-JP" altLang="en-US" sz="1100" b="1" dirty="0" smtClean="0"/>
                        <a:t>自己負担限度額（月額）</a:t>
                      </a:r>
                      <a:endParaRPr kumimoji="1" lang="ja-JP" altLang="en-US" sz="1100" b="1" dirty="0"/>
                    </a:p>
                  </a:txBody>
                  <a:tcPr anchor="ctr"/>
                </a:tc>
              </a:tr>
              <a:tr h="288032">
                <a:tc gridSpan="2">
                  <a:txBody>
                    <a:bodyPr/>
                    <a:lstStyle/>
                    <a:p>
                      <a:r>
                        <a:rPr kumimoji="1" lang="ja-JP" altLang="en-US" sz="1100" b="1" dirty="0" smtClean="0"/>
                        <a:t>一般</a:t>
                      </a:r>
                      <a:endParaRPr kumimoji="1" lang="ja-JP" altLang="en-US" sz="1100" b="1" dirty="0"/>
                    </a:p>
                  </a:txBody>
                  <a:tcPr marL="180000" anchor="ctr"/>
                </a:tc>
                <a:tc hMerge="1">
                  <a:txBody>
                    <a:bodyPr/>
                    <a:lstStyle/>
                    <a:p>
                      <a:endParaRPr kumimoji="1" lang="ja-JP" altLang="en-US"/>
                    </a:p>
                  </a:txBody>
                  <a:tcPr/>
                </a:tc>
                <a:tc>
                  <a:txBody>
                    <a:bodyPr/>
                    <a:lstStyle/>
                    <a:p>
                      <a:pPr algn="ctr"/>
                      <a:r>
                        <a:rPr kumimoji="1" lang="en-US" altLang="ja-JP" sz="1100" b="1" u="sng" dirty="0" smtClean="0">
                          <a:solidFill>
                            <a:schemeClr val="tx2"/>
                          </a:solidFill>
                        </a:rPr>
                        <a:t>37,200</a:t>
                      </a:r>
                      <a:r>
                        <a:rPr kumimoji="1" lang="ja-JP" altLang="en-US" sz="1100" b="1" u="sng" dirty="0" smtClean="0">
                          <a:solidFill>
                            <a:schemeClr val="tx2"/>
                          </a:solidFill>
                        </a:rPr>
                        <a:t>円</a:t>
                      </a:r>
                      <a:r>
                        <a:rPr kumimoji="1" lang="ja-JP" altLang="en-US" sz="1100" b="1" dirty="0" smtClean="0"/>
                        <a:t>（世帯）</a:t>
                      </a:r>
                      <a:endParaRPr kumimoji="1" lang="ja-JP" altLang="en-US" sz="1100" b="1" dirty="0"/>
                    </a:p>
                  </a:txBody>
                  <a:tcPr anchor="ctr"/>
                </a:tc>
              </a:tr>
              <a:tr h="216024">
                <a:tc gridSpan="2">
                  <a:txBody>
                    <a:bodyPr/>
                    <a:lstStyle/>
                    <a:p>
                      <a:r>
                        <a:rPr kumimoji="1" lang="ja-JP" altLang="en-US" sz="1100" b="1" dirty="0" smtClean="0"/>
                        <a:t>市町村民税世帯非課税等</a:t>
                      </a:r>
                      <a:endParaRPr kumimoji="1" lang="ja-JP" altLang="en-US" sz="1100" b="1" dirty="0"/>
                    </a:p>
                  </a:txBody>
                  <a:tcPr marL="180000" anchor="ctr">
                    <a:lnB w="12700" cmpd="sng">
                      <a:noFill/>
                    </a:lnB>
                  </a:tcPr>
                </a:tc>
                <a:tc hMerge="1">
                  <a:txBody>
                    <a:bodyPr/>
                    <a:lstStyle/>
                    <a:p>
                      <a:endParaRPr kumimoji="1" lang="ja-JP" altLang="en-US" dirty="0"/>
                    </a:p>
                  </a:txBody>
                  <a:tcPr/>
                </a:tc>
                <a:tc>
                  <a:txBody>
                    <a:bodyPr/>
                    <a:lstStyle/>
                    <a:p>
                      <a:pPr algn="ctr"/>
                      <a:r>
                        <a:rPr kumimoji="1" lang="en-US" altLang="ja-JP" sz="1100" b="1" dirty="0" smtClean="0"/>
                        <a:t>24,600</a:t>
                      </a:r>
                      <a:r>
                        <a:rPr kumimoji="1" lang="ja-JP" altLang="en-US" sz="1100" b="1" dirty="0" smtClean="0"/>
                        <a:t>円（世帯）</a:t>
                      </a:r>
                      <a:endParaRPr kumimoji="1" lang="ja-JP" altLang="en-US" sz="1100" b="1" dirty="0"/>
                    </a:p>
                  </a:txBody>
                  <a:tcPr anchor="ctr">
                    <a:lnB w="12700" cap="flat" cmpd="sng" algn="ctr">
                      <a:solidFill>
                        <a:schemeClr val="tx1"/>
                      </a:solidFill>
                      <a:prstDash val="sysDash"/>
                      <a:round/>
                      <a:headEnd type="none" w="med" len="med"/>
                      <a:tailEnd type="none" w="med" len="med"/>
                    </a:lnB>
                  </a:tcPr>
                </a:tc>
              </a:tr>
              <a:tr h="260216">
                <a:tc>
                  <a:txBody>
                    <a:bodyPr/>
                    <a:lstStyle/>
                    <a:p>
                      <a:endParaRPr kumimoji="1" lang="ja-JP" altLang="en-US" sz="1000" b="1" dirty="0"/>
                    </a:p>
                  </a:txBody>
                  <a:tcPr marL="180000">
                    <a:lnR w="12700" cap="flat" cmpd="sng" algn="ctr">
                      <a:solidFill>
                        <a:schemeClr val="tx1"/>
                      </a:solidFill>
                      <a:prstDash val="sysDash"/>
                      <a:round/>
                      <a:headEnd type="none" w="med" len="med"/>
                      <a:tailEnd type="none" w="med" len="med"/>
                    </a:lnR>
                    <a:lnT w="12700" cmpd="sng">
                      <a:noFill/>
                    </a:lnT>
                  </a:tcPr>
                </a:tc>
                <a:tc>
                  <a:txBody>
                    <a:bodyPr/>
                    <a:lstStyle/>
                    <a:p>
                      <a:r>
                        <a:rPr lang="ja-JP" altLang="en-US" sz="1100" b="1" dirty="0" smtClean="0"/>
                        <a:t>年金収入</a:t>
                      </a:r>
                      <a:r>
                        <a:rPr lang="en-US" altLang="ja-JP" sz="1100" b="1" dirty="0" smtClean="0"/>
                        <a:t>80</a:t>
                      </a:r>
                      <a:r>
                        <a:rPr lang="ja-JP" altLang="en-US" sz="1100" b="1" dirty="0" smtClean="0"/>
                        <a:t>万円以下等</a:t>
                      </a:r>
                      <a:endParaRPr lang="ja-JP" altLang="en-US" sz="1100" b="1" dirty="0"/>
                    </a:p>
                  </a:txBody>
                  <a:tcPr anchor="ctr">
                    <a:lnL w="12700" cap="flat" cmpd="sng" algn="ctr">
                      <a:solidFill>
                        <a:schemeClr val="tx1"/>
                      </a:solidFill>
                      <a:prstDash val="sysDash"/>
                      <a:round/>
                      <a:headEnd type="none" w="med" len="med"/>
                      <a:tailEnd type="none" w="med" len="med"/>
                    </a:lnL>
                    <a:lnT w="12700" cap="flat" cmpd="sng" algn="ctr">
                      <a:solidFill>
                        <a:schemeClr val="tx1"/>
                      </a:solidFill>
                      <a:prstDash val="sysDash"/>
                      <a:round/>
                      <a:headEnd type="none" w="med" len="med"/>
                      <a:tailEnd type="none" w="med" len="med"/>
                    </a:lnT>
                  </a:tcPr>
                </a:tc>
                <a:tc>
                  <a:txBody>
                    <a:bodyPr/>
                    <a:lstStyle/>
                    <a:p>
                      <a:pPr algn="ctr"/>
                      <a:r>
                        <a:rPr lang="en-US" altLang="ja-JP" sz="1100" b="1" dirty="0" smtClean="0"/>
                        <a:t>15,000</a:t>
                      </a:r>
                      <a:r>
                        <a:rPr lang="ja-JP" altLang="en-US" sz="1100" b="1" dirty="0" smtClean="0"/>
                        <a:t>円（個人）</a:t>
                      </a:r>
                      <a:endParaRPr lang="ja-JP" altLang="en-US" sz="1100" b="1" dirty="0"/>
                    </a:p>
                  </a:txBody>
                  <a:tcPr anchor="ctr">
                    <a:lnT w="12700" cap="flat" cmpd="sng" algn="ctr">
                      <a:solidFill>
                        <a:schemeClr val="tx1"/>
                      </a:solidFill>
                      <a:prstDash val="sysDash"/>
                      <a:round/>
                      <a:headEnd type="none" w="med" len="med"/>
                      <a:tailEnd type="none" w="med" len="med"/>
                    </a:lnT>
                  </a:tcPr>
                </a:tc>
              </a:tr>
            </a:tbl>
          </a:graphicData>
        </a:graphic>
      </p:graphicFrame>
      <p:graphicFrame>
        <p:nvGraphicFramePr>
          <p:cNvPr id="51" name="表 50"/>
          <p:cNvGraphicFramePr>
            <a:graphicFrameLocks noGrp="1"/>
          </p:cNvGraphicFramePr>
          <p:nvPr>
            <p:extLst>
              <p:ext uri="{D42A27DB-BD31-4B8C-83A1-F6EECF244321}">
                <p14:modId xmlns:p14="http://schemas.microsoft.com/office/powerpoint/2010/main" val="1531719362"/>
              </p:ext>
            </p:extLst>
          </p:nvPr>
        </p:nvGraphicFramePr>
        <p:xfrm>
          <a:off x="4657470" y="5755332"/>
          <a:ext cx="1663682" cy="770012"/>
        </p:xfrm>
        <a:graphic>
          <a:graphicData uri="http://schemas.openxmlformats.org/drawingml/2006/table">
            <a:tbl>
              <a:tblPr firstRow="1" bandRow="1">
                <a:tableStyleId>{5940675A-B579-460E-94D1-54222C63F5DA}</a:tableStyleId>
              </a:tblPr>
              <a:tblGrid>
                <a:gridCol w="831841"/>
                <a:gridCol w="831841"/>
              </a:tblGrid>
              <a:tr h="504000">
                <a:tc>
                  <a:txBody>
                    <a:bodyPr/>
                    <a:lstStyle/>
                    <a:p>
                      <a:pPr algn="ctr"/>
                      <a:r>
                        <a:rPr kumimoji="1" lang="ja-JP" altLang="en-US" sz="1000" b="1" dirty="0" smtClean="0">
                          <a:solidFill>
                            <a:srgbClr val="FF0000"/>
                          </a:solidFill>
                        </a:rPr>
                        <a:t>現役並み</a:t>
                      </a:r>
                      <a:endParaRPr kumimoji="1" lang="en-US" altLang="ja-JP" sz="1000" b="1" dirty="0" smtClean="0">
                        <a:solidFill>
                          <a:srgbClr val="FF0000"/>
                        </a:solidFill>
                      </a:endParaRPr>
                    </a:p>
                    <a:p>
                      <a:pPr algn="ctr"/>
                      <a:r>
                        <a:rPr kumimoji="1" lang="ja-JP" altLang="en-US" sz="1000" b="1" dirty="0" smtClean="0">
                          <a:solidFill>
                            <a:srgbClr val="FF0000"/>
                          </a:solidFill>
                        </a:rPr>
                        <a:t>所得相当</a:t>
                      </a:r>
                      <a:endParaRPr kumimoji="1" lang="ja-JP" altLang="en-US" sz="1000" b="1" dirty="0">
                        <a:solidFill>
                          <a:srgbClr val="FF0000"/>
                        </a:solidFill>
                      </a:endParaRPr>
                    </a:p>
                  </a:txBody>
                  <a:tcPr anchor="ctr"/>
                </a:tc>
                <a:tc>
                  <a:txBody>
                    <a:bodyPr/>
                    <a:lstStyle/>
                    <a:p>
                      <a:pPr algn="ctr"/>
                      <a:r>
                        <a:rPr kumimoji="1" lang="en-US" altLang="ja-JP" sz="1200" b="1" dirty="0" smtClean="0">
                          <a:solidFill>
                            <a:srgbClr val="FF0000"/>
                          </a:solidFill>
                        </a:rPr>
                        <a:t>44,400</a:t>
                      </a:r>
                      <a:r>
                        <a:rPr kumimoji="1" lang="ja-JP" altLang="en-US" sz="1200" b="1" dirty="0" smtClean="0">
                          <a:solidFill>
                            <a:srgbClr val="FF0000"/>
                          </a:solidFill>
                        </a:rPr>
                        <a:t>円</a:t>
                      </a:r>
                      <a:endParaRPr kumimoji="1" lang="ja-JP" altLang="en-US" sz="1200" b="1" dirty="0">
                        <a:solidFill>
                          <a:srgbClr val="FF0000"/>
                        </a:solidFill>
                      </a:endParaRPr>
                    </a:p>
                  </a:txBody>
                  <a:tcPr anchor="ctr"/>
                </a:tc>
              </a:tr>
              <a:tr h="266012">
                <a:tc>
                  <a:txBody>
                    <a:bodyPr/>
                    <a:lstStyle/>
                    <a:p>
                      <a:pPr algn="ctr"/>
                      <a:r>
                        <a:rPr kumimoji="1" lang="ja-JP" altLang="en-US" sz="1000" dirty="0" smtClean="0"/>
                        <a:t>一般</a:t>
                      </a:r>
                      <a:endParaRPr kumimoji="1" lang="ja-JP" altLang="en-US" sz="1000" dirty="0"/>
                    </a:p>
                  </a:txBody>
                  <a:tcPr anchor="ctr"/>
                </a:tc>
                <a:tc>
                  <a:txBody>
                    <a:bodyPr/>
                    <a:lstStyle/>
                    <a:p>
                      <a:pPr algn="ctr"/>
                      <a:r>
                        <a:rPr kumimoji="1" lang="en-US" altLang="ja-JP" sz="1000" dirty="0" smtClean="0"/>
                        <a:t>37,200</a:t>
                      </a:r>
                      <a:r>
                        <a:rPr kumimoji="1" lang="ja-JP" altLang="en-US" sz="1000" dirty="0" smtClean="0"/>
                        <a:t>円</a:t>
                      </a:r>
                      <a:endParaRPr kumimoji="1" lang="ja-JP" altLang="en-US" sz="1000" dirty="0"/>
                    </a:p>
                  </a:txBody>
                  <a:tcPr anchor="ctr"/>
                </a:tc>
              </a:tr>
            </a:tbl>
          </a:graphicData>
        </a:graphic>
      </p:graphicFrame>
      <p:cxnSp>
        <p:nvCxnSpPr>
          <p:cNvPr id="54" name="直線矢印コネクタ 53"/>
          <p:cNvCxnSpPr/>
          <p:nvPr/>
        </p:nvCxnSpPr>
        <p:spPr>
          <a:xfrm flipV="1">
            <a:off x="3944934" y="5878819"/>
            <a:ext cx="720081" cy="2864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a:off x="3944934" y="6165304"/>
            <a:ext cx="720081"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テキスト ボックス 58"/>
          <p:cNvSpPr txBox="1"/>
          <p:nvPr/>
        </p:nvSpPr>
        <p:spPr>
          <a:xfrm>
            <a:off x="4961679" y="5528535"/>
            <a:ext cx="1071441" cy="276999"/>
          </a:xfrm>
          <a:prstGeom prst="rect">
            <a:avLst/>
          </a:prstGeom>
          <a:noFill/>
        </p:spPr>
        <p:txBody>
          <a:bodyPr wrap="square" rtlCol="0">
            <a:spAutoFit/>
          </a:bodyPr>
          <a:lstStyle/>
          <a:p>
            <a:r>
              <a:rPr lang="en-US" altLang="ja-JP" sz="1200" b="1" dirty="0" smtClean="0">
                <a:solidFill>
                  <a:prstClr val="black"/>
                </a:solidFill>
              </a:rPr>
              <a:t>〈</a:t>
            </a:r>
            <a:r>
              <a:rPr lang="ja-JP" altLang="en-US" sz="1200" b="1" dirty="0" smtClean="0">
                <a:solidFill>
                  <a:prstClr val="black"/>
                </a:solidFill>
              </a:rPr>
              <a:t>見直し案</a:t>
            </a:r>
            <a:r>
              <a:rPr lang="en-US" altLang="ja-JP" sz="1200" b="1" dirty="0">
                <a:solidFill>
                  <a:prstClr val="black"/>
                </a:solidFill>
              </a:rPr>
              <a:t>〉</a:t>
            </a:r>
            <a:endParaRPr lang="ja-JP" altLang="en-US" sz="1200" b="1" dirty="0">
              <a:solidFill>
                <a:prstClr val="black"/>
              </a:solidFill>
            </a:endParaRPr>
          </a:p>
        </p:txBody>
      </p:sp>
      <p:graphicFrame>
        <p:nvGraphicFramePr>
          <p:cNvPr id="73" name="表 72"/>
          <p:cNvGraphicFramePr>
            <a:graphicFrameLocks noGrp="1"/>
          </p:cNvGraphicFramePr>
          <p:nvPr>
            <p:extLst>
              <p:ext uri="{D42A27DB-BD31-4B8C-83A1-F6EECF244321}">
                <p14:modId xmlns:p14="http://schemas.microsoft.com/office/powerpoint/2010/main" val="1523484764"/>
              </p:ext>
            </p:extLst>
          </p:nvPr>
        </p:nvGraphicFramePr>
        <p:xfrm>
          <a:off x="6754463" y="5005523"/>
          <a:ext cx="3039801" cy="1550018"/>
        </p:xfrm>
        <a:graphic>
          <a:graphicData uri="http://schemas.openxmlformats.org/drawingml/2006/table">
            <a:tbl>
              <a:tblPr firstRow="1" bandRow="1">
                <a:tableStyleId>{5940675A-B579-460E-94D1-54222C63F5DA}</a:tableStyleId>
              </a:tblPr>
              <a:tblGrid>
                <a:gridCol w="1561824"/>
                <a:gridCol w="1477977"/>
              </a:tblGrid>
              <a:tr h="360000">
                <a:tc>
                  <a:txBody>
                    <a:bodyPr/>
                    <a:lstStyle/>
                    <a:p>
                      <a:endParaRPr kumimoji="1" lang="ja-JP" altLang="en-US" sz="1000" dirty="0"/>
                    </a:p>
                  </a:txBody>
                  <a:tcPr/>
                </a:tc>
                <a:tc>
                  <a:txBody>
                    <a:bodyPr/>
                    <a:lstStyle/>
                    <a:p>
                      <a:pPr algn="ctr"/>
                      <a:r>
                        <a:rPr kumimoji="1" lang="ja-JP" altLang="en-US" sz="1000" dirty="0" smtClean="0"/>
                        <a:t>自己負担限度額</a:t>
                      </a:r>
                      <a:endParaRPr kumimoji="1" lang="en-US" altLang="ja-JP" sz="1000" dirty="0" smtClean="0"/>
                    </a:p>
                    <a:p>
                      <a:pPr algn="ctr"/>
                      <a:r>
                        <a:rPr kumimoji="1" lang="ja-JP" altLang="en-US" sz="1000" dirty="0" smtClean="0"/>
                        <a:t>（現行／世帯単位）</a:t>
                      </a:r>
                      <a:endParaRPr kumimoji="1" lang="ja-JP" altLang="en-US" sz="1000" dirty="0"/>
                    </a:p>
                  </a:txBody>
                  <a:tcPr/>
                </a:tc>
              </a:tr>
              <a:tr h="191327">
                <a:tc>
                  <a:txBody>
                    <a:bodyPr/>
                    <a:lstStyle/>
                    <a:p>
                      <a:pPr algn="l"/>
                      <a:r>
                        <a:rPr kumimoji="1" lang="ja-JP" altLang="en-US" sz="1000" dirty="0" smtClean="0"/>
                        <a:t>現役並み所得者</a:t>
                      </a:r>
                      <a:endParaRPr kumimoji="1" lang="ja-JP" altLang="en-US" sz="1000" dirty="0"/>
                    </a:p>
                  </a:txBody>
                  <a:tcPr marL="180000" anchor="ctr"/>
                </a:tc>
                <a:tc>
                  <a:txBody>
                    <a:bodyPr/>
                    <a:lstStyle/>
                    <a:p>
                      <a:pPr algn="ctr"/>
                      <a:r>
                        <a:rPr kumimoji="1" lang="en-US" altLang="ja-JP" sz="1000" dirty="0" smtClean="0"/>
                        <a:t>80,100</a:t>
                      </a:r>
                      <a:r>
                        <a:rPr kumimoji="1" lang="ja-JP" altLang="en-US" sz="1000" dirty="0" smtClean="0"/>
                        <a:t>＋医療費</a:t>
                      </a:r>
                      <a:r>
                        <a:rPr kumimoji="1" lang="en-US" altLang="ja-JP" sz="1000" dirty="0" smtClean="0"/>
                        <a:t>1</a:t>
                      </a:r>
                      <a:r>
                        <a:rPr kumimoji="1" lang="ja-JP" altLang="en-US" sz="1000" dirty="0" smtClean="0"/>
                        <a:t>％</a:t>
                      </a:r>
                      <a:endParaRPr kumimoji="1" lang="en-US" altLang="ja-JP" sz="1000" dirty="0" smtClean="0"/>
                    </a:p>
                    <a:p>
                      <a:pPr algn="ctr"/>
                      <a:r>
                        <a:rPr kumimoji="1" lang="ja-JP" altLang="en-US" sz="1000" dirty="0" smtClean="0"/>
                        <a:t>（多数該当：</a:t>
                      </a:r>
                      <a:r>
                        <a:rPr kumimoji="1" lang="en-US" altLang="ja-JP" sz="1000" b="1" u="sng" dirty="0" smtClean="0">
                          <a:solidFill>
                            <a:schemeClr val="tx2"/>
                          </a:solidFill>
                        </a:rPr>
                        <a:t>44,400</a:t>
                      </a:r>
                      <a:r>
                        <a:rPr kumimoji="1" lang="ja-JP" altLang="en-US" sz="1000" b="1" u="sng" dirty="0" smtClean="0">
                          <a:solidFill>
                            <a:schemeClr val="tx2"/>
                          </a:solidFill>
                        </a:rPr>
                        <a:t>円</a:t>
                      </a:r>
                      <a:r>
                        <a:rPr kumimoji="1" lang="ja-JP" altLang="en-US" sz="1000" dirty="0" smtClean="0"/>
                        <a:t>）</a:t>
                      </a:r>
                      <a:endParaRPr kumimoji="1" lang="ja-JP" altLang="en-US" sz="1000" dirty="0"/>
                    </a:p>
                  </a:txBody>
                  <a:tcPr/>
                </a:tc>
              </a:tr>
              <a:tr h="251832">
                <a:tc>
                  <a:txBody>
                    <a:bodyPr/>
                    <a:lstStyle/>
                    <a:p>
                      <a:pPr algn="l"/>
                      <a:r>
                        <a:rPr kumimoji="1" lang="ja-JP" altLang="en-US" sz="1000" dirty="0" smtClean="0"/>
                        <a:t>一般</a:t>
                      </a:r>
                      <a:endParaRPr kumimoji="1" lang="ja-JP" altLang="en-US" sz="1000" dirty="0"/>
                    </a:p>
                  </a:txBody>
                  <a:tcPr marL="180000" anchor="ctr"/>
                </a:tc>
                <a:tc>
                  <a:txBody>
                    <a:bodyPr/>
                    <a:lstStyle/>
                    <a:p>
                      <a:pPr algn="ctr"/>
                      <a:r>
                        <a:rPr kumimoji="1" lang="en-US" altLang="ja-JP" sz="1000" b="1" u="sng" dirty="0" smtClean="0">
                          <a:solidFill>
                            <a:schemeClr val="tx2"/>
                          </a:solidFill>
                        </a:rPr>
                        <a:t>44,400</a:t>
                      </a:r>
                      <a:r>
                        <a:rPr kumimoji="1" lang="ja-JP" altLang="en-US" sz="1000" b="1" u="sng" dirty="0" smtClean="0">
                          <a:solidFill>
                            <a:schemeClr val="tx2"/>
                          </a:solidFill>
                        </a:rPr>
                        <a:t>円</a:t>
                      </a:r>
                      <a:endParaRPr kumimoji="1" lang="ja-JP" altLang="en-US" sz="1000" b="1" u="sng" dirty="0">
                        <a:solidFill>
                          <a:schemeClr val="tx2"/>
                        </a:solidFill>
                      </a:endParaRPr>
                    </a:p>
                  </a:txBody>
                  <a:tcPr/>
                </a:tc>
              </a:tr>
              <a:tr h="252853">
                <a:tc>
                  <a:txBody>
                    <a:bodyPr/>
                    <a:lstStyle/>
                    <a:p>
                      <a:pPr algn="l"/>
                      <a:r>
                        <a:rPr kumimoji="1" lang="ja-JP" altLang="en-US" sz="1000" dirty="0" smtClean="0"/>
                        <a:t>市町村民税非課税等</a:t>
                      </a:r>
                      <a:endParaRPr kumimoji="1" lang="ja-JP" altLang="en-US" sz="1000" dirty="0"/>
                    </a:p>
                  </a:txBody>
                  <a:tcPr marL="180000" anchor="ctr"/>
                </a:tc>
                <a:tc>
                  <a:txBody>
                    <a:bodyPr/>
                    <a:lstStyle/>
                    <a:p>
                      <a:pPr algn="ctr"/>
                      <a:r>
                        <a:rPr kumimoji="1" lang="en-US" altLang="ja-JP" sz="1000" b="0" u="none" dirty="0" smtClean="0">
                          <a:solidFill>
                            <a:schemeClr val="tx1"/>
                          </a:solidFill>
                        </a:rPr>
                        <a:t>24,600</a:t>
                      </a:r>
                      <a:r>
                        <a:rPr kumimoji="1" lang="ja-JP" altLang="en-US" sz="1000" b="0" u="none" dirty="0" smtClean="0">
                          <a:solidFill>
                            <a:schemeClr val="tx1"/>
                          </a:solidFill>
                        </a:rPr>
                        <a:t>円</a:t>
                      </a:r>
                      <a:endParaRPr kumimoji="1" lang="ja-JP" altLang="en-US" sz="1000" b="0" u="none" dirty="0">
                        <a:solidFill>
                          <a:schemeClr val="tx1"/>
                        </a:solidFill>
                      </a:endParaRPr>
                    </a:p>
                  </a:txBody>
                  <a:tcPr/>
                </a:tc>
              </a:tr>
              <a:tr h="252853">
                <a:tc>
                  <a:txBody>
                    <a:bodyPr/>
                    <a:lstStyle/>
                    <a:p>
                      <a:pPr algn="l"/>
                      <a:r>
                        <a:rPr kumimoji="1" lang="ja-JP" altLang="en-US" sz="1000" dirty="0" smtClean="0"/>
                        <a:t>年金収入</a:t>
                      </a:r>
                      <a:r>
                        <a:rPr kumimoji="1" lang="en-US" altLang="ja-JP" sz="1000" dirty="0" smtClean="0"/>
                        <a:t>80</a:t>
                      </a:r>
                      <a:r>
                        <a:rPr kumimoji="1" lang="ja-JP" altLang="en-US" sz="1000" dirty="0" smtClean="0"/>
                        <a:t>万円以下等</a:t>
                      </a:r>
                      <a:endParaRPr kumimoji="1" lang="ja-JP" altLang="en-US" sz="1000" dirty="0"/>
                    </a:p>
                  </a:txBody>
                  <a:tcPr marL="180000" anchor="ctr"/>
                </a:tc>
                <a:tc>
                  <a:txBody>
                    <a:bodyPr/>
                    <a:lstStyle/>
                    <a:p>
                      <a:pPr algn="ctr"/>
                      <a:r>
                        <a:rPr kumimoji="1" lang="en-US" altLang="ja-JP" sz="1000" b="0" u="none" dirty="0" smtClean="0">
                          <a:solidFill>
                            <a:schemeClr val="tx1"/>
                          </a:solidFill>
                        </a:rPr>
                        <a:t>15.000</a:t>
                      </a:r>
                      <a:r>
                        <a:rPr kumimoji="1" lang="ja-JP" altLang="en-US" sz="1000" b="0" u="none" dirty="0" smtClean="0">
                          <a:solidFill>
                            <a:schemeClr val="tx1"/>
                          </a:solidFill>
                        </a:rPr>
                        <a:t>円</a:t>
                      </a:r>
                      <a:endParaRPr kumimoji="1" lang="ja-JP" altLang="en-US" sz="1000" b="0" u="none" dirty="0">
                        <a:solidFill>
                          <a:schemeClr val="tx1"/>
                        </a:solidFill>
                      </a:endParaRPr>
                    </a:p>
                  </a:txBody>
                  <a:tcPr/>
                </a:tc>
              </a:tr>
            </a:tbl>
          </a:graphicData>
        </a:graphic>
      </p:graphicFrame>
      <p:sp>
        <p:nvSpPr>
          <p:cNvPr id="82" name="テキスト ボックス 81"/>
          <p:cNvSpPr txBox="1"/>
          <p:nvPr/>
        </p:nvSpPr>
        <p:spPr>
          <a:xfrm>
            <a:off x="6779070" y="4725322"/>
            <a:ext cx="2952328" cy="246221"/>
          </a:xfrm>
          <a:prstGeom prst="rect">
            <a:avLst/>
          </a:prstGeom>
          <a:solidFill>
            <a:schemeClr val="bg2"/>
          </a:solidFill>
          <a:ln w="12700">
            <a:solidFill>
              <a:schemeClr val="tx1"/>
            </a:solidFill>
          </a:ln>
        </p:spPr>
        <p:txBody>
          <a:bodyPr wrap="square" rtlCol="0">
            <a:spAutoFit/>
          </a:bodyPr>
          <a:lstStyle/>
          <a:p>
            <a:r>
              <a:rPr lang="ja-JP" altLang="en-US" sz="1000" dirty="0" smtClean="0">
                <a:solidFill>
                  <a:prstClr val="black"/>
                </a:solidFill>
              </a:rPr>
              <a:t>参考：医療保険</a:t>
            </a:r>
            <a:r>
              <a:rPr lang="ja-JP" altLang="en-US" sz="1000" dirty="0">
                <a:solidFill>
                  <a:prstClr val="black"/>
                </a:solidFill>
              </a:rPr>
              <a:t>の</a:t>
            </a:r>
            <a:r>
              <a:rPr lang="en-US" altLang="ja-JP" sz="1000" dirty="0" smtClean="0">
                <a:solidFill>
                  <a:prstClr val="black"/>
                </a:solidFill>
              </a:rPr>
              <a:t>70</a:t>
            </a:r>
            <a:r>
              <a:rPr lang="ja-JP" altLang="en-US" sz="1000" dirty="0">
                <a:solidFill>
                  <a:prstClr val="black"/>
                </a:solidFill>
              </a:rPr>
              <a:t>歳以上</a:t>
            </a:r>
            <a:r>
              <a:rPr lang="ja-JP" altLang="en-US" sz="1000" dirty="0" smtClean="0">
                <a:solidFill>
                  <a:prstClr val="black"/>
                </a:solidFill>
              </a:rPr>
              <a:t>の</a:t>
            </a:r>
            <a:r>
              <a:rPr lang="ja-JP" altLang="en-US" sz="1000" dirty="0">
                <a:solidFill>
                  <a:prstClr val="black"/>
                </a:solidFill>
              </a:rPr>
              <a:t>高額療養費</a:t>
            </a:r>
            <a:r>
              <a:rPr lang="ja-JP" altLang="en-US" sz="1000" dirty="0" smtClean="0">
                <a:solidFill>
                  <a:prstClr val="black"/>
                </a:solidFill>
              </a:rPr>
              <a:t>の限度額</a:t>
            </a:r>
            <a:endParaRPr lang="ja-JP" altLang="en-US" sz="1000" dirty="0">
              <a:solidFill>
                <a:prstClr val="black"/>
              </a:solidFill>
            </a:endParaRPr>
          </a:p>
        </p:txBody>
      </p:sp>
      <p:sp>
        <p:nvSpPr>
          <p:cNvPr id="92" name="テキスト ボックス 91"/>
          <p:cNvSpPr txBox="1"/>
          <p:nvPr/>
        </p:nvSpPr>
        <p:spPr>
          <a:xfrm>
            <a:off x="1933207" y="5456527"/>
            <a:ext cx="1071441" cy="276999"/>
          </a:xfrm>
          <a:prstGeom prst="rect">
            <a:avLst/>
          </a:prstGeom>
          <a:noFill/>
        </p:spPr>
        <p:txBody>
          <a:bodyPr wrap="square" rtlCol="0">
            <a:spAutoFit/>
          </a:bodyPr>
          <a:lstStyle/>
          <a:p>
            <a:pPr algn="ctr"/>
            <a:r>
              <a:rPr lang="en-US" altLang="ja-JP" sz="1200" b="1" dirty="0" smtClean="0">
                <a:solidFill>
                  <a:prstClr val="black"/>
                </a:solidFill>
              </a:rPr>
              <a:t>〈</a:t>
            </a:r>
            <a:r>
              <a:rPr lang="ja-JP" altLang="en-US" sz="1200" b="1" dirty="0">
                <a:solidFill>
                  <a:prstClr val="black"/>
                </a:solidFill>
              </a:rPr>
              <a:t>現行</a:t>
            </a:r>
            <a:r>
              <a:rPr lang="en-US" altLang="ja-JP" sz="1200" b="1" dirty="0" smtClean="0">
                <a:solidFill>
                  <a:prstClr val="black"/>
                </a:solidFill>
              </a:rPr>
              <a:t>〉</a:t>
            </a:r>
            <a:endParaRPr lang="ja-JP" altLang="en-US" sz="1200" b="1" dirty="0">
              <a:solidFill>
                <a:prstClr val="black"/>
              </a:solidFill>
            </a:endParaRPr>
          </a:p>
        </p:txBody>
      </p:sp>
      <p:sp>
        <p:nvSpPr>
          <p:cNvPr id="2" name="正方形/長方形 1"/>
          <p:cNvSpPr/>
          <p:nvPr/>
        </p:nvSpPr>
        <p:spPr>
          <a:xfrm>
            <a:off x="802180" y="2709190"/>
            <a:ext cx="6774522" cy="276999"/>
          </a:xfrm>
          <a:prstGeom prst="rect">
            <a:avLst/>
          </a:prstGeom>
        </p:spPr>
        <p:txBody>
          <a:bodyPr wrap="square">
            <a:spAutoFit/>
          </a:bodyPr>
          <a:lstStyle/>
          <a:p>
            <a:pPr fontAlgn="base">
              <a:spcBef>
                <a:spcPct val="0"/>
              </a:spcBef>
              <a:spcAft>
                <a:spcPct val="0"/>
              </a:spcAft>
            </a:pPr>
            <a:r>
              <a:rPr lang="en-US" altLang="ja-JP" sz="1200" dirty="0">
                <a:solidFill>
                  <a:prstClr val="black"/>
                </a:solidFill>
                <a:latin typeface="Arial" pitchFamily="34" charset="0"/>
              </a:rPr>
              <a:t>※</a:t>
            </a:r>
            <a:r>
              <a:rPr lang="ja-JP" altLang="en-US" sz="1200" dirty="0">
                <a:solidFill>
                  <a:prstClr val="black"/>
                </a:solidFill>
                <a:latin typeface="Arial" pitchFamily="34" charset="0"/>
              </a:rPr>
              <a:t>年金収入の場合：合計所得金額＝年金収入額－公的年金等控除（基本的に</a:t>
            </a:r>
            <a:r>
              <a:rPr lang="en-US" altLang="ja-JP" sz="1200" dirty="0">
                <a:solidFill>
                  <a:prstClr val="black"/>
                </a:solidFill>
                <a:latin typeface="Arial" pitchFamily="34" charset="0"/>
              </a:rPr>
              <a:t>120</a:t>
            </a:r>
            <a:r>
              <a:rPr lang="ja-JP" altLang="en-US" sz="1200" dirty="0">
                <a:solidFill>
                  <a:prstClr val="black"/>
                </a:solidFill>
                <a:latin typeface="Arial" pitchFamily="34" charset="0"/>
              </a:rPr>
              <a:t>万円）</a:t>
            </a:r>
            <a:endParaRPr lang="en-US" altLang="ja-JP" sz="1200" dirty="0">
              <a:solidFill>
                <a:prstClr val="black"/>
              </a:solidFill>
              <a:latin typeface="Arial" pitchFamily="34" charset="0"/>
            </a:endParaRPr>
          </a:p>
        </p:txBody>
      </p:sp>
      <p:sp>
        <p:nvSpPr>
          <p:cNvPr id="61" name="テキスト ボックス 60"/>
          <p:cNvSpPr txBox="1"/>
          <p:nvPr/>
        </p:nvSpPr>
        <p:spPr>
          <a:xfrm>
            <a:off x="2720874" y="3784570"/>
            <a:ext cx="1224155" cy="580534"/>
          </a:xfrm>
          <a:prstGeom prst="rect">
            <a:avLst/>
          </a:prstGeom>
          <a:solidFill>
            <a:schemeClr val="bg1"/>
          </a:solidFill>
          <a:ln w="25400" cmpd="sng">
            <a:solidFill>
              <a:schemeClr val="tx1"/>
            </a:solidFill>
            <a:prstDash val="sysDot"/>
          </a:ln>
        </p:spPr>
        <p:txBody>
          <a:bodyPr wrap="square" lIns="36000" tIns="36000" rIns="0" bIns="36000" rtlCol="0">
            <a:spAutoFit/>
          </a:bodyPr>
          <a:lstStyle/>
          <a:p>
            <a:r>
              <a:rPr lang="ja-JP" altLang="en-US" sz="1200" dirty="0" smtClean="0">
                <a:solidFill>
                  <a:prstClr val="black"/>
                </a:solidFill>
              </a:rPr>
              <a:t>平均的消費支出</a:t>
            </a:r>
            <a:endParaRPr lang="en-US" altLang="ja-JP" sz="1200" dirty="0" smtClean="0">
              <a:solidFill>
                <a:prstClr val="black"/>
              </a:solidFill>
            </a:endParaRPr>
          </a:p>
          <a:p>
            <a:pPr marL="87313" indent="-87313"/>
            <a:r>
              <a:rPr lang="ja-JP" altLang="en-US" sz="900" dirty="0" smtClean="0">
                <a:solidFill>
                  <a:prstClr val="black"/>
                </a:solidFill>
              </a:rPr>
              <a:t>（無職高齢者単身世帯）</a:t>
            </a:r>
            <a:endParaRPr lang="en-US" altLang="ja-JP" sz="900" dirty="0" smtClean="0">
              <a:solidFill>
                <a:prstClr val="black"/>
              </a:solidFill>
            </a:endParaRPr>
          </a:p>
          <a:p>
            <a:pPr algn="ctr"/>
            <a:r>
              <a:rPr lang="ja-JP" altLang="en-US" sz="1200" dirty="0" smtClean="0">
                <a:solidFill>
                  <a:prstClr val="black"/>
                </a:solidFill>
              </a:rPr>
              <a:t>１７０万円</a:t>
            </a:r>
            <a:endParaRPr lang="en-US" altLang="ja-JP" sz="1200" dirty="0" smtClean="0">
              <a:solidFill>
                <a:prstClr val="black"/>
              </a:solidFill>
            </a:endParaRPr>
          </a:p>
        </p:txBody>
      </p:sp>
      <p:cxnSp>
        <p:nvCxnSpPr>
          <p:cNvPr id="62" name="直線矢印コネクタ 61"/>
          <p:cNvCxnSpPr/>
          <p:nvPr/>
        </p:nvCxnSpPr>
        <p:spPr>
          <a:xfrm flipV="1">
            <a:off x="3728864" y="3490562"/>
            <a:ext cx="0" cy="294438"/>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00605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92416" y="44624"/>
            <a:ext cx="9746472" cy="400110"/>
          </a:xfrm>
          <a:prstGeom prst="rect">
            <a:avLst/>
          </a:prstGeom>
          <a:solidFill>
            <a:srgbClr val="FFFF00">
              <a:alpha val="27000"/>
            </a:srgbClr>
          </a:solidFill>
          <a:ln w="25400">
            <a:solidFill>
              <a:schemeClr val="accent1">
                <a:lumMod val="75000"/>
              </a:schemeClr>
            </a:solidFill>
          </a:ln>
        </p:spPr>
        <p:txBody>
          <a:bodyPr wrap="square" rtlCol="0">
            <a:spAutoFit/>
          </a:bodyPr>
          <a:lstStyle/>
          <a:p>
            <a:pPr algn="ctr" fontAlgn="base">
              <a:spcBef>
                <a:spcPct val="0"/>
              </a:spcBef>
              <a:spcAft>
                <a:spcPct val="0"/>
              </a:spcAft>
            </a:pPr>
            <a:r>
              <a:rPr lang="ja-JP" altLang="en-US" sz="2000" dirty="0" smtClean="0">
                <a:solidFill>
                  <a:prstClr val="black"/>
                </a:solidFill>
                <a:latin typeface="HGP創英角ｺﾞｼｯｸUB" pitchFamily="50" charset="-128"/>
                <a:ea typeface="HGP創英角ｺﾞｼｯｸUB" pitchFamily="50" charset="-128"/>
              </a:rPr>
              <a:t>補足</a:t>
            </a:r>
            <a:r>
              <a:rPr lang="ja-JP" altLang="en-US" sz="2000" dirty="0">
                <a:solidFill>
                  <a:prstClr val="black"/>
                </a:solidFill>
                <a:latin typeface="HGP創英角ｺﾞｼｯｸUB" pitchFamily="50" charset="-128"/>
                <a:ea typeface="HGP創英角ｺﾞｼｯｸUB" pitchFamily="50" charset="-128"/>
              </a:rPr>
              <a:t>給付</a:t>
            </a:r>
            <a:r>
              <a:rPr lang="ja-JP" altLang="en-US" sz="2000" dirty="0" smtClean="0">
                <a:solidFill>
                  <a:prstClr val="black"/>
                </a:solidFill>
                <a:latin typeface="HGP創英角ｺﾞｼｯｸUB" pitchFamily="50" charset="-128"/>
                <a:ea typeface="HGP創英角ｺﾞｼｯｸUB" pitchFamily="50" charset="-128"/>
              </a:rPr>
              <a:t>の見直し　（資産等の勘案）</a:t>
            </a:r>
            <a:endParaRPr lang="ja-JP" altLang="en-US" sz="2000" dirty="0">
              <a:solidFill>
                <a:prstClr val="black"/>
              </a:solidFill>
              <a:latin typeface="HGP創英角ｺﾞｼｯｸUB" pitchFamily="50" charset="-128"/>
              <a:ea typeface="HGP創英角ｺﾞｼｯｸUB" pitchFamily="50" charset="-128"/>
            </a:endParaRPr>
          </a:p>
        </p:txBody>
      </p:sp>
      <p:sp>
        <p:nvSpPr>
          <p:cNvPr id="14" name="角丸四角形 13"/>
          <p:cNvSpPr/>
          <p:nvPr/>
        </p:nvSpPr>
        <p:spPr>
          <a:xfrm>
            <a:off x="416500" y="4989067"/>
            <a:ext cx="2088232" cy="360038"/>
          </a:xfrm>
          <a:prstGeom prst="roundRect">
            <a:avLst>
              <a:gd name="adj" fmla="val 50000"/>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fontAlgn="base">
              <a:spcBef>
                <a:spcPct val="0"/>
              </a:spcBef>
              <a:spcAft>
                <a:spcPct val="0"/>
              </a:spcAft>
            </a:pPr>
            <a:r>
              <a:rPr lang="ja-JP" altLang="en-US" sz="1400" b="1" dirty="0" smtClean="0">
                <a:solidFill>
                  <a:prstClr val="black"/>
                </a:solidFill>
              </a:rPr>
              <a:t>預貯金等</a:t>
            </a:r>
            <a:endParaRPr lang="ja-JP" altLang="en-US" sz="1400" b="1" dirty="0">
              <a:solidFill>
                <a:prstClr val="black"/>
              </a:solidFill>
            </a:endParaRPr>
          </a:p>
        </p:txBody>
      </p:sp>
      <p:sp>
        <p:nvSpPr>
          <p:cNvPr id="17" name="角丸四角形 16"/>
          <p:cNvSpPr/>
          <p:nvPr/>
        </p:nvSpPr>
        <p:spPr>
          <a:xfrm>
            <a:off x="398637" y="6238486"/>
            <a:ext cx="2088000" cy="358866"/>
          </a:xfrm>
          <a:prstGeom prst="roundRect">
            <a:avLst>
              <a:gd name="adj" fmla="val 50000"/>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fontAlgn="base">
              <a:spcBef>
                <a:spcPct val="0"/>
              </a:spcBef>
              <a:spcAft>
                <a:spcPct val="0"/>
              </a:spcAft>
            </a:pPr>
            <a:r>
              <a:rPr lang="ja-JP" altLang="en-US" sz="1400" b="1" dirty="0">
                <a:solidFill>
                  <a:prstClr val="black"/>
                </a:solidFill>
              </a:rPr>
              <a:t>非課税</a:t>
            </a:r>
            <a:r>
              <a:rPr lang="ja-JP" altLang="en-US" sz="1400" b="1" dirty="0" smtClean="0">
                <a:solidFill>
                  <a:prstClr val="black"/>
                </a:solidFill>
              </a:rPr>
              <a:t>年金収入</a:t>
            </a:r>
            <a:endParaRPr lang="ja-JP" altLang="en-US" sz="1400" b="1" dirty="0">
              <a:solidFill>
                <a:prstClr val="black"/>
              </a:solidFill>
            </a:endParaRPr>
          </a:p>
        </p:txBody>
      </p:sp>
      <p:sp>
        <p:nvSpPr>
          <p:cNvPr id="18" name="右矢印 17"/>
          <p:cNvSpPr/>
          <p:nvPr/>
        </p:nvSpPr>
        <p:spPr>
          <a:xfrm>
            <a:off x="2593854" y="4987893"/>
            <a:ext cx="753638" cy="36004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base">
              <a:spcBef>
                <a:spcPct val="0"/>
              </a:spcBef>
              <a:spcAft>
                <a:spcPct val="0"/>
              </a:spcAft>
            </a:pPr>
            <a:endParaRPr lang="ja-JP" altLang="en-US">
              <a:solidFill>
                <a:prstClr val="white"/>
              </a:solidFill>
            </a:endParaRPr>
          </a:p>
        </p:txBody>
      </p:sp>
      <p:sp>
        <p:nvSpPr>
          <p:cNvPr id="21" name="右矢印 20"/>
          <p:cNvSpPr/>
          <p:nvPr/>
        </p:nvSpPr>
        <p:spPr>
          <a:xfrm>
            <a:off x="2555607" y="6237312"/>
            <a:ext cx="774971" cy="36004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fontAlgn="base">
              <a:spcBef>
                <a:spcPct val="0"/>
              </a:spcBef>
              <a:spcAft>
                <a:spcPct val="0"/>
              </a:spcAft>
            </a:pPr>
            <a:endParaRPr lang="ja-JP" altLang="en-US">
              <a:solidFill>
                <a:prstClr val="white"/>
              </a:solidFill>
            </a:endParaRPr>
          </a:p>
        </p:txBody>
      </p:sp>
      <p:sp>
        <p:nvSpPr>
          <p:cNvPr id="22" name="角丸四角形 21"/>
          <p:cNvSpPr/>
          <p:nvPr/>
        </p:nvSpPr>
        <p:spPr>
          <a:xfrm>
            <a:off x="3386828" y="4871332"/>
            <a:ext cx="6269427" cy="620887"/>
          </a:xfrm>
          <a:prstGeom prst="roundRect">
            <a:avLst>
              <a:gd name="adj" fmla="val 7272"/>
            </a:avLst>
          </a:prstGeom>
          <a:ln/>
        </p:spPr>
        <p:style>
          <a:lnRef idx="1">
            <a:schemeClr val="accent1"/>
          </a:lnRef>
          <a:fillRef idx="2">
            <a:schemeClr val="accent1"/>
          </a:fillRef>
          <a:effectRef idx="1">
            <a:schemeClr val="accent1"/>
          </a:effectRef>
          <a:fontRef idx="minor">
            <a:schemeClr val="dk1"/>
          </a:fontRef>
        </p:style>
        <p:txBody>
          <a:bodyPr rtlCol="0" anchor="ctr"/>
          <a:lstStyle/>
          <a:p>
            <a:pPr algn="just" fontAlgn="base">
              <a:lnSpc>
                <a:spcPts val="1400"/>
              </a:lnSpc>
              <a:spcBef>
                <a:spcPct val="0"/>
              </a:spcBef>
              <a:spcAft>
                <a:spcPct val="0"/>
              </a:spcAft>
            </a:pPr>
            <a:r>
              <a:rPr lang="ja-JP" altLang="en-US" sz="1300" u="sng" spc="-100" dirty="0">
                <a:solidFill>
                  <a:prstClr val="black"/>
                </a:solidFill>
                <a:latin typeface="ＭＳ ゴシック" pitchFamily="49" charset="-128"/>
                <a:ea typeface="ＭＳ ゴシック" pitchFamily="49" charset="-128"/>
              </a:rPr>
              <a:t>一定額超の預貯金等（単身では</a:t>
            </a:r>
            <a:r>
              <a:rPr lang="en-US" altLang="ja-JP" sz="1300" u="sng" spc="-100" dirty="0">
                <a:solidFill>
                  <a:prstClr val="black"/>
                </a:solidFill>
                <a:latin typeface="ＭＳ ゴシック" pitchFamily="49" charset="-128"/>
                <a:ea typeface="ＭＳ ゴシック" pitchFamily="49" charset="-128"/>
              </a:rPr>
              <a:t>1000</a:t>
            </a:r>
            <a:r>
              <a:rPr lang="ja-JP" altLang="en-US" sz="1300" u="sng" spc="-100" dirty="0" smtClean="0">
                <a:solidFill>
                  <a:prstClr val="black"/>
                </a:solidFill>
                <a:latin typeface="ＭＳ ゴシック" pitchFamily="49" charset="-128"/>
                <a:ea typeface="ＭＳ ゴシック" pitchFamily="49" charset="-128"/>
              </a:rPr>
              <a:t>万円超、</a:t>
            </a:r>
            <a:r>
              <a:rPr lang="ja-JP" altLang="en-US" sz="1300" u="sng" spc="-100" dirty="0">
                <a:solidFill>
                  <a:prstClr val="black"/>
                </a:solidFill>
                <a:latin typeface="ＭＳ ゴシック" pitchFamily="49" charset="-128"/>
                <a:ea typeface="ＭＳ ゴシック" pitchFamily="49" charset="-128"/>
              </a:rPr>
              <a:t>夫婦世帯では</a:t>
            </a:r>
            <a:r>
              <a:rPr lang="en-US" altLang="ja-JP" sz="1300" u="sng" spc="-100" dirty="0">
                <a:solidFill>
                  <a:prstClr val="black"/>
                </a:solidFill>
                <a:latin typeface="ＭＳ ゴシック" pitchFamily="49" charset="-128"/>
                <a:ea typeface="ＭＳ ゴシック" pitchFamily="49" charset="-128"/>
              </a:rPr>
              <a:t>2000</a:t>
            </a:r>
            <a:r>
              <a:rPr lang="ja-JP" altLang="en-US" sz="1300" u="sng" spc="-100" dirty="0">
                <a:solidFill>
                  <a:prstClr val="black"/>
                </a:solidFill>
                <a:latin typeface="ＭＳ ゴシック" pitchFamily="49" charset="-128"/>
                <a:ea typeface="ＭＳ ゴシック" pitchFamily="49" charset="-128"/>
              </a:rPr>
              <a:t>万</a:t>
            </a:r>
            <a:r>
              <a:rPr lang="ja-JP" altLang="en-US" sz="1300" u="sng" spc="-100" dirty="0" smtClean="0">
                <a:solidFill>
                  <a:prstClr val="black"/>
                </a:solidFill>
                <a:latin typeface="ＭＳ ゴシック" pitchFamily="49" charset="-128"/>
                <a:ea typeface="ＭＳ ゴシック" pitchFamily="49" charset="-128"/>
              </a:rPr>
              <a:t>円超程度</a:t>
            </a:r>
            <a:r>
              <a:rPr lang="ja-JP" altLang="en-US" sz="1300" u="sng" spc="-100" dirty="0">
                <a:solidFill>
                  <a:prstClr val="black"/>
                </a:solidFill>
                <a:latin typeface="ＭＳ ゴシック" pitchFamily="49" charset="-128"/>
                <a:ea typeface="ＭＳ ゴシック" pitchFamily="49" charset="-128"/>
              </a:rPr>
              <a:t>を想定）</a:t>
            </a:r>
            <a:r>
              <a:rPr lang="ja-JP" altLang="en-US" sz="1300" spc="-100" dirty="0">
                <a:solidFill>
                  <a:prstClr val="black"/>
                </a:solidFill>
                <a:latin typeface="ＭＳ ゴシック" pitchFamily="49" charset="-128"/>
                <a:ea typeface="ＭＳ ゴシック" pitchFamily="49" charset="-128"/>
              </a:rPr>
              <a:t>がある場合には、</a:t>
            </a:r>
            <a:r>
              <a:rPr lang="ja-JP" altLang="en-US" sz="1300" spc="-100" dirty="0" smtClean="0">
                <a:solidFill>
                  <a:prstClr val="black"/>
                </a:solidFill>
                <a:latin typeface="ＭＳ ゴシック" pitchFamily="49" charset="-128"/>
                <a:ea typeface="ＭＳ ゴシック" pitchFamily="49" charset="-128"/>
              </a:rPr>
              <a:t>対象外。　→本人の申告で判定。金融機関への照会、不正受給に対するペナルティ（加算金）を設ける</a:t>
            </a:r>
            <a:endParaRPr lang="ja-JP" altLang="en-US" sz="1300" dirty="0">
              <a:solidFill>
                <a:prstClr val="black"/>
              </a:solidFill>
            </a:endParaRPr>
          </a:p>
        </p:txBody>
      </p:sp>
      <p:sp>
        <p:nvSpPr>
          <p:cNvPr id="25" name="角丸四角形 24"/>
          <p:cNvSpPr/>
          <p:nvPr/>
        </p:nvSpPr>
        <p:spPr>
          <a:xfrm>
            <a:off x="3368879" y="6237312"/>
            <a:ext cx="6269427" cy="404664"/>
          </a:xfrm>
          <a:prstGeom prst="roundRect">
            <a:avLst>
              <a:gd name="adj" fmla="val 7272"/>
            </a:avLst>
          </a:prstGeom>
          <a:ln/>
        </p:spPr>
        <p:style>
          <a:lnRef idx="1">
            <a:schemeClr val="accent4"/>
          </a:lnRef>
          <a:fillRef idx="2">
            <a:schemeClr val="accent4"/>
          </a:fillRef>
          <a:effectRef idx="1">
            <a:schemeClr val="accent4"/>
          </a:effectRef>
          <a:fontRef idx="minor">
            <a:schemeClr val="dk1"/>
          </a:fontRef>
        </p:style>
        <p:txBody>
          <a:bodyPr rtlCol="0" anchor="ctr"/>
          <a:lstStyle/>
          <a:p>
            <a:pPr algn="just" fontAlgn="base">
              <a:spcBef>
                <a:spcPct val="0"/>
              </a:spcBef>
              <a:spcAft>
                <a:spcPct val="0"/>
              </a:spcAft>
            </a:pPr>
            <a:r>
              <a:rPr lang="ja-JP" altLang="en-US" sz="1300" spc="-100" dirty="0" smtClean="0">
                <a:solidFill>
                  <a:prstClr val="black"/>
                </a:solidFill>
                <a:latin typeface="ＭＳ ゴシック" pitchFamily="49" charset="-128"/>
                <a:ea typeface="ＭＳ ゴシック" pitchFamily="49" charset="-128"/>
              </a:rPr>
              <a:t>補足</a:t>
            </a:r>
            <a:r>
              <a:rPr lang="ja-JP" altLang="en-US" sz="1300" spc="-100" dirty="0">
                <a:solidFill>
                  <a:prstClr val="black"/>
                </a:solidFill>
                <a:latin typeface="ＭＳ ゴシック" pitchFamily="49" charset="-128"/>
                <a:ea typeface="ＭＳ ゴシック" pitchFamily="49" charset="-128"/>
              </a:rPr>
              <a:t>給付</a:t>
            </a:r>
            <a:r>
              <a:rPr lang="ja-JP" altLang="en-US" sz="1300" spc="-100" dirty="0" smtClean="0">
                <a:solidFill>
                  <a:prstClr val="black"/>
                </a:solidFill>
                <a:latin typeface="ＭＳ ゴシック" pitchFamily="49" charset="-128"/>
                <a:ea typeface="ＭＳ ゴシック" pitchFamily="49" charset="-128"/>
              </a:rPr>
              <a:t>の支給段階の判定に当たり、</a:t>
            </a:r>
            <a:r>
              <a:rPr lang="ja-JP" altLang="en-US" sz="1300" u="sng" spc="-100" dirty="0" smtClean="0">
                <a:solidFill>
                  <a:prstClr val="black"/>
                </a:solidFill>
                <a:latin typeface="ＭＳ ゴシック" pitchFamily="49" charset="-128"/>
                <a:ea typeface="ＭＳ ゴシック" pitchFamily="49" charset="-128"/>
              </a:rPr>
              <a:t>非課税年金（遺族年金・障害年金）</a:t>
            </a:r>
            <a:r>
              <a:rPr lang="ja-JP" altLang="en-US" sz="1300" spc="-100" dirty="0" smtClean="0">
                <a:solidFill>
                  <a:prstClr val="black"/>
                </a:solidFill>
                <a:latin typeface="ＭＳ ゴシック" pitchFamily="49" charset="-128"/>
                <a:ea typeface="ＭＳ ゴシック" pitchFamily="49" charset="-128"/>
              </a:rPr>
              <a:t>も</a:t>
            </a:r>
            <a:r>
              <a:rPr lang="ja-JP" altLang="en-US" sz="1300" spc="-100" dirty="0">
                <a:solidFill>
                  <a:prstClr val="black"/>
                </a:solidFill>
                <a:latin typeface="ＭＳ ゴシック" pitchFamily="49" charset="-128"/>
                <a:ea typeface="ＭＳ ゴシック" pitchFamily="49" charset="-128"/>
              </a:rPr>
              <a:t>勘案</a:t>
            </a:r>
            <a:r>
              <a:rPr lang="ja-JP" altLang="en-US" sz="1300" spc="-100" dirty="0" smtClean="0">
                <a:solidFill>
                  <a:prstClr val="black"/>
                </a:solidFill>
                <a:latin typeface="ＭＳ ゴシック" pitchFamily="49" charset="-128"/>
                <a:ea typeface="ＭＳ ゴシック" pitchFamily="49" charset="-128"/>
              </a:rPr>
              <a:t>する</a:t>
            </a:r>
            <a:endParaRPr lang="en-US" altLang="ja-JP" sz="1300" spc="-100" dirty="0" smtClean="0">
              <a:solidFill>
                <a:prstClr val="black"/>
              </a:solidFill>
              <a:latin typeface="ＭＳ ゴシック" pitchFamily="49" charset="-128"/>
            </a:endParaRPr>
          </a:p>
        </p:txBody>
      </p:sp>
      <p:sp>
        <p:nvSpPr>
          <p:cNvPr id="27" name="正方形/長方形 26"/>
          <p:cNvSpPr/>
          <p:nvPr/>
        </p:nvSpPr>
        <p:spPr>
          <a:xfrm>
            <a:off x="129077" y="620688"/>
            <a:ext cx="9504494" cy="108011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p>
            <a:pPr marL="180975" indent="-180975" algn="just" fontAlgn="base">
              <a:lnSpc>
                <a:spcPts val="2000"/>
              </a:lnSpc>
              <a:spcBef>
                <a:spcPct val="0"/>
              </a:spcBef>
              <a:spcAft>
                <a:spcPct val="0"/>
              </a:spcAft>
            </a:pPr>
            <a:r>
              <a:rPr lang="ja-JP" altLang="en-US" sz="1300" spc="-100" dirty="0" smtClean="0">
                <a:solidFill>
                  <a:prstClr val="black"/>
                </a:solidFill>
                <a:latin typeface="ＭＳ ゴシック" pitchFamily="49" charset="-128"/>
              </a:rPr>
              <a:t>○　施設</a:t>
            </a:r>
            <a:r>
              <a:rPr lang="ja-JP" altLang="en-US" sz="1300" spc="-100" dirty="0">
                <a:solidFill>
                  <a:prstClr val="black"/>
                </a:solidFill>
                <a:latin typeface="ＭＳ ゴシック" pitchFamily="49" charset="-128"/>
              </a:rPr>
              <a:t>入所</a:t>
            </a:r>
            <a:r>
              <a:rPr lang="ja-JP" altLang="en-US" sz="1300" spc="-100" dirty="0" smtClean="0">
                <a:solidFill>
                  <a:prstClr val="black"/>
                </a:solidFill>
                <a:latin typeface="ＭＳ ゴシック" pitchFamily="49" charset="-128"/>
              </a:rPr>
              <a:t>等</a:t>
            </a:r>
            <a:r>
              <a:rPr lang="ja-JP" altLang="en-US" sz="1300" spc="-100" dirty="0">
                <a:solidFill>
                  <a:prstClr val="black"/>
                </a:solidFill>
                <a:latin typeface="ＭＳ ゴシック" pitchFamily="49" charset="-128"/>
              </a:rPr>
              <a:t>にかかる費用のうち、食費及び居住費は本人の自己負担が原則となっているが</a:t>
            </a:r>
            <a:r>
              <a:rPr lang="ja-JP" altLang="en-US" sz="1300" spc="-100" dirty="0" smtClean="0">
                <a:solidFill>
                  <a:prstClr val="black"/>
                </a:solidFill>
                <a:latin typeface="ＭＳ ゴシック" pitchFamily="49" charset="-128"/>
              </a:rPr>
              <a:t>、住民税</a:t>
            </a:r>
            <a:r>
              <a:rPr lang="ja-JP" altLang="en-US" sz="1300" spc="-100" dirty="0">
                <a:solidFill>
                  <a:prstClr val="black"/>
                </a:solidFill>
                <a:latin typeface="ＭＳ ゴシック" pitchFamily="49" charset="-128"/>
              </a:rPr>
              <a:t>非課税世帯である入居者については、その申請に基づき、補足給付を支給し負担を軽減</a:t>
            </a:r>
            <a:r>
              <a:rPr lang="ja-JP" altLang="en-US" sz="1300" spc="-100" dirty="0" smtClean="0">
                <a:solidFill>
                  <a:prstClr val="black"/>
                </a:solidFill>
                <a:latin typeface="ＭＳ ゴシック" pitchFamily="49" charset="-128"/>
              </a:rPr>
              <a:t>。</a:t>
            </a:r>
            <a:endParaRPr lang="en-US" altLang="ja-JP" sz="1300" spc="-100" dirty="0" smtClean="0">
              <a:solidFill>
                <a:prstClr val="black"/>
              </a:solidFill>
              <a:latin typeface="ＭＳ ゴシック" pitchFamily="49" charset="-128"/>
            </a:endParaRPr>
          </a:p>
          <a:p>
            <a:pPr marL="180975" indent="-180975" algn="just" fontAlgn="base">
              <a:lnSpc>
                <a:spcPts val="2000"/>
              </a:lnSpc>
              <a:spcBef>
                <a:spcPct val="0"/>
              </a:spcBef>
              <a:spcAft>
                <a:spcPct val="0"/>
              </a:spcAft>
            </a:pPr>
            <a:r>
              <a:rPr lang="ja-JP" altLang="en-US" sz="1300" spc="-100" dirty="0" smtClean="0">
                <a:solidFill>
                  <a:prstClr val="black"/>
                </a:solidFill>
                <a:latin typeface="ＭＳ ゴシック" pitchFamily="49" charset="-128"/>
              </a:rPr>
              <a:t>○</a:t>
            </a:r>
            <a:r>
              <a:rPr lang="ja-JP" altLang="en-US" sz="1300" spc="-100" dirty="0">
                <a:solidFill>
                  <a:prstClr val="black"/>
                </a:solidFill>
                <a:latin typeface="ＭＳ ゴシック" pitchFamily="49" charset="-128"/>
              </a:rPr>
              <a:t>　</a:t>
            </a:r>
            <a:r>
              <a:rPr lang="ja-JP" altLang="en-US" sz="1300" spc="-100" dirty="0" smtClean="0">
                <a:solidFill>
                  <a:prstClr val="black"/>
                </a:solidFill>
                <a:latin typeface="ＭＳ ゴシック" pitchFamily="49" charset="-128"/>
              </a:rPr>
              <a:t>福祉的</a:t>
            </a:r>
            <a:r>
              <a:rPr lang="ja-JP" altLang="en-US" sz="1300" spc="-100" dirty="0">
                <a:solidFill>
                  <a:prstClr val="black"/>
                </a:solidFill>
                <a:latin typeface="ＭＳ ゴシック" pitchFamily="49" charset="-128"/>
              </a:rPr>
              <a:t>な性格や経過的な性格を</a:t>
            </a:r>
            <a:r>
              <a:rPr lang="ja-JP" altLang="en-US" sz="1300" spc="-100" dirty="0" smtClean="0">
                <a:solidFill>
                  <a:prstClr val="black"/>
                </a:solidFill>
                <a:latin typeface="ＭＳ ゴシック" pitchFamily="49" charset="-128"/>
              </a:rPr>
              <a:t>有する制度</a:t>
            </a:r>
            <a:r>
              <a:rPr lang="ja-JP" altLang="en-US" sz="1300" spc="-100" dirty="0">
                <a:solidFill>
                  <a:prstClr val="black"/>
                </a:solidFill>
                <a:latin typeface="ＭＳ ゴシック" pitchFamily="49" charset="-128"/>
              </a:rPr>
              <a:t>で</a:t>
            </a:r>
            <a:r>
              <a:rPr lang="ja-JP" altLang="en-US" sz="1300" spc="-100" dirty="0" smtClean="0">
                <a:solidFill>
                  <a:prstClr val="black"/>
                </a:solidFill>
                <a:latin typeface="ＭＳ ゴシック" pitchFamily="49" charset="-128"/>
              </a:rPr>
              <a:t>あり、預貯金を</a:t>
            </a:r>
            <a:r>
              <a:rPr lang="ja-JP" altLang="en-US" sz="1300" spc="-100" dirty="0">
                <a:solidFill>
                  <a:prstClr val="black"/>
                </a:solidFill>
                <a:latin typeface="ＭＳ ゴシック" pitchFamily="49" charset="-128"/>
              </a:rPr>
              <a:t>保有するにもかかわらず、保険料を財源と</a:t>
            </a:r>
            <a:r>
              <a:rPr lang="ja-JP" altLang="en-US" sz="1300" spc="-100" dirty="0" smtClean="0">
                <a:solidFill>
                  <a:prstClr val="black"/>
                </a:solidFill>
                <a:latin typeface="ＭＳ ゴシック" pitchFamily="49" charset="-128"/>
              </a:rPr>
              <a:t>した給付</a:t>
            </a:r>
            <a:r>
              <a:rPr lang="ja-JP" altLang="en-US" sz="1300" spc="-100" dirty="0">
                <a:solidFill>
                  <a:prstClr val="black"/>
                </a:solidFill>
                <a:latin typeface="ＭＳ ゴシック" pitchFamily="49" charset="-128"/>
              </a:rPr>
              <a:t>が行われることは不公平であることから、資産を勘案する等の見直しを行う</a:t>
            </a:r>
            <a:r>
              <a:rPr lang="ja-JP" altLang="en-US" sz="1300" spc="-100" dirty="0" smtClean="0">
                <a:solidFill>
                  <a:prstClr val="black"/>
                </a:solidFill>
                <a:latin typeface="ＭＳ ゴシック" pitchFamily="49" charset="-128"/>
              </a:rPr>
              <a:t>。</a:t>
            </a:r>
            <a:r>
              <a:rPr lang="ja-JP" altLang="en-US" sz="1300" spc="-100" dirty="0">
                <a:solidFill>
                  <a:prstClr val="black"/>
                </a:solidFill>
                <a:latin typeface="ＭＳ ゴシック" pitchFamily="49" charset="-128"/>
              </a:rPr>
              <a:t>　</a:t>
            </a:r>
            <a:endParaRPr lang="en-US" altLang="ja-JP" sz="1300" dirty="0" smtClean="0">
              <a:solidFill>
                <a:prstClr val="black"/>
              </a:solidFill>
              <a:latin typeface="ＭＳ Ｐゴシック"/>
            </a:endParaRPr>
          </a:p>
        </p:txBody>
      </p:sp>
      <p:grpSp>
        <p:nvGrpSpPr>
          <p:cNvPr id="11" name="グループ化 10"/>
          <p:cNvGrpSpPr/>
          <p:nvPr/>
        </p:nvGrpSpPr>
        <p:grpSpPr>
          <a:xfrm>
            <a:off x="163741" y="3094405"/>
            <a:ext cx="920888" cy="1200329"/>
            <a:chOff x="4637959" y="2890264"/>
            <a:chExt cx="920881" cy="1200329"/>
          </a:xfrm>
        </p:grpSpPr>
        <p:sp>
          <p:nvSpPr>
            <p:cNvPr id="49" name="正方形/長方形 48"/>
            <p:cNvSpPr/>
            <p:nvPr/>
          </p:nvSpPr>
          <p:spPr>
            <a:xfrm>
              <a:off x="4637959" y="2920392"/>
              <a:ext cx="216024"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0" name="正方形/長方形 49"/>
            <p:cNvSpPr/>
            <p:nvPr/>
          </p:nvSpPr>
          <p:spPr>
            <a:xfrm>
              <a:off x="4640418" y="3291556"/>
              <a:ext cx="216024" cy="144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1" name="正方形/長方形 50"/>
            <p:cNvSpPr/>
            <p:nvPr/>
          </p:nvSpPr>
          <p:spPr>
            <a:xfrm>
              <a:off x="4637959" y="3674075"/>
              <a:ext cx="216024" cy="14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2" name="テキスト ボックス 51"/>
            <p:cNvSpPr txBox="1"/>
            <p:nvPr/>
          </p:nvSpPr>
          <p:spPr>
            <a:xfrm>
              <a:off x="4806716" y="2890264"/>
              <a:ext cx="752124" cy="1200329"/>
            </a:xfrm>
            <a:prstGeom prst="rect">
              <a:avLst/>
            </a:prstGeom>
            <a:noFill/>
          </p:spPr>
          <p:txBody>
            <a:bodyPr wrap="none" rtlCol="0">
              <a:spAutoFit/>
            </a:bodyPr>
            <a:lstStyle/>
            <a:p>
              <a:r>
                <a:rPr lang="ja-JP" altLang="en-US" sz="1200" dirty="0" smtClean="0">
                  <a:solidFill>
                    <a:prstClr val="black"/>
                  </a:solidFill>
                </a:rPr>
                <a:t>居住費</a:t>
              </a:r>
              <a:endParaRPr lang="en-US" altLang="ja-JP" sz="1200" dirty="0" smtClean="0">
                <a:solidFill>
                  <a:prstClr val="black"/>
                </a:solidFill>
              </a:endParaRPr>
            </a:p>
            <a:p>
              <a:endParaRPr lang="en-US" altLang="ja-JP" sz="1200" dirty="0" smtClean="0">
                <a:solidFill>
                  <a:prstClr val="black"/>
                </a:solidFill>
              </a:endParaRPr>
            </a:p>
            <a:p>
              <a:r>
                <a:rPr lang="ja-JP" altLang="en-US" sz="1200" dirty="0" smtClean="0">
                  <a:solidFill>
                    <a:prstClr val="black"/>
                  </a:solidFill>
                </a:rPr>
                <a:t>食費</a:t>
              </a:r>
              <a:endParaRPr lang="en-US" altLang="ja-JP" sz="1200" dirty="0" smtClean="0">
                <a:solidFill>
                  <a:prstClr val="black"/>
                </a:solidFill>
              </a:endParaRPr>
            </a:p>
            <a:p>
              <a:endParaRPr lang="en-US" altLang="ja-JP" sz="1200" dirty="0" smtClean="0">
                <a:solidFill>
                  <a:prstClr val="black"/>
                </a:solidFill>
              </a:endParaRPr>
            </a:p>
            <a:p>
              <a:r>
                <a:rPr lang="ja-JP" altLang="en-US" sz="1200" dirty="0" smtClean="0">
                  <a:solidFill>
                    <a:prstClr val="black"/>
                  </a:solidFill>
                </a:rPr>
                <a:t>１割負担</a:t>
              </a:r>
              <a:endParaRPr lang="en-US" altLang="ja-JP" sz="1200" dirty="0" smtClean="0">
                <a:solidFill>
                  <a:prstClr val="black"/>
                </a:solidFill>
              </a:endParaRPr>
            </a:p>
            <a:p>
              <a:endParaRPr lang="ja-JP" altLang="en-US" sz="1200" dirty="0">
                <a:solidFill>
                  <a:prstClr val="black"/>
                </a:solidFill>
              </a:endParaRPr>
            </a:p>
          </p:txBody>
        </p:sp>
      </p:grpSp>
      <p:graphicFrame>
        <p:nvGraphicFramePr>
          <p:cNvPr id="26" name="コンテンツ プレースホルダ 4"/>
          <p:cNvGraphicFramePr>
            <a:graphicFrameLocks/>
          </p:cNvGraphicFramePr>
          <p:nvPr>
            <p:extLst>
              <p:ext uri="{D42A27DB-BD31-4B8C-83A1-F6EECF244321}">
                <p14:modId xmlns:p14="http://schemas.microsoft.com/office/powerpoint/2010/main" val="3909630211"/>
              </p:ext>
            </p:extLst>
          </p:nvPr>
        </p:nvGraphicFramePr>
        <p:xfrm>
          <a:off x="708338" y="2025721"/>
          <a:ext cx="4378856" cy="2414047"/>
        </p:xfrm>
        <a:graphic>
          <a:graphicData uri="http://schemas.openxmlformats.org/drawingml/2006/chart">
            <c:chart xmlns:c="http://schemas.openxmlformats.org/drawingml/2006/chart" xmlns:r="http://schemas.openxmlformats.org/officeDocument/2006/relationships" r:id="rId2"/>
          </a:graphicData>
        </a:graphic>
      </p:graphicFrame>
      <p:sp>
        <p:nvSpPr>
          <p:cNvPr id="28" name="正方形/長方形 27"/>
          <p:cNvSpPr/>
          <p:nvPr/>
        </p:nvSpPr>
        <p:spPr>
          <a:xfrm>
            <a:off x="2629305" y="3028036"/>
            <a:ext cx="1326147" cy="368042"/>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ja-JP" altLang="en-US">
              <a:solidFill>
                <a:prstClr val="white"/>
              </a:solidFill>
            </a:endParaRPr>
          </a:p>
        </p:txBody>
      </p:sp>
      <p:sp>
        <p:nvSpPr>
          <p:cNvPr id="32" name="テキスト ボックス 31"/>
          <p:cNvSpPr txBox="1"/>
          <p:nvPr/>
        </p:nvSpPr>
        <p:spPr>
          <a:xfrm>
            <a:off x="3534586" y="3409431"/>
            <a:ext cx="1078029" cy="261610"/>
          </a:xfrm>
          <a:prstGeom prst="rect">
            <a:avLst/>
          </a:prstGeom>
          <a:noFill/>
        </p:spPr>
        <p:txBody>
          <a:bodyPr wrap="square" rtlCol="0">
            <a:spAutoFit/>
          </a:bodyPr>
          <a:lstStyle/>
          <a:p>
            <a:pPr algn="ctr"/>
            <a:r>
              <a:rPr lang="en-US" altLang="ja-JP" sz="1100" b="1" dirty="0" smtClean="0">
                <a:solidFill>
                  <a:prstClr val="black"/>
                </a:solidFill>
                <a:latin typeface="HGPｺﾞｼｯｸM" pitchFamily="50" charset="-128"/>
                <a:ea typeface="HGPｺﾞｼｯｸM" pitchFamily="50" charset="-128"/>
              </a:rPr>
              <a:t>8.5</a:t>
            </a:r>
            <a:r>
              <a:rPr lang="ja-JP" altLang="en-US" sz="1100" b="1" dirty="0" smtClean="0">
                <a:solidFill>
                  <a:prstClr val="black"/>
                </a:solidFill>
                <a:latin typeface="HGPｺﾞｼｯｸM" pitchFamily="50" charset="-128"/>
                <a:ea typeface="HGPｺﾞｼｯｸM" pitchFamily="50" charset="-128"/>
              </a:rPr>
              <a:t>万円</a:t>
            </a:r>
            <a:endParaRPr lang="ja-JP" altLang="en-US" sz="1100" b="1" dirty="0">
              <a:solidFill>
                <a:prstClr val="black"/>
              </a:solidFill>
              <a:latin typeface="HGPｺﾞｼｯｸM" pitchFamily="50" charset="-128"/>
              <a:ea typeface="HGPｺﾞｼｯｸM" pitchFamily="50" charset="-128"/>
            </a:endParaRPr>
          </a:p>
        </p:txBody>
      </p:sp>
      <p:sp>
        <p:nvSpPr>
          <p:cNvPr id="38" name="テキスト ボックス 37"/>
          <p:cNvSpPr txBox="1"/>
          <p:nvPr/>
        </p:nvSpPr>
        <p:spPr>
          <a:xfrm>
            <a:off x="99380" y="1894204"/>
            <a:ext cx="5078925" cy="307777"/>
          </a:xfrm>
          <a:prstGeom prst="rect">
            <a:avLst/>
          </a:prstGeom>
          <a:noFill/>
        </p:spPr>
        <p:txBody>
          <a:bodyPr wrap="square" rtlCol="0">
            <a:spAutoFit/>
          </a:bodyPr>
          <a:lstStyle/>
          <a:p>
            <a:r>
              <a:rPr lang="ja-JP" altLang="en-US" sz="1400" b="1" dirty="0" smtClean="0">
                <a:solidFill>
                  <a:prstClr val="black"/>
                </a:solidFill>
                <a:latin typeface="ＭＳ Ｐゴシック"/>
              </a:rPr>
              <a:t>＜現在の補足給付と施設利用者負担＞</a:t>
            </a:r>
            <a:endParaRPr lang="ja-JP" altLang="en-US" sz="1400" b="1" dirty="0">
              <a:solidFill>
                <a:prstClr val="black"/>
              </a:solidFill>
              <a:latin typeface="ＭＳ Ｐゴシック"/>
            </a:endParaRPr>
          </a:p>
        </p:txBody>
      </p:sp>
      <p:cxnSp>
        <p:nvCxnSpPr>
          <p:cNvPr id="40" name="直線矢印コネクタ 39"/>
          <p:cNvCxnSpPr>
            <a:stCxn id="53" idx="2"/>
          </p:cNvCxnSpPr>
          <p:nvPr/>
        </p:nvCxnSpPr>
        <p:spPr>
          <a:xfrm flipH="1">
            <a:off x="3419499" y="2830576"/>
            <a:ext cx="233396" cy="254891"/>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41" name="直線矢印コネクタ 40"/>
          <p:cNvCxnSpPr>
            <a:stCxn id="54" idx="2"/>
          </p:cNvCxnSpPr>
          <p:nvPr/>
        </p:nvCxnSpPr>
        <p:spPr>
          <a:xfrm flipH="1">
            <a:off x="2428785" y="2914574"/>
            <a:ext cx="19676" cy="587795"/>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42" name="直線矢印コネクタ 41"/>
          <p:cNvCxnSpPr>
            <a:stCxn id="55" idx="2"/>
          </p:cNvCxnSpPr>
          <p:nvPr/>
        </p:nvCxnSpPr>
        <p:spPr>
          <a:xfrm>
            <a:off x="1217632" y="2960654"/>
            <a:ext cx="73202" cy="541715"/>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sp>
        <p:nvSpPr>
          <p:cNvPr id="53" name="角丸四角形 52"/>
          <p:cNvSpPr/>
          <p:nvPr/>
        </p:nvSpPr>
        <p:spPr>
          <a:xfrm>
            <a:off x="3076833" y="2218306"/>
            <a:ext cx="1152128" cy="612000"/>
          </a:xfrm>
          <a:prstGeom prst="roundRect">
            <a:avLst>
              <a:gd name="adj" fmla="val 18897"/>
            </a:avLst>
          </a:prstGeom>
          <a:solidFill>
            <a:schemeClr val="bg1"/>
          </a:solidFill>
        </p:spPr>
        <p:style>
          <a:lnRef idx="2">
            <a:schemeClr val="accent6"/>
          </a:lnRef>
          <a:fillRef idx="1">
            <a:schemeClr val="lt1"/>
          </a:fillRef>
          <a:effectRef idx="0">
            <a:schemeClr val="accent6"/>
          </a:effectRef>
          <a:fontRef idx="minor">
            <a:schemeClr val="dk1"/>
          </a:fontRef>
        </p:style>
        <p:txBody>
          <a:bodyPr lIns="36000" rIns="0" rtlCol="0" anchor="ctr"/>
          <a:lstStyle/>
          <a:p>
            <a:r>
              <a:rPr lang="en-US" altLang="ja-JP" sz="1200" spc="-100" dirty="0" smtClean="0">
                <a:solidFill>
                  <a:prstClr val="black"/>
                </a:solidFill>
                <a:latin typeface="HGPｺﾞｼｯｸM" pitchFamily="50" charset="-128"/>
                <a:ea typeface="HGPｺﾞｼｯｸM" pitchFamily="50" charset="-128"/>
              </a:rPr>
              <a:t>【</a:t>
            </a:r>
            <a:r>
              <a:rPr lang="ja-JP" altLang="en-US" sz="1200" spc="-100" dirty="0" smtClean="0">
                <a:solidFill>
                  <a:prstClr val="black"/>
                </a:solidFill>
                <a:latin typeface="HGPｺﾞｼｯｸM" pitchFamily="50" charset="-128"/>
                <a:ea typeface="HGPｺﾞｼｯｸM" pitchFamily="50" charset="-128"/>
              </a:rPr>
              <a:t>補足給付</a:t>
            </a:r>
            <a:r>
              <a:rPr lang="en-US" altLang="ja-JP" sz="1200" spc="-100" dirty="0" smtClean="0">
                <a:solidFill>
                  <a:prstClr val="black"/>
                </a:solidFill>
                <a:latin typeface="HGPｺﾞｼｯｸM" pitchFamily="50" charset="-128"/>
                <a:ea typeface="HGPｺﾞｼｯｸM" pitchFamily="50" charset="-128"/>
              </a:rPr>
              <a:t>】</a:t>
            </a:r>
          </a:p>
          <a:p>
            <a:pPr algn="ctr"/>
            <a:r>
              <a:rPr lang="ja-JP" altLang="en-US" sz="1200" u="sng" spc="-100" dirty="0" smtClean="0">
                <a:solidFill>
                  <a:srgbClr val="FF0000"/>
                </a:solidFill>
                <a:latin typeface="HGPｺﾞｼｯｸM" pitchFamily="50" charset="-128"/>
                <a:ea typeface="HGPｺﾞｼｯｸM" pitchFamily="50" charset="-128"/>
              </a:rPr>
              <a:t>居住費：</a:t>
            </a:r>
            <a:r>
              <a:rPr lang="en-US" altLang="ja-JP" sz="1200" u="sng" spc="-100" dirty="0" smtClean="0">
                <a:solidFill>
                  <a:srgbClr val="FF0000"/>
                </a:solidFill>
                <a:latin typeface="HGPｺﾞｼｯｸM" pitchFamily="50" charset="-128"/>
                <a:ea typeface="HGPｺﾞｼｯｸM" pitchFamily="50" charset="-128"/>
              </a:rPr>
              <a:t>2.0</a:t>
            </a:r>
            <a:r>
              <a:rPr lang="ja-JP" altLang="en-US" sz="1200" u="sng" spc="-100" dirty="0" smtClean="0">
                <a:solidFill>
                  <a:srgbClr val="FF0000"/>
                </a:solidFill>
                <a:latin typeface="HGPｺﾞｼｯｸM" pitchFamily="50" charset="-128"/>
                <a:ea typeface="HGPｺﾞｼｯｸM" pitchFamily="50" charset="-128"/>
              </a:rPr>
              <a:t>万円</a:t>
            </a:r>
            <a:endParaRPr lang="en-US" altLang="ja-JP" sz="1200" u="sng" spc="-100" dirty="0" smtClean="0">
              <a:solidFill>
                <a:srgbClr val="FF0000"/>
              </a:solidFill>
              <a:latin typeface="HGPｺﾞｼｯｸM" pitchFamily="50" charset="-128"/>
              <a:ea typeface="HGPｺﾞｼｯｸM" pitchFamily="50" charset="-128"/>
            </a:endParaRPr>
          </a:p>
          <a:p>
            <a:pPr algn="ctr"/>
            <a:r>
              <a:rPr lang="ja-JP" altLang="en-US" sz="1200" spc="-100" dirty="0" smtClean="0">
                <a:solidFill>
                  <a:prstClr val="black"/>
                </a:solidFill>
                <a:latin typeface="HGPｺﾞｼｯｸM" pitchFamily="50" charset="-128"/>
                <a:ea typeface="HGPｺﾞｼｯｸM" pitchFamily="50" charset="-128"/>
              </a:rPr>
              <a:t>食　 費：</a:t>
            </a:r>
            <a:r>
              <a:rPr lang="en-US" altLang="ja-JP" sz="1200" spc="-100" dirty="0" smtClean="0">
                <a:solidFill>
                  <a:prstClr val="black"/>
                </a:solidFill>
                <a:latin typeface="HGPｺﾞｼｯｸM" pitchFamily="50" charset="-128"/>
                <a:ea typeface="HGPｺﾞｼｯｸM" pitchFamily="50" charset="-128"/>
              </a:rPr>
              <a:t>2.2</a:t>
            </a:r>
            <a:r>
              <a:rPr lang="ja-JP" altLang="en-US" sz="1200" spc="-100" dirty="0" smtClean="0">
                <a:solidFill>
                  <a:prstClr val="black"/>
                </a:solidFill>
                <a:latin typeface="HGPｺﾞｼｯｸM" pitchFamily="50" charset="-128"/>
                <a:ea typeface="HGPｺﾞｼｯｸM" pitchFamily="50" charset="-128"/>
              </a:rPr>
              <a:t>万円</a:t>
            </a:r>
            <a:endParaRPr lang="ja-JP" altLang="en-US" sz="1200" spc="-100" dirty="0">
              <a:solidFill>
                <a:prstClr val="black"/>
              </a:solidFill>
              <a:latin typeface="HGPｺﾞｼｯｸM" pitchFamily="50" charset="-128"/>
              <a:ea typeface="HGPｺﾞｼｯｸM" pitchFamily="50" charset="-128"/>
            </a:endParaRPr>
          </a:p>
        </p:txBody>
      </p:sp>
      <p:sp>
        <p:nvSpPr>
          <p:cNvPr id="54" name="角丸四角形 53"/>
          <p:cNvSpPr/>
          <p:nvPr/>
        </p:nvSpPr>
        <p:spPr>
          <a:xfrm>
            <a:off x="1863370" y="2302304"/>
            <a:ext cx="1170130" cy="612000"/>
          </a:xfrm>
          <a:prstGeom prst="roundRect">
            <a:avLst>
              <a:gd name="adj" fmla="val 18897"/>
            </a:avLst>
          </a:prstGeom>
          <a:solidFill>
            <a:schemeClr val="bg1"/>
          </a:solidFill>
        </p:spPr>
        <p:style>
          <a:lnRef idx="2">
            <a:schemeClr val="accent6"/>
          </a:lnRef>
          <a:fillRef idx="1">
            <a:schemeClr val="lt1"/>
          </a:fillRef>
          <a:effectRef idx="0">
            <a:schemeClr val="accent6"/>
          </a:effectRef>
          <a:fontRef idx="minor">
            <a:schemeClr val="dk1"/>
          </a:fontRef>
        </p:style>
        <p:txBody>
          <a:bodyPr lIns="36000" rIns="0" rtlCol="0" anchor="ctr"/>
          <a:lstStyle/>
          <a:p>
            <a:r>
              <a:rPr lang="en-US" altLang="ja-JP" sz="1200" spc="-100" dirty="0" smtClean="0">
                <a:solidFill>
                  <a:prstClr val="black"/>
                </a:solidFill>
                <a:latin typeface="HGPｺﾞｼｯｸM" pitchFamily="50" charset="-128"/>
                <a:ea typeface="HGPｺﾞｼｯｸM" pitchFamily="50" charset="-128"/>
              </a:rPr>
              <a:t>【</a:t>
            </a:r>
            <a:r>
              <a:rPr lang="ja-JP" altLang="en-US" sz="1200" spc="-100" dirty="0" smtClean="0">
                <a:solidFill>
                  <a:prstClr val="black"/>
                </a:solidFill>
                <a:latin typeface="HGPｺﾞｼｯｸM" pitchFamily="50" charset="-128"/>
                <a:ea typeface="HGPｺﾞｼｯｸM" pitchFamily="50" charset="-128"/>
              </a:rPr>
              <a:t>補足給付</a:t>
            </a:r>
            <a:r>
              <a:rPr lang="en-US" altLang="ja-JP" sz="1200" spc="-100" dirty="0" smtClean="0">
                <a:solidFill>
                  <a:prstClr val="black"/>
                </a:solidFill>
                <a:latin typeface="HGPｺﾞｼｯｸM" pitchFamily="50" charset="-128"/>
                <a:ea typeface="HGPｺﾞｼｯｸM" pitchFamily="50" charset="-128"/>
              </a:rPr>
              <a:t>】</a:t>
            </a:r>
          </a:p>
          <a:p>
            <a:pPr algn="ctr"/>
            <a:r>
              <a:rPr lang="ja-JP" altLang="en-US" sz="1200" u="sng" spc="-100" dirty="0" smtClean="0">
                <a:solidFill>
                  <a:srgbClr val="FF0000"/>
                </a:solidFill>
                <a:latin typeface="HGPｺﾞｼｯｸM" pitchFamily="50" charset="-128"/>
                <a:ea typeface="HGPｺﾞｼｯｸM" pitchFamily="50" charset="-128"/>
              </a:rPr>
              <a:t>居住費：</a:t>
            </a:r>
            <a:r>
              <a:rPr lang="en-US" altLang="ja-JP" sz="1200" u="sng" spc="-100" dirty="0" smtClean="0">
                <a:solidFill>
                  <a:srgbClr val="FF0000"/>
                </a:solidFill>
                <a:latin typeface="HGPｺﾞｼｯｸM" pitchFamily="50" charset="-128"/>
                <a:ea typeface="HGPｺﾞｼｯｸM" pitchFamily="50" charset="-128"/>
              </a:rPr>
              <a:t>3.5</a:t>
            </a:r>
            <a:r>
              <a:rPr lang="ja-JP" altLang="en-US" sz="1200" u="sng" spc="-100" dirty="0" smtClean="0">
                <a:solidFill>
                  <a:srgbClr val="FF0000"/>
                </a:solidFill>
                <a:latin typeface="HGPｺﾞｼｯｸM" pitchFamily="50" charset="-128"/>
                <a:ea typeface="HGPｺﾞｼｯｸM" pitchFamily="50" charset="-128"/>
              </a:rPr>
              <a:t>万円</a:t>
            </a:r>
            <a:endParaRPr lang="en-US" altLang="ja-JP" sz="1200" u="sng" spc="-100" dirty="0" smtClean="0">
              <a:solidFill>
                <a:srgbClr val="FF0000"/>
              </a:solidFill>
              <a:latin typeface="HGPｺﾞｼｯｸM" pitchFamily="50" charset="-128"/>
              <a:ea typeface="HGPｺﾞｼｯｸM" pitchFamily="50" charset="-128"/>
            </a:endParaRPr>
          </a:p>
          <a:p>
            <a:pPr algn="ctr"/>
            <a:r>
              <a:rPr lang="ja-JP" altLang="en-US" sz="1200" spc="-100" dirty="0" smtClean="0">
                <a:solidFill>
                  <a:prstClr val="black"/>
                </a:solidFill>
                <a:latin typeface="HGPｺﾞｼｯｸM" pitchFamily="50" charset="-128"/>
                <a:ea typeface="HGPｺﾞｼｯｸM" pitchFamily="50" charset="-128"/>
              </a:rPr>
              <a:t>食　 費：</a:t>
            </a:r>
            <a:r>
              <a:rPr lang="en-US" altLang="ja-JP" sz="1200" spc="-100" dirty="0" smtClean="0">
                <a:solidFill>
                  <a:prstClr val="black"/>
                </a:solidFill>
                <a:latin typeface="HGPｺﾞｼｯｸM" pitchFamily="50" charset="-128"/>
                <a:ea typeface="HGPｺﾞｼｯｸM" pitchFamily="50" charset="-128"/>
              </a:rPr>
              <a:t>3.0</a:t>
            </a:r>
            <a:r>
              <a:rPr lang="ja-JP" altLang="en-US" sz="1200" spc="-100" dirty="0" smtClean="0">
                <a:solidFill>
                  <a:prstClr val="black"/>
                </a:solidFill>
                <a:latin typeface="HGPｺﾞｼｯｸM" pitchFamily="50" charset="-128"/>
                <a:ea typeface="HGPｺﾞｼｯｸM" pitchFamily="50" charset="-128"/>
              </a:rPr>
              <a:t>万円</a:t>
            </a:r>
            <a:endParaRPr lang="ja-JP" altLang="en-US" sz="1200" spc="-100" dirty="0">
              <a:solidFill>
                <a:prstClr val="black"/>
              </a:solidFill>
              <a:latin typeface="HGPｺﾞｼｯｸM" pitchFamily="50" charset="-128"/>
              <a:ea typeface="HGPｺﾞｼｯｸM" pitchFamily="50" charset="-128"/>
            </a:endParaRPr>
          </a:p>
        </p:txBody>
      </p:sp>
      <p:sp>
        <p:nvSpPr>
          <p:cNvPr id="55" name="角丸四角形 54"/>
          <p:cNvSpPr/>
          <p:nvPr/>
        </p:nvSpPr>
        <p:spPr>
          <a:xfrm>
            <a:off x="632520" y="2348384"/>
            <a:ext cx="1170130" cy="612000"/>
          </a:xfrm>
          <a:prstGeom prst="roundRect">
            <a:avLst>
              <a:gd name="adj" fmla="val 18897"/>
            </a:avLst>
          </a:prstGeom>
          <a:solidFill>
            <a:schemeClr val="bg1"/>
          </a:solidFill>
        </p:spPr>
        <p:style>
          <a:lnRef idx="2">
            <a:schemeClr val="accent6"/>
          </a:lnRef>
          <a:fillRef idx="1">
            <a:schemeClr val="lt1"/>
          </a:fillRef>
          <a:effectRef idx="0">
            <a:schemeClr val="accent6"/>
          </a:effectRef>
          <a:fontRef idx="minor">
            <a:schemeClr val="dk1"/>
          </a:fontRef>
        </p:style>
        <p:txBody>
          <a:bodyPr lIns="36000" rIns="0" rtlCol="0" anchor="ctr"/>
          <a:lstStyle/>
          <a:p>
            <a:r>
              <a:rPr lang="en-US" altLang="ja-JP" sz="1200" spc="-100" dirty="0" smtClean="0">
                <a:solidFill>
                  <a:prstClr val="black"/>
                </a:solidFill>
                <a:latin typeface="HGPｺﾞｼｯｸM" pitchFamily="50" charset="-128"/>
                <a:ea typeface="HGPｺﾞｼｯｸM" pitchFamily="50" charset="-128"/>
              </a:rPr>
              <a:t>【</a:t>
            </a:r>
            <a:r>
              <a:rPr lang="ja-JP" altLang="en-US" sz="1200" spc="-100" dirty="0" smtClean="0">
                <a:solidFill>
                  <a:prstClr val="black"/>
                </a:solidFill>
                <a:latin typeface="HGPｺﾞｼｯｸM" pitchFamily="50" charset="-128"/>
                <a:ea typeface="HGPｺﾞｼｯｸM" pitchFamily="50" charset="-128"/>
              </a:rPr>
              <a:t>補足給付</a:t>
            </a:r>
            <a:r>
              <a:rPr lang="en-US" altLang="ja-JP" sz="1200" spc="-100" dirty="0" smtClean="0">
                <a:solidFill>
                  <a:prstClr val="black"/>
                </a:solidFill>
                <a:latin typeface="HGPｺﾞｼｯｸM" pitchFamily="50" charset="-128"/>
                <a:ea typeface="HGPｺﾞｼｯｸM" pitchFamily="50" charset="-128"/>
              </a:rPr>
              <a:t>】</a:t>
            </a:r>
          </a:p>
          <a:p>
            <a:pPr algn="ctr"/>
            <a:r>
              <a:rPr lang="ja-JP" altLang="en-US" sz="1200" u="sng" spc="-100" dirty="0" smtClean="0">
                <a:solidFill>
                  <a:srgbClr val="FF0000"/>
                </a:solidFill>
                <a:latin typeface="HGPｺﾞｼｯｸM" pitchFamily="50" charset="-128"/>
                <a:ea typeface="HGPｺﾞｼｯｸM" pitchFamily="50" charset="-128"/>
              </a:rPr>
              <a:t>居住費：</a:t>
            </a:r>
            <a:r>
              <a:rPr lang="en-US" altLang="ja-JP" sz="1200" u="sng" spc="-100" dirty="0" smtClean="0">
                <a:solidFill>
                  <a:srgbClr val="FF0000"/>
                </a:solidFill>
                <a:latin typeface="HGPｺﾞｼｯｸM" pitchFamily="50" charset="-128"/>
                <a:ea typeface="HGPｺﾞｼｯｸM" pitchFamily="50" charset="-128"/>
              </a:rPr>
              <a:t>3.5</a:t>
            </a:r>
            <a:r>
              <a:rPr lang="ja-JP" altLang="en-US" sz="1200" u="sng" spc="-100" dirty="0" smtClean="0">
                <a:solidFill>
                  <a:srgbClr val="FF0000"/>
                </a:solidFill>
                <a:latin typeface="HGPｺﾞｼｯｸM" pitchFamily="50" charset="-128"/>
                <a:ea typeface="HGPｺﾞｼｯｸM" pitchFamily="50" charset="-128"/>
              </a:rPr>
              <a:t>万円</a:t>
            </a:r>
            <a:endParaRPr lang="en-US" altLang="ja-JP" sz="1200" u="sng" spc="-100" dirty="0" smtClean="0">
              <a:solidFill>
                <a:srgbClr val="FF0000"/>
              </a:solidFill>
              <a:latin typeface="HGPｺﾞｼｯｸM" pitchFamily="50" charset="-128"/>
              <a:ea typeface="HGPｺﾞｼｯｸM" pitchFamily="50" charset="-128"/>
            </a:endParaRPr>
          </a:p>
          <a:p>
            <a:pPr algn="ctr"/>
            <a:r>
              <a:rPr lang="ja-JP" altLang="en-US" sz="1200" spc="-100" dirty="0" smtClean="0">
                <a:solidFill>
                  <a:prstClr val="black"/>
                </a:solidFill>
                <a:latin typeface="HGPｺﾞｼｯｸM" pitchFamily="50" charset="-128"/>
                <a:ea typeface="HGPｺﾞｼｯｸM" pitchFamily="50" charset="-128"/>
              </a:rPr>
              <a:t>食　 費：</a:t>
            </a:r>
            <a:r>
              <a:rPr lang="en-US" altLang="ja-JP" sz="1200" spc="-100" dirty="0" smtClean="0">
                <a:solidFill>
                  <a:prstClr val="black"/>
                </a:solidFill>
                <a:latin typeface="HGPｺﾞｼｯｸM" pitchFamily="50" charset="-128"/>
                <a:ea typeface="HGPｺﾞｼｯｸM" pitchFamily="50" charset="-128"/>
              </a:rPr>
              <a:t>3.3</a:t>
            </a:r>
            <a:r>
              <a:rPr lang="ja-JP" altLang="en-US" sz="1200" spc="-100" dirty="0" smtClean="0">
                <a:solidFill>
                  <a:prstClr val="black"/>
                </a:solidFill>
                <a:latin typeface="HGPｺﾞｼｯｸM" pitchFamily="50" charset="-128"/>
                <a:ea typeface="HGPｺﾞｼｯｸM" pitchFamily="50" charset="-128"/>
              </a:rPr>
              <a:t>万円</a:t>
            </a:r>
            <a:endParaRPr lang="ja-JP" altLang="en-US" sz="1200" spc="-100" dirty="0">
              <a:solidFill>
                <a:prstClr val="black"/>
              </a:solidFill>
              <a:latin typeface="HGPｺﾞｼｯｸM" pitchFamily="50" charset="-128"/>
              <a:ea typeface="HGPｺﾞｼｯｸM" pitchFamily="50" charset="-128"/>
            </a:endParaRPr>
          </a:p>
        </p:txBody>
      </p:sp>
      <p:sp>
        <p:nvSpPr>
          <p:cNvPr id="10" name="右中かっこ 9"/>
          <p:cNvSpPr/>
          <p:nvPr/>
        </p:nvSpPr>
        <p:spPr>
          <a:xfrm>
            <a:off x="3653037" y="3085524"/>
            <a:ext cx="144617" cy="1112934"/>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58" name="テキスト ボックス 57"/>
          <p:cNvSpPr txBox="1"/>
          <p:nvPr/>
        </p:nvSpPr>
        <p:spPr>
          <a:xfrm>
            <a:off x="4826994" y="3621404"/>
            <a:ext cx="1078029" cy="261610"/>
          </a:xfrm>
          <a:prstGeom prst="rect">
            <a:avLst/>
          </a:prstGeom>
          <a:noFill/>
        </p:spPr>
        <p:txBody>
          <a:bodyPr wrap="square" rtlCol="0">
            <a:spAutoFit/>
          </a:bodyPr>
          <a:lstStyle/>
          <a:p>
            <a:pPr algn="ctr"/>
            <a:r>
              <a:rPr lang="en-US" altLang="ja-JP" sz="1100" b="1" dirty="0" smtClean="0">
                <a:solidFill>
                  <a:prstClr val="black"/>
                </a:solidFill>
                <a:latin typeface="HGPｺﾞｼｯｸM" pitchFamily="50" charset="-128"/>
                <a:ea typeface="HGPｺﾞｼｯｸM" pitchFamily="50" charset="-128"/>
              </a:rPr>
              <a:t>13</a:t>
            </a:r>
            <a:r>
              <a:rPr lang="ja-JP" altLang="en-US" sz="1100" b="1" dirty="0" smtClean="0">
                <a:solidFill>
                  <a:prstClr val="black"/>
                </a:solidFill>
                <a:latin typeface="HGPｺﾞｼｯｸM" pitchFamily="50" charset="-128"/>
                <a:ea typeface="HGPｺﾞｼｯｸM" pitchFamily="50" charset="-128"/>
              </a:rPr>
              <a:t>万円～</a:t>
            </a:r>
            <a:endParaRPr lang="ja-JP" altLang="en-US" sz="1100" b="1" dirty="0">
              <a:solidFill>
                <a:prstClr val="black"/>
              </a:solidFill>
              <a:latin typeface="HGPｺﾞｼｯｸM" pitchFamily="50" charset="-128"/>
              <a:ea typeface="HGPｺﾞｼｯｸM" pitchFamily="50" charset="-128"/>
            </a:endParaRPr>
          </a:p>
        </p:txBody>
      </p:sp>
      <p:sp>
        <p:nvSpPr>
          <p:cNvPr id="59" name="右中かっこ 58"/>
          <p:cNvSpPr/>
          <p:nvPr/>
        </p:nvSpPr>
        <p:spPr>
          <a:xfrm>
            <a:off x="4728831" y="2518460"/>
            <a:ext cx="263547" cy="1679998"/>
          </a:xfrm>
          <a:prstGeom prst="rightBrace">
            <a:avLst>
              <a:gd name="adj1" fmla="val 8333"/>
              <a:gd name="adj2" fmla="val 80238"/>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60" name="テキスト ボックス 59"/>
          <p:cNvSpPr txBox="1"/>
          <p:nvPr/>
        </p:nvSpPr>
        <p:spPr>
          <a:xfrm>
            <a:off x="2458212" y="3605394"/>
            <a:ext cx="1078029" cy="261610"/>
          </a:xfrm>
          <a:prstGeom prst="rect">
            <a:avLst/>
          </a:prstGeom>
          <a:noFill/>
        </p:spPr>
        <p:txBody>
          <a:bodyPr wrap="square" rtlCol="0">
            <a:spAutoFit/>
          </a:bodyPr>
          <a:lstStyle/>
          <a:p>
            <a:pPr algn="ctr"/>
            <a:r>
              <a:rPr lang="en-US" altLang="ja-JP" sz="1100" b="1" dirty="0">
                <a:solidFill>
                  <a:prstClr val="black"/>
                </a:solidFill>
                <a:latin typeface="HGPｺﾞｼｯｸM" pitchFamily="50" charset="-128"/>
                <a:ea typeface="HGPｺﾞｼｯｸM" pitchFamily="50" charset="-128"/>
              </a:rPr>
              <a:t>5.2</a:t>
            </a:r>
            <a:r>
              <a:rPr lang="ja-JP" altLang="en-US" sz="1100" b="1" dirty="0" smtClean="0">
                <a:solidFill>
                  <a:prstClr val="black"/>
                </a:solidFill>
                <a:latin typeface="HGPｺﾞｼｯｸM" pitchFamily="50" charset="-128"/>
                <a:ea typeface="HGPｺﾞｼｯｸM" pitchFamily="50" charset="-128"/>
              </a:rPr>
              <a:t>万円</a:t>
            </a:r>
            <a:endParaRPr lang="ja-JP" altLang="en-US" sz="1100" b="1" dirty="0">
              <a:solidFill>
                <a:prstClr val="black"/>
              </a:solidFill>
              <a:latin typeface="HGPｺﾞｼｯｸM" pitchFamily="50" charset="-128"/>
              <a:ea typeface="HGPｺﾞｼｯｸM" pitchFamily="50" charset="-128"/>
            </a:endParaRPr>
          </a:p>
        </p:txBody>
      </p:sp>
      <p:sp>
        <p:nvSpPr>
          <p:cNvPr id="61" name="右中かっこ 60"/>
          <p:cNvSpPr/>
          <p:nvPr/>
        </p:nvSpPr>
        <p:spPr>
          <a:xfrm>
            <a:off x="2576666" y="3492380"/>
            <a:ext cx="144617" cy="706078"/>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graphicFrame>
        <p:nvGraphicFramePr>
          <p:cNvPr id="65" name="表 64"/>
          <p:cNvGraphicFramePr>
            <a:graphicFrameLocks noGrp="1"/>
          </p:cNvGraphicFramePr>
          <p:nvPr>
            <p:extLst>
              <p:ext uri="{D42A27DB-BD31-4B8C-83A1-F6EECF244321}">
                <p14:modId xmlns:p14="http://schemas.microsoft.com/office/powerpoint/2010/main" val="4178951610"/>
              </p:ext>
            </p:extLst>
          </p:nvPr>
        </p:nvGraphicFramePr>
        <p:xfrm>
          <a:off x="5876341" y="2360323"/>
          <a:ext cx="3861916" cy="1828800"/>
        </p:xfrm>
        <a:graphic>
          <a:graphicData uri="http://schemas.openxmlformats.org/drawingml/2006/table">
            <a:tbl>
              <a:tblPr firstRow="1" bandRow="1">
                <a:tableStyleId>{5940675A-B579-460E-94D1-54222C63F5DA}</a:tableStyleId>
              </a:tblPr>
              <a:tblGrid>
                <a:gridCol w="700114"/>
                <a:gridCol w="3161802"/>
              </a:tblGrid>
              <a:tr h="355568">
                <a:tc>
                  <a:txBody>
                    <a:bodyPr/>
                    <a:lstStyle/>
                    <a:p>
                      <a:pPr algn="ctr"/>
                      <a:r>
                        <a:rPr kumimoji="1" lang="ja-JP" altLang="en-US" sz="1200" spc="-100" baseline="0" dirty="0" smtClean="0"/>
                        <a:t>第</a:t>
                      </a:r>
                      <a:r>
                        <a:rPr kumimoji="1" lang="en-US" altLang="ja-JP" sz="1200" spc="-100" baseline="0" dirty="0" smtClean="0"/>
                        <a:t>1</a:t>
                      </a:r>
                      <a:r>
                        <a:rPr kumimoji="1" lang="ja-JP" altLang="en-US" sz="1200" spc="-100" baseline="0" dirty="0" smtClean="0"/>
                        <a:t>段階</a:t>
                      </a:r>
                      <a:endParaRPr kumimoji="1" lang="ja-JP" altLang="en-US" sz="1200" spc="-100" baseline="0" dirty="0"/>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spc="-100" baseline="0" dirty="0" smtClean="0"/>
                        <a:t>・生活保護受給者</a:t>
                      </a:r>
                    </a:p>
                    <a:p>
                      <a:r>
                        <a:rPr kumimoji="1" lang="ja-JP" altLang="en-US" sz="1200" spc="-100" baseline="0" dirty="0" smtClean="0"/>
                        <a:t>・市町村民税世帯非課税の老齢福祉年金受給者</a:t>
                      </a:r>
                      <a:endParaRPr kumimoji="1" lang="en-US" altLang="ja-JP" sz="1200" spc="-100" baseline="0" dirty="0" smtClean="0"/>
                    </a:p>
                  </a:txBody>
                  <a:tcPr anchor="ctr">
                    <a:solidFill>
                      <a:schemeClr val="bg1"/>
                    </a:solidFill>
                  </a:tcPr>
                </a:tc>
              </a:tr>
              <a:tr h="213341">
                <a:tc>
                  <a:txBody>
                    <a:bodyPr/>
                    <a:lstStyle/>
                    <a:p>
                      <a:pPr algn="ctr"/>
                      <a:r>
                        <a:rPr kumimoji="1" lang="ja-JP" altLang="en-US" sz="1200" spc="-100" baseline="0" dirty="0" smtClean="0"/>
                        <a:t>第</a:t>
                      </a:r>
                      <a:r>
                        <a:rPr kumimoji="1" lang="en-US" altLang="ja-JP" sz="1200" spc="-100" baseline="0" dirty="0" smtClean="0"/>
                        <a:t>2</a:t>
                      </a:r>
                      <a:r>
                        <a:rPr kumimoji="1" lang="ja-JP" altLang="en-US" sz="1200" spc="-100" baseline="0" dirty="0" smtClean="0"/>
                        <a:t>段階</a:t>
                      </a:r>
                      <a:endParaRPr kumimoji="1" lang="ja-JP" altLang="en-US" sz="1200" spc="-100" baseline="0" dirty="0"/>
                    </a:p>
                  </a:txBody>
                  <a:tcPr anchor="ctr">
                    <a:solidFill>
                      <a:schemeClr val="bg1"/>
                    </a:solidFill>
                  </a:tcPr>
                </a:tc>
                <a:tc>
                  <a:txBody>
                    <a:bodyPr/>
                    <a:lstStyle/>
                    <a:p>
                      <a:pPr marL="90488" indent="-90488"/>
                      <a:r>
                        <a:rPr kumimoji="1" lang="ja-JP" altLang="en-US" sz="1200" spc="-100" baseline="0" dirty="0" smtClean="0"/>
                        <a:t>・市町村民税世帯非課税であって、</a:t>
                      </a:r>
                      <a:endParaRPr kumimoji="1" lang="en-US" altLang="ja-JP" sz="1200" spc="-100" baseline="0" dirty="0" smtClean="0"/>
                    </a:p>
                    <a:p>
                      <a:pPr marL="90488" indent="-90488"/>
                      <a:r>
                        <a:rPr kumimoji="1" lang="ja-JP" altLang="en-US" sz="1200" spc="-100" baseline="0" dirty="0" smtClean="0"/>
                        <a:t>課税年金収入額＋合計所得金額が</a:t>
                      </a:r>
                      <a:r>
                        <a:rPr kumimoji="1" lang="en-US" altLang="ja-JP" sz="1200" spc="-100" baseline="0" dirty="0" smtClean="0"/>
                        <a:t>80</a:t>
                      </a:r>
                      <a:r>
                        <a:rPr kumimoji="1" lang="ja-JP" altLang="en-US" sz="1200" spc="-100" baseline="0" dirty="0" smtClean="0"/>
                        <a:t>万円以下</a:t>
                      </a:r>
                      <a:endParaRPr kumimoji="1" lang="ja-JP" altLang="en-US" sz="1200" spc="-100" baseline="0" dirty="0"/>
                    </a:p>
                  </a:txBody>
                  <a:tcPr anchor="ctr">
                    <a:solidFill>
                      <a:schemeClr val="bg1"/>
                    </a:solidFill>
                  </a:tcPr>
                </a:tc>
              </a:tr>
              <a:tr h="213341">
                <a:tc>
                  <a:txBody>
                    <a:bodyPr/>
                    <a:lstStyle/>
                    <a:p>
                      <a:pPr algn="ctr"/>
                      <a:r>
                        <a:rPr kumimoji="1" lang="ja-JP" altLang="en-US" sz="1200" spc="-100" baseline="0" dirty="0" smtClean="0"/>
                        <a:t>第</a:t>
                      </a:r>
                      <a:r>
                        <a:rPr kumimoji="1" lang="en-US" altLang="ja-JP" sz="1200" spc="-100" baseline="0" dirty="0" smtClean="0"/>
                        <a:t>3</a:t>
                      </a:r>
                      <a:r>
                        <a:rPr kumimoji="1" lang="ja-JP" altLang="en-US" sz="1200" spc="-100" baseline="0" dirty="0" smtClean="0"/>
                        <a:t>段階</a:t>
                      </a:r>
                      <a:endParaRPr kumimoji="1" lang="ja-JP" altLang="en-US" sz="1200" spc="-100" baseline="0" dirty="0"/>
                    </a:p>
                  </a:txBody>
                  <a:tcPr anchor="ctr">
                    <a:solidFill>
                      <a:schemeClr val="bg1"/>
                    </a:solidFill>
                  </a:tcPr>
                </a:tc>
                <a:tc>
                  <a:txBody>
                    <a:bodyPr/>
                    <a:lstStyle/>
                    <a:p>
                      <a:pPr marL="90488" indent="-90488"/>
                      <a:r>
                        <a:rPr kumimoji="1" lang="ja-JP" altLang="en-US" sz="1200" spc="-100" baseline="0" dirty="0" smtClean="0"/>
                        <a:t>・市町村民税世帯非課税であって、</a:t>
                      </a:r>
                      <a:endParaRPr kumimoji="1" lang="en-US" altLang="ja-JP" sz="1200" spc="-100" baseline="0" dirty="0" smtClean="0"/>
                    </a:p>
                    <a:p>
                      <a:pPr marL="90488" indent="-90488"/>
                      <a:r>
                        <a:rPr kumimoji="1" lang="ja-JP" altLang="en-US" sz="1200" spc="-100" baseline="0" dirty="0" smtClean="0"/>
                        <a:t>　利用者負担第２段階該当者以外</a:t>
                      </a:r>
                      <a:endParaRPr kumimoji="1" lang="ja-JP" altLang="en-US" sz="1200" spc="-100" baseline="0" dirty="0"/>
                    </a:p>
                  </a:txBody>
                  <a:tcPr anchor="ctr">
                    <a:solidFill>
                      <a:schemeClr val="bg1"/>
                    </a:solidFill>
                  </a:tcPr>
                </a:tc>
              </a:tr>
              <a:tr h="355568">
                <a:tc>
                  <a:txBody>
                    <a:bodyPr/>
                    <a:lstStyle/>
                    <a:p>
                      <a:pPr algn="ctr"/>
                      <a:r>
                        <a:rPr kumimoji="1" lang="ja-JP" altLang="en-US" sz="1200" spc="-100" baseline="0" dirty="0" smtClean="0"/>
                        <a:t>第</a:t>
                      </a:r>
                      <a:r>
                        <a:rPr kumimoji="1" lang="en-US" altLang="ja-JP" sz="1200" spc="-100" baseline="0" dirty="0" smtClean="0"/>
                        <a:t>4</a:t>
                      </a:r>
                      <a:r>
                        <a:rPr kumimoji="1" lang="ja-JP" altLang="en-US" sz="1200" spc="-100" baseline="0" dirty="0" smtClean="0"/>
                        <a:t>段階～</a:t>
                      </a:r>
                      <a:endParaRPr kumimoji="1" lang="ja-JP" altLang="en-US" sz="1200" spc="-100" baseline="0" dirty="0"/>
                    </a:p>
                  </a:txBody>
                  <a:tcPr anchor="ctr">
                    <a:solidFill>
                      <a:schemeClr val="bg1"/>
                    </a:solidFill>
                  </a:tcPr>
                </a:tc>
                <a:tc>
                  <a:txBody>
                    <a:bodyPr/>
                    <a:lstStyle/>
                    <a:p>
                      <a:r>
                        <a:rPr kumimoji="1" lang="ja-JP" altLang="en-US" sz="1200" spc="-100" baseline="0" dirty="0" smtClean="0"/>
                        <a:t>・市町村民税本人非課税・世帯課税</a:t>
                      </a:r>
                      <a:endParaRPr kumimoji="1" lang="en-US" altLang="ja-JP" sz="1200" spc="-100" baseline="0" dirty="0" smtClean="0"/>
                    </a:p>
                    <a:p>
                      <a:r>
                        <a:rPr kumimoji="1" lang="ja-JP" altLang="en-US" sz="1200" spc="-100" baseline="0" dirty="0" smtClean="0"/>
                        <a:t>・市町村民税本人課税者</a:t>
                      </a:r>
                      <a:endParaRPr kumimoji="1" lang="ja-JP" altLang="en-US" sz="1200" spc="-100" baseline="0" dirty="0"/>
                    </a:p>
                  </a:txBody>
                  <a:tcPr anchor="ctr">
                    <a:solidFill>
                      <a:schemeClr val="bg1"/>
                    </a:solidFill>
                  </a:tcPr>
                </a:tc>
              </a:tr>
            </a:tbl>
          </a:graphicData>
        </a:graphic>
      </p:graphicFrame>
      <p:sp>
        <p:nvSpPr>
          <p:cNvPr id="69" name="テキスト ボックス 68"/>
          <p:cNvSpPr txBox="1"/>
          <p:nvPr/>
        </p:nvSpPr>
        <p:spPr>
          <a:xfrm>
            <a:off x="1422866" y="3621404"/>
            <a:ext cx="1078029" cy="261610"/>
          </a:xfrm>
          <a:prstGeom prst="rect">
            <a:avLst/>
          </a:prstGeom>
          <a:noFill/>
        </p:spPr>
        <p:txBody>
          <a:bodyPr wrap="square" rtlCol="0">
            <a:spAutoFit/>
          </a:bodyPr>
          <a:lstStyle/>
          <a:p>
            <a:pPr algn="ctr"/>
            <a:r>
              <a:rPr lang="en-US" altLang="ja-JP" sz="1100" b="1" dirty="0">
                <a:solidFill>
                  <a:prstClr val="black"/>
                </a:solidFill>
                <a:latin typeface="HGPｺﾞｼｯｸM" pitchFamily="50" charset="-128"/>
                <a:ea typeface="HGPｺﾞｼｯｸM" pitchFamily="50" charset="-128"/>
              </a:rPr>
              <a:t>4.9</a:t>
            </a:r>
            <a:r>
              <a:rPr lang="ja-JP" altLang="en-US" sz="1100" b="1" dirty="0" smtClean="0">
                <a:solidFill>
                  <a:prstClr val="black"/>
                </a:solidFill>
                <a:latin typeface="HGPｺﾞｼｯｸM" pitchFamily="50" charset="-128"/>
                <a:ea typeface="HGPｺﾞｼｯｸM" pitchFamily="50" charset="-128"/>
              </a:rPr>
              <a:t>万円</a:t>
            </a:r>
            <a:endParaRPr lang="ja-JP" altLang="en-US" sz="1100" b="1" dirty="0">
              <a:solidFill>
                <a:prstClr val="black"/>
              </a:solidFill>
              <a:latin typeface="HGPｺﾞｼｯｸM" pitchFamily="50" charset="-128"/>
              <a:ea typeface="HGPｺﾞｼｯｸM" pitchFamily="50" charset="-128"/>
            </a:endParaRPr>
          </a:p>
        </p:txBody>
      </p:sp>
      <p:sp>
        <p:nvSpPr>
          <p:cNvPr id="70" name="右中かっこ 69"/>
          <p:cNvSpPr/>
          <p:nvPr/>
        </p:nvSpPr>
        <p:spPr>
          <a:xfrm>
            <a:off x="1541256" y="3492380"/>
            <a:ext cx="144617" cy="706078"/>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71" name="Rectangle 8"/>
          <p:cNvSpPr>
            <a:spLocks noChangeArrowheads="1"/>
          </p:cNvSpPr>
          <p:nvPr/>
        </p:nvSpPr>
        <p:spPr bwMode="auto">
          <a:xfrm>
            <a:off x="5178302" y="2578943"/>
            <a:ext cx="701610" cy="1043721"/>
          </a:xfrm>
          <a:prstGeom prst="rect">
            <a:avLst/>
          </a:prstGeom>
          <a:noFill/>
          <a:ln w="9525" algn="ctr">
            <a:noFill/>
            <a:miter lim="800000"/>
            <a:headEnd/>
            <a:tailEnd/>
          </a:ln>
        </p:spPr>
        <p:txBody>
          <a:bodyPr vert="eaVert" wrap="none" anchor="ctr"/>
          <a:lstStyle/>
          <a:p>
            <a:r>
              <a:rPr lang="ja-JP" altLang="en-US" sz="1050" dirty="0">
                <a:solidFill>
                  <a:prstClr val="black"/>
                </a:solidFill>
              </a:rPr>
              <a:t>負担軽減の</a:t>
            </a:r>
            <a:r>
              <a:rPr lang="ja-JP" altLang="en-US" sz="1050" dirty="0" smtClean="0">
                <a:solidFill>
                  <a:prstClr val="black"/>
                </a:solidFill>
              </a:rPr>
              <a:t>対象</a:t>
            </a:r>
            <a:endParaRPr lang="ja-JP" altLang="en-US" sz="1050" dirty="0">
              <a:solidFill>
                <a:prstClr val="black"/>
              </a:solidFill>
            </a:endParaRPr>
          </a:p>
        </p:txBody>
      </p:sp>
      <p:sp>
        <p:nvSpPr>
          <p:cNvPr id="72" name="AutoShape 7"/>
          <p:cNvSpPr>
            <a:spLocks/>
          </p:cNvSpPr>
          <p:nvPr/>
        </p:nvSpPr>
        <p:spPr bwMode="auto">
          <a:xfrm>
            <a:off x="5619542" y="2374785"/>
            <a:ext cx="216024" cy="1361683"/>
          </a:xfrm>
          <a:prstGeom prst="leftBrace">
            <a:avLst>
              <a:gd name="adj1" fmla="val 58333"/>
              <a:gd name="adj2" fmla="val 50000"/>
            </a:avLst>
          </a:prstGeom>
          <a:noFill/>
          <a:ln w="19050">
            <a:solidFill>
              <a:schemeClr val="tx1"/>
            </a:solidFill>
            <a:round/>
            <a:headEnd/>
            <a:tailEnd/>
          </a:ln>
        </p:spPr>
        <p:txBody>
          <a:bodyPr wrap="none" anchor="ctr"/>
          <a:lstStyle/>
          <a:p>
            <a:endParaRPr lang="ja-JP" altLang="en-US" sz="1100">
              <a:solidFill>
                <a:prstClr val="black"/>
              </a:solidFill>
            </a:endParaRPr>
          </a:p>
        </p:txBody>
      </p:sp>
      <p:sp>
        <p:nvSpPr>
          <p:cNvPr id="73" name="テキスト ボックス 72"/>
          <p:cNvSpPr txBox="1"/>
          <p:nvPr/>
        </p:nvSpPr>
        <p:spPr>
          <a:xfrm>
            <a:off x="202023" y="4653406"/>
            <a:ext cx="1645756" cy="307777"/>
          </a:xfrm>
          <a:prstGeom prst="rect">
            <a:avLst/>
          </a:prstGeom>
          <a:noFill/>
        </p:spPr>
        <p:txBody>
          <a:bodyPr wrap="square" rtlCol="0">
            <a:spAutoFit/>
          </a:bodyPr>
          <a:lstStyle/>
          <a:p>
            <a:r>
              <a:rPr lang="ja-JP" altLang="en-US" sz="1400" b="1" dirty="0" smtClean="0">
                <a:solidFill>
                  <a:prstClr val="black"/>
                </a:solidFill>
                <a:latin typeface="ＭＳ Ｐゴシック"/>
              </a:rPr>
              <a:t>＜見直し案＞</a:t>
            </a:r>
            <a:endParaRPr lang="ja-JP" altLang="en-US" sz="1400" b="1" dirty="0">
              <a:solidFill>
                <a:prstClr val="black"/>
              </a:solidFill>
              <a:latin typeface="ＭＳ Ｐゴシック"/>
            </a:endParaRPr>
          </a:p>
        </p:txBody>
      </p:sp>
      <p:sp>
        <p:nvSpPr>
          <p:cNvPr id="74" name="テキスト ボックス 73"/>
          <p:cNvSpPr txBox="1"/>
          <p:nvPr/>
        </p:nvSpPr>
        <p:spPr>
          <a:xfrm>
            <a:off x="3194593" y="1936932"/>
            <a:ext cx="1758203" cy="276999"/>
          </a:xfrm>
          <a:prstGeom prst="rect">
            <a:avLst/>
          </a:prstGeom>
          <a:noFill/>
        </p:spPr>
        <p:txBody>
          <a:bodyPr wrap="square" rtlCol="0">
            <a:spAutoFit/>
          </a:bodyPr>
          <a:lstStyle/>
          <a:p>
            <a:r>
              <a:rPr lang="en-US" altLang="ja-JP" sz="1200" dirty="0" smtClean="0">
                <a:solidFill>
                  <a:prstClr val="black"/>
                </a:solidFill>
              </a:rPr>
              <a:t>※</a:t>
            </a:r>
            <a:r>
              <a:rPr lang="ja-JP" altLang="en-US" sz="1200" dirty="0" smtClean="0">
                <a:solidFill>
                  <a:prstClr val="black"/>
                </a:solidFill>
              </a:rPr>
              <a:t>　ユニット型個室の例</a:t>
            </a:r>
            <a:endParaRPr lang="ja-JP" altLang="en-US" sz="1200" dirty="0">
              <a:solidFill>
                <a:prstClr val="black"/>
              </a:solidFill>
            </a:endParaRPr>
          </a:p>
        </p:txBody>
      </p:sp>
      <p:sp>
        <p:nvSpPr>
          <p:cNvPr id="43" name="スライド番号プレースホルダ 31"/>
          <p:cNvSpPr>
            <a:spLocks noGrp="1"/>
          </p:cNvSpPr>
          <p:nvPr>
            <p:ph type="sldNum" sz="quarter" idx="12"/>
          </p:nvPr>
        </p:nvSpPr>
        <p:spPr>
          <a:xfrm>
            <a:off x="9412262" y="6597352"/>
            <a:ext cx="493738" cy="258654"/>
          </a:xfrm>
        </p:spPr>
        <p:txBody>
          <a:bodyPr/>
          <a:lstStyle/>
          <a:p>
            <a:pPr>
              <a:defRPr/>
            </a:pPr>
            <a:fld id="{AFF62460-EC34-422A-A834-EA8B1E04C307}" type="slidenum">
              <a:rPr lang="en-US" altLang="ja-JP" sz="1600" smtClean="0">
                <a:solidFill>
                  <a:prstClr val="black"/>
                </a:solidFill>
                <a:latin typeface="ＭＳ ゴシック" panose="020B0609070205080204" pitchFamily="49" charset="-128"/>
                <a:ea typeface="ＭＳ ゴシック" panose="020B0609070205080204" pitchFamily="49" charset="-128"/>
              </a:rPr>
              <a:pPr>
                <a:defRPr/>
              </a:pPr>
              <a:t>26</a:t>
            </a:fld>
            <a:endParaRPr lang="en-US" altLang="ja-JP" sz="1600" dirty="0">
              <a:solidFill>
                <a:prstClr val="black"/>
              </a:solidFill>
              <a:latin typeface="ＭＳ ゴシック" panose="020B0609070205080204" pitchFamily="49" charset="-128"/>
              <a:ea typeface="ＭＳ ゴシック" panose="020B0609070205080204" pitchFamily="49" charset="-128"/>
            </a:endParaRPr>
          </a:p>
        </p:txBody>
      </p:sp>
      <p:sp>
        <p:nvSpPr>
          <p:cNvPr id="44" name="角丸四角形 43"/>
          <p:cNvSpPr/>
          <p:nvPr/>
        </p:nvSpPr>
        <p:spPr>
          <a:xfrm>
            <a:off x="416499" y="5662422"/>
            <a:ext cx="2088000" cy="355848"/>
          </a:xfrm>
          <a:prstGeom prst="roundRect">
            <a:avLst>
              <a:gd name="adj" fmla="val 50000"/>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fontAlgn="base">
              <a:spcBef>
                <a:spcPct val="0"/>
              </a:spcBef>
              <a:spcAft>
                <a:spcPct val="0"/>
              </a:spcAft>
            </a:pPr>
            <a:r>
              <a:rPr lang="ja-JP" altLang="en-US" sz="1400" b="1" dirty="0">
                <a:solidFill>
                  <a:prstClr val="black"/>
                </a:solidFill>
              </a:rPr>
              <a:t>配偶者</a:t>
            </a:r>
            <a:r>
              <a:rPr lang="ja-JP" altLang="en-US" sz="1400" b="1" dirty="0" smtClean="0">
                <a:solidFill>
                  <a:prstClr val="black"/>
                </a:solidFill>
              </a:rPr>
              <a:t>の所得</a:t>
            </a:r>
            <a:endParaRPr lang="ja-JP" altLang="en-US" sz="1400" b="1" dirty="0">
              <a:solidFill>
                <a:prstClr val="black"/>
              </a:solidFill>
            </a:endParaRPr>
          </a:p>
        </p:txBody>
      </p:sp>
      <p:sp>
        <p:nvSpPr>
          <p:cNvPr id="45" name="右矢印 44"/>
          <p:cNvSpPr/>
          <p:nvPr/>
        </p:nvSpPr>
        <p:spPr>
          <a:xfrm>
            <a:off x="2576742" y="5664304"/>
            <a:ext cx="774971" cy="36004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fontAlgn="base">
              <a:spcBef>
                <a:spcPct val="0"/>
              </a:spcBef>
              <a:spcAft>
                <a:spcPct val="0"/>
              </a:spcAft>
            </a:pPr>
            <a:endParaRPr lang="ja-JP" altLang="en-US">
              <a:solidFill>
                <a:prstClr val="white"/>
              </a:solidFill>
            </a:endParaRPr>
          </a:p>
        </p:txBody>
      </p:sp>
      <p:sp>
        <p:nvSpPr>
          <p:cNvPr id="46" name="角丸四角形 45"/>
          <p:cNvSpPr/>
          <p:nvPr/>
        </p:nvSpPr>
        <p:spPr>
          <a:xfrm>
            <a:off x="3397843" y="5661248"/>
            <a:ext cx="6269427" cy="432048"/>
          </a:xfrm>
          <a:prstGeom prst="roundRect">
            <a:avLst>
              <a:gd name="adj" fmla="val 7272"/>
            </a:avLst>
          </a:prstGeom>
          <a:ln/>
        </p:spPr>
        <p:style>
          <a:lnRef idx="1">
            <a:schemeClr val="accent5"/>
          </a:lnRef>
          <a:fillRef idx="2">
            <a:schemeClr val="accent5"/>
          </a:fillRef>
          <a:effectRef idx="1">
            <a:schemeClr val="accent5"/>
          </a:effectRef>
          <a:fontRef idx="minor">
            <a:schemeClr val="dk1"/>
          </a:fontRef>
        </p:style>
        <p:txBody>
          <a:bodyPr rtlCol="0" anchor="ctr"/>
          <a:lstStyle/>
          <a:p>
            <a:pPr fontAlgn="base">
              <a:lnSpc>
                <a:spcPts val="1400"/>
              </a:lnSpc>
              <a:spcBef>
                <a:spcPct val="0"/>
              </a:spcBef>
              <a:spcAft>
                <a:spcPct val="0"/>
              </a:spcAft>
            </a:pPr>
            <a:r>
              <a:rPr lang="ja-JP" altLang="en-US" sz="1300" spc="-100" dirty="0">
                <a:solidFill>
                  <a:prstClr val="black"/>
                </a:solidFill>
                <a:latin typeface="ＭＳ ゴシック" pitchFamily="49" charset="-128"/>
                <a:ea typeface="ＭＳ ゴシック" pitchFamily="49" charset="-128"/>
              </a:rPr>
              <a:t>施設入所に際して世帯分離が行われることが多いが、配偶者の所得は、世帯分離後も勘案することとし、</a:t>
            </a:r>
            <a:r>
              <a:rPr lang="ja-JP" altLang="en-US" sz="1300" u="sng" spc="-100" dirty="0">
                <a:solidFill>
                  <a:prstClr val="black"/>
                </a:solidFill>
                <a:latin typeface="ＭＳ ゴシック" pitchFamily="49" charset="-128"/>
                <a:ea typeface="ＭＳ ゴシック" pitchFamily="49" charset="-128"/>
              </a:rPr>
              <a:t>配偶者が課税されている場合は、補足給付の</a:t>
            </a:r>
            <a:r>
              <a:rPr lang="ja-JP" altLang="en-US" sz="1300" u="sng" spc="-100" dirty="0" smtClean="0">
                <a:solidFill>
                  <a:prstClr val="black"/>
                </a:solidFill>
                <a:latin typeface="ＭＳ ゴシック" pitchFamily="49" charset="-128"/>
                <a:ea typeface="ＭＳ ゴシック" pitchFamily="49" charset="-128"/>
              </a:rPr>
              <a:t>対象外</a:t>
            </a:r>
            <a:endParaRPr lang="en-US" altLang="ja-JP" sz="1300" dirty="0" smtClean="0">
              <a:solidFill>
                <a:prstClr val="black"/>
              </a:solidFill>
            </a:endParaRPr>
          </a:p>
        </p:txBody>
      </p:sp>
      <p:sp>
        <p:nvSpPr>
          <p:cNvPr id="2" name="正方形/長方形 1"/>
          <p:cNvSpPr/>
          <p:nvPr/>
        </p:nvSpPr>
        <p:spPr>
          <a:xfrm>
            <a:off x="5762440" y="4198635"/>
            <a:ext cx="4447187" cy="348813"/>
          </a:xfrm>
          <a:prstGeom prst="rect">
            <a:avLst/>
          </a:prstGeom>
        </p:spPr>
        <p:txBody>
          <a:bodyPr wrap="square">
            <a:spAutoFit/>
          </a:bodyPr>
          <a:lstStyle/>
          <a:p>
            <a:pPr marL="180975" indent="-180975" algn="just" fontAlgn="base">
              <a:lnSpc>
                <a:spcPts val="2000"/>
              </a:lnSpc>
              <a:spcBef>
                <a:spcPct val="0"/>
              </a:spcBef>
              <a:spcAft>
                <a:spcPct val="0"/>
              </a:spcAft>
            </a:pPr>
            <a:r>
              <a:rPr lang="ja-JP" altLang="en-US" sz="1200" dirty="0" smtClean="0">
                <a:solidFill>
                  <a:prstClr val="black"/>
                </a:solidFill>
                <a:latin typeface="ＭＳ Ｐゴシック"/>
              </a:rPr>
              <a:t>（</a:t>
            </a:r>
            <a:r>
              <a:rPr lang="en-US" altLang="ja-JP" sz="1200" dirty="0" smtClean="0">
                <a:solidFill>
                  <a:prstClr val="black"/>
                </a:solidFill>
                <a:latin typeface="ＭＳ Ｐゴシック"/>
              </a:rPr>
              <a:t>※</a:t>
            </a:r>
            <a:r>
              <a:rPr lang="ja-JP" altLang="en-US" sz="1200" dirty="0" smtClean="0">
                <a:solidFill>
                  <a:prstClr val="black"/>
                </a:solidFill>
                <a:latin typeface="ＭＳ Ｐゴシック"/>
              </a:rPr>
              <a:t>）認定者数</a:t>
            </a:r>
            <a:r>
              <a:rPr lang="ja-JP" altLang="en-US" sz="1200" dirty="0">
                <a:solidFill>
                  <a:prstClr val="black"/>
                </a:solidFill>
                <a:latin typeface="ＭＳ Ｐゴシック"/>
              </a:rPr>
              <a:t>：１０３万人、給付費：２８４４億円［平成２３年度］</a:t>
            </a:r>
            <a:endParaRPr lang="en-US" altLang="ja-JP" sz="1200" dirty="0">
              <a:solidFill>
                <a:prstClr val="black"/>
              </a:solidFill>
              <a:latin typeface="ＭＳ Ｐゴシック"/>
            </a:endParaRPr>
          </a:p>
        </p:txBody>
      </p:sp>
    </p:spTree>
    <p:extLst>
      <p:ext uri="{BB962C8B-B14F-4D97-AF65-F5344CB8AC3E}">
        <p14:creationId xmlns:p14="http://schemas.microsoft.com/office/powerpoint/2010/main" val="35778629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47572" y="2318906"/>
            <a:ext cx="8802410" cy="1077218"/>
          </a:xfrm>
        </p:spPr>
        <p:txBody>
          <a:bodyPr wrap="none">
            <a:spAutoFit/>
          </a:bodyPr>
          <a:lstStyle/>
          <a:p>
            <a:r>
              <a:rPr lang="ja-JP" altLang="en-US" sz="3200" dirty="0" smtClean="0">
                <a:latin typeface="HG丸ｺﾞｼｯｸM-PRO" pitchFamily="50" charset="-128"/>
                <a:ea typeface="HG丸ｺﾞｼｯｸM-PRO" pitchFamily="50" charset="-128"/>
              </a:rPr>
              <a:t>　２．地域</a:t>
            </a:r>
            <a:r>
              <a:rPr lang="ja-JP" altLang="en-US" sz="3200" dirty="0">
                <a:latin typeface="HG丸ｺﾞｼｯｸM-PRO" pitchFamily="50" charset="-128"/>
                <a:ea typeface="HG丸ｺﾞｼｯｸM-PRO" pitchFamily="50" charset="-128"/>
              </a:rPr>
              <a:t>包括ケアシステム構築推進のため</a:t>
            </a:r>
            <a:r>
              <a:rPr lang="ja-JP" altLang="en-US" sz="3200" dirty="0" smtClean="0">
                <a:latin typeface="HG丸ｺﾞｼｯｸM-PRO" pitchFamily="50" charset="-128"/>
                <a:ea typeface="HG丸ｺﾞｼｯｸM-PRO" pitchFamily="50" charset="-128"/>
              </a:rPr>
              <a:t>の</a:t>
            </a:r>
            <a:r>
              <a:rPr lang="en-US" altLang="ja-JP" sz="3200" dirty="0" smtClean="0">
                <a:latin typeface="HG丸ｺﾞｼｯｸM-PRO" pitchFamily="50" charset="-128"/>
                <a:ea typeface="HG丸ｺﾞｼｯｸM-PRO" pitchFamily="50" charset="-128"/>
              </a:rPr>
              <a:t/>
            </a:r>
            <a:br>
              <a:rPr lang="en-US" altLang="ja-JP" sz="3200" dirty="0" smtClean="0">
                <a:latin typeface="HG丸ｺﾞｼｯｸM-PRO" pitchFamily="50" charset="-128"/>
                <a:ea typeface="HG丸ｺﾞｼｯｸM-PRO" pitchFamily="50" charset="-128"/>
              </a:rPr>
            </a:br>
            <a:r>
              <a:rPr lang="ja-JP" altLang="en-US" sz="3200" dirty="0" smtClean="0">
                <a:latin typeface="HG丸ｺﾞｼｯｸM-PRO" pitchFamily="50" charset="-128"/>
                <a:ea typeface="HG丸ｺﾞｼｯｸM-PRO" pitchFamily="50" charset="-128"/>
              </a:rPr>
              <a:t>市町村</a:t>
            </a:r>
            <a:r>
              <a:rPr lang="ja-JP" altLang="en-US" sz="3200" dirty="0">
                <a:latin typeface="HG丸ｺﾞｼｯｸM-PRO" pitchFamily="50" charset="-128"/>
                <a:ea typeface="HG丸ｺﾞｼｯｸM-PRO" pitchFamily="50" charset="-128"/>
              </a:rPr>
              <a:t>支援の具体的な</a:t>
            </a:r>
            <a:r>
              <a:rPr lang="ja-JP" altLang="en-US" sz="3200" dirty="0" smtClean="0">
                <a:latin typeface="HG丸ｺﾞｼｯｸM-PRO" pitchFamily="50" charset="-128"/>
                <a:ea typeface="HG丸ｺﾞｼｯｸM-PRO" pitchFamily="50" charset="-128"/>
              </a:rPr>
              <a:t>取組</a:t>
            </a:r>
            <a:endParaRPr lang="ja-JP" altLang="en-US" sz="3200" dirty="0">
              <a:latin typeface="HG丸ｺﾞｼｯｸM-PRO" pitchFamily="50" charset="-128"/>
              <a:ea typeface="HG丸ｺﾞｼｯｸM-PRO" pitchFamily="50" charset="-128"/>
            </a:endParaRPr>
          </a:p>
        </p:txBody>
      </p:sp>
      <p:sp>
        <p:nvSpPr>
          <p:cNvPr id="4" name="スライド番号プレースホルダー 3"/>
          <p:cNvSpPr>
            <a:spLocks noGrp="1"/>
          </p:cNvSpPr>
          <p:nvPr>
            <p:ph type="sldNum" sz="quarter" idx="12"/>
          </p:nvPr>
        </p:nvSpPr>
        <p:spPr>
          <a:xfrm>
            <a:off x="7594600" y="6493212"/>
            <a:ext cx="2311400" cy="365125"/>
          </a:xfrm>
        </p:spPr>
        <p:txBody>
          <a:bodyPr/>
          <a:lstStyle/>
          <a:p>
            <a:fld id="{D2D8002D-B5B0-4BAC-B1F6-782DDCCE6D9C}" type="slidenum">
              <a:rPr lang="ja-JP" altLang="en-US" smtClean="0">
                <a:solidFill>
                  <a:prstClr val="black">
                    <a:tint val="75000"/>
                  </a:prstClr>
                </a:solidFill>
              </a:rPr>
              <a:pPr/>
              <a:t>27</a:t>
            </a:fld>
            <a:endParaRPr lang="ja-JP" altLang="en-US" dirty="0">
              <a:solidFill>
                <a:prstClr val="black">
                  <a:tint val="75000"/>
                </a:prstClr>
              </a:solidFill>
            </a:endParaRPr>
          </a:p>
        </p:txBody>
      </p:sp>
    </p:spTree>
    <p:extLst>
      <p:ext uri="{BB962C8B-B14F-4D97-AF65-F5344CB8AC3E}">
        <p14:creationId xmlns:p14="http://schemas.microsoft.com/office/powerpoint/2010/main" val="2269240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136"/>
          <p:cNvSpPr txBox="1">
            <a:spLocks noChangeArrowheads="1"/>
          </p:cNvSpPr>
          <p:nvPr/>
        </p:nvSpPr>
        <p:spPr bwMode="auto">
          <a:xfrm>
            <a:off x="331859" y="902583"/>
            <a:ext cx="9276885" cy="1815833"/>
          </a:xfrm>
          <a:prstGeom prst="rect">
            <a:avLst/>
          </a:prstGeom>
          <a:solidFill>
            <a:srgbClr val="CCFFCC"/>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lIns="91390" tIns="45696" rIns="91390" bIns="45696">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fontAlgn="base">
              <a:spcBef>
                <a:spcPct val="0"/>
              </a:spcBef>
              <a:spcAft>
                <a:spcPct val="0"/>
              </a:spcAft>
            </a:pPr>
            <a:r>
              <a:rPr lang="ja-JP" altLang="en-US" sz="1600" dirty="0" smtClean="0">
                <a:solidFill>
                  <a:prstClr val="black"/>
                </a:solidFill>
              </a:rPr>
              <a:t>　</a:t>
            </a:r>
            <a:endParaRPr lang="en-US" altLang="ja-JP" sz="1600" dirty="0" smtClean="0">
              <a:solidFill>
                <a:prstClr val="black"/>
              </a:solidFill>
            </a:endParaRPr>
          </a:p>
          <a:p>
            <a:pPr fontAlgn="base">
              <a:spcBef>
                <a:spcPct val="0"/>
              </a:spcBef>
              <a:spcAft>
                <a:spcPct val="0"/>
              </a:spcAft>
            </a:pPr>
            <a:r>
              <a:rPr lang="ja-JP" altLang="en-US" sz="1600" dirty="0" smtClean="0">
                <a:solidFill>
                  <a:prstClr val="black"/>
                </a:solidFill>
              </a:rPr>
              <a:t>　○地域</a:t>
            </a:r>
            <a:r>
              <a:rPr lang="ja-JP" altLang="en-US" sz="1600" dirty="0">
                <a:solidFill>
                  <a:prstClr val="black"/>
                </a:solidFill>
              </a:rPr>
              <a:t>包括ケアシンポジウム</a:t>
            </a:r>
            <a:r>
              <a:rPr lang="ja-JP" altLang="en-US" sz="1600" dirty="0" smtClean="0">
                <a:solidFill>
                  <a:prstClr val="black"/>
                </a:solidFill>
              </a:rPr>
              <a:t>（全国</a:t>
            </a:r>
            <a:r>
              <a:rPr lang="ja-JP" altLang="en-US" sz="1600" dirty="0">
                <a:solidFill>
                  <a:prstClr val="black"/>
                </a:solidFill>
              </a:rPr>
              <a:t>５か所</a:t>
            </a:r>
            <a:r>
              <a:rPr lang="ja-JP" altLang="en-US" sz="1600" dirty="0" smtClean="0">
                <a:solidFill>
                  <a:prstClr val="black"/>
                </a:solidFill>
              </a:rPr>
              <a:t>、平成</a:t>
            </a:r>
            <a:r>
              <a:rPr lang="ja-JP" altLang="en-US" sz="1600" dirty="0">
                <a:solidFill>
                  <a:prstClr val="black"/>
                </a:solidFill>
              </a:rPr>
              <a:t>２５</a:t>
            </a:r>
            <a:r>
              <a:rPr lang="ja-JP" altLang="en-US" sz="1600" dirty="0" smtClean="0">
                <a:solidFill>
                  <a:prstClr val="black"/>
                </a:solidFill>
              </a:rPr>
              <a:t>年７月</a:t>
            </a:r>
            <a:r>
              <a:rPr lang="ja-JP" altLang="en-US" sz="1600" dirty="0">
                <a:solidFill>
                  <a:prstClr val="black"/>
                </a:solidFill>
              </a:rPr>
              <a:t>２９日～８月８日）　</a:t>
            </a:r>
            <a:endParaRPr lang="en-US" altLang="ja-JP" sz="1600" dirty="0">
              <a:solidFill>
                <a:prstClr val="black"/>
              </a:solidFill>
            </a:endParaRPr>
          </a:p>
          <a:p>
            <a:pPr fontAlgn="base">
              <a:spcBef>
                <a:spcPct val="0"/>
              </a:spcBef>
              <a:spcAft>
                <a:spcPct val="0"/>
              </a:spcAft>
            </a:pPr>
            <a:r>
              <a:rPr lang="ja-JP" altLang="en-US" sz="1600" dirty="0" smtClean="0">
                <a:solidFill>
                  <a:prstClr val="black"/>
                </a:solidFill>
              </a:rPr>
              <a:t>　○地域</a:t>
            </a:r>
            <a:r>
              <a:rPr lang="ja-JP" altLang="en-US" sz="1600" dirty="0">
                <a:solidFill>
                  <a:prstClr val="black"/>
                </a:solidFill>
              </a:rPr>
              <a:t>包括ケアシステムの広報ホームページ立ち上げ</a:t>
            </a:r>
            <a:r>
              <a:rPr lang="ja-JP" altLang="en-US" sz="1600" dirty="0" smtClean="0">
                <a:solidFill>
                  <a:prstClr val="black"/>
                </a:solidFill>
              </a:rPr>
              <a:t>（平成２５年８月</a:t>
            </a:r>
            <a:r>
              <a:rPr lang="ja-JP" altLang="en-US" sz="1600" dirty="0">
                <a:solidFill>
                  <a:prstClr val="black"/>
                </a:solidFill>
              </a:rPr>
              <a:t>６日）　</a:t>
            </a:r>
            <a:endParaRPr lang="en-US" altLang="ja-JP" sz="1600" dirty="0">
              <a:solidFill>
                <a:prstClr val="black"/>
              </a:solidFill>
            </a:endParaRPr>
          </a:p>
          <a:p>
            <a:pPr fontAlgn="base">
              <a:spcBef>
                <a:spcPct val="0"/>
              </a:spcBef>
              <a:spcAft>
                <a:spcPct val="0"/>
              </a:spcAft>
            </a:pPr>
            <a:r>
              <a:rPr lang="ja-JP" altLang="en-US" sz="1600" dirty="0" smtClean="0">
                <a:solidFill>
                  <a:prstClr val="black"/>
                </a:solidFill>
              </a:rPr>
              <a:t>　○地域</a:t>
            </a:r>
            <a:r>
              <a:rPr lang="ja-JP" altLang="en-US" sz="1600" dirty="0">
                <a:solidFill>
                  <a:prstClr val="black"/>
                </a:solidFill>
              </a:rPr>
              <a:t>ケア会議活用推進事業全国会議</a:t>
            </a:r>
            <a:r>
              <a:rPr lang="ja-JP" altLang="en-US" sz="1600" dirty="0" smtClean="0">
                <a:solidFill>
                  <a:prstClr val="black"/>
                </a:solidFill>
              </a:rPr>
              <a:t>（平成</a:t>
            </a:r>
            <a:r>
              <a:rPr lang="ja-JP" altLang="en-US" sz="1600" dirty="0">
                <a:solidFill>
                  <a:prstClr val="black"/>
                </a:solidFill>
              </a:rPr>
              <a:t>２５</a:t>
            </a:r>
            <a:r>
              <a:rPr lang="ja-JP" altLang="en-US" sz="1600" dirty="0" smtClean="0">
                <a:solidFill>
                  <a:prstClr val="black"/>
                </a:solidFill>
              </a:rPr>
              <a:t>年９月</a:t>
            </a:r>
            <a:r>
              <a:rPr lang="ja-JP" altLang="en-US" sz="1600" dirty="0">
                <a:solidFill>
                  <a:prstClr val="black"/>
                </a:solidFill>
              </a:rPr>
              <a:t>２０日）　</a:t>
            </a:r>
            <a:endParaRPr lang="en-US" altLang="ja-JP" sz="1600" dirty="0">
              <a:solidFill>
                <a:prstClr val="black"/>
              </a:solidFill>
            </a:endParaRPr>
          </a:p>
          <a:p>
            <a:pPr marL="0" indent="0" defTabSz="914400" eaLnBrk="1" fontAlgn="base" hangingPunct="1">
              <a:spcBef>
                <a:spcPct val="0"/>
              </a:spcBef>
              <a:spcAft>
                <a:spcPct val="0"/>
              </a:spcAft>
              <a:defRPr/>
            </a:pPr>
            <a:r>
              <a:rPr lang="ja-JP" altLang="en-US" sz="1600" dirty="0">
                <a:solidFill>
                  <a:prstClr val="black"/>
                </a:solidFill>
              </a:rPr>
              <a:t>　</a:t>
            </a:r>
            <a:r>
              <a:rPr lang="ja-JP" altLang="en-US" sz="1600" dirty="0" smtClean="0">
                <a:solidFill>
                  <a:prstClr val="black"/>
                </a:solidFill>
              </a:rPr>
              <a:t>○市町村</a:t>
            </a:r>
            <a:r>
              <a:rPr lang="ja-JP" altLang="en-US" sz="1600" dirty="0">
                <a:solidFill>
                  <a:prstClr val="black"/>
                </a:solidFill>
              </a:rPr>
              <a:t>セミナーの開催</a:t>
            </a:r>
            <a:r>
              <a:rPr lang="ja-JP" altLang="en-US" sz="1600" dirty="0" smtClean="0">
                <a:solidFill>
                  <a:prstClr val="black"/>
                </a:solidFill>
              </a:rPr>
              <a:t>（平成２５年１１月</a:t>
            </a:r>
            <a:r>
              <a:rPr lang="ja-JP" altLang="en-US" sz="1600" dirty="0">
                <a:solidFill>
                  <a:prstClr val="black"/>
                </a:solidFill>
              </a:rPr>
              <a:t>８日</a:t>
            </a:r>
            <a:r>
              <a:rPr lang="ja-JP" altLang="en-US" sz="1600" dirty="0" smtClean="0">
                <a:solidFill>
                  <a:prstClr val="black"/>
                </a:solidFill>
              </a:rPr>
              <a:t>、平成２６年１月１７日</a:t>
            </a:r>
            <a:r>
              <a:rPr lang="ja-JP" altLang="en-US" sz="1600" dirty="0">
                <a:solidFill>
                  <a:prstClr val="black"/>
                </a:solidFill>
              </a:rPr>
              <a:t>）　</a:t>
            </a:r>
            <a:endParaRPr lang="en-US" altLang="ja-JP" sz="1600" dirty="0">
              <a:solidFill>
                <a:prstClr val="black"/>
              </a:solidFill>
            </a:endParaRPr>
          </a:p>
          <a:p>
            <a:pPr marL="0" defTabSz="914400" eaLnBrk="1" fontAlgn="base" hangingPunct="1">
              <a:spcBef>
                <a:spcPct val="0"/>
              </a:spcBef>
              <a:spcAft>
                <a:spcPct val="0"/>
              </a:spcAft>
            </a:pPr>
            <a:r>
              <a:rPr lang="ja-JP" altLang="en-US" sz="1600" dirty="0">
                <a:solidFill>
                  <a:prstClr val="black"/>
                </a:solidFill>
              </a:rPr>
              <a:t>　○</a:t>
            </a:r>
            <a:r>
              <a:rPr lang="ja-JP" altLang="en-US" sz="1600" dirty="0" smtClean="0">
                <a:solidFill>
                  <a:prstClr val="black"/>
                </a:solidFill>
              </a:rPr>
              <a:t>定期</a:t>
            </a:r>
            <a:r>
              <a:rPr lang="ja-JP" altLang="en-US" sz="1600" dirty="0">
                <a:solidFill>
                  <a:prstClr val="black"/>
                </a:solidFill>
              </a:rPr>
              <a:t>巡回・随時対応サービスに係るシンポジウムの開催</a:t>
            </a:r>
            <a:r>
              <a:rPr lang="ja-JP" altLang="en-US" sz="1600" dirty="0" smtClean="0">
                <a:solidFill>
                  <a:prstClr val="black"/>
                </a:solidFill>
              </a:rPr>
              <a:t>（平成２６年３月１８日、１９日、２４日）</a:t>
            </a:r>
            <a:endParaRPr lang="en-US" altLang="ja-JP" sz="1600" dirty="0">
              <a:solidFill>
                <a:prstClr val="black"/>
              </a:solidFill>
            </a:endParaRPr>
          </a:p>
          <a:p>
            <a:pPr marL="0" defTabSz="914400" eaLnBrk="1" fontAlgn="base" hangingPunct="1">
              <a:spcBef>
                <a:spcPct val="0"/>
              </a:spcBef>
              <a:spcAft>
                <a:spcPct val="0"/>
              </a:spcAft>
            </a:pPr>
            <a:r>
              <a:rPr lang="ja-JP" altLang="en-US" sz="1600" dirty="0">
                <a:solidFill>
                  <a:prstClr val="black"/>
                </a:solidFill>
              </a:rPr>
              <a:t>　</a:t>
            </a:r>
            <a:r>
              <a:rPr lang="ja-JP" altLang="en-US" sz="1600" dirty="0" smtClean="0">
                <a:solidFill>
                  <a:prstClr val="black"/>
                </a:solidFill>
              </a:rPr>
              <a:t>○小規模</a:t>
            </a:r>
            <a:r>
              <a:rPr lang="ja-JP" altLang="en-US" sz="1600" dirty="0">
                <a:solidFill>
                  <a:prstClr val="black"/>
                </a:solidFill>
              </a:rPr>
              <a:t>多機能型居宅介護に係るシンポジウム等の開催</a:t>
            </a:r>
            <a:r>
              <a:rPr lang="ja-JP" altLang="en-US" sz="1600" dirty="0" smtClean="0">
                <a:solidFill>
                  <a:prstClr val="black"/>
                </a:solidFill>
              </a:rPr>
              <a:t>（平成２６年３月１４日）</a:t>
            </a:r>
            <a:endParaRPr lang="en-US" altLang="ja-JP" sz="1600" dirty="0" smtClean="0">
              <a:solidFill>
                <a:prstClr val="black"/>
              </a:solidFill>
            </a:endParaRPr>
          </a:p>
        </p:txBody>
      </p:sp>
      <p:sp>
        <p:nvSpPr>
          <p:cNvPr id="6" name="角丸四角形 5"/>
          <p:cNvSpPr/>
          <p:nvPr/>
        </p:nvSpPr>
        <p:spPr>
          <a:xfrm>
            <a:off x="142625" y="646593"/>
            <a:ext cx="1728192" cy="427755"/>
          </a:xfrm>
          <a:prstGeom prst="roundRect">
            <a:avLst/>
          </a:prstGeom>
          <a:solidFill>
            <a:srgbClr val="FFFFCC"/>
          </a:solidFill>
          <a:ln/>
        </p:spPr>
        <p:style>
          <a:lnRef idx="2">
            <a:schemeClr val="accent5">
              <a:shade val="50000"/>
            </a:schemeClr>
          </a:lnRef>
          <a:fillRef idx="1">
            <a:schemeClr val="accent5"/>
          </a:fillRef>
          <a:effectRef idx="0">
            <a:schemeClr val="accent5"/>
          </a:effectRef>
          <a:fontRef idx="minor">
            <a:schemeClr val="lt1"/>
          </a:fontRef>
        </p:style>
        <p:txBody>
          <a:bodyPr lIns="91390" tIns="45696" rIns="91390" bIns="45696" rtlCol="0" anchor="ctr"/>
          <a:lstStyle/>
          <a:p>
            <a:pPr defTabSz="914400" fontAlgn="base">
              <a:spcBef>
                <a:spcPct val="0"/>
              </a:spcBef>
              <a:spcAft>
                <a:spcPct val="0"/>
              </a:spcAft>
            </a:pPr>
            <a:r>
              <a:rPr lang="ja-JP" altLang="en-US" dirty="0" smtClean="0">
                <a:solidFill>
                  <a:prstClr val="black"/>
                </a:solidFill>
              </a:rPr>
              <a:t>１．広報の推進</a:t>
            </a:r>
            <a:endParaRPr lang="ja-JP" altLang="en-US" dirty="0">
              <a:solidFill>
                <a:prstClr val="white"/>
              </a:solidFill>
            </a:endParaRPr>
          </a:p>
        </p:txBody>
      </p:sp>
      <p:sp>
        <p:nvSpPr>
          <p:cNvPr id="8" name="角丸四角形 7"/>
          <p:cNvSpPr/>
          <p:nvPr/>
        </p:nvSpPr>
        <p:spPr>
          <a:xfrm>
            <a:off x="0" y="32762"/>
            <a:ext cx="9906000" cy="432048"/>
          </a:xfrm>
          <a:prstGeom prst="roundRect">
            <a:avLst/>
          </a:prstGeom>
          <a:noFill/>
          <a:ln w="63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ja-JP" altLang="en-US" sz="2000" b="1" dirty="0" smtClean="0">
                <a:solidFill>
                  <a:prstClr val="black"/>
                </a:solidFill>
              </a:rPr>
              <a:t>地域</a:t>
            </a:r>
            <a:r>
              <a:rPr lang="ja-JP" altLang="en-US" sz="2000" b="1" dirty="0">
                <a:solidFill>
                  <a:prstClr val="black"/>
                </a:solidFill>
              </a:rPr>
              <a:t>包括ケアシステム構築推進のための市町村</a:t>
            </a:r>
            <a:r>
              <a:rPr lang="ja-JP" altLang="en-US" sz="2000" b="1" dirty="0" smtClean="0">
                <a:solidFill>
                  <a:prstClr val="black"/>
                </a:solidFill>
              </a:rPr>
              <a:t>支援の具体的な取組</a:t>
            </a:r>
            <a:endParaRPr lang="ja-JP" altLang="en-US" sz="2000" b="1" dirty="0">
              <a:solidFill>
                <a:prstClr val="black"/>
              </a:solidFill>
              <a:latin typeface="ＭＳ Ｐゴシック" pitchFamily="50" charset="-128"/>
            </a:endParaRPr>
          </a:p>
        </p:txBody>
      </p:sp>
      <p:sp>
        <p:nvSpPr>
          <p:cNvPr id="9" name="テキスト ボックス 136"/>
          <p:cNvSpPr txBox="1">
            <a:spLocks noChangeArrowheads="1"/>
          </p:cNvSpPr>
          <p:nvPr/>
        </p:nvSpPr>
        <p:spPr bwMode="auto">
          <a:xfrm>
            <a:off x="331851" y="3267147"/>
            <a:ext cx="9276885" cy="1600390"/>
          </a:xfrm>
          <a:prstGeom prst="rect">
            <a:avLst/>
          </a:prstGeom>
          <a:solidFill>
            <a:srgbClr val="CCFFCC"/>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lIns="91390" tIns="45696" rIns="91390" bIns="45696">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fontAlgn="base">
              <a:spcBef>
                <a:spcPct val="0"/>
              </a:spcBef>
              <a:spcAft>
                <a:spcPct val="0"/>
              </a:spcAft>
            </a:pPr>
            <a:r>
              <a:rPr lang="ja-JP" altLang="en-US" dirty="0">
                <a:solidFill>
                  <a:prstClr val="black"/>
                </a:solidFill>
              </a:rPr>
              <a:t>　</a:t>
            </a:r>
            <a:endParaRPr lang="en-US" altLang="ja-JP" dirty="0" smtClean="0">
              <a:solidFill>
                <a:prstClr val="black"/>
              </a:solidFill>
            </a:endParaRPr>
          </a:p>
          <a:p>
            <a:pPr fontAlgn="base">
              <a:spcBef>
                <a:spcPct val="0"/>
              </a:spcBef>
              <a:spcAft>
                <a:spcPct val="0"/>
              </a:spcAft>
            </a:pPr>
            <a:r>
              <a:rPr lang="ja-JP" altLang="en-US" sz="1600" dirty="0">
                <a:solidFill>
                  <a:prstClr val="black"/>
                </a:solidFill>
              </a:rPr>
              <a:t>　</a:t>
            </a:r>
            <a:r>
              <a:rPr lang="ja-JP" altLang="en-US" sz="1600" dirty="0" smtClean="0">
                <a:solidFill>
                  <a:prstClr val="black"/>
                </a:solidFill>
              </a:rPr>
              <a:t>○第６期</a:t>
            </a:r>
            <a:r>
              <a:rPr lang="ja-JP" altLang="en-US" sz="1600" dirty="0">
                <a:solidFill>
                  <a:prstClr val="black"/>
                </a:solidFill>
              </a:rPr>
              <a:t>介護保険事業（支援）計画の策定準備等に係る担当者等会議</a:t>
            </a:r>
            <a:r>
              <a:rPr lang="ja-JP" altLang="en-US" sz="1600" dirty="0" smtClean="0">
                <a:solidFill>
                  <a:prstClr val="black"/>
                </a:solidFill>
              </a:rPr>
              <a:t>（平成２５年７月</a:t>
            </a:r>
            <a:r>
              <a:rPr lang="ja-JP" altLang="en-US" sz="1600" dirty="0">
                <a:solidFill>
                  <a:prstClr val="black"/>
                </a:solidFill>
              </a:rPr>
              <a:t>２９日）　</a:t>
            </a:r>
            <a:endParaRPr lang="en-US" altLang="ja-JP" sz="1600" dirty="0">
              <a:solidFill>
                <a:prstClr val="black"/>
              </a:solidFill>
            </a:endParaRPr>
          </a:p>
          <a:p>
            <a:pPr marL="0" indent="0" defTabSz="914400" eaLnBrk="1" fontAlgn="base" hangingPunct="1">
              <a:spcBef>
                <a:spcPct val="0"/>
              </a:spcBef>
              <a:spcAft>
                <a:spcPct val="0"/>
              </a:spcAft>
              <a:defRPr/>
            </a:pPr>
            <a:r>
              <a:rPr lang="ja-JP" altLang="en-US" sz="1600" dirty="0" smtClean="0">
                <a:solidFill>
                  <a:prstClr val="black"/>
                </a:solidFill>
              </a:rPr>
              <a:t>　○日常</a:t>
            </a:r>
            <a:r>
              <a:rPr lang="ja-JP" altLang="en-US" sz="1600" dirty="0">
                <a:solidFill>
                  <a:prstClr val="black"/>
                </a:solidFill>
              </a:rPr>
              <a:t>生活圏域ニーズ調査の調査項目例の提供</a:t>
            </a:r>
            <a:r>
              <a:rPr lang="ja-JP" altLang="en-US" sz="1600" dirty="0" smtClean="0">
                <a:solidFill>
                  <a:prstClr val="black"/>
                </a:solidFill>
              </a:rPr>
              <a:t>（平成２５年７月</a:t>
            </a:r>
            <a:r>
              <a:rPr lang="ja-JP" altLang="en-US" sz="1600" dirty="0">
                <a:solidFill>
                  <a:prstClr val="black"/>
                </a:solidFill>
              </a:rPr>
              <a:t>２９日）、生活支援ソフトの改訂版</a:t>
            </a:r>
            <a:r>
              <a:rPr lang="ja-JP" altLang="en-US" sz="1600" dirty="0" smtClean="0">
                <a:solidFill>
                  <a:prstClr val="black"/>
                </a:solidFill>
              </a:rPr>
              <a:t>の</a:t>
            </a:r>
            <a:endParaRPr lang="en-US" altLang="ja-JP" sz="1600" dirty="0" smtClean="0">
              <a:solidFill>
                <a:prstClr val="black"/>
              </a:solidFill>
            </a:endParaRPr>
          </a:p>
          <a:p>
            <a:pPr marL="0" indent="0" defTabSz="914400" eaLnBrk="1" fontAlgn="base" hangingPunct="1">
              <a:spcBef>
                <a:spcPct val="0"/>
              </a:spcBef>
              <a:spcAft>
                <a:spcPct val="0"/>
              </a:spcAft>
              <a:defRPr/>
            </a:pPr>
            <a:r>
              <a:rPr lang="ja-JP" altLang="en-US" sz="1600" dirty="0">
                <a:solidFill>
                  <a:prstClr val="black"/>
                </a:solidFill>
              </a:rPr>
              <a:t>　</a:t>
            </a:r>
            <a:r>
              <a:rPr lang="ja-JP" altLang="en-US" sz="1600" dirty="0" smtClean="0">
                <a:solidFill>
                  <a:prstClr val="black"/>
                </a:solidFill>
              </a:rPr>
              <a:t>　提供（平成２５年１２月５日）</a:t>
            </a:r>
            <a:r>
              <a:rPr lang="ja-JP" altLang="en-US" sz="1600" dirty="0">
                <a:solidFill>
                  <a:prstClr val="black"/>
                </a:solidFill>
              </a:rPr>
              <a:t>　　</a:t>
            </a:r>
            <a:endParaRPr lang="en-US" altLang="ja-JP" sz="1600" dirty="0" smtClean="0">
              <a:solidFill>
                <a:prstClr val="black"/>
              </a:solidFill>
            </a:endParaRPr>
          </a:p>
          <a:p>
            <a:pPr marL="0" indent="0" defTabSz="914400" eaLnBrk="1" fontAlgn="base" hangingPunct="1">
              <a:spcBef>
                <a:spcPct val="0"/>
              </a:spcBef>
              <a:spcAft>
                <a:spcPct val="0"/>
              </a:spcAft>
              <a:defRPr/>
            </a:pPr>
            <a:r>
              <a:rPr lang="ja-JP" altLang="en-US" sz="1600" dirty="0">
                <a:solidFill>
                  <a:prstClr val="black"/>
                </a:solidFill>
              </a:rPr>
              <a:t>　</a:t>
            </a:r>
            <a:r>
              <a:rPr lang="ja-JP" altLang="en-US" sz="1600" dirty="0" smtClean="0">
                <a:solidFill>
                  <a:prstClr val="black"/>
                </a:solidFill>
              </a:rPr>
              <a:t>○第６期</a:t>
            </a:r>
            <a:r>
              <a:rPr lang="ja-JP" altLang="en-US" sz="1600" dirty="0">
                <a:solidFill>
                  <a:prstClr val="black"/>
                </a:solidFill>
              </a:rPr>
              <a:t>介護保険</a:t>
            </a:r>
            <a:r>
              <a:rPr lang="ja-JP" altLang="en-US" sz="1600" dirty="0" smtClean="0">
                <a:solidFill>
                  <a:prstClr val="black"/>
                </a:solidFill>
              </a:rPr>
              <a:t>事業計画策定用</a:t>
            </a:r>
            <a:r>
              <a:rPr lang="ja-JP" altLang="en-US" sz="1600" dirty="0">
                <a:solidFill>
                  <a:prstClr val="black"/>
                </a:solidFill>
              </a:rPr>
              <a:t>ワークシート、ワークシートの手引書の作成</a:t>
            </a:r>
            <a:r>
              <a:rPr lang="ja-JP" altLang="en-US" sz="1600" dirty="0" smtClean="0">
                <a:solidFill>
                  <a:prstClr val="black"/>
                </a:solidFill>
              </a:rPr>
              <a:t>（検討中</a:t>
            </a:r>
            <a:r>
              <a:rPr lang="ja-JP" altLang="en-US" sz="1600" dirty="0">
                <a:solidFill>
                  <a:prstClr val="black"/>
                </a:solidFill>
              </a:rPr>
              <a:t>、年度</a:t>
            </a:r>
            <a:r>
              <a:rPr lang="ja-JP" altLang="en-US" sz="1600" dirty="0" smtClean="0">
                <a:solidFill>
                  <a:prstClr val="black"/>
                </a:solidFill>
              </a:rPr>
              <a:t>末に暫定版</a:t>
            </a:r>
            <a:endParaRPr lang="en-US" altLang="ja-JP" sz="1600" dirty="0" smtClean="0">
              <a:solidFill>
                <a:prstClr val="black"/>
              </a:solidFill>
            </a:endParaRPr>
          </a:p>
          <a:p>
            <a:pPr marL="0" indent="0" defTabSz="914400" eaLnBrk="1" fontAlgn="base" hangingPunct="1">
              <a:spcBef>
                <a:spcPct val="0"/>
              </a:spcBef>
              <a:spcAft>
                <a:spcPct val="0"/>
              </a:spcAft>
              <a:defRPr/>
            </a:pPr>
            <a:r>
              <a:rPr lang="en-US" altLang="ja-JP" sz="1600" dirty="0">
                <a:solidFill>
                  <a:prstClr val="black"/>
                </a:solidFill>
              </a:rPr>
              <a:t> </a:t>
            </a:r>
            <a:r>
              <a:rPr lang="en-US" altLang="ja-JP" sz="1600" dirty="0" smtClean="0">
                <a:solidFill>
                  <a:prstClr val="black"/>
                </a:solidFill>
              </a:rPr>
              <a:t>     </a:t>
            </a:r>
            <a:r>
              <a:rPr lang="ja-JP" altLang="en-US" sz="1600" dirty="0" smtClean="0">
                <a:solidFill>
                  <a:prstClr val="black"/>
                </a:solidFill>
              </a:rPr>
              <a:t>提供</a:t>
            </a:r>
            <a:r>
              <a:rPr lang="ja-JP" altLang="en-US" sz="1600" dirty="0">
                <a:solidFill>
                  <a:prstClr val="black"/>
                </a:solidFill>
              </a:rPr>
              <a:t>予定）　</a:t>
            </a:r>
            <a:endParaRPr lang="en-US" altLang="ja-JP" sz="1600" dirty="0">
              <a:solidFill>
                <a:prstClr val="black"/>
              </a:solidFill>
            </a:endParaRPr>
          </a:p>
        </p:txBody>
      </p:sp>
      <p:sp>
        <p:nvSpPr>
          <p:cNvPr id="10" name="角丸四角形 9"/>
          <p:cNvSpPr/>
          <p:nvPr/>
        </p:nvSpPr>
        <p:spPr>
          <a:xfrm>
            <a:off x="142625" y="3053414"/>
            <a:ext cx="3705473" cy="427755"/>
          </a:xfrm>
          <a:prstGeom prst="roundRect">
            <a:avLst/>
          </a:prstGeom>
          <a:solidFill>
            <a:srgbClr val="FFFFCC"/>
          </a:solidFill>
          <a:ln/>
        </p:spPr>
        <p:style>
          <a:lnRef idx="2">
            <a:schemeClr val="accent5">
              <a:shade val="50000"/>
            </a:schemeClr>
          </a:lnRef>
          <a:fillRef idx="1">
            <a:schemeClr val="accent5"/>
          </a:fillRef>
          <a:effectRef idx="0">
            <a:schemeClr val="accent5"/>
          </a:effectRef>
          <a:fontRef idx="minor">
            <a:schemeClr val="lt1"/>
          </a:fontRef>
        </p:style>
        <p:txBody>
          <a:bodyPr lIns="91390" tIns="45696" rIns="91390" bIns="45696" rtlCol="0" anchor="ctr"/>
          <a:lstStyle/>
          <a:p>
            <a:pPr defTabSz="914400" fontAlgn="base">
              <a:spcBef>
                <a:spcPct val="0"/>
              </a:spcBef>
              <a:spcAft>
                <a:spcPct val="0"/>
              </a:spcAft>
            </a:pPr>
            <a:r>
              <a:rPr lang="ja-JP" altLang="en-US" dirty="0">
                <a:solidFill>
                  <a:prstClr val="black"/>
                </a:solidFill>
              </a:rPr>
              <a:t>２</a:t>
            </a:r>
            <a:r>
              <a:rPr lang="ja-JP" altLang="en-US" dirty="0" smtClean="0">
                <a:solidFill>
                  <a:prstClr val="black"/>
                </a:solidFill>
              </a:rPr>
              <a:t>．介護保険事業計画の策定支援</a:t>
            </a:r>
            <a:endParaRPr lang="ja-JP" altLang="en-US" dirty="0">
              <a:solidFill>
                <a:prstClr val="white"/>
              </a:solidFill>
            </a:endParaRPr>
          </a:p>
        </p:txBody>
      </p:sp>
      <p:sp>
        <p:nvSpPr>
          <p:cNvPr id="12" name="テキスト ボックス 136"/>
          <p:cNvSpPr txBox="1">
            <a:spLocks noChangeArrowheads="1"/>
          </p:cNvSpPr>
          <p:nvPr/>
        </p:nvSpPr>
        <p:spPr bwMode="auto">
          <a:xfrm>
            <a:off x="305252" y="5426974"/>
            <a:ext cx="9276885" cy="1323391"/>
          </a:xfrm>
          <a:prstGeom prst="rect">
            <a:avLst/>
          </a:prstGeom>
          <a:solidFill>
            <a:srgbClr val="CCFFCC"/>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lIns="91390" tIns="45696" rIns="91390" bIns="45696">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fontAlgn="base">
              <a:spcBef>
                <a:spcPct val="0"/>
              </a:spcBef>
              <a:spcAft>
                <a:spcPct val="0"/>
              </a:spcAft>
            </a:pPr>
            <a:r>
              <a:rPr lang="ja-JP" altLang="en-US" sz="1600" dirty="0">
                <a:solidFill>
                  <a:prstClr val="black"/>
                </a:solidFill>
              </a:rPr>
              <a:t>　</a:t>
            </a:r>
            <a:endParaRPr lang="en-US" altLang="ja-JP" sz="1600" dirty="0" smtClean="0">
              <a:solidFill>
                <a:prstClr val="black"/>
              </a:solidFill>
            </a:endParaRPr>
          </a:p>
          <a:p>
            <a:pPr fontAlgn="base">
              <a:spcBef>
                <a:spcPct val="0"/>
              </a:spcBef>
              <a:spcAft>
                <a:spcPct val="0"/>
              </a:spcAft>
            </a:pPr>
            <a:r>
              <a:rPr lang="ja-JP" altLang="en-US" sz="1600" dirty="0">
                <a:solidFill>
                  <a:prstClr val="black"/>
                </a:solidFill>
              </a:rPr>
              <a:t>　</a:t>
            </a:r>
            <a:r>
              <a:rPr lang="ja-JP" altLang="en-US" sz="1600" dirty="0" smtClean="0">
                <a:solidFill>
                  <a:prstClr val="black"/>
                </a:solidFill>
              </a:rPr>
              <a:t>○介護</a:t>
            </a:r>
            <a:r>
              <a:rPr lang="ja-JP" altLang="en-US" sz="1600" dirty="0">
                <a:solidFill>
                  <a:prstClr val="black"/>
                </a:solidFill>
              </a:rPr>
              <a:t>保険総合データベース、国勢調査等の公的統計調査の情報、市町村の取組事例を有効に</a:t>
            </a:r>
            <a:r>
              <a:rPr lang="ja-JP" altLang="en-US" sz="1600" dirty="0" smtClean="0">
                <a:solidFill>
                  <a:prstClr val="black"/>
                </a:solidFill>
              </a:rPr>
              <a:t>活用で</a:t>
            </a:r>
            <a:endParaRPr lang="en-US" altLang="ja-JP" sz="1600" dirty="0" smtClean="0">
              <a:solidFill>
                <a:prstClr val="black"/>
              </a:solidFill>
            </a:endParaRPr>
          </a:p>
          <a:p>
            <a:pPr fontAlgn="base">
              <a:spcBef>
                <a:spcPct val="0"/>
              </a:spcBef>
              <a:spcAft>
                <a:spcPct val="0"/>
              </a:spcAft>
            </a:pPr>
            <a:r>
              <a:rPr lang="en-US" altLang="ja-JP" sz="1600" dirty="0">
                <a:solidFill>
                  <a:prstClr val="black"/>
                </a:solidFill>
              </a:rPr>
              <a:t> </a:t>
            </a:r>
            <a:r>
              <a:rPr lang="en-US" altLang="ja-JP" sz="1600" dirty="0" smtClean="0">
                <a:solidFill>
                  <a:prstClr val="black"/>
                </a:solidFill>
              </a:rPr>
              <a:t>     </a:t>
            </a:r>
            <a:r>
              <a:rPr lang="ja-JP" altLang="en-US" sz="1600" dirty="0" smtClean="0">
                <a:solidFill>
                  <a:prstClr val="black"/>
                </a:solidFill>
              </a:rPr>
              <a:t>きる</a:t>
            </a:r>
            <a:r>
              <a:rPr lang="ja-JP" altLang="en-US" sz="1600" dirty="0">
                <a:solidFill>
                  <a:prstClr val="black"/>
                </a:solidFill>
              </a:rPr>
              <a:t>形で地域包括ケア「見える化」システム（プロトタイプ）を通じて提供中。これにより、地方自治体</a:t>
            </a:r>
            <a:r>
              <a:rPr lang="ja-JP" altLang="en-US" sz="1600" dirty="0" smtClean="0">
                <a:solidFill>
                  <a:prstClr val="black"/>
                </a:solidFill>
              </a:rPr>
              <a:t>は　</a:t>
            </a:r>
            <a:endParaRPr lang="en-US" altLang="ja-JP" sz="1600" dirty="0" smtClean="0">
              <a:solidFill>
                <a:prstClr val="black"/>
              </a:solidFill>
            </a:endParaRPr>
          </a:p>
          <a:p>
            <a:pPr fontAlgn="base">
              <a:spcBef>
                <a:spcPct val="0"/>
              </a:spcBef>
              <a:spcAft>
                <a:spcPct val="0"/>
              </a:spcAft>
            </a:pPr>
            <a:r>
              <a:rPr lang="ja-JP" altLang="en-US" sz="1600" dirty="0">
                <a:solidFill>
                  <a:prstClr val="black"/>
                </a:solidFill>
              </a:rPr>
              <a:t>　</a:t>
            </a:r>
            <a:r>
              <a:rPr lang="ja-JP" altLang="en-US" sz="1600" dirty="0" smtClean="0">
                <a:solidFill>
                  <a:prstClr val="black"/>
                </a:solidFill>
              </a:rPr>
              <a:t>　 全国</a:t>
            </a:r>
            <a:r>
              <a:rPr lang="ja-JP" altLang="en-US" sz="1600" dirty="0">
                <a:solidFill>
                  <a:prstClr val="black"/>
                </a:solidFill>
              </a:rPr>
              <a:t>・都道府県・市町村・日常生活圏域別の特徴や課題、取組等を客観的かつ容易に把握できる</a:t>
            </a:r>
            <a:r>
              <a:rPr lang="ja-JP" altLang="en-US" sz="1600" dirty="0" smtClean="0">
                <a:solidFill>
                  <a:prstClr val="black"/>
                </a:solidFill>
              </a:rPr>
              <a:t>よう</a:t>
            </a:r>
            <a:endParaRPr lang="en-US" altLang="ja-JP" sz="1600" dirty="0" smtClean="0">
              <a:solidFill>
                <a:prstClr val="black"/>
              </a:solidFill>
            </a:endParaRPr>
          </a:p>
          <a:p>
            <a:pPr fontAlgn="base">
              <a:spcBef>
                <a:spcPct val="0"/>
              </a:spcBef>
              <a:spcAft>
                <a:spcPct val="0"/>
              </a:spcAft>
            </a:pPr>
            <a:r>
              <a:rPr lang="ja-JP" altLang="en-US" sz="1600" dirty="0">
                <a:solidFill>
                  <a:prstClr val="black"/>
                </a:solidFill>
              </a:rPr>
              <a:t>　</a:t>
            </a:r>
            <a:r>
              <a:rPr lang="ja-JP" altLang="en-US" sz="1600" dirty="0" smtClean="0">
                <a:solidFill>
                  <a:prstClr val="black"/>
                </a:solidFill>
              </a:rPr>
              <a:t>　 に</a:t>
            </a:r>
            <a:r>
              <a:rPr lang="ja-JP" altLang="en-US" sz="1600" dirty="0">
                <a:solidFill>
                  <a:prstClr val="black"/>
                </a:solidFill>
              </a:rPr>
              <a:t>なる。</a:t>
            </a:r>
            <a:endParaRPr lang="en-US" altLang="ja-JP" sz="1600" dirty="0">
              <a:solidFill>
                <a:prstClr val="black"/>
              </a:solidFill>
            </a:endParaRPr>
          </a:p>
        </p:txBody>
      </p:sp>
      <p:sp>
        <p:nvSpPr>
          <p:cNvPr id="13" name="角丸四角形 12"/>
          <p:cNvSpPr/>
          <p:nvPr/>
        </p:nvSpPr>
        <p:spPr>
          <a:xfrm>
            <a:off x="103667" y="5195801"/>
            <a:ext cx="6979560" cy="427755"/>
          </a:xfrm>
          <a:prstGeom prst="roundRect">
            <a:avLst/>
          </a:prstGeom>
          <a:solidFill>
            <a:srgbClr val="FFFFCC"/>
          </a:solidFill>
          <a:ln/>
        </p:spPr>
        <p:style>
          <a:lnRef idx="2">
            <a:schemeClr val="accent5">
              <a:shade val="50000"/>
            </a:schemeClr>
          </a:lnRef>
          <a:fillRef idx="1">
            <a:schemeClr val="accent5"/>
          </a:fillRef>
          <a:effectRef idx="0">
            <a:schemeClr val="accent5"/>
          </a:effectRef>
          <a:fontRef idx="minor">
            <a:schemeClr val="lt1"/>
          </a:fontRef>
        </p:style>
        <p:txBody>
          <a:bodyPr lIns="91390" tIns="45696" rIns="91390" bIns="45696" rtlCol="0" anchor="ctr"/>
          <a:lstStyle/>
          <a:p>
            <a:pPr defTabSz="914400" fontAlgn="base">
              <a:spcBef>
                <a:spcPct val="0"/>
              </a:spcBef>
              <a:spcAft>
                <a:spcPct val="0"/>
              </a:spcAft>
            </a:pPr>
            <a:r>
              <a:rPr lang="ja-JP" altLang="en-US" dirty="0" smtClean="0">
                <a:solidFill>
                  <a:prstClr val="black"/>
                </a:solidFill>
              </a:rPr>
              <a:t>３．介護・医療関連情報の「見える化」システム構築による自治体支援</a:t>
            </a:r>
            <a:endParaRPr lang="ja-JP" altLang="en-US" dirty="0">
              <a:solidFill>
                <a:prstClr val="white"/>
              </a:solidFill>
            </a:endParaRPr>
          </a:p>
        </p:txBody>
      </p:sp>
      <p:sp>
        <p:nvSpPr>
          <p:cNvPr id="14" name="角丸四角形吹き出し 13"/>
          <p:cNvSpPr/>
          <p:nvPr/>
        </p:nvSpPr>
        <p:spPr>
          <a:xfrm>
            <a:off x="7502308" y="719163"/>
            <a:ext cx="2288704" cy="1442158"/>
          </a:xfrm>
          <a:prstGeom prst="wedgeRoundRectCallout">
            <a:avLst>
              <a:gd name="adj1" fmla="val -72408"/>
              <a:gd name="adj2" fmla="val 15592"/>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altLang="ja-JP" sz="1500" b="1" dirty="0">
                <a:solidFill>
                  <a:prstClr val="white"/>
                </a:solidFill>
                <a:hlinkClick r:id="rId3"/>
              </a:rPr>
              <a:t>http://www.mhlw.go.jp/stf/seisakunitsuite/bunya/hukushi_kaigo/kaigo_koureisha/chiiki-houkatsu/index.html</a:t>
            </a:r>
            <a:endParaRPr lang="ja-JP" altLang="en-US" sz="1500" b="1" dirty="0">
              <a:solidFill>
                <a:prstClr val="white"/>
              </a:solidFill>
            </a:endParaRPr>
          </a:p>
        </p:txBody>
      </p:sp>
      <p:sp>
        <p:nvSpPr>
          <p:cNvPr id="15" name="スライド番号プレースホルダ 31"/>
          <p:cNvSpPr>
            <a:spLocks noGrp="1"/>
          </p:cNvSpPr>
          <p:nvPr>
            <p:ph type="sldNum" sz="quarter" idx="12"/>
          </p:nvPr>
        </p:nvSpPr>
        <p:spPr>
          <a:xfrm>
            <a:off x="9427832" y="6525344"/>
            <a:ext cx="493738" cy="258654"/>
          </a:xfrm>
        </p:spPr>
        <p:txBody>
          <a:bodyPr/>
          <a:lstStyle/>
          <a:p>
            <a:pPr>
              <a:defRPr/>
            </a:pPr>
            <a:fld id="{AFF62460-EC34-422A-A834-EA8B1E04C307}" type="slidenum">
              <a:rPr lang="en-US" altLang="ja-JP" sz="1600" smtClean="0">
                <a:solidFill>
                  <a:prstClr val="black"/>
                </a:solidFill>
                <a:latin typeface="ＭＳ ゴシック" panose="020B0609070205080204" pitchFamily="49" charset="-128"/>
                <a:ea typeface="ＭＳ ゴシック" panose="020B0609070205080204" pitchFamily="49" charset="-128"/>
              </a:rPr>
              <a:pPr>
                <a:defRPr/>
              </a:pPr>
              <a:t>28</a:t>
            </a:fld>
            <a:endParaRPr lang="en-US" altLang="ja-JP" sz="1600" dirty="0">
              <a:solidFill>
                <a:prstClr val="black"/>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764904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73489" y="2319008"/>
            <a:ext cx="6750566" cy="1077218"/>
          </a:xfrm>
        </p:spPr>
        <p:txBody>
          <a:bodyPr wrap="none">
            <a:spAutoFit/>
          </a:bodyPr>
          <a:lstStyle/>
          <a:p>
            <a:r>
              <a:rPr lang="ja-JP" altLang="en-US" sz="3200" dirty="0" smtClean="0">
                <a:latin typeface="HG丸ｺﾞｼｯｸM-PRO" pitchFamily="50" charset="-128"/>
                <a:ea typeface="HG丸ｺﾞｼｯｸM-PRO" pitchFamily="50" charset="-128"/>
              </a:rPr>
              <a:t>　１．社会保障をとりまく状況と</a:t>
            </a:r>
            <a:r>
              <a:rPr lang="en-US" altLang="ja-JP" sz="3200" dirty="0" smtClean="0">
                <a:latin typeface="HG丸ｺﾞｼｯｸM-PRO" pitchFamily="50" charset="-128"/>
                <a:ea typeface="HG丸ｺﾞｼｯｸM-PRO" pitchFamily="50" charset="-128"/>
              </a:rPr>
              <a:t/>
            </a:r>
            <a:br>
              <a:rPr lang="en-US" altLang="ja-JP" sz="3200" dirty="0" smtClean="0">
                <a:latin typeface="HG丸ｺﾞｼｯｸM-PRO" pitchFamily="50" charset="-128"/>
                <a:ea typeface="HG丸ｺﾞｼｯｸM-PRO" pitchFamily="50" charset="-128"/>
              </a:rPr>
            </a:br>
            <a:r>
              <a:rPr lang="ja-JP" altLang="en-US" sz="3200" dirty="0">
                <a:solidFill>
                  <a:prstClr val="black"/>
                </a:solidFill>
                <a:latin typeface="HG丸ｺﾞｼｯｸM-PRO" pitchFamily="50" charset="-128"/>
                <a:ea typeface="HG丸ｺﾞｼｯｸM-PRO" pitchFamily="50" charset="-128"/>
              </a:rPr>
              <a:t>医療介護総合確保</a:t>
            </a:r>
            <a:r>
              <a:rPr lang="ja-JP" altLang="en-US" sz="3200" dirty="0" smtClean="0">
                <a:solidFill>
                  <a:prstClr val="black"/>
                </a:solidFill>
                <a:latin typeface="HG丸ｺﾞｼｯｸM-PRO" pitchFamily="50" charset="-128"/>
                <a:ea typeface="HG丸ｺﾞｼｯｸM-PRO" pitchFamily="50" charset="-128"/>
              </a:rPr>
              <a:t>推進法</a:t>
            </a:r>
            <a:r>
              <a:rPr lang="ja-JP" altLang="en-US" sz="3200" dirty="0" smtClean="0">
                <a:latin typeface="HG丸ｺﾞｼｯｸM-PRO" pitchFamily="50" charset="-128"/>
                <a:ea typeface="HG丸ｺﾞｼｯｸM-PRO" pitchFamily="50" charset="-128"/>
              </a:rPr>
              <a:t>案について</a:t>
            </a:r>
            <a:endParaRPr lang="ja-JP" altLang="en-US" sz="3200" dirty="0">
              <a:latin typeface="HG丸ｺﾞｼｯｸM-PRO" pitchFamily="50" charset="-128"/>
              <a:ea typeface="HG丸ｺﾞｼｯｸM-PRO" pitchFamily="50" charset="-128"/>
            </a:endParaRPr>
          </a:p>
        </p:txBody>
      </p:sp>
      <p:sp>
        <p:nvSpPr>
          <p:cNvPr id="4" name="スライド番号プレースホルダー 3"/>
          <p:cNvSpPr>
            <a:spLocks noGrp="1"/>
          </p:cNvSpPr>
          <p:nvPr>
            <p:ph type="sldNum" sz="quarter" idx="12"/>
          </p:nvPr>
        </p:nvSpPr>
        <p:spPr>
          <a:xfrm>
            <a:off x="7594600" y="6493212"/>
            <a:ext cx="2311400" cy="365125"/>
          </a:xfrm>
        </p:spPr>
        <p:txBody>
          <a:bodyPr/>
          <a:lstStyle/>
          <a:p>
            <a:fld id="{D2D8002D-B5B0-4BAC-B1F6-782DDCCE6D9C}" type="slidenum">
              <a:rPr lang="ja-JP" altLang="en-US" smtClean="0">
                <a:solidFill>
                  <a:prstClr val="black">
                    <a:tint val="75000"/>
                  </a:prstClr>
                </a:solidFill>
              </a:rPr>
              <a:pPr/>
              <a:t>2</a:t>
            </a:fld>
            <a:endParaRPr lang="ja-JP" altLang="en-US" dirty="0">
              <a:solidFill>
                <a:prstClr val="black">
                  <a:tint val="75000"/>
                </a:prstClr>
              </a:solidFill>
            </a:endParaRPr>
          </a:p>
        </p:txBody>
      </p:sp>
    </p:spTree>
    <p:extLst>
      <p:ext uri="{BB962C8B-B14F-4D97-AF65-F5344CB8AC3E}">
        <p14:creationId xmlns:p14="http://schemas.microsoft.com/office/powerpoint/2010/main" val="6389264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136"/>
          <p:cNvSpPr txBox="1">
            <a:spLocks noChangeArrowheads="1"/>
          </p:cNvSpPr>
          <p:nvPr/>
        </p:nvSpPr>
        <p:spPr bwMode="auto">
          <a:xfrm>
            <a:off x="337332" y="1556792"/>
            <a:ext cx="9276885" cy="1738889"/>
          </a:xfrm>
          <a:prstGeom prst="rect">
            <a:avLst/>
          </a:prstGeom>
          <a:solidFill>
            <a:srgbClr val="CCFFCC"/>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lIns="91390" tIns="45696" rIns="91390" bIns="45696">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fontAlgn="base">
              <a:spcBef>
                <a:spcPct val="0"/>
              </a:spcBef>
              <a:spcAft>
                <a:spcPct val="0"/>
              </a:spcAft>
            </a:pPr>
            <a:endParaRPr lang="en-US" altLang="ja-JP" sz="1600" dirty="0" smtClean="0">
              <a:solidFill>
                <a:prstClr val="black"/>
              </a:solidFill>
            </a:endParaRPr>
          </a:p>
          <a:p>
            <a:pPr fontAlgn="base">
              <a:spcBef>
                <a:spcPct val="0"/>
              </a:spcBef>
              <a:spcAft>
                <a:spcPct val="0"/>
              </a:spcAft>
            </a:pPr>
            <a:r>
              <a:rPr lang="ja-JP" altLang="en-US" sz="1600" dirty="0" smtClean="0">
                <a:solidFill>
                  <a:prstClr val="black"/>
                </a:solidFill>
              </a:rPr>
              <a:t>　</a:t>
            </a:r>
            <a:r>
              <a:rPr lang="ja-JP" altLang="en-US" sz="1500" dirty="0" smtClean="0">
                <a:solidFill>
                  <a:prstClr val="black"/>
                </a:solidFill>
              </a:rPr>
              <a:t>○事例集</a:t>
            </a:r>
            <a:r>
              <a:rPr lang="ja-JP" altLang="en-US" sz="1500" dirty="0">
                <a:solidFill>
                  <a:prstClr val="black"/>
                </a:solidFill>
              </a:rPr>
              <a:t>の第１版を提供</a:t>
            </a:r>
            <a:r>
              <a:rPr lang="ja-JP" altLang="en-US" sz="1500" dirty="0" smtClean="0">
                <a:solidFill>
                  <a:prstClr val="black"/>
                </a:solidFill>
              </a:rPr>
              <a:t>（平成２５年７月</a:t>
            </a:r>
            <a:r>
              <a:rPr lang="ja-JP" altLang="en-US" sz="1500" dirty="0">
                <a:solidFill>
                  <a:prstClr val="black"/>
                </a:solidFill>
              </a:rPr>
              <a:t>２９日）　</a:t>
            </a:r>
            <a:endParaRPr lang="en-US" altLang="ja-JP" sz="1500" dirty="0" smtClean="0">
              <a:solidFill>
                <a:prstClr val="black"/>
              </a:solidFill>
            </a:endParaRPr>
          </a:p>
          <a:p>
            <a:pPr fontAlgn="base">
              <a:spcBef>
                <a:spcPct val="0"/>
              </a:spcBef>
              <a:spcAft>
                <a:spcPct val="0"/>
              </a:spcAft>
            </a:pPr>
            <a:r>
              <a:rPr lang="ja-JP" altLang="en-US" sz="1500" dirty="0">
                <a:solidFill>
                  <a:prstClr val="black"/>
                </a:solidFill>
              </a:rPr>
              <a:t>　</a:t>
            </a:r>
            <a:r>
              <a:rPr lang="ja-JP" altLang="en-US" sz="1500" dirty="0" smtClean="0">
                <a:solidFill>
                  <a:prstClr val="black"/>
                </a:solidFill>
              </a:rPr>
              <a:t>○事例集</a:t>
            </a:r>
            <a:r>
              <a:rPr lang="ja-JP" altLang="en-US" sz="1500" dirty="0">
                <a:solidFill>
                  <a:prstClr val="black"/>
                </a:solidFill>
              </a:rPr>
              <a:t>の詳細版を作成・提供・ホームページでの</a:t>
            </a:r>
            <a:r>
              <a:rPr lang="ja-JP" altLang="en-US" sz="1500" dirty="0" smtClean="0">
                <a:solidFill>
                  <a:prstClr val="black"/>
                </a:solidFill>
              </a:rPr>
              <a:t>周知</a:t>
            </a:r>
            <a:endParaRPr lang="en-US" altLang="ja-JP" sz="1500" dirty="0" smtClean="0">
              <a:solidFill>
                <a:prstClr val="black"/>
              </a:solidFill>
            </a:endParaRPr>
          </a:p>
          <a:p>
            <a:pPr fontAlgn="base">
              <a:spcBef>
                <a:spcPct val="0"/>
              </a:spcBef>
              <a:spcAft>
                <a:spcPct val="0"/>
              </a:spcAft>
            </a:pPr>
            <a:r>
              <a:rPr lang="ja-JP" altLang="en-US" sz="1500" dirty="0">
                <a:solidFill>
                  <a:prstClr val="black"/>
                </a:solidFill>
              </a:rPr>
              <a:t>　</a:t>
            </a:r>
            <a:r>
              <a:rPr lang="ja-JP" altLang="en-US" sz="1500" dirty="0" smtClean="0">
                <a:solidFill>
                  <a:prstClr val="black"/>
                </a:solidFill>
              </a:rPr>
              <a:t>○市町村</a:t>
            </a:r>
            <a:r>
              <a:rPr lang="ja-JP" altLang="en-US" sz="1500" dirty="0">
                <a:solidFill>
                  <a:prstClr val="black"/>
                </a:solidFill>
              </a:rPr>
              <a:t>介護予防強化推進事業（予防モデル事業）の好事例の</a:t>
            </a:r>
            <a:r>
              <a:rPr lang="ja-JP" altLang="en-US" sz="1500" dirty="0" smtClean="0">
                <a:solidFill>
                  <a:prstClr val="black"/>
                </a:solidFill>
              </a:rPr>
              <a:t>紹介</a:t>
            </a:r>
            <a:endParaRPr lang="en-US" altLang="ja-JP" sz="1500" dirty="0" smtClean="0">
              <a:solidFill>
                <a:prstClr val="black"/>
              </a:solidFill>
            </a:endParaRPr>
          </a:p>
          <a:p>
            <a:pPr fontAlgn="base">
              <a:spcBef>
                <a:spcPct val="0"/>
              </a:spcBef>
              <a:spcAft>
                <a:spcPct val="0"/>
              </a:spcAft>
            </a:pPr>
            <a:r>
              <a:rPr lang="ja-JP" altLang="en-US" sz="1500" dirty="0" smtClean="0">
                <a:solidFill>
                  <a:prstClr val="black"/>
                </a:solidFill>
              </a:rPr>
              <a:t>　</a:t>
            </a:r>
            <a:r>
              <a:rPr lang="ja-JP" altLang="en-US" sz="1500" dirty="0">
                <a:solidFill>
                  <a:prstClr val="black"/>
                </a:solidFill>
              </a:rPr>
              <a:t>○地域ケア</a:t>
            </a:r>
            <a:r>
              <a:rPr lang="ja-JP" altLang="en-US" sz="1500" dirty="0" smtClean="0">
                <a:solidFill>
                  <a:prstClr val="black"/>
                </a:solidFill>
              </a:rPr>
              <a:t>会議の事例集の作成</a:t>
            </a:r>
            <a:r>
              <a:rPr lang="ja-JP" altLang="en-US" sz="1500" dirty="0">
                <a:solidFill>
                  <a:prstClr val="black"/>
                </a:solidFill>
              </a:rPr>
              <a:t>　　</a:t>
            </a:r>
            <a:endParaRPr lang="en-US" altLang="ja-JP" sz="1500" dirty="0" smtClean="0">
              <a:solidFill>
                <a:prstClr val="black"/>
              </a:solidFill>
            </a:endParaRPr>
          </a:p>
          <a:p>
            <a:pPr fontAlgn="base">
              <a:spcBef>
                <a:spcPct val="0"/>
              </a:spcBef>
              <a:spcAft>
                <a:spcPct val="0"/>
              </a:spcAft>
            </a:pPr>
            <a:r>
              <a:rPr lang="ja-JP" altLang="en-US" sz="1500" dirty="0">
                <a:solidFill>
                  <a:prstClr val="black"/>
                </a:solidFill>
              </a:rPr>
              <a:t>　</a:t>
            </a:r>
            <a:r>
              <a:rPr lang="ja-JP" altLang="en-US" sz="1500" dirty="0" smtClean="0">
                <a:solidFill>
                  <a:prstClr val="black"/>
                </a:solidFill>
              </a:rPr>
              <a:t>○定期</a:t>
            </a:r>
            <a:r>
              <a:rPr lang="ja-JP" altLang="en-US" sz="1500" dirty="0">
                <a:solidFill>
                  <a:prstClr val="black"/>
                </a:solidFill>
              </a:rPr>
              <a:t>巡回・随時対応サービスの事例集の作成</a:t>
            </a:r>
            <a:r>
              <a:rPr lang="ja-JP" altLang="en-US" sz="1500" dirty="0" smtClean="0">
                <a:solidFill>
                  <a:prstClr val="black"/>
                </a:solidFill>
              </a:rPr>
              <a:t>（地方自治体</a:t>
            </a:r>
            <a:r>
              <a:rPr lang="ja-JP" altLang="en-US" sz="1500" dirty="0">
                <a:solidFill>
                  <a:prstClr val="black"/>
                </a:solidFill>
              </a:rPr>
              <a:t>、事業者、</a:t>
            </a:r>
            <a:r>
              <a:rPr lang="ja-JP" altLang="en-US" sz="1500" dirty="0" smtClean="0">
                <a:solidFill>
                  <a:prstClr val="black"/>
                </a:solidFill>
              </a:rPr>
              <a:t>ケアマネ</a:t>
            </a:r>
            <a:r>
              <a:rPr lang="ja-JP" altLang="en-US" sz="1500" dirty="0">
                <a:solidFill>
                  <a:prstClr val="black"/>
                </a:solidFill>
              </a:rPr>
              <a:t>ジャー</a:t>
            </a:r>
            <a:r>
              <a:rPr lang="ja-JP" altLang="en-US" sz="1500" dirty="0" smtClean="0">
                <a:solidFill>
                  <a:prstClr val="black"/>
                </a:solidFill>
              </a:rPr>
              <a:t>向け</a:t>
            </a:r>
            <a:r>
              <a:rPr lang="ja-JP" altLang="en-US" sz="1500" dirty="0">
                <a:solidFill>
                  <a:prstClr val="black"/>
                </a:solidFill>
              </a:rPr>
              <a:t>）　</a:t>
            </a:r>
            <a:endParaRPr lang="en-US" altLang="ja-JP" sz="1500" dirty="0">
              <a:solidFill>
                <a:prstClr val="black"/>
              </a:solidFill>
            </a:endParaRPr>
          </a:p>
          <a:p>
            <a:pPr fontAlgn="base">
              <a:spcBef>
                <a:spcPct val="0"/>
              </a:spcBef>
              <a:spcAft>
                <a:spcPct val="0"/>
              </a:spcAft>
            </a:pPr>
            <a:r>
              <a:rPr lang="ja-JP" altLang="en-US" sz="1500" dirty="0">
                <a:solidFill>
                  <a:prstClr val="black"/>
                </a:solidFill>
              </a:rPr>
              <a:t>　</a:t>
            </a:r>
            <a:r>
              <a:rPr lang="ja-JP" altLang="en-US" sz="1500" dirty="0" smtClean="0">
                <a:solidFill>
                  <a:prstClr val="black"/>
                </a:solidFill>
              </a:rPr>
              <a:t>○自立</a:t>
            </a:r>
            <a:r>
              <a:rPr lang="ja-JP" altLang="en-US" sz="1500" dirty="0">
                <a:solidFill>
                  <a:prstClr val="black"/>
                </a:solidFill>
              </a:rPr>
              <a:t>支援に資するケアプラン事例集の</a:t>
            </a:r>
            <a:r>
              <a:rPr lang="ja-JP" altLang="en-US" sz="1500" dirty="0" smtClean="0">
                <a:solidFill>
                  <a:prstClr val="black"/>
                </a:solidFill>
              </a:rPr>
              <a:t>作成（平成２６年度予定）</a:t>
            </a:r>
            <a:r>
              <a:rPr lang="ja-JP" altLang="en-US" sz="1500" dirty="0">
                <a:solidFill>
                  <a:prstClr val="black"/>
                </a:solidFill>
              </a:rPr>
              <a:t>　</a:t>
            </a:r>
            <a:endParaRPr lang="en-US" altLang="ja-JP" sz="1500" dirty="0" smtClean="0">
              <a:solidFill>
                <a:prstClr val="black"/>
              </a:solidFill>
            </a:endParaRPr>
          </a:p>
        </p:txBody>
      </p:sp>
      <p:sp>
        <p:nvSpPr>
          <p:cNvPr id="6" name="角丸四角形 5"/>
          <p:cNvSpPr/>
          <p:nvPr/>
        </p:nvSpPr>
        <p:spPr>
          <a:xfrm>
            <a:off x="105750" y="1412916"/>
            <a:ext cx="2611616" cy="392981"/>
          </a:xfrm>
          <a:prstGeom prst="roundRect">
            <a:avLst/>
          </a:prstGeom>
          <a:solidFill>
            <a:srgbClr val="FFFFCC"/>
          </a:solidFill>
          <a:ln/>
        </p:spPr>
        <p:style>
          <a:lnRef idx="2">
            <a:schemeClr val="accent5">
              <a:shade val="50000"/>
            </a:schemeClr>
          </a:lnRef>
          <a:fillRef idx="1">
            <a:schemeClr val="accent5"/>
          </a:fillRef>
          <a:effectRef idx="0">
            <a:schemeClr val="accent5"/>
          </a:effectRef>
          <a:fontRef idx="minor">
            <a:schemeClr val="lt1"/>
          </a:fontRef>
        </p:style>
        <p:txBody>
          <a:bodyPr lIns="91390" tIns="45696" rIns="91390" bIns="45696" rtlCol="0" anchor="ctr"/>
          <a:lstStyle/>
          <a:p>
            <a:pPr defTabSz="914400" fontAlgn="base">
              <a:spcBef>
                <a:spcPct val="0"/>
              </a:spcBef>
              <a:spcAft>
                <a:spcPct val="0"/>
              </a:spcAft>
            </a:pPr>
            <a:r>
              <a:rPr lang="ja-JP" altLang="en-US" sz="1600" dirty="0">
                <a:solidFill>
                  <a:prstClr val="black"/>
                </a:solidFill>
              </a:rPr>
              <a:t>５</a:t>
            </a:r>
            <a:r>
              <a:rPr lang="ja-JP" altLang="en-US" sz="1600" dirty="0" smtClean="0">
                <a:solidFill>
                  <a:prstClr val="black"/>
                </a:solidFill>
              </a:rPr>
              <a:t>．事例集の</a:t>
            </a:r>
            <a:r>
              <a:rPr lang="ja-JP" altLang="en-US" sz="1600" dirty="0">
                <a:solidFill>
                  <a:prstClr val="black"/>
                </a:solidFill>
              </a:rPr>
              <a:t>作成</a:t>
            </a:r>
            <a:r>
              <a:rPr lang="ja-JP" altLang="en-US" sz="1600" dirty="0" smtClean="0">
                <a:solidFill>
                  <a:prstClr val="black"/>
                </a:solidFill>
              </a:rPr>
              <a:t>・配布</a:t>
            </a:r>
            <a:endParaRPr lang="ja-JP" altLang="en-US" sz="1600" dirty="0">
              <a:solidFill>
                <a:prstClr val="white"/>
              </a:solidFill>
            </a:endParaRPr>
          </a:p>
        </p:txBody>
      </p:sp>
      <p:sp>
        <p:nvSpPr>
          <p:cNvPr id="9" name="テキスト ボックス 136"/>
          <p:cNvSpPr txBox="1">
            <a:spLocks noChangeArrowheads="1"/>
          </p:cNvSpPr>
          <p:nvPr/>
        </p:nvSpPr>
        <p:spPr bwMode="auto">
          <a:xfrm>
            <a:off x="294943" y="3648408"/>
            <a:ext cx="9276885" cy="815559"/>
          </a:xfrm>
          <a:prstGeom prst="rect">
            <a:avLst/>
          </a:prstGeom>
          <a:solidFill>
            <a:srgbClr val="CCFFCC"/>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lIns="91390" tIns="45696" rIns="91390" bIns="45696">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fontAlgn="base">
              <a:spcBef>
                <a:spcPct val="0"/>
              </a:spcBef>
              <a:spcAft>
                <a:spcPct val="0"/>
              </a:spcAft>
            </a:pPr>
            <a:r>
              <a:rPr lang="ja-JP" altLang="en-US" sz="1400" dirty="0">
                <a:solidFill>
                  <a:prstClr val="black"/>
                </a:solidFill>
              </a:rPr>
              <a:t>　</a:t>
            </a:r>
            <a:endParaRPr lang="en-US" altLang="ja-JP" sz="1400" dirty="0" smtClean="0">
              <a:solidFill>
                <a:prstClr val="black"/>
              </a:solidFill>
            </a:endParaRPr>
          </a:p>
          <a:p>
            <a:pPr fontAlgn="base">
              <a:spcBef>
                <a:spcPct val="0"/>
              </a:spcBef>
              <a:spcAft>
                <a:spcPct val="0"/>
              </a:spcAft>
            </a:pPr>
            <a:r>
              <a:rPr lang="ja-JP" altLang="en-US" sz="1600" dirty="0" smtClean="0">
                <a:solidFill>
                  <a:prstClr val="black"/>
                </a:solidFill>
              </a:rPr>
              <a:t>　</a:t>
            </a:r>
            <a:r>
              <a:rPr lang="ja-JP" altLang="en-US" sz="1500" dirty="0" smtClean="0">
                <a:solidFill>
                  <a:prstClr val="black"/>
                </a:solidFill>
              </a:rPr>
              <a:t>○認知症</a:t>
            </a:r>
            <a:r>
              <a:rPr lang="ja-JP" altLang="en-US" sz="1500" dirty="0">
                <a:solidFill>
                  <a:prstClr val="black"/>
                </a:solidFill>
              </a:rPr>
              <a:t>ケアパス策定の手引書</a:t>
            </a:r>
            <a:r>
              <a:rPr lang="ja-JP" altLang="en-US" sz="1500" dirty="0" smtClean="0">
                <a:solidFill>
                  <a:prstClr val="black"/>
                </a:solidFill>
              </a:rPr>
              <a:t>（検討中</a:t>
            </a:r>
            <a:r>
              <a:rPr lang="ja-JP" altLang="en-US" sz="1500" dirty="0">
                <a:solidFill>
                  <a:prstClr val="black"/>
                </a:solidFill>
              </a:rPr>
              <a:t>）　</a:t>
            </a:r>
            <a:endParaRPr lang="en-US" altLang="ja-JP" sz="1500" dirty="0" smtClean="0">
              <a:solidFill>
                <a:prstClr val="black"/>
              </a:solidFill>
            </a:endParaRPr>
          </a:p>
          <a:p>
            <a:pPr fontAlgn="base">
              <a:spcBef>
                <a:spcPct val="0"/>
              </a:spcBef>
              <a:spcAft>
                <a:spcPct val="0"/>
              </a:spcAft>
            </a:pPr>
            <a:r>
              <a:rPr lang="ja-JP" altLang="en-US" sz="1500" dirty="0">
                <a:solidFill>
                  <a:prstClr val="black"/>
                </a:solidFill>
              </a:rPr>
              <a:t>　</a:t>
            </a:r>
            <a:r>
              <a:rPr lang="ja-JP" altLang="en-US" sz="1500" dirty="0" smtClean="0">
                <a:solidFill>
                  <a:prstClr val="black"/>
                </a:solidFill>
              </a:rPr>
              <a:t>○地域</a:t>
            </a:r>
            <a:r>
              <a:rPr lang="ja-JP" altLang="en-US" sz="1500" dirty="0">
                <a:solidFill>
                  <a:prstClr val="black"/>
                </a:solidFill>
              </a:rPr>
              <a:t>ケア</a:t>
            </a:r>
            <a:r>
              <a:rPr lang="ja-JP" altLang="en-US" sz="1500" dirty="0" smtClean="0">
                <a:solidFill>
                  <a:prstClr val="black"/>
                </a:solidFill>
              </a:rPr>
              <a:t>会議</a:t>
            </a:r>
            <a:r>
              <a:rPr lang="ja-JP" altLang="en-US" sz="1500" dirty="0">
                <a:solidFill>
                  <a:prstClr val="black"/>
                </a:solidFill>
              </a:rPr>
              <a:t>運営</a:t>
            </a:r>
            <a:r>
              <a:rPr lang="ja-JP" altLang="en-US" sz="1500" dirty="0" smtClean="0">
                <a:solidFill>
                  <a:prstClr val="black"/>
                </a:solidFill>
              </a:rPr>
              <a:t>マニュアルの</a:t>
            </a:r>
            <a:r>
              <a:rPr lang="ja-JP" altLang="en-US" sz="1500" dirty="0">
                <a:solidFill>
                  <a:prstClr val="black"/>
                </a:solidFill>
              </a:rPr>
              <a:t>作成・</a:t>
            </a:r>
            <a:r>
              <a:rPr lang="ja-JP" altLang="en-US" sz="1500" dirty="0" smtClean="0">
                <a:solidFill>
                  <a:prstClr val="black"/>
                </a:solidFill>
              </a:rPr>
              <a:t>提供（平成２５年３月）</a:t>
            </a:r>
            <a:r>
              <a:rPr lang="ja-JP" altLang="en-US" sz="1500" dirty="0">
                <a:solidFill>
                  <a:prstClr val="black"/>
                </a:solidFill>
              </a:rPr>
              <a:t>　</a:t>
            </a:r>
            <a:endParaRPr lang="en-US" altLang="ja-JP" sz="1500" dirty="0">
              <a:solidFill>
                <a:prstClr val="black"/>
              </a:solidFill>
            </a:endParaRPr>
          </a:p>
        </p:txBody>
      </p:sp>
      <p:sp>
        <p:nvSpPr>
          <p:cNvPr id="10" name="角丸四角形 9"/>
          <p:cNvSpPr/>
          <p:nvPr/>
        </p:nvSpPr>
        <p:spPr>
          <a:xfrm>
            <a:off x="150102" y="3459721"/>
            <a:ext cx="3347923" cy="402571"/>
          </a:xfrm>
          <a:prstGeom prst="roundRect">
            <a:avLst/>
          </a:prstGeom>
          <a:solidFill>
            <a:srgbClr val="FFFFCC"/>
          </a:solidFill>
          <a:ln/>
        </p:spPr>
        <p:style>
          <a:lnRef idx="2">
            <a:schemeClr val="accent5">
              <a:shade val="50000"/>
            </a:schemeClr>
          </a:lnRef>
          <a:fillRef idx="1">
            <a:schemeClr val="accent5"/>
          </a:fillRef>
          <a:effectRef idx="0">
            <a:schemeClr val="accent5"/>
          </a:effectRef>
          <a:fontRef idx="minor">
            <a:schemeClr val="lt1"/>
          </a:fontRef>
        </p:style>
        <p:txBody>
          <a:bodyPr lIns="91390" tIns="45696" rIns="91390" bIns="45696" rtlCol="0" anchor="ctr"/>
          <a:lstStyle/>
          <a:p>
            <a:pPr defTabSz="914400" fontAlgn="base">
              <a:spcBef>
                <a:spcPct val="0"/>
              </a:spcBef>
              <a:spcAft>
                <a:spcPct val="0"/>
              </a:spcAft>
            </a:pPr>
            <a:r>
              <a:rPr lang="ja-JP" altLang="en-US" sz="1600" dirty="0">
                <a:solidFill>
                  <a:prstClr val="black"/>
                </a:solidFill>
              </a:rPr>
              <a:t>６</a:t>
            </a:r>
            <a:r>
              <a:rPr lang="ja-JP" altLang="en-US" sz="1600" dirty="0" smtClean="0">
                <a:solidFill>
                  <a:prstClr val="black"/>
                </a:solidFill>
              </a:rPr>
              <a:t>．各種</a:t>
            </a:r>
            <a:r>
              <a:rPr lang="ja-JP" altLang="en-US" sz="1600" dirty="0">
                <a:solidFill>
                  <a:prstClr val="black"/>
                </a:solidFill>
              </a:rPr>
              <a:t>マニュアル</a:t>
            </a:r>
            <a:r>
              <a:rPr lang="ja-JP" altLang="en-US" sz="1600" dirty="0" smtClean="0">
                <a:solidFill>
                  <a:prstClr val="black"/>
                </a:solidFill>
              </a:rPr>
              <a:t>の作成・提供</a:t>
            </a:r>
            <a:endParaRPr lang="ja-JP" altLang="en-US" sz="1600" dirty="0">
              <a:solidFill>
                <a:prstClr val="white"/>
              </a:solidFill>
            </a:endParaRPr>
          </a:p>
        </p:txBody>
      </p:sp>
      <p:sp>
        <p:nvSpPr>
          <p:cNvPr id="11" name="テキスト ボックス 136"/>
          <p:cNvSpPr txBox="1">
            <a:spLocks noChangeArrowheads="1"/>
          </p:cNvSpPr>
          <p:nvPr/>
        </p:nvSpPr>
        <p:spPr bwMode="auto">
          <a:xfrm>
            <a:off x="311176" y="5877412"/>
            <a:ext cx="9276885" cy="815559"/>
          </a:xfrm>
          <a:prstGeom prst="rect">
            <a:avLst/>
          </a:prstGeom>
          <a:solidFill>
            <a:srgbClr val="CCFFCC"/>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lIns="91390" tIns="45696" rIns="91390" bIns="45696">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fontAlgn="base">
              <a:spcBef>
                <a:spcPct val="0"/>
              </a:spcBef>
              <a:spcAft>
                <a:spcPct val="0"/>
              </a:spcAft>
            </a:pPr>
            <a:r>
              <a:rPr lang="ja-JP" altLang="en-US" sz="1600" dirty="0">
                <a:solidFill>
                  <a:prstClr val="black"/>
                </a:solidFill>
              </a:rPr>
              <a:t>　</a:t>
            </a:r>
            <a:endParaRPr lang="en-US" altLang="ja-JP" sz="1600" dirty="0" smtClean="0">
              <a:solidFill>
                <a:prstClr val="black"/>
              </a:solidFill>
            </a:endParaRPr>
          </a:p>
          <a:p>
            <a:pPr fontAlgn="base">
              <a:spcBef>
                <a:spcPct val="0"/>
              </a:spcBef>
              <a:spcAft>
                <a:spcPct val="0"/>
              </a:spcAft>
            </a:pPr>
            <a:r>
              <a:rPr lang="ja-JP" altLang="en-US" sz="1600" dirty="0" smtClean="0">
                <a:solidFill>
                  <a:prstClr val="black"/>
                </a:solidFill>
              </a:rPr>
              <a:t>　</a:t>
            </a:r>
            <a:r>
              <a:rPr lang="ja-JP" altLang="en-US" sz="1500" dirty="0" smtClean="0">
                <a:solidFill>
                  <a:prstClr val="black"/>
                </a:solidFill>
              </a:rPr>
              <a:t>○市町村向けセミナー、説明会等への講師派遣</a:t>
            </a:r>
            <a:endParaRPr lang="en-US" altLang="ja-JP" sz="1500" dirty="0" smtClean="0">
              <a:solidFill>
                <a:prstClr val="black"/>
              </a:solidFill>
            </a:endParaRPr>
          </a:p>
          <a:p>
            <a:pPr fontAlgn="base">
              <a:spcBef>
                <a:spcPct val="0"/>
              </a:spcBef>
              <a:spcAft>
                <a:spcPct val="0"/>
              </a:spcAft>
            </a:pPr>
            <a:r>
              <a:rPr lang="ja-JP" altLang="en-US" sz="1500" dirty="0">
                <a:solidFill>
                  <a:prstClr val="black"/>
                </a:solidFill>
              </a:rPr>
              <a:t>　</a:t>
            </a:r>
            <a:r>
              <a:rPr lang="ja-JP" altLang="en-US" sz="1500" dirty="0" smtClean="0">
                <a:solidFill>
                  <a:prstClr val="black"/>
                </a:solidFill>
              </a:rPr>
              <a:t>○地方自治体からの相談、情報連絡体制の整備検討</a:t>
            </a:r>
            <a:endParaRPr lang="en-US" altLang="ja-JP" sz="1500" dirty="0">
              <a:solidFill>
                <a:prstClr val="black"/>
              </a:solidFill>
            </a:endParaRPr>
          </a:p>
        </p:txBody>
      </p:sp>
      <p:sp>
        <p:nvSpPr>
          <p:cNvPr id="12" name="角丸四角形 11"/>
          <p:cNvSpPr/>
          <p:nvPr/>
        </p:nvSpPr>
        <p:spPr>
          <a:xfrm>
            <a:off x="123971" y="5759973"/>
            <a:ext cx="4339807" cy="333324"/>
          </a:xfrm>
          <a:prstGeom prst="roundRect">
            <a:avLst/>
          </a:prstGeom>
          <a:solidFill>
            <a:srgbClr val="FFFFCC"/>
          </a:solidFill>
          <a:ln/>
        </p:spPr>
        <p:style>
          <a:lnRef idx="2">
            <a:schemeClr val="accent5">
              <a:shade val="50000"/>
            </a:schemeClr>
          </a:lnRef>
          <a:fillRef idx="1">
            <a:schemeClr val="accent5"/>
          </a:fillRef>
          <a:effectRef idx="0">
            <a:schemeClr val="accent5"/>
          </a:effectRef>
          <a:fontRef idx="minor">
            <a:schemeClr val="lt1"/>
          </a:fontRef>
        </p:style>
        <p:txBody>
          <a:bodyPr lIns="91390" tIns="45696" rIns="91390" bIns="45696" rtlCol="0" anchor="ctr"/>
          <a:lstStyle/>
          <a:p>
            <a:pPr defTabSz="914400" fontAlgn="base">
              <a:spcBef>
                <a:spcPct val="0"/>
              </a:spcBef>
              <a:spcAft>
                <a:spcPct val="0"/>
              </a:spcAft>
            </a:pPr>
            <a:r>
              <a:rPr lang="ja-JP" altLang="en-US" sz="1600" dirty="0">
                <a:solidFill>
                  <a:prstClr val="black"/>
                </a:solidFill>
              </a:rPr>
              <a:t>８</a:t>
            </a:r>
            <a:r>
              <a:rPr lang="ja-JP" altLang="en-US" sz="1600" dirty="0" smtClean="0">
                <a:solidFill>
                  <a:prstClr val="black"/>
                </a:solidFill>
              </a:rPr>
              <a:t>．セミナー、説明会等への講師派遣</a:t>
            </a:r>
            <a:endParaRPr lang="ja-JP" altLang="en-US" sz="1600" dirty="0">
              <a:solidFill>
                <a:prstClr val="white"/>
              </a:solidFill>
            </a:endParaRPr>
          </a:p>
        </p:txBody>
      </p:sp>
      <p:sp>
        <p:nvSpPr>
          <p:cNvPr id="16" name="テキスト ボックス 136"/>
          <p:cNvSpPr txBox="1">
            <a:spLocks noChangeArrowheads="1"/>
          </p:cNvSpPr>
          <p:nvPr/>
        </p:nvSpPr>
        <p:spPr bwMode="auto">
          <a:xfrm>
            <a:off x="337332" y="4841256"/>
            <a:ext cx="9276885" cy="754004"/>
          </a:xfrm>
          <a:prstGeom prst="rect">
            <a:avLst/>
          </a:prstGeom>
          <a:solidFill>
            <a:srgbClr val="CCFFCC"/>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lIns="91390" tIns="45696" rIns="91390" bIns="45696">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fontAlgn="base">
              <a:spcBef>
                <a:spcPct val="0"/>
              </a:spcBef>
              <a:spcAft>
                <a:spcPct val="0"/>
              </a:spcAft>
              <a:tabLst>
                <a:tab pos="363538" algn="l"/>
              </a:tabLst>
            </a:pPr>
            <a:r>
              <a:rPr lang="ja-JP" altLang="en-US" sz="1100" dirty="0">
                <a:solidFill>
                  <a:prstClr val="black"/>
                </a:solidFill>
              </a:rPr>
              <a:t>　</a:t>
            </a:r>
            <a:endParaRPr lang="en-US" altLang="ja-JP" sz="900" dirty="0" smtClean="0">
              <a:solidFill>
                <a:prstClr val="black"/>
              </a:solidFill>
            </a:endParaRPr>
          </a:p>
          <a:p>
            <a:pPr fontAlgn="base">
              <a:spcBef>
                <a:spcPct val="0"/>
              </a:spcBef>
              <a:spcAft>
                <a:spcPct val="0"/>
              </a:spcAft>
            </a:pPr>
            <a:r>
              <a:rPr lang="ja-JP" altLang="en-US" sz="1600" dirty="0" smtClean="0">
                <a:solidFill>
                  <a:prstClr val="black"/>
                </a:solidFill>
              </a:rPr>
              <a:t>　</a:t>
            </a:r>
            <a:r>
              <a:rPr lang="ja-JP" altLang="en-US" sz="1500" dirty="0" smtClean="0">
                <a:solidFill>
                  <a:prstClr val="black"/>
                </a:solidFill>
              </a:rPr>
              <a:t>○地方自治体の介護保険担当職員に対して、地域の特性に応じた地域包括ケアシステムの構築の</a:t>
            </a:r>
            <a:endParaRPr lang="en-US" altLang="ja-JP" sz="1500" dirty="0" smtClean="0">
              <a:solidFill>
                <a:prstClr val="black"/>
              </a:solidFill>
            </a:endParaRPr>
          </a:p>
          <a:p>
            <a:pPr fontAlgn="base">
              <a:spcBef>
                <a:spcPct val="0"/>
              </a:spcBef>
              <a:spcAft>
                <a:spcPct val="0"/>
              </a:spcAft>
            </a:pPr>
            <a:r>
              <a:rPr lang="ja-JP" altLang="en-US" sz="1500" dirty="0">
                <a:solidFill>
                  <a:prstClr val="black"/>
                </a:solidFill>
              </a:rPr>
              <a:t>　</a:t>
            </a:r>
            <a:r>
              <a:rPr lang="ja-JP" altLang="en-US" sz="1500" dirty="0" smtClean="0">
                <a:solidFill>
                  <a:prstClr val="black"/>
                </a:solidFill>
              </a:rPr>
              <a:t>　 ための研修</a:t>
            </a:r>
            <a:r>
              <a:rPr lang="ja-JP" altLang="en-US" sz="1500" dirty="0">
                <a:solidFill>
                  <a:prstClr val="black"/>
                </a:solidFill>
              </a:rPr>
              <a:t>を</a:t>
            </a:r>
            <a:r>
              <a:rPr lang="ja-JP" altLang="en-US" sz="1500" dirty="0" smtClean="0">
                <a:solidFill>
                  <a:prstClr val="black"/>
                </a:solidFill>
              </a:rPr>
              <a:t>充実する方策を検討</a:t>
            </a:r>
            <a:endParaRPr lang="en-US" altLang="ja-JP" sz="1500" dirty="0">
              <a:solidFill>
                <a:prstClr val="black"/>
              </a:solidFill>
            </a:endParaRPr>
          </a:p>
        </p:txBody>
      </p:sp>
      <p:sp>
        <p:nvSpPr>
          <p:cNvPr id="17" name="角丸四角形 16"/>
          <p:cNvSpPr/>
          <p:nvPr/>
        </p:nvSpPr>
        <p:spPr>
          <a:xfrm>
            <a:off x="150142" y="4627518"/>
            <a:ext cx="4825651" cy="357893"/>
          </a:xfrm>
          <a:prstGeom prst="roundRect">
            <a:avLst/>
          </a:prstGeom>
          <a:solidFill>
            <a:srgbClr val="FFFFCC"/>
          </a:solidFill>
          <a:ln/>
        </p:spPr>
        <p:style>
          <a:lnRef idx="2">
            <a:schemeClr val="accent5">
              <a:shade val="50000"/>
            </a:schemeClr>
          </a:lnRef>
          <a:fillRef idx="1">
            <a:schemeClr val="accent5"/>
          </a:fillRef>
          <a:effectRef idx="0">
            <a:schemeClr val="accent5"/>
          </a:effectRef>
          <a:fontRef idx="minor">
            <a:schemeClr val="lt1"/>
          </a:fontRef>
        </p:style>
        <p:txBody>
          <a:bodyPr lIns="91390" tIns="45696" rIns="91390" bIns="45696" rtlCol="0" anchor="ctr"/>
          <a:lstStyle/>
          <a:p>
            <a:pPr defTabSz="914400" fontAlgn="base">
              <a:spcBef>
                <a:spcPct val="0"/>
              </a:spcBef>
              <a:spcAft>
                <a:spcPct val="0"/>
              </a:spcAft>
            </a:pPr>
            <a:r>
              <a:rPr lang="ja-JP" altLang="en-US" sz="1600" dirty="0">
                <a:solidFill>
                  <a:prstClr val="black"/>
                </a:solidFill>
              </a:rPr>
              <a:t>７</a:t>
            </a:r>
            <a:r>
              <a:rPr lang="ja-JP" altLang="en-US" sz="1600" dirty="0" smtClean="0">
                <a:solidFill>
                  <a:prstClr val="black"/>
                </a:solidFill>
              </a:rPr>
              <a:t>．地方自治体における人材育成への支援</a:t>
            </a:r>
            <a:endParaRPr lang="ja-JP" altLang="en-US" sz="1600" dirty="0">
              <a:solidFill>
                <a:prstClr val="white"/>
              </a:solidFill>
            </a:endParaRPr>
          </a:p>
        </p:txBody>
      </p:sp>
      <p:sp>
        <p:nvSpPr>
          <p:cNvPr id="14" name="角丸四角形吹き出し 13"/>
          <p:cNvSpPr/>
          <p:nvPr/>
        </p:nvSpPr>
        <p:spPr>
          <a:xfrm>
            <a:off x="6033138" y="1512341"/>
            <a:ext cx="3368824" cy="864096"/>
          </a:xfrm>
          <a:prstGeom prst="wedgeRoundRectCallout">
            <a:avLst>
              <a:gd name="adj1" fmla="val -83860"/>
              <a:gd name="adj2" fmla="val -593"/>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altLang="ja-JP" sz="1500" b="1" dirty="0">
                <a:solidFill>
                  <a:prstClr val="white"/>
                </a:solidFill>
                <a:hlinkClick r:id="rId2"/>
              </a:rPr>
              <a:t>http://www.mhlw.go.jp/seisakunitsuite/bunya/hukushi_kaigo/kaigo_koureisha/chiiki-houkatsu/dl/model.pdf</a:t>
            </a:r>
            <a:endParaRPr lang="ja-JP" altLang="en-US" sz="1500" b="1" dirty="0">
              <a:solidFill>
                <a:prstClr val="white"/>
              </a:solidFill>
            </a:endParaRPr>
          </a:p>
        </p:txBody>
      </p:sp>
      <p:sp>
        <p:nvSpPr>
          <p:cNvPr id="15" name="テキスト ボックス 136"/>
          <p:cNvSpPr txBox="1">
            <a:spLocks noChangeArrowheads="1"/>
          </p:cNvSpPr>
          <p:nvPr/>
        </p:nvSpPr>
        <p:spPr bwMode="auto">
          <a:xfrm>
            <a:off x="337332" y="474128"/>
            <a:ext cx="9276885" cy="815559"/>
          </a:xfrm>
          <a:prstGeom prst="rect">
            <a:avLst/>
          </a:prstGeom>
          <a:solidFill>
            <a:srgbClr val="CCFFCC"/>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lIns="91390" tIns="45696" rIns="91390" bIns="45696">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fontAlgn="base">
              <a:spcBef>
                <a:spcPct val="0"/>
              </a:spcBef>
              <a:spcAft>
                <a:spcPct val="0"/>
              </a:spcAft>
            </a:pPr>
            <a:r>
              <a:rPr lang="ja-JP" altLang="en-US" sz="1600" dirty="0">
                <a:solidFill>
                  <a:prstClr val="black"/>
                </a:solidFill>
              </a:rPr>
              <a:t>　</a:t>
            </a:r>
            <a:endParaRPr lang="en-US" altLang="ja-JP" sz="1600" dirty="0" smtClean="0">
              <a:solidFill>
                <a:prstClr val="black"/>
              </a:solidFill>
            </a:endParaRPr>
          </a:p>
          <a:p>
            <a:pPr fontAlgn="base">
              <a:spcBef>
                <a:spcPct val="0"/>
              </a:spcBef>
              <a:spcAft>
                <a:spcPct val="0"/>
              </a:spcAft>
            </a:pPr>
            <a:r>
              <a:rPr lang="ja-JP" altLang="en-US" sz="1600" dirty="0" smtClean="0">
                <a:solidFill>
                  <a:prstClr val="black"/>
                </a:solidFill>
              </a:rPr>
              <a:t>　</a:t>
            </a:r>
            <a:r>
              <a:rPr lang="ja-JP" altLang="en-US" sz="1500" dirty="0" smtClean="0">
                <a:solidFill>
                  <a:prstClr val="black"/>
                </a:solidFill>
              </a:rPr>
              <a:t>○都道府県が、介護予防モデル事業、医療介護連携モデル事業を実施し、管内の市町村事業を支援する。</a:t>
            </a:r>
            <a:endParaRPr lang="en-US" altLang="ja-JP" sz="1500" dirty="0" smtClean="0">
              <a:solidFill>
                <a:prstClr val="black"/>
              </a:solidFill>
            </a:endParaRPr>
          </a:p>
          <a:p>
            <a:pPr fontAlgn="base">
              <a:spcBef>
                <a:spcPct val="0"/>
              </a:spcBef>
              <a:spcAft>
                <a:spcPct val="0"/>
              </a:spcAft>
            </a:pPr>
            <a:r>
              <a:rPr lang="ja-JP" altLang="en-US" sz="1500" dirty="0" smtClean="0">
                <a:solidFill>
                  <a:prstClr val="black"/>
                </a:solidFill>
              </a:rPr>
              <a:t>　　　（平成２６年度予定）</a:t>
            </a:r>
            <a:r>
              <a:rPr lang="ja-JP" altLang="en-US" sz="1500" dirty="0">
                <a:solidFill>
                  <a:prstClr val="black"/>
                </a:solidFill>
              </a:rPr>
              <a:t>　</a:t>
            </a:r>
            <a:r>
              <a:rPr lang="ja-JP" altLang="en-US" sz="1500" dirty="0" smtClean="0">
                <a:solidFill>
                  <a:prstClr val="black"/>
                </a:solidFill>
              </a:rPr>
              <a:t>　　</a:t>
            </a:r>
            <a:endParaRPr lang="en-US" altLang="ja-JP" sz="1500" dirty="0" smtClean="0">
              <a:solidFill>
                <a:prstClr val="black"/>
              </a:solidFill>
            </a:endParaRPr>
          </a:p>
        </p:txBody>
      </p:sp>
      <p:sp>
        <p:nvSpPr>
          <p:cNvPr id="13" name="角丸四角形 12"/>
          <p:cNvSpPr/>
          <p:nvPr/>
        </p:nvSpPr>
        <p:spPr>
          <a:xfrm>
            <a:off x="123947" y="277637"/>
            <a:ext cx="5378962" cy="392981"/>
          </a:xfrm>
          <a:prstGeom prst="roundRect">
            <a:avLst/>
          </a:prstGeom>
          <a:solidFill>
            <a:srgbClr val="FFFFCC"/>
          </a:solidFill>
          <a:ln/>
        </p:spPr>
        <p:style>
          <a:lnRef idx="2">
            <a:schemeClr val="accent5">
              <a:shade val="50000"/>
            </a:schemeClr>
          </a:lnRef>
          <a:fillRef idx="1">
            <a:schemeClr val="accent5"/>
          </a:fillRef>
          <a:effectRef idx="0">
            <a:schemeClr val="accent5"/>
          </a:effectRef>
          <a:fontRef idx="minor">
            <a:schemeClr val="lt1"/>
          </a:fontRef>
        </p:style>
        <p:txBody>
          <a:bodyPr lIns="91390" tIns="45696" rIns="91390" bIns="45696" rtlCol="0" anchor="ctr"/>
          <a:lstStyle/>
          <a:p>
            <a:pPr defTabSz="914400" fontAlgn="base">
              <a:spcBef>
                <a:spcPct val="0"/>
              </a:spcBef>
              <a:spcAft>
                <a:spcPct val="0"/>
              </a:spcAft>
            </a:pPr>
            <a:r>
              <a:rPr lang="ja-JP" altLang="en-US" sz="1600" dirty="0" smtClean="0">
                <a:solidFill>
                  <a:prstClr val="black"/>
                </a:solidFill>
              </a:rPr>
              <a:t>４．介護予防、医療介護連携のモデル事業の実施</a:t>
            </a:r>
            <a:endParaRPr lang="ja-JP" altLang="en-US" sz="1600" dirty="0">
              <a:solidFill>
                <a:prstClr val="black"/>
              </a:solidFill>
            </a:endParaRPr>
          </a:p>
        </p:txBody>
      </p:sp>
      <p:sp>
        <p:nvSpPr>
          <p:cNvPr id="19" name="スライド番号プレースホルダ 31"/>
          <p:cNvSpPr>
            <a:spLocks noGrp="1"/>
          </p:cNvSpPr>
          <p:nvPr>
            <p:ph type="sldNum" sz="quarter" idx="12"/>
          </p:nvPr>
        </p:nvSpPr>
        <p:spPr>
          <a:xfrm>
            <a:off x="9427832" y="6525344"/>
            <a:ext cx="493738" cy="258654"/>
          </a:xfrm>
        </p:spPr>
        <p:txBody>
          <a:bodyPr/>
          <a:lstStyle/>
          <a:p>
            <a:pPr>
              <a:defRPr/>
            </a:pPr>
            <a:fld id="{AFF62460-EC34-422A-A834-EA8B1E04C307}" type="slidenum">
              <a:rPr lang="en-US" altLang="ja-JP" sz="1600" smtClean="0">
                <a:solidFill>
                  <a:prstClr val="black"/>
                </a:solidFill>
                <a:latin typeface="ＭＳ ゴシック" panose="020B0609070205080204" pitchFamily="49" charset="-128"/>
                <a:ea typeface="ＭＳ ゴシック" panose="020B0609070205080204" pitchFamily="49" charset="-128"/>
              </a:rPr>
              <a:pPr>
                <a:defRPr/>
              </a:pPr>
              <a:t>29</a:t>
            </a:fld>
            <a:endParaRPr lang="en-US" altLang="ja-JP" sz="1600" dirty="0">
              <a:solidFill>
                <a:prstClr val="black"/>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5399826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16496" y="1441232"/>
            <a:ext cx="9145016" cy="5372144"/>
          </a:xfrm>
          <a:solidFill>
            <a:schemeClr val="accent5">
              <a:lumMod val="20000"/>
              <a:lumOff val="80000"/>
            </a:schemeClr>
          </a:solidFill>
          <a:ln w="3175">
            <a:solidFill>
              <a:schemeClr val="tx1"/>
            </a:solidFill>
          </a:ln>
        </p:spPr>
        <p:txBody>
          <a:bodyPr>
            <a:noAutofit/>
          </a:bodyPr>
          <a:lstStyle/>
          <a:p>
            <a:pPr algn="l"/>
            <a:r>
              <a:rPr lang="ja-JP" altLang="en-US" sz="1300" b="1" dirty="0" smtClean="0"/>
              <a:t>○市</a:t>
            </a:r>
            <a:r>
              <a:rPr lang="ja-JP" altLang="en-US" sz="1300" b="1" dirty="0"/>
              <a:t>町村介護予防強化推進事業（介護予防モデル事業）に関する</a:t>
            </a:r>
            <a:r>
              <a:rPr lang="ja-JP" altLang="en-US" sz="1300" b="1" dirty="0" smtClean="0"/>
              <a:t>事例</a:t>
            </a:r>
            <a:r>
              <a:rPr lang="ja-JP" altLang="en-US" sz="1300" b="1" dirty="0"/>
              <a:t>・ ・・・</a:t>
            </a:r>
            <a:r>
              <a:rPr lang="ja-JP" altLang="en-US" sz="1300" b="1" dirty="0" smtClean="0"/>
              <a:t>・・ </a:t>
            </a:r>
            <a:r>
              <a:rPr lang="ja-JP" altLang="en-US" sz="1300" b="1" dirty="0"/>
              <a:t>・・・・ ・</a:t>
            </a:r>
            <a:r>
              <a:rPr lang="ja-JP" altLang="en-US" sz="1300" b="1" dirty="0" smtClean="0"/>
              <a:t>・・・・Ｐ２</a:t>
            </a:r>
            <a:r>
              <a:rPr lang="en-US" altLang="ja-JP" sz="1600" b="1" dirty="0"/>
              <a:t/>
            </a:r>
            <a:br>
              <a:rPr lang="en-US" altLang="ja-JP" sz="1600" b="1" dirty="0"/>
            </a:br>
            <a:r>
              <a:rPr lang="ja-JP" altLang="en-US" sz="900" b="1" dirty="0" smtClean="0"/>
              <a:t>　　</a:t>
            </a:r>
            <a:r>
              <a:rPr lang="en-US" altLang="ja-JP" sz="1200" dirty="0" smtClean="0">
                <a:hlinkClick r:id="rId3"/>
              </a:rPr>
              <a:t>http://www.mhlw.go.jp/seisakunitsuite/bunya/hukushi_kaigo/kaigo_koureisha/yobou/jitsurei.html</a:t>
            </a:r>
            <a:br>
              <a:rPr lang="en-US" altLang="ja-JP" sz="1200" dirty="0" smtClean="0">
                <a:hlinkClick r:id="rId3"/>
              </a:rPr>
            </a:br>
            <a:r>
              <a:rPr lang="ja-JP" altLang="en-US" sz="1200" dirty="0" smtClean="0"/>
              <a:t>　</a:t>
            </a:r>
            <a:r>
              <a:rPr lang="ja-JP" altLang="ja-JP" sz="1100" dirty="0" smtClean="0"/>
              <a:t>【</a:t>
            </a:r>
            <a:r>
              <a:rPr lang="ja-JP" altLang="ja-JP" sz="1100" dirty="0"/>
              <a:t>厚生労働省の</a:t>
            </a:r>
            <a:r>
              <a:rPr lang="en-US" altLang="ja-JP" sz="1100" dirty="0"/>
              <a:t>HP</a:t>
            </a:r>
            <a:r>
              <a:rPr lang="ja-JP" altLang="ja-JP" sz="1100" dirty="0"/>
              <a:t>＞</a:t>
            </a:r>
            <a:r>
              <a:rPr lang="ja-JP" altLang="en-US" sz="1100" dirty="0" smtClean="0">
                <a:hlinkClick r:id="rId4" action="ppaction://hlinkfile"/>
              </a:rPr>
              <a:t>政策</a:t>
            </a:r>
            <a:r>
              <a:rPr lang="ja-JP" altLang="en-US" sz="1100" dirty="0">
                <a:hlinkClick r:id="rId4" action="ppaction://hlinkfile"/>
              </a:rPr>
              <a:t>について</a:t>
            </a:r>
            <a:r>
              <a:rPr lang="ja-JP" altLang="en-US" sz="1100" dirty="0"/>
              <a:t> </a:t>
            </a:r>
            <a:r>
              <a:rPr lang="en-US" altLang="ja-JP" sz="1100" dirty="0"/>
              <a:t>&gt; </a:t>
            </a:r>
            <a:r>
              <a:rPr lang="ja-JP" altLang="en-US" sz="1100" dirty="0">
                <a:hlinkClick r:id="rId5" action="ppaction://hlinkfile"/>
              </a:rPr>
              <a:t>分野別の政策一覧</a:t>
            </a:r>
            <a:r>
              <a:rPr lang="ja-JP" altLang="en-US" sz="1100" dirty="0"/>
              <a:t> </a:t>
            </a:r>
            <a:r>
              <a:rPr lang="en-US" altLang="ja-JP" sz="1100" dirty="0"/>
              <a:t>&gt; </a:t>
            </a:r>
            <a:r>
              <a:rPr lang="ja-JP" altLang="en-US" sz="1100" dirty="0">
                <a:hlinkClick r:id="rId6" action="ppaction://hlinkfile"/>
              </a:rPr>
              <a:t>福祉・介護</a:t>
            </a:r>
            <a:r>
              <a:rPr lang="ja-JP" altLang="en-US" sz="1100" dirty="0"/>
              <a:t> </a:t>
            </a:r>
            <a:r>
              <a:rPr lang="en-US" altLang="ja-JP" sz="1100" dirty="0"/>
              <a:t>&gt; </a:t>
            </a:r>
            <a:r>
              <a:rPr lang="ja-JP" altLang="en-US" sz="1100" dirty="0">
                <a:hlinkClick r:id="rId7" action="ppaction://hlinkfile"/>
              </a:rPr>
              <a:t>介護・高齢者福祉</a:t>
            </a:r>
            <a:r>
              <a:rPr lang="ja-JP" altLang="en-US" sz="1100" dirty="0"/>
              <a:t> </a:t>
            </a:r>
            <a:r>
              <a:rPr lang="en-US" altLang="ja-JP" sz="1100" dirty="0"/>
              <a:t>&gt; </a:t>
            </a:r>
            <a:r>
              <a:rPr lang="ja-JP" altLang="en-US" sz="1100" dirty="0"/>
              <a:t>介護予防＞５　</a:t>
            </a:r>
            <a:r>
              <a:rPr lang="zh-TW" altLang="en-US" sz="1100" dirty="0"/>
              <a:t>市町村介護予防強化推進事業 </a:t>
            </a:r>
            <a:r>
              <a:rPr lang="en-US" altLang="ja-JP" sz="1100" dirty="0" smtClean="0"/>
              <a:t>】</a:t>
            </a:r>
            <a:r>
              <a:rPr lang="en-US" altLang="ja-JP" sz="1100" dirty="0">
                <a:hlinkClick r:id="rId3"/>
              </a:rPr>
              <a:t/>
            </a:r>
            <a:br>
              <a:rPr lang="en-US" altLang="ja-JP" sz="1100" dirty="0">
                <a:hlinkClick r:id="rId3"/>
              </a:rPr>
            </a:br>
            <a:r>
              <a:rPr lang="en-US" altLang="ja-JP" sz="600" dirty="0" smtClean="0"/>
              <a:t/>
            </a:r>
            <a:br>
              <a:rPr lang="en-US" altLang="ja-JP" sz="600" dirty="0" smtClean="0"/>
            </a:br>
            <a:r>
              <a:rPr lang="ja-JP" altLang="en-US" sz="1300" b="1" dirty="0" smtClean="0"/>
              <a:t>○</a:t>
            </a:r>
            <a:r>
              <a:rPr lang="ja-JP" altLang="en-US" sz="1300" b="1" dirty="0"/>
              <a:t>介護予防・日常生活支援総合事業に関する</a:t>
            </a:r>
            <a:r>
              <a:rPr lang="ja-JP" altLang="en-US" sz="1300" b="1" dirty="0" smtClean="0"/>
              <a:t>事例</a:t>
            </a:r>
            <a:r>
              <a:rPr lang="ja-JP" altLang="en-US" sz="1300" b="1" dirty="0"/>
              <a:t>・・</a:t>
            </a:r>
            <a:r>
              <a:rPr lang="ja-JP" altLang="en-US" sz="1300" b="1" dirty="0" smtClean="0"/>
              <a:t>・・・・・・・・・・・・・</a:t>
            </a:r>
            <a:r>
              <a:rPr lang="ja-JP" altLang="en-US" sz="1300" b="1" dirty="0"/>
              <a:t>・ ・・・・ ・・・</a:t>
            </a:r>
            <a:r>
              <a:rPr lang="ja-JP" altLang="en-US" sz="1300" b="1" dirty="0" smtClean="0"/>
              <a:t>・・・・</a:t>
            </a:r>
            <a:r>
              <a:rPr lang="ja-JP" altLang="en-US" sz="1300" b="1" dirty="0"/>
              <a:t> </a:t>
            </a:r>
            <a:r>
              <a:rPr lang="ja-JP" altLang="en-US" sz="1300" b="1" dirty="0" smtClean="0"/>
              <a:t>・・・</a:t>
            </a:r>
            <a:r>
              <a:rPr lang="ja-JP" altLang="en-US" sz="1300" b="1" dirty="0"/>
              <a:t>・</a:t>
            </a:r>
            <a:r>
              <a:rPr lang="ja-JP" altLang="en-US" sz="1300" b="1" dirty="0" smtClean="0"/>
              <a:t>Ｐ</a:t>
            </a:r>
            <a:r>
              <a:rPr lang="en-US" altLang="ja-JP" sz="1300" b="1" dirty="0" smtClean="0"/>
              <a:t>20</a:t>
            </a:r>
            <a:r>
              <a:rPr lang="en-US" altLang="ja-JP" sz="900" dirty="0"/>
              <a:t/>
            </a:r>
            <a:br>
              <a:rPr lang="en-US" altLang="ja-JP" sz="900" dirty="0"/>
            </a:br>
            <a:r>
              <a:rPr lang="en-US" altLang="ja-JP" sz="600" dirty="0" smtClean="0"/>
              <a:t/>
            </a:r>
            <a:br>
              <a:rPr lang="en-US" altLang="ja-JP" sz="600" dirty="0" smtClean="0"/>
            </a:br>
            <a:r>
              <a:rPr lang="ja-JP" altLang="en-US" sz="1300" b="1" dirty="0" smtClean="0"/>
              <a:t>○</a:t>
            </a:r>
            <a:r>
              <a:rPr lang="ja-JP" altLang="en-US" sz="1300" b="1" dirty="0"/>
              <a:t>介護予防事業に関する事例・・</a:t>
            </a:r>
            <a:r>
              <a:rPr lang="ja-JP" altLang="en-US" sz="1300" b="1" dirty="0" smtClean="0"/>
              <a:t>・・・・・・・・・・・・・・・・・・</a:t>
            </a:r>
            <a:r>
              <a:rPr lang="ja-JP" altLang="en-US" sz="1300" b="1" dirty="0"/>
              <a:t>・・・・</a:t>
            </a:r>
            <a:r>
              <a:rPr lang="ja-JP" altLang="en-US" sz="1300" b="1" dirty="0" smtClean="0"/>
              <a:t>・</a:t>
            </a:r>
            <a:r>
              <a:rPr lang="ja-JP" altLang="en-US" sz="1300" b="1" dirty="0"/>
              <a:t> ・・・・ ・・・・ ・・・・ ・・</a:t>
            </a:r>
            <a:r>
              <a:rPr lang="ja-JP" altLang="en-US" sz="1300" b="1" dirty="0" smtClean="0"/>
              <a:t>・・・・・・・・</a:t>
            </a:r>
            <a:r>
              <a:rPr lang="ja-JP" altLang="en-US" sz="1300" b="1" dirty="0"/>
              <a:t>・</a:t>
            </a:r>
            <a:r>
              <a:rPr lang="ja-JP" altLang="en-US" sz="1300" b="1" dirty="0" smtClean="0"/>
              <a:t>Ｐ</a:t>
            </a:r>
            <a:r>
              <a:rPr lang="en-US" altLang="ja-JP" sz="1300" b="1" dirty="0" smtClean="0"/>
              <a:t>28</a:t>
            </a:r>
            <a:br>
              <a:rPr lang="en-US" altLang="ja-JP" sz="1300" b="1" dirty="0" smtClean="0"/>
            </a:br>
            <a:r>
              <a:rPr lang="ja-JP" altLang="en-US" sz="1400" b="1" dirty="0"/>
              <a:t>　</a:t>
            </a:r>
            <a:r>
              <a:rPr lang="ja-JP" altLang="en-US" sz="1300" dirty="0"/>
              <a:t>「地域の実情に応じた効果的・効率的な介護予防の取組</a:t>
            </a:r>
            <a:r>
              <a:rPr lang="ja-JP" altLang="en-US" sz="1300" dirty="0" smtClean="0"/>
              <a:t>事例」（参考）</a:t>
            </a:r>
            <a:r>
              <a:rPr lang="en-US" altLang="ja-JP" sz="1300" dirty="0" smtClean="0"/>
              <a:t/>
            </a:r>
            <a:br>
              <a:rPr lang="en-US" altLang="ja-JP" sz="1300" dirty="0" smtClean="0"/>
            </a:br>
            <a:r>
              <a:rPr lang="ja-JP" altLang="en-US" sz="1200" dirty="0"/>
              <a:t>　</a:t>
            </a:r>
            <a:r>
              <a:rPr lang="en-US" altLang="ja-JP" sz="1200" dirty="0" smtClean="0">
                <a:hlinkClick r:id="rId8"/>
              </a:rPr>
              <a:t>http</a:t>
            </a:r>
            <a:r>
              <a:rPr lang="en-US" altLang="ja-JP" sz="1200" dirty="0">
                <a:hlinkClick r:id="rId8"/>
              </a:rPr>
              <a:t>://</a:t>
            </a:r>
            <a:r>
              <a:rPr lang="en-US" altLang="ja-JP" sz="1200" dirty="0" smtClean="0">
                <a:hlinkClick r:id="rId8"/>
              </a:rPr>
              <a:t>www.mhlw.go.jp/topics/kaigo/yobou/torikumi_02.html</a:t>
            </a:r>
            <a:r>
              <a:rPr lang="en-US" altLang="ja-JP" sz="1200" dirty="0" smtClean="0"/>
              <a:t/>
            </a:r>
            <a:br>
              <a:rPr lang="en-US" altLang="ja-JP" sz="1200" dirty="0" smtClean="0"/>
            </a:br>
            <a:r>
              <a:rPr lang="ja-JP" altLang="en-US" sz="1200" dirty="0"/>
              <a:t>　</a:t>
            </a:r>
            <a:r>
              <a:rPr lang="ja-JP" altLang="ja-JP" sz="1100" dirty="0" smtClean="0"/>
              <a:t>【</a:t>
            </a:r>
            <a:r>
              <a:rPr lang="ja-JP" altLang="ja-JP" sz="1100" dirty="0"/>
              <a:t>厚生労働省の</a:t>
            </a:r>
            <a:r>
              <a:rPr lang="en-US" altLang="ja-JP" sz="1100" dirty="0"/>
              <a:t>HP</a:t>
            </a:r>
            <a:r>
              <a:rPr lang="ja-JP" altLang="ja-JP" sz="1100" dirty="0" smtClean="0"/>
              <a:t>＞</a:t>
            </a:r>
            <a:r>
              <a:rPr lang="en-US" altLang="ja-JP" sz="1100" dirty="0"/>
              <a:t>&gt; </a:t>
            </a:r>
            <a:r>
              <a:rPr lang="ja-JP" altLang="en-US" sz="1100" dirty="0">
                <a:hlinkClick r:id="rId9" action="ppaction://hlinkfile"/>
              </a:rPr>
              <a:t>政策について</a:t>
            </a:r>
            <a:r>
              <a:rPr lang="ja-JP" altLang="en-US" sz="1100" dirty="0"/>
              <a:t> </a:t>
            </a:r>
            <a:r>
              <a:rPr lang="en-US" altLang="ja-JP" sz="1100" dirty="0"/>
              <a:t>&gt; </a:t>
            </a:r>
            <a:r>
              <a:rPr lang="ja-JP" altLang="en-US" sz="1100" dirty="0">
                <a:hlinkClick r:id="rId10" action="ppaction://hlinkfile"/>
              </a:rPr>
              <a:t>分野別の政策一覧</a:t>
            </a:r>
            <a:r>
              <a:rPr lang="ja-JP" altLang="en-US" sz="1100" dirty="0"/>
              <a:t> </a:t>
            </a:r>
            <a:r>
              <a:rPr lang="en-US" altLang="ja-JP" sz="1100" dirty="0"/>
              <a:t>&gt; </a:t>
            </a:r>
            <a:r>
              <a:rPr lang="ja-JP" altLang="en-US" sz="1100" dirty="0">
                <a:hlinkClick r:id="rId11" action="ppaction://hlinkfile"/>
              </a:rPr>
              <a:t>福祉・介護</a:t>
            </a:r>
            <a:r>
              <a:rPr lang="ja-JP" altLang="en-US" sz="1100" dirty="0"/>
              <a:t> </a:t>
            </a:r>
            <a:r>
              <a:rPr lang="en-US" altLang="ja-JP" sz="1100" dirty="0"/>
              <a:t>&gt; </a:t>
            </a:r>
            <a:r>
              <a:rPr lang="ja-JP" altLang="en-US" sz="1100" dirty="0">
                <a:hlinkClick r:id="rId12" action="ppaction://hlinkfile"/>
              </a:rPr>
              <a:t>介護・高齢者福祉</a:t>
            </a:r>
            <a:r>
              <a:rPr lang="ja-JP" altLang="en-US" sz="1100" dirty="0"/>
              <a:t> </a:t>
            </a:r>
            <a:r>
              <a:rPr lang="en-US" altLang="ja-JP" sz="1100" dirty="0"/>
              <a:t>&gt; </a:t>
            </a:r>
            <a:r>
              <a:rPr lang="ja-JP" altLang="en-US" sz="1100" dirty="0">
                <a:hlinkClick r:id="rId13" action="ppaction://hlinkfile"/>
              </a:rPr>
              <a:t>介護</a:t>
            </a:r>
            <a:r>
              <a:rPr lang="ja-JP" altLang="en-US" sz="1100" dirty="0" smtClean="0">
                <a:hlinkClick r:id="rId13" action="ppaction://hlinkfile"/>
              </a:rPr>
              <a:t>予防</a:t>
            </a:r>
            <a:r>
              <a:rPr lang="ja-JP" altLang="en-US" sz="1100" dirty="0" smtClean="0"/>
              <a:t> </a:t>
            </a:r>
            <a:r>
              <a:rPr lang="en-US" altLang="ja-JP" sz="1100" dirty="0" smtClean="0"/>
              <a:t/>
            </a:r>
            <a:br>
              <a:rPr lang="en-US" altLang="ja-JP" sz="1100" dirty="0" smtClean="0"/>
            </a:br>
            <a:r>
              <a:rPr lang="ja-JP" altLang="en-US" sz="1100" dirty="0"/>
              <a:t>　</a:t>
            </a:r>
            <a:r>
              <a:rPr lang="ja-JP" altLang="en-US" sz="1100" dirty="0" smtClean="0"/>
              <a:t>　</a:t>
            </a:r>
            <a:r>
              <a:rPr lang="en-US" altLang="ja-JP" sz="1100" dirty="0" smtClean="0"/>
              <a:t>&gt;</a:t>
            </a:r>
            <a:r>
              <a:rPr lang="ja-JP" altLang="en-US" sz="1100" dirty="0" smtClean="0"/>
              <a:t>４　</a:t>
            </a:r>
            <a:r>
              <a:rPr lang="en-US" altLang="ja-JP" sz="1100" dirty="0" smtClean="0"/>
              <a:t> </a:t>
            </a:r>
            <a:r>
              <a:rPr lang="ja-JP" altLang="en-US" sz="1100" dirty="0" smtClean="0"/>
              <a:t>地域の実情に応じた効果的・効率的な介護予防の取組事例</a:t>
            </a:r>
            <a:r>
              <a:rPr lang="en-US" altLang="ja-JP" sz="1100" dirty="0" smtClean="0"/>
              <a:t>】</a:t>
            </a:r>
            <a:r>
              <a:rPr lang="en-US" altLang="ja-JP" sz="1100" dirty="0"/>
              <a:t/>
            </a:r>
            <a:br>
              <a:rPr lang="en-US" altLang="ja-JP" sz="1100" dirty="0"/>
            </a:br>
            <a:r>
              <a:rPr lang="en-US" altLang="ja-JP" sz="600" dirty="0" smtClean="0"/>
              <a:t/>
            </a:r>
            <a:br>
              <a:rPr lang="en-US" altLang="ja-JP" sz="600" dirty="0" smtClean="0"/>
            </a:br>
            <a:r>
              <a:rPr lang="ja-JP" altLang="en-US" sz="1300" b="1" dirty="0" smtClean="0"/>
              <a:t>○</a:t>
            </a:r>
            <a:r>
              <a:rPr lang="ja-JP" altLang="en-US" sz="1300" b="1" dirty="0"/>
              <a:t>生活支援サービスコーディネーターに関する</a:t>
            </a:r>
            <a:r>
              <a:rPr lang="ja-JP" altLang="en-US" sz="1300" b="1" dirty="0" smtClean="0"/>
              <a:t>事例・・</a:t>
            </a:r>
            <a:r>
              <a:rPr lang="ja-JP" altLang="en-US" sz="1300" b="1" dirty="0"/>
              <a:t>・・・・・ ・・・・ ・・・・ ・・・・ ・・・・ </a:t>
            </a:r>
            <a:r>
              <a:rPr lang="ja-JP" altLang="en-US" sz="1300" b="1" dirty="0" smtClean="0"/>
              <a:t>・・・・・</a:t>
            </a:r>
            <a:r>
              <a:rPr lang="ja-JP" altLang="en-US" sz="1300" b="1" dirty="0"/>
              <a:t>・・</a:t>
            </a:r>
            <a:r>
              <a:rPr lang="ja-JP" altLang="en-US" sz="1300" b="1" dirty="0" smtClean="0"/>
              <a:t>Ｐ</a:t>
            </a:r>
            <a:r>
              <a:rPr lang="en-US" altLang="ja-JP" sz="1300" b="1" dirty="0"/>
              <a:t>36</a:t>
            </a:r>
            <a:r>
              <a:rPr lang="en-US" altLang="ja-JP" sz="1400" b="1" dirty="0" smtClean="0"/>
              <a:t/>
            </a:r>
            <a:br>
              <a:rPr lang="en-US" altLang="ja-JP" sz="1400" b="1" dirty="0" smtClean="0"/>
            </a:br>
            <a:r>
              <a:rPr lang="ja-JP" altLang="en-US" sz="1400" b="1" dirty="0" smtClean="0"/>
              <a:t> </a:t>
            </a:r>
            <a:r>
              <a:rPr lang="ja-JP" altLang="en-US" sz="1300" dirty="0" smtClean="0"/>
              <a:t>　「地域における生活支援サービスのコーディネーターの育成に関する調査研究事業　報告書」</a:t>
            </a:r>
            <a:r>
              <a:rPr lang="en-US" altLang="ja-JP" sz="1300" dirty="0" smtClean="0"/>
              <a:t/>
            </a:r>
            <a:br>
              <a:rPr lang="en-US" altLang="ja-JP" sz="1300" dirty="0" smtClean="0"/>
            </a:br>
            <a:r>
              <a:rPr lang="ja-JP" altLang="en-US" sz="900" dirty="0"/>
              <a:t>　</a:t>
            </a:r>
            <a:r>
              <a:rPr lang="ja-JP" altLang="en-US" sz="900" dirty="0" smtClean="0"/>
              <a:t>　</a:t>
            </a:r>
            <a:r>
              <a:rPr lang="en-US" altLang="ja-JP" sz="1200" dirty="0" smtClean="0">
                <a:hlinkClick r:id="rId14"/>
              </a:rPr>
              <a:t>http</a:t>
            </a:r>
            <a:r>
              <a:rPr lang="en-US" altLang="ja-JP" sz="1200" dirty="0">
                <a:hlinkClick r:id="rId14"/>
              </a:rPr>
              <a:t>://</a:t>
            </a:r>
            <a:r>
              <a:rPr lang="en-US" altLang="ja-JP" sz="1200" dirty="0" smtClean="0">
                <a:hlinkClick r:id="rId14"/>
              </a:rPr>
              <a:t>www.mhlw.go.jp/file/06-Seisakujouhou-12300000-Roukenkyoku/0000045585.pdf</a:t>
            </a:r>
            <a:r>
              <a:rPr lang="en-US" altLang="ja-JP" sz="1400" dirty="0" smtClean="0"/>
              <a:t/>
            </a:r>
            <a:br>
              <a:rPr lang="en-US" altLang="ja-JP" sz="1400" dirty="0" smtClean="0"/>
            </a:br>
            <a:r>
              <a:rPr lang="ja-JP" altLang="en-US" sz="1400" dirty="0" smtClean="0"/>
              <a:t>　</a:t>
            </a:r>
            <a:r>
              <a:rPr lang="ja-JP" altLang="ja-JP" sz="1000" dirty="0" smtClean="0"/>
              <a:t>【</a:t>
            </a:r>
            <a:r>
              <a:rPr lang="ja-JP" altLang="ja-JP" sz="1000" dirty="0"/>
              <a:t>厚生労働省の</a:t>
            </a:r>
            <a:r>
              <a:rPr lang="en-US" altLang="ja-JP" sz="1000" dirty="0" smtClean="0"/>
              <a:t>HP</a:t>
            </a:r>
            <a:r>
              <a:rPr lang="en-US" altLang="ja-JP" sz="1000" dirty="0"/>
              <a:t>&gt;</a:t>
            </a:r>
            <a:r>
              <a:rPr lang="en-US" altLang="ja-JP" sz="1000" dirty="0" err="1" smtClean="0">
                <a:hlinkClick r:id="rId4"/>
              </a:rPr>
              <a:t>政策について</a:t>
            </a:r>
            <a:r>
              <a:rPr lang="en-US" altLang="ja-JP" sz="1000" dirty="0" smtClean="0"/>
              <a:t> </a:t>
            </a:r>
            <a:r>
              <a:rPr lang="en-US" altLang="ja-JP" sz="1000" dirty="0"/>
              <a:t>&gt;</a:t>
            </a:r>
            <a:r>
              <a:rPr lang="en-US" altLang="ja-JP" sz="1000" dirty="0" smtClean="0"/>
              <a:t> </a:t>
            </a:r>
            <a:r>
              <a:rPr lang="en-US" altLang="ja-JP" sz="1000" dirty="0" err="1" smtClean="0">
                <a:hlinkClick r:id="rId5"/>
              </a:rPr>
              <a:t>分野別の政策一覧</a:t>
            </a:r>
            <a:r>
              <a:rPr lang="en-US" altLang="ja-JP" sz="1000" dirty="0"/>
              <a:t> &gt; </a:t>
            </a:r>
            <a:r>
              <a:rPr lang="en-US" altLang="ja-JP" sz="1000" dirty="0" err="1">
                <a:hlinkClick r:id="rId6"/>
              </a:rPr>
              <a:t>福祉・介護</a:t>
            </a:r>
            <a:r>
              <a:rPr lang="en-US" altLang="ja-JP" sz="1000" dirty="0"/>
              <a:t> &gt; </a:t>
            </a:r>
            <a:r>
              <a:rPr lang="en-US" altLang="ja-JP" sz="1000" dirty="0" err="1">
                <a:hlinkClick r:id="rId7"/>
              </a:rPr>
              <a:t>介護・</a:t>
            </a:r>
            <a:r>
              <a:rPr lang="en-US" altLang="ja-JP" sz="1000" dirty="0" err="1" smtClean="0">
                <a:hlinkClick r:id="rId7"/>
              </a:rPr>
              <a:t>高齢者福祉</a:t>
            </a:r>
            <a:r>
              <a:rPr lang="en-US" altLang="ja-JP" sz="1000" dirty="0"/>
              <a:t> &gt; </a:t>
            </a:r>
            <a:r>
              <a:rPr lang="ja-JP" altLang="ja-JP" sz="1000" dirty="0"/>
              <a:t>地域包括</a:t>
            </a:r>
            <a:r>
              <a:rPr lang="ja-JP" altLang="ja-JP" sz="1000" dirty="0" smtClean="0"/>
              <a:t>ケアシステム</a:t>
            </a:r>
            <a:r>
              <a:rPr lang="en-US" altLang="ja-JP" sz="1000" dirty="0"/>
              <a:t>&gt; </a:t>
            </a:r>
            <a:r>
              <a:rPr lang="ja-JP" altLang="ja-JP" sz="1000" dirty="0" smtClean="0"/>
              <a:t>５</a:t>
            </a:r>
            <a:r>
              <a:rPr lang="ja-JP" altLang="ja-JP" sz="1000" dirty="0"/>
              <a:t>．生活支援サービスの充実と高齢者の社会参加】</a:t>
            </a:r>
            <a:r>
              <a:rPr lang="en-US" altLang="ja-JP" sz="1400" dirty="0" smtClean="0"/>
              <a:t/>
            </a:r>
            <a:br>
              <a:rPr lang="en-US" altLang="ja-JP" sz="1400" dirty="0" smtClean="0"/>
            </a:br>
            <a:r>
              <a:rPr lang="en-US" altLang="ja-JP" sz="600" dirty="0" smtClean="0"/>
              <a:t/>
            </a:r>
            <a:br>
              <a:rPr lang="en-US" altLang="ja-JP" sz="600" dirty="0" smtClean="0"/>
            </a:br>
            <a:r>
              <a:rPr lang="ja-JP" altLang="en-US" sz="1300" b="1" dirty="0" smtClean="0"/>
              <a:t>○</a:t>
            </a:r>
            <a:r>
              <a:rPr lang="ja-JP" altLang="en-US" sz="1300" b="1" dirty="0"/>
              <a:t>地域包括ケアシステム構築に関する</a:t>
            </a:r>
            <a:r>
              <a:rPr lang="ja-JP" altLang="en-US" sz="1300" b="1" dirty="0" smtClean="0"/>
              <a:t>事例</a:t>
            </a:r>
            <a:r>
              <a:rPr lang="en-US" altLang="ja-JP" sz="1300" b="1" dirty="0"/>
              <a:t/>
            </a:r>
            <a:br>
              <a:rPr lang="en-US" altLang="ja-JP" sz="1300" b="1" dirty="0"/>
            </a:br>
            <a:r>
              <a:rPr lang="ja-JP" altLang="en-US" sz="1300" dirty="0"/>
              <a:t>　「事例を通じて、我がまちの地域包括ケアを考えよう 「地域包括ケアシステム」事例</a:t>
            </a:r>
            <a:r>
              <a:rPr lang="ja-JP" altLang="en-US" sz="1300" dirty="0" smtClean="0"/>
              <a:t>集成</a:t>
            </a:r>
            <a:r>
              <a:rPr lang="en-US" altLang="ja-JP" sz="1300" dirty="0" smtClean="0"/>
              <a:t/>
            </a:r>
            <a:br>
              <a:rPr lang="en-US" altLang="ja-JP" sz="1300" dirty="0" smtClean="0"/>
            </a:br>
            <a:r>
              <a:rPr lang="ja-JP" altLang="en-US" sz="1300" dirty="0"/>
              <a:t>　</a:t>
            </a:r>
            <a:r>
              <a:rPr lang="ja-JP" altLang="en-US" sz="1300" dirty="0" smtClean="0"/>
              <a:t>　～</a:t>
            </a:r>
            <a:r>
              <a:rPr lang="ja-JP" altLang="en-US" sz="1300" dirty="0"/>
              <a:t>できること探しの</a:t>
            </a:r>
            <a:r>
              <a:rPr lang="ja-JP" altLang="en-US" sz="1300" dirty="0" smtClean="0"/>
              <a:t>素材集～</a:t>
            </a:r>
            <a:r>
              <a:rPr lang="ja-JP" altLang="en-US" sz="1300" dirty="0"/>
              <a:t>」 ・・・・・・・・</a:t>
            </a:r>
            <a:r>
              <a:rPr lang="ja-JP" altLang="en-US" sz="1300" dirty="0" smtClean="0"/>
              <a:t>・</a:t>
            </a:r>
            <a:r>
              <a:rPr lang="ja-JP" altLang="en-US" sz="1300" dirty="0"/>
              <a:t> ・・・・・ ・・・・・ ・・・・・ ・・・・・ ・</a:t>
            </a:r>
            <a:r>
              <a:rPr lang="ja-JP" altLang="en-US" sz="1300" dirty="0" smtClean="0"/>
              <a:t>・・</a:t>
            </a:r>
            <a:r>
              <a:rPr lang="ja-JP" altLang="en-US" sz="1300" dirty="0"/>
              <a:t> </a:t>
            </a:r>
            <a:r>
              <a:rPr lang="ja-JP" altLang="en-US" sz="1300" dirty="0" smtClean="0"/>
              <a:t>・</a:t>
            </a:r>
            <a:r>
              <a:rPr lang="ja-JP" altLang="en-US" sz="1300" dirty="0"/>
              <a:t>・・・・・・・・・・</a:t>
            </a:r>
            <a:r>
              <a:rPr lang="ja-JP" altLang="en-US" sz="1300" dirty="0" smtClean="0"/>
              <a:t>・・</a:t>
            </a:r>
            <a:r>
              <a:rPr lang="ja-JP" altLang="en-US" sz="1300" dirty="0"/>
              <a:t>Ｐ</a:t>
            </a:r>
            <a:r>
              <a:rPr lang="en-US" altLang="ja-JP" sz="1300" dirty="0"/>
              <a:t>54</a:t>
            </a:r>
            <a:r>
              <a:rPr lang="ja-JP" altLang="en-US" sz="1300" dirty="0"/>
              <a:t/>
            </a:r>
            <a:br>
              <a:rPr lang="ja-JP" altLang="en-US" sz="1300" dirty="0"/>
            </a:br>
            <a:r>
              <a:rPr lang="ja-JP" altLang="en-US" sz="900" dirty="0">
                <a:latin typeface="HG丸ｺﾞｼｯｸM-PRO" pitchFamily="50" charset="-128"/>
                <a:ea typeface="HG丸ｺﾞｼｯｸM-PRO" pitchFamily="50" charset="-128"/>
              </a:rPr>
              <a:t>　</a:t>
            </a:r>
            <a:r>
              <a:rPr lang="en-US" altLang="ja-JP" sz="1200" dirty="0" smtClean="0">
                <a:hlinkClick r:id="rId15"/>
              </a:rPr>
              <a:t>http</a:t>
            </a:r>
            <a:r>
              <a:rPr lang="en-US" altLang="ja-JP" sz="1200" dirty="0">
                <a:hlinkClick r:id="rId15"/>
              </a:rPr>
              <a:t>://</a:t>
            </a:r>
            <a:r>
              <a:rPr lang="en-US" altLang="ja-JP" sz="1200" dirty="0" smtClean="0">
                <a:hlinkClick r:id="rId15"/>
              </a:rPr>
              <a:t>www.mhlw.go.jp/seisakunitsuite/bunya/hukushi_kaigo/kaigo_koureisha/chiiki-houkatsu/dl/jirei.pdf</a:t>
            </a:r>
            <a:r>
              <a:rPr lang="en-US" altLang="ja-JP" sz="1200" dirty="0" smtClean="0"/>
              <a:t/>
            </a:r>
            <a:br>
              <a:rPr lang="en-US" altLang="ja-JP" sz="1200" dirty="0" smtClean="0"/>
            </a:br>
            <a:r>
              <a:rPr lang="ja-JP" altLang="en-US" sz="1200" dirty="0" smtClean="0"/>
              <a:t>　　</a:t>
            </a:r>
            <a:r>
              <a:rPr lang="ja-JP" altLang="ja-JP" sz="1000" dirty="0" smtClean="0"/>
              <a:t>【</a:t>
            </a:r>
            <a:r>
              <a:rPr lang="ja-JP" altLang="ja-JP" sz="1000" dirty="0"/>
              <a:t>厚生労働省の</a:t>
            </a:r>
            <a:r>
              <a:rPr lang="en-US" altLang="ja-JP" sz="1000" dirty="0"/>
              <a:t>HP</a:t>
            </a:r>
            <a:r>
              <a:rPr lang="ja-JP" altLang="ja-JP" sz="1000" dirty="0"/>
              <a:t>＞</a:t>
            </a:r>
            <a:r>
              <a:rPr lang="en-US" altLang="ja-JP" sz="1000" dirty="0" err="1">
                <a:hlinkClick r:id="rId4"/>
              </a:rPr>
              <a:t>政策について</a:t>
            </a:r>
            <a:r>
              <a:rPr lang="en-US" altLang="ja-JP" sz="1000" dirty="0"/>
              <a:t> &gt; </a:t>
            </a:r>
            <a:r>
              <a:rPr lang="en-US" altLang="ja-JP" sz="1000" dirty="0" err="1">
                <a:hlinkClick r:id="rId5"/>
              </a:rPr>
              <a:t>分野別の政策一覧</a:t>
            </a:r>
            <a:r>
              <a:rPr lang="en-US" altLang="ja-JP" sz="1000" dirty="0"/>
              <a:t> &gt; </a:t>
            </a:r>
            <a:r>
              <a:rPr lang="en-US" altLang="ja-JP" sz="1000" dirty="0" err="1">
                <a:hlinkClick r:id="rId6"/>
              </a:rPr>
              <a:t>福祉・介護</a:t>
            </a:r>
            <a:r>
              <a:rPr lang="en-US" altLang="ja-JP" sz="1000" dirty="0"/>
              <a:t> &gt; </a:t>
            </a:r>
            <a:r>
              <a:rPr lang="en-US" altLang="ja-JP" sz="1000" dirty="0" err="1">
                <a:hlinkClick r:id="rId7"/>
              </a:rPr>
              <a:t>介護・高齢者福祉</a:t>
            </a:r>
            <a:r>
              <a:rPr lang="en-US" altLang="ja-JP" sz="1000" dirty="0"/>
              <a:t> &gt; </a:t>
            </a:r>
            <a:r>
              <a:rPr lang="ja-JP" altLang="ja-JP" sz="1000" dirty="0"/>
              <a:t>地域包括</a:t>
            </a:r>
            <a:r>
              <a:rPr lang="ja-JP" altLang="ja-JP" sz="1000" dirty="0" smtClean="0"/>
              <a:t>ケアシステム＞</a:t>
            </a:r>
            <a:r>
              <a:rPr lang="ja-JP" altLang="en-US" sz="1000" dirty="0"/>
              <a:t>１．地域包括ケアシステムの実現に向けて</a:t>
            </a:r>
            <a:r>
              <a:rPr lang="ja-JP" altLang="ja-JP" sz="1000" dirty="0" smtClean="0"/>
              <a:t>】</a:t>
            </a:r>
            <a:r>
              <a:rPr lang="en-US" altLang="ja-JP" sz="1000" dirty="0" smtClean="0"/>
              <a:t/>
            </a:r>
            <a:br>
              <a:rPr lang="en-US" altLang="ja-JP" sz="1000" dirty="0" smtClean="0"/>
            </a:br>
            <a:r>
              <a:rPr lang="ja-JP" altLang="en-US" sz="1600" dirty="0"/>
              <a:t>　</a:t>
            </a:r>
            <a:r>
              <a:rPr lang="ja-JP" altLang="en-US" sz="1300" dirty="0"/>
              <a:t>「過疎地域における地域包括ケアシステムの構築に関する調査研究事業報告書」 ・</a:t>
            </a:r>
            <a:r>
              <a:rPr lang="ja-JP" altLang="en-US" sz="1300" dirty="0" smtClean="0"/>
              <a:t>・・</a:t>
            </a:r>
            <a:r>
              <a:rPr lang="ja-JP" altLang="en-US" sz="1300" dirty="0"/>
              <a:t>・・・Ｐ</a:t>
            </a:r>
            <a:r>
              <a:rPr lang="en-US" altLang="ja-JP" sz="1300" dirty="0" smtClean="0"/>
              <a:t>59</a:t>
            </a:r>
            <a:r>
              <a:rPr lang="en-US" altLang="ja-JP" sz="1300" dirty="0"/>
              <a:t/>
            </a:r>
            <a:br>
              <a:rPr lang="en-US" altLang="ja-JP" sz="1300" dirty="0"/>
            </a:br>
            <a:r>
              <a:rPr lang="ja-JP" altLang="en-US" sz="1200" dirty="0"/>
              <a:t>　　</a:t>
            </a:r>
            <a:r>
              <a:rPr lang="en-US" altLang="ja-JP" sz="1400" dirty="0" smtClean="0">
                <a:hlinkClick r:id="rId16"/>
              </a:rPr>
              <a:t>http</a:t>
            </a:r>
            <a:r>
              <a:rPr lang="en-US" altLang="ja-JP" sz="1400" dirty="0">
                <a:hlinkClick r:id="rId16"/>
              </a:rPr>
              <a:t>://</a:t>
            </a:r>
            <a:r>
              <a:rPr lang="en-US" altLang="ja-JP" sz="1400" dirty="0" smtClean="0">
                <a:hlinkClick r:id="rId16"/>
              </a:rPr>
              <a:t>www.hit-north.or.jp/houkokusyo/2013tiikihokatsu-shiryo.pdf</a:t>
            </a:r>
            <a:r>
              <a:rPr lang="ja-JP" altLang="en-US" sz="900" dirty="0" smtClean="0"/>
              <a:t>　</a:t>
            </a:r>
            <a:r>
              <a:rPr lang="en-US" altLang="ja-JP" sz="1000" dirty="0" smtClean="0"/>
              <a:t>【</a:t>
            </a:r>
            <a:r>
              <a:rPr lang="ja-JP" altLang="en-US" sz="1000" dirty="0"/>
              <a:t>社団法人北海道総合研究調査会</a:t>
            </a:r>
            <a:r>
              <a:rPr lang="en-US" altLang="ja-JP" sz="1000" dirty="0"/>
              <a:t>HP】</a:t>
            </a:r>
            <a:br>
              <a:rPr lang="en-US" altLang="ja-JP" sz="1000" dirty="0"/>
            </a:br>
            <a:r>
              <a:rPr lang="en-US" altLang="ja-JP" sz="600" dirty="0" smtClean="0"/>
              <a:t/>
            </a:r>
            <a:br>
              <a:rPr lang="en-US" altLang="ja-JP" sz="600" dirty="0" smtClean="0"/>
            </a:br>
            <a:r>
              <a:rPr lang="ja-JP" altLang="en-US" sz="1300" b="1" dirty="0" smtClean="0"/>
              <a:t>○</a:t>
            </a:r>
            <a:r>
              <a:rPr lang="ja-JP" altLang="en-US" sz="1300" b="1" dirty="0"/>
              <a:t>地域ケア会議に関する</a:t>
            </a:r>
            <a:r>
              <a:rPr lang="ja-JP" altLang="en-US" sz="1300" b="1" dirty="0" smtClean="0"/>
              <a:t>事例（参考）</a:t>
            </a:r>
            <a:r>
              <a:rPr lang="ja-JP" altLang="en-US" sz="1300" b="1" dirty="0"/>
              <a:t>　</a:t>
            </a:r>
            <a:r>
              <a:rPr lang="en-US" altLang="ja-JP" sz="1300" b="1" dirty="0"/>
              <a:t/>
            </a:r>
            <a:br>
              <a:rPr lang="en-US" altLang="ja-JP" sz="1300" b="1" dirty="0"/>
            </a:br>
            <a:r>
              <a:rPr lang="ja-JP" altLang="en-US" sz="1300" dirty="0"/>
              <a:t>　「地域包括ケアの実現に向けた地域ケア会議実践事例集～地域の特色を活かした実践のために～</a:t>
            </a:r>
            <a:r>
              <a:rPr lang="ja-JP" altLang="en-US" sz="1300" dirty="0" smtClean="0"/>
              <a:t>」</a:t>
            </a:r>
            <a:r>
              <a:rPr lang="en-US" altLang="ja-JP" sz="1300" dirty="0"/>
              <a:t/>
            </a:r>
            <a:br>
              <a:rPr lang="en-US" altLang="ja-JP" sz="1300" dirty="0"/>
            </a:br>
            <a:r>
              <a:rPr lang="ja-JP" altLang="en-US" sz="900" dirty="0"/>
              <a:t>　　</a:t>
            </a:r>
            <a:r>
              <a:rPr lang="ja-JP" altLang="en-US" sz="900" dirty="0" smtClean="0"/>
              <a:t>　</a:t>
            </a:r>
            <a:r>
              <a:rPr lang="en-US" altLang="ja-JP" sz="1200" dirty="0" smtClean="0">
                <a:hlinkClick r:id="rId17"/>
              </a:rPr>
              <a:t>http</a:t>
            </a:r>
            <a:r>
              <a:rPr lang="en-US" altLang="ja-JP" sz="1200" dirty="0">
                <a:hlinkClick r:id="rId17"/>
              </a:rPr>
              <a:t>://</a:t>
            </a:r>
            <a:r>
              <a:rPr lang="en-US" altLang="ja-JP" sz="1200" dirty="0" smtClean="0">
                <a:hlinkClick r:id="rId17"/>
              </a:rPr>
              <a:t>www.mhlw.go.jp/seisakunitsuite/bunya/hukushi_kaigo/kaigo_koureisha/chiiki-houkatsu/dl/link3-0-01.pdf</a:t>
            </a:r>
            <a:r>
              <a:rPr lang="en-US" altLang="ja-JP" sz="1400" dirty="0" smtClean="0"/>
              <a:t/>
            </a:r>
            <a:br>
              <a:rPr lang="en-US" altLang="ja-JP" sz="1400" dirty="0" smtClean="0"/>
            </a:br>
            <a:r>
              <a:rPr lang="ja-JP" altLang="en-US" sz="1400" dirty="0" smtClean="0"/>
              <a:t>　　</a:t>
            </a:r>
            <a:r>
              <a:rPr lang="ja-JP" altLang="ja-JP" sz="1100" dirty="0" smtClean="0"/>
              <a:t>【</a:t>
            </a:r>
            <a:r>
              <a:rPr lang="ja-JP" altLang="ja-JP" sz="1100" dirty="0"/>
              <a:t>厚生労働省の</a:t>
            </a:r>
            <a:r>
              <a:rPr lang="en-US" altLang="ja-JP" sz="1100" dirty="0"/>
              <a:t>HP</a:t>
            </a:r>
            <a:r>
              <a:rPr lang="ja-JP" altLang="ja-JP" sz="1100" dirty="0"/>
              <a:t>＞</a:t>
            </a:r>
            <a:r>
              <a:rPr lang="en-US" altLang="ja-JP" sz="1100" dirty="0" err="1">
                <a:hlinkClick r:id="rId4"/>
              </a:rPr>
              <a:t>政策について</a:t>
            </a:r>
            <a:r>
              <a:rPr lang="en-US" altLang="ja-JP" sz="1100" dirty="0"/>
              <a:t> &gt; </a:t>
            </a:r>
            <a:r>
              <a:rPr lang="en-US" altLang="ja-JP" sz="1100" dirty="0" err="1">
                <a:hlinkClick r:id="rId5"/>
              </a:rPr>
              <a:t>分野別の政策一覧</a:t>
            </a:r>
            <a:r>
              <a:rPr lang="en-US" altLang="ja-JP" sz="1100" dirty="0"/>
              <a:t> &gt; </a:t>
            </a:r>
            <a:r>
              <a:rPr lang="en-US" altLang="ja-JP" sz="1100" dirty="0" err="1">
                <a:hlinkClick r:id="rId6"/>
              </a:rPr>
              <a:t>福祉・介護</a:t>
            </a:r>
            <a:r>
              <a:rPr lang="en-US" altLang="ja-JP" sz="1100" dirty="0"/>
              <a:t> &gt; </a:t>
            </a:r>
            <a:r>
              <a:rPr lang="en-US" altLang="ja-JP" sz="1100" dirty="0" err="1">
                <a:hlinkClick r:id="rId7"/>
              </a:rPr>
              <a:t>介護・高齢者福祉</a:t>
            </a:r>
            <a:r>
              <a:rPr lang="en-US" altLang="ja-JP" sz="1100" dirty="0"/>
              <a:t> &gt; </a:t>
            </a:r>
            <a:r>
              <a:rPr lang="ja-JP" altLang="ja-JP" sz="1100" dirty="0"/>
              <a:t>地域包括ケアシステム＞３．地域ケア会議について</a:t>
            </a:r>
            <a:r>
              <a:rPr lang="ja-JP" altLang="ja-JP" sz="1100" dirty="0" smtClean="0"/>
              <a:t>】</a:t>
            </a:r>
            <a:endParaRPr lang="ja-JP" altLang="en-US" sz="1200" dirty="0"/>
          </a:p>
        </p:txBody>
      </p:sp>
      <p:sp>
        <p:nvSpPr>
          <p:cNvPr id="7" name="テキスト ボックス 6"/>
          <p:cNvSpPr txBox="1"/>
          <p:nvPr/>
        </p:nvSpPr>
        <p:spPr>
          <a:xfrm>
            <a:off x="416496" y="40705"/>
            <a:ext cx="9145016" cy="369332"/>
          </a:xfrm>
          <a:prstGeom prst="rect">
            <a:avLst/>
          </a:prstGeom>
          <a:solidFill>
            <a:srgbClr val="99FF99"/>
          </a:solidFill>
          <a:ln w="38100">
            <a:solidFill>
              <a:schemeClr val="tx1"/>
            </a:solidFill>
          </a:ln>
        </p:spPr>
        <p:txBody>
          <a:bodyPr wrap="square" rtlCol="0">
            <a:spAutoFit/>
          </a:bodyPr>
          <a:lstStyle/>
          <a:p>
            <a:pPr algn="ctr"/>
            <a:r>
              <a:rPr lang="ja-JP" altLang="en-US" b="1" dirty="0">
                <a:solidFill>
                  <a:prstClr val="black"/>
                </a:solidFill>
              </a:rPr>
              <a:t>地域包括ケアシステム構築へ向けた取組</a:t>
            </a:r>
            <a:r>
              <a:rPr lang="ja-JP" altLang="en-US" b="1" dirty="0" smtClean="0">
                <a:solidFill>
                  <a:prstClr val="black"/>
                </a:solidFill>
              </a:rPr>
              <a:t>事例（まとめ）</a:t>
            </a:r>
            <a:endParaRPr lang="ja-JP" altLang="en-US" dirty="0">
              <a:solidFill>
                <a:prstClr val="black"/>
              </a:solidFill>
            </a:endParaRPr>
          </a:p>
        </p:txBody>
      </p:sp>
      <p:sp>
        <p:nvSpPr>
          <p:cNvPr id="8" name="テキスト ボックス 7"/>
          <p:cNvSpPr txBox="1"/>
          <p:nvPr/>
        </p:nvSpPr>
        <p:spPr>
          <a:xfrm>
            <a:off x="416496" y="476672"/>
            <a:ext cx="9145016" cy="892552"/>
          </a:xfrm>
          <a:prstGeom prst="rect">
            <a:avLst/>
          </a:prstGeom>
          <a:solidFill>
            <a:srgbClr val="FFFF99"/>
          </a:solidFill>
          <a:ln w="3175">
            <a:solidFill>
              <a:schemeClr val="tx1"/>
            </a:solidFill>
          </a:ln>
        </p:spPr>
        <p:txBody>
          <a:bodyPr wrap="square" rtlCol="0">
            <a:spAutoFit/>
          </a:bodyPr>
          <a:lstStyle/>
          <a:p>
            <a:r>
              <a:rPr lang="ja-JP" altLang="en-US" sz="1300" b="1" dirty="0" smtClean="0">
                <a:solidFill>
                  <a:prstClr val="black"/>
                </a:solidFill>
              </a:rPr>
              <a:t>地域包括ケアシステムについては、市町村が中心となって、地域の多様な支える力を集結させ、地域の自主性や主体性に基づき、地域の特性に応じてつくり上げていく必要があります。特に予防給付を見直し円滑に地域支援事業へ移行していくためには、市町村が中心となって支え合いの体制づくりを進めることが必要です。厚生労働省では、市町村の</a:t>
            </a:r>
            <a:r>
              <a:rPr lang="ja-JP" altLang="en-US" sz="1300" b="1" dirty="0">
                <a:solidFill>
                  <a:prstClr val="black"/>
                </a:solidFill>
              </a:rPr>
              <a:t>好事例</a:t>
            </a:r>
            <a:r>
              <a:rPr lang="ja-JP" altLang="en-US" sz="1300" b="1" dirty="0" smtClean="0">
                <a:solidFill>
                  <a:prstClr val="black"/>
                </a:solidFill>
              </a:rPr>
              <a:t>を取りまとめました。好事例も参考にしながら、各市町村</a:t>
            </a:r>
            <a:r>
              <a:rPr lang="ja-JP" altLang="en-US" sz="1300" b="1" dirty="0">
                <a:solidFill>
                  <a:prstClr val="black"/>
                </a:solidFill>
              </a:rPr>
              <a:t>で取組を進めて</a:t>
            </a:r>
            <a:r>
              <a:rPr lang="ja-JP" altLang="en-US" sz="1300" b="1" dirty="0" smtClean="0">
                <a:solidFill>
                  <a:prstClr val="black"/>
                </a:solidFill>
              </a:rPr>
              <a:t>いただきたいと考えています。</a:t>
            </a:r>
            <a:endParaRPr lang="ja-JP" altLang="en-US" sz="1300" dirty="0">
              <a:solidFill>
                <a:prstClr val="black"/>
              </a:solidFill>
            </a:endParaRPr>
          </a:p>
        </p:txBody>
      </p:sp>
      <p:pic>
        <p:nvPicPr>
          <p:cNvPr id="2050"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401272" y="2334924"/>
            <a:ext cx="1944216" cy="1094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a:hlinkClick r:id="rId19"/>
          </p:cNvPr>
          <p:cNvSpPr txBox="1"/>
          <p:nvPr/>
        </p:nvSpPr>
        <p:spPr>
          <a:xfrm>
            <a:off x="7257274" y="3497240"/>
            <a:ext cx="2342981" cy="507831"/>
          </a:xfrm>
          <a:prstGeom prst="rect">
            <a:avLst/>
          </a:prstGeom>
          <a:noFill/>
        </p:spPr>
        <p:txBody>
          <a:bodyPr wrap="square" rtlCol="0">
            <a:spAutoFit/>
          </a:bodyPr>
          <a:lstStyle/>
          <a:p>
            <a:r>
              <a:rPr lang="en-US" altLang="ja-JP" sz="900" dirty="0" smtClean="0">
                <a:solidFill>
                  <a:prstClr val="black"/>
                </a:solidFill>
              </a:rPr>
              <a:t>【</a:t>
            </a:r>
            <a:r>
              <a:rPr lang="ja-JP" altLang="en-US" sz="900" dirty="0" smtClean="0">
                <a:solidFill>
                  <a:prstClr val="black"/>
                </a:solidFill>
              </a:rPr>
              <a:t>出典</a:t>
            </a:r>
            <a:r>
              <a:rPr lang="en-US" altLang="ja-JP" sz="900" dirty="0" smtClean="0">
                <a:solidFill>
                  <a:prstClr val="black"/>
                </a:solidFill>
              </a:rPr>
              <a:t>】</a:t>
            </a:r>
            <a:r>
              <a:rPr lang="ja-JP" altLang="en-US" sz="900" dirty="0">
                <a:solidFill>
                  <a:prstClr val="black"/>
                </a:solidFill>
              </a:rPr>
              <a:t> </a:t>
            </a:r>
            <a:r>
              <a:rPr lang="ja-JP" altLang="en-US" sz="900" dirty="0" smtClean="0">
                <a:solidFill>
                  <a:prstClr val="black"/>
                </a:solidFill>
              </a:rPr>
              <a:t>平成</a:t>
            </a:r>
            <a:r>
              <a:rPr lang="en-US" altLang="ja-JP" sz="900" dirty="0">
                <a:solidFill>
                  <a:prstClr val="black"/>
                </a:solidFill>
              </a:rPr>
              <a:t>26</a:t>
            </a:r>
            <a:r>
              <a:rPr lang="ja-JP" altLang="en-US" sz="900" dirty="0">
                <a:solidFill>
                  <a:prstClr val="black"/>
                </a:solidFill>
              </a:rPr>
              <a:t>年</a:t>
            </a:r>
            <a:r>
              <a:rPr lang="en-US" altLang="ja-JP" sz="900" dirty="0">
                <a:solidFill>
                  <a:prstClr val="black"/>
                </a:solidFill>
              </a:rPr>
              <a:t>3</a:t>
            </a:r>
            <a:r>
              <a:rPr lang="ja-JP" altLang="en-US" sz="900" dirty="0" smtClean="0">
                <a:solidFill>
                  <a:prstClr val="black"/>
                </a:solidFill>
              </a:rPr>
              <a:t>月　地域包括ケア研究会</a:t>
            </a:r>
            <a:endParaRPr lang="en-US" altLang="ja-JP" sz="900" dirty="0" smtClean="0">
              <a:solidFill>
                <a:prstClr val="black"/>
              </a:solidFill>
            </a:endParaRPr>
          </a:p>
          <a:p>
            <a:r>
              <a:rPr lang="ja-JP" altLang="en-US" sz="900" dirty="0" smtClean="0">
                <a:solidFill>
                  <a:prstClr val="black"/>
                </a:solidFill>
              </a:rPr>
              <a:t>「</a:t>
            </a:r>
            <a:r>
              <a:rPr lang="en-US" altLang="ja-JP" sz="900" dirty="0" smtClean="0">
                <a:solidFill>
                  <a:prstClr val="black"/>
                </a:solidFill>
              </a:rPr>
              <a:t> </a:t>
            </a:r>
            <a:r>
              <a:rPr lang="ja-JP" altLang="en-US" sz="900" dirty="0" smtClean="0">
                <a:solidFill>
                  <a:prstClr val="black"/>
                </a:solidFill>
              </a:rPr>
              <a:t>地域包括</a:t>
            </a:r>
            <a:r>
              <a:rPr lang="ja-JP" altLang="en-US" sz="900" dirty="0">
                <a:solidFill>
                  <a:prstClr val="black"/>
                </a:solidFill>
              </a:rPr>
              <a:t>ケアシステム</a:t>
            </a:r>
            <a:r>
              <a:rPr lang="ja-JP" altLang="en-US" sz="900" dirty="0" smtClean="0">
                <a:solidFill>
                  <a:prstClr val="black"/>
                </a:solidFill>
              </a:rPr>
              <a:t>を構築するための</a:t>
            </a:r>
            <a:endParaRPr lang="en-US" altLang="ja-JP" sz="900" dirty="0">
              <a:solidFill>
                <a:prstClr val="black"/>
              </a:solidFill>
            </a:endParaRPr>
          </a:p>
          <a:p>
            <a:r>
              <a:rPr lang="ja-JP" altLang="en-US" sz="900" dirty="0" smtClean="0">
                <a:solidFill>
                  <a:prstClr val="black"/>
                </a:solidFill>
              </a:rPr>
              <a:t>制度論等に関する調査研究事業報告書」</a:t>
            </a:r>
            <a:endParaRPr lang="en-US" altLang="ja-JP" sz="900" dirty="0">
              <a:solidFill>
                <a:prstClr val="black"/>
              </a:solidFill>
            </a:endParaRPr>
          </a:p>
        </p:txBody>
      </p:sp>
      <p:sp>
        <p:nvSpPr>
          <p:cNvPr id="13" name="スライド番号プレースホルダ 7"/>
          <p:cNvSpPr>
            <a:spLocks noGrp="1"/>
          </p:cNvSpPr>
          <p:nvPr>
            <p:ph type="sldNum" sz="quarter" idx="12"/>
          </p:nvPr>
        </p:nvSpPr>
        <p:spPr>
          <a:xfrm>
            <a:off x="9011749" y="6592351"/>
            <a:ext cx="909803" cy="365125"/>
          </a:xfrm>
        </p:spPr>
        <p:txBody>
          <a:bodyPr/>
          <a:lstStyle/>
          <a:p>
            <a:pPr>
              <a:defRPr/>
            </a:pPr>
            <a:fld id="{A8599557-D8CF-4A30-A608-4339C21BA07A}" type="slidenum">
              <a:rPr lang="ja-JP" altLang="en-US" sz="1400" smtClean="0">
                <a:solidFill>
                  <a:prstClr val="black"/>
                </a:solidFill>
              </a:rPr>
              <a:pPr>
                <a:defRPr/>
              </a:pPr>
              <a:t>30</a:t>
            </a:fld>
            <a:endParaRPr lang="ja-JP" altLang="en-US" sz="1400" dirty="0">
              <a:solidFill>
                <a:prstClr val="black"/>
              </a:solidFill>
            </a:endParaRPr>
          </a:p>
        </p:txBody>
      </p:sp>
    </p:spTree>
    <p:extLst>
      <p:ext uri="{BB962C8B-B14F-4D97-AF65-F5344CB8AC3E}">
        <p14:creationId xmlns:p14="http://schemas.microsoft.com/office/powerpoint/2010/main" val="15636550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269" y="44624"/>
            <a:ext cx="9921302"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r>
              <a:rPr lang="ja-JP" altLang="en-US" sz="2400" b="1" dirty="0" smtClean="0">
                <a:solidFill>
                  <a:prstClr val="black"/>
                </a:solidFill>
                <a:latin typeface="HG丸ｺﾞｼｯｸM-PRO" pitchFamily="50" charset="-128"/>
                <a:ea typeface="HG丸ｺﾞｼｯｸM-PRO" pitchFamily="50" charset="-128"/>
              </a:rPr>
              <a:t>都道府県医療介護連携調整実証事業</a:t>
            </a:r>
            <a:endParaRPr lang="ja-JP" altLang="en-US" sz="2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51" name="角丸四角形 50"/>
          <p:cNvSpPr/>
          <p:nvPr/>
        </p:nvSpPr>
        <p:spPr>
          <a:xfrm>
            <a:off x="632519" y="664815"/>
            <a:ext cx="8930719" cy="6121177"/>
          </a:xfrm>
          <a:prstGeom prst="roundRect">
            <a:avLst>
              <a:gd name="adj" fmla="val 7559"/>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a:solidFill>
                <a:prstClr val="white"/>
              </a:solidFill>
            </a:endParaRPr>
          </a:p>
        </p:txBody>
      </p:sp>
      <p:sp>
        <p:nvSpPr>
          <p:cNvPr id="57" name="テキスト ボックス 56"/>
          <p:cNvSpPr txBox="1"/>
          <p:nvPr/>
        </p:nvSpPr>
        <p:spPr>
          <a:xfrm>
            <a:off x="776555" y="664816"/>
            <a:ext cx="8631222" cy="4955203"/>
          </a:xfrm>
          <a:prstGeom prst="rect">
            <a:avLst/>
          </a:prstGeom>
          <a:noFill/>
        </p:spPr>
        <p:txBody>
          <a:bodyPr wrap="square" rtlCol="0">
            <a:spAutoFit/>
          </a:bodyPr>
          <a:lstStyle/>
          <a:p>
            <a:pPr defTabSz="913575"/>
            <a:r>
              <a:rPr lang="ja-JP" altLang="en-US" sz="1600" b="1" dirty="0">
                <a:solidFill>
                  <a:prstClr val="black"/>
                </a:solidFill>
                <a:latin typeface="HG丸ｺﾞｼｯｸM-PRO" panose="020F0600000000000000" pitchFamily="50" charset="-128"/>
                <a:ea typeface="HG丸ｺﾞｼｯｸM-PRO" panose="020F0600000000000000" pitchFamily="50" charset="-128"/>
              </a:rPr>
              <a:t>●</a:t>
            </a:r>
            <a:r>
              <a:rPr lang="ja-JP" altLang="en-US" sz="1600" b="1" dirty="0" smtClean="0">
                <a:solidFill>
                  <a:prstClr val="black"/>
                </a:solidFill>
                <a:latin typeface="HG丸ｺﾞｼｯｸM-PRO" panose="020F0600000000000000" pitchFamily="50" charset="-128"/>
                <a:ea typeface="HG丸ｺﾞｼｯｸM-PRO" panose="020F0600000000000000" pitchFamily="50" charset="-128"/>
              </a:rPr>
              <a:t>目的</a:t>
            </a:r>
            <a:endParaRPr lang="en-US" altLang="ja-JP" sz="1600" b="1" dirty="0" smtClean="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　本事業</a:t>
            </a:r>
            <a:r>
              <a:rPr lang="ja-JP" altLang="en-US" sz="1400" dirty="0">
                <a:solidFill>
                  <a:prstClr val="black"/>
                </a:solidFill>
                <a:latin typeface="HG丸ｺﾞｼｯｸM-PRO" panose="020F0600000000000000" pitchFamily="50" charset="-128"/>
                <a:ea typeface="HG丸ｺﾞｼｯｸM-PRO" panose="020F0600000000000000" pitchFamily="50" charset="-128"/>
              </a:rPr>
              <a:t>は</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、モデル二次</a:t>
            </a:r>
            <a:r>
              <a:rPr lang="ja-JP" altLang="en-US" sz="1400" dirty="0">
                <a:solidFill>
                  <a:prstClr val="black"/>
                </a:solidFill>
                <a:latin typeface="HG丸ｺﾞｼｯｸM-PRO" panose="020F0600000000000000" pitchFamily="50" charset="-128"/>
                <a:ea typeface="HG丸ｺﾞｼｯｸM-PRO" panose="020F0600000000000000" pitchFamily="50" charset="-128"/>
              </a:rPr>
              <a:t>医療圏において</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、退院</a:t>
            </a:r>
            <a:r>
              <a:rPr lang="ja-JP" altLang="en-US" sz="1400" dirty="0">
                <a:solidFill>
                  <a:prstClr val="black"/>
                </a:solidFill>
                <a:latin typeface="HG丸ｺﾞｼｯｸM-PRO" panose="020F0600000000000000" pitchFamily="50" charset="-128"/>
                <a:ea typeface="HG丸ｺﾞｼｯｸM-PRO" panose="020F0600000000000000" pitchFamily="50" charset="-128"/>
              </a:rPr>
              <a:t>支援</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ルールの策定と第６期介護</a:t>
            </a:r>
            <a:r>
              <a:rPr lang="ja-JP" altLang="en-US" sz="1400" dirty="0">
                <a:solidFill>
                  <a:prstClr val="black"/>
                </a:solidFill>
                <a:latin typeface="HG丸ｺﾞｼｯｸM-PRO" panose="020F0600000000000000" pitchFamily="50" charset="-128"/>
                <a:ea typeface="HG丸ｺﾞｼｯｸM-PRO" panose="020F0600000000000000" pitchFamily="50" charset="-128"/>
              </a:rPr>
              <a:t>保険事業計画における</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在宅医療・介護連携を推進する</a:t>
            </a:r>
            <a:r>
              <a:rPr lang="ja-JP" altLang="en-US" sz="1400" dirty="0">
                <a:solidFill>
                  <a:prstClr val="black"/>
                </a:solidFill>
                <a:latin typeface="HG丸ｺﾞｼｯｸM-PRO" panose="020F0600000000000000" pitchFamily="50" charset="-128"/>
                <a:ea typeface="HG丸ｺﾞｼｯｸM-PRO" panose="020F0600000000000000" pitchFamily="50" charset="-128"/>
              </a:rPr>
              <a:t>準備</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を、都道府県と連携しながら技術的支援をする。</a:t>
            </a:r>
            <a:endParaRPr lang="en-US" altLang="ja-JP" sz="1400" dirty="0" smtClean="0">
              <a:solidFill>
                <a:prstClr val="black"/>
              </a:solidFill>
              <a:latin typeface="HG丸ｺﾞｼｯｸM-PRO" panose="020F0600000000000000" pitchFamily="50" charset="-128"/>
              <a:ea typeface="HG丸ｺﾞｼｯｸM-PRO" panose="020F0600000000000000" pitchFamily="50" charset="-128"/>
            </a:endParaRPr>
          </a:p>
          <a:p>
            <a:pPr defTabSz="913575"/>
            <a:endParaRPr lang="en-US" altLang="ja-JP" sz="8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600" b="1" dirty="0" smtClean="0">
                <a:solidFill>
                  <a:prstClr val="black"/>
                </a:solidFill>
                <a:latin typeface="HG丸ｺﾞｼｯｸM-PRO" panose="020F0600000000000000" pitchFamily="50" charset="-128"/>
                <a:ea typeface="HG丸ｺﾞｼｯｸM-PRO" panose="020F0600000000000000" pitchFamily="50" charset="-128"/>
              </a:rPr>
              <a:t>●事業内容</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400" dirty="0">
                <a:solidFill>
                  <a:prstClr val="black"/>
                </a:solidFill>
                <a:latin typeface="HG丸ｺﾞｼｯｸM-PRO" panose="020F0600000000000000" pitchFamily="50" charset="-128"/>
                <a:ea typeface="HG丸ｺﾞｼｯｸM-PRO" panose="020F0600000000000000" pitchFamily="50" charset="-128"/>
              </a:rPr>
              <a:t>（１） 退院支援ルールの策定の支援</a:t>
            </a:r>
          </a:p>
          <a:p>
            <a:pPr defTabSz="913575"/>
            <a:endParaRPr lang="ja-JP" altLang="en-US" sz="8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400" dirty="0">
                <a:solidFill>
                  <a:prstClr val="black"/>
                </a:solidFill>
                <a:latin typeface="HG丸ｺﾞｼｯｸM-PRO" panose="020F0600000000000000" pitchFamily="50" charset="-128"/>
                <a:ea typeface="HG丸ｺﾞｼｯｸM-PRO" panose="020F0600000000000000" pitchFamily="50" charset="-128"/>
              </a:rPr>
              <a:t>（２） </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第６期介護保険事業計画における在宅</a:t>
            </a:r>
            <a:r>
              <a:rPr lang="ja-JP" altLang="en-US" sz="1400" dirty="0">
                <a:solidFill>
                  <a:prstClr val="black"/>
                </a:solidFill>
                <a:latin typeface="HG丸ｺﾞｼｯｸM-PRO" panose="020F0600000000000000" pitchFamily="50" charset="-128"/>
                <a:ea typeface="HG丸ｺﾞｼｯｸM-PRO" panose="020F0600000000000000" pitchFamily="50" charset="-128"/>
              </a:rPr>
              <a:t>医療・介護連携を推進</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する準備の</a:t>
            </a:r>
            <a:r>
              <a:rPr lang="ja-JP" altLang="en-US" sz="1400" dirty="0">
                <a:solidFill>
                  <a:prstClr val="black"/>
                </a:solidFill>
                <a:latin typeface="HG丸ｺﾞｼｯｸM-PRO" panose="020F0600000000000000" pitchFamily="50" charset="-128"/>
                <a:ea typeface="HG丸ｺﾞｼｯｸM-PRO" panose="020F0600000000000000" pitchFamily="50" charset="-128"/>
              </a:rPr>
              <a:t>支援</a:t>
            </a:r>
          </a:p>
          <a:p>
            <a:pPr defTabSz="913575"/>
            <a:endParaRPr lang="en-US" altLang="ja-JP" sz="800" dirty="0" smtClean="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1400" dirty="0">
                <a:solidFill>
                  <a:prstClr val="black"/>
                </a:solidFill>
                <a:latin typeface="HG丸ｺﾞｼｯｸM-PRO" panose="020F0600000000000000" pitchFamily="50" charset="-128"/>
                <a:ea typeface="HG丸ｺﾞｼｯｸM-PRO" panose="020F0600000000000000" pitchFamily="50" charset="-128"/>
              </a:rPr>
              <a:t>想定</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される在宅医療・介護連携を推進する取組の</a:t>
            </a:r>
            <a:r>
              <a:rPr lang="ja-JP" altLang="en-US" sz="1400" dirty="0">
                <a:solidFill>
                  <a:prstClr val="black"/>
                </a:solidFill>
                <a:latin typeface="HG丸ｺﾞｼｯｸM-PRO" panose="020F0600000000000000" pitchFamily="50" charset="-128"/>
                <a:ea typeface="HG丸ｺﾞｼｯｸM-PRO" panose="020F0600000000000000" pitchFamily="50" charset="-128"/>
              </a:rPr>
              <a:t>例＞</a:t>
            </a:r>
          </a:p>
          <a:p>
            <a:pPr defTabSz="913575"/>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　　　　① </a:t>
            </a:r>
            <a:r>
              <a:rPr lang="ja-JP" altLang="en-US" sz="1400" dirty="0">
                <a:solidFill>
                  <a:prstClr val="black"/>
                </a:solidFill>
                <a:latin typeface="HG丸ｺﾞｼｯｸM-PRO" panose="020F0600000000000000" pitchFamily="50" charset="-128"/>
                <a:ea typeface="HG丸ｺﾞｼｯｸM-PRO" panose="020F0600000000000000" pitchFamily="50" charset="-128"/>
              </a:rPr>
              <a:t>地域の医療・福祉資源の把握及び活用</a:t>
            </a:r>
          </a:p>
          <a:p>
            <a:pPr defTabSz="913575"/>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　　　　　② </a:t>
            </a:r>
            <a:r>
              <a:rPr lang="ja-JP" altLang="en-US" sz="1400" dirty="0">
                <a:solidFill>
                  <a:prstClr val="black"/>
                </a:solidFill>
                <a:latin typeface="HG丸ｺﾞｼｯｸM-PRO" panose="020F0600000000000000" pitchFamily="50" charset="-128"/>
                <a:ea typeface="HG丸ｺﾞｼｯｸM-PRO" panose="020F0600000000000000" pitchFamily="50" charset="-128"/>
              </a:rPr>
              <a:t>在宅医療・介護連携に関する会議への参加又は関係者の出席の仲介</a:t>
            </a:r>
          </a:p>
          <a:p>
            <a:pPr defTabSz="913575"/>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　　　　　③ 在宅</a:t>
            </a:r>
            <a:r>
              <a:rPr lang="ja-JP" altLang="en-US" sz="1400" dirty="0">
                <a:solidFill>
                  <a:prstClr val="black"/>
                </a:solidFill>
                <a:latin typeface="HG丸ｺﾞｼｯｸM-PRO" panose="020F0600000000000000" pitchFamily="50" charset="-128"/>
                <a:ea typeface="HG丸ｺﾞｼｯｸM-PRO" panose="020F0600000000000000" pitchFamily="50" charset="-128"/>
              </a:rPr>
              <a:t>医療・介護連携に関する研修の実施</a:t>
            </a:r>
          </a:p>
          <a:p>
            <a:pPr defTabSz="913575"/>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　　　　　④ </a:t>
            </a:r>
            <a:r>
              <a:rPr lang="en-US" altLang="ja-JP" sz="1400" dirty="0">
                <a:solidFill>
                  <a:prstClr val="black"/>
                </a:solidFill>
                <a:latin typeface="HG丸ｺﾞｼｯｸM-PRO" panose="020F0600000000000000" pitchFamily="50" charset="-128"/>
                <a:ea typeface="HG丸ｺﾞｼｯｸM-PRO" panose="020F0600000000000000" pitchFamily="50" charset="-128"/>
              </a:rPr>
              <a:t>24 </a:t>
            </a:r>
            <a:r>
              <a:rPr lang="ja-JP" altLang="en-US" sz="1400" dirty="0">
                <a:solidFill>
                  <a:prstClr val="black"/>
                </a:solidFill>
                <a:latin typeface="HG丸ｺﾞｼｯｸM-PRO" panose="020F0600000000000000" pitchFamily="50" charset="-128"/>
                <a:ea typeface="HG丸ｺﾞｼｯｸM-PRO" panose="020F0600000000000000" pitchFamily="50" charset="-128"/>
              </a:rPr>
              <a:t>時間</a:t>
            </a:r>
            <a:r>
              <a:rPr lang="en-US" altLang="ja-JP" sz="1400" dirty="0">
                <a:solidFill>
                  <a:prstClr val="black"/>
                </a:solidFill>
                <a:latin typeface="HG丸ｺﾞｼｯｸM-PRO" panose="020F0600000000000000" pitchFamily="50" charset="-128"/>
                <a:ea typeface="HG丸ｺﾞｼｯｸM-PRO" panose="020F0600000000000000" pitchFamily="50" charset="-128"/>
              </a:rPr>
              <a:t>365 </a:t>
            </a:r>
            <a:r>
              <a:rPr lang="ja-JP" altLang="en-US" sz="1400" dirty="0">
                <a:solidFill>
                  <a:prstClr val="black"/>
                </a:solidFill>
                <a:latin typeface="HG丸ｺﾞｼｯｸM-PRO" panose="020F0600000000000000" pitchFamily="50" charset="-128"/>
                <a:ea typeface="HG丸ｺﾞｼｯｸM-PRO" panose="020F0600000000000000" pitchFamily="50" charset="-128"/>
              </a:rPr>
              <a:t>日の在宅医療・介護提供体制の構築</a:t>
            </a:r>
          </a:p>
          <a:p>
            <a:pPr defTabSz="913575"/>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　　　　　⑤ </a:t>
            </a:r>
            <a:r>
              <a:rPr lang="ja-JP" altLang="en-US" sz="1400" dirty="0">
                <a:solidFill>
                  <a:prstClr val="black"/>
                </a:solidFill>
                <a:latin typeface="HG丸ｺﾞｼｯｸM-PRO" panose="020F0600000000000000" pitchFamily="50" charset="-128"/>
                <a:ea typeface="HG丸ｺﾞｼｯｸM-PRO" panose="020F0600000000000000" pitchFamily="50" charset="-128"/>
              </a:rPr>
              <a:t>地域包括支援センター・介護支援専門員等への支援</a:t>
            </a:r>
          </a:p>
          <a:p>
            <a:pPr defTabSz="913575"/>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　　　　　⑥ </a:t>
            </a:r>
            <a:r>
              <a:rPr lang="ja-JP" altLang="en-US" sz="1400" dirty="0">
                <a:solidFill>
                  <a:prstClr val="black"/>
                </a:solidFill>
                <a:latin typeface="HG丸ｺﾞｼｯｸM-PRO" panose="020F0600000000000000" pitchFamily="50" charset="-128"/>
                <a:ea typeface="HG丸ｺﾞｼｯｸM-PRO" panose="020F0600000000000000" pitchFamily="50" charset="-128"/>
              </a:rPr>
              <a:t>退院支援に資する医療・介護サービス提供施設間の連携体制を構築するための支援</a:t>
            </a:r>
          </a:p>
          <a:p>
            <a:pPr defTabSz="913575"/>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　　　　　⑦ </a:t>
            </a:r>
            <a:r>
              <a:rPr lang="ja-JP" altLang="en-US" sz="1400" dirty="0">
                <a:solidFill>
                  <a:prstClr val="black"/>
                </a:solidFill>
                <a:latin typeface="HG丸ｺﾞｼｯｸM-PRO" panose="020F0600000000000000" pitchFamily="50" charset="-128"/>
                <a:ea typeface="HG丸ｺﾞｼｯｸM-PRO" panose="020F0600000000000000" pitchFamily="50" charset="-128"/>
              </a:rPr>
              <a:t>在宅医療・介護サービスに関する地域住民への普及</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啓発</a:t>
            </a:r>
            <a:endParaRPr lang="en-US" altLang="ja-JP" sz="1400" dirty="0" smtClean="0">
              <a:solidFill>
                <a:prstClr val="black"/>
              </a:solidFill>
              <a:latin typeface="HG丸ｺﾞｼｯｸM-PRO" panose="020F0600000000000000" pitchFamily="50" charset="-128"/>
              <a:ea typeface="HG丸ｺﾞｼｯｸM-PRO" panose="020F0600000000000000" pitchFamily="50" charset="-128"/>
            </a:endParaRPr>
          </a:p>
          <a:p>
            <a:pPr defTabSz="913575"/>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defTabSz="913575"/>
            <a:endParaRPr lang="en-US" altLang="ja-JP" sz="1600" b="1" dirty="0" smtClean="0">
              <a:solidFill>
                <a:prstClr val="black"/>
              </a:solidFill>
              <a:latin typeface="HG丸ｺﾞｼｯｸM-PRO" panose="020F0600000000000000" pitchFamily="50" charset="-128"/>
              <a:ea typeface="HG丸ｺﾞｼｯｸM-PRO" panose="020F0600000000000000" pitchFamily="50" charset="-128"/>
            </a:endParaRPr>
          </a:p>
          <a:p>
            <a:pPr defTabSz="913575"/>
            <a:endParaRPr lang="en-US" altLang="ja-JP" sz="1600" b="1" dirty="0">
              <a:solidFill>
                <a:prstClr val="black"/>
              </a:solidFill>
              <a:latin typeface="HG丸ｺﾞｼｯｸM-PRO" panose="020F0600000000000000" pitchFamily="50" charset="-128"/>
              <a:ea typeface="HG丸ｺﾞｼｯｸM-PRO" panose="020F0600000000000000" pitchFamily="50" charset="-128"/>
            </a:endParaRPr>
          </a:p>
          <a:p>
            <a:pPr defTabSz="913575"/>
            <a:endParaRPr lang="en-US" altLang="ja-JP" sz="1600" b="1" dirty="0" smtClean="0">
              <a:solidFill>
                <a:prstClr val="black"/>
              </a:solidFill>
              <a:latin typeface="HG丸ｺﾞｼｯｸM-PRO" panose="020F0600000000000000" pitchFamily="50" charset="-128"/>
              <a:ea typeface="HG丸ｺﾞｼｯｸM-PRO" panose="020F0600000000000000" pitchFamily="50" charset="-128"/>
            </a:endParaRPr>
          </a:p>
          <a:p>
            <a:pPr defTabSz="913575"/>
            <a:endParaRPr lang="en-US" altLang="ja-JP" sz="1600" b="1" dirty="0">
              <a:solidFill>
                <a:prstClr val="black"/>
              </a:solidFill>
              <a:latin typeface="HG丸ｺﾞｼｯｸM-PRO" panose="020F0600000000000000" pitchFamily="50" charset="-128"/>
              <a:ea typeface="HG丸ｺﾞｼｯｸM-PRO" panose="020F0600000000000000" pitchFamily="50" charset="-128"/>
            </a:endParaRPr>
          </a:p>
          <a:p>
            <a:pPr defTabSz="913575"/>
            <a:endParaRPr lang="en-US" altLang="ja-JP" sz="1600" b="1"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70" name="スライド番号プレースホルダー 3"/>
          <p:cNvSpPr>
            <a:spLocks noGrp="1"/>
          </p:cNvSpPr>
          <p:nvPr>
            <p:ph type="sldNum" sz="quarter" idx="12"/>
          </p:nvPr>
        </p:nvSpPr>
        <p:spPr>
          <a:xfrm>
            <a:off x="7620742" y="6592305"/>
            <a:ext cx="2311400" cy="365125"/>
          </a:xfrm>
        </p:spPr>
        <p:txBody>
          <a:bodyPr/>
          <a:lstStyle/>
          <a:p>
            <a:fld id="{5A02BD7A-635E-43A0-8464-FD5073BFE4FA}" type="slidenum">
              <a:rPr lang="ja-JP" altLang="en-US" sz="1600">
                <a:solidFill>
                  <a:prstClr val="black"/>
                </a:solidFill>
              </a:rPr>
              <a:pPr/>
              <a:t>31</a:t>
            </a:fld>
            <a:endParaRPr lang="ja-JP" altLang="en-US" sz="1600" dirty="0">
              <a:solidFill>
                <a:prstClr val="black"/>
              </a:solidFill>
            </a:endParaRPr>
          </a:p>
        </p:txBody>
      </p:sp>
      <p:grpSp>
        <p:nvGrpSpPr>
          <p:cNvPr id="26" name="グループ化 25"/>
          <p:cNvGrpSpPr/>
          <p:nvPr/>
        </p:nvGrpSpPr>
        <p:grpSpPr>
          <a:xfrm>
            <a:off x="1208584" y="4365104"/>
            <a:ext cx="7272808" cy="2109692"/>
            <a:chOff x="1424608" y="4044686"/>
            <a:chExt cx="7344816" cy="2561588"/>
          </a:xfrm>
        </p:grpSpPr>
        <p:grpSp>
          <p:nvGrpSpPr>
            <p:cNvPr id="27" name="グループ化 26"/>
            <p:cNvGrpSpPr/>
            <p:nvPr/>
          </p:nvGrpSpPr>
          <p:grpSpPr>
            <a:xfrm>
              <a:off x="1424608" y="4044686"/>
              <a:ext cx="7344816" cy="1472546"/>
              <a:chOff x="5000271" y="3587754"/>
              <a:chExt cx="4392000" cy="1321774"/>
            </a:xfrm>
          </p:grpSpPr>
          <p:sp>
            <p:nvSpPr>
              <p:cNvPr id="36" name="角丸四角形 35"/>
              <p:cNvSpPr/>
              <p:nvPr/>
            </p:nvSpPr>
            <p:spPr>
              <a:xfrm>
                <a:off x="5000271" y="3713702"/>
                <a:ext cx="4392000" cy="1195826"/>
              </a:xfrm>
              <a:prstGeom prst="roundRect">
                <a:avLst/>
              </a:prstGeom>
              <a:ln w="19050"/>
            </p:spPr>
            <p:style>
              <a:lnRef idx="2">
                <a:schemeClr val="accent3"/>
              </a:lnRef>
              <a:fillRef idx="1">
                <a:schemeClr val="lt1"/>
              </a:fillRef>
              <a:effectRef idx="0">
                <a:schemeClr val="accent3"/>
              </a:effectRef>
              <a:fontRef idx="minor">
                <a:schemeClr val="dk1"/>
              </a:fontRef>
            </p:style>
            <p:txBody>
              <a:bodyPr rtlCol="0" anchor="ctr"/>
              <a:lstStyle/>
              <a:p>
                <a:pPr algn="ctr" defTabSz="913575"/>
                <a:endParaRPr lang="ja-JP" altLang="en-US" sz="1200">
                  <a:solidFill>
                    <a:prstClr val="black"/>
                  </a:solidFill>
                </a:endParaRPr>
              </a:p>
            </p:txBody>
          </p:sp>
          <p:sp>
            <p:nvSpPr>
              <p:cNvPr id="37" name="角丸四角形 36"/>
              <p:cNvSpPr/>
              <p:nvPr/>
            </p:nvSpPr>
            <p:spPr>
              <a:xfrm>
                <a:off x="5083004" y="3876649"/>
                <a:ext cx="1764000" cy="95028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病院</a:t>
                </a:r>
                <a:endParaRPr lang="en-US" altLang="ja-JP" sz="1050" dirty="0" smtClean="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・急性期</a:t>
                </a:r>
                <a:endParaRPr lang="en-US" altLang="ja-JP" sz="1050" dirty="0" smtClean="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・亜急性期</a:t>
                </a:r>
                <a:endParaRPr lang="en-US" altLang="ja-JP" sz="1050" dirty="0" smtClean="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・回復期リハビリ</a:t>
                </a:r>
                <a:endParaRPr lang="en-US" altLang="ja-JP" sz="1050" dirty="0" smtClean="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・地域の連携病院</a:t>
                </a:r>
                <a:endParaRPr lang="ja-JP" altLang="en-US"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38" name="角丸四角形 37"/>
              <p:cNvSpPr/>
              <p:nvPr/>
            </p:nvSpPr>
            <p:spPr>
              <a:xfrm>
                <a:off x="7548994" y="3887136"/>
                <a:ext cx="1764000" cy="964856"/>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en-US" altLang="ja-JP" sz="1200" b="1"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39" name="角丸四角形 38"/>
              <p:cNvSpPr/>
              <p:nvPr/>
            </p:nvSpPr>
            <p:spPr>
              <a:xfrm>
                <a:off x="7640541" y="3920950"/>
                <a:ext cx="1620000" cy="662653"/>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defTabSz="913575"/>
                <a:r>
                  <a:rPr lang="en-US" altLang="ja-JP" sz="1050" dirty="0" smtClean="0">
                    <a:solidFill>
                      <a:prstClr val="black"/>
                    </a:solidFill>
                    <a:latin typeface="HG丸ｺﾞｼｯｸM-PRO" pitchFamily="50" charset="-128"/>
                    <a:ea typeface="HG丸ｺﾞｼｯｸM-PRO" pitchFamily="50" charset="-128"/>
                  </a:rPr>
                  <a:t>A</a:t>
                </a:r>
                <a:r>
                  <a:rPr lang="ja-JP" altLang="en-US" sz="1050" dirty="0" smtClean="0">
                    <a:solidFill>
                      <a:prstClr val="black"/>
                    </a:solidFill>
                    <a:latin typeface="HG丸ｺﾞｼｯｸM-PRO" pitchFamily="50" charset="-128"/>
                    <a:ea typeface="HG丸ｺﾞｼｯｸM-PRO" pitchFamily="50" charset="-128"/>
                  </a:rPr>
                  <a:t>市</a:t>
                </a:r>
                <a:endParaRPr lang="en-US" altLang="ja-JP" sz="1050" dirty="0" smtClean="0">
                  <a:solidFill>
                    <a:prstClr val="black"/>
                  </a:solidFill>
                  <a:latin typeface="HG丸ｺﾞｼｯｸM-PRO" pitchFamily="50" charset="-128"/>
                  <a:ea typeface="HG丸ｺﾞｼｯｸM-PRO" pitchFamily="50" charset="-128"/>
                </a:endParaRPr>
              </a:p>
              <a:p>
                <a:pPr defTabSz="913575"/>
                <a:r>
                  <a:rPr lang="ja-JP" altLang="en-US" sz="1050" dirty="0" smtClean="0">
                    <a:solidFill>
                      <a:prstClr val="black"/>
                    </a:solidFill>
                    <a:latin typeface="HG丸ｺﾞｼｯｸM-PRO" pitchFamily="50" charset="-128"/>
                    <a:ea typeface="HG丸ｺﾞｼｯｸM-PRO" pitchFamily="50" charset="-128"/>
                  </a:rPr>
                  <a:t>・介護支援専門員</a:t>
                </a:r>
                <a:endParaRPr lang="en-US" altLang="ja-JP" sz="1050" dirty="0" smtClean="0">
                  <a:solidFill>
                    <a:prstClr val="black"/>
                  </a:solidFill>
                  <a:latin typeface="HG丸ｺﾞｼｯｸM-PRO" pitchFamily="50" charset="-128"/>
                  <a:ea typeface="HG丸ｺﾞｼｯｸM-PRO" pitchFamily="50" charset="-128"/>
                </a:endParaRPr>
              </a:p>
              <a:p>
                <a:pPr defTabSz="913575"/>
                <a:r>
                  <a:rPr lang="ja-JP" altLang="en-US" sz="1050" dirty="0" smtClean="0">
                    <a:solidFill>
                      <a:prstClr val="black"/>
                    </a:solidFill>
                    <a:latin typeface="HG丸ｺﾞｼｯｸM-PRO" pitchFamily="50" charset="-128"/>
                    <a:ea typeface="HG丸ｺﾞｼｯｸM-PRO" pitchFamily="50" charset="-128"/>
                  </a:rPr>
                  <a:t>・在宅医療連携拠点（医師会等）</a:t>
                </a:r>
                <a:endParaRPr lang="en-US" altLang="ja-JP" sz="1050" dirty="0" smtClean="0">
                  <a:solidFill>
                    <a:prstClr val="black"/>
                  </a:solidFill>
                  <a:latin typeface="HG丸ｺﾞｼｯｸM-PRO" pitchFamily="50" charset="-128"/>
                  <a:ea typeface="HG丸ｺﾞｼｯｸM-PRO" pitchFamily="50" charset="-128"/>
                </a:endParaRPr>
              </a:p>
              <a:p>
                <a:pPr defTabSz="913575"/>
                <a:r>
                  <a:rPr lang="ja-JP" altLang="en-US" sz="1050" dirty="0" smtClean="0">
                    <a:solidFill>
                      <a:prstClr val="black"/>
                    </a:solidFill>
                    <a:latin typeface="HG丸ｺﾞｼｯｸM-PRO" pitchFamily="50" charset="-128"/>
                    <a:ea typeface="HG丸ｺﾞｼｯｸM-PRO" pitchFamily="50" charset="-128"/>
                  </a:rPr>
                  <a:t>・地域包括支援センター</a:t>
                </a:r>
                <a:endParaRPr lang="ja-JP" altLang="en-US" sz="1050" dirty="0">
                  <a:solidFill>
                    <a:prstClr val="black"/>
                  </a:solidFill>
                  <a:latin typeface="HG丸ｺﾞｼｯｸM-PRO" pitchFamily="50" charset="-128"/>
                  <a:ea typeface="HG丸ｺﾞｼｯｸM-PRO" pitchFamily="50" charset="-128"/>
                </a:endParaRPr>
              </a:p>
            </p:txBody>
          </p:sp>
          <p:sp>
            <p:nvSpPr>
              <p:cNvPr id="48" name="角丸四角形 47"/>
              <p:cNvSpPr/>
              <p:nvPr/>
            </p:nvSpPr>
            <p:spPr>
              <a:xfrm>
                <a:off x="7640541" y="4610935"/>
                <a:ext cx="468000" cy="216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defTabSz="913575"/>
                <a:r>
                  <a:rPr lang="en-US" altLang="ja-JP" sz="1200" dirty="0">
                    <a:solidFill>
                      <a:prstClr val="black"/>
                    </a:solidFill>
                    <a:latin typeface="HG丸ｺﾞｼｯｸM-PRO" pitchFamily="50" charset="-128"/>
                    <a:ea typeface="HG丸ｺﾞｼｯｸM-PRO" pitchFamily="50" charset="-128"/>
                  </a:rPr>
                  <a:t>B</a:t>
                </a:r>
                <a:r>
                  <a:rPr lang="ja-JP" altLang="en-US" sz="1200" dirty="0" smtClean="0">
                    <a:solidFill>
                      <a:prstClr val="black"/>
                    </a:solidFill>
                    <a:latin typeface="HG丸ｺﾞｼｯｸM-PRO" pitchFamily="50" charset="-128"/>
                    <a:ea typeface="HG丸ｺﾞｼｯｸM-PRO" pitchFamily="50" charset="-128"/>
                  </a:rPr>
                  <a:t>市</a:t>
                </a:r>
                <a:endParaRPr lang="ja-JP" altLang="en-US" sz="1200" dirty="0">
                  <a:solidFill>
                    <a:prstClr val="black"/>
                  </a:solidFill>
                  <a:latin typeface="HG丸ｺﾞｼｯｸM-PRO" pitchFamily="50" charset="-128"/>
                  <a:ea typeface="HG丸ｺﾞｼｯｸM-PRO" pitchFamily="50" charset="-128"/>
                </a:endParaRPr>
              </a:p>
            </p:txBody>
          </p:sp>
          <p:sp>
            <p:nvSpPr>
              <p:cNvPr id="49" name="角丸四角形 48"/>
              <p:cNvSpPr/>
              <p:nvPr/>
            </p:nvSpPr>
            <p:spPr>
              <a:xfrm>
                <a:off x="8200780" y="4628893"/>
                <a:ext cx="468000" cy="216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defTabSz="913575"/>
                <a:r>
                  <a:rPr lang="en-US" altLang="ja-JP" sz="1200" dirty="0" smtClean="0">
                    <a:solidFill>
                      <a:prstClr val="black"/>
                    </a:solidFill>
                    <a:latin typeface="HG丸ｺﾞｼｯｸM-PRO" pitchFamily="50" charset="-128"/>
                    <a:ea typeface="HG丸ｺﾞｼｯｸM-PRO" pitchFamily="50" charset="-128"/>
                  </a:rPr>
                  <a:t>C</a:t>
                </a:r>
                <a:r>
                  <a:rPr lang="ja-JP" altLang="en-US" sz="1200" dirty="0" smtClean="0">
                    <a:solidFill>
                      <a:prstClr val="black"/>
                    </a:solidFill>
                    <a:latin typeface="HG丸ｺﾞｼｯｸM-PRO" pitchFamily="50" charset="-128"/>
                    <a:ea typeface="HG丸ｺﾞｼｯｸM-PRO" pitchFamily="50" charset="-128"/>
                  </a:rPr>
                  <a:t>市</a:t>
                </a:r>
                <a:endParaRPr lang="ja-JP" altLang="en-US" sz="1200" dirty="0">
                  <a:solidFill>
                    <a:prstClr val="black"/>
                  </a:solidFill>
                  <a:latin typeface="HG丸ｺﾞｼｯｸM-PRO" pitchFamily="50" charset="-128"/>
                  <a:ea typeface="HG丸ｺﾞｼｯｸM-PRO" pitchFamily="50" charset="-128"/>
                </a:endParaRPr>
              </a:p>
            </p:txBody>
          </p:sp>
          <p:sp>
            <p:nvSpPr>
              <p:cNvPr id="50" name="角丸四角形 49"/>
              <p:cNvSpPr/>
              <p:nvPr/>
            </p:nvSpPr>
            <p:spPr>
              <a:xfrm>
                <a:off x="8713175" y="4631325"/>
                <a:ext cx="468000" cy="216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defTabSz="913575"/>
                <a:r>
                  <a:rPr lang="en-US" altLang="ja-JP" sz="1200" dirty="0" smtClean="0">
                    <a:solidFill>
                      <a:prstClr val="black"/>
                    </a:solidFill>
                    <a:latin typeface="HG丸ｺﾞｼｯｸM-PRO" pitchFamily="50" charset="-128"/>
                    <a:ea typeface="HG丸ｺﾞｼｯｸM-PRO" pitchFamily="50" charset="-128"/>
                  </a:rPr>
                  <a:t>D</a:t>
                </a:r>
                <a:r>
                  <a:rPr lang="ja-JP" altLang="en-US" sz="1200" dirty="0" smtClean="0">
                    <a:solidFill>
                      <a:prstClr val="black"/>
                    </a:solidFill>
                    <a:latin typeface="HG丸ｺﾞｼｯｸM-PRO" pitchFamily="50" charset="-128"/>
                    <a:ea typeface="HG丸ｺﾞｼｯｸM-PRO" pitchFamily="50" charset="-128"/>
                  </a:rPr>
                  <a:t>市</a:t>
                </a:r>
                <a:endParaRPr lang="ja-JP" altLang="en-US" sz="1200" dirty="0">
                  <a:solidFill>
                    <a:prstClr val="black"/>
                  </a:solidFill>
                  <a:latin typeface="HG丸ｺﾞｼｯｸM-PRO" pitchFamily="50" charset="-128"/>
                  <a:ea typeface="HG丸ｺﾞｼｯｸM-PRO" pitchFamily="50" charset="-128"/>
                </a:endParaRPr>
              </a:p>
            </p:txBody>
          </p:sp>
          <p:sp>
            <p:nvSpPr>
              <p:cNvPr id="54" name="左右矢印 53"/>
              <p:cNvSpPr/>
              <p:nvPr/>
            </p:nvSpPr>
            <p:spPr>
              <a:xfrm>
                <a:off x="6813573" y="3993381"/>
                <a:ext cx="792000" cy="540000"/>
              </a:xfrm>
              <a:prstGeom prst="leftRightArrow">
                <a:avLst/>
              </a:prstGeom>
              <a:solidFill>
                <a:schemeClr val="accent3">
                  <a:lumMod val="60000"/>
                  <a:lumOff val="40000"/>
                </a:schemeClr>
              </a:solidFill>
              <a:ln w="12700">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913575"/>
                <a:r>
                  <a:rPr lang="ja-JP" altLang="en-US" sz="1200" b="1" dirty="0" smtClean="0">
                    <a:solidFill>
                      <a:prstClr val="black"/>
                    </a:solidFill>
                    <a:latin typeface="HG丸ｺﾞｼｯｸM-PRO" panose="020F0600000000000000" pitchFamily="50" charset="-128"/>
                    <a:ea typeface="HG丸ｺﾞｼｯｸM-PRO" panose="020F0600000000000000" pitchFamily="50" charset="-128"/>
                  </a:rPr>
                  <a:t>連携</a:t>
                </a:r>
                <a:endParaRPr lang="ja-JP" altLang="en-US" sz="12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55" name="角丸四角形 54"/>
              <p:cNvSpPr/>
              <p:nvPr/>
            </p:nvSpPr>
            <p:spPr>
              <a:xfrm>
                <a:off x="6201573" y="3587754"/>
                <a:ext cx="2016000" cy="251895"/>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defTabSz="913575"/>
                <a:r>
                  <a:rPr lang="ja-JP" altLang="en-US" sz="1200" dirty="0" smtClean="0">
                    <a:solidFill>
                      <a:prstClr val="black"/>
                    </a:solidFill>
                    <a:latin typeface="HG丸ｺﾞｼｯｸM-PRO" pitchFamily="50" charset="-128"/>
                    <a:ea typeface="HG丸ｺﾞｼｯｸM-PRO" pitchFamily="50" charset="-128"/>
                  </a:rPr>
                  <a:t>モデル</a:t>
                </a:r>
                <a:r>
                  <a:rPr lang="ja-JP" altLang="en-US" sz="1200" dirty="0">
                    <a:solidFill>
                      <a:prstClr val="black"/>
                    </a:solidFill>
                    <a:latin typeface="HG丸ｺﾞｼｯｸM-PRO" pitchFamily="50" charset="-128"/>
                    <a:ea typeface="HG丸ｺﾞｼｯｸM-PRO" pitchFamily="50" charset="-128"/>
                  </a:rPr>
                  <a:t>二次</a:t>
                </a:r>
                <a:r>
                  <a:rPr lang="ja-JP" altLang="en-US" sz="1200" dirty="0" smtClean="0">
                    <a:solidFill>
                      <a:prstClr val="black"/>
                    </a:solidFill>
                    <a:latin typeface="HG丸ｺﾞｼｯｸM-PRO" pitchFamily="50" charset="-128"/>
                    <a:ea typeface="HG丸ｺﾞｼｯｸM-PRO" pitchFamily="50" charset="-128"/>
                  </a:rPr>
                  <a:t>医療</a:t>
                </a:r>
                <a:r>
                  <a:rPr lang="ja-JP" altLang="en-US" sz="1200" dirty="0">
                    <a:solidFill>
                      <a:prstClr val="black"/>
                    </a:solidFill>
                    <a:latin typeface="HG丸ｺﾞｼｯｸM-PRO" pitchFamily="50" charset="-128"/>
                    <a:ea typeface="HG丸ｺﾞｼｯｸM-PRO" pitchFamily="50" charset="-128"/>
                  </a:rPr>
                  <a:t>圏</a:t>
                </a:r>
              </a:p>
            </p:txBody>
          </p:sp>
        </p:grpSp>
        <p:grpSp>
          <p:nvGrpSpPr>
            <p:cNvPr id="28" name="グループ化 27"/>
            <p:cNvGrpSpPr/>
            <p:nvPr/>
          </p:nvGrpSpPr>
          <p:grpSpPr>
            <a:xfrm>
              <a:off x="4088905" y="5085185"/>
              <a:ext cx="1984815" cy="1521089"/>
              <a:chOff x="6317819" y="5216149"/>
              <a:chExt cx="1984815" cy="1521089"/>
            </a:xfrm>
          </p:grpSpPr>
          <p:grpSp>
            <p:nvGrpSpPr>
              <p:cNvPr id="29" name="グループ化 28"/>
              <p:cNvGrpSpPr/>
              <p:nvPr/>
            </p:nvGrpSpPr>
            <p:grpSpPr>
              <a:xfrm>
                <a:off x="6713325" y="5216149"/>
                <a:ext cx="1324475" cy="360040"/>
                <a:chOff x="5337899" y="5283522"/>
                <a:chExt cx="3720873" cy="723780"/>
              </a:xfrm>
            </p:grpSpPr>
            <p:sp>
              <p:nvSpPr>
                <p:cNvPr id="34" name="二等辺三角形 33"/>
                <p:cNvSpPr/>
                <p:nvPr/>
              </p:nvSpPr>
              <p:spPr>
                <a:xfrm>
                  <a:off x="5755423" y="5283522"/>
                  <a:ext cx="2731972" cy="31440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sz="1100" dirty="0">
                    <a:solidFill>
                      <a:prstClr val="white"/>
                    </a:solidFill>
                    <a:latin typeface="HG丸ｺﾞｼｯｸM-PRO" pitchFamily="50" charset="-128"/>
                    <a:ea typeface="HG丸ｺﾞｼｯｸM-PRO" pitchFamily="50" charset="-128"/>
                  </a:endParaRPr>
                </a:p>
              </p:txBody>
            </p:sp>
            <p:sp>
              <p:nvSpPr>
                <p:cNvPr id="35" name="角丸四角形 34"/>
                <p:cNvSpPr/>
                <p:nvPr/>
              </p:nvSpPr>
              <p:spPr>
                <a:xfrm>
                  <a:off x="5337899" y="5625985"/>
                  <a:ext cx="3720873" cy="38131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defTabSz="913575"/>
                  <a:r>
                    <a:rPr lang="ja-JP" altLang="en-US" sz="1000" dirty="0" smtClean="0">
                      <a:solidFill>
                        <a:prstClr val="black"/>
                      </a:solidFill>
                      <a:latin typeface="HG丸ｺﾞｼｯｸM-PRO" pitchFamily="50" charset="-128"/>
                      <a:ea typeface="HG丸ｺﾞｼｯｸM-PRO" pitchFamily="50" charset="-128"/>
                    </a:rPr>
                    <a:t>保健所・医師会等</a:t>
                  </a:r>
                  <a:endParaRPr lang="ja-JP" altLang="en-US" sz="1000" dirty="0">
                    <a:solidFill>
                      <a:prstClr val="black"/>
                    </a:solidFill>
                    <a:latin typeface="HG丸ｺﾞｼｯｸM-PRO" pitchFamily="50" charset="-128"/>
                    <a:ea typeface="HG丸ｺﾞｼｯｸM-PRO" pitchFamily="50" charset="-128"/>
                  </a:endParaRPr>
                </a:p>
              </p:txBody>
            </p:sp>
          </p:grpSp>
          <p:sp>
            <p:nvSpPr>
              <p:cNvPr id="30" name="二等辺三角形 29"/>
              <p:cNvSpPr/>
              <p:nvPr/>
            </p:nvSpPr>
            <p:spPr>
              <a:xfrm>
                <a:off x="6317819" y="6176049"/>
                <a:ext cx="1930794" cy="314406"/>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r>
                  <a:rPr lang="ja-JP" altLang="en-US" sz="1000" dirty="0" smtClean="0">
                    <a:solidFill>
                      <a:prstClr val="white"/>
                    </a:solidFill>
                    <a:latin typeface="HG丸ｺﾞｼｯｸM-PRO" pitchFamily="50" charset="-128"/>
                    <a:ea typeface="HG丸ｺﾞｼｯｸM-PRO" pitchFamily="50" charset="-128"/>
                  </a:rPr>
                  <a:t>バックアップ</a:t>
                </a:r>
                <a:endParaRPr lang="ja-JP" altLang="en-US" sz="1000" dirty="0">
                  <a:solidFill>
                    <a:prstClr val="white"/>
                  </a:solidFill>
                  <a:latin typeface="HG丸ｺﾞｼｯｸM-PRO" pitchFamily="50" charset="-128"/>
                  <a:ea typeface="HG丸ｺﾞｼｯｸM-PRO" pitchFamily="50" charset="-128"/>
                </a:endParaRPr>
              </a:p>
            </p:txBody>
          </p:sp>
          <p:sp>
            <p:nvSpPr>
              <p:cNvPr id="31" name="角丸四角形 30"/>
              <p:cNvSpPr/>
              <p:nvPr/>
            </p:nvSpPr>
            <p:spPr>
              <a:xfrm>
                <a:off x="6393716" y="6521237"/>
                <a:ext cx="1854892" cy="216001"/>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defTabSz="913575"/>
                <a:r>
                  <a:rPr lang="ja-JP" altLang="en-US" sz="1100" dirty="0" smtClean="0">
                    <a:solidFill>
                      <a:prstClr val="black"/>
                    </a:solidFill>
                    <a:latin typeface="HG丸ｺﾞｼｯｸM-PRO" pitchFamily="50" charset="-128"/>
                    <a:ea typeface="HG丸ｺﾞｼｯｸM-PRO" pitchFamily="50" charset="-128"/>
                  </a:rPr>
                  <a:t>国（アドバイザー組織）</a:t>
                </a:r>
                <a:endParaRPr lang="ja-JP" altLang="en-US" sz="1100" dirty="0">
                  <a:solidFill>
                    <a:prstClr val="black"/>
                  </a:solidFill>
                  <a:latin typeface="HG丸ｺﾞｼｯｸM-PRO" pitchFamily="50" charset="-128"/>
                  <a:ea typeface="HG丸ｺﾞｼｯｸM-PRO" pitchFamily="50" charset="-128"/>
                </a:endParaRPr>
              </a:p>
            </p:txBody>
          </p:sp>
          <p:sp>
            <p:nvSpPr>
              <p:cNvPr id="32" name="二等辺三角形 31"/>
              <p:cNvSpPr/>
              <p:nvPr/>
            </p:nvSpPr>
            <p:spPr>
              <a:xfrm>
                <a:off x="6393716" y="5584098"/>
                <a:ext cx="1908918" cy="31440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r>
                  <a:rPr lang="ja-JP" altLang="en-US" sz="1000" dirty="0" smtClean="0">
                    <a:solidFill>
                      <a:prstClr val="white"/>
                    </a:solidFill>
                    <a:latin typeface="HG丸ｺﾞｼｯｸM-PRO" pitchFamily="50" charset="-128"/>
                    <a:ea typeface="HG丸ｺﾞｼｯｸM-PRO" pitchFamily="50" charset="-128"/>
                  </a:rPr>
                  <a:t>バックアップ</a:t>
                </a:r>
                <a:endParaRPr lang="ja-JP" altLang="en-US" sz="1000" dirty="0">
                  <a:solidFill>
                    <a:prstClr val="white"/>
                  </a:solidFill>
                  <a:latin typeface="HG丸ｺﾞｼｯｸM-PRO" pitchFamily="50" charset="-128"/>
                  <a:ea typeface="HG丸ｺﾞｼｯｸM-PRO" pitchFamily="50" charset="-128"/>
                </a:endParaRPr>
              </a:p>
            </p:txBody>
          </p:sp>
          <p:sp>
            <p:nvSpPr>
              <p:cNvPr id="33" name="角丸四角形 32"/>
              <p:cNvSpPr/>
              <p:nvPr/>
            </p:nvSpPr>
            <p:spPr>
              <a:xfrm>
                <a:off x="6393716" y="5929282"/>
                <a:ext cx="1908918" cy="21600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defTabSz="913575"/>
                <a:r>
                  <a:rPr lang="ja-JP" altLang="en-US" sz="1100" dirty="0" smtClean="0">
                    <a:solidFill>
                      <a:prstClr val="black"/>
                    </a:solidFill>
                    <a:latin typeface="HG丸ｺﾞｼｯｸM-PRO" pitchFamily="50" charset="-128"/>
                    <a:ea typeface="HG丸ｺﾞｼｯｸM-PRO" pitchFamily="50" charset="-128"/>
                  </a:rPr>
                  <a:t>モデル都道府県</a:t>
                </a:r>
                <a:endParaRPr lang="ja-JP" altLang="en-US" sz="1100" dirty="0">
                  <a:solidFill>
                    <a:prstClr val="black"/>
                  </a:solidFill>
                  <a:latin typeface="HG丸ｺﾞｼｯｸM-PRO" pitchFamily="50" charset="-128"/>
                  <a:ea typeface="HG丸ｺﾞｼｯｸM-PRO" pitchFamily="50" charset="-128"/>
                </a:endParaRPr>
              </a:p>
            </p:txBody>
          </p:sp>
        </p:grpSp>
      </p:grpSp>
      <p:sp>
        <p:nvSpPr>
          <p:cNvPr id="56" name="テキスト ボックス 55"/>
          <p:cNvSpPr txBox="1"/>
          <p:nvPr/>
        </p:nvSpPr>
        <p:spPr>
          <a:xfrm>
            <a:off x="5970850" y="5733294"/>
            <a:ext cx="3302630" cy="830997"/>
          </a:xfrm>
          <a:prstGeom prst="rect">
            <a:avLst/>
          </a:prstGeom>
          <a:noFill/>
          <a:ln>
            <a:solidFill>
              <a:schemeClr val="accent1"/>
            </a:solidFill>
            <a:prstDash val="solid"/>
          </a:ln>
        </p:spPr>
        <p:txBody>
          <a:bodyPr wrap="square" rtlCol="0">
            <a:spAutoFit/>
          </a:bodyPr>
          <a:lstStyle/>
          <a:p>
            <a:pPr defTabSz="913575"/>
            <a:r>
              <a:rPr lang="ja-JP" altLang="en-US" sz="1200" b="1" dirty="0" smtClean="0">
                <a:solidFill>
                  <a:prstClr val="black"/>
                </a:solidFill>
                <a:latin typeface="HG丸ｺﾞｼｯｸM-PRO" panose="020F0600000000000000" pitchFamily="50" charset="-128"/>
                <a:ea typeface="HG丸ｺﾞｼｯｸM-PRO" panose="020F0600000000000000" pitchFamily="50" charset="-128"/>
              </a:rPr>
              <a:t>参加都道府県</a:t>
            </a:r>
            <a:endParaRPr lang="en-US" altLang="ja-JP" sz="1200" b="1" dirty="0" smtClean="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200" dirty="0">
                <a:solidFill>
                  <a:prstClr val="black"/>
                </a:solidFill>
                <a:latin typeface="HG丸ｺﾞｼｯｸM-PRO" panose="020F0600000000000000" pitchFamily="50" charset="-128"/>
                <a:ea typeface="HG丸ｺﾞｼｯｸM-PRO" panose="020F0600000000000000" pitchFamily="50" charset="-128"/>
              </a:rPr>
              <a:t>　</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９府県</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ja-JP" sz="1200" dirty="0" smtClean="0">
                <a:solidFill>
                  <a:prstClr val="black"/>
                </a:solidFill>
                <a:latin typeface="HG丸ｺﾞｼｯｸM-PRO" panose="020F0600000000000000" pitchFamily="50" charset="-128"/>
                <a:ea typeface="HG丸ｺﾞｼｯｸM-PRO" panose="020F0600000000000000" pitchFamily="50" charset="-128"/>
              </a:rPr>
              <a:t>岩手県</a:t>
            </a:r>
            <a:r>
              <a:rPr lang="ja-JP" altLang="ja-JP" sz="1200" dirty="0">
                <a:solidFill>
                  <a:prstClr val="black"/>
                </a:solidFill>
                <a:latin typeface="HG丸ｺﾞｼｯｸM-PRO" panose="020F0600000000000000" pitchFamily="50" charset="-128"/>
                <a:ea typeface="HG丸ｺﾞｼｯｸM-PRO" panose="020F0600000000000000" pitchFamily="50" charset="-128"/>
              </a:rPr>
              <a:t>、富山県、滋賀県</a:t>
            </a:r>
            <a:r>
              <a:rPr lang="ja-JP" altLang="ja-JP" sz="1200" dirty="0" smtClean="0">
                <a:solidFill>
                  <a:prstClr val="black"/>
                </a:solidFill>
                <a:latin typeface="HG丸ｺﾞｼｯｸM-PRO" panose="020F0600000000000000" pitchFamily="50" charset="-128"/>
                <a:ea typeface="HG丸ｺﾞｼｯｸM-PRO" panose="020F0600000000000000" pitchFamily="50" charset="-128"/>
              </a:rPr>
              <a:t>、和歌山県、京都府</a:t>
            </a:r>
            <a:r>
              <a:rPr lang="ja-JP" altLang="ja-JP" sz="1200" dirty="0">
                <a:solidFill>
                  <a:prstClr val="black"/>
                </a:solidFill>
                <a:latin typeface="HG丸ｺﾞｼｯｸM-PRO" panose="020F0600000000000000" pitchFamily="50" charset="-128"/>
                <a:ea typeface="HG丸ｺﾞｼｯｸM-PRO" panose="020F0600000000000000" pitchFamily="50" charset="-128"/>
              </a:rPr>
              <a:t>、兵庫県</a:t>
            </a:r>
            <a:r>
              <a:rPr lang="ja-JP" altLang="ja-JP" sz="1200" dirty="0" smtClean="0">
                <a:solidFill>
                  <a:prstClr val="black"/>
                </a:solidFill>
                <a:latin typeface="HG丸ｺﾞｼｯｸM-PRO" panose="020F0600000000000000" pitchFamily="50" charset="-128"/>
                <a:ea typeface="HG丸ｺﾞｼｯｸM-PRO" panose="020F0600000000000000" pitchFamily="50" charset="-128"/>
              </a:rPr>
              <a:t>、徳島県</a:t>
            </a:r>
            <a:r>
              <a:rPr lang="ja-JP" altLang="ja-JP" sz="1200" dirty="0">
                <a:solidFill>
                  <a:prstClr val="black"/>
                </a:solidFill>
                <a:latin typeface="HG丸ｺﾞｼｯｸM-PRO" panose="020F0600000000000000" pitchFamily="50" charset="-128"/>
                <a:ea typeface="HG丸ｺﾞｼｯｸM-PRO" panose="020F0600000000000000" pitchFamily="50" charset="-128"/>
              </a:rPr>
              <a:t>、大分県、</a:t>
            </a:r>
            <a:r>
              <a:rPr lang="ja-JP" altLang="ja-JP" sz="1200" dirty="0" smtClean="0">
                <a:solidFill>
                  <a:prstClr val="black"/>
                </a:solidFill>
                <a:latin typeface="HG丸ｺﾞｼｯｸM-PRO" panose="020F0600000000000000" pitchFamily="50" charset="-128"/>
                <a:ea typeface="HG丸ｺﾞｼｯｸM-PRO" panose="020F0600000000000000" pitchFamily="50" charset="-128"/>
              </a:rPr>
              <a:t>鹿児島県</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0574787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正方形/長方形 139"/>
          <p:cNvSpPr/>
          <p:nvPr/>
        </p:nvSpPr>
        <p:spPr>
          <a:xfrm>
            <a:off x="1481534" y="5679930"/>
            <a:ext cx="8382137" cy="699257"/>
          </a:xfrm>
          <a:prstGeom prst="rect">
            <a:avLst/>
          </a:prstGeom>
          <a:solidFill>
            <a:schemeClr val="accent6">
              <a:lumMod val="40000"/>
              <a:lumOff val="60000"/>
            </a:schemeClr>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lIns="68415" tIns="34208" rIns="68415" bIns="34208" rtlCol="0" anchor="t"/>
          <a:lstStyle/>
          <a:p>
            <a:pPr defTabSz="957816"/>
            <a:endParaRPr lang="en-US" altLang="ja-JP" sz="7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38" name="正方形/長方形 137"/>
          <p:cNvSpPr/>
          <p:nvPr/>
        </p:nvSpPr>
        <p:spPr>
          <a:xfrm>
            <a:off x="1235186" y="4825165"/>
            <a:ext cx="8644719" cy="700424"/>
          </a:xfrm>
          <a:prstGeom prst="rect">
            <a:avLst/>
          </a:prstGeom>
          <a:solidFill>
            <a:schemeClr val="accent6">
              <a:lumMod val="40000"/>
              <a:lumOff val="60000"/>
            </a:schemeClr>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lIns="68415" tIns="34208" rIns="68415" bIns="34208" rtlCol="0" anchor="t"/>
          <a:lstStyle/>
          <a:p>
            <a:pPr defTabSz="957816"/>
            <a:endParaRPr lang="en-US" altLang="ja-JP" sz="7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39" name="角丸四角形 138"/>
          <p:cNvSpPr/>
          <p:nvPr/>
        </p:nvSpPr>
        <p:spPr>
          <a:xfrm>
            <a:off x="3895393" y="4729775"/>
            <a:ext cx="3447768" cy="190857"/>
          </a:xfrm>
          <a:prstGeom prst="roundRect">
            <a:avLst/>
          </a:prstGeom>
        </p:spPr>
        <p:style>
          <a:lnRef idx="0">
            <a:schemeClr val="accent6"/>
          </a:lnRef>
          <a:fillRef idx="3">
            <a:schemeClr val="accent6"/>
          </a:fillRef>
          <a:effectRef idx="3">
            <a:schemeClr val="accent6"/>
          </a:effectRef>
          <a:fontRef idx="minor">
            <a:schemeClr val="lt1"/>
          </a:fontRef>
        </p:style>
        <p:txBody>
          <a:bodyPr lIns="68415" tIns="34208" rIns="68415" bIns="34208" rtlCol="0" anchor="ctr"/>
          <a:lstStyle/>
          <a:p>
            <a:pPr algn="ctr" defTabSz="957816"/>
            <a:r>
              <a:rPr lang="ja-JP" altLang="en-US" sz="700" b="1" dirty="0">
                <a:solidFill>
                  <a:prstClr val="black"/>
                </a:solidFill>
                <a:latin typeface="HG丸ｺﾞｼｯｸM-PRO" panose="020F0600000000000000" pitchFamily="50" charset="-128"/>
                <a:ea typeface="HG丸ｺﾞｼｯｸM-PRO" panose="020F0600000000000000" pitchFamily="50" charset="-128"/>
              </a:rPr>
              <a:t>医療介護連携調整会議⑤</a:t>
            </a:r>
            <a:r>
              <a:rPr lang="en-US" altLang="ja-JP" sz="700" b="1" dirty="0">
                <a:solidFill>
                  <a:prstClr val="black"/>
                </a:solidFill>
                <a:latin typeface="HG丸ｺﾞｼｯｸM-PRO" panose="020F0600000000000000" pitchFamily="50" charset="-128"/>
                <a:ea typeface="HG丸ｺﾞｼｯｸM-PRO" panose="020F0600000000000000" pitchFamily="50" charset="-128"/>
              </a:rPr>
              <a:t>【</a:t>
            </a:r>
            <a:r>
              <a:rPr lang="ja-JP" altLang="en-US" sz="700" b="1" dirty="0">
                <a:solidFill>
                  <a:prstClr val="black"/>
                </a:solidFill>
                <a:latin typeface="HG丸ｺﾞｼｯｸM-PRO" panose="020F0600000000000000" pitchFamily="50" charset="-128"/>
                <a:ea typeface="HG丸ｺﾞｼｯｸM-PRO" panose="020F0600000000000000" pitchFamily="50" charset="-128"/>
              </a:rPr>
              <a:t>第１回病院・ケアマネ協議</a:t>
            </a:r>
            <a:r>
              <a:rPr lang="en-US" altLang="ja-JP" sz="700" b="1" dirty="0">
                <a:solidFill>
                  <a:prstClr val="black"/>
                </a:solidFill>
                <a:latin typeface="HG丸ｺﾞｼｯｸM-PRO" panose="020F0600000000000000" pitchFamily="50" charset="-128"/>
                <a:ea typeface="HG丸ｺﾞｼｯｸM-PRO" panose="020F0600000000000000" pitchFamily="50" charset="-128"/>
              </a:rPr>
              <a:t>】</a:t>
            </a:r>
            <a:endParaRPr lang="ja-JP" altLang="en-US" sz="7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8" name="正方形/長方形 7"/>
          <p:cNvSpPr/>
          <p:nvPr/>
        </p:nvSpPr>
        <p:spPr>
          <a:xfrm>
            <a:off x="3142070" y="4961468"/>
            <a:ext cx="2256695" cy="526031"/>
          </a:xfrm>
          <a:prstGeom prst="rect">
            <a:avLst/>
          </a:prstGeom>
          <a:ln/>
        </p:spPr>
        <p:style>
          <a:lnRef idx="2">
            <a:schemeClr val="accent5"/>
          </a:lnRef>
          <a:fillRef idx="1">
            <a:schemeClr val="lt1"/>
          </a:fillRef>
          <a:effectRef idx="0">
            <a:schemeClr val="accent5"/>
          </a:effectRef>
          <a:fontRef idx="minor">
            <a:schemeClr val="dk1"/>
          </a:fontRef>
        </p:style>
        <p:txBody>
          <a:bodyPr lIns="68415" tIns="34208" rIns="68415" bIns="34208" rtlCol="0" anchor="ctr"/>
          <a:lstStyle/>
          <a:p>
            <a:pPr algn="ctr" defTabSz="957816"/>
            <a:r>
              <a:rPr lang="ja-JP" altLang="en-US" sz="700" b="1" dirty="0">
                <a:solidFill>
                  <a:prstClr val="black"/>
                </a:solidFill>
                <a:latin typeface="HG丸ｺﾞｼｯｸM-PRO" panose="020F0600000000000000" pitchFamily="50" charset="-128"/>
                <a:ea typeface="HG丸ｺﾞｼｯｸM-PRO" panose="020F0600000000000000" pitchFamily="50" charset="-128"/>
              </a:rPr>
              <a:t>医療介護連携調整会議の開催・コーディネート</a:t>
            </a:r>
            <a:endParaRPr lang="en-US" altLang="ja-JP" sz="700" b="1" dirty="0">
              <a:solidFill>
                <a:prstClr val="black"/>
              </a:solidFill>
              <a:latin typeface="HG丸ｺﾞｼｯｸM-PRO" panose="020F0600000000000000" pitchFamily="50" charset="-128"/>
              <a:ea typeface="HG丸ｺﾞｼｯｸM-PRO" panose="020F0600000000000000" pitchFamily="50" charset="-128"/>
            </a:endParaRPr>
          </a:p>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・圏域における退院支援状況</a:t>
            </a:r>
            <a:r>
              <a:rPr lang="en-US" altLang="ja-JP" sz="700" dirty="0">
                <a:solidFill>
                  <a:prstClr val="black"/>
                </a:solidFill>
                <a:latin typeface="HG丸ｺﾞｼｯｸM-PRO" panose="020F0600000000000000" pitchFamily="50" charset="-128"/>
                <a:ea typeface="HG丸ｺﾞｼｯｸM-PRO" panose="020F0600000000000000" pitchFamily="50" charset="-128"/>
              </a:rPr>
              <a:t>(</a:t>
            </a:r>
            <a:r>
              <a:rPr lang="ja-JP" altLang="en-US" sz="700" dirty="0">
                <a:solidFill>
                  <a:prstClr val="black"/>
                </a:solidFill>
                <a:latin typeface="HG丸ｺﾞｼｯｸM-PRO" panose="020F0600000000000000" pitchFamily="50" charset="-128"/>
                <a:ea typeface="HG丸ｺﾞｼｯｸM-PRO" panose="020F0600000000000000" pitchFamily="50" charset="-128"/>
              </a:rPr>
              <a:t>アンケート結果</a:t>
            </a:r>
            <a:r>
              <a:rPr lang="en-US" altLang="ja-JP" sz="700" dirty="0">
                <a:solidFill>
                  <a:prstClr val="black"/>
                </a:solidFill>
                <a:latin typeface="HG丸ｺﾞｼｯｸM-PRO" panose="020F0600000000000000" pitchFamily="50" charset="-128"/>
                <a:ea typeface="HG丸ｺﾞｼｯｸM-PRO" panose="020F0600000000000000" pitchFamily="50" charset="-128"/>
              </a:rPr>
              <a:t>)</a:t>
            </a:r>
            <a:r>
              <a:rPr lang="ja-JP" altLang="en-US" sz="700" dirty="0">
                <a:solidFill>
                  <a:prstClr val="black"/>
                </a:solidFill>
                <a:latin typeface="HG丸ｺﾞｼｯｸM-PRO" panose="020F0600000000000000" pitchFamily="50" charset="-128"/>
                <a:ea typeface="HG丸ｺﾞｼｯｸM-PRO" panose="020F0600000000000000" pitchFamily="50" charset="-128"/>
              </a:rPr>
              <a:t>を共有</a:t>
            </a:r>
            <a:endParaRPr lang="en-US" altLang="ja-JP" sz="700" dirty="0">
              <a:solidFill>
                <a:prstClr val="black"/>
              </a:solidFill>
              <a:latin typeface="HG丸ｺﾞｼｯｸM-PRO" panose="020F0600000000000000" pitchFamily="50" charset="-128"/>
              <a:ea typeface="HG丸ｺﾞｼｯｸM-PRO" panose="020F0600000000000000" pitchFamily="50" charset="-128"/>
            </a:endParaRPr>
          </a:p>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・病院・ケアマネの役割及び意見の共有</a:t>
            </a:r>
            <a:endParaRPr lang="en-US" altLang="ja-JP" sz="700" dirty="0">
              <a:solidFill>
                <a:prstClr val="black"/>
              </a:solidFill>
              <a:latin typeface="HG丸ｺﾞｼｯｸM-PRO" panose="020F0600000000000000" pitchFamily="50" charset="-128"/>
              <a:ea typeface="HG丸ｺﾞｼｯｸM-PRO" panose="020F0600000000000000" pitchFamily="50" charset="-128"/>
            </a:endParaRPr>
          </a:p>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・退院支援ルール案の提示と意見募集</a:t>
            </a:r>
            <a:endParaRPr lang="en-US" altLang="ja-JP" sz="700" dirty="0">
              <a:solidFill>
                <a:prstClr val="black"/>
              </a:solidFill>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3169946" y="1724959"/>
            <a:ext cx="2228819" cy="327776"/>
          </a:xfrm>
          <a:prstGeom prst="rect">
            <a:avLst/>
          </a:prstGeom>
          <a:ln/>
        </p:spPr>
        <p:style>
          <a:lnRef idx="2">
            <a:schemeClr val="accent5"/>
          </a:lnRef>
          <a:fillRef idx="1">
            <a:schemeClr val="lt1"/>
          </a:fillRef>
          <a:effectRef idx="0">
            <a:schemeClr val="accent5"/>
          </a:effectRef>
          <a:fontRef idx="minor">
            <a:schemeClr val="dk1"/>
          </a:fontRef>
        </p:style>
        <p:txBody>
          <a:bodyPr lIns="68415" tIns="34208" rIns="68415" bIns="34208" rtlCol="0" anchor="ctr"/>
          <a:lstStyle/>
          <a:p>
            <a:pPr algn="ctr" defTabSz="957816"/>
            <a:r>
              <a:rPr lang="ja-JP" altLang="en-US" sz="700" b="1" dirty="0">
                <a:solidFill>
                  <a:prstClr val="black"/>
                </a:solidFill>
                <a:latin typeface="HG丸ｺﾞｼｯｸM-PRO" panose="020F0600000000000000" pitchFamily="50" charset="-128"/>
                <a:ea typeface="HG丸ｺﾞｼｯｸM-PRO" panose="020F0600000000000000" pitchFamily="50" charset="-128"/>
              </a:rPr>
              <a:t>地域診断</a:t>
            </a:r>
            <a:endParaRPr lang="en-US" altLang="ja-JP" sz="700" b="1" dirty="0">
              <a:solidFill>
                <a:prstClr val="black"/>
              </a:solidFill>
              <a:latin typeface="HG丸ｺﾞｼｯｸM-PRO" panose="020F0600000000000000" pitchFamily="50" charset="-128"/>
              <a:ea typeface="HG丸ｺﾞｼｯｸM-PRO" panose="020F0600000000000000" pitchFamily="50" charset="-128"/>
            </a:endParaRPr>
          </a:p>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モデル圏域内の病院・地域包括Ｃ・ケアマネ事業所等の状況把握</a:t>
            </a:r>
          </a:p>
        </p:txBody>
      </p:sp>
      <p:sp>
        <p:nvSpPr>
          <p:cNvPr id="12" name="正方形/長方形 11"/>
          <p:cNvSpPr/>
          <p:nvPr/>
        </p:nvSpPr>
        <p:spPr>
          <a:xfrm>
            <a:off x="1481534" y="1724962"/>
            <a:ext cx="1497974" cy="543379"/>
          </a:xfrm>
          <a:prstGeom prst="rect">
            <a:avLst/>
          </a:prstGeom>
          <a:ln/>
        </p:spPr>
        <p:style>
          <a:lnRef idx="2">
            <a:schemeClr val="accent1"/>
          </a:lnRef>
          <a:fillRef idx="1">
            <a:schemeClr val="lt1"/>
          </a:fillRef>
          <a:effectRef idx="0">
            <a:schemeClr val="accent1"/>
          </a:effectRef>
          <a:fontRef idx="minor">
            <a:schemeClr val="dk1"/>
          </a:fontRef>
        </p:style>
        <p:txBody>
          <a:bodyPr lIns="68415" tIns="34208" rIns="68415" bIns="34208" rtlCol="0" anchor="t"/>
          <a:lstStyle/>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厚労省主催の都道府県担当者会議へ出席。</a:t>
            </a:r>
            <a:endParaRPr lang="en-US" altLang="ja-JP" sz="700" dirty="0">
              <a:solidFill>
                <a:prstClr val="black"/>
              </a:solidFill>
              <a:latin typeface="HG丸ｺﾞｼｯｸM-PRO" panose="020F0600000000000000" pitchFamily="50" charset="-128"/>
              <a:ea typeface="HG丸ｺﾞｼｯｸM-PRO" panose="020F0600000000000000" pitchFamily="50" charset="-128"/>
            </a:endParaRPr>
          </a:p>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モデル圏域の保健所等に対し、事業全体の流れと、事業準備のために情報収集すべき項目を伝達</a:t>
            </a:r>
            <a:endParaRPr lang="en-US" altLang="ja-JP" sz="7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4" name="右矢印 13"/>
          <p:cNvSpPr/>
          <p:nvPr/>
        </p:nvSpPr>
        <p:spPr>
          <a:xfrm>
            <a:off x="2966416" y="1776393"/>
            <a:ext cx="201772" cy="385714"/>
          </a:xfrm>
          <a:prstGeom prst="rightArrow">
            <a:avLst/>
          </a:prstGeom>
          <a:solidFill>
            <a:schemeClr val="tx2">
              <a:lumMod val="50000"/>
            </a:schemeClr>
          </a:solidFill>
          <a:ln>
            <a:solidFill>
              <a:schemeClr val="tx2">
                <a:lumMod val="50000"/>
              </a:schemeClr>
            </a:solidFill>
          </a:ln>
        </p:spPr>
        <p:style>
          <a:lnRef idx="2">
            <a:schemeClr val="dk1">
              <a:shade val="50000"/>
            </a:schemeClr>
          </a:lnRef>
          <a:fillRef idx="1">
            <a:schemeClr val="dk1"/>
          </a:fillRef>
          <a:effectRef idx="0">
            <a:schemeClr val="dk1"/>
          </a:effectRef>
          <a:fontRef idx="minor">
            <a:schemeClr val="lt1"/>
          </a:fontRef>
        </p:style>
        <p:txBody>
          <a:bodyPr lIns="68415" tIns="34208" rIns="68415" bIns="34208" rtlCol="0" anchor="ctr"/>
          <a:lstStyle/>
          <a:p>
            <a:pPr algn="ctr" defTabSz="957816"/>
            <a:r>
              <a:rPr lang="ja-JP" altLang="en-US" sz="700" b="1" dirty="0">
                <a:solidFill>
                  <a:prstClr val="white"/>
                </a:solidFill>
                <a:latin typeface="HG丸ｺﾞｼｯｸM-PRO" panose="020F0600000000000000" pitchFamily="50" charset="-128"/>
                <a:ea typeface="HG丸ｺﾞｼｯｸM-PRO" panose="020F0600000000000000" pitchFamily="50" charset="-128"/>
              </a:rPr>
              <a:t>支援</a:t>
            </a:r>
          </a:p>
        </p:txBody>
      </p:sp>
      <p:sp>
        <p:nvSpPr>
          <p:cNvPr id="16" name="正方形/長方形 15"/>
          <p:cNvSpPr/>
          <p:nvPr/>
        </p:nvSpPr>
        <p:spPr>
          <a:xfrm>
            <a:off x="-8198" y="1"/>
            <a:ext cx="9914198" cy="342941"/>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defTabSz="957816"/>
            <a:r>
              <a:rPr lang="ja-JP" altLang="en-US" sz="900" b="1" dirty="0">
                <a:solidFill>
                  <a:prstClr val="white"/>
                </a:solidFill>
                <a:latin typeface="HG丸ｺﾞｼｯｸM-PRO" pitchFamily="50" charset="-128"/>
                <a:ea typeface="HG丸ｺﾞｼｯｸM-PRO" pitchFamily="50" charset="-128"/>
              </a:rPr>
              <a:t>平成</a:t>
            </a:r>
            <a:r>
              <a:rPr lang="en-US" altLang="ja-JP" sz="900" b="1" dirty="0">
                <a:solidFill>
                  <a:prstClr val="white"/>
                </a:solidFill>
                <a:latin typeface="HG丸ｺﾞｼｯｸM-PRO" pitchFamily="50" charset="-128"/>
                <a:ea typeface="HG丸ｺﾞｼｯｸM-PRO" pitchFamily="50" charset="-128"/>
              </a:rPr>
              <a:t>26</a:t>
            </a:r>
            <a:r>
              <a:rPr lang="ja-JP" altLang="en-US" sz="900" b="1" dirty="0">
                <a:solidFill>
                  <a:prstClr val="white"/>
                </a:solidFill>
                <a:latin typeface="HG丸ｺﾞｼｯｸM-PRO" pitchFamily="50" charset="-128"/>
                <a:ea typeface="HG丸ｺﾞｼｯｸM-PRO" pitchFamily="50" charset="-128"/>
              </a:rPr>
              <a:t>年度　</a:t>
            </a:r>
            <a:r>
              <a:rPr lang="zh-TW" altLang="en-US" sz="900" b="1" dirty="0">
                <a:solidFill>
                  <a:prstClr val="white"/>
                </a:solidFill>
                <a:latin typeface="HG丸ｺﾞｼｯｸM-PRO" pitchFamily="50" charset="-128"/>
                <a:ea typeface="HG丸ｺﾞｼｯｸM-PRO" pitchFamily="50" charset="-128"/>
              </a:rPr>
              <a:t>都道府県医療介護連携調整</a:t>
            </a:r>
            <a:r>
              <a:rPr lang="ja-JP" altLang="en-US" sz="900" b="1" dirty="0">
                <a:solidFill>
                  <a:prstClr val="white"/>
                </a:solidFill>
                <a:latin typeface="HG丸ｺﾞｼｯｸM-PRO" pitchFamily="50" charset="-128"/>
                <a:ea typeface="HG丸ｺﾞｼｯｸM-PRO" pitchFamily="50" charset="-128"/>
              </a:rPr>
              <a:t>支援</a:t>
            </a:r>
            <a:r>
              <a:rPr lang="zh-TW" altLang="en-US" sz="900" b="1" dirty="0">
                <a:solidFill>
                  <a:prstClr val="white"/>
                </a:solidFill>
                <a:latin typeface="HG丸ｺﾞｼｯｸM-PRO" pitchFamily="50" charset="-128"/>
                <a:ea typeface="HG丸ｺﾞｼｯｸM-PRO" pitchFamily="50" charset="-128"/>
              </a:rPr>
              <a:t>実証事業</a:t>
            </a:r>
            <a:r>
              <a:rPr lang="ja-JP" altLang="en-US" sz="900" b="1" dirty="0">
                <a:solidFill>
                  <a:prstClr val="white"/>
                </a:solidFill>
                <a:latin typeface="HG丸ｺﾞｼｯｸM-PRO" pitchFamily="50" charset="-128"/>
                <a:ea typeface="HG丸ｺﾞｼｯｸM-PRO" pitchFamily="50" charset="-128"/>
              </a:rPr>
              <a:t>（モデル事業）</a:t>
            </a:r>
            <a:endParaRPr lang="en-US" altLang="ja-JP" sz="900" b="1" dirty="0">
              <a:solidFill>
                <a:prstClr val="white"/>
              </a:solidFill>
              <a:latin typeface="HG丸ｺﾞｼｯｸM-PRO" pitchFamily="50" charset="-128"/>
              <a:ea typeface="HG丸ｺﾞｼｯｸM-PRO" pitchFamily="50" charset="-128"/>
            </a:endParaRPr>
          </a:p>
          <a:p>
            <a:pPr algn="ctr" defTabSz="957816"/>
            <a:r>
              <a:rPr lang="ja-JP" altLang="en-US" sz="900" b="1" dirty="0">
                <a:solidFill>
                  <a:prstClr val="white"/>
                </a:solidFill>
                <a:latin typeface="HG丸ｺﾞｼｯｸM-PRO" pitchFamily="50" charset="-128"/>
                <a:ea typeface="HG丸ｺﾞｼｯｸM-PRO" pitchFamily="50" charset="-128"/>
              </a:rPr>
              <a:t>退院支援ルールの策定における都道府県及び市町村の役割</a:t>
            </a:r>
            <a:endParaRPr lang="en-US" altLang="ja-JP" sz="900" b="1" dirty="0">
              <a:solidFill>
                <a:prstClr val="white"/>
              </a:solidFill>
              <a:latin typeface="HG丸ｺﾞｼｯｸM-PRO" pitchFamily="50" charset="-128"/>
              <a:ea typeface="HG丸ｺﾞｼｯｸM-PRO" pitchFamily="50" charset="-128"/>
            </a:endParaRPr>
          </a:p>
        </p:txBody>
      </p:sp>
      <p:sp>
        <p:nvSpPr>
          <p:cNvPr id="17" name="テキスト ボックス 16"/>
          <p:cNvSpPr txBox="1"/>
          <p:nvPr/>
        </p:nvSpPr>
        <p:spPr>
          <a:xfrm>
            <a:off x="-6483" y="1710510"/>
            <a:ext cx="272818" cy="409276"/>
          </a:xfrm>
          <a:prstGeom prst="rect">
            <a:avLst/>
          </a:prstGeom>
          <a:noFill/>
        </p:spPr>
        <p:txBody>
          <a:bodyPr vert="wordArtVertRtl" wrap="square" lIns="68415" tIns="34208" rIns="68415" bIns="34208" rtlCol="0">
            <a:spAutoFit/>
          </a:bodyPr>
          <a:lstStyle/>
          <a:p>
            <a:pPr defTabSz="957816"/>
            <a:r>
              <a:rPr lang="en-US" altLang="ja-JP" sz="900" dirty="0">
                <a:solidFill>
                  <a:prstClr val="black"/>
                </a:solidFill>
                <a:latin typeface="HG丸ｺﾞｼｯｸM-PRO" panose="020F0600000000000000" pitchFamily="50" charset="-128"/>
                <a:ea typeface="HG丸ｺﾞｼｯｸM-PRO" panose="020F0600000000000000" pitchFamily="50" charset="-128"/>
              </a:rPr>
              <a:t>4</a:t>
            </a:r>
            <a:r>
              <a:rPr lang="ja-JP" altLang="en-US" sz="900" dirty="0">
                <a:solidFill>
                  <a:prstClr val="black"/>
                </a:solidFill>
                <a:latin typeface="HG丸ｺﾞｼｯｸM-PRO" panose="020F0600000000000000" pitchFamily="50" charset="-128"/>
                <a:ea typeface="HG丸ｺﾞｼｯｸM-PRO" panose="020F0600000000000000" pitchFamily="50" charset="-128"/>
              </a:rPr>
              <a:t>月</a:t>
            </a:r>
          </a:p>
        </p:txBody>
      </p:sp>
      <p:sp>
        <p:nvSpPr>
          <p:cNvPr id="18" name="テキスト ボックス 17"/>
          <p:cNvSpPr txBox="1"/>
          <p:nvPr/>
        </p:nvSpPr>
        <p:spPr>
          <a:xfrm>
            <a:off x="304945" y="1724958"/>
            <a:ext cx="1137694" cy="284528"/>
          </a:xfrm>
          <a:prstGeom prst="rect">
            <a:avLst/>
          </a:prstGeom>
          <a:ln/>
        </p:spPr>
        <p:style>
          <a:lnRef idx="2">
            <a:schemeClr val="accent2"/>
          </a:lnRef>
          <a:fillRef idx="1">
            <a:schemeClr val="lt1"/>
          </a:fillRef>
          <a:effectRef idx="0">
            <a:schemeClr val="accent2"/>
          </a:effectRef>
          <a:fontRef idx="minor">
            <a:schemeClr val="dk1"/>
          </a:fontRef>
        </p:style>
        <p:txBody>
          <a:bodyPr wrap="square" lIns="68415" tIns="34208" rIns="68415" bIns="34208" rtlCol="0">
            <a:spAutoFit/>
          </a:bodyPr>
          <a:lstStyle/>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全国都道府県担当者会議（第１回）</a:t>
            </a:r>
          </a:p>
        </p:txBody>
      </p:sp>
      <p:sp>
        <p:nvSpPr>
          <p:cNvPr id="21" name="正方形/長方形 20"/>
          <p:cNvSpPr/>
          <p:nvPr/>
        </p:nvSpPr>
        <p:spPr>
          <a:xfrm>
            <a:off x="1721200" y="5834232"/>
            <a:ext cx="1118319" cy="462909"/>
          </a:xfrm>
          <a:prstGeom prst="rect">
            <a:avLst/>
          </a:prstGeom>
          <a:ln/>
        </p:spPr>
        <p:style>
          <a:lnRef idx="2">
            <a:schemeClr val="accent1"/>
          </a:lnRef>
          <a:fillRef idx="1">
            <a:schemeClr val="lt1"/>
          </a:fillRef>
          <a:effectRef idx="0">
            <a:schemeClr val="accent1"/>
          </a:effectRef>
          <a:fontRef idx="minor">
            <a:schemeClr val="dk1"/>
          </a:fontRef>
        </p:style>
        <p:txBody>
          <a:bodyPr lIns="68415" tIns="34208" rIns="68415" bIns="34208" rtlCol="0" anchor="ctr"/>
          <a:lstStyle/>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県アドバイザーと協力し、保健所を支援。問題が発生した場合の助言・調整。</a:t>
            </a:r>
            <a:endParaRPr lang="en-US" altLang="ja-JP" sz="7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4" name="正方形/長方形 23"/>
          <p:cNvSpPr/>
          <p:nvPr/>
        </p:nvSpPr>
        <p:spPr>
          <a:xfrm>
            <a:off x="1721212" y="4961429"/>
            <a:ext cx="1118288" cy="514286"/>
          </a:xfrm>
          <a:prstGeom prst="rect">
            <a:avLst/>
          </a:prstGeom>
          <a:ln/>
        </p:spPr>
        <p:style>
          <a:lnRef idx="2">
            <a:schemeClr val="accent1"/>
          </a:lnRef>
          <a:fillRef idx="1">
            <a:schemeClr val="lt1"/>
          </a:fillRef>
          <a:effectRef idx="0">
            <a:schemeClr val="accent1"/>
          </a:effectRef>
          <a:fontRef idx="minor">
            <a:schemeClr val="dk1"/>
          </a:fontRef>
        </p:style>
        <p:txBody>
          <a:bodyPr lIns="68415" tIns="34208" rIns="68415" bIns="34208" rtlCol="0" anchor="ctr"/>
          <a:lstStyle/>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国・県アドバイザーと協力し、保健所を支援。問題が発生した場合の助言・調整。</a:t>
            </a:r>
            <a:endParaRPr lang="en-US" altLang="ja-JP" sz="7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2" name="テキスト ボックス 31"/>
          <p:cNvSpPr txBox="1"/>
          <p:nvPr/>
        </p:nvSpPr>
        <p:spPr>
          <a:xfrm>
            <a:off x="-5565" y="5568106"/>
            <a:ext cx="272818" cy="368995"/>
          </a:xfrm>
          <a:prstGeom prst="rect">
            <a:avLst/>
          </a:prstGeom>
          <a:noFill/>
        </p:spPr>
        <p:txBody>
          <a:bodyPr vert="wordArtVertRtl" wrap="square" lIns="68415" tIns="34208" rIns="68415" bIns="34208" rtlCol="0">
            <a:spAutoFit/>
          </a:bodyPr>
          <a:lstStyle>
            <a:defPPr>
              <a:defRPr lang="ja-JP"/>
            </a:defPPr>
            <a:lvl1pPr>
              <a:defRPr sz="1400">
                <a:solidFill>
                  <a:schemeClr val="tx1"/>
                </a:solidFill>
                <a:latin typeface="HG丸ｺﾞｼｯｸM-PRO" panose="020F0600000000000000" pitchFamily="50" charset="-128"/>
                <a:ea typeface="HG丸ｺﾞｼｯｸM-PRO" panose="020F0600000000000000" pitchFamily="50"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defTabSz="957816"/>
            <a:r>
              <a:rPr lang="ja-JP" altLang="en-US" sz="900" dirty="0">
                <a:solidFill>
                  <a:prstClr val="black"/>
                </a:solidFill>
              </a:rPr>
              <a:t>２月</a:t>
            </a:r>
          </a:p>
        </p:txBody>
      </p:sp>
      <p:sp>
        <p:nvSpPr>
          <p:cNvPr id="33" name="テキスト ボックス 32"/>
          <p:cNvSpPr txBox="1"/>
          <p:nvPr/>
        </p:nvSpPr>
        <p:spPr>
          <a:xfrm>
            <a:off x="309245" y="5644218"/>
            <a:ext cx="1132848" cy="284528"/>
          </a:xfrm>
          <a:prstGeom prst="rect">
            <a:avLst/>
          </a:prstGeom>
          <a:ln/>
        </p:spPr>
        <p:style>
          <a:lnRef idx="2">
            <a:schemeClr val="accent2"/>
          </a:lnRef>
          <a:fillRef idx="1">
            <a:schemeClr val="lt1"/>
          </a:fillRef>
          <a:effectRef idx="0">
            <a:schemeClr val="accent2"/>
          </a:effectRef>
          <a:fontRef idx="minor">
            <a:schemeClr val="dk1"/>
          </a:fontRef>
        </p:style>
        <p:txBody>
          <a:bodyPr wrap="square" lIns="68415" tIns="34208" rIns="68415" bIns="34208" rtlCol="0">
            <a:spAutoFit/>
          </a:bodyPr>
          <a:lstStyle>
            <a:defPPr>
              <a:defRPr lang="ja-JP"/>
            </a:defPPr>
            <a:lvl1pPr>
              <a:defRPr sz="1000">
                <a:solidFill>
                  <a:prstClr val="black"/>
                </a:solidFill>
                <a:latin typeface="HG丸ｺﾞｼｯｸM-PRO" panose="020F0600000000000000" pitchFamily="50" charset="-128"/>
                <a:ea typeface="HG丸ｺﾞｼｯｸM-PRO" panose="020F0600000000000000"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57816"/>
            <a:r>
              <a:rPr lang="ja-JP" altLang="en-US" sz="700" dirty="0"/>
              <a:t>全国都道府県担当者会議（第３回）</a:t>
            </a:r>
            <a:endParaRPr lang="en-US" altLang="ja-JP" sz="700" dirty="0"/>
          </a:p>
        </p:txBody>
      </p:sp>
      <p:sp>
        <p:nvSpPr>
          <p:cNvPr id="37" name="正方形/長方形 36"/>
          <p:cNvSpPr/>
          <p:nvPr/>
        </p:nvSpPr>
        <p:spPr>
          <a:xfrm>
            <a:off x="277975" y="342942"/>
            <a:ext cx="4730203" cy="720081"/>
          </a:xfrm>
          <a:prstGeom prst="rect">
            <a:avLst/>
          </a:prstGeom>
          <a:ln/>
        </p:spPr>
        <p:style>
          <a:lnRef idx="2">
            <a:schemeClr val="accent1"/>
          </a:lnRef>
          <a:fillRef idx="1">
            <a:schemeClr val="lt1"/>
          </a:fillRef>
          <a:effectRef idx="0">
            <a:schemeClr val="accent1"/>
          </a:effectRef>
          <a:fontRef idx="minor">
            <a:schemeClr val="dk1"/>
          </a:fontRef>
        </p:style>
        <p:txBody>
          <a:bodyPr lIns="68415" tIns="34208" rIns="68415" bIns="34208" rtlCol="0" anchor="ctr"/>
          <a:lstStyle/>
          <a:p>
            <a:pPr defTabSz="957816"/>
            <a:r>
              <a:rPr lang="ja-JP" altLang="en-US" sz="700" b="1" dirty="0">
                <a:solidFill>
                  <a:prstClr val="black"/>
                </a:solidFill>
                <a:latin typeface="ＭＳ Ｐゴシック"/>
              </a:rPr>
              <a:t>＜事業開始前の準備＞</a:t>
            </a:r>
            <a:endParaRPr lang="en-US" altLang="ja-JP" sz="700" b="1" dirty="0">
              <a:solidFill>
                <a:prstClr val="black"/>
              </a:solidFill>
              <a:latin typeface="ＭＳ Ｐゴシック"/>
            </a:endParaRPr>
          </a:p>
          <a:p>
            <a:pPr defTabSz="957816"/>
            <a:r>
              <a:rPr lang="ja-JP" altLang="en-US" sz="700" dirty="0">
                <a:solidFill>
                  <a:prstClr val="black"/>
                </a:solidFill>
                <a:latin typeface="ＭＳ Ｐゴシック"/>
              </a:rPr>
              <a:t>都道府県庁の在宅医療・介護担当課による横断的な定期協議を持ち、モデル二次医療圏域（以下「モデル圏域」という。）及びその連携調整支援事務局（保健所等）を決定する。また、医師会等関係機関からの理解を得る。</a:t>
            </a:r>
            <a:endParaRPr lang="en-US" altLang="ja-JP" sz="700" dirty="0">
              <a:solidFill>
                <a:prstClr val="black"/>
              </a:solidFill>
              <a:latin typeface="ＭＳ Ｐゴシック"/>
            </a:endParaRPr>
          </a:p>
          <a:p>
            <a:pPr defTabSz="957816"/>
            <a:r>
              <a:rPr lang="ja-JP" altLang="en-US" sz="700" b="1" dirty="0">
                <a:solidFill>
                  <a:prstClr val="black"/>
                </a:solidFill>
                <a:latin typeface="ＭＳ Ｐゴシック"/>
              </a:rPr>
              <a:t>＜モデル圏域毎の医療介護連携調整会議の開催＞</a:t>
            </a:r>
            <a:endParaRPr lang="en-US" altLang="ja-JP" sz="700" b="1" dirty="0">
              <a:solidFill>
                <a:prstClr val="black"/>
              </a:solidFill>
              <a:latin typeface="ＭＳ Ｐゴシック"/>
            </a:endParaRPr>
          </a:p>
          <a:p>
            <a:pPr defTabSz="957816"/>
            <a:r>
              <a:rPr lang="ja-JP" altLang="en-US" sz="700" dirty="0">
                <a:solidFill>
                  <a:prstClr val="black"/>
                </a:solidFill>
                <a:latin typeface="ＭＳ Ｐゴシック"/>
              </a:rPr>
              <a:t>連携調整支援事務局（保健所等）が実施主体となり、モデル圏域毎の医療介護連携調整会議を開催する。国・県アドバイザーの支援を受け、モデル圏域内市町村、地域包括支援センター（以下「地域包括Ｃ」という。）と協働し、病院・介護支援専門員（以下「ケアマネ」という。）協議を開催し、退院支援ルールを策定する。</a:t>
            </a:r>
            <a:endParaRPr lang="en-US" altLang="ja-JP" sz="700" dirty="0">
              <a:solidFill>
                <a:prstClr val="black"/>
              </a:solidFill>
              <a:latin typeface="ＭＳ Ｐゴシック"/>
            </a:endParaRPr>
          </a:p>
        </p:txBody>
      </p:sp>
      <p:sp>
        <p:nvSpPr>
          <p:cNvPr id="38" name="正方形/長方形 37"/>
          <p:cNvSpPr/>
          <p:nvPr/>
        </p:nvSpPr>
        <p:spPr>
          <a:xfrm>
            <a:off x="1721213" y="6412227"/>
            <a:ext cx="1094126" cy="351951"/>
          </a:xfrm>
          <a:prstGeom prst="rect">
            <a:avLst/>
          </a:prstGeom>
          <a:ln/>
        </p:spPr>
        <p:style>
          <a:lnRef idx="2">
            <a:schemeClr val="accent1"/>
          </a:lnRef>
          <a:fillRef idx="1">
            <a:schemeClr val="lt1"/>
          </a:fillRef>
          <a:effectRef idx="0">
            <a:schemeClr val="accent1"/>
          </a:effectRef>
          <a:fontRef idx="minor">
            <a:schemeClr val="dk1"/>
          </a:fontRef>
        </p:style>
        <p:txBody>
          <a:bodyPr lIns="68415" tIns="34208" rIns="68415" bIns="34208" rtlCol="0" anchor="ctr"/>
          <a:lstStyle/>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県アドバイザーと協力し、退院支援ルールの運用状況を把握</a:t>
            </a:r>
            <a:endParaRPr lang="en-US" altLang="ja-JP" sz="7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9" name="右矢印 38"/>
          <p:cNvSpPr/>
          <p:nvPr/>
        </p:nvSpPr>
        <p:spPr>
          <a:xfrm flipH="1">
            <a:off x="2839519" y="6476775"/>
            <a:ext cx="247009" cy="295454"/>
          </a:xfrm>
          <a:prstGeom prst="rightArrow">
            <a:avLst/>
          </a:prstGeom>
          <a:solidFill>
            <a:schemeClr val="tx2">
              <a:lumMod val="50000"/>
            </a:schemeClr>
          </a:solidFill>
          <a:ln>
            <a:solidFill>
              <a:schemeClr val="tx2">
                <a:lumMod val="50000"/>
              </a:schemeClr>
            </a:solidFill>
          </a:ln>
        </p:spPr>
        <p:style>
          <a:lnRef idx="2">
            <a:schemeClr val="dk1">
              <a:shade val="50000"/>
            </a:schemeClr>
          </a:lnRef>
          <a:fillRef idx="1">
            <a:schemeClr val="dk1"/>
          </a:fillRef>
          <a:effectRef idx="0">
            <a:schemeClr val="dk1"/>
          </a:effectRef>
          <a:fontRef idx="minor">
            <a:schemeClr val="lt1"/>
          </a:fontRef>
        </p:style>
        <p:txBody>
          <a:bodyPr vert="horz" lIns="68415" tIns="34208" rIns="68415" bIns="34208" rtlCol="0" anchor="ctr"/>
          <a:lstStyle/>
          <a:p>
            <a:pPr algn="ctr" defTabSz="957816"/>
            <a:endParaRPr lang="ja-JP" altLang="en-US" sz="7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40" name="正方形/長方形 39"/>
          <p:cNvSpPr/>
          <p:nvPr/>
        </p:nvSpPr>
        <p:spPr>
          <a:xfrm>
            <a:off x="1481553" y="2297484"/>
            <a:ext cx="1585749" cy="360037"/>
          </a:xfrm>
          <a:prstGeom prst="rect">
            <a:avLst/>
          </a:prstGeom>
          <a:ln/>
        </p:spPr>
        <p:style>
          <a:lnRef idx="2">
            <a:schemeClr val="accent1"/>
          </a:lnRef>
          <a:fillRef idx="1">
            <a:schemeClr val="lt1"/>
          </a:fillRef>
          <a:effectRef idx="0">
            <a:schemeClr val="accent1"/>
          </a:effectRef>
          <a:fontRef idx="minor">
            <a:schemeClr val="dk1"/>
          </a:fontRef>
        </p:style>
        <p:txBody>
          <a:bodyPr lIns="68415" tIns="34208" rIns="68415" bIns="34208" rtlCol="0" anchor="t"/>
          <a:lstStyle/>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県医師会・郡市医師会等関係機関に対し事業説明し、理解を得る。その後も、適宜、進捗</a:t>
            </a:r>
            <a:r>
              <a:rPr lang="ja-JP" altLang="en-US" sz="700">
                <a:solidFill>
                  <a:prstClr val="black"/>
                </a:solidFill>
                <a:latin typeface="HG丸ｺﾞｼｯｸM-PRO" panose="020F0600000000000000" pitchFamily="50" charset="-128"/>
                <a:ea typeface="HG丸ｺﾞｼｯｸM-PRO" panose="020F0600000000000000" pitchFamily="50" charset="-128"/>
              </a:rPr>
              <a:t>状況を共有する</a:t>
            </a:r>
            <a:r>
              <a:rPr lang="ja-JP" altLang="en-US" sz="700" dirty="0">
                <a:solidFill>
                  <a:prstClr val="black"/>
                </a:solidFill>
                <a:latin typeface="HG丸ｺﾞｼｯｸM-PRO" panose="020F0600000000000000" pitchFamily="50" charset="-128"/>
                <a:ea typeface="HG丸ｺﾞｼｯｸM-PRO" panose="020F0600000000000000" pitchFamily="50" charset="-128"/>
              </a:rPr>
              <a:t>。</a:t>
            </a:r>
            <a:endParaRPr lang="en-US" altLang="ja-JP" sz="700" dirty="0">
              <a:solidFill>
                <a:prstClr val="black"/>
              </a:solidFill>
              <a:latin typeface="HG丸ｺﾞｼｯｸM-PRO" panose="020F0600000000000000" pitchFamily="50" charset="-128"/>
              <a:ea typeface="HG丸ｺﾞｼｯｸM-PRO" panose="020F0600000000000000" pitchFamily="50" charset="-128"/>
            </a:endParaRPr>
          </a:p>
        </p:txBody>
      </p:sp>
      <p:sp>
        <p:nvSpPr>
          <p:cNvPr id="41" name="正方形/長方形 40"/>
          <p:cNvSpPr/>
          <p:nvPr/>
        </p:nvSpPr>
        <p:spPr>
          <a:xfrm>
            <a:off x="3169946" y="2162107"/>
            <a:ext cx="2228819" cy="450464"/>
          </a:xfrm>
          <a:prstGeom prst="rect">
            <a:avLst/>
          </a:prstGeom>
          <a:ln/>
        </p:spPr>
        <p:style>
          <a:lnRef idx="2">
            <a:schemeClr val="accent5"/>
          </a:lnRef>
          <a:fillRef idx="1">
            <a:schemeClr val="lt1"/>
          </a:fillRef>
          <a:effectRef idx="0">
            <a:schemeClr val="accent5"/>
          </a:effectRef>
          <a:fontRef idx="minor">
            <a:schemeClr val="dk1"/>
          </a:fontRef>
        </p:style>
        <p:txBody>
          <a:bodyPr lIns="68415" tIns="34208" rIns="68415" bIns="34208" rtlCol="0" anchor="ctr"/>
          <a:lstStyle/>
          <a:p>
            <a:pPr algn="ctr" defTabSz="957816"/>
            <a:r>
              <a:rPr lang="ja-JP" altLang="en-US" sz="700" b="1" dirty="0">
                <a:solidFill>
                  <a:prstClr val="black"/>
                </a:solidFill>
                <a:latin typeface="HG丸ｺﾞｼｯｸM-PRO" panose="020F0600000000000000" pitchFamily="50" charset="-128"/>
                <a:ea typeface="HG丸ｺﾞｼｯｸM-PRO" panose="020F0600000000000000" pitchFamily="50" charset="-128"/>
              </a:rPr>
              <a:t>戦略策定会議の開催・コーディネート</a:t>
            </a:r>
            <a:endParaRPr lang="en-US" altLang="ja-JP" sz="700" b="1" dirty="0">
              <a:solidFill>
                <a:prstClr val="black"/>
              </a:solidFill>
              <a:latin typeface="HG丸ｺﾞｼｯｸM-PRO" panose="020F0600000000000000" pitchFamily="50" charset="-128"/>
              <a:ea typeface="HG丸ｺﾞｼｯｸM-PRO" panose="020F0600000000000000" pitchFamily="50" charset="-128"/>
            </a:endParaRPr>
          </a:p>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国アドバイザーが示すマニュアルを基に、市町村・地域包括Ｃ・郡市医師会と①病院組織化②ケアマネ組織化③両者協議、に向けた手順を策定。</a:t>
            </a:r>
          </a:p>
        </p:txBody>
      </p:sp>
      <p:sp>
        <p:nvSpPr>
          <p:cNvPr id="42" name="正方形/長方形 41"/>
          <p:cNvSpPr/>
          <p:nvPr/>
        </p:nvSpPr>
        <p:spPr>
          <a:xfrm>
            <a:off x="1466256" y="1268760"/>
            <a:ext cx="1601045" cy="368994"/>
          </a:xfrm>
          <a:prstGeom prst="rect">
            <a:avLst/>
          </a:prstGeom>
          <a:ln/>
        </p:spPr>
        <p:style>
          <a:lnRef idx="2">
            <a:schemeClr val="accent1"/>
          </a:lnRef>
          <a:fillRef idx="1">
            <a:schemeClr val="lt1"/>
          </a:fillRef>
          <a:effectRef idx="0">
            <a:schemeClr val="accent1"/>
          </a:effectRef>
          <a:fontRef idx="minor">
            <a:schemeClr val="dk1"/>
          </a:fontRef>
        </p:style>
        <p:txBody>
          <a:bodyPr lIns="68415" tIns="34208" rIns="68415" bIns="34208" rtlCol="0" anchor="t"/>
          <a:lstStyle/>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在宅医療・介護担当課による定期協議を持ち、モデル圏域及びその連携調整支援事務局（保健所等）を決定</a:t>
            </a:r>
            <a:endParaRPr lang="en-US" altLang="ja-JP" sz="700" dirty="0">
              <a:solidFill>
                <a:prstClr val="black"/>
              </a:solidFill>
              <a:latin typeface="HG丸ｺﾞｼｯｸM-PRO" panose="020F0600000000000000" pitchFamily="50" charset="-128"/>
              <a:ea typeface="HG丸ｺﾞｼｯｸM-PRO" panose="020F0600000000000000" pitchFamily="50" charset="-128"/>
            </a:endParaRPr>
          </a:p>
        </p:txBody>
      </p:sp>
      <p:sp>
        <p:nvSpPr>
          <p:cNvPr id="44" name="正方形/長方形 43"/>
          <p:cNvSpPr/>
          <p:nvPr/>
        </p:nvSpPr>
        <p:spPr>
          <a:xfrm>
            <a:off x="3142089" y="5834233"/>
            <a:ext cx="2256696" cy="491011"/>
          </a:xfrm>
          <a:prstGeom prst="rect">
            <a:avLst/>
          </a:prstGeom>
          <a:ln/>
        </p:spPr>
        <p:style>
          <a:lnRef idx="2">
            <a:schemeClr val="accent5"/>
          </a:lnRef>
          <a:fillRef idx="1">
            <a:schemeClr val="lt1"/>
          </a:fillRef>
          <a:effectRef idx="0">
            <a:schemeClr val="accent5"/>
          </a:effectRef>
          <a:fontRef idx="minor">
            <a:schemeClr val="dk1"/>
          </a:fontRef>
        </p:style>
        <p:txBody>
          <a:bodyPr lIns="68415" tIns="34208" rIns="68415" bIns="34208" rtlCol="0" anchor="ctr"/>
          <a:lstStyle/>
          <a:p>
            <a:pPr defTabSz="957816"/>
            <a:r>
              <a:rPr lang="ja-JP" altLang="en-US" sz="700" b="1" dirty="0">
                <a:solidFill>
                  <a:prstClr val="black"/>
                </a:solidFill>
                <a:latin typeface="HG丸ｺﾞｼｯｸM-PRO" panose="020F0600000000000000" pitchFamily="50" charset="-128"/>
                <a:ea typeface="HG丸ｺﾞｼｯｸM-PRO" panose="020F0600000000000000" pitchFamily="50" charset="-128"/>
              </a:rPr>
              <a:t>医療介護連携調整会議の開催・コーディネート</a:t>
            </a:r>
            <a:endParaRPr lang="en-US" altLang="ja-JP" sz="700" b="1" dirty="0">
              <a:solidFill>
                <a:prstClr val="black"/>
              </a:solidFill>
              <a:latin typeface="HG丸ｺﾞｼｯｸM-PRO" panose="020F0600000000000000" pitchFamily="50" charset="-128"/>
              <a:ea typeface="HG丸ｺﾞｼｯｸM-PRO" panose="020F0600000000000000" pitchFamily="50" charset="-128"/>
            </a:endParaRPr>
          </a:p>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・病院・ケアマネ双方が必要な情報について協議し、病院・ケアマネ連携書式を策定する。</a:t>
            </a:r>
            <a:endParaRPr lang="en-US" altLang="ja-JP" sz="700" dirty="0">
              <a:solidFill>
                <a:prstClr val="black"/>
              </a:solidFill>
              <a:latin typeface="HG丸ｺﾞｼｯｸM-PRO" panose="020F0600000000000000" pitchFamily="50" charset="-128"/>
              <a:ea typeface="HG丸ｺﾞｼｯｸM-PRO" panose="020F0600000000000000" pitchFamily="50" charset="-128"/>
            </a:endParaRPr>
          </a:p>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・退院支援ルール策定と運用にあたってのモデル圏域内関係者の合意形成を促す。</a:t>
            </a:r>
            <a:endParaRPr lang="en-US" altLang="ja-JP" sz="700" dirty="0">
              <a:solidFill>
                <a:prstClr val="black"/>
              </a:solidFill>
              <a:latin typeface="HG丸ｺﾞｼｯｸM-PRO" panose="020F0600000000000000" pitchFamily="50" charset="-128"/>
              <a:ea typeface="HG丸ｺﾞｼｯｸM-PRO" panose="020F0600000000000000" pitchFamily="50" charset="-128"/>
            </a:endParaRPr>
          </a:p>
        </p:txBody>
      </p:sp>
      <p:cxnSp>
        <p:nvCxnSpPr>
          <p:cNvPr id="49" name="直線コネクタ 48"/>
          <p:cNvCxnSpPr/>
          <p:nvPr/>
        </p:nvCxnSpPr>
        <p:spPr>
          <a:xfrm flipV="1">
            <a:off x="20" y="1674765"/>
            <a:ext cx="9933582" cy="550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4" name="正方形/長方形 63"/>
          <p:cNvSpPr/>
          <p:nvPr/>
        </p:nvSpPr>
        <p:spPr>
          <a:xfrm>
            <a:off x="8048958" y="4961428"/>
            <a:ext cx="1782023" cy="526032"/>
          </a:xfrm>
          <a:prstGeom prst="rect">
            <a:avLst/>
          </a:prstGeom>
          <a:ln/>
        </p:spPr>
        <p:style>
          <a:lnRef idx="2">
            <a:schemeClr val="accent3"/>
          </a:lnRef>
          <a:fillRef idx="1">
            <a:schemeClr val="lt1"/>
          </a:fillRef>
          <a:effectRef idx="0">
            <a:schemeClr val="accent3"/>
          </a:effectRef>
          <a:fontRef idx="minor">
            <a:schemeClr val="dk1"/>
          </a:fontRef>
        </p:style>
        <p:txBody>
          <a:bodyPr lIns="68415" tIns="34208" rIns="68415" bIns="34208" rtlCol="0" anchor="ctr"/>
          <a:lstStyle/>
          <a:p>
            <a:pPr algn="ctr" defTabSz="957816"/>
            <a:r>
              <a:rPr lang="ja-JP" altLang="en-US" sz="700" b="1" dirty="0">
                <a:solidFill>
                  <a:prstClr val="black"/>
                </a:solidFill>
                <a:latin typeface="HG丸ｺﾞｼｯｸM-PRO" panose="020F0600000000000000" pitchFamily="50" charset="-128"/>
                <a:ea typeface="HG丸ｺﾞｼｯｸM-PRO" panose="020F0600000000000000" pitchFamily="50" charset="-128"/>
              </a:rPr>
              <a:t>病院・ケアマネ連携に関する議題提出</a:t>
            </a:r>
            <a:endParaRPr lang="en-US" altLang="ja-JP" sz="700" b="1" dirty="0">
              <a:solidFill>
                <a:prstClr val="black"/>
              </a:solidFill>
              <a:latin typeface="HG丸ｺﾞｼｯｸM-PRO" panose="020F0600000000000000" pitchFamily="50" charset="-128"/>
              <a:ea typeface="HG丸ｺﾞｼｯｸM-PRO" panose="020F0600000000000000" pitchFamily="50" charset="-128"/>
            </a:endParaRPr>
          </a:p>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・ケアマネ協議においてとりまとめた意見を病院側に提出</a:t>
            </a:r>
            <a:endParaRPr lang="en-US" altLang="ja-JP" sz="700" dirty="0">
              <a:solidFill>
                <a:prstClr val="black"/>
              </a:solidFill>
              <a:latin typeface="HG丸ｺﾞｼｯｸM-PRO" panose="020F0600000000000000" pitchFamily="50" charset="-128"/>
              <a:ea typeface="HG丸ｺﾞｼｯｸM-PRO" panose="020F0600000000000000" pitchFamily="50" charset="-128"/>
            </a:endParaRPr>
          </a:p>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・病院側から出た意見をとりまとめ、ケアマネ組織へ報告</a:t>
            </a:r>
            <a:endParaRPr lang="en-US" altLang="ja-JP" sz="700" strike="sngStrike" dirty="0">
              <a:solidFill>
                <a:prstClr val="black"/>
              </a:solidFill>
              <a:latin typeface="HG丸ｺﾞｼｯｸM-PRO" panose="020F0600000000000000" pitchFamily="50" charset="-128"/>
              <a:ea typeface="HG丸ｺﾞｼｯｸM-PRO" panose="020F0600000000000000" pitchFamily="50" charset="-128"/>
            </a:endParaRPr>
          </a:p>
        </p:txBody>
      </p:sp>
      <p:sp>
        <p:nvSpPr>
          <p:cNvPr id="65" name="正方形/長方形 64"/>
          <p:cNvSpPr/>
          <p:nvPr/>
        </p:nvSpPr>
        <p:spPr>
          <a:xfrm>
            <a:off x="7782562" y="1724959"/>
            <a:ext cx="2062356" cy="362736"/>
          </a:xfrm>
          <a:prstGeom prst="rect">
            <a:avLst/>
          </a:prstGeom>
          <a:ln/>
        </p:spPr>
        <p:style>
          <a:lnRef idx="2">
            <a:schemeClr val="accent3"/>
          </a:lnRef>
          <a:fillRef idx="1">
            <a:schemeClr val="lt1"/>
          </a:fillRef>
          <a:effectRef idx="0">
            <a:schemeClr val="accent3"/>
          </a:effectRef>
          <a:fontRef idx="minor">
            <a:schemeClr val="dk1"/>
          </a:fontRef>
        </p:style>
        <p:txBody>
          <a:bodyPr lIns="68415" tIns="34208" rIns="68415" bIns="34208" rtlCol="0" anchor="ctr"/>
          <a:lstStyle/>
          <a:p>
            <a:pPr algn="ctr" defTabSz="957816"/>
            <a:r>
              <a:rPr lang="ja-JP" altLang="en-US" sz="700" b="1" dirty="0">
                <a:solidFill>
                  <a:prstClr val="black"/>
                </a:solidFill>
                <a:latin typeface="HG丸ｺﾞｼｯｸM-PRO" panose="020F0600000000000000" pitchFamily="50" charset="-128"/>
                <a:ea typeface="HG丸ｺﾞｼｯｸM-PRO" panose="020F0600000000000000" pitchFamily="50" charset="-128"/>
              </a:rPr>
              <a:t>地域診断</a:t>
            </a:r>
            <a:endParaRPr lang="en-US" altLang="ja-JP" sz="700" b="1" dirty="0">
              <a:solidFill>
                <a:prstClr val="black"/>
              </a:solidFill>
              <a:latin typeface="HG丸ｺﾞｼｯｸM-PRO" panose="020F0600000000000000" pitchFamily="50" charset="-128"/>
              <a:ea typeface="HG丸ｺﾞｼｯｸM-PRO" panose="020F0600000000000000" pitchFamily="50" charset="-128"/>
            </a:endParaRPr>
          </a:p>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保健所等と協力し、市町村内の退院支援の現状や、ケアマネ事業所の状況把握</a:t>
            </a:r>
          </a:p>
        </p:txBody>
      </p:sp>
      <p:sp>
        <p:nvSpPr>
          <p:cNvPr id="71" name="正方形/長方形 70"/>
          <p:cNvSpPr/>
          <p:nvPr/>
        </p:nvSpPr>
        <p:spPr>
          <a:xfrm>
            <a:off x="3102898" y="6470971"/>
            <a:ext cx="6689107" cy="249861"/>
          </a:xfrm>
          <a:prstGeom prst="rect">
            <a:avLst/>
          </a:prstGeom>
          <a:solidFill>
            <a:srgbClr val="FFFF00"/>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defTabSz="957816"/>
            <a:r>
              <a:rPr lang="ja-JP" altLang="en-US" sz="900" b="1" dirty="0">
                <a:solidFill>
                  <a:prstClr val="black"/>
                </a:solidFill>
                <a:latin typeface="HG丸ｺﾞｼｯｸM-PRO" panose="020F0600000000000000" pitchFamily="50" charset="-128"/>
                <a:ea typeface="HG丸ｺﾞｼｯｸM-PRO" panose="020F0600000000000000" pitchFamily="50" charset="-128"/>
              </a:rPr>
              <a:t>圏域全体での退院支援ルール策定、運用開始</a:t>
            </a:r>
            <a:endParaRPr lang="en-US" altLang="ja-JP" sz="9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75" name="正方形/長方形 74"/>
          <p:cNvSpPr/>
          <p:nvPr/>
        </p:nvSpPr>
        <p:spPr>
          <a:xfrm>
            <a:off x="5702603" y="5842075"/>
            <a:ext cx="2036440" cy="455028"/>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lIns="68415" tIns="34208" rIns="68415" bIns="34208" rtlCol="0" anchor="ctr"/>
          <a:lstStyle/>
          <a:p>
            <a:pPr algn="ctr" defTabSz="957816"/>
            <a:r>
              <a:rPr lang="ja-JP" altLang="en-US" sz="700" b="1" dirty="0">
                <a:solidFill>
                  <a:prstClr val="black"/>
                </a:solidFill>
                <a:latin typeface="HG丸ｺﾞｼｯｸM-PRO" panose="020F0600000000000000" pitchFamily="50" charset="-128"/>
                <a:ea typeface="HG丸ｺﾞｼｯｸM-PRO" panose="020F0600000000000000" pitchFamily="50" charset="-128"/>
              </a:rPr>
              <a:t>退院支援ルールに関する議題提出</a:t>
            </a:r>
            <a:endParaRPr lang="en-US" altLang="ja-JP" sz="700" b="1" dirty="0">
              <a:solidFill>
                <a:prstClr val="black"/>
              </a:solidFill>
              <a:latin typeface="HG丸ｺﾞｼｯｸM-PRO" panose="020F0600000000000000" pitchFamily="50" charset="-128"/>
              <a:ea typeface="HG丸ｺﾞｼｯｸM-PRO" panose="020F0600000000000000" pitchFamily="50" charset="-128"/>
            </a:endParaRPr>
          </a:p>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・病院・ケアマネ連携書式案を作成する</a:t>
            </a:r>
            <a:endParaRPr lang="en-US" altLang="ja-JP" sz="700" dirty="0">
              <a:solidFill>
                <a:prstClr val="black"/>
              </a:solidFill>
              <a:latin typeface="HG丸ｺﾞｼｯｸM-PRO" panose="020F0600000000000000" pitchFamily="50" charset="-128"/>
              <a:ea typeface="HG丸ｺﾞｼｯｸM-PRO" panose="020F0600000000000000" pitchFamily="50" charset="-128"/>
            </a:endParaRPr>
          </a:p>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・退院支援ルール案を作成し、ケアマネ組織内の合意形成を促す。</a:t>
            </a:r>
            <a:endParaRPr lang="en-US" altLang="ja-JP" sz="700" dirty="0">
              <a:solidFill>
                <a:prstClr val="black"/>
              </a:solidFill>
              <a:latin typeface="HG丸ｺﾞｼｯｸM-PRO" panose="020F0600000000000000" pitchFamily="50" charset="-128"/>
              <a:ea typeface="HG丸ｺﾞｼｯｸM-PRO" panose="020F0600000000000000" pitchFamily="50" charset="-128"/>
            </a:endParaRPr>
          </a:p>
        </p:txBody>
      </p:sp>
      <p:sp>
        <p:nvSpPr>
          <p:cNvPr id="77" name="正方形/長方形 76"/>
          <p:cNvSpPr/>
          <p:nvPr/>
        </p:nvSpPr>
        <p:spPr>
          <a:xfrm>
            <a:off x="5698085" y="4961467"/>
            <a:ext cx="2040958" cy="526031"/>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lIns="68415" tIns="34208" rIns="68415" bIns="34208" rtlCol="0" anchor="ctr"/>
          <a:lstStyle/>
          <a:p>
            <a:pPr algn="ctr" defTabSz="957816"/>
            <a:r>
              <a:rPr lang="ja-JP" altLang="en-US" sz="700" b="1" dirty="0">
                <a:solidFill>
                  <a:prstClr val="black"/>
                </a:solidFill>
                <a:latin typeface="HG丸ｺﾞｼｯｸM-PRO" panose="020F0600000000000000" pitchFamily="50" charset="-128"/>
                <a:ea typeface="HG丸ｺﾞｼｯｸM-PRO" panose="020F0600000000000000" pitchFamily="50" charset="-128"/>
              </a:rPr>
              <a:t>病院・ケアマネ連携に関する議題提出</a:t>
            </a:r>
            <a:endParaRPr lang="en-US" altLang="ja-JP" sz="700" b="1" dirty="0">
              <a:solidFill>
                <a:prstClr val="black"/>
              </a:solidFill>
              <a:latin typeface="HG丸ｺﾞｼｯｸM-PRO" panose="020F0600000000000000" pitchFamily="50" charset="-128"/>
              <a:ea typeface="HG丸ｺﾞｼｯｸM-PRO" panose="020F0600000000000000" pitchFamily="50" charset="-128"/>
            </a:endParaRPr>
          </a:p>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保健所等の支援を受け、地域包括</a:t>
            </a:r>
            <a:r>
              <a:rPr lang="en-US" altLang="ja-JP" sz="700" dirty="0">
                <a:solidFill>
                  <a:prstClr val="black"/>
                </a:solidFill>
                <a:latin typeface="HG丸ｺﾞｼｯｸM-PRO" panose="020F0600000000000000" pitchFamily="50" charset="-128"/>
                <a:ea typeface="HG丸ｺﾞｼｯｸM-PRO" panose="020F0600000000000000" pitchFamily="50" charset="-128"/>
              </a:rPr>
              <a:t>C</a:t>
            </a:r>
            <a:r>
              <a:rPr lang="ja-JP" altLang="en-US" sz="700" dirty="0">
                <a:solidFill>
                  <a:prstClr val="black"/>
                </a:solidFill>
                <a:latin typeface="HG丸ｺﾞｼｯｸM-PRO" panose="020F0600000000000000" pitchFamily="50" charset="-128"/>
                <a:ea typeface="HG丸ｺﾞｼｯｸM-PRO" panose="020F0600000000000000" pitchFamily="50" charset="-128"/>
              </a:rPr>
              <a:t>と協力して、退院支援の状況確認アンケート結果を報告する。</a:t>
            </a:r>
            <a:endParaRPr lang="en-US" altLang="ja-JP" sz="700" dirty="0">
              <a:solidFill>
                <a:prstClr val="black"/>
              </a:solidFill>
              <a:latin typeface="HG丸ｺﾞｼｯｸM-PRO" panose="020F0600000000000000" pitchFamily="50" charset="-128"/>
              <a:ea typeface="HG丸ｺﾞｼｯｸM-PRO" panose="020F0600000000000000" pitchFamily="50" charset="-128"/>
            </a:endParaRPr>
          </a:p>
        </p:txBody>
      </p:sp>
      <p:sp>
        <p:nvSpPr>
          <p:cNvPr id="88" name="正方形/長方形 87"/>
          <p:cNvSpPr/>
          <p:nvPr/>
        </p:nvSpPr>
        <p:spPr>
          <a:xfrm>
            <a:off x="5312402" y="342942"/>
            <a:ext cx="4567484" cy="720081"/>
          </a:xfrm>
          <a:prstGeom prst="rect">
            <a:avLst/>
          </a:prstGeom>
          <a:ln/>
        </p:spPr>
        <p:style>
          <a:lnRef idx="2">
            <a:schemeClr val="accent3"/>
          </a:lnRef>
          <a:fillRef idx="1">
            <a:schemeClr val="lt1"/>
          </a:fillRef>
          <a:effectRef idx="0">
            <a:schemeClr val="accent3"/>
          </a:effectRef>
          <a:fontRef idx="minor">
            <a:schemeClr val="dk1"/>
          </a:fontRef>
        </p:style>
        <p:txBody>
          <a:bodyPr lIns="68415" tIns="34208" rIns="68415" bIns="34208" rtlCol="0" anchor="ctr"/>
          <a:lstStyle/>
          <a:p>
            <a:pPr defTabSz="957816"/>
            <a:r>
              <a:rPr lang="ja-JP" altLang="en-US" sz="700" b="1" dirty="0">
                <a:solidFill>
                  <a:prstClr val="black"/>
                </a:solidFill>
                <a:latin typeface="ＭＳ Ｐゴシック"/>
              </a:rPr>
              <a:t>＜保健所等とともに連携調整支援事務局の一翼を担う＞</a:t>
            </a:r>
            <a:endParaRPr lang="en-US" altLang="ja-JP" sz="700" b="1" dirty="0">
              <a:solidFill>
                <a:prstClr val="black"/>
              </a:solidFill>
              <a:latin typeface="ＭＳ Ｐゴシック"/>
            </a:endParaRPr>
          </a:p>
          <a:p>
            <a:pPr defTabSz="957816"/>
            <a:r>
              <a:rPr lang="ja-JP" altLang="en-US" sz="700" dirty="0">
                <a:solidFill>
                  <a:prstClr val="black"/>
                </a:solidFill>
                <a:latin typeface="ＭＳ Ｐゴシック"/>
              </a:rPr>
              <a:t>連携調整支援事務局（保健所等）と協力し、圏域内において病院・ケアマネ協議を実現し、退院支援ルールの策定に向けて市町村内の地域包括Ｃを支援する。</a:t>
            </a:r>
            <a:endParaRPr lang="en-US" altLang="ja-JP" sz="700" dirty="0">
              <a:solidFill>
                <a:prstClr val="black"/>
              </a:solidFill>
              <a:latin typeface="ＭＳ Ｐゴシック"/>
            </a:endParaRPr>
          </a:p>
          <a:p>
            <a:pPr defTabSz="957816"/>
            <a:r>
              <a:rPr lang="ja-JP" altLang="en-US" sz="700" b="1" dirty="0">
                <a:solidFill>
                  <a:prstClr val="black"/>
                </a:solidFill>
                <a:latin typeface="ＭＳ Ｐゴシック"/>
              </a:rPr>
              <a:t>＜具体的業務＞</a:t>
            </a:r>
            <a:endParaRPr lang="en-US" altLang="ja-JP" sz="700" b="1" dirty="0">
              <a:solidFill>
                <a:prstClr val="black"/>
              </a:solidFill>
              <a:latin typeface="ＭＳ Ｐゴシック"/>
            </a:endParaRPr>
          </a:p>
          <a:p>
            <a:pPr defTabSz="957816"/>
            <a:r>
              <a:rPr lang="ja-JP" altLang="en-US" sz="700" dirty="0">
                <a:solidFill>
                  <a:prstClr val="black"/>
                </a:solidFill>
                <a:latin typeface="ＭＳ Ｐゴシック"/>
              </a:rPr>
              <a:t>医療介護連携調整会議において策定される、①病院組織化②ケアマネ組織化③両者の協議、に向けた手順により、地域包括Ｃに対し必要な支援を行う。ケアマネ組織化においては、市町村内の全ケアマネ事業所に参加を促す。策定された退院支援ルールを全地域包括Ｃ及び全ケアマネ事業所に周知する。</a:t>
            </a:r>
          </a:p>
        </p:txBody>
      </p:sp>
      <p:sp>
        <p:nvSpPr>
          <p:cNvPr id="89" name="正方形/長方形 88"/>
          <p:cNvSpPr/>
          <p:nvPr/>
        </p:nvSpPr>
        <p:spPr>
          <a:xfrm>
            <a:off x="5714401" y="2162107"/>
            <a:ext cx="1857462" cy="450464"/>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lIns="68415" tIns="34208" rIns="68415" bIns="34208" rtlCol="0" anchor="ctr"/>
          <a:lstStyle/>
          <a:p>
            <a:pPr algn="ctr" defTabSz="957816"/>
            <a:r>
              <a:rPr lang="ja-JP" altLang="en-US" sz="700" b="1" dirty="0">
                <a:solidFill>
                  <a:prstClr val="black"/>
                </a:solidFill>
                <a:latin typeface="HG丸ｺﾞｼｯｸM-PRO" panose="020F0600000000000000" pitchFamily="50" charset="-128"/>
                <a:ea typeface="HG丸ｺﾞｼｯｸM-PRO" panose="020F0600000000000000" pitchFamily="50" charset="-128"/>
              </a:rPr>
              <a:t>戦略の共有</a:t>
            </a:r>
            <a:endParaRPr lang="en-US" altLang="ja-JP" sz="700" b="1" dirty="0">
              <a:solidFill>
                <a:prstClr val="black"/>
              </a:solidFill>
              <a:latin typeface="HG丸ｺﾞｼｯｸM-PRO" panose="020F0600000000000000" pitchFamily="50" charset="-128"/>
              <a:ea typeface="HG丸ｺﾞｼｯｸM-PRO" panose="020F0600000000000000" pitchFamily="50" charset="-128"/>
            </a:endParaRPr>
          </a:p>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保健所に協力し、郡市医師会等関係機関・地域包括Ｃとともに①病院組織化②ケアマネ組織化③両者協議、に向けた手順を確認。</a:t>
            </a:r>
          </a:p>
        </p:txBody>
      </p:sp>
      <p:sp>
        <p:nvSpPr>
          <p:cNvPr id="90" name="正方形/長方形 89"/>
          <p:cNvSpPr/>
          <p:nvPr/>
        </p:nvSpPr>
        <p:spPr>
          <a:xfrm>
            <a:off x="7778548" y="2158942"/>
            <a:ext cx="2052452" cy="453667"/>
          </a:xfrm>
          <a:prstGeom prst="rect">
            <a:avLst/>
          </a:prstGeom>
          <a:ln/>
        </p:spPr>
        <p:style>
          <a:lnRef idx="2">
            <a:schemeClr val="accent3"/>
          </a:lnRef>
          <a:fillRef idx="1">
            <a:schemeClr val="lt1"/>
          </a:fillRef>
          <a:effectRef idx="0">
            <a:schemeClr val="accent3"/>
          </a:effectRef>
          <a:fontRef idx="minor">
            <a:schemeClr val="dk1"/>
          </a:fontRef>
        </p:style>
        <p:txBody>
          <a:bodyPr lIns="68415" tIns="34208" rIns="68415" bIns="34208" rtlCol="0" anchor="ctr"/>
          <a:lstStyle/>
          <a:p>
            <a:pPr algn="ctr" defTabSz="957816"/>
            <a:r>
              <a:rPr lang="ja-JP" altLang="en-US" sz="700" b="1" dirty="0">
                <a:solidFill>
                  <a:prstClr val="black"/>
                </a:solidFill>
                <a:latin typeface="HG丸ｺﾞｼｯｸM-PRO" panose="020F0600000000000000" pitchFamily="50" charset="-128"/>
                <a:ea typeface="HG丸ｺﾞｼｯｸM-PRO" panose="020F0600000000000000" pitchFamily="50" charset="-128"/>
              </a:rPr>
              <a:t>戦略の共有</a:t>
            </a:r>
            <a:endParaRPr lang="en-US" altLang="ja-JP" sz="700" b="1" dirty="0">
              <a:solidFill>
                <a:prstClr val="black"/>
              </a:solidFill>
              <a:latin typeface="HG丸ｺﾞｼｯｸM-PRO" panose="020F0600000000000000" pitchFamily="50" charset="-128"/>
              <a:ea typeface="HG丸ｺﾞｼｯｸM-PRO" panose="020F0600000000000000" pitchFamily="50" charset="-128"/>
            </a:endParaRPr>
          </a:p>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保健所に協力し、郡市医師会等関係機関・市町村とともに①病院組織化②ケアマネ組織化③両者協議、に向けた手順を確認。</a:t>
            </a:r>
          </a:p>
        </p:txBody>
      </p:sp>
      <p:sp>
        <p:nvSpPr>
          <p:cNvPr id="92" name="正方形/長方形 91"/>
          <p:cNvSpPr/>
          <p:nvPr/>
        </p:nvSpPr>
        <p:spPr>
          <a:xfrm>
            <a:off x="8048976" y="5825587"/>
            <a:ext cx="1782022" cy="471516"/>
          </a:xfrm>
          <a:prstGeom prst="rect">
            <a:avLst/>
          </a:prstGeom>
          <a:ln/>
        </p:spPr>
        <p:style>
          <a:lnRef idx="2">
            <a:schemeClr val="accent3"/>
          </a:lnRef>
          <a:fillRef idx="1">
            <a:schemeClr val="lt1"/>
          </a:fillRef>
          <a:effectRef idx="0">
            <a:schemeClr val="accent3"/>
          </a:effectRef>
          <a:fontRef idx="minor">
            <a:schemeClr val="dk1"/>
          </a:fontRef>
        </p:style>
        <p:txBody>
          <a:bodyPr lIns="68415" tIns="34208" rIns="68415" bIns="34208" rtlCol="0" anchor="ctr"/>
          <a:lstStyle/>
          <a:p>
            <a:pPr algn="ctr" defTabSz="957816"/>
            <a:r>
              <a:rPr lang="ja-JP" altLang="en-US" sz="700" b="1" dirty="0">
                <a:solidFill>
                  <a:prstClr val="black"/>
                </a:solidFill>
                <a:latin typeface="HG丸ｺﾞｼｯｸM-PRO" panose="020F0600000000000000" pitchFamily="50" charset="-128"/>
                <a:ea typeface="HG丸ｺﾞｼｯｸM-PRO" panose="020F0600000000000000" pitchFamily="50" charset="-128"/>
              </a:rPr>
              <a:t>退院支援ルールに関する議題提出</a:t>
            </a:r>
            <a:endParaRPr lang="en-US" altLang="ja-JP" sz="700" b="1" dirty="0">
              <a:solidFill>
                <a:prstClr val="black"/>
              </a:solidFill>
              <a:latin typeface="HG丸ｺﾞｼｯｸM-PRO" panose="020F0600000000000000" pitchFamily="50" charset="-128"/>
              <a:ea typeface="HG丸ｺﾞｼｯｸM-PRO" panose="020F0600000000000000" pitchFamily="50" charset="-128"/>
            </a:endParaRPr>
          </a:p>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ケアマネ協議において、退院支援にあたり必要な情報を検討し、市町村へ報告する</a:t>
            </a:r>
            <a:endParaRPr lang="en-US" altLang="ja-JP" sz="7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00" name="角丸四角形 99"/>
          <p:cNvSpPr/>
          <p:nvPr/>
        </p:nvSpPr>
        <p:spPr>
          <a:xfrm>
            <a:off x="125502" y="342942"/>
            <a:ext cx="183743" cy="7200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defTabSz="957816"/>
            <a:r>
              <a:rPr lang="ja-JP" altLang="en-US" sz="700" dirty="0">
                <a:solidFill>
                  <a:prstClr val="white"/>
                </a:solidFill>
              </a:rPr>
              <a:t>都道府県</a:t>
            </a:r>
          </a:p>
        </p:txBody>
      </p:sp>
      <p:sp>
        <p:nvSpPr>
          <p:cNvPr id="101" name="角丸四角形 100"/>
          <p:cNvSpPr/>
          <p:nvPr/>
        </p:nvSpPr>
        <p:spPr>
          <a:xfrm>
            <a:off x="5120162" y="342942"/>
            <a:ext cx="192240" cy="720082"/>
          </a:xfrm>
          <a:prstGeom prst="roundRect">
            <a:avLst/>
          </a:prstGeom>
          <a:solidFill>
            <a:srgbClr val="92D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lIns="68415" tIns="34208" rIns="68415" bIns="34208" rtlCol="0" anchor="ctr"/>
          <a:lstStyle/>
          <a:p>
            <a:pPr algn="ctr" defTabSz="957816"/>
            <a:r>
              <a:rPr lang="ja-JP" altLang="en-US" sz="700" dirty="0">
                <a:solidFill>
                  <a:prstClr val="white"/>
                </a:solidFill>
              </a:rPr>
              <a:t>市町村</a:t>
            </a:r>
          </a:p>
        </p:txBody>
      </p:sp>
      <p:sp>
        <p:nvSpPr>
          <p:cNvPr id="10" name="角丸四角形 9"/>
          <p:cNvSpPr/>
          <p:nvPr/>
        </p:nvSpPr>
        <p:spPr>
          <a:xfrm>
            <a:off x="1470474" y="1114458"/>
            <a:ext cx="1596827" cy="139992"/>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defTabSz="957816">
              <a:tabLst>
                <a:tab pos="541622" algn="l"/>
              </a:tabLst>
            </a:pPr>
            <a:r>
              <a:rPr lang="ja-JP" altLang="en-US" sz="700" b="1" dirty="0">
                <a:solidFill>
                  <a:prstClr val="white"/>
                </a:solidFill>
                <a:latin typeface="HG丸ｺﾞｼｯｸM-PRO" panose="020F0600000000000000" pitchFamily="50" charset="-128"/>
                <a:ea typeface="HG丸ｺﾞｼｯｸM-PRO" panose="020F0600000000000000" pitchFamily="50" charset="-128"/>
              </a:rPr>
              <a:t>都道府県庁</a:t>
            </a:r>
          </a:p>
        </p:txBody>
      </p:sp>
      <p:sp>
        <p:nvSpPr>
          <p:cNvPr id="11" name="角丸四角形 10"/>
          <p:cNvSpPr/>
          <p:nvPr/>
        </p:nvSpPr>
        <p:spPr>
          <a:xfrm>
            <a:off x="3102879" y="1114495"/>
            <a:ext cx="2331662" cy="146471"/>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lIns="68415" tIns="34208" rIns="68415" bIns="34208" rtlCol="0" anchor="ctr"/>
          <a:lstStyle/>
          <a:p>
            <a:pPr algn="ctr" defTabSz="957816"/>
            <a:r>
              <a:rPr lang="ja-JP" altLang="en-US" sz="700" b="1" dirty="0">
                <a:solidFill>
                  <a:prstClr val="white"/>
                </a:solidFill>
                <a:latin typeface="HG丸ｺﾞｼｯｸM-PRO" panose="020F0600000000000000" pitchFamily="50" charset="-128"/>
                <a:ea typeface="HG丸ｺﾞｼｯｸM-PRO" panose="020F0600000000000000" pitchFamily="50" charset="-128"/>
              </a:rPr>
              <a:t>連携調整支援事務局（保健所</a:t>
            </a:r>
            <a:r>
              <a:rPr lang="ja-JP" altLang="en-US" sz="700" dirty="0">
                <a:solidFill>
                  <a:prstClr val="white"/>
                </a:solidFill>
                <a:latin typeface="HG丸ｺﾞｼｯｸM-PRO" panose="020F0600000000000000" pitchFamily="50" charset="-128"/>
                <a:ea typeface="HG丸ｺﾞｼｯｸM-PRO" panose="020F0600000000000000" pitchFamily="50" charset="-128"/>
              </a:rPr>
              <a:t>等）</a:t>
            </a:r>
            <a:endParaRPr lang="en-US" altLang="ja-JP" sz="700" dirty="0">
              <a:solidFill>
                <a:prstClr val="white"/>
              </a:solidFill>
              <a:latin typeface="HG丸ｺﾞｼｯｸM-PRO" panose="020F0600000000000000" pitchFamily="50" charset="-128"/>
              <a:ea typeface="HG丸ｺﾞｼｯｸM-PRO" panose="020F0600000000000000" pitchFamily="50" charset="-128"/>
            </a:endParaRPr>
          </a:p>
        </p:txBody>
      </p:sp>
      <p:sp>
        <p:nvSpPr>
          <p:cNvPr id="66" name="角丸四角形 65"/>
          <p:cNvSpPr/>
          <p:nvPr/>
        </p:nvSpPr>
        <p:spPr>
          <a:xfrm>
            <a:off x="5471809" y="1114496"/>
            <a:ext cx="2155793" cy="139991"/>
          </a:xfrm>
          <a:prstGeom prst="roundRect">
            <a:avLst/>
          </a:prstGeom>
          <a:solidFill>
            <a:srgbClr val="92D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lIns="68415" tIns="34208" rIns="68415" bIns="34208" rtlCol="0" anchor="ctr"/>
          <a:lstStyle/>
          <a:p>
            <a:pPr algn="ctr" defTabSz="957816"/>
            <a:r>
              <a:rPr lang="ja-JP" altLang="en-US" sz="700" b="1" dirty="0">
                <a:solidFill>
                  <a:prstClr val="white"/>
                </a:solidFill>
                <a:latin typeface="HG丸ｺﾞｼｯｸM-PRO" panose="020F0600000000000000" pitchFamily="50" charset="-128"/>
                <a:ea typeface="HG丸ｺﾞｼｯｸM-PRO" panose="020F0600000000000000" pitchFamily="50" charset="-128"/>
              </a:rPr>
              <a:t>市町村</a:t>
            </a:r>
          </a:p>
        </p:txBody>
      </p:sp>
      <p:sp>
        <p:nvSpPr>
          <p:cNvPr id="67" name="角丸四角形 66"/>
          <p:cNvSpPr/>
          <p:nvPr/>
        </p:nvSpPr>
        <p:spPr>
          <a:xfrm>
            <a:off x="7655530" y="1114496"/>
            <a:ext cx="2208141" cy="137399"/>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lIns="68415" tIns="34208" rIns="68415" bIns="34208" rtlCol="0" anchor="ctr"/>
          <a:lstStyle/>
          <a:p>
            <a:pPr algn="ctr" defTabSz="957816"/>
            <a:r>
              <a:rPr lang="ja-JP" altLang="en-US" sz="700" b="1">
                <a:solidFill>
                  <a:prstClr val="white"/>
                </a:solidFill>
                <a:latin typeface="HG丸ｺﾞｼｯｸM-PRO" panose="020F0600000000000000" pitchFamily="50" charset="-128"/>
                <a:ea typeface="HG丸ｺﾞｼｯｸM-PRO" panose="020F0600000000000000" pitchFamily="50" charset="-128"/>
              </a:rPr>
              <a:t>地域包括支援センター</a:t>
            </a:r>
            <a:endParaRPr lang="en-US" altLang="ja-JP" sz="700" b="1" dirty="0">
              <a:solidFill>
                <a:prstClr val="white"/>
              </a:solidFill>
              <a:latin typeface="HG丸ｺﾞｼｯｸM-PRO" panose="020F0600000000000000" pitchFamily="50" charset="-128"/>
              <a:ea typeface="HG丸ｺﾞｼｯｸM-PRO" panose="020F0600000000000000" pitchFamily="50" charset="-128"/>
            </a:endParaRPr>
          </a:p>
        </p:txBody>
      </p:sp>
      <p:grpSp>
        <p:nvGrpSpPr>
          <p:cNvPr id="105" name="グループ化 104"/>
          <p:cNvGrpSpPr/>
          <p:nvPr/>
        </p:nvGrpSpPr>
        <p:grpSpPr>
          <a:xfrm>
            <a:off x="5398765" y="1628802"/>
            <a:ext cx="2379764" cy="516045"/>
            <a:chOff x="6821269" y="2675651"/>
            <a:chExt cx="3323947" cy="794471"/>
          </a:xfrm>
          <a:solidFill>
            <a:schemeClr val="tx2">
              <a:lumMod val="50000"/>
            </a:schemeClr>
          </a:solidFill>
        </p:grpSpPr>
        <p:sp>
          <p:nvSpPr>
            <p:cNvPr id="104" name="正方形/長方形 103"/>
            <p:cNvSpPr/>
            <p:nvPr/>
          </p:nvSpPr>
          <p:spPr>
            <a:xfrm>
              <a:off x="6821269" y="3072408"/>
              <a:ext cx="2979284" cy="202634"/>
            </a:xfrm>
            <a:prstGeom prst="rect">
              <a:avLst/>
            </a:prstGeom>
            <a:grp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7816"/>
              <a:endParaRPr lang="ja-JP" altLang="en-US" sz="700">
                <a:solidFill>
                  <a:prstClr val="white"/>
                </a:solidFill>
              </a:endParaRPr>
            </a:p>
          </p:txBody>
        </p:sp>
        <p:sp>
          <p:nvSpPr>
            <p:cNvPr id="70" name="右矢印 69"/>
            <p:cNvSpPr/>
            <p:nvPr/>
          </p:nvSpPr>
          <p:spPr>
            <a:xfrm>
              <a:off x="9179406" y="2675651"/>
              <a:ext cx="965810" cy="794471"/>
            </a:xfrm>
            <a:prstGeom prst="rightArrow">
              <a:avLst/>
            </a:prstGeom>
            <a:grpFill/>
            <a:ln>
              <a:solidFill>
                <a:schemeClr val="tx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57816"/>
              <a:r>
                <a:rPr lang="ja-JP" altLang="en-US" sz="700" b="1" dirty="0">
                  <a:solidFill>
                    <a:prstClr val="white"/>
                  </a:solidFill>
                  <a:latin typeface="HG丸ｺﾞｼｯｸM-PRO" panose="020F0600000000000000" pitchFamily="50" charset="-128"/>
                  <a:ea typeface="HG丸ｺﾞｼｯｸM-PRO" panose="020F0600000000000000" pitchFamily="50" charset="-128"/>
                </a:rPr>
                <a:t>支援</a:t>
              </a:r>
            </a:p>
          </p:txBody>
        </p:sp>
      </p:grpSp>
      <p:cxnSp>
        <p:nvCxnSpPr>
          <p:cNvPr id="107" name="直線コネクタ 106"/>
          <p:cNvCxnSpPr/>
          <p:nvPr/>
        </p:nvCxnSpPr>
        <p:spPr>
          <a:xfrm flipV="1">
            <a:off x="53711" y="2657524"/>
            <a:ext cx="9850847" cy="550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flipV="1">
            <a:off x="49598" y="4709388"/>
            <a:ext cx="9850847" cy="550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4" name="右矢印 123"/>
          <p:cNvSpPr/>
          <p:nvPr/>
        </p:nvSpPr>
        <p:spPr>
          <a:xfrm>
            <a:off x="2835641" y="5001442"/>
            <a:ext cx="278571" cy="385714"/>
          </a:xfrm>
          <a:prstGeom prst="rightArrow">
            <a:avLst/>
          </a:prstGeom>
          <a:solidFill>
            <a:schemeClr val="tx2">
              <a:lumMod val="50000"/>
            </a:schemeClr>
          </a:solidFill>
          <a:ln>
            <a:solidFill>
              <a:schemeClr val="tx2">
                <a:lumMod val="50000"/>
              </a:schemeClr>
            </a:solidFill>
          </a:ln>
        </p:spPr>
        <p:style>
          <a:lnRef idx="2">
            <a:schemeClr val="dk1">
              <a:shade val="50000"/>
            </a:schemeClr>
          </a:lnRef>
          <a:fillRef idx="1">
            <a:schemeClr val="dk1"/>
          </a:fillRef>
          <a:effectRef idx="0">
            <a:schemeClr val="dk1"/>
          </a:effectRef>
          <a:fontRef idx="minor">
            <a:schemeClr val="lt1"/>
          </a:fontRef>
        </p:style>
        <p:txBody>
          <a:bodyPr lIns="68415" tIns="34208" rIns="68415" bIns="34208" rtlCol="0" anchor="ctr"/>
          <a:lstStyle/>
          <a:p>
            <a:pPr algn="ctr" defTabSz="957816"/>
            <a:r>
              <a:rPr lang="ja-JP" altLang="en-US" sz="700" b="1" dirty="0">
                <a:solidFill>
                  <a:prstClr val="white"/>
                </a:solidFill>
                <a:latin typeface="HG丸ｺﾞｼｯｸM-PRO" panose="020F0600000000000000" pitchFamily="50" charset="-128"/>
                <a:ea typeface="HG丸ｺﾞｼｯｸM-PRO" panose="020F0600000000000000" pitchFamily="50" charset="-128"/>
              </a:rPr>
              <a:t>支援</a:t>
            </a:r>
          </a:p>
        </p:txBody>
      </p:sp>
      <p:sp>
        <p:nvSpPr>
          <p:cNvPr id="125" name="右矢印 124"/>
          <p:cNvSpPr/>
          <p:nvPr/>
        </p:nvSpPr>
        <p:spPr>
          <a:xfrm>
            <a:off x="1442629" y="5011246"/>
            <a:ext cx="278571" cy="385714"/>
          </a:xfrm>
          <a:prstGeom prst="rightArrow">
            <a:avLst/>
          </a:prstGeom>
          <a:solidFill>
            <a:schemeClr val="tx2">
              <a:lumMod val="50000"/>
            </a:schemeClr>
          </a:solidFill>
          <a:ln>
            <a:solidFill>
              <a:schemeClr val="tx2">
                <a:lumMod val="50000"/>
              </a:schemeClr>
            </a:solidFill>
          </a:ln>
        </p:spPr>
        <p:style>
          <a:lnRef idx="2">
            <a:schemeClr val="dk1">
              <a:shade val="50000"/>
            </a:schemeClr>
          </a:lnRef>
          <a:fillRef idx="1">
            <a:schemeClr val="dk1"/>
          </a:fillRef>
          <a:effectRef idx="0">
            <a:schemeClr val="dk1"/>
          </a:effectRef>
          <a:fontRef idx="minor">
            <a:schemeClr val="lt1"/>
          </a:fontRef>
        </p:style>
        <p:txBody>
          <a:bodyPr lIns="68415" tIns="34208" rIns="68415" bIns="34208" rtlCol="0" anchor="ctr"/>
          <a:lstStyle/>
          <a:p>
            <a:pPr algn="ctr" defTabSz="957816"/>
            <a:r>
              <a:rPr lang="ja-JP" altLang="en-US" sz="700" b="1" dirty="0">
                <a:solidFill>
                  <a:prstClr val="white"/>
                </a:solidFill>
                <a:latin typeface="HG丸ｺﾞｼｯｸM-PRO" panose="020F0600000000000000" pitchFamily="50" charset="-128"/>
                <a:ea typeface="HG丸ｺﾞｼｯｸM-PRO" panose="020F0600000000000000" pitchFamily="50" charset="-128"/>
              </a:rPr>
              <a:t>支援</a:t>
            </a:r>
          </a:p>
        </p:txBody>
      </p:sp>
      <p:cxnSp>
        <p:nvCxnSpPr>
          <p:cNvPr id="127" name="直線コネクタ 126"/>
          <p:cNvCxnSpPr/>
          <p:nvPr/>
        </p:nvCxnSpPr>
        <p:spPr>
          <a:xfrm flipV="1">
            <a:off x="49598" y="5571554"/>
            <a:ext cx="9850847" cy="550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2" name="正方形/長方形 131"/>
          <p:cNvSpPr/>
          <p:nvPr/>
        </p:nvSpPr>
        <p:spPr>
          <a:xfrm>
            <a:off x="304381" y="4917126"/>
            <a:ext cx="1137693" cy="499971"/>
          </a:xfrm>
          <a:prstGeom prst="rect">
            <a:avLst/>
          </a:prstGeom>
          <a:ln/>
        </p:spPr>
        <p:style>
          <a:lnRef idx="2">
            <a:schemeClr val="accent2"/>
          </a:lnRef>
          <a:fillRef idx="1">
            <a:schemeClr val="lt1"/>
          </a:fillRef>
          <a:effectRef idx="0">
            <a:schemeClr val="accent2"/>
          </a:effectRef>
          <a:fontRef idx="minor">
            <a:schemeClr val="dk1"/>
          </a:fontRef>
        </p:style>
        <p:txBody>
          <a:bodyPr wrap="square" lIns="68415" tIns="34208" rIns="68415" bIns="34208" rtlCol="0">
            <a:spAutoFit/>
          </a:bodyPr>
          <a:lstStyle/>
          <a:p>
            <a:pPr defTabSz="957816"/>
            <a:r>
              <a:rPr lang="ja-JP" altLang="en-US" sz="700" b="1" dirty="0">
                <a:solidFill>
                  <a:prstClr val="black"/>
                </a:solidFill>
                <a:latin typeface="HG丸ｺﾞｼｯｸM-PRO" panose="020F0600000000000000" pitchFamily="50" charset="-128"/>
                <a:ea typeface="HG丸ｺﾞｼｯｸM-PRO" panose="020F0600000000000000" pitchFamily="50" charset="-128"/>
              </a:rPr>
              <a:t>国アドバイザー現地支援②</a:t>
            </a:r>
            <a:r>
              <a:rPr lang="ja-JP" altLang="en-US" sz="700" dirty="0">
                <a:solidFill>
                  <a:prstClr val="black"/>
                </a:solidFill>
                <a:latin typeface="HG丸ｺﾞｼｯｸM-PRO" panose="020F0600000000000000" pitchFamily="50" charset="-128"/>
                <a:ea typeface="HG丸ｺﾞｼｯｸM-PRO" panose="020F0600000000000000" pitchFamily="50" charset="-128"/>
              </a:rPr>
              <a:t>（病院・ケアマネ協議の円滑化及び退院支援ルール策定支援）</a:t>
            </a:r>
          </a:p>
        </p:txBody>
      </p:sp>
      <p:sp>
        <p:nvSpPr>
          <p:cNvPr id="68" name="正方形/長方形 67"/>
          <p:cNvSpPr/>
          <p:nvPr/>
        </p:nvSpPr>
        <p:spPr>
          <a:xfrm>
            <a:off x="5884871" y="1744839"/>
            <a:ext cx="1325134" cy="186707"/>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lIns="68415" tIns="34208" rIns="68415" bIns="34208" rtlCol="0" anchor="t"/>
          <a:lstStyle/>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市町村内の担当課を決定</a:t>
            </a:r>
            <a:endParaRPr lang="en-US" altLang="ja-JP" sz="7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41" name="角丸四角形 140"/>
          <p:cNvSpPr/>
          <p:nvPr/>
        </p:nvSpPr>
        <p:spPr>
          <a:xfrm>
            <a:off x="3315997" y="5591941"/>
            <a:ext cx="4311586" cy="190857"/>
          </a:xfrm>
          <a:prstGeom prst="roundRect">
            <a:avLst/>
          </a:prstGeom>
        </p:spPr>
        <p:style>
          <a:lnRef idx="0">
            <a:schemeClr val="accent6"/>
          </a:lnRef>
          <a:fillRef idx="3">
            <a:schemeClr val="accent6"/>
          </a:fillRef>
          <a:effectRef idx="3">
            <a:schemeClr val="accent6"/>
          </a:effectRef>
          <a:fontRef idx="minor">
            <a:schemeClr val="lt1"/>
          </a:fontRef>
        </p:style>
        <p:txBody>
          <a:bodyPr lIns="68415" tIns="34208" rIns="68415" bIns="34208" rtlCol="0" anchor="ctr"/>
          <a:lstStyle/>
          <a:p>
            <a:pPr algn="ctr" defTabSz="957816"/>
            <a:r>
              <a:rPr lang="ja-JP" altLang="en-US" sz="700" b="1" dirty="0">
                <a:solidFill>
                  <a:prstClr val="black"/>
                </a:solidFill>
                <a:latin typeface="HG丸ｺﾞｼｯｸM-PRO" panose="020F0600000000000000" pitchFamily="50" charset="-128"/>
                <a:ea typeface="HG丸ｺﾞｼｯｸM-PRO" panose="020F0600000000000000" pitchFamily="50" charset="-128"/>
              </a:rPr>
              <a:t>医療介護連携調整会議⑥～⑨</a:t>
            </a:r>
            <a:r>
              <a:rPr lang="en-US" altLang="ja-JP" sz="700" b="1" dirty="0">
                <a:solidFill>
                  <a:prstClr val="black"/>
                </a:solidFill>
                <a:latin typeface="HG丸ｺﾞｼｯｸM-PRO" panose="020F0600000000000000" pitchFamily="50" charset="-128"/>
                <a:ea typeface="HG丸ｺﾞｼｯｸM-PRO" panose="020F0600000000000000" pitchFamily="50" charset="-128"/>
              </a:rPr>
              <a:t>【</a:t>
            </a:r>
            <a:r>
              <a:rPr lang="ja-JP" altLang="en-US" sz="700" b="1" dirty="0">
                <a:solidFill>
                  <a:prstClr val="black"/>
                </a:solidFill>
                <a:latin typeface="HG丸ｺﾞｼｯｸM-PRO" panose="020F0600000000000000" pitchFamily="50" charset="-128"/>
                <a:ea typeface="HG丸ｺﾞｼｯｸM-PRO" panose="020F0600000000000000" pitchFamily="50" charset="-128"/>
              </a:rPr>
              <a:t>退院支援ルール策定に向けた病院・ケアマネ協議</a:t>
            </a:r>
            <a:r>
              <a:rPr lang="en-US" altLang="ja-JP" sz="700" b="1" dirty="0">
                <a:solidFill>
                  <a:prstClr val="black"/>
                </a:solidFill>
                <a:latin typeface="HG丸ｺﾞｼｯｸM-PRO" panose="020F0600000000000000" pitchFamily="50" charset="-128"/>
                <a:ea typeface="HG丸ｺﾞｼｯｸM-PRO" panose="020F0600000000000000" pitchFamily="50" charset="-128"/>
              </a:rPr>
              <a:t>】</a:t>
            </a:r>
            <a:endParaRPr lang="ja-JP" altLang="en-US" sz="700" b="1" dirty="0">
              <a:solidFill>
                <a:prstClr val="black"/>
              </a:solidFill>
              <a:latin typeface="HG丸ｺﾞｼｯｸM-PRO" panose="020F0600000000000000" pitchFamily="50" charset="-128"/>
              <a:ea typeface="HG丸ｺﾞｼｯｸM-PRO" panose="020F0600000000000000" pitchFamily="50" charset="-128"/>
            </a:endParaRPr>
          </a:p>
        </p:txBody>
      </p:sp>
      <p:grpSp>
        <p:nvGrpSpPr>
          <p:cNvPr id="145" name="グループ化 144"/>
          <p:cNvGrpSpPr/>
          <p:nvPr/>
        </p:nvGrpSpPr>
        <p:grpSpPr>
          <a:xfrm>
            <a:off x="2835641" y="5774363"/>
            <a:ext cx="285546" cy="574174"/>
            <a:chOff x="9867744" y="5598304"/>
            <a:chExt cx="369013" cy="803844"/>
          </a:xfrm>
          <a:solidFill>
            <a:schemeClr val="tx2">
              <a:lumMod val="50000"/>
            </a:schemeClr>
          </a:solidFill>
        </p:grpSpPr>
        <p:sp>
          <p:nvSpPr>
            <p:cNvPr id="146" name="右矢印 145"/>
            <p:cNvSpPr/>
            <p:nvPr/>
          </p:nvSpPr>
          <p:spPr>
            <a:xfrm>
              <a:off x="9867744" y="5958344"/>
              <a:ext cx="369013" cy="443804"/>
            </a:xfrm>
            <a:prstGeom prst="rightArrow">
              <a:avLst/>
            </a:prstGeom>
            <a:grpFill/>
            <a:ln>
              <a:solidFill>
                <a:schemeClr val="tx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57816"/>
              <a:r>
                <a:rPr lang="ja-JP" altLang="en-US" sz="600" b="1" dirty="0">
                  <a:solidFill>
                    <a:prstClr val="white"/>
                  </a:solidFill>
                  <a:latin typeface="HG丸ｺﾞｼｯｸM-PRO" panose="020F0600000000000000" pitchFamily="50" charset="-128"/>
                  <a:ea typeface="HG丸ｺﾞｼｯｸM-PRO" panose="020F0600000000000000" pitchFamily="50" charset="-128"/>
                </a:rPr>
                <a:t>支援</a:t>
              </a:r>
            </a:p>
          </p:txBody>
        </p:sp>
        <p:sp>
          <p:nvSpPr>
            <p:cNvPr id="147" name="右矢印 146"/>
            <p:cNvSpPr/>
            <p:nvPr/>
          </p:nvSpPr>
          <p:spPr>
            <a:xfrm flipH="1">
              <a:off x="9870620" y="5598304"/>
              <a:ext cx="366137" cy="407697"/>
            </a:xfrm>
            <a:prstGeom prst="rightArrow">
              <a:avLst/>
            </a:prstGeom>
            <a:grpFill/>
            <a:ln>
              <a:solidFill>
                <a:schemeClr val="tx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57816"/>
              <a:r>
                <a:rPr lang="ja-JP" altLang="en-US" sz="600" b="1" dirty="0">
                  <a:solidFill>
                    <a:prstClr val="white"/>
                  </a:solidFill>
                  <a:latin typeface="HG丸ｺﾞｼｯｸM-PRO" panose="020F0600000000000000" pitchFamily="50" charset="-128"/>
                  <a:ea typeface="HG丸ｺﾞｼｯｸM-PRO" panose="020F0600000000000000" pitchFamily="50" charset="-128"/>
                </a:rPr>
                <a:t>相談</a:t>
              </a:r>
            </a:p>
          </p:txBody>
        </p:sp>
      </p:grpSp>
      <p:grpSp>
        <p:nvGrpSpPr>
          <p:cNvPr id="148" name="グループ化 147"/>
          <p:cNvGrpSpPr/>
          <p:nvPr/>
        </p:nvGrpSpPr>
        <p:grpSpPr>
          <a:xfrm>
            <a:off x="7739043" y="5786580"/>
            <a:ext cx="285546" cy="574174"/>
            <a:chOff x="9867744" y="5598304"/>
            <a:chExt cx="369013" cy="803844"/>
          </a:xfrm>
          <a:solidFill>
            <a:schemeClr val="tx2">
              <a:lumMod val="50000"/>
            </a:schemeClr>
          </a:solidFill>
        </p:grpSpPr>
        <p:sp>
          <p:nvSpPr>
            <p:cNvPr id="149" name="右矢印 148"/>
            <p:cNvSpPr/>
            <p:nvPr/>
          </p:nvSpPr>
          <p:spPr>
            <a:xfrm>
              <a:off x="9867744" y="5958344"/>
              <a:ext cx="369013" cy="443804"/>
            </a:xfrm>
            <a:prstGeom prst="rightArrow">
              <a:avLst/>
            </a:prstGeom>
            <a:grpFill/>
            <a:ln>
              <a:solidFill>
                <a:schemeClr val="tx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57816"/>
              <a:r>
                <a:rPr lang="ja-JP" altLang="en-US" sz="600" b="1" dirty="0">
                  <a:solidFill>
                    <a:prstClr val="white"/>
                  </a:solidFill>
                  <a:latin typeface="HG丸ｺﾞｼｯｸM-PRO" panose="020F0600000000000000" pitchFamily="50" charset="-128"/>
                  <a:ea typeface="HG丸ｺﾞｼｯｸM-PRO" panose="020F0600000000000000" pitchFamily="50" charset="-128"/>
                </a:rPr>
                <a:t>支援</a:t>
              </a:r>
            </a:p>
          </p:txBody>
        </p:sp>
        <p:sp>
          <p:nvSpPr>
            <p:cNvPr id="150" name="右矢印 149"/>
            <p:cNvSpPr/>
            <p:nvPr/>
          </p:nvSpPr>
          <p:spPr>
            <a:xfrm flipH="1">
              <a:off x="9870620" y="5598304"/>
              <a:ext cx="366137" cy="407697"/>
            </a:xfrm>
            <a:prstGeom prst="rightArrow">
              <a:avLst/>
            </a:prstGeom>
            <a:grpFill/>
            <a:ln>
              <a:solidFill>
                <a:schemeClr val="tx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57816"/>
              <a:r>
                <a:rPr lang="ja-JP" altLang="en-US" sz="600" b="1" dirty="0">
                  <a:solidFill>
                    <a:prstClr val="white"/>
                  </a:solidFill>
                  <a:latin typeface="HG丸ｺﾞｼｯｸM-PRO" panose="020F0600000000000000" pitchFamily="50" charset="-128"/>
                  <a:ea typeface="HG丸ｺﾞｼｯｸM-PRO" panose="020F0600000000000000" pitchFamily="50" charset="-128"/>
                </a:rPr>
                <a:t>相談</a:t>
              </a:r>
            </a:p>
          </p:txBody>
        </p:sp>
      </p:grpSp>
      <p:cxnSp>
        <p:nvCxnSpPr>
          <p:cNvPr id="151" name="直線コネクタ 150"/>
          <p:cNvCxnSpPr/>
          <p:nvPr/>
        </p:nvCxnSpPr>
        <p:spPr>
          <a:xfrm flipV="1">
            <a:off x="64981" y="6406720"/>
            <a:ext cx="9850847" cy="550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5" name="角丸四角形 94"/>
          <p:cNvSpPr/>
          <p:nvPr/>
        </p:nvSpPr>
        <p:spPr>
          <a:xfrm>
            <a:off x="304963" y="1114495"/>
            <a:ext cx="1137130" cy="139991"/>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lIns="68415" tIns="34208" rIns="68415" bIns="34208" rtlCol="0" anchor="ctr"/>
          <a:lstStyle/>
          <a:p>
            <a:pPr algn="ctr" defTabSz="957816">
              <a:tabLst>
                <a:tab pos="541622" algn="l"/>
              </a:tabLst>
            </a:pPr>
            <a:r>
              <a:rPr lang="ja-JP" altLang="en-US" sz="700" b="1" dirty="0">
                <a:solidFill>
                  <a:prstClr val="white"/>
                </a:solidFill>
                <a:latin typeface="HG丸ｺﾞｼｯｸM-PRO" panose="020F0600000000000000" pitchFamily="50" charset="-128"/>
                <a:ea typeface="HG丸ｺﾞｼｯｸM-PRO" panose="020F0600000000000000" pitchFamily="50" charset="-128"/>
              </a:rPr>
              <a:t>厚生労働省</a:t>
            </a:r>
          </a:p>
        </p:txBody>
      </p:sp>
      <p:sp>
        <p:nvSpPr>
          <p:cNvPr id="96" name="テキスト ボックス 95"/>
          <p:cNvSpPr txBox="1"/>
          <p:nvPr/>
        </p:nvSpPr>
        <p:spPr>
          <a:xfrm>
            <a:off x="309227" y="1988840"/>
            <a:ext cx="1133412" cy="284528"/>
          </a:xfrm>
          <a:prstGeom prst="rect">
            <a:avLst/>
          </a:prstGeom>
          <a:ln/>
        </p:spPr>
        <p:style>
          <a:lnRef idx="2">
            <a:schemeClr val="accent2"/>
          </a:lnRef>
          <a:fillRef idx="1">
            <a:schemeClr val="lt1"/>
          </a:fillRef>
          <a:effectRef idx="0">
            <a:schemeClr val="accent2"/>
          </a:effectRef>
          <a:fontRef idx="minor">
            <a:schemeClr val="dk1"/>
          </a:fontRef>
        </p:style>
        <p:txBody>
          <a:bodyPr wrap="square" lIns="68415" tIns="34208" rIns="68415" bIns="34208" rtlCol="0">
            <a:spAutoFit/>
          </a:bodyPr>
          <a:lstStyle/>
          <a:p>
            <a:pPr defTabSz="957816"/>
            <a:r>
              <a:rPr lang="ja-JP" altLang="en-US" sz="700" dirty="0" smtClean="0">
                <a:solidFill>
                  <a:prstClr val="black"/>
                </a:solidFill>
                <a:latin typeface="HG丸ｺﾞｼｯｸM-PRO" panose="020F0600000000000000" pitchFamily="50" charset="-128"/>
                <a:ea typeface="HG丸ｺﾞｼｯｸM-PRO" panose="020F0600000000000000" pitchFamily="50" charset="-128"/>
              </a:rPr>
              <a:t>アドバイザー会議</a:t>
            </a:r>
            <a:endParaRPr lang="en-US" altLang="ja-JP" sz="700" dirty="0" smtClean="0">
              <a:solidFill>
                <a:prstClr val="black"/>
              </a:solidFill>
              <a:latin typeface="HG丸ｺﾞｼｯｸM-PRO" panose="020F0600000000000000" pitchFamily="50" charset="-128"/>
              <a:ea typeface="HG丸ｺﾞｼｯｸM-PRO" panose="020F0600000000000000" pitchFamily="50" charset="-128"/>
            </a:endParaRPr>
          </a:p>
          <a:p>
            <a:pPr defTabSz="957816"/>
            <a:r>
              <a:rPr lang="ja-JP" altLang="en-US" sz="7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700" dirty="0">
                <a:solidFill>
                  <a:prstClr val="black"/>
                </a:solidFill>
                <a:latin typeface="HG丸ｺﾞｼｯｸM-PRO" panose="020F0600000000000000" pitchFamily="50" charset="-128"/>
                <a:ea typeface="HG丸ｺﾞｼｯｸM-PRO" panose="020F0600000000000000" pitchFamily="50" charset="-128"/>
              </a:rPr>
              <a:t>第</a:t>
            </a:r>
            <a:r>
              <a:rPr lang="en-US" altLang="ja-JP" sz="700" dirty="0">
                <a:solidFill>
                  <a:prstClr val="black"/>
                </a:solidFill>
                <a:latin typeface="HG丸ｺﾞｼｯｸM-PRO" panose="020F0600000000000000" pitchFamily="50" charset="-128"/>
                <a:ea typeface="HG丸ｺﾞｼｯｸM-PRO" panose="020F0600000000000000" pitchFamily="50" charset="-128"/>
              </a:rPr>
              <a:t>1</a:t>
            </a:r>
            <a:r>
              <a:rPr lang="ja-JP" altLang="en-US" sz="700" dirty="0">
                <a:solidFill>
                  <a:prstClr val="black"/>
                </a:solidFill>
                <a:latin typeface="HG丸ｺﾞｼｯｸM-PRO" panose="020F0600000000000000" pitchFamily="50" charset="-128"/>
                <a:ea typeface="HG丸ｺﾞｼｯｸM-PRO" panose="020F0600000000000000" pitchFamily="50" charset="-128"/>
              </a:rPr>
              <a:t>回）</a:t>
            </a:r>
          </a:p>
        </p:txBody>
      </p:sp>
      <p:cxnSp>
        <p:nvCxnSpPr>
          <p:cNvPr id="97" name="直線コネクタ 96"/>
          <p:cNvCxnSpPr/>
          <p:nvPr/>
        </p:nvCxnSpPr>
        <p:spPr>
          <a:xfrm>
            <a:off x="265339" y="1163986"/>
            <a:ext cx="1914" cy="569401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9" name="テキスト ボックス 98"/>
          <p:cNvSpPr txBox="1"/>
          <p:nvPr/>
        </p:nvSpPr>
        <p:spPr>
          <a:xfrm>
            <a:off x="-10331" y="2708921"/>
            <a:ext cx="276666" cy="687366"/>
          </a:xfrm>
          <a:prstGeom prst="rect">
            <a:avLst/>
          </a:prstGeom>
          <a:noFill/>
        </p:spPr>
        <p:txBody>
          <a:bodyPr vert="wordArtVertRtl" wrap="square" lIns="68415" tIns="34208" rIns="68415" bIns="34208" rtlCol="0">
            <a:spAutoFit/>
          </a:bodyPr>
          <a:lstStyle/>
          <a:p>
            <a:pPr defTabSz="957816"/>
            <a:r>
              <a:rPr lang="en-US" altLang="ja-JP" sz="900" dirty="0">
                <a:solidFill>
                  <a:prstClr val="black"/>
                </a:solidFill>
                <a:latin typeface="HG丸ｺﾞｼｯｸM-PRO" panose="020F0600000000000000" pitchFamily="50" charset="-128"/>
                <a:ea typeface="HG丸ｺﾞｼｯｸM-PRO" panose="020F0600000000000000" pitchFamily="50" charset="-128"/>
              </a:rPr>
              <a:t>6</a:t>
            </a:r>
            <a:r>
              <a:rPr lang="ja-JP" altLang="en-US" sz="900" dirty="0">
                <a:solidFill>
                  <a:prstClr val="black"/>
                </a:solidFill>
                <a:latin typeface="HG丸ｺﾞｼｯｸM-PRO" panose="020F0600000000000000" pitchFamily="50" charset="-128"/>
                <a:ea typeface="HG丸ｺﾞｼｯｸM-PRO" panose="020F0600000000000000" pitchFamily="50" charset="-128"/>
              </a:rPr>
              <a:t>～７月</a:t>
            </a:r>
          </a:p>
        </p:txBody>
      </p:sp>
      <p:sp>
        <p:nvSpPr>
          <p:cNvPr id="102" name="テキスト ボックス 101"/>
          <p:cNvSpPr txBox="1"/>
          <p:nvPr/>
        </p:nvSpPr>
        <p:spPr>
          <a:xfrm>
            <a:off x="-6483" y="4691392"/>
            <a:ext cx="272818" cy="627626"/>
          </a:xfrm>
          <a:prstGeom prst="rect">
            <a:avLst/>
          </a:prstGeom>
          <a:noFill/>
        </p:spPr>
        <p:txBody>
          <a:bodyPr vert="wordArtVertRtl" wrap="square" lIns="68415" tIns="34208" rIns="68415" bIns="34208" rtlCol="0">
            <a:spAutoFit/>
          </a:bodyPr>
          <a:lstStyle/>
          <a:p>
            <a:pPr defTabSz="957816"/>
            <a:r>
              <a:rPr lang="ja-JP" altLang="en-US" sz="900" dirty="0">
                <a:solidFill>
                  <a:prstClr val="black"/>
                </a:solidFill>
                <a:latin typeface="HG丸ｺﾞｼｯｸM-PRO" panose="020F0600000000000000" pitchFamily="50" charset="-128"/>
                <a:ea typeface="HG丸ｺﾞｼｯｸM-PRO" panose="020F0600000000000000" pitchFamily="50" charset="-128"/>
              </a:rPr>
              <a:t>１０月</a:t>
            </a:r>
          </a:p>
        </p:txBody>
      </p:sp>
      <p:sp>
        <p:nvSpPr>
          <p:cNvPr id="103" name="テキスト ボックス 102"/>
          <p:cNvSpPr txBox="1"/>
          <p:nvPr/>
        </p:nvSpPr>
        <p:spPr>
          <a:xfrm>
            <a:off x="-5565" y="6403272"/>
            <a:ext cx="272818" cy="368995"/>
          </a:xfrm>
          <a:prstGeom prst="rect">
            <a:avLst/>
          </a:prstGeom>
          <a:noFill/>
        </p:spPr>
        <p:txBody>
          <a:bodyPr vert="wordArtVertRtl" wrap="square" lIns="68415" tIns="34208" rIns="68415" bIns="34208" rtlCol="0">
            <a:spAutoFit/>
          </a:bodyPr>
          <a:lstStyle>
            <a:defPPr>
              <a:defRPr lang="ja-JP"/>
            </a:defPPr>
            <a:lvl1pPr>
              <a:defRPr sz="1400">
                <a:solidFill>
                  <a:schemeClr val="tx1"/>
                </a:solidFill>
                <a:latin typeface="HG丸ｺﾞｼｯｸM-PRO" panose="020F0600000000000000" pitchFamily="50" charset="-128"/>
                <a:ea typeface="HG丸ｺﾞｼｯｸM-PRO" panose="020F0600000000000000" pitchFamily="50"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defTabSz="957816"/>
            <a:r>
              <a:rPr lang="ja-JP" altLang="en-US" sz="900" dirty="0">
                <a:solidFill>
                  <a:prstClr val="black"/>
                </a:solidFill>
              </a:rPr>
              <a:t>３月</a:t>
            </a:r>
          </a:p>
        </p:txBody>
      </p:sp>
      <p:sp>
        <p:nvSpPr>
          <p:cNvPr id="93" name="テキスト ボックス 92"/>
          <p:cNvSpPr txBox="1"/>
          <p:nvPr/>
        </p:nvSpPr>
        <p:spPr>
          <a:xfrm>
            <a:off x="5138" y="1164023"/>
            <a:ext cx="272818" cy="512985"/>
          </a:xfrm>
          <a:prstGeom prst="rect">
            <a:avLst/>
          </a:prstGeom>
          <a:noFill/>
        </p:spPr>
        <p:txBody>
          <a:bodyPr vert="wordArtVertRtl" wrap="square" lIns="68415" tIns="34208" rIns="68415" bIns="34208" rtlCol="0">
            <a:spAutoFit/>
          </a:bodyPr>
          <a:lstStyle/>
          <a:p>
            <a:pPr defTabSz="957816"/>
            <a:r>
              <a:rPr lang="ja-JP" altLang="en-US" sz="900" dirty="0">
                <a:solidFill>
                  <a:prstClr val="black"/>
                </a:solidFill>
                <a:latin typeface="HG丸ｺﾞｼｯｸM-PRO" panose="020F0600000000000000" pitchFamily="50" charset="-128"/>
                <a:ea typeface="HG丸ｺﾞｼｯｸM-PRO" panose="020F0600000000000000" pitchFamily="50" charset="-128"/>
              </a:rPr>
              <a:t>Ｈ２６</a:t>
            </a:r>
          </a:p>
        </p:txBody>
      </p:sp>
      <p:sp>
        <p:nvSpPr>
          <p:cNvPr id="98" name="テキスト ボックス 97"/>
          <p:cNvSpPr txBox="1"/>
          <p:nvPr/>
        </p:nvSpPr>
        <p:spPr>
          <a:xfrm>
            <a:off x="5024097" y="6693120"/>
            <a:ext cx="3057235" cy="176806"/>
          </a:xfrm>
          <a:prstGeom prst="rect">
            <a:avLst/>
          </a:prstGeom>
          <a:noFill/>
        </p:spPr>
        <p:txBody>
          <a:bodyPr wrap="none" lIns="68415" tIns="34208" rIns="68415" bIns="34208" rtlCol="0">
            <a:spAutoFit/>
          </a:bodyPr>
          <a:lstStyle/>
          <a:p>
            <a:pPr defTabSz="957816"/>
            <a:r>
              <a:rPr lang="ja-JP" altLang="en-US" sz="700" dirty="0">
                <a:solidFill>
                  <a:prstClr val="black"/>
                </a:solidFill>
              </a:rPr>
              <a:t>＊都道府県、市町村等の役割分担については、地域の実情に応じて検討する</a:t>
            </a:r>
          </a:p>
        </p:txBody>
      </p:sp>
      <p:grpSp>
        <p:nvGrpSpPr>
          <p:cNvPr id="111" name="グループ化 110"/>
          <p:cNvGrpSpPr/>
          <p:nvPr/>
        </p:nvGrpSpPr>
        <p:grpSpPr>
          <a:xfrm>
            <a:off x="7739043" y="4924477"/>
            <a:ext cx="285546" cy="574174"/>
            <a:chOff x="9867744" y="5598304"/>
            <a:chExt cx="369013" cy="803844"/>
          </a:xfrm>
          <a:solidFill>
            <a:schemeClr val="tx2">
              <a:lumMod val="50000"/>
            </a:schemeClr>
          </a:solidFill>
        </p:grpSpPr>
        <p:sp>
          <p:nvSpPr>
            <p:cNvPr id="112" name="右矢印 111"/>
            <p:cNvSpPr/>
            <p:nvPr/>
          </p:nvSpPr>
          <p:spPr>
            <a:xfrm>
              <a:off x="9867744" y="5958344"/>
              <a:ext cx="369013" cy="443804"/>
            </a:xfrm>
            <a:prstGeom prst="rightArrow">
              <a:avLst/>
            </a:prstGeom>
            <a:grpFill/>
            <a:ln>
              <a:solidFill>
                <a:schemeClr val="tx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57816"/>
              <a:r>
                <a:rPr lang="ja-JP" altLang="en-US" sz="600" b="1" dirty="0">
                  <a:solidFill>
                    <a:prstClr val="white"/>
                  </a:solidFill>
                  <a:latin typeface="HG丸ｺﾞｼｯｸM-PRO" panose="020F0600000000000000" pitchFamily="50" charset="-128"/>
                  <a:ea typeface="HG丸ｺﾞｼｯｸM-PRO" panose="020F0600000000000000" pitchFamily="50" charset="-128"/>
                </a:rPr>
                <a:t>支援</a:t>
              </a:r>
            </a:p>
          </p:txBody>
        </p:sp>
        <p:sp>
          <p:nvSpPr>
            <p:cNvPr id="113" name="右矢印 112"/>
            <p:cNvSpPr/>
            <p:nvPr/>
          </p:nvSpPr>
          <p:spPr>
            <a:xfrm flipH="1">
              <a:off x="9870620" y="5598304"/>
              <a:ext cx="366137" cy="407697"/>
            </a:xfrm>
            <a:prstGeom prst="rightArrow">
              <a:avLst/>
            </a:prstGeom>
            <a:grpFill/>
            <a:ln>
              <a:solidFill>
                <a:schemeClr val="tx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57816"/>
              <a:r>
                <a:rPr lang="ja-JP" altLang="en-US" sz="600" b="1" dirty="0">
                  <a:solidFill>
                    <a:prstClr val="white"/>
                  </a:solidFill>
                  <a:latin typeface="HG丸ｺﾞｼｯｸM-PRO" panose="020F0600000000000000" pitchFamily="50" charset="-128"/>
                  <a:ea typeface="HG丸ｺﾞｼｯｸM-PRO" panose="020F0600000000000000" pitchFamily="50" charset="-128"/>
                </a:rPr>
                <a:t>相談</a:t>
              </a:r>
            </a:p>
          </p:txBody>
        </p:sp>
      </p:grpSp>
      <p:grpSp>
        <p:nvGrpSpPr>
          <p:cNvPr id="122" name="グループ化 121"/>
          <p:cNvGrpSpPr/>
          <p:nvPr/>
        </p:nvGrpSpPr>
        <p:grpSpPr>
          <a:xfrm>
            <a:off x="5412539" y="4924477"/>
            <a:ext cx="285546" cy="574174"/>
            <a:chOff x="9867744" y="5598304"/>
            <a:chExt cx="369013" cy="803844"/>
          </a:xfrm>
          <a:solidFill>
            <a:schemeClr val="tx2">
              <a:lumMod val="50000"/>
            </a:schemeClr>
          </a:solidFill>
        </p:grpSpPr>
        <p:sp>
          <p:nvSpPr>
            <p:cNvPr id="126" name="右矢印 125"/>
            <p:cNvSpPr/>
            <p:nvPr/>
          </p:nvSpPr>
          <p:spPr>
            <a:xfrm>
              <a:off x="9867744" y="5958344"/>
              <a:ext cx="369013" cy="443804"/>
            </a:xfrm>
            <a:prstGeom prst="rightArrow">
              <a:avLst/>
            </a:prstGeom>
            <a:grpFill/>
            <a:ln>
              <a:solidFill>
                <a:schemeClr val="tx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57816"/>
              <a:r>
                <a:rPr lang="ja-JP" altLang="en-US" sz="600" b="1" dirty="0">
                  <a:solidFill>
                    <a:prstClr val="white"/>
                  </a:solidFill>
                  <a:latin typeface="HG丸ｺﾞｼｯｸM-PRO" panose="020F0600000000000000" pitchFamily="50" charset="-128"/>
                  <a:ea typeface="HG丸ｺﾞｼｯｸM-PRO" panose="020F0600000000000000" pitchFamily="50" charset="-128"/>
                </a:rPr>
                <a:t>支援</a:t>
              </a:r>
            </a:p>
          </p:txBody>
        </p:sp>
        <p:sp>
          <p:nvSpPr>
            <p:cNvPr id="128" name="右矢印 127"/>
            <p:cNvSpPr/>
            <p:nvPr/>
          </p:nvSpPr>
          <p:spPr>
            <a:xfrm flipH="1">
              <a:off x="9870620" y="5598304"/>
              <a:ext cx="366137" cy="407697"/>
            </a:xfrm>
            <a:prstGeom prst="rightArrow">
              <a:avLst/>
            </a:prstGeom>
            <a:grpFill/>
            <a:ln>
              <a:solidFill>
                <a:schemeClr val="tx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57816"/>
              <a:r>
                <a:rPr lang="ja-JP" altLang="en-US" sz="600" b="1" dirty="0">
                  <a:solidFill>
                    <a:prstClr val="white"/>
                  </a:solidFill>
                  <a:latin typeface="HG丸ｺﾞｼｯｸM-PRO" panose="020F0600000000000000" pitchFamily="50" charset="-128"/>
                  <a:ea typeface="HG丸ｺﾞｼｯｸM-PRO" panose="020F0600000000000000" pitchFamily="50" charset="-128"/>
                </a:rPr>
                <a:t>相談</a:t>
              </a:r>
            </a:p>
          </p:txBody>
        </p:sp>
      </p:grpSp>
      <p:grpSp>
        <p:nvGrpSpPr>
          <p:cNvPr id="129" name="グループ化 128"/>
          <p:cNvGrpSpPr/>
          <p:nvPr/>
        </p:nvGrpSpPr>
        <p:grpSpPr>
          <a:xfrm>
            <a:off x="5412539" y="5788434"/>
            <a:ext cx="285546" cy="574174"/>
            <a:chOff x="9867744" y="5598304"/>
            <a:chExt cx="369013" cy="803844"/>
          </a:xfrm>
          <a:solidFill>
            <a:schemeClr val="tx2">
              <a:lumMod val="50000"/>
            </a:schemeClr>
          </a:solidFill>
        </p:grpSpPr>
        <p:sp>
          <p:nvSpPr>
            <p:cNvPr id="130" name="右矢印 129"/>
            <p:cNvSpPr/>
            <p:nvPr/>
          </p:nvSpPr>
          <p:spPr>
            <a:xfrm>
              <a:off x="9867744" y="5958344"/>
              <a:ext cx="369013" cy="443804"/>
            </a:xfrm>
            <a:prstGeom prst="rightArrow">
              <a:avLst/>
            </a:prstGeom>
            <a:grpFill/>
            <a:ln>
              <a:solidFill>
                <a:schemeClr val="tx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57816"/>
              <a:r>
                <a:rPr lang="ja-JP" altLang="en-US" sz="600" b="1" dirty="0">
                  <a:solidFill>
                    <a:prstClr val="white"/>
                  </a:solidFill>
                  <a:latin typeface="HG丸ｺﾞｼｯｸM-PRO" panose="020F0600000000000000" pitchFamily="50" charset="-128"/>
                  <a:ea typeface="HG丸ｺﾞｼｯｸM-PRO" panose="020F0600000000000000" pitchFamily="50" charset="-128"/>
                </a:rPr>
                <a:t>支援</a:t>
              </a:r>
            </a:p>
          </p:txBody>
        </p:sp>
        <p:sp>
          <p:nvSpPr>
            <p:cNvPr id="131" name="右矢印 130"/>
            <p:cNvSpPr/>
            <p:nvPr/>
          </p:nvSpPr>
          <p:spPr>
            <a:xfrm flipH="1">
              <a:off x="9870620" y="5598304"/>
              <a:ext cx="366137" cy="407697"/>
            </a:xfrm>
            <a:prstGeom prst="rightArrow">
              <a:avLst/>
            </a:prstGeom>
            <a:grpFill/>
            <a:ln>
              <a:solidFill>
                <a:schemeClr val="tx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57816"/>
              <a:r>
                <a:rPr lang="ja-JP" altLang="en-US" sz="600" b="1" dirty="0">
                  <a:solidFill>
                    <a:prstClr val="white"/>
                  </a:solidFill>
                  <a:latin typeface="HG丸ｺﾞｼｯｸM-PRO" panose="020F0600000000000000" pitchFamily="50" charset="-128"/>
                  <a:ea typeface="HG丸ｺﾞｼｯｸM-PRO" panose="020F0600000000000000" pitchFamily="50" charset="-128"/>
                </a:rPr>
                <a:t>相談</a:t>
              </a:r>
            </a:p>
          </p:txBody>
        </p:sp>
      </p:grpSp>
      <p:sp>
        <p:nvSpPr>
          <p:cNvPr id="120" name="角丸四角形 119"/>
          <p:cNvSpPr/>
          <p:nvPr/>
        </p:nvSpPr>
        <p:spPr>
          <a:xfrm>
            <a:off x="3895393" y="4729775"/>
            <a:ext cx="3447768" cy="190857"/>
          </a:xfrm>
          <a:prstGeom prst="roundRect">
            <a:avLst/>
          </a:prstGeom>
        </p:spPr>
        <p:style>
          <a:lnRef idx="0">
            <a:schemeClr val="accent6"/>
          </a:lnRef>
          <a:fillRef idx="3">
            <a:schemeClr val="accent6"/>
          </a:fillRef>
          <a:effectRef idx="3">
            <a:schemeClr val="accent6"/>
          </a:effectRef>
          <a:fontRef idx="minor">
            <a:schemeClr val="lt1"/>
          </a:fontRef>
        </p:style>
        <p:txBody>
          <a:bodyPr lIns="68415" tIns="34208" rIns="68415" bIns="34208" rtlCol="0" anchor="ctr"/>
          <a:lstStyle/>
          <a:p>
            <a:pPr algn="ctr" defTabSz="957816"/>
            <a:r>
              <a:rPr lang="ja-JP" altLang="en-US" sz="700" b="1" dirty="0">
                <a:solidFill>
                  <a:prstClr val="black"/>
                </a:solidFill>
                <a:latin typeface="HG丸ｺﾞｼｯｸM-PRO" panose="020F0600000000000000" pitchFamily="50" charset="-128"/>
                <a:ea typeface="HG丸ｺﾞｼｯｸM-PRO" panose="020F0600000000000000" pitchFamily="50" charset="-128"/>
              </a:rPr>
              <a:t>医療介護連携調整会議⑤</a:t>
            </a:r>
            <a:r>
              <a:rPr lang="en-US" altLang="ja-JP" sz="700" b="1" dirty="0">
                <a:solidFill>
                  <a:prstClr val="black"/>
                </a:solidFill>
                <a:latin typeface="HG丸ｺﾞｼｯｸM-PRO" panose="020F0600000000000000" pitchFamily="50" charset="-128"/>
                <a:ea typeface="HG丸ｺﾞｼｯｸM-PRO" panose="020F0600000000000000" pitchFamily="50" charset="-128"/>
              </a:rPr>
              <a:t>【</a:t>
            </a:r>
            <a:r>
              <a:rPr lang="ja-JP" altLang="en-US" sz="700" b="1" dirty="0">
                <a:solidFill>
                  <a:prstClr val="black"/>
                </a:solidFill>
                <a:latin typeface="HG丸ｺﾞｼｯｸM-PRO" panose="020F0600000000000000" pitchFamily="50" charset="-128"/>
                <a:ea typeface="HG丸ｺﾞｼｯｸM-PRO" panose="020F0600000000000000" pitchFamily="50" charset="-128"/>
              </a:rPr>
              <a:t>第１回病院・ケアマネ協議</a:t>
            </a:r>
            <a:r>
              <a:rPr lang="en-US" altLang="ja-JP" sz="700" b="1" dirty="0">
                <a:solidFill>
                  <a:prstClr val="black"/>
                </a:solidFill>
                <a:latin typeface="HG丸ｺﾞｼｯｸM-PRO" panose="020F0600000000000000" pitchFamily="50" charset="-128"/>
                <a:ea typeface="HG丸ｺﾞｼｯｸM-PRO" panose="020F0600000000000000" pitchFamily="50" charset="-128"/>
              </a:rPr>
              <a:t>】</a:t>
            </a:r>
            <a:endParaRPr lang="ja-JP" altLang="en-US" sz="7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123" name="正方形/長方形 122"/>
          <p:cNvSpPr/>
          <p:nvPr/>
        </p:nvSpPr>
        <p:spPr>
          <a:xfrm>
            <a:off x="1481553" y="3957859"/>
            <a:ext cx="8400605" cy="697958"/>
          </a:xfrm>
          <a:prstGeom prst="rect">
            <a:avLst/>
          </a:prstGeom>
          <a:solidFill>
            <a:schemeClr val="accent6">
              <a:lumMod val="40000"/>
              <a:lumOff val="60000"/>
            </a:schemeClr>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lIns="68415" tIns="34208" rIns="68415" bIns="34208" rtlCol="0" anchor="t"/>
          <a:lstStyle/>
          <a:p>
            <a:pPr defTabSz="957816"/>
            <a:endParaRPr lang="en-US" altLang="ja-JP" sz="700" dirty="0">
              <a:solidFill>
                <a:prstClr val="black"/>
              </a:solidFill>
              <a:latin typeface="HG丸ｺﾞｼｯｸM-PRO" panose="020F0600000000000000" pitchFamily="50" charset="-128"/>
              <a:ea typeface="HG丸ｺﾞｼｯｸM-PRO" panose="020F0600000000000000" pitchFamily="50" charset="-128"/>
            </a:endParaRPr>
          </a:p>
        </p:txBody>
      </p:sp>
      <p:grpSp>
        <p:nvGrpSpPr>
          <p:cNvPr id="133" name="グループ化 132"/>
          <p:cNvGrpSpPr/>
          <p:nvPr/>
        </p:nvGrpSpPr>
        <p:grpSpPr>
          <a:xfrm>
            <a:off x="1235186" y="2657521"/>
            <a:ext cx="8644719" cy="680801"/>
            <a:chOff x="1596215" y="4002890"/>
            <a:chExt cx="11171637" cy="1027519"/>
          </a:xfrm>
        </p:grpSpPr>
        <p:sp>
          <p:nvSpPr>
            <p:cNvPr id="135" name="正方形/長方形 134"/>
            <p:cNvSpPr/>
            <p:nvPr/>
          </p:nvSpPr>
          <p:spPr>
            <a:xfrm>
              <a:off x="1596215" y="4138519"/>
              <a:ext cx="11171637" cy="891890"/>
            </a:xfrm>
            <a:prstGeom prst="rect">
              <a:avLst/>
            </a:prstGeom>
            <a:solidFill>
              <a:schemeClr val="accent6">
                <a:lumMod val="40000"/>
                <a:lumOff val="60000"/>
              </a:schemeClr>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defTabSz="957816"/>
              <a:endParaRPr lang="en-US" altLang="ja-JP" sz="7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52" name="角丸四角形 151"/>
            <p:cNvSpPr/>
            <p:nvPr/>
          </p:nvSpPr>
          <p:spPr>
            <a:xfrm>
              <a:off x="5034046" y="4002890"/>
              <a:ext cx="4208320" cy="2672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defTabSz="957816"/>
              <a:r>
                <a:rPr lang="ja-JP" altLang="en-US" sz="700" b="1" dirty="0">
                  <a:solidFill>
                    <a:prstClr val="black"/>
                  </a:solidFill>
                  <a:latin typeface="HG丸ｺﾞｼｯｸM-PRO" panose="020F0600000000000000" pitchFamily="50" charset="-128"/>
                  <a:ea typeface="HG丸ｺﾞｼｯｸM-PRO" panose="020F0600000000000000" pitchFamily="50" charset="-128"/>
                </a:rPr>
                <a:t>医療介護連携調整会議①</a:t>
              </a:r>
              <a:r>
                <a:rPr lang="en-US" altLang="ja-JP" sz="700" b="1" dirty="0">
                  <a:solidFill>
                    <a:prstClr val="black"/>
                  </a:solidFill>
                  <a:latin typeface="HG丸ｺﾞｼｯｸM-PRO" panose="020F0600000000000000" pitchFamily="50" charset="-128"/>
                  <a:ea typeface="HG丸ｺﾞｼｯｸM-PRO" panose="020F0600000000000000" pitchFamily="50" charset="-128"/>
                </a:rPr>
                <a:t>【</a:t>
              </a:r>
              <a:r>
                <a:rPr lang="ja-JP" altLang="en-US" sz="700" b="1" dirty="0">
                  <a:solidFill>
                    <a:prstClr val="black"/>
                  </a:solidFill>
                  <a:latin typeface="HG丸ｺﾞｼｯｸM-PRO" panose="020F0600000000000000" pitchFamily="50" charset="-128"/>
                  <a:ea typeface="HG丸ｺﾞｼｯｸM-PRO" panose="020F0600000000000000" pitchFamily="50" charset="-128"/>
                </a:rPr>
                <a:t>組織化へ向けた病院協議</a:t>
              </a:r>
              <a:r>
                <a:rPr lang="en-US" altLang="ja-JP" sz="700" b="1" dirty="0">
                  <a:solidFill>
                    <a:prstClr val="black"/>
                  </a:solidFill>
                  <a:latin typeface="HG丸ｺﾞｼｯｸM-PRO" panose="020F0600000000000000" pitchFamily="50" charset="-128"/>
                  <a:ea typeface="HG丸ｺﾞｼｯｸM-PRO" panose="020F0600000000000000" pitchFamily="50" charset="-128"/>
                </a:rPr>
                <a:t>】</a:t>
              </a:r>
              <a:endParaRPr lang="ja-JP" altLang="en-US" sz="700" b="1" dirty="0">
                <a:solidFill>
                  <a:prstClr val="black"/>
                </a:solidFill>
                <a:latin typeface="HG丸ｺﾞｼｯｸM-PRO" panose="020F0600000000000000" pitchFamily="50" charset="-128"/>
                <a:ea typeface="HG丸ｺﾞｼｯｸM-PRO" panose="020F0600000000000000" pitchFamily="50" charset="-128"/>
              </a:endParaRPr>
            </a:p>
          </p:txBody>
        </p:sp>
      </p:grpSp>
      <p:sp>
        <p:nvSpPr>
          <p:cNvPr id="153" name="正方形/長方形 152"/>
          <p:cNvSpPr/>
          <p:nvPr/>
        </p:nvSpPr>
        <p:spPr>
          <a:xfrm>
            <a:off x="1721212" y="2863223"/>
            <a:ext cx="1118288" cy="435134"/>
          </a:xfrm>
          <a:prstGeom prst="rect">
            <a:avLst/>
          </a:prstGeom>
          <a:ln/>
        </p:spPr>
        <p:style>
          <a:lnRef idx="2">
            <a:schemeClr val="accent1"/>
          </a:lnRef>
          <a:fillRef idx="1">
            <a:schemeClr val="lt1"/>
          </a:fillRef>
          <a:effectRef idx="0">
            <a:schemeClr val="accent1"/>
          </a:effectRef>
          <a:fontRef idx="minor">
            <a:schemeClr val="dk1"/>
          </a:fontRef>
        </p:style>
        <p:txBody>
          <a:bodyPr lIns="68415" tIns="34208" rIns="68415" bIns="34208" rtlCol="0" anchor="ctr"/>
          <a:lstStyle/>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国・県アドバイザーと協力し、保健所を支援。問題が発生した場合の助言・調整。</a:t>
            </a:r>
            <a:endParaRPr lang="en-US" altLang="ja-JP" sz="7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54" name="正方形/長方形 153"/>
          <p:cNvSpPr/>
          <p:nvPr/>
        </p:nvSpPr>
        <p:spPr>
          <a:xfrm>
            <a:off x="3169945" y="3396286"/>
            <a:ext cx="2086736" cy="444330"/>
          </a:xfrm>
          <a:prstGeom prst="rect">
            <a:avLst/>
          </a:prstGeom>
          <a:ln/>
        </p:spPr>
        <p:style>
          <a:lnRef idx="2">
            <a:schemeClr val="accent5"/>
          </a:lnRef>
          <a:fillRef idx="1">
            <a:schemeClr val="lt1"/>
          </a:fillRef>
          <a:effectRef idx="0">
            <a:schemeClr val="accent5"/>
          </a:effectRef>
          <a:fontRef idx="minor">
            <a:schemeClr val="dk1"/>
          </a:fontRef>
        </p:style>
        <p:txBody>
          <a:bodyPr lIns="68415" tIns="34208" rIns="68415" bIns="34208" rtlCol="0" anchor="ctr"/>
          <a:lstStyle/>
          <a:p>
            <a:pPr algn="ctr" defTabSz="957816"/>
            <a:r>
              <a:rPr lang="zh-TW" altLang="en-US" sz="700" b="1" dirty="0">
                <a:solidFill>
                  <a:prstClr val="black"/>
                </a:solidFill>
                <a:latin typeface="HG丸ｺﾞｼｯｸM-PRO" panose="020F0600000000000000" pitchFamily="50" charset="-128"/>
                <a:ea typeface="HG丸ｺﾞｼｯｸM-PRO" panose="020F0600000000000000" pitchFamily="50" charset="-128"/>
              </a:rPr>
              <a:t>連携調整</a:t>
            </a:r>
            <a:r>
              <a:rPr lang="ja-JP" altLang="en-US" sz="700" b="1" dirty="0">
                <a:solidFill>
                  <a:prstClr val="black"/>
                </a:solidFill>
                <a:latin typeface="HG丸ｺﾞｼｯｸM-PRO" panose="020F0600000000000000" pitchFamily="50" charset="-128"/>
                <a:ea typeface="HG丸ｺﾞｼｯｸM-PRO" panose="020F0600000000000000" pitchFamily="50" charset="-128"/>
              </a:rPr>
              <a:t>支援</a:t>
            </a:r>
            <a:r>
              <a:rPr lang="zh-TW" altLang="en-US" sz="700" b="1" dirty="0">
                <a:solidFill>
                  <a:prstClr val="black"/>
                </a:solidFill>
                <a:latin typeface="HG丸ｺﾞｼｯｸM-PRO" panose="020F0600000000000000" pitchFamily="50" charset="-128"/>
                <a:ea typeface="HG丸ｺﾞｼｯｸM-PRO" panose="020F0600000000000000" pitchFamily="50" charset="-128"/>
              </a:rPr>
              <a:t>事務局</a:t>
            </a:r>
            <a:r>
              <a:rPr lang="ja-JP" altLang="en-US" sz="700" b="1" dirty="0">
                <a:solidFill>
                  <a:prstClr val="black"/>
                </a:solidFill>
                <a:latin typeface="HG丸ｺﾞｼｯｸM-PRO" panose="020F0600000000000000" pitchFamily="50" charset="-128"/>
                <a:ea typeface="HG丸ｺﾞｼｯｸM-PRO" panose="020F0600000000000000" pitchFamily="50" charset="-128"/>
              </a:rPr>
              <a:t>業務（モデル圏域単位）</a:t>
            </a:r>
            <a:endParaRPr lang="en-US" altLang="ja-JP" sz="700" b="1" dirty="0">
              <a:solidFill>
                <a:prstClr val="black"/>
              </a:solidFill>
              <a:latin typeface="HG丸ｺﾞｼｯｸM-PRO" panose="020F0600000000000000" pitchFamily="50" charset="-128"/>
              <a:ea typeface="HG丸ｺﾞｼｯｸM-PRO" panose="020F0600000000000000" pitchFamily="50" charset="-128"/>
            </a:endParaRPr>
          </a:p>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モデル圏域内の病院組織・ケアマネ組織の連絡体制整備、会議開催通知及び各種とりまとめ等。</a:t>
            </a:r>
            <a:endParaRPr lang="en-US" altLang="ja-JP" sz="7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55" name="正方形/長方形 154"/>
          <p:cNvSpPr/>
          <p:nvPr/>
        </p:nvSpPr>
        <p:spPr>
          <a:xfrm>
            <a:off x="5724516" y="2892787"/>
            <a:ext cx="1857462" cy="405607"/>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lIns="68415" tIns="34208" rIns="68415" bIns="34208" rtlCol="0" anchor="ctr"/>
          <a:lstStyle/>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モデル圏域内の病院組織化の状況を確認し、保健所等と共通認識を持つ。</a:t>
            </a:r>
            <a:endParaRPr lang="en-US" altLang="ja-JP" sz="7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56" name="正方形/長方形 155"/>
          <p:cNvSpPr/>
          <p:nvPr/>
        </p:nvSpPr>
        <p:spPr>
          <a:xfrm>
            <a:off x="7882910" y="2892787"/>
            <a:ext cx="1862052" cy="405607"/>
          </a:xfrm>
          <a:prstGeom prst="rect">
            <a:avLst/>
          </a:prstGeom>
          <a:ln/>
        </p:spPr>
        <p:style>
          <a:lnRef idx="2">
            <a:schemeClr val="accent3"/>
          </a:lnRef>
          <a:fillRef idx="1">
            <a:schemeClr val="lt1"/>
          </a:fillRef>
          <a:effectRef idx="0">
            <a:schemeClr val="accent3"/>
          </a:effectRef>
          <a:fontRef idx="minor">
            <a:schemeClr val="dk1"/>
          </a:fontRef>
        </p:style>
        <p:txBody>
          <a:bodyPr lIns="68415" tIns="34208" rIns="68415" bIns="34208" rtlCol="0" anchor="ctr"/>
          <a:lstStyle/>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モデル圏域内の病院組織化の状況を確認し、保健所等と共通認識を持つ。</a:t>
            </a:r>
            <a:endParaRPr lang="en-US" altLang="ja-JP" sz="7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57" name="右矢印 156"/>
          <p:cNvSpPr/>
          <p:nvPr/>
        </p:nvSpPr>
        <p:spPr>
          <a:xfrm>
            <a:off x="2835641" y="2863223"/>
            <a:ext cx="278571" cy="385714"/>
          </a:xfrm>
          <a:prstGeom prst="rightArrow">
            <a:avLst/>
          </a:prstGeom>
          <a:solidFill>
            <a:schemeClr val="tx2">
              <a:lumMod val="50000"/>
            </a:schemeClr>
          </a:solidFill>
          <a:ln>
            <a:solidFill>
              <a:schemeClr val="tx2">
                <a:lumMod val="50000"/>
              </a:schemeClr>
            </a:solidFill>
          </a:ln>
        </p:spPr>
        <p:style>
          <a:lnRef idx="2">
            <a:schemeClr val="dk1">
              <a:shade val="50000"/>
            </a:schemeClr>
          </a:lnRef>
          <a:fillRef idx="1">
            <a:schemeClr val="dk1"/>
          </a:fillRef>
          <a:effectRef idx="0">
            <a:schemeClr val="dk1"/>
          </a:effectRef>
          <a:fontRef idx="minor">
            <a:schemeClr val="lt1"/>
          </a:fontRef>
        </p:style>
        <p:txBody>
          <a:bodyPr lIns="68415" tIns="34208" rIns="68415" bIns="34208" rtlCol="0" anchor="ctr"/>
          <a:lstStyle/>
          <a:p>
            <a:pPr algn="ctr" defTabSz="957816"/>
            <a:r>
              <a:rPr lang="ja-JP" altLang="en-US" sz="700" b="1" dirty="0">
                <a:solidFill>
                  <a:prstClr val="white"/>
                </a:solidFill>
                <a:latin typeface="HG丸ｺﾞｼｯｸM-PRO" panose="020F0600000000000000" pitchFamily="50" charset="-128"/>
                <a:ea typeface="HG丸ｺﾞｼｯｸM-PRO" panose="020F0600000000000000" pitchFamily="50" charset="-128"/>
              </a:rPr>
              <a:t>支援</a:t>
            </a:r>
          </a:p>
        </p:txBody>
      </p:sp>
      <p:sp>
        <p:nvSpPr>
          <p:cNvPr id="158" name="円/楕円 157"/>
          <p:cNvSpPr/>
          <p:nvPr/>
        </p:nvSpPr>
        <p:spPr>
          <a:xfrm>
            <a:off x="5398783" y="2978402"/>
            <a:ext cx="315637" cy="249438"/>
          </a:xfrm>
          <a:prstGeom prst="ellipse">
            <a:avLst/>
          </a:prstGeom>
          <a:solidFill>
            <a:schemeClr val="tx2">
              <a:lumMod val="50000"/>
            </a:schemeClr>
          </a:solidFill>
          <a:ln>
            <a:solidFill>
              <a:schemeClr val="tx2">
                <a:lumMod val="50000"/>
              </a:schemeClr>
            </a:solidFill>
          </a:ln>
        </p:spPr>
        <p:style>
          <a:lnRef idx="2">
            <a:schemeClr val="dk1">
              <a:shade val="50000"/>
            </a:schemeClr>
          </a:lnRef>
          <a:fillRef idx="1">
            <a:schemeClr val="dk1"/>
          </a:fillRef>
          <a:effectRef idx="0">
            <a:schemeClr val="dk1"/>
          </a:effectRef>
          <a:fontRef idx="minor">
            <a:schemeClr val="lt1"/>
          </a:fontRef>
        </p:style>
        <p:txBody>
          <a:bodyPr lIns="68415" tIns="34208" rIns="68415" bIns="34208" rtlCol="0" anchor="ctr"/>
          <a:lstStyle/>
          <a:p>
            <a:pPr algn="ctr" defTabSz="957816"/>
            <a:r>
              <a:rPr lang="ja-JP" altLang="en-US" sz="700" b="1" dirty="0">
                <a:solidFill>
                  <a:prstClr val="white"/>
                </a:solidFill>
                <a:latin typeface="HG丸ｺﾞｼｯｸM-PRO" panose="020F0600000000000000" pitchFamily="50" charset="-128"/>
                <a:ea typeface="HG丸ｺﾞｼｯｸM-PRO" panose="020F0600000000000000" pitchFamily="50" charset="-128"/>
              </a:rPr>
              <a:t>共有</a:t>
            </a:r>
          </a:p>
        </p:txBody>
      </p:sp>
      <p:sp>
        <p:nvSpPr>
          <p:cNvPr id="159" name="円/楕円 158"/>
          <p:cNvSpPr/>
          <p:nvPr/>
        </p:nvSpPr>
        <p:spPr>
          <a:xfrm>
            <a:off x="7571862" y="2984468"/>
            <a:ext cx="309934" cy="249438"/>
          </a:xfrm>
          <a:prstGeom prst="ellipse">
            <a:avLst/>
          </a:prstGeom>
          <a:solidFill>
            <a:schemeClr val="tx2">
              <a:lumMod val="50000"/>
            </a:schemeClr>
          </a:solidFill>
          <a:ln>
            <a:solidFill>
              <a:schemeClr val="tx2">
                <a:lumMod val="50000"/>
              </a:schemeClr>
            </a:solidFill>
          </a:ln>
        </p:spPr>
        <p:style>
          <a:lnRef idx="2">
            <a:schemeClr val="dk1">
              <a:shade val="50000"/>
            </a:schemeClr>
          </a:lnRef>
          <a:fillRef idx="1">
            <a:schemeClr val="dk1"/>
          </a:fillRef>
          <a:effectRef idx="0">
            <a:schemeClr val="dk1"/>
          </a:effectRef>
          <a:fontRef idx="minor">
            <a:schemeClr val="lt1"/>
          </a:fontRef>
        </p:style>
        <p:txBody>
          <a:bodyPr lIns="68415" tIns="34208" rIns="68415" bIns="34208" rtlCol="0" anchor="ctr"/>
          <a:lstStyle/>
          <a:p>
            <a:pPr algn="ctr" defTabSz="957816"/>
            <a:r>
              <a:rPr lang="ja-JP" altLang="en-US" sz="700" b="1" dirty="0">
                <a:solidFill>
                  <a:prstClr val="white"/>
                </a:solidFill>
                <a:latin typeface="HG丸ｺﾞｼｯｸM-PRO" panose="020F0600000000000000" pitchFamily="50" charset="-128"/>
                <a:ea typeface="HG丸ｺﾞｼｯｸM-PRO" panose="020F0600000000000000" pitchFamily="50" charset="-128"/>
              </a:rPr>
              <a:t>共有</a:t>
            </a:r>
          </a:p>
        </p:txBody>
      </p:sp>
      <p:sp>
        <p:nvSpPr>
          <p:cNvPr id="160" name="右矢印 159"/>
          <p:cNvSpPr/>
          <p:nvPr/>
        </p:nvSpPr>
        <p:spPr>
          <a:xfrm>
            <a:off x="1442659" y="2863223"/>
            <a:ext cx="278571" cy="385714"/>
          </a:xfrm>
          <a:prstGeom prst="rightArrow">
            <a:avLst/>
          </a:prstGeom>
          <a:solidFill>
            <a:schemeClr val="tx2">
              <a:lumMod val="50000"/>
            </a:schemeClr>
          </a:solidFill>
          <a:ln>
            <a:solidFill>
              <a:schemeClr val="tx2">
                <a:lumMod val="50000"/>
              </a:schemeClr>
            </a:solidFill>
          </a:ln>
        </p:spPr>
        <p:style>
          <a:lnRef idx="2">
            <a:schemeClr val="dk1">
              <a:shade val="50000"/>
            </a:schemeClr>
          </a:lnRef>
          <a:fillRef idx="1">
            <a:schemeClr val="dk1"/>
          </a:fillRef>
          <a:effectRef idx="0">
            <a:schemeClr val="dk1"/>
          </a:effectRef>
          <a:fontRef idx="minor">
            <a:schemeClr val="lt1"/>
          </a:fontRef>
        </p:style>
        <p:txBody>
          <a:bodyPr lIns="68415" tIns="34208" rIns="68415" bIns="34208" rtlCol="0" anchor="ctr"/>
          <a:lstStyle/>
          <a:p>
            <a:pPr algn="ctr" defTabSz="957816"/>
            <a:r>
              <a:rPr lang="ja-JP" altLang="en-US" sz="700" b="1" dirty="0">
                <a:solidFill>
                  <a:prstClr val="white"/>
                </a:solidFill>
                <a:latin typeface="HG丸ｺﾞｼｯｸM-PRO" panose="020F0600000000000000" pitchFamily="50" charset="-128"/>
                <a:ea typeface="HG丸ｺﾞｼｯｸM-PRO" panose="020F0600000000000000" pitchFamily="50" charset="-128"/>
              </a:rPr>
              <a:t>支援</a:t>
            </a:r>
          </a:p>
        </p:txBody>
      </p:sp>
      <p:sp>
        <p:nvSpPr>
          <p:cNvPr id="161" name="正方形/長方形 160"/>
          <p:cNvSpPr/>
          <p:nvPr/>
        </p:nvSpPr>
        <p:spPr>
          <a:xfrm>
            <a:off x="3142070" y="4110785"/>
            <a:ext cx="2256695" cy="508801"/>
          </a:xfrm>
          <a:prstGeom prst="rect">
            <a:avLst/>
          </a:prstGeom>
          <a:ln/>
        </p:spPr>
        <p:style>
          <a:lnRef idx="2">
            <a:schemeClr val="accent5"/>
          </a:lnRef>
          <a:fillRef idx="1">
            <a:schemeClr val="lt1"/>
          </a:fillRef>
          <a:effectRef idx="0">
            <a:schemeClr val="accent5"/>
          </a:effectRef>
          <a:fontRef idx="minor">
            <a:schemeClr val="dk1"/>
          </a:fontRef>
        </p:style>
        <p:txBody>
          <a:bodyPr lIns="68415" tIns="34208" rIns="68415" bIns="34208" rtlCol="0" anchor="ctr"/>
          <a:lstStyle/>
          <a:p>
            <a:pPr algn="ctr" defTabSz="957816"/>
            <a:r>
              <a:rPr lang="ja-JP" altLang="en-US" sz="700" b="1" dirty="0">
                <a:solidFill>
                  <a:prstClr val="black"/>
                </a:solidFill>
                <a:latin typeface="HG丸ｺﾞｼｯｸM-PRO" panose="020F0600000000000000" pitchFamily="50" charset="-128"/>
                <a:ea typeface="HG丸ｺﾞｼｯｸM-PRO" panose="020F0600000000000000" pitchFamily="50" charset="-128"/>
              </a:rPr>
              <a:t>医療介護連携調整会議の開催・コーディネート</a:t>
            </a:r>
            <a:endParaRPr lang="en-US" altLang="ja-JP" sz="700" b="1" dirty="0">
              <a:solidFill>
                <a:prstClr val="black"/>
              </a:solidFill>
              <a:latin typeface="HG丸ｺﾞｼｯｸM-PRO" panose="020F0600000000000000" pitchFamily="50" charset="-128"/>
              <a:ea typeface="HG丸ｺﾞｼｯｸM-PRO" panose="020F0600000000000000" pitchFamily="50" charset="-128"/>
            </a:endParaRPr>
          </a:p>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地域包括Ｃによるケアマネ組織化を市町村とともに支援。病院組織との協議へ向け、モデル圏域内のケアマネを組織化し、合意形成を促す。</a:t>
            </a:r>
            <a:endParaRPr lang="en-US" altLang="ja-JP" sz="7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62" name="正方形/長方形 161"/>
          <p:cNvSpPr/>
          <p:nvPr/>
        </p:nvSpPr>
        <p:spPr>
          <a:xfrm>
            <a:off x="1721209" y="4110785"/>
            <a:ext cx="1118290" cy="500404"/>
          </a:xfrm>
          <a:prstGeom prst="rect">
            <a:avLst/>
          </a:prstGeom>
          <a:ln/>
        </p:spPr>
        <p:style>
          <a:lnRef idx="2">
            <a:schemeClr val="accent1"/>
          </a:lnRef>
          <a:fillRef idx="1">
            <a:schemeClr val="lt1"/>
          </a:fillRef>
          <a:effectRef idx="0">
            <a:schemeClr val="accent1"/>
          </a:effectRef>
          <a:fontRef idx="minor">
            <a:schemeClr val="dk1"/>
          </a:fontRef>
        </p:style>
        <p:txBody>
          <a:bodyPr lIns="68415" tIns="34208" rIns="68415" bIns="34208" rtlCol="0" anchor="ctr"/>
          <a:lstStyle/>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県アドバイザーと協力し、保健所を支援。問題が発生した場合の助言・調整。</a:t>
            </a:r>
            <a:endParaRPr lang="en-US" altLang="ja-JP" sz="700" dirty="0">
              <a:solidFill>
                <a:prstClr val="black"/>
              </a:solidFill>
              <a:latin typeface="HG丸ｺﾞｼｯｸM-PRO" panose="020F0600000000000000" pitchFamily="50" charset="-128"/>
              <a:ea typeface="HG丸ｺﾞｼｯｸM-PRO" panose="020F0600000000000000" pitchFamily="50" charset="-128"/>
            </a:endParaRPr>
          </a:p>
        </p:txBody>
      </p:sp>
      <p:grpSp>
        <p:nvGrpSpPr>
          <p:cNvPr id="163" name="グループ化 162"/>
          <p:cNvGrpSpPr/>
          <p:nvPr/>
        </p:nvGrpSpPr>
        <p:grpSpPr>
          <a:xfrm>
            <a:off x="2835641" y="4045412"/>
            <a:ext cx="285546" cy="574174"/>
            <a:chOff x="3871547" y="5755332"/>
            <a:chExt cx="369013" cy="803844"/>
          </a:xfrm>
          <a:solidFill>
            <a:schemeClr val="tx2">
              <a:lumMod val="50000"/>
            </a:schemeClr>
          </a:solidFill>
        </p:grpSpPr>
        <p:sp>
          <p:nvSpPr>
            <p:cNvPr id="164" name="右矢印 163"/>
            <p:cNvSpPr/>
            <p:nvPr/>
          </p:nvSpPr>
          <p:spPr>
            <a:xfrm>
              <a:off x="3871547" y="6115372"/>
              <a:ext cx="369013" cy="443804"/>
            </a:xfrm>
            <a:prstGeom prst="rightArrow">
              <a:avLst/>
            </a:prstGeom>
            <a:grpFill/>
            <a:ln>
              <a:solidFill>
                <a:schemeClr val="tx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57816"/>
              <a:r>
                <a:rPr lang="ja-JP" altLang="en-US" sz="600" b="1" dirty="0">
                  <a:solidFill>
                    <a:prstClr val="white"/>
                  </a:solidFill>
                  <a:latin typeface="HG丸ｺﾞｼｯｸM-PRO" panose="020F0600000000000000" pitchFamily="50" charset="-128"/>
                  <a:ea typeface="HG丸ｺﾞｼｯｸM-PRO" panose="020F0600000000000000" pitchFamily="50" charset="-128"/>
                </a:rPr>
                <a:t>支援</a:t>
              </a:r>
            </a:p>
          </p:txBody>
        </p:sp>
        <p:sp>
          <p:nvSpPr>
            <p:cNvPr id="165" name="右矢印 164"/>
            <p:cNvSpPr/>
            <p:nvPr/>
          </p:nvSpPr>
          <p:spPr>
            <a:xfrm flipH="1">
              <a:off x="3874423" y="5755332"/>
              <a:ext cx="366137" cy="407697"/>
            </a:xfrm>
            <a:prstGeom prst="rightArrow">
              <a:avLst/>
            </a:prstGeom>
            <a:grpFill/>
            <a:ln>
              <a:solidFill>
                <a:schemeClr val="tx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57816"/>
              <a:r>
                <a:rPr lang="ja-JP" altLang="en-US" sz="600" b="1" dirty="0">
                  <a:solidFill>
                    <a:prstClr val="white"/>
                  </a:solidFill>
                  <a:latin typeface="HG丸ｺﾞｼｯｸM-PRO" panose="020F0600000000000000" pitchFamily="50" charset="-128"/>
                  <a:ea typeface="HG丸ｺﾞｼｯｸM-PRO" panose="020F0600000000000000" pitchFamily="50" charset="-128"/>
                </a:rPr>
                <a:t>相談</a:t>
              </a:r>
            </a:p>
          </p:txBody>
        </p:sp>
      </p:grpSp>
      <p:sp>
        <p:nvSpPr>
          <p:cNvPr id="166" name="正方形/長方形 165"/>
          <p:cNvSpPr/>
          <p:nvPr/>
        </p:nvSpPr>
        <p:spPr>
          <a:xfrm>
            <a:off x="5714401" y="4110785"/>
            <a:ext cx="2024623" cy="500404"/>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lIns="68415" tIns="34208" rIns="68415" bIns="34208" rtlCol="0" anchor="ctr"/>
          <a:lstStyle/>
          <a:p>
            <a:pPr algn="ctr" defTabSz="957816"/>
            <a:r>
              <a:rPr lang="ja-JP" altLang="en-US" sz="700" b="1" dirty="0">
                <a:solidFill>
                  <a:prstClr val="black"/>
                </a:solidFill>
                <a:latin typeface="HG丸ｺﾞｼｯｸM-PRO" panose="020F0600000000000000" pitchFamily="50" charset="-128"/>
                <a:ea typeface="HG丸ｺﾞｼｯｸM-PRO" panose="020F0600000000000000" pitchFamily="50" charset="-128"/>
              </a:rPr>
              <a:t>ケアマネ組織化に関する議題提出</a:t>
            </a:r>
            <a:endParaRPr lang="en-US" altLang="ja-JP" sz="700" b="1" dirty="0">
              <a:solidFill>
                <a:prstClr val="black"/>
              </a:solidFill>
              <a:latin typeface="HG丸ｺﾞｼｯｸM-PRO" panose="020F0600000000000000" pitchFamily="50" charset="-128"/>
              <a:ea typeface="HG丸ｺﾞｼｯｸM-PRO" panose="020F0600000000000000" pitchFamily="50" charset="-128"/>
            </a:endParaRPr>
          </a:p>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保健所等の支援を受け、 地域包括</a:t>
            </a:r>
            <a:r>
              <a:rPr lang="en-US" altLang="ja-JP" sz="700" dirty="0">
                <a:solidFill>
                  <a:prstClr val="black"/>
                </a:solidFill>
                <a:latin typeface="HG丸ｺﾞｼｯｸM-PRO" panose="020F0600000000000000" pitchFamily="50" charset="-128"/>
                <a:ea typeface="HG丸ｺﾞｼｯｸM-PRO" panose="020F0600000000000000" pitchFamily="50" charset="-128"/>
              </a:rPr>
              <a:t>C</a:t>
            </a:r>
            <a:r>
              <a:rPr lang="ja-JP" altLang="en-US" sz="700" dirty="0">
                <a:solidFill>
                  <a:prstClr val="black"/>
                </a:solidFill>
                <a:latin typeface="HG丸ｺﾞｼｯｸM-PRO" panose="020F0600000000000000" pitchFamily="50" charset="-128"/>
                <a:ea typeface="HG丸ｺﾞｼｯｸM-PRO" panose="020F0600000000000000" pitchFamily="50" charset="-128"/>
              </a:rPr>
              <a:t>と協力して</a:t>
            </a:r>
            <a:endParaRPr lang="en-US" altLang="ja-JP" sz="700" dirty="0">
              <a:solidFill>
                <a:prstClr val="black"/>
              </a:solidFill>
              <a:latin typeface="HG丸ｺﾞｼｯｸM-PRO" panose="020F0600000000000000" pitchFamily="50" charset="-128"/>
              <a:ea typeface="HG丸ｺﾞｼｯｸM-PRO" panose="020F0600000000000000" pitchFamily="50" charset="-128"/>
            </a:endParaRPr>
          </a:p>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・退院支援の状況確認アンケート実施</a:t>
            </a:r>
            <a:endParaRPr lang="en-US" altLang="ja-JP" sz="700" dirty="0">
              <a:solidFill>
                <a:prstClr val="black"/>
              </a:solidFill>
              <a:latin typeface="HG丸ｺﾞｼｯｸM-PRO" panose="020F0600000000000000" pitchFamily="50" charset="-128"/>
              <a:ea typeface="HG丸ｺﾞｼｯｸM-PRO" panose="020F0600000000000000" pitchFamily="50" charset="-128"/>
            </a:endParaRPr>
          </a:p>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・退院支援ルール案作成</a:t>
            </a:r>
            <a:endParaRPr lang="en-US" altLang="ja-JP" sz="7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67" name="円/楕円 166"/>
          <p:cNvSpPr/>
          <p:nvPr/>
        </p:nvSpPr>
        <p:spPr>
          <a:xfrm>
            <a:off x="5398783" y="4215658"/>
            <a:ext cx="315637" cy="249438"/>
          </a:xfrm>
          <a:prstGeom prst="ellipse">
            <a:avLst/>
          </a:prstGeom>
          <a:solidFill>
            <a:schemeClr val="tx2">
              <a:lumMod val="50000"/>
            </a:schemeClr>
          </a:solidFill>
          <a:ln>
            <a:solidFill>
              <a:schemeClr val="tx2">
                <a:lumMod val="50000"/>
              </a:schemeClr>
            </a:solidFill>
          </a:ln>
        </p:spPr>
        <p:style>
          <a:lnRef idx="2">
            <a:schemeClr val="dk1">
              <a:shade val="50000"/>
            </a:schemeClr>
          </a:lnRef>
          <a:fillRef idx="1">
            <a:schemeClr val="dk1"/>
          </a:fillRef>
          <a:effectRef idx="0">
            <a:schemeClr val="dk1"/>
          </a:effectRef>
          <a:fontRef idx="minor">
            <a:schemeClr val="lt1"/>
          </a:fontRef>
        </p:style>
        <p:txBody>
          <a:bodyPr lIns="68415" tIns="34208" rIns="68415" bIns="34208" rtlCol="0" anchor="ctr"/>
          <a:lstStyle/>
          <a:p>
            <a:pPr algn="ctr" defTabSz="957816"/>
            <a:r>
              <a:rPr lang="ja-JP" altLang="en-US" sz="700" b="1" dirty="0">
                <a:solidFill>
                  <a:prstClr val="white"/>
                </a:solidFill>
                <a:latin typeface="HG丸ｺﾞｼｯｸM-PRO" panose="020F0600000000000000" pitchFamily="50" charset="-128"/>
                <a:ea typeface="HG丸ｺﾞｼｯｸM-PRO" panose="020F0600000000000000" pitchFamily="50" charset="-128"/>
              </a:rPr>
              <a:t>協力</a:t>
            </a:r>
          </a:p>
        </p:txBody>
      </p:sp>
      <p:grpSp>
        <p:nvGrpSpPr>
          <p:cNvPr id="168" name="グループ化 167"/>
          <p:cNvGrpSpPr/>
          <p:nvPr/>
        </p:nvGrpSpPr>
        <p:grpSpPr>
          <a:xfrm>
            <a:off x="7739043" y="4063444"/>
            <a:ext cx="285546" cy="574174"/>
            <a:chOff x="9867744" y="5598304"/>
            <a:chExt cx="369013" cy="803844"/>
          </a:xfrm>
          <a:solidFill>
            <a:schemeClr val="tx2">
              <a:lumMod val="50000"/>
            </a:schemeClr>
          </a:solidFill>
        </p:grpSpPr>
        <p:sp>
          <p:nvSpPr>
            <p:cNvPr id="169" name="右矢印 168"/>
            <p:cNvSpPr/>
            <p:nvPr/>
          </p:nvSpPr>
          <p:spPr>
            <a:xfrm>
              <a:off x="9867744" y="5958344"/>
              <a:ext cx="369013" cy="443804"/>
            </a:xfrm>
            <a:prstGeom prst="rightArrow">
              <a:avLst/>
            </a:prstGeom>
            <a:grpFill/>
            <a:ln>
              <a:solidFill>
                <a:schemeClr val="tx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57816"/>
              <a:r>
                <a:rPr lang="ja-JP" altLang="en-US" sz="600" b="1" dirty="0">
                  <a:solidFill>
                    <a:prstClr val="white"/>
                  </a:solidFill>
                  <a:latin typeface="HG丸ｺﾞｼｯｸM-PRO" panose="020F0600000000000000" pitchFamily="50" charset="-128"/>
                  <a:ea typeface="HG丸ｺﾞｼｯｸM-PRO" panose="020F0600000000000000" pitchFamily="50" charset="-128"/>
                </a:rPr>
                <a:t>支援</a:t>
              </a:r>
            </a:p>
          </p:txBody>
        </p:sp>
        <p:sp>
          <p:nvSpPr>
            <p:cNvPr id="170" name="右矢印 169"/>
            <p:cNvSpPr/>
            <p:nvPr/>
          </p:nvSpPr>
          <p:spPr>
            <a:xfrm flipH="1">
              <a:off x="9870620" y="5598304"/>
              <a:ext cx="366137" cy="407697"/>
            </a:xfrm>
            <a:prstGeom prst="rightArrow">
              <a:avLst/>
            </a:prstGeom>
            <a:grpFill/>
            <a:ln>
              <a:solidFill>
                <a:schemeClr val="tx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57816"/>
              <a:r>
                <a:rPr lang="ja-JP" altLang="en-US" sz="600" b="1" dirty="0">
                  <a:solidFill>
                    <a:prstClr val="white"/>
                  </a:solidFill>
                  <a:latin typeface="HG丸ｺﾞｼｯｸM-PRO" panose="020F0600000000000000" pitchFamily="50" charset="-128"/>
                  <a:ea typeface="HG丸ｺﾞｼｯｸM-PRO" panose="020F0600000000000000" pitchFamily="50" charset="-128"/>
                </a:rPr>
                <a:t>相談</a:t>
              </a:r>
            </a:p>
          </p:txBody>
        </p:sp>
      </p:grpSp>
      <p:sp>
        <p:nvSpPr>
          <p:cNvPr id="171" name="角丸四角形 170"/>
          <p:cNvSpPr/>
          <p:nvPr/>
        </p:nvSpPr>
        <p:spPr>
          <a:xfrm>
            <a:off x="3895392" y="3891913"/>
            <a:ext cx="3447768" cy="190857"/>
          </a:xfrm>
          <a:prstGeom prst="roundRect">
            <a:avLst/>
          </a:prstGeom>
        </p:spPr>
        <p:style>
          <a:lnRef idx="0">
            <a:schemeClr val="accent6"/>
          </a:lnRef>
          <a:fillRef idx="3">
            <a:schemeClr val="accent6"/>
          </a:fillRef>
          <a:effectRef idx="3">
            <a:schemeClr val="accent6"/>
          </a:effectRef>
          <a:fontRef idx="minor">
            <a:schemeClr val="lt1"/>
          </a:fontRef>
        </p:style>
        <p:txBody>
          <a:bodyPr lIns="68415" tIns="34208" rIns="68415" bIns="34208" rtlCol="0" anchor="ctr"/>
          <a:lstStyle/>
          <a:p>
            <a:pPr algn="ctr" defTabSz="957816"/>
            <a:r>
              <a:rPr lang="ja-JP" altLang="en-US" sz="700" b="1" dirty="0">
                <a:solidFill>
                  <a:prstClr val="black"/>
                </a:solidFill>
                <a:latin typeface="HG丸ｺﾞｼｯｸM-PRO" panose="020F0600000000000000" pitchFamily="50" charset="-128"/>
                <a:ea typeface="HG丸ｺﾞｼｯｸM-PRO" panose="020F0600000000000000" pitchFamily="50" charset="-128"/>
              </a:rPr>
              <a:t>医療介護連携調整会議②～④</a:t>
            </a:r>
            <a:r>
              <a:rPr lang="en-US" altLang="ja-JP" sz="700" b="1" dirty="0">
                <a:solidFill>
                  <a:prstClr val="black"/>
                </a:solidFill>
                <a:latin typeface="HG丸ｺﾞｼｯｸM-PRO" panose="020F0600000000000000" pitchFamily="50" charset="-128"/>
                <a:ea typeface="HG丸ｺﾞｼｯｸM-PRO" panose="020F0600000000000000" pitchFamily="50" charset="-128"/>
              </a:rPr>
              <a:t>【</a:t>
            </a:r>
            <a:r>
              <a:rPr lang="ja-JP" altLang="en-US" sz="700" b="1" dirty="0">
                <a:solidFill>
                  <a:prstClr val="black"/>
                </a:solidFill>
                <a:latin typeface="HG丸ｺﾞｼｯｸM-PRO" panose="020F0600000000000000" pitchFamily="50" charset="-128"/>
                <a:ea typeface="HG丸ｺﾞｼｯｸM-PRO" panose="020F0600000000000000" pitchFamily="50" charset="-128"/>
              </a:rPr>
              <a:t>組織化へ向けたケアマネ協議</a:t>
            </a:r>
            <a:r>
              <a:rPr lang="en-US" altLang="ja-JP" sz="700" b="1" dirty="0">
                <a:solidFill>
                  <a:prstClr val="black"/>
                </a:solidFill>
                <a:latin typeface="HG丸ｺﾞｼｯｸM-PRO" panose="020F0600000000000000" pitchFamily="50" charset="-128"/>
                <a:ea typeface="HG丸ｺﾞｼｯｸM-PRO" panose="020F0600000000000000" pitchFamily="50" charset="-128"/>
              </a:rPr>
              <a:t>】</a:t>
            </a:r>
            <a:endParaRPr lang="ja-JP" altLang="en-US" sz="7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172" name="正方形/長方形 171"/>
          <p:cNvSpPr/>
          <p:nvPr/>
        </p:nvSpPr>
        <p:spPr>
          <a:xfrm>
            <a:off x="3138632" y="2863223"/>
            <a:ext cx="2260151" cy="435134"/>
          </a:xfrm>
          <a:prstGeom prst="rect">
            <a:avLst/>
          </a:prstGeom>
          <a:ln/>
        </p:spPr>
        <p:style>
          <a:lnRef idx="2">
            <a:schemeClr val="accent5"/>
          </a:lnRef>
          <a:fillRef idx="1">
            <a:schemeClr val="lt1"/>
          </a:fillRef>
          <a:effectRef idx="0">
            <a:schemeClr val="accent5"/>
          </a:effectRef>
          <a:fontRef idx="minor">
            <a:schemeClr val="dk1"/>
          </a:fontRef>
        </p:style>
        <p:txBody>
          <a:bodyPr lIns="68415" tIns="34208" rIns="68415" bIns="34208" rtlCol="0" anchor="t"/>
          <a:lstStyle/>
          <a:p>
            <a:pPr algn="ctr" defTabSz="957816"/>
            <a:r>
              <a:rPr lang="ja-JP" altLang="en-US" sz="700" b="1" dirty="0">
                <a:solidFill>
                  <a:prstClr val="black"/>
                </a:solidFill>
                <a:latin typeface="HG丸ｺﾞｼｯｸM-PRO" panose="020F0600000000000000" pitchFamily="50" charset="-128"/>
                <a:ea typeface="HG丸ｺﾞｼｯｸM-PRO" panose="020F0600000000000000" pitchFamily="50" charset="-128"/>
              </a:rPr>
              <a:t>医療介護連携調整会議の開催・コーディネート</a:t>
            </a:r>
            <a:endParaRPr lang="en-US" altLang="ja-JP" sz="700" b="1" dirty="0">
              <a:solidFill>
                <a:prstClr val="black"/>
              </a:solidFill>
              <a:latin typeface="HG丸ｺﾞｼｯｸM-PRO" panose="020F0600000000000000" pitchFamily="50" charset="-128"/>
              <a:ea typeface="HG丸ｺﾞｼｯｸM-PRO" panose="020F0600000000000000" pitchFamily="50" charset="-128"/>
            </a:endParaRPr>
          </a:p>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国・県アドバイザーの支援を受け、モデル圏域内の病院代表者（看護部長等）を招集。ケアマネとの協議に向けた組織化を促す。</a:t>
            </a:r>
            <a:endParaRPr lang="en-US" altLang="ja-JP" sz="7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73" name="正方形/長方形 172"/>
          <p:cNvSpPr/>
          <p:nvPr/>
        </p:nvSpPr>
        <p:spPr>
          <a:xfrm>
            <a:off x="5523612" y="3396287"/>
            <a:ext cx="2058366" cy="444329"/>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lIns="68415" tIns="34208" rIns="68415" bIns="34208" rtlCol="0" anchor="ctr"/>
          <a:lstStyle/>
          <a:p>
            <a:pPr algn="ctr" defTabSz="957816"/>
            <a:r>
              <a:rPr lang="ja-JP" altLang="en-US" sz="700" b="1" dirty="0">
                <a:solidFill>
                  <a:prstClr val="black"/>
                </a:solidFill>
                <a:latin typeface="HG丸ｺﾞｼｯｸM-PRO" panose="020F0600000000000000" pitchFamily="50" charset="-128"/>
                <a:ea typeface="HG丸ｺﾞｼｯｸM-PRO" panose="020F0600000000000000" pitchFamily="50" charset="-128"/>
              </a:rPr>
              <a:t>連携調整支援事務局業務（市町村単位）</a:t>
            </a:r>
            <a:endParaRPr lang="en-US" altLang="ja-JP" sz="700" b="1" dirty="0">
              <a:solidFill>
                <a:prstClr val="black"/>
              </a:solidFill>
              <a:latin typeface="HG丸ｺﾞｼｯｸM-PRO" panose="020F0600000000000000" pitchFamily="50" charset="-128"/>
              <a:ea typeface="HG丸ｺﾞｼｯｸM-PRO" panose="020F0600000000000000" pitchFamily="50" charset="-128"/>
            </a:endParaRPr>
          </a:p>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市町村内のケアマネ組織の連絡体制整備、会議開催通知及び各種とりまとめ等。市町村内の全ケアマネ事業所に対し組織化への参加を促す。</a:t>
            </a:r>
            <a:endParaRPr lang="en-US" altLang="ja-JP" sz="7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74" name="正方形/長方形 173"/>
          <p:cNvSpPr/>
          <p:nvPr/>
        </p:nvSpPr>
        <p:spPr>
          <a:xfrm>
            <a:off x="7782542" y="3396286"/>
            <a:ext cx="2075154" cy="444330"/>
          </a:xfrm>
          <a:prstGeom prst="rect">
            <a:avLst/>
          </a:prstGeom>
          <a:ln/>
        </p:spPr>
        <p:style>
          <a:lnRef idx="2">
            <a:schemeClr val="accent3"/>
          </a:lnRef>
          <a:fillRef idx="1">
            <a:schemeClr val="lt1"/>
          </a:fillRef>
          <a:effectRef idx="0">
            <a:schemeClr val="accent3"/>
          </a:effectRef>
          <a:fontRef idx="minor">
            <a:schemeClr val="dk1"/>
          </a:fontRef>
        </p:style>
        <p:txBody>
          <a:bodyPr lIns="68415" tIns="34208" rIns="68415" bIns="34208" rtlCol="0" anchor="ctr"/>
          <a:lstStyle/>
          <a:p>
            <a:pPr algn="ctr" defTabSz="957816"/>
            <a:r>
              <a:rPr lang="zh-TW" altLang="en-US" sz="700" b="1" dirty="0">
                <a:solidFill>
                  <a:prstClr val="black"/>
                </a:solidFill>
                <a:latin typeface="HG丸ｺﾞｼｯｸM-PRO" panose="020F0600000000000000" pitchFamily="50" charset="-128"/>
                <a:ea typeface="HG丸ｺﾞｼｯｸM-PRO" panose="020F0600000000000000" pitchFamily="50" charset="-128"/>
              </a:rPr>
              <a:t>連携調整</a:t>
            </a:r>
            <a:r>
              <a:rPr lang="ja-JP" altLang="en-US" sz="700" b="1" dirty="0">
                <a:solidFill>
                  <a:prstClr val="black"/>
                </a:solidFill>
                <a:latin typeface="HG丸ｺﾞｼｯｸM-PRO" panose="020F0600000000000000" pitchFamily="50" charset="-128"/>
                <a:ea typeface="HG丸ｺﾞｼｯｸM-PRO" panose="020F0600000000000000" pitchFamily="50" charset="-128"/>
              </a:rPr>
              <a:t>支援</a:t>
            </a:r>
            <a:r>
              <a:rPr lang="zh-TW" altLang="en-US" sz="700" b="1" dirty="0">
                <a:solidFill>
                  <a:prstClr val="black"/>
                </a:solidFill>
                <a:latin typeface="HG丸ｺﾞｼｯｸM-PRO" panose="020F0600000000000000" pitchFamily="50" charset="-128"/>
                <a:ea typeface="HG丸ｺﾞｼｯｸM-PRO" panose="020F0600000000000000" pitchFamily="50" charset="-128"/>
              </a:rPr>
              <a:t>事務局</a:t>
            </a:r>
            <a:r>
              <a:rPr lang="ja-JP" altLang="en-US" sz="700" b="1" dirty="0">
                <a:solidFill>
                  <a:prstClr val="black"/>
                </a:solidFill>
                <a:latin typeface="HG丸ｺﾞｼｯｸM-PRO" panose="020F0600000000000000" pitchFamily="50" charset="-128"/>
                <a:ea typeface="HG丸ｺﾞｼｯｸM-PRO" panose="020F0600000000000000" pitchFamily="50" charset="-128"/>
              </a:rPr>
              <a:t>業務（市町村単位）</a:t>
            </a:r>
            <a:endParaRPr lang="en-US" altLang="ja-JP" sz="700" b="1" dirty="0">
              <a:solidFill>
                <a:prstClr val="black"/>
              </a:solidFill>
              <a:latin typeface="HG丸ｺﾞｼｯｸM-PRO" panose="020F0600000000000000" pitchFamily="50" charset="-128"/>
              <a:ea typeface="HG丸ｺﾞｼｯｸM-PRO" panose="020F0600000000000000" pitchFamily="50" charset="-128"/>
            </a:endParaRPr>
          </a:p>
          <a:p>
            <a:pPr algn="ctr" defTabSz="957816"/>
            <a:r>
              <a:rPr lang="ja-JP" altLang="en-US" sz="700" b="1" dirty="0" err="1">
                <a:solidFill>
                  <a:prstClr val="black"/>
                </a:solidFill>
                <a:latin typeface="HG丸ｺﾞｼｯｸM-PRO" panose="020F0600000000000000" pitchFamily="50" charset="-128"/>
                <a:ea typeface="HG丸ｺﾞｼｯｸM-PRO" panose="020F0600000000000000" pitchFamily="50" charset="-128"/>
              </a:rPr>
              <a:t>への</a:t>
            </a:r>
            <a:r>
              <a:rPr lang="ja-JP" altLang="en-US" sz="700" b="1" dirty="0">
                <a:solidFill>
                  <a:prstClr val="black"/>
                </a:solidFill>
                <a:latin typeface="HG丸ｺﾞｼｯｸM-PRO" panose="020F0600000000000000" pitchFamily="50" charset="-128"/>
                <a:ea typeface="HG丸ｺﾞｼｯｸM-PRO" panose="020F0600000000000000" pitchFamily="50" charset="-128"/>
              </a:rPr>
              <a:t>協力</a:t>
            </a:r>
            <a:endParaRPr lang="en-US" altLang="ja-JP" sz="700" b="1" dirty="0">
              <a:solidFill>
                <a:prstClr val="black"/>
              </a:solidFill>
              <a:latin typeface="HG丸ｺﾞｼｯｸM-PRO" panose="020F0600000000000000" pitchFamily="50" charset="-128"/>
              <a:ea typeface="HG丸ｺﾞｼｯｸM-PRO" panose="020F0600000000000000" pitchFamily="50" charset="-128"/>
            </a:endParaRPr>
          </a:p>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日常生活圏域内のケアマネ組織について、連携調整支援事務局業務（市町村単位）へ協力する。</a:t>
            </a:r>
            <a:endParaRPr lang="en-US" altLang="ja-JP" sz="7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75" name="正方形/長方形 174"/>
          <p:cNvSpPr/>
          <p:nvPr/>
        </p:nvSpPr>
        <p:spPr>
          <a:xfrm>
            <a:off x="8048957" y="4110785"/>
            <a:ext cx="1782023" cy="500404"/>
          </a:xfrm>
          <a:prstGeom prst="rect">
            <a:avLst/>
          </a:prstGeom>
          <a:ln/>
        </p:spPr>
        <p:style>
          <a:lnRef idx="2">
            <a:schemeClr val="accent3"/>
          </a:lnRef>
          <a:fillRef idx="1">
            <a:schemeClr val="lt1"/>
          </a:fillRef>
          <a:effectRef idx="0">
            <a:schemeClr val="accent3"/>
          </a:effectRef>
          <a:fontRef idx="minor">
            <a:schemeClr val="dk1"/>
          </a:fontRef>
        </p:style>
        <p:txBody>
          <a:bodyPr lIns="68415" tIns="34208" rIns="68415" bIns="34208" rtlCol="0" anchor="ctr"/>
          <a:lstStyle/>
          <a:p>
            <a:pPr algn="ctr" defTabSz="957816"/>
            <a:r>
              <a:rPr lang="ja-JP" altLang="en-US" sz="700" b="1" dirty="0">
                <a:solidFill>
                  <a:prstClr val="black"/>
                </a:solidFill>
                <a:latin typeface="HG丸ｺﾞｼｯｸM-PRO" panose="020F0600000000000000" pitchFamily="50" charset="-128"/>
                <a:ea typeface="HG丸ｺﾞｼｯｸM-PRO" panose="020F0600000000000000" pitchFamily="50" charset="-128"/>
              </a:rPr>
              <a:t>ケアマネ組織化に関する議題提出</a:t>
            </a:r>
            <a:endParaRPr lang="en-US" altLang="ja-JP" sz="700" b="1" dirty="0">
              <a:solidFill>
                <a:prstClr val="black"/>
              </a:solidFill>
              <a:latin typeface="HG丸ｺﾞｼｯｸM-PRO" panose="020F0600000000000000" pitchFamily="50" charset="-128"/>
              <a:ea typeface="HG丸ｺﾞｼｯｸM-PRO" panose="020F0600000000000000" pitchFamily="50" charset="-128"/>
            </a:endParaRPr>
          </a:p>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・ケアマネ組織における病院連携に関する意見とりまとめ</a:t>
            </a:r>
            <a:endParaRPr lang="en-US" altLang="ja-JP" sz="700" dirty="0">
              <a:solidFill>
                <a:prstClr val="black"/>
              </a:solidFill>
              <a:latin typeface="HG丸ｺﾞｼｯｸM-PRO" panose="020F0600000000000000" pitchFamily="50" charset="-128"/>
              <a:ea typeface="HG丸ｺﾞｼｯｸM-PRO" panose="020F0600000000000000" pitchFamily="50" charset="-128"/>
            </a:endParaRPr>
          </a:p>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・退院支援の状況確認アンケートの実施補助（趣旨説明、回収作業等）</a:t>
            </a:r>
            <a:endParaRPr lang="en-US" altLang="ja-JP" sz="700" dirty="0">
              <a:solidFill>
                <a:prstClr val="black"/>
              </a:solidFill>
              <a:latin typeface="HG丸ｺﾞｼｯｸM-PRO" panose="020F0600000000000000" pitchFamily="50" charset="-128"/>
              <a:ea typeface="HG丸ｺﾞｼｯｸM-PRO" panose="020F0600000000000000" pitchFamily="50" charset="-128"/>
            </a:endParaRPr>
          </a:p>
        </p:txBody>
      </p:sp>
      <p:sp>
        <p:nvSpPr>
          <p:cNvPr id="54" name="正方形/長方形 53"/>
          <p:cNvSpPr/>
          <p:nvPr/>
        </p:nvSpPr>
        <p:spPr>
          <a:xfrm>
            <a:off x="304945" y="2863223"/>
            <a:ext cx="1137696" cy="392250"/>
          </a:xfrm>
          <a:prstGeom prst="rect">
            <a:avLst/>
          </a:prstGeom>
          <a:ln/>
        </p:spPr>
        <p:style>
          <a:lnRef idx="2">
            <a:schemeClr val="accent2"/>
          </a:lnRef>
          <a:fillRef idx="1">
            <a:schemeClr val="lt1"/>
          </a:fillRef>
          <a:effectRef idx="0">
            <a:schemeClr val="accent2"/>
          </a:effectRef>
          <a:fontRef idx="minor">
            <a:schemeClr val="dk1"/>
          </a:fontRef>
        </p:style>
        <p:txBody>
          <a:bodyPr wrap="square" lIns="68415" tIns="34208" rIns="68415" bIns="34208" rtlCol="0">
            <a:spAutoFit/>
          </a:bodyPr>
          <a:lstStyle/>
          <a:p>
            <a:pPr defTabSz="957816"/>
            <a:r>
              <a:rPr lang="ja-JP" altLang="en-US" sz="700" b="1" dirty="0">
                <a:solidFill>
                  <a:prstClr val="black"/>
                </a:solidFill>
                <a:latin typeface="HG丸ｺﾞｼｯｸM-PRO" panose="020F0600000000000000" pitchFamily="50" charset="-128"/>
                <a:ea typeface="HG丸ｺﾞｼｯｸM-PRO" panose="020F0600000000000000" pitchFamily="50" charset="-128"/>
              </a:rPr>
              <a:t>国アドバイザー現地支援①</a:t>
            </a:r>
            <a:r>
              <a:rPr lang="ja-JP" altLang="en-US" sz="700" dirty="0">
                <a:solidFill>
                  <a:prstClr val="black"/>
                </a:solidFill>
                <a:latin typeface="HG丸ｺﾞｼｯｸM-PRO" panose="020F0600000000000000" pitchFamily="50" charset="-128"/>
                <a:ea typeface="HG丸ｺﾞｼｯｸM-PRO" panose="020F0600000000000000" pitchFamily="50" charset="-128"/>
              </a:rPr>
              <a:t>（モデル圏域内病院の組織化支援）</a:t>
            </a:r>
          </a:p>
        </p:txBody>
      </p:sp>
      <p:sp>
        <p:nvSpPr>
          <p:cNvPr id="109" name="テキスト ボックス 108"/>
          <p:cNvSpPr txBox="1"/>
          <p:nvPr/>
        </p:nvSpPr>
        <p:spPr>
          <a:xfrm>
            <a:off x="304399" y="3429000"/>
            <a:ext cx="1133412" cy="284528"/>
          </a:xfrm>
          <a:prstGeom prst="rect">
            <a:avLst/>
          </a:prstGeom>
          <a:ln/>
        </p:spPr>
        <p:style>
          <a:lnRef idx="2">
            <a:schemeClr val="accent2"/>
          </a:lnRef>
          <a:fillRef idx="1">
            <a:schemeClr val="lt1"/>
          </a:fillRef>
          <a:effectRef idx="0">
            <a:schemeClr val="accent2"/>
          </a:effectRef>
          <a:fontRef idx="minor">
            <a:schemeClr val="dk1"/>
          </a:fontRef>
        </p:style>
        <p:txBody>
          <a:bodyPr wrap="square" lIns="68415" tIns="34208" rIns="68415" bIns="34208" rtlCol="0">
            <a:spAutoFit/>
          </a:bodyPr>
          <a:lstStyle>
            <a:defPPr>
              <a:defRPr lang="ja-JP"/>
            </a:defPPr>
            <a:lvl1pPr>
              <a:defRPr sz="1000">
                <a:solidFill>
                  <a:prstClr val="black"/>
                </a:solidFill>
                <a:latin typeface="HG丸ｺﾞｼｯｸM-PRO" panose="020F0600000000000000" pitchFamily="50" charset="-128"/>
                <a:ea typeface="HG丸ｺﾞｼｯｸM-PRO" panose="020F0600000000000000"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57816"/>
            <a:r>
              <a:rPr lang="ja-JP" altLang="en-US" sz="700" dirty="0" smtClean="0"/>
              <a:t>アドバイザー会議</a:t>
            </a:r>
            <a:endParaRPr lang="en-US" altLang="ja-JP" sz="700" dirty="0" smtClean="0"/>
          </a:p>
          <a:p>
            <a:pPr defTabSz="957816"/>
            <a:r>
              <a:rPr lang="ja-JP" altLang="en-US" sz="700" dirty="0" smtClean="0"/>
              <a:t>（</a:t>
            </a:r>
            <a:r>
              <a:rPr lang="ja-JP" altLang="en-US" sz="700" dirty="0"/>
              <a:t>第２回）</a:t>
            </a:r>
            <a:endParaRPr lang="en-US" altLang="ja-JP" sz="700" dirty="0"/>
          </a:p>
        </p:txBody>
      </p:sp>
      <p:sp>
        <p:nvSpPr>
          <p:cNvPr id="110" name="テキスト ボックス 109"/>
          <p:cNvSpPr txBox="1"/>
          <p:nvPr/>
        </p:nvSpPr>
        <p:spPr>
          <a:xfrm>
            <a:off x="300117" y="4373810"/>
            <a:ext cx="1137694" cy="284528"/>
          </a:xfrm>
          <a:prstGeom prst="rect">
            <a:avLst/>
          </a:prstGeom>
          <a:ln/>
        </p:spPr>
        <p:style>
          <a:lnRef idx="2">
            <a:schemeClr val="accent2"/>
          </a:lnRef>
          <a:fillRef idx="1">
            <a:schemeClr val="lt1"/>
          </a:fillRef>
          <a:effectRef idx="0">
            <a:schemeClr val="accent2"/>
          </a:effectRef>
          <a:fontRef idx="minor">
            <a:schemeClr val="dk1"/>
          </a:fontRef>
        </p:style>
        <p:txBody>
          <a:bodyPr wrap="square" lIns="68415" tIns="34208" rIns="68415" bIns="34208" rtlCol="0">
            <a:spAutoFit/>
          </a:bodyPr>
          <a:lstStyle/>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全国都道府県担当者会議（第２回）</a:t>
            </a:r>
          </a:p>
        </p:txBody>
      </p:sp>
      <p:sp>
        <p:nvSpPr>
          <p:cNvPr id="114" name="右矢印 113"/>
          <p:cNvSpPr/>
          <p:nvPr/>
        </p:nvSpPr>
        <p:spPr>
          <a:xfrm flipH="1">
            <a:off x="7568478" y="3429000"/>
            <a:ext cx="226267" cy="411616"/>
          </a:xfrm>
          <a:prstGeom prst="rightArrow">
            <a:avLst/>
          </a:prstGeom>
          <a:solidFill>
            <a:schemeClr val="tx2">
              <a:lumMod val="50000"/>
            </a:schemeClr>
          </a:solidFill>
          <a:ln>
            <a:solidFill>
              <a:schemeClr val="tx2">
                <a:lumMod val="50000"/>
              </a:schemeClr>
            </a:solidFill>
          </a:ln>
        </p:spPr>
        <p:style>
          <a:lnRef idx="2">
            <a:schemeClr val="dk1">
              <a:shade val="50000"/>
            </a:schemeClr>
          </a:lnRef>
          <a:fillRef idx="1">
            <a:schemeClr val="dk1"/>
          </a:fillRef>
          <a:effectRef idx="0">
            <a:schemeClr val="dk1"/>
          </a:effectRef>
          <a:fontRef idx="minor">
            <a:schemeClr val="lt1"/>
          </a:fontRef>
        </p:style>
        <p:txBody>
          <a:bodyPr lIns="68415" tIns="34208" rIns="68415" bIns="34208" rtlCol="0" anchor="ctr"/>
          <a:lstStyle/>
          <a:p>
            <a:pPr algn="ctr" defTabSz="957816"/>
            <a:r>
              <a:rPr lang="ja-JP" altLang="en-US" sz="600" b="1" dirty="0">
                <a:solidFill>
                  <a:prstClr val="white"/>
                </a:solidFill>
                <a:latin typeface="HG丸ｺﾞｼｯｸM-PRO" panose="020F0600000000000000" pitchFamily="50" charset="-128"/>
                <a:ea typeface="HG丸ｺﾞｼｯｸM-PRO" panose="020F0600000000000000" pitchFamily="50" charset="-128"/>
              </a:rPr>
              <a:t>協力</a:t>
            </a:r>
          </a:p>
        </p:txBody>
      </p:sp>
      <p:sp>
        <p:nvSpPr>
          <p:cNvPr id="106" name="テキスト ボックス 105"/>
          <p:cNvSpPr txBox="1"/>
          <p:nvPr/>
        </p:nvSpPr>
        <p:spPr>
          <a:xfrm>
            <a:off x="302190" y="5996760"/>
            <a:ext cx="1133412" cy="284528"/>
          </a:xfrm>
          <a:prstGeom prst="rect">
            <a:avLst/>
          </a:prstGeom>
          <a:ln/>
        </p:spPr>
        <p:style>
          <a:lnRef idx="2">
            <a:schemeClr val="accent2"/>
          </a:lnRef>
          <a:fillRef idx="1">
            <a:schemeClr val="lt1"/>
          </a:fillRef>
          <a:effectRef idx="0">
            <a:schemeClr val="accent2"/>
          </a:effectRef>
          <a:fontRef idx="minor">
            <a:schemeClr val="dk1"/>
          </a:fontRef>
        </p:style>
        <p:txBody>
          <a:bodyPr wrap="square" lIns="68415" tIns="34208" rIns="68415" bIns="34208" rtlCol="0">
            <a:spAutoFit/>
          </a:bodyPr>
          <a:lstStyle>
            <a:defPPr>
              <a:defRPr lang="ja-JP"/>
            </a:defPPr>
            <a:lvl1pPr>
              <a:defRPr sz="1000">
                <a:solidFill>
                  <a:prstClr val="black"/>
                </a:solidFill>
                <a:latin typeface="HG丸ｺﾞｼｯｸM-PRO" panose="020F0600000000000000" pitchFamily="50" charset="-128"/>
                <a:ea typeface="HG丸ｺﾞｼｯｸM-PRO" panose="020F0600000000000000"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57816"/>
            <a:r>
              <a:rPr lang="ja-JP" altLang="en-US" sz="700" dirty="0" smtClean="0"/>
              <a:t>アドバイザー会議</a:t>
            </a:r>
            <a:endParaRPr lang="en-US" altLang="ja-JP" sz="700" dirty="0" smtClean="0"/>
          </a:p>
          <a:p>
            <a:pPr defTabSz="957816"/>
            <a:r>
              <a:rPr lang="ja-JP" altLang="en-US" sz="700" dirty="0" smtClean="0"/>
              <a:t>（第３回</a:t>
            </a:r>
            <a:r>
              <a:rPr lang="ja-JP" altLang="en-US" sz="700" dirty="0"/>
              <a:t>）</a:t>
            </a:r>
            <a:endParaRPr lang="en-US" altLang="ja-JP" sz="700" dirty="0"/>
          </a:p>
        </p:txBody>
      </p:sp>
      <p:sp>
        <p:nvSpPr>
          <p:cNvPr id="108" name="スライド番号プレースホルダー 3"/>
          <p:cNvSpPr>
            <a:spLocks noGrp="1"/>
          </p:cNvSpPr>
          <p:nvPr>
            <p:ph type="sldNum" sz="quarter" idx="12"/>
          </p:nvPr>
        </p:nvSpPr>
        <p:spPr>
          <a:xfrm>
            <a:off x="7620742" y="6592305"/>
            <a:ext cx="2311400" cy="365125"/>
          </a:xfrm>
        </p:spPr>
        <p:txBody>
          <a:bodyPr/>
          <a:lstStyle/>
          <a:p>
            <a:fld id="{5A02BD7A-635E-43A0-8464-FD5073BFE4FA}" type="slidenum">
              <a:rPr lang="ja-JP" altLang="en-US" sz="1600">
                <a:solidFill>
                  <a:prstClr val="black"/>
                </a:solidFill>
              </a:rPr>
              <a:pPr/>
              <a:t>32</a:t>
            </a:fld>
            <a:endParaRPr lang="ja-JP" altLang="en-US" sz="1600" dirty="0">
              <a:solidFill>
                <a:prstClr val="black"/>
              </a:solidFill>
            </a:endParaRPr>
          </a:p>
        </p:txBody>
      </p:sp>
    </p:spTree>
    <p:extLst>
      <p:ext uri="{BB962C8B-B14F-4D97-AF65-F5344CB8AC3E}">
        <p14:creationId xmlns:p14="http://schemas.microsoft.com/office/powerpoint/2010/main" val="19544837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344389" y="4632706"/>
            <a:ext cx="1922114" cy="529156"/>
          </a:xfrm>
          <a:prstGeom prst="rect">
            <a:avLst/>
          </a:prstGeom>
          <a:ln/>
        </p:spPr>
        <p:style>
          <a:lnRef idx="2">
            <a:schemeClr val="accent5"/>
          </a:lnRef>
          <a:fillRef idx="1">
            <a:schemeClr val="lt1"/>
          </a:fillRef>
          <a:effectRef idx="0">
            <a:schemeClr val="accent5"/>
          </a:effectRef>
          <a:fontRef idx="minor">
            <a:schemeClr val="dk1"/>
          </a:fontRef>
        </p:style>
        <p:txBody>
          <a:bodyPr lIns="68415" tIns="34208" rIns="68415" bIns="34208" rtlCol="0" anchor="ctr"/>
          <a:lstStyle/>
          <a:p>
            <a:pPr algn="ctr" defTabSz="957816"/>
            <a:r>
              <a:rPr lang="ja-JP" altLang="en-US" sz="700" b="1" dirty="0">
                <a:solidFill>
                  <a:prstClr val="black"/>
                </a:solidFill>
                <a:latin typeface="HG丸ｺﾞｼｯｸM-PRO" panose="020F0600000000000000" pitchFamily="50" charset="-128"/>
                <a:ea typeface="HG丸ｺﾞｼｯｸM-PRO" panose="020F0600000000000000" pitchFamily="50" charset="-128"/>
              </a:rPr>
              <a:t>圏域における連携推進策の戦略検討</a:t>
            </a:r>
            <a:endParaRPr lang="en-US" altLang="ja-JP" sz="700" b="1" dirty="0">
              <a:solidFill>
                <a:prstClr val="black"/>
              </a:solidFill>
              <a:latin typeface="HG丸ｺﾞｼｯｸM-PRO" panose="020F0600000000000000" pitchFamily="50" charset="-128"/>
              <a:ea typeface="HG丸ｺﾞｼｯｸM-PRO" panose="020F0600000000000000" pitchFamily="50" charset="-128"/>
            </a:endParaRPr>
          </a:p>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広域的な立場から、連携推進策について圏域で実施すべきもの（病診連携等）／各市町村あるいは複数市町村が合同で実施すべきものを検討し、各市町村の取組を支援する。</a:t>
            </a:r>
          </a:p>
        </p:txBody>
      </p:sp>
      <p:sp>
        <p:nvSpPr>
          <p:cNvPr id="9" name="正方形/長方形 8"/>
          <p:cNvSpPr/>
          <p:nvPr/>
        </p:nvSpPr>
        <p:spPr>
          <a:xfrm>
            <a:off x="3382037" y="2593902"/>
            <a:ext cx="1916999" cy="369559"/>
          </a:xfrm>
          <a:prstGeom prst="rect">
            <a:avLst/>
          </a:prstGeom>
          <a:ln/>
        </p:spPr>
        <p:style>
          <a:lnRef idx="2">
            <a:schemeClr val="accent5"/>
          </a:lnRef>
          <a:fillRef idx="1">
            <a:schemeClr val="lt1"/>
          </a:fillRef>
          <a:effectRef idx="0">
            <a:schemeClr val="accent5"/>
          </a:effectRef>
          <a:fontRef idx="minor">
            <a:schemeClr val="dk1"/>
          </a:fontRef>
        </p:style>
        <p:txBody>
          <a:bodyPr lIns="68415" tIns="34208" rIns="68415" bIns="34208" rtlCol="0" anchor="t"/>
          <a:lstStyle/>
          <a:p>
            <a:pPr algn="ctr" defTabSz="957816"/>
            <a:r>
              <a:rPr lang="ja-JP" altLang="en-US" sz="700" b="1" dirty="0">
                <a:solidFill>
                  <a:prstClr val="black"/>
                </a:solidFill>
                <a:latin typeface="HG丸ｺﾞｼｯｸM-PRO" panose="020F0600000000000000" pitchFamily="50" charset="-128"/>
                <a:ea typeface="HG丸ｺﾞｼｯｸM-PRO" panose="020F0600000000000000" pitchFamily="50" charset="-128"/>
              </a:rPr>
              <a:t>市町村の合意形成を支援</a:t>
            </a:r>
            <a:endParaRPr lang="ja-JP" altLang="en-US" sz="700" dirty="0">
              <a:solidFill>
                <a:prstClr val="black"/>
              </a:solidFill>
              <a:latin typeface="HG丸ｺﾞｼｯｸM-PRO" panose="020F0600000000000000" pitchFamily="50" charset="-128"/>
              <a:ea typeface="HG丸ｺﾞｼｯｸM-PRO" panose="020F0600000000000000" pitchFamily="50" charset="-128"/>
            </a:endParaRPr>
          </a:p>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モデル圏域内市町村における連携推進策とその準備作業について、合意形成を支援する。</a:t>
            </a:r>
          </a:p>
        </p:txBody>
      </p:sp>
      <p:sp>
        <p:nvSpPr>
          <p:cNvPr id="12" name="正方形/長方形 11"/>
          <p:cNvSpPr/>
          <p:nvPr/>
        </p:nvSpPr>
        <p:spPr>
          <a:xfrm>
            <a:off x="1373169" y="2200085"/>
            <a:ext cx="1573949" cy="515896"/>
          </a:xfrm>
          <a:prstGeom prst="rect">
            <a:avLst/>
          </a:prstGeom>
          <a:ln/>
        </p:spPr>
        <p:style>
          <a:lnRef idx="2">
            <a:schemeClr val="accent1"/>
          </a:lnRef>
          <a:fillRef idx="1">
            <a:schemeClr val="lt1"/>
          </a:fillRef>
          <a:effectRef idx="0">
            <a:schemeClr val="accent1"/>
          </a:effectRef>
          <a:fontRef idx="minor">
            <a:schemeClr val="dk1"/>
          </a:fontRef>
        </p:style>
        <p:txBody>
          <a:bodyPr lIns="68415" tIns="34208" rIns="68415" bIns="34208" rtlCol="0" anchor="t"/>
          <a:lstStyle/>
          <a:p>
            <a:pPr algn="ctr" defTabSz="957816"/>
            <a:r>
              <a:rPr lang="ja-JP" altLang="en-US" sz="700" b="1" dirty="0">
                <a:solidFill>
                  <a:prstClr val="black"/>
                </a:solidFill>
                <a:latin typeface="HG丸ｺﾞｼｯｸM-PRO" panose="020F0600000000000000" pitchFamily="50" charset="-128"/>
                <a:ea typeface="HG丸ｺﾞｼｯｸM-PRO" panose="020F0600000000000000" pitchFamily="50" charset="-128"/>
              </a:rPr>
              <a:t>医師会等への説明</a:t>
            </a:r>
          </a:p>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県医師会、郡市医師会等関係機関に対し、連携推進策とその準備作業について趣旨説明し理解を得る。</a:t>
            </a:r>
          </a:p>
        </p:txBody>
      </p:sp>
      <p:sp>
        <p:nvSpPr>
          <p:cNvPr id="14" name="右矢印 13"/>
          <p:cNvSpPr/>
          <p:nvPr/>
        </p:nvSpPr>
        <p:spPr>
          <a:xfrm>
            <a:off x="3009568" y="2200084"/>
            <a:ext cx="278571" cy="385714"/>
          </a:xfrm>
          <a:prstGeom prst="rightArrow">
            <a:avLst/>
          </a:prstGeom>
          <a:solidFill>
            <a:schemeClr val="tx2">
              <a:lumMod val="50000"/>
            </a:schemeClr>
          </a:solidFill>
          <a:ln>
            <a:solidFill>
              <a:schemeClr val="tx2">
                <a:lumMod val="50000"/>
              </a:schemeClr>
            </a:solidFill>
          </a:ln>
        </p:spPr>
        <p:style>
          <a:lnRef idx="2">
            <a:schemeClr val="dk1">
              <a:shade val="50000"/>
            </a:schemeClr>
          </a:lnRef>
          <a:fillRef idx="1">
            <a:schemeClr val="dk1"/>
          </a:fillRef>
          <a:effectRef idx="0">
            <a:schemeClr val="dk1"/>
          </a:effectRef>
          <a:fontRef idx="minor">
            <a:schemeClr val="lt1"/>
          </a:fontRef>
        </p:style>
        <p:txBody>
          <a:bodyPr lIns="68415" tIns="34208" rIns="68415" bIns="34208" rtlCol="0" anchor="ctr"/>
          <a:lstStyle/>
          <a:p>
            <a:pPr algn="ctr" defTabSz="957816"/>
            <a:r>
              <a:rPr lang="ja-JP" altLang="en-US" sz="600" b="1" dirty="0">
                <a:solidFill>
                  <a:prstClr val="white"/>
                </a:solidFill>
                <a:latin typeface="HG丸ｺﾞｼｯｸM-PRO" panose="020F0600000000000000" pitchFamily="50" charset="-128"/>
                <a:ea typeface="HG丸ｺﾞｼｯｸM-PRO" panose="020F0600000000000000" pitchFamily="50" charset="-128"/>
              </a:rPr>
              <a:t>支援</a:t>
            </a:r>
          </a:p>
        </p:txBody>
      </p:sp>
      <p:sp>
        <p:nvSpPr>
          <p:cNvPr id="16" name="正方形/長方形 15"/>
          <p:cNvSpPr/>
          <p:nvPr/>
        </p:nvSpPr>
        <p:spPr>
          <a:xfrm>
            <a:off x="-8198" y="0"/>
            <a:ext cx="9914198" cy="342943"/>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lIns="68415" tIns="34208" rIns="68415" bIns="34208" rtlCol="0" anchor="ctr"/>
          <a:lstStyle/>
          <a:p>
            <a:pPr algn="ctr" defTabSz="957816"/>
            <a:r>
              <a:rPr lang="ja-JP" altLang="en-US" sz="900" b="1" dirty="0">
                <a:solidFill>
                  <a:prstClr val="white"/>
                </a:solidFill>
                <a:latin typeface="HG丸ｺﾞｼｯｸM-PRO" pitchFamily="50" charset="-128"/>
                <a:ea typeface="HG丸ｺﾞｼｯｸM-PRO" pitchFamily="50" charset="-128"/>
              </a:rPr>
              <a:t>平成</a:t>
            </a:r>
            <a:r>
              <a:rPr lang="en-US" altLang="ja-JP" sz="900" b="1" dirty="0">
                <a:solidFill>
                  <a:prstClr val="white"/>
                </a:solidFill>
                <a:latin typeface="HG丸ｺﾞｼｯｸM-PRO" pitchFamily="50" charset="-128"/>
                <a:ea typeface="HG丸ｺﾞｼｯｸM-PRO" pitchFamily="50" charset="-128"/>
              </a:rPr>
              <a:t>26</a:t>
            </a:r>
            <a:r>
              <a:rPr lang="ja-JP" altLang="en-US" sz="900" b="1" dirty="0">
                <a:solidFill>
                  <a:prstClr val="white"/>
                </a:solidFill>
                <a:latin typeface="HG丸ｺﾞｼｯｸM-PRO" pitchFamily="50" charset="-128"/>
                <a:ea typeface="HG丸ｺﾞｼｯｸM-PRO" pitchFamily="50" charset="-128"/>
              </a:rPr>
              <a:t>年度　都道府県医療介護連携調整支援実証事業（モデル事業）</a:t>
            </a:r>
          </a:p>
          <a:p>
            <a:pPr algn="ctr" defTabSz="957816"/>
            <a:r>
              <a:rPr lang="ja-JP" altLang="en-US" sz="900" b="1" dirty="0">
                <a:solidFill>
                  <a:prstClr val="white"/>
                </a:solidFill>
                <a:latin typeface="HG丸ｺﾞｼｯｸM-PRO" pitchFamily="50" charset="-128"/>
                <a:ea typeface="HG丸ｺﾞｼｯｸM-PRO" pitchFamily="50" charset="-128"/>
              </a:rPr>
              <a:t>平成</a:t>
            </a:r>
            <a:r>
              <a:rPr lang="en-US" altLang="ja-JP" sz="900" b="1" dirty="0">
                <a:solidFill>
                  <a:prstClr val="white"/>
                </a:solidFill>
                <a:latin typeface="HG丸ｺﾞｼｯｸM-PRO" pitchFamily="50" charset="-128"/>
                <a:ea typeface="HG丸ｺﾞｼｯｸM-PRO" pitchFamily="50" charset="-128"/>
              </a:rPr>
              <a:t>27</a:t>
            </a:r>
            <a:r>
              <a:rPr lang="ja-JP" altLang="en-US" sz="900" b="1" dirty="0">
                <a:solidFill>
                  <a:prstClr val="white"/>
                </a:solidFill>
                <a:latin typeface="HG丸ｺﾞｼｯｸM-PRO" pitchFamily="50" charset="-128"/>
                <a:ea typeface="HG丸ｺﾞｼｯｸM-PRO" pitchFamily="50" charset="-128"/>
              </a:rPr>
              <a:t>年度からの在宅医療・介護連携を推進する取り組みにおける都道府県及び市町村の役割</a:t>
            </a:r>
          </a:p>
        </p:txBody>
      </p:sp>
      <p:sp>
        <p:nvSpPr>
          <p:cNvPr id="17" name="テキスト ボックス 16"/>
          <p:cNvSpPr txBox="1"/>
          <p:nvPr/>
        </p:nvSpPr>
        <p:spPr>
          <a:xfrm>
            <a:off x="8521" y="2150848"/>
            <a:ext cx="257814" cy="409276"/>
          </a:xfrm>
          <a:prstGeom prst="rect">
            <a:avLst/>
          </a:prstGeom>
          <a:noFill/>
        </p:spPr>
        <p:txBody>
          <a:bodyPr vert="wordArtVertRtl" wrap="square" lIns="68415" tIns="34208" rIns="68415" bIns="34208" rtlCol="0">
            <a:spAutoFit/>
          </a:bodyPr>
          <a:lstStyle/>
          <a:p>
            <a:pPr defTabSz="957816"/>
            <a:r>
              <a:rPr lang="en-US" altLang="ja-JP" sz="800" dirty="0">
                <a:solidFill>
                  <a:prstClr val="black"/>
                </a:solidFill>
                <a:latin typeface="HG丸ｺﾞｼｯｸM-PRO" panose="020F0600000000000000" pitchFamily="50" charset="-128"/>
                <a:ea typeface="HG丸ｺﾞｼｯｸM-PRO" panose="020F0600000000000000" pitchFamily="50" charset="-128"/>
              </a:rPr>
              <a:t>4</a:t>
            </a:r>
            <a:r>
              <a:rPr lang="ja-JP" altLang="en-US" sz="800" dirty="0">
                <a:solidFill>
                  <a:prstClr val="black"/>
                </a:solidFill>
                <a:latin typeface="HG丸ｺﾞｼｯｸM-PRO" panose="020F0600000000000000" pitchFamily="50" charset="-128"/>
                <a:ea typeface="HG丸ｺﾞｼｯｸM-PRO" panose="020F0600000000000000" pitchFamily="50" charset="-128"/>
              </a:rPr>
              <a:t>月</a:t>
            </a:r>
          </a:p>
        </p:txBody>
      </p:sp>
      <p:sp>
        <p:nvSpPr>
          <p:cNvPr id="21" name="正方形/長方形 20"/>
          <p:cNvSpPr/>
          <p:nvPr/>
        </p:nvSpPr>
        <p:spPr>
          <a:xfrm>
            <a:off x="1377578" y="5953959"/>
            <a:ext cx="1590810" cy="460098"/>
          </a:xfrm>
          <a:prstGeom prst="rect">
            <a:avLst/>
          </a:prstGeom>
          <a:ln/>
        </p:spPr>
        <p:style>
          <a:lnRef idx="2">
            <a:schemeClr val="accent1"/>
          </a:lnRef>
          <a:fillRef idx="1">
            <a:schemeClr val="lt1"/>
          </a:fillRef>
          <a:effectRef idx="0">
            <a:schemeClr val="accent1"/>
          </a:effectRef>
          <a:fontRef idx="minor">
            <a:schemeClr val="dk1"/>
          </a:fontRef>
        </p:style>
        <p:txBody>
          <a:bodyPr lIns="68415" tIns="34208" rIns="68415" bIns="34208" rtlCol="0" anchor="ctr"/>
          <a:lstStyle/>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モデル圏域での圏域全体としての連携推進策開始へ向けて保健所への助言、情報提供及び他圏域との調整</a:t>
            </a:r>
          </a:p>
        </p:txBody>
      </p:sp>
      <p:sp>
        <p:nvSpPr>
          <p:cNvPr id="24" name="正方形/長方形 23"/>
          <p:cNvSpPr/>
          <p:nvPr/>
        </p:nvSpPr>
        <p:spPr>
          <a:xfrm>
            <a:off x="1366088" y="4668436"/>
            <a:ext cx="1590809" cy="441992"/>
          </a:xfrm>
          <a:prstGeom prst="rect">
            <a:avLst/>
          </a:prstGeom>
          <a:ln/>
        </p:spPr>
        <p:style>
          <a:lnRef idx="2">
            <a:schemeClr val="accent1"/>
          </a:lnRef>
          <a:fillRef idx="1">
            <a:schemeClr val="lt1"/>
          </a:fillRef>
          <a:effectRef idx="0">
            <a:schemeClr val="accent1"/>
          </a:effectRef>
          <a:fontRef idx="minor">
            <a:schemeClr val="dk1"/>
          </a:fontRef>
        </p:style>
        <p:txBody>
          <a:bodyPr lIns="68415" tIns="34208" rIns="68415" bIns="34208" rtlCol="0" anchor="ctr"/>
          <a:lstStyle/>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モデル圏域での圏域全体としての連携推進策開始へ向けて保健所への助言、情報提供及び他圏域との調整</a:t>
            </a:r>
          </a:p>
        </p:txBody>
      </p:sp>
      <p:sp>
        <p:nvSpPr>
          <p:cNvPr id="32" name="テキスト ボックス 31"/>
          <p:cNvSpPr txBox="1"/>
          <p:nvPr/>
        </p:nvSpPr>
        <p:spPr>
          <a:xfrm>
            <a:off x="9427" y="5903391"/>
            <a:ext cx="257814" cy="368995"/>
          </a:xfrm>
          <a:prstGeom prst="rect">
            <a:avLst/>
          </a:prstGeom>
          <a:noFill/>
        </p:spPr>
        <p:txBody>
          <a:bodyPr vert="wordArtVertRtl" wrap="square" lIns="68415" tIns="34208" rIns="68415" bIns="34208" rtlCol="0">
            <a:spAutoFit/>
          </a:bodyPr>
          <a:lstStyle>
            <a:defPPr>
              <a:defRPr lang="ja-JP"/>
            </a:defPPr>
            <a:lvl1pPr>
              <a:defRPr sz="1400">
                <a:solidFill>
                  <a:schemeClr val="tx1"/>
                </a:solidFill>
                <a:latin typeface="HG丸ｺﾞｼｯｸM-PRO" panose="020F0600000000000000" pitchFamily="50" charset="-128"/>
                <a:ea typeface="HG丸ｺﾞｼｯｸM-PRO" panose="020F0600000000000000" pitchFamily="50"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defTabSz="957816"/>
            <a:r>
              <a:rPr lang="ja-JP" altLang="en-US" sz="800" dirty="0">
                <a:solidFill>
                  <a:prstClr val="black"/>
                </a:solidFill>
              </a:rPr>
              <a:t>２月</a:t>
            </a:r>
          </a:p>
        </p:txBody>
      </p:sp>
      <p:sp>
        <p:nvSpPr>
          <p:cNvPr id="37" name="正方形/長方形 36"/>
          <p:cNvSpPr/>
          <p:nvPr/>
        </p:nvSpPr>
        <p:spPr>
          <a:xfrm>
            <a:off x="328219" y="342943"/>
            <a:ext cx="4513359" cy="1047018"/>
          </a:xfrm>
          <a:prstGeom prst="rect">
            <a:avLst/>
          </a:prstGeom>
          <a:ln/>
        </p:spPr>
        <p:style>
          <a:lnRef idx="2">
            <a:schemeClr val="accent1"/>
          </a:lnRef>
          <a:fillRef idx="1">
            <a:schemeClr val="lt1"/>
          </a:fillRef>
          <a:effectRef idx="0">
            <a:schemeClr val="accent1"/>
          </a:effectRef>
          <a:fontRef idx="minor">
            <a:schemeClr val="dk1"/>
          </a:fontRef>
        </p:style>
        <p:txBody>
          <a:bodyPr lIns="68415" tIns="34208" rIns="68415" bIns="34208" rtlCol="0" anchor="ctr"/>
          <a:lstStyle/>
          <a:p>
            <a:pPr defTabSz="957816"/>
            <a:r>
              <a:rPr lang="ja-JP" altLang="en-US" sz="700" b="1" dirty="0">
                <a:solidFill>
                  <a:prstClr val="black"/>
                </a:solidFill>
                <a:latin typeface="ＭＳ Ｐゴシック"/>
              </a:rPr>
              <a:t>＜在宅医療・介護連携を推進する取り組みにおける準備＞</a:t>
            </a:r>
          </a:p>
          <a:p>
            <a:pPr defTabSz="957816"/>
            <a:r>
              <a:rPr lang="ja-JP" altLang="en-US" sz="700" dirty="0">
                <a:solidFill>
                  <a:prstClr val="black"/>
                </a:solidFill>
                <a:latin typeface="ＭＳ Ｐゴシック"/>
              </a:rPr>
              <a:t>都道府県は本庁内の在宅医療・介護担当課による横断的な定期協議を持ち、都道府県医療介護連携調整支援実証事業（以下「モデル事業」という。）におけるモデル二次医療圏域（以下「モデル圏域」という。）及びその連携調整支援事務局（保健所等）を決定する。また、モデル事業と並行して、平成</a:t>
            </a:r>
            <a:r>
              <a:rPr lang="en-US" altLang="ja-JP" sz="700" dirty="0">
                <a:solidFill>
                  <a:prstClr val="black"/>
                </a:solidFill>
                <a:latin typeface="ＭＳ Ｐゴシック"/>
              </a:rPr>
              <a:t>27</a:t>
            </a:r>
            <a:r>
              <a:rPr lang="ja-JP" altLang="en-US" sz="700" dirty="0">
                <a:solidFill>
                  <a:prstClr val="black"/>
                </a:solidFill>
                <a:latin typeface="ＭＳ Ｐゴシック"/>
              </a:rPr>
              <a:t>年度からの在宅医療・介護連携を推進する取り組み（以下、「連携推進策」という。）の準備を進めることについて、モデル圏域内の市町村及び医師会等関係機関からの理解を得る。</a:t>
            </a:r>
          </a:p>
          <a:p>
            <a:pPr defTabSz="957816"/>
            <a:r>
              <a:rPr lang="ja-JP" altLang="en-US" sz="700" b="1" dirty="0">
                <a:solidFill>
                  <a:prstClr val="black"/>
                </a:solidFill>
                <a:latin typeface="ＭＳ Ｐゴシック"/>
              </a:rPr>
              <a:t>＜保健所等への支援＞</a:t>
            </a:r>
          </a:p>
          <a:p>
            <a:pPr defTabSz="957816"/>
            <a:r>
              <a:rPr lang="ja-JP" altLang="en-US" sz="700" dirty="0">
                <a:solidFill>
                  <a:prstClr val="black"/>
                </a:solidFill>
                <a:latin typeface="ＭＳ Ｐゴシック"/>
              </a:rPr>
              <a:t>モデル圏域内市町村が、連携推進策の検討及び準備作業を行うために、適切な支援を保健所等が行うこととし、都道府県庁はそれを支援する。</a:t>
            </a:r>
            <a:endParaRPr lang="en-US" altLang="ja-JP" sz="700" dirty="0">
              <a:solidFill>
                <a:prstClr val="black"/>
              </a:solidFill>
              <a:latin typeface="ＭＳ Ｐゴシック"/>
            </a:endParaRPr>
          </a:p>
        </p:txBody>
      </p:sp>
      <p:sp>
        <p:nvSpPr>
          <p:cNvPr id="40" name="正方形/長方形 39"/>
          <p:cNvSpPr/>
          <p:nvPr/>
        </p:nvSpPr>
        <p:spPr>
          <a:xfrm>
            <a:off x="1397375" y="3012465"/>
            <a:ext cx="1573949" cy="514285"/>
          </a:xfrm>
          <a:prstGeom prst="rect">
            <a:avLst/>
          </a:prstGeom>
          <a:ln/>
        </p:spPr>
        <p:style>
          <a:lnRef idx="2">
            <a:schemeClr val="accent1"/>
          </a:lnRef>
          <a:fillRef idx="1">
            <a:schemeClr val="lt1"/>
          </a:fillRef>
          <a:effectRef idx="0">
            <a:schemeClr val="accent1"/>
          </a:effectRef>
          <a:fontRef idx="minor">
            <a:schemeClr val="dk1"/>
          </a:fontRef>
        </p:style>
        <p:txBody>
          <a:bodyPr lIns="68415" tIns="34208" rIns="68415" bIns="34208" rtlCol="0" anchor="t"/>
          <a:lstStyle/>
          <a:p>
            <a:pPr algn="ctr" defTabSz="957816"/>
            <a:r>
              <a:rPr lang="ja-JP" altLang="en-US" sz="700" b="1" dirty="0">
                <a:solidFill>
                  <a:prstClr val="black"/>
                </a:solidFill>
                <a:latin typeface="HG丸ｺﾞｼｯｸM-PRO" panose="020F0600000000000000" pitchFamily="50" charset="-128"/>
                <a:ea typeface="HG丸ｺﾞｼｯｸM-PRO" panose="020F0600000000000000" pitchFamily="50" charset="-128"/>
              </a:rPr>
              <a:t>保健所の介護保険事業計画参画</a:t>
            </a:r>
          </a:p>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モデル圏域の市町村に対して、介護保険事業計画策定会議の委員として保健所を加えるように依頼する。</a:t>
            </a:r>
          </a:p>
        </p:txBody>
      </p:sp>
      <p:sp>
        <p:nvSpPr>
          <p:cNvPr id="41" name="正方形/長方形 40"/>
          <p:cNvSpPr/>
          <p:nvPr/>
        </p:nvSpPr>
        <p:spPr>
          <a:xfrm>
            <a:off x="3382037" y="3012426"/>
            <a:ext cx="1916999" cy="514286"/>
          </a:xfrm>
          <a:prstGeom prst="rect">
            <a:avLst/>
          </a:prstGeom>
          <a:ln/>
        </p:spPr>
        <p:style>
          <a:lnRef idx="2">
            <a:schemeClr val="accent5"/>
          </a:lnRef>
          <a:fillRef idx="1">
            <a:schemeClr val="lt1"/>
          </a:fillRef>
          <a:effectRef idx="0">
            <a:schemeClr val="accent5"/>
          </a:effectRef>
          <a:fontRef idx="minor">
            <a:schemeClr val="dk1"/>
          </a:fontRef>
        </p:style>
        <p:txBody>
          <a:bodyPr lIns="68415" tIns="34208" rIns="68415" bIns="34208" rtlCol="0" anchor="t"/>
          <a:lstStyle/>
          <a:p>
            <a:pPr algn="ctr" defTabSz="957816"/>
            <a:r>
              <a:rPr lang="ja-JP" altLang="en-US" sz="700" b="1" dirty="0">
                <a:solidFill>
                  <a:prstClr val="black"/>
                </a:solidFill>
                <a:latin typeface="HG丸ｺﾞｼｯｸM-PRO" panose="020F0600000000000000" pitchFamily="50" charset="-128"/>
                <a:ea typeface="HG丸ｺﾞｼｯｸM-PRO" panose="020F0600000000000000" pitchFamily="50" charset="-128"/>
              </a:rPr>
              <a:t>介護保険事業計画への参画</a:t>
            </a:r>
            <a:endParaRPr lang="ja-JP" altLang="en-US" sz="700" dirty="0">
              <a:solidFill>
                <a:prstClr val="black"/>
              </a:solidFill>
              <a:latin typeface="HG丸ｺﾞｼｯｸM-PRO" panose="020F0600000000000000" pitchFamily="50" charset="-128"/>
              <a:ea typeface="HG丸ｺﾞｼｯｸM-PRO" panose="020F0600000000000000" pitchFamily="50" charset="-128"/>
            </a:endParaRPr>
          </a:p>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モデル圏域内の市町村の介護保険事業計画策定会議に参加し、在宅医療・介護の将来推計及び計画立案について助言する。</a:t>
            </a:r>
          </a:p>
        </p:txBody>
      </p:sp>
      <p:sp>
        <p:nvSpPr>
          <p:cNvPr id="42" name="正方形/長方形 41"/>
          <p:cNvSpPr/>
          <p:nvPr/>
        </p:nvSpPr>
        <p:spPr>
          <a:xfrm>
            <a:off x="1320532" y="1657915"/>
            <a:ext cx="4078232" cy="330929"/>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lIns="68415" tIns="34208" rIns="68415" bIns="34208" rtlCol="0" anchor="t"/>
          <a:lstStyle/>
          <a:p>
            <a:pPr algn="ctr" defTabSz="957816"/>
            <a:r>
              <a:rPr lang="ja-JP" altLang="en-US" sz="700" b="1" dirty="0">
                <a:solidFill>
                  <a:prstClr val="black"/>
                </a:solidFill>
                <a:latin typeface="HG丸ｺﾞｼｯｸM-PRO" panose="020F0600000000000000" pitchFamily="50" charset="-128"/>
                <a:ea typeface="HG丸ｺﾞｼｯｸM-PRO" panose="020F0600000000000000" pitchFamily="50" charset="-128"/>
              </a:rPr>
              <a:t>モデル圏域内の市町村説明</a:t>
            </a:r>
          </a:p>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モデル圏域内の市町村に対し、連携推進策の検討及び準備作業について説明を行い、同意を得る</a:t>
            </a:r>
          </a:p>
        </p:txBody>
      </p:sp>
      <p:sp>
        <p:nvSpPr>
          <p:cNvPr id="44" name="正方形/長方形 43"/>
          <p:cNvSpPr/>
          <p:nvPr/>
        </p:nvSpPr>
        <p:spPr>
          <a:xfrm>
            <a:off x="3288120" y="5916397"/>
            <a:ext cx="2033570" cy="497697"/>
          </a:xfrm>
          <a:prstGeom prst="rect">
            <a:avLst/>
          </a:prstGeom>
          <a:ln/>
        </p:spPr>
        <p:style>
          <a:lnRef idx="2">
            <a:schemeClr val="accent5"/>
          </a:lnRef>
          <a:fillRef idx="1">
            <a:schemeClr val="lt1"/>
          </a:fillRef>
          <a:effectRef idx="0">
            <a:schemeClr val="accent5"/>
          </a:effectRef>
          <a:fontRef idx="minor">
            <a:schemeClr val="dk1"/>
          </a:fontRef>
        </p:style>
        <p:txBody>
          <a:bodyPr lIns="68415" tIns="34208" rIns="68415" bIns="34208" rtlCol="0" anchor="ctr"/>
          <a:lstStyle/>
          <a:p>
            <a:pPr algn="ctr" defTabSz="957816"/>
            <a:r>
              <a:rPr lang="ja-JP" altLang="en-US" sz="700" b="1" dirty="0">
                <a:solidFill>
                  <a:prstClr val="black"/>
                </a:solidFill>
                <a:latin typeface="HG丸ｺﾞｼｯｸM-PRO" panose="020F0600000000000000" pitchFamily="50" charset="-128"/>
                <a:ea typeface="HG丸ｺﾞｼｯｸM-PRO" panose="020F0600000000000000" pitchFamily="50" charset="-128"/>
              </a:rPr>
              <a:t>圏域における連携推進策の開始準備</a:t>
            </a:r>
            <a:endParaRPr lang="en-US" altLang="ja-JP" sz="700" b="1" dirty="0">
              <a:solidFill>
                <a:prstClr val="black"/>
              </a:solidFill>
              <a:latin typeface="HG丸ｺﾞｼｯｸM-PRO" panose="020F0600000000000000" pitchFamily="50" charset="-128"/>
              <a:ea typeface="HG丸ｺﾞｼｯｸM-PRO" panose="020F0600000000000000" pitchFamily="50" charset="-128"/>
            </a:endParaRPr>
          </a:p>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各市町村あるいは複数市町村が合同で実施する連携推進策の開始を支援するとともに、圏域全体として実施する連携推進策の準備を行う。</a:t>
            </a:r>
          </a:p>
        </p:txBody>
      </p:sp>
      <p:cxnSp>
        <p:nvCxnSpPr>
          <p:cNvPr id="49" name="直線コネクタ 48"/>
          <p:cNvCxnSpPr/>
          <p:nvPr/>
        </p:nvCxnSpPr>
        <p:spPr>
          <a:xfrm flipV="1">
            <a:off x="82736" y="2137674"/>
            <a:ext cx="9850847" cy="550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4" name="正方形/長方形 63"/>
          <p:cNvSpPr/>
          <p:nvPr/>
        </p:nvSpPr>
        <p:spPr>
          <a:xfrm>
            <a:off x="8108278" y="4623048"/>
            <a:ext cx="1689668" cy="641721"/>
          </a:xfrm>
          <a:prstGeom prst="rect">
            <a:avLst/>
          </a:prstGeom>
          <a:ln/>
        </p:spPr>
        <p:style>
          <a:lnRef idx="2">
            <a:schemeClr val="accent3"/>
          </a:lnRef>
          <a:fillRef idx="1">
            <a:schemeClr val="lt1"/>
          </a:fillRef>
          <a:effectRef idx="0">
            <a:schemeClr val="accent3"/>
          </a:effectRef>
          <a:fontRef idx="minor">
            <a:schemeClr val="dk1"/>
          </a:fontRef>
        </p:style>
        <p:txBody>
          <a:bodyPr lIns="68415" tIns="34208" rIns="68415" bIns="34208" rtlCol="0" anchor="ctr"/>
          <a:lstStyle/>
          <a:p>
            <a:pPr algn="ctr" defTabSz="957816"/>
            <a:r>
              <a:rPr lang="ja-JP" altLang="en-US" sz="700" b="1" dirty="0">
                <a:solidFill>
                  <a:prstClr val="black"/>
                </a:solidFill>
                <a:latin typeface="HG丸ｺﾞｼｯｸM-PRO" panose="020F0600000000000000" pitchFamily="50" charset="-128"/>
                <a:ea typeface="HG丸ｺﾞｼｯｸM-PRO" panose="020F0600000000000000" pitchFamily="50" charset="-128"/>
              </a:rPr>
              <a:t>市町村における戦略策定への参画</a:t>
            </a:r>
            <a:endParaRPr lang="en-US" altLang="ja-JP" sz="700" b="1" dirty="0">
              <a:solidFill>
                <a:prstClr val="black"/>
              </a:solidFill>
              <a:latin typeface="HG丸ｺﾞｼｯｸM-PRO" panose="020F0600000000000000" pitchFamily="50" charset="-128"/>
              <a:ea typeface="HG丸ｺﾞｼｯｸM-PRO" panose="020F0600000000000000" pitchFamily="50" charset="-128"/>
            </a:endParaRPr>
          </a:p>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市町村での戦略検討に参加し、管轄の日常生活圏域における状況について情報提供するとともに、平成</a:t>
            </a:r>
            <a:r>
              <a:rPr lang="en-US" altLang="ja-JP" sz="700" dirty="0">
                <a:solidFill>
                  <a:prstClr val="black"/>
                </a:solidFill>
                <a:latin typeface="HG丸ｺﾞｼｯｸM-PRO" panose="020F0600000000000000" pitchFamily="50" charset="-128"/>
                <a:ea typeface="HG丸ｺﾞｼｯｸM-PRO" panose="020F0600000000000000" pitchFamily="50" charset="-128"/>
              </a:rPr>
              <a:t>27</a:t>
            </a:r>
            <a:r>
              <a:rPr lang="ja-JP" altLang="en-US" sz="700" dirty="0">
                <a:solidFill>
                  <a:prstClr val="black"/>
                </a:solidFill>
                <a:latin typeface="HG丸ｺﾞｼｯｸM-PRO" panose="020F0600000000000000" pitchFamily="50" charset="-128"/>
                <a:ea typeface="HG丸ｺﾞｼｯｸM-PRO" panose="020F0600000000000000" pitchFamily="50" charset="-128"/>
              </a:rPr>
              <a:t>年度の介護保険サービス事業所の組織化へ向けた戦略を検討する。</a:t>
            </a:r>
          </a:p>
        </p:txBody>
      </p:sp>
      <p:sp>
        <p:nvSpPr>
          <p:cNvPr id="65" name="正方形/長方形 64"/>
          <p:cNvSpPr/>
          <p:nvPr/>
        </p:nvSpPr>
        <p:spPr>
          <a:xfrm>
            <a:off x="8140811" y="2456960"/>
            <a:ext cx="1694257" cy="431978"/>
          </a:xfrm>
          <a:prstGeom prst="rect">
            <a:avLst/>
          </a:prstGeom>
          <a:ln/>
        </p:spPr>
        <p:style>
          <a:lnRef idx="2">
            <a:schemeClr val="accent3"/>
          </a:lnRef>
          <a:fillRef idx="1">
            <a:schemeClr val="lt1"/>
          </a:fillRef>
          <a:effectRef idx="0">
            <a:schemeClr val="accent3"/>
          </a:effectRef>
          <a:fontRef idx="minor">
            <a:schemeClr val="dk1"/>
          </a:fontRef>
        </p:style>
        <p:txBody>
          <a:bodyPr lIns="68415" tIns="34208" rIns="68415" bIns="34208" rtlCol="0" anchor="t"/>
          <a:lstStyle/>
          <a:p>
            <a:pPr algn="ctr" defTabSz="957816"/>
            <a:r>
              <a:rPr lang="ja-JP" altLang="en-US" sz="700" b="1" dirty="0">
                <a:solidFill>
                  <a:prstClr val="black"/>
                </a:solidFill>
                <a:latin typeface="HG丸ｺﾞｼｯｸM-PRO" panose="020F0600000000000000" pitchFamily="50" charset="-128"/>
                <a:ea typeface="HG丸ｺﾞｼｯｸM-PRO" panose="020F0600000000000000" pitchFamily="50" charset="-128"/>
              </a:rPr>
              <a:t>資源分析</a:t>
            </a:r>
            <a:endParaRPr lang="en-US" altLang="ja-JP" sz="700" b="1" dirty="0">
              <a:solidFill>
                <a:prstClr val="black"/>
              </a:solidFill>
              <a:latin typeface="HG丸ｺﾞｼｯｸM-PRO" panose="020F0600000000000000" pitchFamily="50" charset="-128"/>
              <a:ea typeface="HG丸ｺﾞｼｯｸM-PRO" panose="020F0600000000000000" pitchFamily="50" charset="-128"/>
            </a:endParaRPr>
          </a:p>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管轄の日常生活圏域の高齢者の状況、医療機関、介護サービス事業所等の状況を把握する。</a:t>
            </a:r>
            <a:endParaRPr lang="en-US" altLang="ja-JP" sz="700" dirty="0">
              <a:solidFill>
                <a:prstClr val="black"/>
              </a:solidFill>
              <a:latin typeface="HG丸ｺﾞｼｯｸM-PRO" panose="020F0600000000000000" pitchFamily="50" charset="-128"/>
              <a:ea typeface="HG丸ｺﾞｼｯｸM-PRO" panose="020F0600000000000000" pitchFamily="50" charset="-128"/>
            </a:endParaRPr>
          </a:p>
        </p:txBody>
      </p:sp>
      <p:sp>
        <p:nvSpPr>
          <p:cNvPr id="75" name="正方形/長方形 74"/>
          <p:cNvSpPr/>
          <p:nvPr/>
        </p:nvSpPr>
        <p:spPr>
          <a:xfrm>
            <a:off x="5606941" y="5916360"/>
            <a:ext cx="2169644" cy="497696"/>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lIns="68415" tIns="34208" rIns="68415" bIns="34208" rtlCol="0" anchor="ctr"/>
          <a:lstStyle/>
          <a:p>
            <a:pPr algn="ctr" defTabSz="957816"/>
            <a:r>
              <a:rPr lang="ja-JP" altLang="en-US" sz="700" b="1" dirty="0">
                <a:solidFill>
                  <a:prstClr val="black"/>
                </a:solidFill>
                <a:latin typeface="HG丸ｺﾞｼｯｸM-PRO" panose="020F0600000000000000" pitchFamily="50" charset="-128"/>
                <a:ea typeface="HG丸ｺﾞｼｯｸM-PRO" panose="020F0600000000000000" pitchFamily="50" charset="-128"/>
              </a:rPr>
              <a:t>各市町村における連携推進策の開始準備</a:t>
            </a:r>
            <a:endParaRPr lang="en-US" altLang="ja-JP" sz="700" b="1" dirty="0">
              <a:solidFill>
                <a:prstClr val="black"/>
              </a:solidFill>
              <a:latin typeface="HG丸ｺﾞｼｯｸM-PRO" panose="020F0600000000000000" pitchFamily="50" charset="-128"/>
              <a:ea typeface="HG丸ｺﾞｼｯｸM-PRO" panose="020F0600000000000000" pitchFamily="50" charset="-128"/>
            </a:endParaRPr>
          </a:p>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保健所の支援のもと、市町村あるいは複数市町村が合同で取り組む連携推進策開始の準備を行う。</a:t>
            </a:r>
            <a:endParaRPr lang="en-US" altLang="ja-JP" sz="700" dirty="0">
              <a:solidFill>
                <a:prstClr val="black"/>
              </a:solidFill>
              <a:latin typeface="HG丸ｺﾞｼｯｸM-PRO" panose="020F0600000000000000" pitchFamily="50" charset="-128"/>
              <a:ea typeface="HG丸ｺﾞｼｯｸM-PRO" panose="020F0600000000000000" pitchFamily="50" charset="-128"/>
            </a:endParaRPr>
          </a:p>
        </p:txBody>
      </p:sp>
      <p:sp>
        <p:nvSpPr>
          <p:cNvPr id="77" name="正方形/長方形 76"/>
          <p:cNvSpPr/>
          <p:nvPr/>
        </p:nvSpPr>
        <p:spPr>
          <a:xfrm>
            <a:off x="5595432" y="4617002"/>
            <a:ext cx="2169644" cy="493426"/>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lIns="68415" tIns="34208" rIns="68415" bIns="34208" rtlCol="0" anchor="ctr"/>
          <a:lstStyle/>
          <a:p>
            <a:pPr algn="ctr" defTabSz="957816"/>
            <a:r>
              <a:rPr lang="ja-JP" altLang="en-US" sz="700" b="1" dirty="0">
                <a:solidFill>
                  <a:prstClr val="black"/>
                </a:solidFill>
                <a:latin typeface="HG丸ｺﾞｼｯｸM-PRO" panose="020F0600000000000000" pitchFamily="50" charset="-128"/>
                <a:ea typeface="HG丸ｺﾞｼｯｸM-PRO" panose="020F0600000000000000" pitchFamily="50" charset="-128"/>
              </a:rPr>
              <a:t>各市町村における連携推進策の戦略検討</a:t>
            </a:r>
            <a:endParaRPr lang="en-US" altLang="ja-JP" sz="700" b="1" dirty="0">
              <a:solidFill>
                <a:prstClr val="black"/>
              </a:solidFill>
              <a:latin typeface="HG丸ｺﾞｼｯｸM-PRO" panose="020F0600000000000000" pitchFamily="50" charset="-128"/>
              <a:ea typeface="HG丸ｺﾞｼｯｸM-PRO" panose="020F0600000000000000" pitchFamily="50" charset="-128"/>
            </a:endParaRPr>
          </a:p>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保健所の支援のもと、在宅医療・介護の将来推計に基づき、市町村あるいは複数市町村が合同で取り組む連携推進策を検討する。</a:t>
            </a:r>
            <a:endParaRPr lang="en-US" altLang="ja-JP" sz="700" dirty="0">
              <a:solidFill>
                <a:prstClr val="black"/>
              </a:solidFill>
              <a:latin typeface="HG丸ｺﾞｼｯｸM-PRO" panose="020F0600000000000000" pitchFamily="50" charset="-128"/>
              <a:ea typeface="HG丸ｺﾞｼｯｸM-PRO" panose="020F0600000000000000" pitchFamily="50" charset="-128"/>
            </a:endParaRPr>
          </a:p>
        </p:txBody>
      </p:sp>
      <p:sp>
        <p:nvSpPr>
          <p:cNvPr id="88" name="正方形/長方形 87"/>
          <p:cNvSpPr/>
          <p:nvPr/>
        </p:nvSpPr>
        <p:spPr>
          <a:xfrm>
            <a:off x="5144049" y="342944"/>
            <a:ext cx="4735855" cy="1047017"/>
          </a:xfrm>
          <a:prstGeom prst="rect">
            <a:avLst/>
          </a:prstGeom>
          <a:ln/>
        </p:spPr>
        <p:style>
          <a:lnRef idx="2">
            <a:schemeClr val="accent3"/>
          </a:lnRef>
          <a:fillRef idx="1">
            <a:schemeClr val="lt1"/>
          </a:fillRef>
          <a:effectRef idx="0">
            <a:schemeClr val="accent3"/>
          </a:effectRef>
          <a:fontRef idx="minor">
            <a:schemeClr val="dk1"/>
          </a:fontRef>
        </p:style>
        <p:txBody>
          <a:bodyPr lIns="68415" tIns="34208" rIns="68415" bIns="34208" rtlCol="0" anchor="ctr"/>
          <a:lstStyle/>
          <a:p>
            <a:pPr defTabSz="957816"/>
            <a:r>
              <a:rPr lang="ja-JP" altLang="en-US" sz="700" b="1" dirty="0">
                <a:solidFill>
                  <a:prstClr val="black"/>
                </a:solidFill>
                <a:latin typeface="ＭＳ Ｐゴシック"/>
              </a:rPr>
              <a:t>＜市町村：在宅医療・介護連携を推進する取り組みの実施主体としての準備＞</a:t>
            </a:r>
          </a:p>
          <a:p>
            <a:pPr defTabSz="957816"/>
            <a:r>
              <a:rPr lang="ja-JP" altLang="en-US" sz="700" dirty="0">
                <a:solidFill>
                  <a:prstClr val="black"/>
                </a:solidFill>
                <a:latin typeface="ＭＳ Ｐゴシック"/>
              </a:rPr>
              <a:t>市町村は、連携推進策の実施主体として、担当課を決定する。保健所等の協力のもと、介護保険事業計画策定の過程において、市町村の在宅医療・介護の将来推計に基づき、連携推進策を検討する。この検討にあたっては、目標と進め方について、郡市医師会等関係機関と協議する。地域によっては複数市町村が合同で取り組む。</a:t>
            </a:r>
          </a:p>
          <a:p>
            <a:pPr defTabSz="957816"/>
            <a:r>
              <a:rPr lang="ja-JP" altLang="en-US" sz="700" b="1" dirty="0">
                <a:solidFill>
                  <a:prstClr val="black"/>
                </a:solidFill>
                <a:latin typeface="ＭＳ Ｐゴシック"/>
              </a:rPr>
              <a:t>＜地域包括支援センター＞</a:t>
            </a:r>
          </a:p>
          <a:p>
            <a:pPr defTabSz="957816"/>
            <a:r>
              <a:rPr lang="ja-JP" altLang="en-US" sz="700" dirty="0">
                <a:solidFill>
                  <a:prstClr val="black"/>
                </a:solidFill>
                <a:latin typeface="ＭＳ Ｐゴシック"/>
              </a:rPr>
              <a:t>地域包括支援センターは、モデル事業において病院・介護支援専門員（以下「ケアマネ」という。）協議によりケアマネ事業所を組織化するとともに、保健所等・市町村・郡市医師会・ケアマネ等関係機関との信頼関係を構築する。また、平成</a:t>
            </a:r>
            <a:r>
              <a:rPr lang="en-US" altLang="ja-JP" sz="700" dirty="0">
                <a:solidFill>
                  <a:prstClr val="black"/>
                </a:solidFill>
                <a:latin typeface="ＭＳ Ｐゴシック"/>
              </a:rPr>
              <a:t>27</a:t>
            </a:r>
            <a:r>
              <a:rPr lang="ja-JP" altLang="en-US" sz="700" dirty="0">
                <a:solidFill>
                  <a:prstClr val="black"/>
                </a:solidFill>
                <a:latin typeface="ＭＳ Ｐゴシック"/>
              </a:rPr>
              <a:t>年度以降の連携推進策の実施へ向けて、保健所等・市町村と協力して、介護サービス事業所の組織化へ向けた戦略を検討する。</a:t>
            </a:r>
          </a:p>
        </p:txBody>
      </p:sp>
      <p:sp>
        <p:nvSpPr>
          <p:cNvPr id="89" name="正方形/長方形 88"/>
          <p:cNvSpPr/>
          <p:nvPr/>
        </p:nvSpPr>
        <p:spPr>
          <a:xfrm>
            <a:off x="5627964" y="3012426"/>
            <a:ext cx="2169644" cy="514286"/>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lIns="68415" tIns="34208" rIns="68415" bIns="34208" rtlCol="0" anchor="t"/>
          <a:lstStyle/>
          <a:p>
            <a:pPr algn="ctr" defTabSz="957816"/>
            <a:r>
              <a:rPr lang="ja-JP" altLang="en-US" sz="700" b="1" dirty="0">
                <a:solidFill>
                  <a:prstClr val="black"/>
                </a:solidFill>
                <a:latin typeface="HG丸ｺﾞｼｯｸM-PRO" panose="020F0600000000000000" pitchFamily="50" charset="-128"/>
                <a:ea typeface="HG丸ｺﾞｼｯｸM-PRO" panose="020F0600000000000000" pitchFamily="50" charset="-128"/>
              </a:rPr>
              <a:t>介護保険事業計画の策定開始</a:t>
            </a:r>
            <a:endParaRPr lang="en-US" altLang="ja-JP" sz="700" dirty="0">
              <a:solidFill>
                <a:prstClr val="black"/>
              </a:solidFill>
              <a:latin typeface="HG丸ｺﾞｼｯｸM-PRO" panose="020F0600000000000000" pitchFamily="50" charset="-128"/>
              <a:ea typeface="HG丸ｺﾞｼｯｸM-PRO" panose="020F0600000000000000" pitchFamily="50" charset="-128"/>
            </a:endParaRPr>
          </a:p>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保健所を策定会議の委員に加え、市町村の在宅医療・介護の将来推計及び計画立案を行う。</a:t>
            </a:r>
          </a:p>
        </p:txBody>
      </p:sp>
      <p:sp>
        <p:nvSpPr>
          <p:cNvPr id="90" name="正方形/長方形 89"/>
          <p:cNvSpPr/>
          <p:nvPr/>
        </p:nvSpPr>
        <p:spPr>
          <a:xfrm>
            <a:off x="8140811" y="3012465"/>
            <a:ext cx="1685667" cy="514285"/>
          </a:xfrm>
          <a:prstGeom prst="rect">
            <a:avLst/>
          </a:prstGeom>
          <a:ln/>
        </p:spPr>
        <p:style>
          <a:lnRef idx="2">
            <a:schemeClr val="accent3"/>
          </a:lnRef>
          <a:fillRef idx="1">
            <a:schemeClr val="lt1"/>
          </a:fillRef>
          <a:effectRef idx="0">
            <a:schemeClr val="accent3"/>
          </a:effectRef>
          <a:fontRef idx="minor">
            <a:schemeClr val="dk1"/>
          </a:fontRef>
        </p:style>
        <p:txBody>
          <a:bodyPr lIns="68415" tIns="34208" rIns="68415" bIns="34208" rtlCol="0" anchor="t"/>
          <a:lstStyle/>
          <a:p>
            <a:pPr algn="ctr" defTabSz="957816"/>
            <a:r>
              <a:rPr lang="ja-JP" altLang="en-US" sz="700" b="1" dirty="0">
                <a:solidFill>
                  <a:prstClr val="black"/>
                </a:solidFill>
                <a:latin typeface="HG丸ｺﾞｼｯｸM-PRO" panose="020F0600000000000000" pitchFamily="50" charset="-128"/>
                <a:ea typeface="HG丸ｺﾞｼｯｸM-PRO" panose="020F0600000000000000" pitchFamily="50" charset="-128"/>
              </a:rPr>
              <a:t>介護保険事業計画策定への参画</a:t>
            </a:r>
            <a:endParaRPr lang="en-US" altLang="ja-JP" sz="700" b="1" dirty="0">
              <a:solidFill>
                <a:prstClr val="black"/>
              </a:solidFill>
              <a:latin typeface="HG丸ｺﾞｼｯｸM-PRO" panose="020F0600000000000000" pitchFamily="50" charset="-128"/>
              <a:ea typeface="HG丸ｺﾞｼｯｸM-PRO" panose="020F0600000000000000" pitchFamily="50" charset="-128"/>
            </a:endParaRPr>
          </a:p>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市町村の介護保険事業計画に参加し、市町村の在宅医療・介護の計画立案の過程を共有する。</a:t>
            </a:r>
          </a:p>
        </p:txBody>
      </p:sp>
      <p:sp>
        <p:nvSpPr>
          <p:cNvPr id="100" name="角丸四角形 99"/>
          <p:cNvSpPr/>
          <p:nvPr/>
        </p:nvSpPr>
        <p:spPr>
          <a:xfrm>
            <a:off x="109198" y="342944"/>
            <a:ext cx="223622" cy="10470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defTabSz="957816"/>
            <a:r>
              <a:rPr lang="ja-JP" altLang="en-US" sz="700" dirty="0">
                <a:solidFill>
                  <a:prstClr val="white"/>
                </a:solidFill>
              </a:rPr>
              <a:t>都道府県</a:t>
            </a:r>
          </a:p>
        </p:txBody>
      </p:sp>
      <p:sp>
        <p:nvSpPr>
          <p:cNvPr id="101" name="角丸四角形 100"/>
          <p:cNvSpPr/>
          <p:nvPr/>
        </p:nvSpPr>
        <p:spPr>
          <a:xfrm>
            <a:off x="4931260" y="342944"/>
            <a:ext cx="212770" cy="1047017"/>
          </a:xfrm>
          <a:prstGeom prst="roundRect">
            <a:avLst/>
          </a:prstGeom>
          <a:solidFill>
            <a:srgbClr val="92D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lIns="68415" tIns="34208" rIns="68415" bIns="34208" rtlCol="0" anchor="ctr"/>
          <a:lstStyle/>
          <a:p>
            <a:pPr algn="ctr" defTabSz="957816"/>
            <a:r>
              <a:rPr lang="ja-JP" altLang="en-US" sz="700" dirty="0">
                <a:solidFill>
                  <a:prstClr val="white"/>
                </a:solidFill>
              </a:rPr>
              <a:t>市町村</a:t>
            </a:r>
          </a:p>
        </p:txBody>
      </p:sp>
      <p:sp>
        <p:nvSpPr>
          <p:cNvPr id="10" name="角丸四角形 9"/>
          <p:cNvSpPr/>
          <p:nvPr/>
        </p:nvSpPr>
        <p:spPr>
          <a:xfrm>
            <a:off x="1331169" y="1437522"/>
            <a:ext cx="1935646" cy="177231"/>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defTabSz="957816">
              <a:tabLst>
                <a:tab pos="541622" algn="l"/>
              </a:tabLst>
            </a:pPr>
            <a:r>
              <a:rPr lang="ja-JP" altLang="en-US" sz="700" b="1" dirty="0">
                <a:solidFill>
                  <a:prstClr val="white"/>
                </a:solidFill>
                <a:latin typeface="HG丸ｺﾞｼｯｸM-PRO" panose="020F0600000000000000" pitchFamily="50" charset="-128"/>
                <a:ea typeface="HG丸ｺﾞｼｯｸM-PRO" panose="020F0600000000000000" pitchFamily="50" charset="-128"/>
              </a:rPr>
              <a:t>都道府県庁</a:t>
            </a:r>
          </a:p>
        </p:txBody>
      </p:sp>
      <p:sp>
        <p:nvSpPr>
          <p:cNvPr id="11" name="角丸四角形 10"/>
          <p:cNvSpPr/>
          <p:nvPr/>
        </p:nvSpPr>
        <p:spPr>
          <a:xfrm>
            <a:off x="3288140" y="1437484"/>
            <a:ext cx="2185358" cy="18142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lIns="68415" tIns="34208" rIns="68415" bIns="34208" rtlCol="0" anchor="ctr"/>
          <a:lstStyle/>
          <a:p>
            <a:pPr algn="ctr" defTabSz="957816"/>
            <a:r>
              <a:rPr lang="ja-JP" altLang="en-US" sz="700" b="1" dirty="0">
                <a:solidFill>
                  <a:prstClr val="white"/>
                </a:solidFill>
                <a:latin typeface="HG丸ｺﾞｼｯｸM-PRO" panose="020F0600000000000000" pitchFamily="50" charset="-128"/>
                <a:ea typeface="HG丸ｺﾞｼｯｸM-PRO" panose="020F0600000000000000" pitchFamily="50" charset="-128"/>
              </a:rPr>
              <a:t>連携調整支援事務局（保健所</a:t>
            </a:r>
            <a:r>
              <a:rPr lang="ja-JP" altLang="en-US" sz="700" dirty="0">
                <a:solidFill>
                  <a:prstClr val="white"/>
                </a:solidFill>
                <a:latin typeface="HG丸ｺﾞｼｯｸM-PRO" panose="020F0600000000000000" pitchFamily="50" charset="-128"/>
                <a:ea typeface="HG丸ｺﾞｼｯｸM-PRO" panose="020F0600000000000000" pitchFamily="50" charset="-128"/>
              </a:rPr>
              <a:t>等）</a:t>
            </a:r>
            <a:endParaRPr lang="en-US" altLang="ja-JP" sz="700" dirty="0">
              <a:solidFill>
                <a:prstClr val="white"/>
              </a:solidFill>
              <a:latin typeface="HG丸ｺﾞｼｯｸM-PRO" panose="020F0600000000000000" pitchFamily="50" charset="-128"/>
              <a:ea typeface="HG丸ｺﾞｼｯｸM-PRO" panose="020F0600000000000000" pitchFamily="50" charset="-128"/>
            </a:endParaRPr>
          </a:p>
        </p:txBody>
      </p:sp>
      <p:sp>
        <p:nvSpPr>
          <p:cNvPr id="66" name="角丸四角形 65"/>
          <p:cNvSpPr/>
          <p:nvPr/>
        </p:nvSpPr>
        <p:spPr>
          <a:xfrm>
            <a:off x="5510224" y="1437484"/>
            <a:ext cx="2340291" cy="181420"/>
          </a:xfrm>
          <a:prstGeom prst="roundRect">
            <a:avLst/>
          </a:prstGeom>
          <a:solidFill>
            <a:srgbClr val="92D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lIns="68415" tIns="34208" rIns="68415" bIns="34208" rtlCol="0" anchor="ctr"/>
          <a:lstStyle/>
          <a:p>
            <a:pPr algn="ctr" defTabSz="957816"/>
            <a:r>
              <a:rPr lang="ja-JP" altLang="en-US" sz="700" b="1" dirty="0">
                <a:solidFill>
                  <a:prstClr val="white"/>
                </a:solidFill>
                <a:latin typeface="HG丸ｺﾞｼｯｸM-PRO" panose="020F0600000000000000" pitchFamily="50" charset="-128"/>
                <a:ea typeface="HG丸ｺﾞｼｯｸM-PRO" panose="020F0600000000000000" pitchFamily="50" charset="-128"/>
              </a:rPr>
              <a:t>市町村（複数市町村の合同も可）</a:t>
            </a:r>
          </a:p>
        </p:txBody>
      </p:sp>
      <p:sp>
        <p:nvSpPr>
          <p:cNvPr id="67" name="角丸四角形 66"/>
          <p:cNvSpPr/>
          <p:nvPr/>
        </p:nvSpPr>
        <p:spPr>
          <a:xfrm>
            <a:off x="7887318" y="1437485"/>
            <a:ext cx="2005906" cy="172588"/>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lIns="68415" tIns="34208" rIns="68415" bIns="34208" rtlCol="0" anchor="ctr"/>
          <a:lstStyle/>
          <a:p>
            <a:pPr algn="ctr" defTabSz="957816"/>
            <a:r>
              <a:rPr lang="ja-JP" altLang="en-US" sz="700" b="1" dirty="0">
                <a:solidFill>
                  <a:prstClr val="white"/>
                </a:solidFill>
                <a:latin typeface="HG丸ｺﾞｼｯｸM-PRO" panose="020F0600000000000000" pitchFamily="50" charset="-128"/>
                <a:ea typeface="HG丸ｺﾞｼｯｸM-PRO" panose="020F0600000000000000" pitchFamily="50" charset="-128"/>
              </a:rPr>
              <a:t>地域包括支援センター</a:t>
            </a:r>
            <a:endParaRPr lang="en-US" altLang="ja-JP" sz="700" b="1" dirty="0">
              <a:solidFill>
                <a:prstClr val="white"/>
              </a:solidFill>
              <a:latin typeface="HG丸ｺﾞｼｯｸM-PRO" panose="020F0600000000000000" pitchFamily="50" charset="-128"/>
              <a:ea typeface="HG丸ｺﾞｼｯｸM-PRO" panose="020F0600000000000000" pitchFamily="50" charset="-128"/>
            </a:endParaRPr>
          </a:p>
        </p:txBody>
      </p:sp>
      <p:cxnSp>
        <p:nvCxnSpPr>
          <p:cNvPr id="107" name="直線コネクタ 106"/>
          <p:cNvCxnSpPr/>
          <p:nvPr/>
        </p:nvCxnSpPr>
        <p:spPr>
          <a:xfrm flipV="1">
            <a:off x="76857" y="3605701"/>
            <a:ext cx="9850847" cy="550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410053" y="3862873"/>
            <a:ext cx="1590809" cy="459134"/>
          </a:xfrm>
          <a:prstGeom prst="rect">
            <a:avLst/>
          </a:prstGeom>
          <a:ln/>
        </p:spPr>
        <p:style>
          <a:lnRef idx="2">
            <a:schemeClr val="accent1"/>
          </a:lnRef>
          <a:fillRef idx="1">
            <a:schemeClr val="lt1"/>
          </a:fillRef>
          <a:effectRef idx="0">
            <a:schemeClr val="accent1"/>
          </a:effectRef>
          <a:fontRef idx="minor">
            <a:schemeClr val="dk1"/>
          </a:fontRef>
        </p:style>
        <p:txBody>
          <a:bodyPr lIns="68415" tIns="34208" rIns="68415" bIns="34208" rtlCol="0" anchor="ctr"/>
          <a:lstStyle/>
          <a:p>
            <a:pPr algn="ctr" defTabSz="957816"/>
            <a:r>
              <a:rPr lang="ja-JP" altLang="en-US" sz="700" b="1" dirty="0">
                <a:solidFill>
                  <a:prstClr val="black"/>
                </a:solidFill>
                <a:latin typeface="HG丸ｺﾞｼｯｸM-PRO" panose="020F0600000000000000" pitchFamily="50" charset="-128"/>
                <a:ea typeface="HG丸ｺﾞｼｯｸM-PRO" panose="020F0600000000000000" pitchFamily="50" charset="-128"/>
              </a:rPr>
              <a:t>制度、予算措置等について助言</a:t>
            </a:r>
          </a:p>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連携推進策に関する制度、予算措置等についてモデル圏域の保健所に助言</a:t>
            </a:r>
          </a:p>
        </p:txBody>
      </p:sp>
      <p:sp>
        <p:nvSpPr>
          <p:cNvPr id="13" name="正方形/長方形 12"/>
          <p:cNvSpPr/>
          <p:nvPr/>
        </p:nvSpPr>
        <p:spPr>
          <a:xfrm>
            <a:off x="3393488" y="3862057"/>
            <a:ext cx="1916999" cy="463724"/>
          </a:xfrm>
          <a:prstGeom prst="rect">
            <a:avLst/>
          </a:prstGeom>
          <a:ln/>
        </p:spPr>
        <p:style>
          <a:lnRef idx="2">
            <a:schemeClr val="accent5"/>
          </a:lnRef>
          <a:fillRef idx="1">
            <a:schemeClr val="lt1"/>
          </a:fillRef>
          <a:effectRef idx="0">
            <a:schemeClr val="accent5"/>
          </a:effectRef>
          <a:fontRef idx="minor">
            <a:schemeClr val="dk1"/>
          </a:fontRef>
        </p:style>
        <p:txBody>
          <a:bodyPr lIns="68415" tIns="34208" rIns="68415" bIns="34208" rtlCol="0" anchor="t"/>
          <a:lstStyle/>
          <a:p>
            <a:pPr algn="ctr" defTabSz="957816"/>
            <a:r>
              <a:rPr lang="ja-JP" altLang="en-US" sz="700" b="1" dirty="0">
                <a:solidFill>
                  <a:prstClr val="black"/>
                </a:solidFill>
                <a:latin typeface="HG丸ｺﾞｼｯｸM-PRO" panose="020F0600000000000000" pitchFamily="50" charset="-128"/>
                <a:ea typeface="HG丸ｺﾞｼｯｸM-PRO" panose="020F0600000000000000" pitchFamily="50" charset="-128"/>
              </a:rPr>
              <a:t>市町村の予算要求を支援</a:t>
            </a:r>
            <a:endParaRPr lang="ja-JP" altLang="en-US" sz="700" dirty="0">
              <a:solidFill>
                <a:prstClr val="black"/>
              </a:solidFill>
              <a:latin typeface="HG丸ｺﾞｼｯｸM-PRO" panose="020F0600000000000000" pitchFamily="50" charset="-128"/>
              <a:ea typeface="HG丸ｺﾞｼｯｸM-PRO" panose="020F0600000000000000" pitchFamily="50" charset="-128"/>
            </a:endParaRPr>
          </a:p>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市町村における平成</a:t>
            </a:r>
            <a:r>
              <a:rPr lang="en-US" altLang="ja-JP" sz="700" dirty="0">
                <a:solidFill>
                  <a:prstClr val="black"/>
                </a:solidFill>
                <a:latin typeface="HG丸ｺﾞｼｯｸM-PRO" panose="020F0600000000000000" pitchFamily="50" charset="-128"/>
                <a:ea typeface="HG丸ｺﾞｼｯｸM-PRO" panose="020F0600000000000000" pitchFamily="50" charset="-128"/>
              </a:rPr>
              <a:t>27</a:t>
            </a:r>
            <a:r>
              <a:rPr lang="ja-JP" altLang="en-US" sz="700" dirty="0">
                <a:solidFill>
                  <a:prstClr val="black"/>
                </a:solidFill>
                <a:latin typeface="HG丸ｺﾞｼｯｸM-PRO" panose="020F0600000000000000" pitchFamily="50" charset="-128"/>
                <a:ea typeface="HG丸ｺﾞｼｯｸM-PRO" panose="020F0600000000000000" pitchFamily="50" charset="-128"/>
              </a:rPr>
              <a:t>年度当初予算編成作業において、連携推進策実施へ向けた予算要求を支援する。</a:t>
            </a:r>
          </a:p>
        </p:txBody>
      </p:sp>
      <p:sp>
        <p:nvSpPr>
          <p:cNvPr id="63" name="正方形/長方形 62"/>
          <p:cNvSpPr/>
          <p:nvPr/>
        </p:nvSpPr>
        <p:spPr>
          <a:xfrm>
            <a:off x="5639396" y="3862873"/>
            <a:ext cx="2169644" cy="453068"/>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lIns="68415" tIns="34208" rIns="68415" bIns="34208" rtlCol="0" anchor="ctr"/>
          <a:lstStyle/>
          <a:p>
            <a:pPr algn="ctr" defTabSz="957816"/>
            <a:r>
              <a:rPr lang="ja-JP" altLang="en-US" sz="700" b="1" dirty="0">
                <a:solidFill>
                  <a:prstClr val="black"/>
                </a:solidFill>
                <a:latin typeface="HG丸ｺﾞｼｯｸM-PRO" panose="020F0600000000000000" pitchFamily="50" charset="-128"/>
                <a:ea typeface="HG丸ｺﾞｼｯｸM-PRO" panose="020F0600000000000000" pitchFamily="50" charset="-128"/>
              </a:rPr>
              <a:t>予算要求</a:t>
            </a:r>
            <a:endParaRPr lang="en-US" altLang="ja-JP" sz="700" b="1" dirty="0">
              <a:solidFill>
                <a:prstClr val="black"/>
              </a:solidFill>
              <a:latin typeface="HG丸ｺﾞｼｯｸM-PRO" panose="020F0600000000000000" pitchFamily="50" charset="-128"/>
              <a:ea typeface="HG丸ｺﾞｼｯｸM-PRO" panose="020F0600000000000000" pitchFamily="50" charset="-128"/>
            </a:endParaRPr>
          </a:p>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平成</a:t>
            </a:r>
            <a:r>
              <a:rPr lang="en-US" altLang="ja-JP" sz="700" dirty="0">
                <a:solidFill>
                  <a:prstClr val="black"/>
                </a:solidFill>
                <a:latin typeface="HG丸ｺﾞｼｯｸM-PRO" panose="020F0600000000000000" pitchFamily="50" charset="-128"/>
                <a:ea typeface="HG丸ｺﾞｼｯｸM-PRO" panose="020F0600000000000000" pitchFamily="50" charset="-128"/>
              </a:rPr>
              <a:t>27</a:t>
            </a:r>
            <a:r>
              <a:rPr lang="ja-JP" altLang="en-US" sz="700" dirty="0">
                <a:solidFill>
                  <a:prstClr val="black"/>
                </a:solidFill>
                <a:latin typeface="HG丸ｺﾞｼｯｸM-PRO" panose="020F0600000000000000" pitchFamily="50" charset="-128"/>
                <a:ea typeface="HG丸ｺﾞｼｯｸM-PRO" panose="020F0600000000000000" pitchFamily="50" charset="-128"/>
              </a:rPr>
              <a:t>年度当初予算編成作業において、連携推進策実施へ向けた予算を要求する。</a:t>
            </a:r>
            <a:endParaRPr lang="en-US" altLang="ja-JP" sz="700" dirty="0">
              <a:solidFill>
                <a:prstClr val="black"/>
              </a:solidFill>
              <a:latin typeface="HG丸ｺﾞｼｯｸM-PRO" panose="020F0600000000000000" pitchFamily="50" charset="-128"/>
              <a:ea typeface="HG丸ｺﾞｼｯｸM-PRO" panose="020F0600000000000000" pitchFamily="50" charset="-128"/>
            </a:endParaRPr>
          </a:p>
        </p:txBody>
      </p:sp>
      <p:cxnSp>
        <p:nvCxnSpPr>
          <p:cNvPr id="118" name="直線コネクタ 117"/>
          <p:cNvCxnSpPr/>
          <p:nvPr/>
        </p:nvCxnSpPr>
        <p:spPr>
          <a:xfrm flipV="1">
            <a:off x="49598" y="4582991"/>
            <a:ext cx="9850847" cy="550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flipV="1">
            <a:off x="3587" y="5865736"/>
            <a:ext cx="9850847" cy="550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8" name="正方形/長方形 67"/>
          <p:cNvSpPr/>
          <p:nvPr/>
        </p:nvSpPr>
        <p:spPr>
          <a:xfrm>
            <a:off x="5627964" y="2587465"/>
            <a:ext cx="2169644" cy="365958"/>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lIns="68415" tIns="34208" rIns="68415" bIns="34208" rtlCol="0" anchor="t"/>
          <a:lstStyle/>
          <a:p>
            <a:pPr algn="ctr" defTabSz="957816"/>
            <a:r>
              <a:rPr lang="ja-JP" altLang="en-US" sz="700" b="1" dirty="0">
                <a:solidFill>
                  <a:prstClr val="black"/>
                </a:solidFill>
                <a:latin typeface="HG丸ｺﾞｼｯｸM-PRO" panose="020F0600000000000000" pitchFamily="50" charset="-128"/>
                <a:ea typeface="HG丸ｺﾞｼｯｸM-PRO" panose="020F0600000000000000" pitchFamily="50" charset="-128"/>
              </a:rPr>
              <a:t>担当部署を決定</a:t>
            </a:r>
            <a:endParaRPr lang="en-US" altLang="ja-JP" sz="700" b="1" dirty="0">
              <a:solidFill>
                <a:prstClr val="black"/>
              </a:solidFill>
              <a:latin typeface="HG丸ｺﾞｼｯｸM-PRO" panose="020F0600000000000000" pitchFamily="50" charset="-128"/>
              <a:ea typeface="HG丸ｺﾞｼｯｸM-PRO" panose="020F0600000000000000" pitchFamily="50" charset="-128"/>
            </a:endParaRPr>
          </a:p>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市町村行政として連携推進策の準備に取り組む合意を形成するとともに本事業の担当課を決定する。</a:t>
            </a:r>
            <a:endParaRPr lang="en-US" altLang="ja-JP" sz="700" dirty="0">
              <a:solidFill>
                <a:prstClr val="black"/>
              </a:solidFill>
              <a:latin typeface="HG丸ｺﾞｼｯｸM-PRO" panose="020F0600000000000000" pitchFamily="50" charset="-128"/>
              <a:ea typeface="HG丸ｺﾞｼｯｸM-PRO" panose="020F0600000000000000" pitchFamily="50" charset="-128"/>
            </a:endParaRPr>
          </a:p>
        </p:txBody>
      </p:sp>
      <p:grpSp>
        <p:nvGrpSpPr>
          <p:cNvPr id="145" name="グループ化 144"/>
          <p:cNvGrpSpPr/>
          <p:nvPr/>
        </p:nvGrpSpPr>
        <p:grpSpPr>
          <a:xfrm>
            <a:off x="2986671" y="5892339"/>
            <a:ext cx="285546" cy="574174"/>
            <a:chOff x="9867744" y="5598304"/>
            <a:chExt cx="369013" cy="803844"/>
          </a:xfrm>
          <a:solidFill>
            <a:schemeClr val="tx2">
              <a:lumMod val="50000"/>
            </a:schemeClr>
          </a:solidFill>
        </p:grpSpPr>
        <p:sp>
          <p:nvSpPr>
            <p:cNvPr id="146" name="右矢印 145"/>
            <p:cNvSpPr/>
            <p:nvPr/>
          </p:nvSpPr>
          <p:spPr>
            <a:xfrm>
              <a:off x="9867744" y="5958344"/>
              <a:ext cx="369013" cy="443804"/>
            </a:xfrm>
            <a:prstGeom prst="rightArrow">
              <a:avLst/>
            </a:prstGeom>
            <a:grpFill/>
            <a:ln>
              <a:solidFill>
                <a:schemeClr val="tx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57816"/>
              <a:r>
                <a:rPr lang="ja-JP" altLang="en-US" sz="600" b="1" dirty="0">
                  <a:solidFill>
                    <a:prstClr val="white"/>
                  </a:solidFill>
                  <a:latin typeface="HG丸ｺﾞｼｯｸM-PRO" panose="020F0600000000000000" pitchFamily="50" charset="-128"/>
                  <a:ea typeface="HG丸ｺﾞｼｯｸM-PRO" panose="020F0600000000000000" pitchFamily="50" charset="-128"/>
                </a:rPr>
                <a:t>支援</a:t>
              </a:r>
            </a:p>
          </p:txBody>
        </p:sp>
        <p:sp>
          <p:nvSpPr>
            <p:cNvPr id="147" name="右矢印 146"/>
            <p:cNvSpPr/>
            <p:nvPr/>
          </p:nvSpPr>
          <p:spPr>
            <a:xfrm flipH="1">
              <a:off x="9870620" y="5598304"/>
              <a:ext cx="366137" cy="407697"/>
            </a:xfrm>
            <a:prstGeom prst="rightArrow">
              <a:avLst/>
            </a:prstGeom>
            <a:grpFill/>
            <a:ln>
              <a:solidFill>
                <a:schemeClr val="tx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57816"/>
              <a:r>
                <a:rPr lang="ja-JP" altLang="en-US" sz="600" b="1" dirty="0">
                  <a:solidFill>
                    <a:prstClr val="white"/>
                  </a:solidFill>
                  <a:latin typeface="HG丸ｺﾞｼｯｸM-PRO" panose="020F0600000000000000" pitchFamily="50" charset="-128"/>
                  <a:ea typeface="HG丸ｺﾞｼｯｸM-PRO" panose="020F0600000000000000" pitchFamily="50" charset="-128"/>
                </a:rPr>
                <a:t>相談</a:t>
              </a:r>
            </a:p>
          </p:txBody>
        </p:sp>
      </p:grpSp>
      <p:cxnSp>
        <p:nvCxnSpPr>
          <p:cNvPr id="151" name="直線コネクタ 150"/>
          <p:cNvCxnSpPr/>
          <p:nvPr/>
        </p:nvCxnSpPr>
        <p:spPr>
          <a:xfrm flipV="1">
            <a:off x="42396" y="6473586"/>
            <a:ext cx="9850847" cy="550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5" name="角丸四角形 94"/>
          <p:cNvSpPr/>
          <p:nvPr/>
        </p:nvSpPr>
        <p:spPr>
          <a:xfrm>
            <a:off x="304963" y="1437484"/>
            <a:ext cx="1015587" cy="19131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lIns="68415" tIns="34208" rIns="68415" bIns="34208" rtlCol="0" anchor="ctr"/>
          <a:lstStyle/>
          <a:p>
            <a:pPr algn="ctr" defTabSz="957816">
              <a:tabLst>
                <a:tab pos="541622" algn="l"/>
              </a:tabLst>
            </a:pPr>
            <a:r>
              <a:rPr lang="ja-JP" altLang="en-US" sz="700" b="1" dirty="0">
                <a:solidFill>
                  <a:prstClr val="white"/>
                </a:solidFill>
                <a:latin typeface="HG丸ｺﾞｼｯｸM-PRO" panose="020F0600000000000000" pitchFamily="50" charset="-128"/>
                <a:ea typeface="HG丸ｺﾞｼｯｸM-PRO" panose="020F0600000000000000" pitchFamily="50" charset="-128"/>
              </a:rPr>
              <a:t>厚生労働省</a:t>
            </a:r>
          </a:p>
        </p:txBody>
      </p:sp>
      <p:cxnSp>
        <p:nvCxnSpPr>
          <p:cNvPr id="97" name="直線コネクタ 96"/>
          <p:cNvCxnSpPr/>
          <p:nvPr/>
        </p:nvCxnSpPr>
        <p:spPr>
          <a:xfrm>
            <a:off x="246579" y="1437484"/>
            <a:ext cx="20693" cy="535785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9" name="テキスト ボックス 98"/>
          <p:cNvSpPr txBox="1"/>
          <p:nvPr/>
        </p:nvSpPr>
        <p:spPr>
          <a:xfrm>
            <a:off x="28223" y="3646974"/>
            <a:ext cx="261277" cy="638387"/>
          </a:xfrm>
          <a:prstGeom prst="rect">
            <a:avLst/>
          </a:prstGeom>
          <a:noFill/>
        </p:spPr>
        <p:txBody>
          <a:bodyPr vert="wordArtVertRtl" wrap="square" lIns="68415" tIns="34208" rIns="68415" bIns="34208" rtlCol="0">
            <a:spAutoFit/>
          </a:bodyPr>
          <a:lstStyle/>
          <a:p>
            <a:pPr defTabSz="957816"/>
            <a:r>
              <a:rPr lang="ja-JP" altLang="en-US" sz="800" dirty="0">
                <a:solidFill>
                  <a:prstClr val="black"/>
                </a:solidFill>
                <a:latin typeface="HG丸ｺﾞｼｯｸM-PRO" panose="020F0600000000000000" pitchFamily="50" charset="-128"/>
                <a:ea typeface="HG丸ｺﾞｼｯｸM-PRO" panose="020F0600000000000000" pitchFamily="50" charset="-128"/>
              </a:rPr>
              <a:t>７～８月</a:t>
            </a:r>
          </a:p>
        </p:txBody>
      </p:sp>
      <p:sp>
        <p:nvSpPr>
          <p:cNvPr id="102" name="テキスト ボックス 101"/>
          <p:cNvSpPr txBox="1"/>
          <p:nvPr/>
        </p:nvSpPr>
        <p:spPr>
          <a:xfrm>
            <a:off x="9427" y="4653008"/>
            <a:ext cx="257814" cy="627626"/>
          </a:xfrm>
          <a:prstGeom prst="rect">
            <a:avLst/>
          </a:prstGeom>
          <a:noFill/>
        </p:spPr>
        <p:txBody>
          <a:bodyPr vert="wordArtVertRtl" wrap="square" lIns="68415" tIns="34208" rIns="68415" bIns="34208" rtlCol="0">
            <a:spAutoFit/>
          </a:bodyPr>
          <a:lstStyle/>
          <a:p>
            <a:pPr defTabSz="957816"/>
            <a:r>
              <a:rPr lang="ja-JP" altLang="en-US" sz="800" dirty="0">
                <a:solidFill>
                  <a:prstClr val="black"/>
                </a:solidFill>
                <a:latin typeface="HG丸ｺﾞｼｯｸM-PRO" panose="020F0600000000000000" pitchFamily="50" charset="-128"/>
                <a:ea typeface="HG丸ｺﾞｼｯｸM-PRO" panose="020F0600000000000000" pitchFamily="50" charset="-128"/>
              </a:rPr>
              <a:t>１０月</a:t>
            </a:r>
          </a:p>
        </p:txBody>
      </p:sp>
      <p:sp>
        <p:nvSpPr>
          <p:cNvPr id="103" name="テキスト ボックス 102"/>
          <p:cNvSpPr txBox="1"/>
          <p:nvPr/>
        </p:nvSpPr>
        <p:spPr>
          <a:xfrm>
            <a:off x="9427" y="6557575"/>
            <a:ext cx="257814" cy="368995"/>
          </a:xfrm>
          <a:prstGeom prst="rect">
            <a:avLst/>
          </a:prstGeom>
          <a:noFill/>
        </p:spPr>
        <p:txBody>
          <a:bodyPr vert="wordArtVertRtl" wrap="square" lIns="68415" tIns="34208" rIns="68415" bIns="34208" rtlCol="0">
            <a:spAutoFit/>
          </a:bodyPr>
          <a:lstStyle>
            <a:defPPr>
              <a:defRPr lang="ja-JP"/>
            </a:defPPr>
            <a:lvl1pPr>
              <a:defRPr sz="1400">
                <a:solidFill>
                  <a:schemeClr val="tx1"/>
                </a:solidFill>
                <a:latin typeface="HG丸ｺﾞｼｯｸM-PRO" panose="020F0600000000000000" pitchFamily="50" charset="-128"/>
                <a:ea typeface="HG丸ｺﾞｼｯｸM-PRO" panose="020F0600000000000000" pitchFamily="50"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defTabSz="957816"/>
            <a:r>
              <a:rPr lang="ja-JP" altLang="en-US" sz="800" dirty="0">
                <a:solidFill>
                  <a:prstClr val="black"/>
                </a:solidFill>
              </a:rPr>
              <a:t>４月</a:t>
            </a:r>
          </a:p>
        </p:txBody>
      </p:sp>
      <p:sp>
        <p:nvSpPr>
          <p:cNvPr id="93" name="正方形/長方形 92"/>
          <p:cNvSpPr/>
          <p:nvPr/>
        </p:nvSpPr>
        <p:spPr>
          <a:xfrm>
            <a:off x="1354903" y="1680235"/>
            <a:ext cx="4016121" cy="279194"/>
          </a:xfrm>
          <a:prstGeom prst="rect">
            <a:avLst/>
          </a:prstGeom>
          <a:noFill/>
          <a:ln/>
        </p:spPr>
        <p:style>
          <a:lnRef idx="2">
            <a:schemeClr val="accent5"/>
          </a:lnRef>
          <a:fillRef idx="1">
            <a:schemeClr val="lt1"/>
          </a:fillRef>
          <a:effectRef idx="0">
            <a:schemeClr val="accent5"/>
          </a:effectRef>
          <a:fontRef idx="minor">
            <a:schemeClr val="dk1"/>
          </a:fontRef>
        </p:style>
        <p:txBody>
          <a:bodyPr lIns="68415" tIns="34208" rIns="68415" bIns="34208" rtlCol="0" anchor="t"/>
          <a:lstStyle/>
          <a:p>
            <a:pPr algn="ctr" defTabSz="957816"/>
            <a:endParaRPr lang="ja-JP" altLang="en-US" sz="7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 name="テキスト ボックス 1"/>
          <p:cNvSpPr txBox="1"/>
          <p:nvPr/>
        </p:nvSpPr>
        <p:spPr>
          <a:xfrm>
            <a:off x="5488060" y="1628800"/>
            <a:ext cx="4366355" cy="499971"/>
          </a:xfrm>
          <a:prstGeom prst="rect">
            <a:avLst/>
          </a:prstGeom>
          <a:ln>
            <a:prstDash val="sysDash"/>
          </a:ln>
        </p:spPr>
        <p:style>
          <a:lnRef idx="2">
            <a:schemeClr val="accent3"/>
          </a:lnRef>
          <a:fillRef idx="1">
            <a:schemeClr val="lt1"/>
          </a:fillRef>
          <a:effectRef idx="0">
            <a:schemeClr val="accent3"/>
          </a:effectRef>
          <a:fontRef idx="minor">
            <a:schemeClr val="dk1"/>
          </a:fontRef>
        </p:style>
        <p:txBody>
          <a:bodyPr wrap="square" lIns="68415" tIns="34208" rIns="68415" bIns="34208" rtlCol="0">
            <a:spAutoFit/>
          </a:bodyPr>
          <a:lstStyle/>
          <a:p>
            <a:pPr algn="ctr" defTabSz="957816"/>
            <a:r>
              <a:rPr lang="en-US" altLang="ja-JP" sz="700" b="1" dirty="0">
                <a:solidFill>
                  <a:prstClr val="black"/>
                </a:solidFill>
                <a:latin typeface="HG丸ｺﾞｼｯｸM-PRO" panose="020F0600000000000000" pitchFamily="50" charset="-128"/>
                <a:ea typeface="HG丸ｺﾞｼｯｸM-PRO" panose="020F0600000000000000" pitchFamily="50" charset="-128"/>
              </a:rPr>
              <a:t>【</a:t>
            </a:r>
            <a:r>
              <a:rPr lang="ja-JP" altLang="en-US" sz="700" b="1" dirty="0">
                <a:solidFill>
                  <a:prstClr val="black"/>
                </a:solidFill>
                <a:latin typeface="HG丸ｺﾞｼｯｸM-PRO" panose="020F0600000000000000" pitchFamily="50" charset="-128"/>
                <a:ea typeface="HG丸ｺﾞｼｯｸM-PRO" panose="020F0600000000000000" pitchFamily="50" charset="-128"/>
              </a:rPr>
              <a:t>都道府県・保健所等から市町村等に対する説明内容</a:t>
            </a:r>
            <a:r>
              <a:rPr lang="en-US" altLang="ja-JP" sz="700" b="1" dirty="0">
                <a:solidFill>
                  <a:prstClr val="black"/>
                </a:solidFill>
                <a:latin typeface="HG丸ｺﾞｼｯｸM-PRO" panose="020F0600000000000000" pitchFamily="50" charset="-128"/>
                <a:ea typeface="HG丸ｺﾞｼｯｸM-PRO" panose="020F0600000000000000" pitchFamily="50" charset="-128"/>
              </a:rPr>
              <a:t>】</a:t>
            </a:r>
          </a:p>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平成</a:t>
            </a:r>
            <a:r>
              <a:rPr lang="en-US" altLang="ja-JP" sz="700" dirty="0">
                <a:solidFill>
                  <a:prstClr val="black"/>
                </a:solidFill>
                <a:latin typeface="HG丸ｺﾞｼｯｸM-PRO" panose="020F0600000000000000" pitchFamily="50" charset="-128"/>
                <a:ea typeface="HG丸ｺﾞｼｯｸM-PRO" panose="020F0600000000000000" pitchFamily="50" charset="-128"/>
              </a:rPr>
              <a:t>26</a:t>
            </a:r>
            <a:r>
              <a:rPr lang="ja-JP" altLang="en-US" sz="700" dirty="0">
                <a:solidFill>
                  <a:prstClr val="black"/>
                </a:solidFill>
                <a:latin typeface="HG丸ｺﾞｼｯｸM-PRO" panose="020F0600000000000000" pitchFamily="50" charset="-128"/>
                <a:ea typeface="HG丸ｺﾞｼｯｸM-PRO" panose="020F0600000000000000" pitchFamily="50" charset="-128"/>
              </a:rPr>
              <a:t>年度のモデル圏域内の病院・ケアマネ協議に引き続き、平成</a:t>
            </a:r>
            <a:r>
              <a:rPr lang="en-US" altLang="ja-JP" sz="700" dirty="0">
                <a:solidFill>
                  <a:prstClr val="black"/>
                </a:solidFill>
                <a:latin typeface="HG丸ｺﾞｼｯｸM-PRO" panose="020F0600000000000000" pitchFamily="50" charset="-128"/>
                <a:ea typeface="HG丸ｺﾞｼｯｸM-PRO" panose="020F0600000000000000" pitchFamily="50" charset="-128"/>
              </a:rPr>
              <a:t>27</a:t>
            </a:r>
            <a:r>
              <a:rPr lang="ja-JP" altLang="en-US" sz="700" dirty="0">
                <a:solidFill>
                  <a:prstClr val="black"/>
                </a:solidFill>
                <a:latin typeface="HG丸ｺﾞｼｯｸM-PRO" panose="020F0600000000000000" pitchFamily="50" charset="-128"/>
                <a:ea typeface="HG丸ｺﾞｼｯｸM-PRO" panose="020F0600000000000000" pitchFamily="50" charset="-128"/>
              </a:rPr>
              <a:t>年度からは各市町村において在宅医療・介護連携の推進策を開始し、これを都道府県（保健所）が支援すること。そのための準備を平成</a:t>
            </a:r>
            <a:r>
              <a:rPr lang="en-US" altLang="ja-JP" sz="700" dirty="0">
                <a:solidFill>
                  <a:prstClr val="black"/>
                </a:solidFill>
                <a:latin typeface="HG丸ｺﾞｼｯｸM-PRO" panose="020F0600000000000000" pitchFamily="50" charset="-128"/>
                <a:ea typeface="HG丸ｺﾞｼｯｸM-PRO" panose="020F0600000000000000" pitchFamily="50" charset="-128"/>
              </a:rPr>
              <a:t>26</a:t>
            </a:r>
            <a:r>
              <a:rPr lang="ja-JP" altLang="en-US" sz="700" dirty="0">
                <a:solidFill>
                  <a:prstClr val="black"/>
                </a:solidFill>
                <a:latin typeface="HG丸ｺﾞｼｯｸM-PRO" panose="020F0600000000000000" pitchFamily="50" charset="-128"/>
                <a:ea typeface="HG丸ｺﾞｼｯｸM-PRO" panose="020F0600000000000000" pitchFamily="50" charset="-128"/>
              </a:rPr>
              <a:t>年度中から始めること。</a:t>
            </a:r>
          </a:p>
        </p:txBody>
      </p:sp>
      <p:grpSp>
        <p:nvGrpSpPr>
          <p:cNvPr id="98" name="グループ化 97"/>
          <p:cNvGrpSpPr/>
          <p:nvPr/>
        </p:nvGrpSpPr>
        <p:grpSpPr>
          <a:xfrm>
            <a:off x="3029561" y="2962905"/>
            <a:ext cx="285546" cy="574174"/>
            <a:chOff x="9867744" y="5598304"/>
            <a:chExt cx="369013" cy="803844"/>
          </a:xfrm>
          <a:solidFill>
            <a:schemeClr val="tx2">
              <a:lumMod val="50000"/>
            </a:schemeClr>
          </a:solidFill>
        </p:grpSpPr>
        <p:sp>
          <p:nvSpPr>
            <p:cNvPr id="106" name="右矢印 105"/>
            <p:cNvSpPr/>
            <p:nvPr/>
          </p:nvSpPr>
          <p:spPr>
            <a:xfrm>
              <a:off x="9867744" y="5958344"/>
              <a:ext cx="369013" cy="443804"/>
            </a:xfrm>
            <a:prstGeom prst="rightArrow">
              <a:avLst/>
            </a:prstGeom>
            <a:grpFill/>
            <a:ln>
              <a:solidFill>
                <a:schemeClr val="tx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57816"/>
              <a:r>
                <a:rPr lang="ja-JP" altLang="en-US" sz="600" b="1" dirty="0">
                  <a:solidFill>
                    <a:prstClr val="white"/>
                  </a:solidFill>
                  <a:latin typeface="HG丸ｺﾞｼｯｸM-PRO" panose="020F0600000000000000" pitchFamily="50" charset="-128"/>
                  <a:ea typeface="HG丸ｺﾞｼｯｸM-PRO" panose="020F0600000000000000" pitchFamily="50" charset="-128"/>
                </a:rPr>
                <a:t>支援</a:t>
              </a:r>
            </a:p>
          </p:txBody>
        </p:sp>
        <p:sp>
          <p:nvSpPr>
            <p:cNvPr id="108" name="右矢印 107"/>
            <p:cNvSpPr/>
            <p:nvPr/>
          </p:nvSpPr>
          <p:spPr>
            <a:xfrm flipH="1">
              <a:off x="9870620" y="5598304"/>
              <a:ext cx="366137" cy="407697"/>
            </a:xfrm>
            <a:prstGeom prst="rightArrow">
              <a:avLst/>
            </a:prstGeom>
            <a:grpFill/>
            <a:ln>
              <a:solidFill>
                <a:schemeClr val="tx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57816"/>
              <a:r>
                <a:rPr lang="ja-JP" altLang="en-US" sz="600" b="1" dirty="0">
                  <a:solidFill>
                    <a:prstClr val="white"/>
                  </a:solidFill>
                  <a:latin typeface="HG丸ｺﾞｼｯｸM-PRO" panose="020F0600000000000000" pitchFamily="50" charset="-128"/>
                  <a:ea typeface="HG丸ｺﾞｼｯｸM-PRO" panose="020F0600000000000000" pitchFamily="50" charset="-128"/>
                </a:rPr>
                <a:t>相談</a:t>
              </a:r>
            </a:p>
          </p:txBody>
        </p:sp>
      </p:grpSp>
      <p:grpSp>
        <p:nvGrpSpPr>
          <p:cNvPr id="109" name="グループ化 108"/>
          <p:cNvGrpSpPr/>
          <p:nvPr/>
        </p:nvGrpSpPr>
        <p:grpSpPr>
          <a:xfrm>
            <a:off x="3074725" y="3808549"/>
            <a:ext cx="285546" cy="574174"/>
            <a:chOff x="9867744" y="5598304"/>
            <a:chExt cx="369013" cy="803844"/>
          </a:xfrm>
          <a:solidFill>
            <a:schemeClr val="tx2">
              <a:lumMod val="50000"/>
            </a:schemeClr>
          </a:solidFill>
        </p:grpSpPr>
        <p:sp>
          <p:nvSpPr>
            <p:cNvPr id="111" name="右矢印 110"/>
            <p:cNvSpPr/>
            <p:nvPr/>
          </p:nvSpPr>
          <p:spPr>
            <a:xfrm>
              <a:off x="9867744" y="5958344"/>
              <a:ext cx="369013" cy="443804"/>
            </a:xfrm>
            <a:prstGeom prst="rightArrow">
              <a:avLst/>
            </a:prstGeom>
            <a:grpFill/>
            <a:ln>
              <a:solidFill>
                <a:schemeClr val="tx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57816"/>
              <a:r>
                <a:rPr lang="ja-JP" altLang="en-US" sz="600" b="1" dirty="0">
                  <a:solidFill>
                    <a:prstClr val="white"/>
                  </a:solidFill>
                  <a:latin typeface="HG丸ｺﾞｼｯｸM-PRO" panose="020F0600000000000000" pitchFamily="50" charset="-128"/>
                  <a:ea typeface="HG丸ｺﾞｼｯｸM-PRO" panose="020F0600000000000000" pitchFamily="50" charset="-128"/>
                </a:rPr>
                <a:t>支援</a:t>
              </a:r>
            </a:p>
          </p:txBody>
        </p:sp>
        <p:sp>
          <p:nvSpPr>
            <p:cNvPr id="112" name="右矢印 111"/>
            <p:cNvSpPr/>
            <p:nvPr/>
          </p:nvSpPr>
          <p:spPr>
            <a:xfrm flipH="1">
              <a:off x="9870620" y="5598304"/>
              <a:ext cx="366137" cy="407697"/>
            </a:xfrm>
            <a:prstGeom prst="rightArrow">
              <a:avLst/>
            </a:prstGeom>
            <a:grpFill/>
            <a:ln>
              <a:solidFill>
                <a:schemeClr val="tx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57816"/>
              <a:r>
                <a:rPr lang="ja-JP" altLang="en-US" sz="600" b="1" dirty="0">
                  <a:solidFill>
                    <a:prstClr val="white"/>
                  </a:solidFill>
                  <a:latin typeface="HG丸ｺﾞｼｯｸM-PRO" panose="020F0600000000000000" pitchFamily="50" charset="-128"/>
                  <a:ea typeface="HG丸ｺﾞｼｯｸM-PRO" panose="020F0600000000000000" pitchFamily="50" charset="-128"/>
                </a:rPr>
                <a:t>相談</a:t>
              </a:r>
            </a:p>
          </p:txBody>
        </p:sp>
      </p:grpSp>
      <p:grpSp>
        <p:nvGrpSpPr>
          <p:cNvPr id="113" name="グループ化 112"/>
          <p:cNvGrpSpPr/>
          <p:nvPr/>
        </p:nvGrpSpPr>
        <p:grpSpPr>
          <a:xfrm>
            <a:off x="2997959" y="4587688"/>
            <a:ext cx="285546" cy="574174"/>
            <a:chOff x="9867744" y="5598304"/>
            <a:chExt cx="369013" cy="803844"/>
          </a:xfrm>
          <a:solidFill>
            <a:schemeClr val="tx2">
              <a:lumMod val="50000"/>
            </a:schemeClr>
          </a:solidFill>
        </p:grpSpPr>
        <p:sp>
          <p:nvSpPr>
            <p:cNvPr id="114" name="右矢印 113"/>
            <p:cNvSpPr/>
            <p:nvPr/>
          </p:nvSpPr>
          <p:spPr>
            <a:xfrm>
              <a:off x="9867744" y="5958344"/>
              <a:ext cx="369013" cy="443804"/>
            </a:xfrm>
            <a:prstGeom prst="rightArrow">
              <a:avLst/>
            </a:prstGeom>
            <a:grpFill/>
            <a:ln>
              <a:solidFill>
                <a:schemeClr val="tx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57816"/>
              <a:r>
                <a:rPr lang="ja-JP" altLang="en-US" sz="600" b="1" dirty="0">
                  <a:solidFill>
                    <a:prstClr val="white"/>
                  </a:solidFill>
                  <a:latin typeface="HG丸ｺﾞｼｯｸM-PRO" panose="020F0600000000000000" pitchFamily="50" charset="-128"/>
                  <a:ea typeface="HG丸ｺﾞｼｯｸM-PRO" panose="020F0600000000000000" pitchFamily="50" charset="-128"/>
                </a:rPr>
                <a:t>支援</a:t>
              </a:r>
            </a:p>
          </p:txBody>
        </p:sp>
        <p:sp>
          <p:nvSpPr>
            <p:cNvPr id="119" name="右矢印 118"/>
            <p:cNvSpPr/>
            <p:nvPr/>
          </p:nvSpPr>
          <p:spPr>
            <a:xfrm flipH="1">
              <a:off x="9870620" y="5598304"/>
              <a:ext cx="366137" cy="407697"/>
            </a:xfrm>
            <a:prstGeom prst="rightArrow">
              <a:avLst/>
            </a:prstGeom>
            <a:grpFill/>
            <a:ln>
              <a:solidFill>
                <a:schemeClr val="tx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57816"/>
              <a:r>
                <a:rPr lang="ja-JP" altLang="en-US" sz="600" b="1" dirty="0">
                  <a:solidFill>
                    <a:prstClr val="white"/>
                  </a:solidFill>
                  <a:latin typeface="HG丸ｺﾞｼｯｸM-PRO" panose="020F0600000000000000" pitchFamily="50" charset="-128"/>
                  <a:ea typeface="HG丸ｺﾞｼｯｸM-PRO" panose="020F0600000000000000" pitchFamily="50" charset="-128"/>
                </a:rPr>
                <a:t>相談</a:t>
              </a:r>
            </a:p>
          </p:txBody>
        </p:sp>
      </p:grpSp>
      <p:sp>
        <p:nvSpPr>
          <p:cNvPr id="121" name="正方形/長方形 120"/>
          <p:cNvSpPr/>
          <p:nvPr/>
        </p:nvSpPr>
        <p:spPr>
          <a:xfrm>
            <a:off x="3344389" y="5189307"/>
            <a:ext cx="1922114" cy="589805"/>
          </a:xfrm>
          <a:prstGeom prst="rect">
            <a:avLst/>
          </a:prstGeom>
          <a:ln/>
        </p:spPr>
        <p:style>
          <a:lnRef idx="2">
            <a:schemeClr val="accent5"/>
          </a:lnRef>
          <a:fillRef idx="1">
            <a:schemeClr val="lt1"/>
          </a:fillRef>
          <a:effectRef idx="0">
            <a:schemeClr val="accent5"/>
          </a:effectRef>
          <a:fontRef idx="minor">
            <a:schemeClr val="dk1"/>
          </a:fontRef>
        </p:style>
        <p:txBody>
          <a:bodyPr lIns="68415" tIns="34208" rIns="68415" bIns="34208" rtlCol="0" anchor="ctr"/>
          <a:lstStyle/>
          <a:p>
            <a:pPr algn="ctr" defTabSz="957816"/>
            <a:r>
              <a:rPr lang="ja-JP" altLang="en-US" sz="700" b="1" dirty="0">
                <a:solidFill>
                  <a:prstClr val="black"/>
                </a:solidFill>
                <a:latin typeface="HG丸ｺﾞｼｯｸM-PRO" panose="020F0600000000000000" pitchFamily="50" charset="-128"/>
                <a:ea typeface="HG丸ｺﾞｼｯｸM-PRO" panose="020F0600000000000000" pitchFamily="50" charset="-128"/>
              </a:rPr>
              <a:t>圏域における連携推進策準備協議</a:t>
            </a:r>
          </a:p>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圏域で実施すべき連携推進策開始へ向け、目標及び進め方について市町村・地域包括Ｃ及び郡市医師会等の関係機関と検討するための準備協議を開催する。</a:t>
            </a:r>
            <a:endParaRPr lang="ja-JP" altLang="en-US" sz="700" strike="sngStrike" dirty="0">
              <a:solidFill>
                <a:prstClr val="black"/>
              </a:solidFill>
              <a:latin typeface="HG丸ｺﾞｼｯｸM-PRO" panose="020F0600000000000000" pitchFamily="50" charset="-128"/>
              <a:ea typeface="HG丸ｺﾞｼｯｸM-PRO" panose="020F0600000000000000" pitchFamily="50" charset="-128"/>
            </a:endParaRPr>
          </a:p>
        </p:txBody>
      </p:sp>
      <p:sp>
        <p:nvSpPr>
          <p:cNvPr id="122" name="正方形/長方形 121"/>
          <p:cNvSpPr/>
          <p:nvPr/>
        </p:nvSpPr>
        <p:spPr>
          <a:xfrm>
            <a:off x="1366387" y="5259224"/>
            <a:ext cx="1594927" cy="464146"/>
          </a:xfrm>
          <a:prstGeom prst="rect">
            <a:avLst/>
          </a:prstGeom>
          <a:ln/>
        </p:spPr>
        <p:style>
          <a:lnRef idx="2">
            <a:schemeClr val="accent1"/>
          </a:lnRef>
          <a:fillRef idx="1">
            <a:schemeClr val="lt1"/>
          </a:fillRef>
          <a:effectRef idx="0">
            <a:schemeClr val="accent1"/>
          </a:effectRef>
          <a:fontRef idx="minor">
            <a:schemeClr val="dk1"/>
          </a:fontRef>
        </p:style>
        <p:txBody>
          <a:bodyPr lIns="68415" tIns="34208" rIns="68415" bIns="34208" rtlCol="0" anchor="ctr"/>
          <a:lstStyle/>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モデル圏域での圏域全体としての連携推進策開始へ向けて保健所への助言、情報提供及び他圏域との調整</a:t>
            </a:r>
          </a:p>
        </p:txBody>
      </p:sp>
      <p:grpSp>
        <p:nvGrpSpPr>
          <p:cNvPr id="126" name="グループ化 125"/>
          <p:cNvGrpSpPr/>
          <p:nvPr/>
        </p:nvGrpSpPr>
        <p:grpSpPr>
          <a:xfrm>
            <a:off x="3002375" y="5199392"/>
            <a:ext cx="285546" cy="574174"/>
            <a:chOff x="9867744" y="5598304"/>
            <a:chExt cx="369013" cy="803844"/>
          </a:xfrm>
          <a:solidFill>
            <a:schemeClr val="tx2">
              <a:lumMod val="50000"/>
            </a:schemeClr>
          </a:solidFill>
        </p:grpSpPr>
        <p:sp>
          <p:nvSpPr>
            <p:cNvPr id="129" name="右矢印 128"/>
            <p:cNvSpPr/>
            <p:nvPr/>
          </p:nvSpPr>
          <p:spPr>
            <a:xfrm>
              <a:off x="9867744" y="5958344"/>
              <a:ext cx="369013" cy="443804"/>
            </a:xfrm>
            <a:prstGeom prst="rightArrow">
              <a:avLst/>
            </a:prstGeom>
            <a:grpFill/>
            <a:ln>
              <a:solidFill>
                <a:schemeClr val="tx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57816"/>
              <a:r>
                <a:rPr lang="ja-JP" altLang="en-US" sz="600" b="1" dirty="0">
                  <a:solidFill>
                    <a:prstClr val="white"/>
                  </a:solidFill>
                  <a:latin typeface="HG丸ｺﾞｼｯｸM-PRO" panose="020F0600000000000000" pitchFamily="50" charset="-128"/>
                  <a:ea typeface="HG丸ｺﾞｼｯｸM-PRO" panose="020F0600000000000000" pitchFamily="50" charset="-128"/>
                </a:rPr>
                <a:t>支援</a:t>
              </a:r>
            </a:p>
          </p:txBody>
        </p:sp>
        <p:sp>
          <p:nvSpPr>
            <p:cNvPr id="130" name="右矢印 129"/>
            <p:cNvSpPr/>
            <p:nvPr/>
          </p:nvSpPr>
          <p:spPr>
            <a:xfrm flipH="1">
              <a:off x="9870620" y="5598304"/>
              <a:ext cx="366137" cy="407697"/>
            </a:xfrm>
            <a:prstGeom prst="rightArrow">
              <a:avLst/>
            </a:prstGeom>
            <a:grpFill/>
            <a:ln>
              <a:solidFill>
                <a:schemeClr val="tx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57816"/>
              <a:r>
                <a:rPr lang="ja-JP" altLang="en-US" sz="600" b="1" dirty="0">
                  <a:solidFill>
                    <a:prstClr val="white"/>
                  </a:solidFill>
                  <a:latin typeface="HG丸ｺﾞｼｯｸM-PRO" panose="020F0600000000000000" pitchFamily="50" charset="-128"/>
                  <a:ea typeface="HG丸ｺﾞｼｯｸM-PRO" panose="020F0600000000000000" pitchFamily="50" charset="-128"/>
                </a:rPr>
                <a:t>相談</a:t>
              </a:r>
            </a:p>
          </p:txBody>
        </p:sp>
      </p:grpSp>
      <p:sp>
        <p:nvSpPr>
          <p:cNvPr id="131" name="右矢印 130"/>
          <p:cNvSpPr/>
          <p:nvPr/>
        </p:nvSpPr>
        <p:spPr>
          <a:xfrm>
            <a:off x="7862209" y="2502887"/>
            <a:ext cx="278571" cy="385714"/>
          </a:xfrm>
          <a:prstGeom prst="rightArrow">
            <a:avLst/>
          </a:prstGeom>
          <a:solidFill>
            <a:schemeClr val="tx2">
              <a:lumMod val="50000"/>
            </a:schemeClr>
          </a:solidFill>
          <a:ln>
            <a:solidFill>
              <a:schemeClr val="tx2">
                <a:lumMod val="50000"/>
              </a:schemeClr>
            </a:solidFill>
          </a:ln>
        </p:spPr>
        <p:style>
          <a:lnRef idx="2">
            <a:schemeClr val="dk1">
              <a:shade val="50000"/>
            </a:schemeClr>
          </a:lnRef>
          <a:fillRef idx="1">
            <a:schemeClr val="dk1"/>
          </a:fillRef>
          <a:effectRef idx="0">
            <a:schemeClr val="dk1"/>
          </a:effectRef>
          <a:fontRef idx="minor">
            <a:schemeClr val="lt1"/>
          </a:fontRef>
        </p:style>
        <p:txBody>
          <a:bodyPr lIns="68415" tIns="34208" rIns="68415" bIns="34208" rtlCol="0" anchor="ctr"/>
          <a:lstStyle/>
          <a:p>
            <a:pPr algn="ctr" defTabSz="957816"/>
            <a:r>
              <a:rPr lang="ja-JP" altLang="en-US" sz="600" b="1" dirty="0">
                <a:solidFill>
                  <a:prstClr val="white"/>
                </a:solidFill>
                <a:latin typeface="HG丸ｺﾞｼｯｸM-PRO" panose="020F0600000000000000" pitchFamily="50" charset="-128"/>
                <a:ea typeface="HG丸ｺﾞｼｯｸM-PRO" panose="020F0600000000000000" pitchFamily="50" charset="-128"/>
              </a:rPr>
              <a:t>支援</a:t>
            </a:r>
          </a:p>
        </p:txBody>
      </p:sp>
      <p:sp>
        <p:nvSpPr>
          <p:cNvPr id="158" name="正方形/長方形 157"/>
          <p:cNvSpPr/>
          <p:nvPr/>
        </p:nvSpPr>
        <p:spPr>
          <a:xfrm>
            <a:off x="8108297" y="5314928"/>
            <a:ext cx="1694257" cy="464146"/>
          </a:xfrm>
          <a:prstGeom prst="rect">
            <a:avLst/>
          </a:prstGeom>
          <a:ln/>
        </p:spPr>
        <p:style>
          <a:lnRef idx="2">
            <a:schemeClr val="accent3"/>
          </a:lnRef>
          <a:fillRef idx="1">
            <a:schemeClr val="lt1"/>
          </a:fillRef>
          <a:effectRef idx="0">
            <a:schemeClr val="accent3"/>
          </a:effectRef>
          <a:fontRef idx="minor">
            <a:schemeClr val="dk1"/>
          </a:fontRef>
        </p:style>
        <p:txBody>
          <a:bodyPr lIns="68415" tIns="34208" rIns="68415" bIns="34208" rtlCol="0" anchor="ctr"/>
          <a:lstStyle/>
          <a:p>
            <a:pPr algn="ctr" defTabSz="957816"/>
            <a:r>
              <a:rPr lang="ja-JP" altLang="en-US" sz="700" b="1" dirty="0">
                <a:solidFill>
                  <a:prstClr val="black"/>
                </a:solidFill>
                <a:latin typeface="HG丸ｺﾞｼｯｸM-PRO" panose="020F0600000000000000" pitchFamily="50" charset="-128"/>
                <a:ea typeface="HG丸ｺﾞｼｯｸM-PRO" panose="020F0600000000000000" pitchFamily="50" charset="-128"/>
              </a:rPr>
              <a:t>市町村における準備協議への参画</a:t>
            </a:r>
            <a:endParaRPr lang="en-US" altLang="ja-JP" sz="700" b="1" dirty="0">
              <a:solidFill>
                <a:prstClr val="black"/>
              </a:solidFill>
              <a:latin typeface="HG丸ｺﾞｼｯｸM-PRO" panose="020F0600000000000000" pitchFamily="50" charset="-128"/>
              <a:ea typeface="HG丸ｺﾞｼｯｸM-PRO" panose="020F0600000000000000" pitchFamily="50" charset="-128"/>
            </a:endParaRPr>
          </a:p>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準備協議に参加し、保健所・市町村・郡市医師会等の関係機関と目標及び進め方を共有する。</a:t>
            </a:r>
            <a:endParaRPr lang="en-US" altLang="ja-JP" sz="7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59" name="正方形/長方形 158"/>
          <p:cNvSpPr/>
          <p:nvPr/>
        </p:nvSpPr>
        <p:spPr>
          <a:xfrm>
            <a:off x="5595432" y="5189307"/>
            <a:ext cx="2169644" cy="589805"/>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lIns="68415" tIns="34208" rIns="68415" bIns="34208" rtlCol="0" anchor="ctr"/>
          <a:lstStyle/>
          <a:p>
            <a:pPr algn="ctr" defTabSz="957816"/>
            <a:r>
              <a:rPr lang="ja-JP" altLang="en-US" sz="700" b="1" dirty="0">
                <a:solidFill>
                  <a:prstClr val="black"/>
                </a:solidFill>
                <a:latin typeface="HG丸ｺﾞｼｯｸM-PRO" panose="020F0600000000000000" pitchFamily="50" charset="-128"/>
                <a:ea typeface="HG丸ｺﾞｼｯｸM-PRO" panose="020F0600000000000000" pitchFamily="50" charset="-128"/>
              </a:rPr>
              <a:t>各市町村における連携推進策の準備協議</a:t>
            </a:r>
            <a:endParaRPr lang="en-US" altLang="ja-JP" sz="700" b="1" dirty="0">
              <a:solidFill>
                <a:prstClr val="black"/>
              </a:solidFill>
              <a:latin typeface="HG丸ｺﾞｼｯｸM-PRO" panose="020F0600000000000000" pitchFamily="50" charset="-128"/>
              <a:ea typeface="HG丸ｺﾞｼｯｸM-PRO" panose="020F0600000000000000" pitchFamily="50" charset="-128"/>
            </a:endParaRPr>
          </a:p>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保健所の支援のもと、市町村あるいは複数市町村が合同で実施すべき連携推進策開始に向け、目標及び進め方について地域包括Ｃ及び郡市医師会等の関係機関と検討するための事前協議を開催する。</a:t>
            </a:r>
            <a:endParaRPr lang="en-US" altLang="ja-JP" sz="700" strike="sngStrike" dirty="0">
              <a:solidFill>
                <a:prstClr val="black"/>
              </a:solidFill>
              <a:latin typeface="HG丸ｺﾞｼｯｸM-PRO" panose="020F0600000000000000" pitchFamily="50" charset="-128"/>
              <a:ea typeface="HG丸ｺﾞｼｯｸM-PRO" panose="020F0600000000000000" pitchFamily="50" charset="-128"/>
            </a:endParaRPr>
          </a:p>
        </p:txBody>
      </p:sp>
      <p:sp>
        <p:nvSpPr>
          <p:cNvPr id="164" name="右矢印 163"/>
          <p:cNvSpPr/>
          <p:nvPr/>
        </p:nvSpPr>
        <p:spPr>
          <a:xfrm>
            <a:off x="5321709" y="2559828"/>
            <a:ext cx="278571" cy="385714"/>
          </a:xfrm>
          <a:prstGeom prst="rightArrow">
            <a:avLst/>
          </a:prstGeom>
          <a:solidFill>
            <a:schemeClr val="tx2">
              <a:lumMod val="50000"/>
            </a:schemeClr>
          </a:solidFill>
          <a:ln>
            <a:solidFill>
              <a:schemeClr val="tx2">
                <a:lumMod val="50000"/>
              </a:schemeClr>
            </a:solidFill>
          </a:ln>
        </p:spPr>
        <p:style>
          <a:lnRef idx="2">
            <a:schemeClr val="dk1">
              <a:shade val="50000"/>
            </a:schemeClr>
          </a:lnRef>
          <a:fillRef idx="1">
            <a:schemeClr val="dk1"/>
          </a:fillRef>
          <a:effectRef idx="0">
            <a:schemeClr val="dk1"/>
          </a:effectRef>
          <a:fontRef idx="minor">
            <a:schemeClr val="lt1"/>
          </a:fontRef>
        </p:style>
        <p:txBody>
          <a:bodyPr lIns="68415" tIns="34208" rIns="68415" bIns="34208" rtlCol="0" anchor="ctr"/>
          <a:lstStyle/>
          <a:p>
            <a:pPr algn="ctr" defTabSz="957816"/>
            <a:r>
              <a:rPr lang="ja-JP" altLang="en-US" sz="600" b="1" dirty="0">
                <a:solidFill>
                  <a:prstClr val="white"/>
                </a:solidFill>
                <a:latin typeface="HG丸ｺﾞｼｯｸM-PRO" panose="020F0600000000000000" pitchFamily="50" charset="-128"/>
                <a:ea typeface="HG丸ｺﾞｼｯｸM-PRO" panose="020F0600000000000000" pitchFamily="50" charset="-128"/>
              </a:rPr>
              <a:t>支援</a:t>
            </a:r>
          </a:p>
        </p:txBody>
      </p:sp>
      <p:sp>
        <p:nvSpPr>
          <p:cNvPr id="165" name="右矢印 164"/>
          <p:cNvSpPr/>
          <p:nvPr/>
        </p:nvSpPr>
        <p:spPr>
          <a:xfrm>
            <a:off x="5321709" y="3061260"/>
            <a:ext cx="278571" cy="385714"/>
          </a:xfrm>
          <a:prstGeom prst="rightArrow">
            <a:avLst/>
          </a:prstGeom>
          <a:solidFill>
            <a:schemeClr val="tx2">
              <a:lumMod val="50000"/>
            </a:schemeClr>
          </a:solidFill>
          <a:ln>
            <a:solidFill>
              <a:schemeClr val="tx2">
                <a:lumMod val="50000"/>
              </a:schemeClr>
            </a:solidFill>
          </a:ln>
        </p:spPr>
        <p:style>
          <a:lnRef idx="2">
            <a:schemeClr val="dk1">
              <a:shade val="50000"/>
            </a:schemeClr>
          </a:lnRef>
          <a:fillRef idx="1">
            <a:schemeClr val="dk1"/>
          </a:fillRef>
          <a:effectRef idx="0">
            <a:schemeClr val="dk1"/>
          </a:effectRef>
          <a:fontRef idx="minor">
            <a:schemeClr val="lt1"/>
          </a:fontRef>
        </p:style>
        <p:txBody>
          <a:bodyPr lIns="68415" tIns="34208" rIns="68415" bIns="34208" rtlCol="0" anchor="ctr"/>
          <a:lstStyle/>
          <a:p>
            <a:pPr algn="ctr" defTabSz="957816"/>
            <a:r>
              <a:rPr lang="ja-JP" altLang="en-US" sz="600" b="1" dirty="0">
                <a:solidFill>
                  <a:prstClr val="white"/>
                </a:solidFill>
                <a:latin typeface="HG丸ｺﾞｼｯｸM-PRO" panose="020F0600000000000000" pitchFamily="50" charset="-128"/>
                <a:ea typeface="HG丸ｺﾞｼｯｸM-PRO" panose="020F0600000000000000" pitchFamily="50" charset="-128"/>
              </a:rPr>
              <a:t>支援</a:t>
            </a:r>
          </a:p>
        </p:txBody>
      </p:sp>
      <p:sp>
        <p:nvSpPr>
          <p:cNvPr id="166" name="右矢印 165"/>
          <p:cNvSpPr/>
          <p:nvPr/>
        </p:nvSpPr>
        <p:spPr>
          <a:xfrm>
            <a:off x="5338212" y="3923589"/>
            <a:ext cx="278571" cy="385714"/>
          </a:xfrm>
          <a:prstGeom prst="rightArrow">
            <a:avLst/>
          </a:prstGeom>
          <a:solidFill>
            <a:schemeClr val="tx2">
              <a:lumMod val="50000"/>
            </a:schemeClr>
          </a:solidFill>
          <a:ln>
            <a:solidFill>
              <a:schemeClr val="tx2">
                <a:lumMod val="50000"/>
              </a:schemeClr>
            </a:solidFill>
          </a:ln>
        </p:spPr>
        <p:style>
          <a:lnRef idx="2">
            <a:schemeClr val="dk1">
              <a:shade val="50000"/>
            </a:schemeClr>
          </a:lnRef>
          <a:fillRef idx="1">
            <a:schemeClr val="dk1"/>
          </a:fillRef>
          <a:effectRef idx="0">
            <a:schemeClr val="dk1"/>
          </a:effectRef>
          <a:fontRef idx="minor">
            <a:schemeClr val="lt1"/>
          </a:fontRef>
        </p:style>
        <p:txBody>
          <a:bodyPr lIns="68415" tIns="34208" rIns="68415" bIns="34208" rtlCol="0" anchor="ctr"/>
          <a:lstStyle/>
          <a:p>
            <a:pPr algn="ctr" defTabSz="957816"/>
            <a:r>
              <a:rPr lang="ja-JP" altLang="en-US" sz="600" b="1" dirty="0">
                <a:solidFill>
                  <a:prstClr val="white"/>
                </a:solidFill>
                <a:latin typeface="HG丸ｺﾞｼｯｸM-PRO" panose="020F0600000000000000" pitchFamily="50" charset="-128"/>
                <a:ea typeface="HG丸ｺﾞｼｯｸM-PRO" panose="020F0600000000000000" pitchFamily="50" charset="-128"/>
              </a:rPr>
              <a:t>支援</a:t>
            </a:r>
          </a:p>
        </p:txBody>
      </p:sp>
      <p:grpSp>
        <p:nvGrpSpPr>
          <p:cNvPr id="167" name="グループ化 166"/>
          <p:cNvGrpSpPr/>
          <p:nvPr/>
        </p:nvGrpSpPr>
        <p:grpSpPr>
          <a:xfrm>
            <a:off x="5290758" y="4587688"/>
            <a:ext cx="285546" cy="574174"/>
            <a:chOff x="9867744" y="5598304"/>
            <a:chExt cx="369013" cy="803844"/>
          </a:xfrm>
          <a:solidFill>
            <a:schemeClr val="tx2">
              <a:lumMod val="50000"/>
            </a:schemeClr>
          </a:solidFill>
        </p:grpSpPr>
        <p:sp>
          <p:nvSpPr>
            <p:cNvPr id="168" name="右矢印 167"/>
            <p:cNvSpPr/>
            <p:nvPr/>
          </p:nvSpPr>
          <p:spPr>
            <a:xfrm>
              <a:off x="9867744" y="5958344"/>
              <a:ext cx="369013" cy="443804"/>
            </a:xfrm>
            <a:prstGeom prst="rightArrow">
              <a:avLst/>
            </a:prstGeom>
            <a:grpFill/>
            <a:ln>
              <a:solidFill>
                <a:schemeClr val="tx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57816"/>
              <a:r>
                <a:rPr lang="ja-JP" altLang="en-US" sz="600" b="1" dirty="0">
                  <a:solidFill>
                    <a:prstClr val="white"/>
                  </a:solidFill>
                  <a:latin typeface="HG丸ｺﾞｼｯｸM-PRO" panose="020F0600000000000000" pitchFamily="50" charset="-128"/>
                  <a:ea typeface="HG丸ｺﾞｼｯｸM-PRO" panose="020F0600000000000000" pitchFamily="50" charset="-128"/>
                </a:rPr>
                <a:t>支援</a:t>
              </a:r>
            </a:p>
          </p:txBody>
        </p:sp>
        <p:sp>
          <p:nvSpPr>
            <p:cNvPr id="169" name="右矢印 168"/>
            <p:cNvSpPr/>
            <p:nvPr/>
          </p:nvSpPr>
          <p:spPr>
            <a:xfrm flipH="1">
              <a:off x="9870620" y="5598304"/>
              <a:ext cx="366137" cy="407697"/>
            </a:xfrm>
            <a:prstGeom prst="rightArrow">
              <a:avLst/>
            </a:prstGeom>
            <a:grpFill/>
            <a:ln>
              <a:solidFill>
                <a:schemeClr val="tx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57816"/>
              <a:r>
                <a:rPr lang="ja-JP" altLang="en-US" sz="600" b="1" dirty="0">
                  <a:solidFill>
                    <a:prstClr val="white"/>
                  </a:solidFill>
                  <a:latin typeface="HG丸ｺﾞｼｯｸM-PRO" panose="020F0600000000000000" pitchFamily="50" charset="-128"/>
                  <a:ea typeface="HG丸ｺﾞｼｯｸM-PRO" panose="020F0600000000000000" pitchFamily="50" charset="-128"/>
                </a:rPr>
                <a:t>相談</a:t>
              </a:r>
            </a:p>
          </p:txBody>
        </p:sp>
      </p:grpSp>
      <p:grpSp>
        <p:nvGrpSpPr>
          <p:cNvPr id="170" name="グループ化 169"/>
          <p:cNvGrpSpPr/>
          <p:nvPr/>
        </p:nvGrpSpPr>
        <p:grpSpPr>
          <a:xfrm>
            <a:off x="5266503" y="5192947"/>
            <a:ext cx="285546" cy="574174"/>
            <a:chOff x="9867744" y="5598304"/>
            <a:chExt cx="369013" cy="803844"/>
          </a:xfrm>
          <a:solidFill>
            <a:schemeClr val="tx2">
              <a:lumMod val="50000"/>
            </a:schemeClr>
          </a:solidFill>
        </p:grpSpPr>
        <p:sp>
          <p:nvSpPr>
            <p:cNvPr id="171" name="右矢印 170"/>
            <p:cNvSpPr/>
            <p:nvPr/>
          </p:nvSpPr>
          <p:spPr>
            <a:xfrm>
              <a:off x="9867744" y="5958344"/>
              <a:ext cx="369013" cy="443804"/>
            </a:xfrm>
            <a:prstGeom prst="rightArrow">
              <a:avLst/>
            </a:prstGeom>
            <a:grpFill/>
            <a:ln>
              <a:solidFill>
                <a:schemeClr val="tx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57816"/>
              <a:r>
                <a:rPr lang="ja-JP" altLang="en-US" sz="600" b="1" dirty="0">
                  <a:solidFill>
                    <a:prstClr val="white"/>
                  </a:solidFill>
                  <a:latin typeface="HG丸ｺﾞｼｯｸM-PRO" panose="020F0600000000000000" pitchFamily="50" charset="-128"/>
                  <a:ea typeface="HG丸ｺﾞｼｯｸM-PRO" panose="020F0600000000000000" pitchFamily="50" charset="-128"/>
                </a:rPr>
                <a:t>支援</a:t>
              </a:r>
            </a:p>
          </p:txBody>
        </p:sp>
        <p:sp>
          <p:nvSpPr>
            <p:cNvPr id="172" name="右矢印 171"/>
            <p:cNvSpPr/>
            <p:nvPr/>
          </p:nvSpPr>
          <p:spPr>
            <a:xfrm flipH="1">
              <a:off x="9870620" y="5598304"/>
              <a:ext cx="366137" cy="407697"/>
            </a:xfrm>
            <a:prstGeom prst="rightArrow">
              <a:avLst/>
            </a:prstGeom>
            <a:grpFill/>
            <a:ln>
              <a:solidFill>
                <a:schemeClr val="tx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57816"/>
              <a:r>
                <a:rPr lang="ja-JP" altLang="en-US" sz="600" b="1" dirty="0">
                  <a:solidFill>
                    <a:prstClr val="white"/>
                  </a:solidFill>
                  <a:latin typeface="HG丸ｺﾞｼｯｸM-PRO" panose="020F0600000000000000" pitchFamily="50" charset="-128"/>
                  <a:ea typeface="HG丸ｺﾞｼｯｸM-PRO" panose="020F0600000000000000" pitchFamily="50" charset="-128"/>
                </a:rPr>
                <a:t>相談</a:t>
              </a:r>
            </a:p>
          </p:txBody>
        </p:sp>
      </p:grpSp>
      <p:sp>
        <p:nvSpPr>
          <p:cNvPr id="173" name="右矢印 172"/>
          <p:cNvSpPr/>
          <p:nvPr/>
        </p:nvSpPr>
        <p:spPr>
          <a:xfrm>
            <a:off x="5343094" y="5930981"/>
            <a:ext cx="278571" cy="385714"/>
          </a:xfrm>
          <a:prstGeom prst="rightArrow">
            <a:avLst/>
          </a:prstGeom>
          <a:solidFill>
            <a:schemeClr val="tx2">
              <a:lumMod val="50000"/>
            </a:schemeClr>
          </a:solidFill>
          <a:ln>
            <a:solidFill>
              <a:schemeClr val="tx2">
                <a:lumMod val="50000"/>
              </a:schemeClr>
            </a:solidFill>
          </a:ln>
        </p:spPr>
        <p:style>
          <a:lnRef idx="2">
            <a:schemeClr val="dk1">
              <a:shade val="50000"/>
            </a:schemeClr>
          </a:lnRef>
          <a:fillRef idx="1">
            <a:schemeClr val="dk1"/>
          </a:fillRef>
          <a:effectRef idx="0">
            <a:schemeClr val="dk1"/>
          </a:effectRef>
          <a:fontRef idx="minor">
            <a:schemeClr val="lt1"/>
          </a:fontRef>
        </p:style>
        <p:txBody>
          <a:bodyPr lIns="68415" tIns="34208" rIns="68415" bIns="34208" rtlCol="0" anchor="ctr"/>
          <a:lstStyle/>
          <a:p>
            <a:pPr algn="ctr" defTabSz="957816"/>
            <a:r>
              <a:rPr lang="ja-JP" altLang="en-US" sz="600" b="1" dirty="0">
                <a:solidFill>
                  <a:prstClr val="white"/>
                </a:solidFill>
                <a:latin typeface="HG丸ｺﾞｼｯｸM-PRO" panose="020F0600000000000000" pitchFamily="50" charset="-128"/>
                <a:ea typeface="HG丸ｺﾞｼｯｸM-PRO" panose="020F0600000000000000" pitchFamily="50" charset="-128"/>
              </a:rPr>
              <a:t>支援</a:t>
            </a:r>
          </a:p>
        </p:txBody>
      </p:sp>
      <p:sp>
        <p:nvSpPr>
          <p:cNvPr id="174" name="テキスト ボックス 173"/>
          <p:cNvSpPr txBox="1"/>
          <p:nvPr/>
        </p:nvSpPr>
        <p:spPr>
          <a:xfrm>
            <a:off x="14666" y="1577367"/>
            <a:ext cx="257814" cy="653401"/>
          </a:xfrm>
          <a:prstGeom prst="rect">
            <a:avLst/>
          </a:prstGeom>
          <a:noFill/>
        </p:spPr>
        <p:txBody>
          <a:bodyPr vert="wordArtVertRtl" wrap="square" lIns="68415" tIns="34208" rIns="68415" bIns="34208" rtlCol="0">
            <a:spAutoFit/>
          </a:bodyPr>
          <a:lstStyle/>
          <a:p>
            <a:pPr defTabSz="957816"/>
            <a:r>
              <a:rPr lang="ja-JP" altLang="en-US" sz="800" dirty="0">
                <a:solidFill>
                  <a:prstClr val="black"/>
                </a:solidFill>
                <a:latin typeface="HG丸ｺﾞｼｯｸM-PRO" panose="020F0600000000000000" pitchFamily="50" charset="-128"/>
                <a:ea typeface="HG丸ｺﾞｼｯｸM-PRO" panose="020F0600000000000000" pitchFamily="50" charset="-128"/>
              </a:rPr>
              <a:t>Ｈ２６</a:t>
            </a:r>
          </a:p>
        </p:txBody>
      </p:sp>
      <p:sp>
        <p:nvSpPr>
          <p:cNvPr id="3" name="円/楕円 2"/>
          <p:cNvSpPr/>
          <p:nvPr/>
        </p:nvSpPr>
        <p:spPr>
          <a:xfrm>
            <a:off x="7804121" y="3108511"/>
            <a:ext cx="336659" cy="338464"/>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defTabSz="957816"/>
            <a:r>
              <a:rPr lang="ja-JP" altLang="en-US" sz="700" b="1" dirty="0">
                <a:solidFill>
                  <a:prstClr val="white"/>
                </a:solidFill>
                <a:latin typeface="HG丸ｺﾞｼｯｸM-PRO" panose="020F0600000000000000" pitchFamily="50" charset="-128"/>
                <a:ea typeface="HG丸ｺﾞｼｯｸM-PRO" panose="020F0600000000000000" pitchFamily="50" charset="-128"/>
              </a:rPr>
              <a:t>共有</a:t>
            </a:r>
          </a:p>
        </p:txBody>
      </p:sp>
      <p:sp>
        <p:nvSpPr>
          <p:cNvPr id="104" name="円/楕円 103"/>
          <p:cNvSpPr/>
          <p:nvPr/>
        </p:nvSpPr>
        <p:spPr>
          <a:xfrm>
            <a:off x="7765075" y="5314927"/>
            <a:ext cx="343172" cy="338464"/>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defTabSz="957816"/>
            <a:r>
              <a:rPr lang="ja-JP" altLang="en-US" sz="700" b="1" dirty="0">
                <a:solidFill>
                  <a:prstClr val="white"/>
                </a:solidFill>
                <a:latin typeface="HG丸ｺﾞｼｯｸM-PRO" panose="020F0600000000000000" pitchFamily="50" charset="-128"/>
                <a:ea typeface="HG丸ｺﾞｼｯｸM-PRO" panose="020F0600000000000000" pitchFamily="50" charset="-128"/>
              </a:rPr>
              <a:t>共有</a:t>
            </a:r>
          </a:p>
        </p:txBody>
      </p:sp>
      <p:sp>
        <p:nvSpPr>
          <p:cNvPr id="86" name="正方形/長方形 85"/>
          <p:cNvSpPr/>
          <p:nvPr/>
        </p:nvSpPr>
        <p:spPr>
          <a:xfrm>
            <a:off x="3370342" y="2170340"/>
            <a:ext cx="4438717" cy="389488"/>
          </a:xfrm>
          <a:prstGeom prst="rect">
            <a:avLst/>
          </a:prstGeom>
          <a:ln>
            <a:solidFill>
              <a:schemeClr val="accent5"/>
            </a:solidFill>
          </a:ln>
        </p:spPr>
        <p:style>
          <a:lnRef idx="2">
            <a:schemeClr val="accent1"/>
          </a:lnRef>
          <a:fillRef idx="1">
            <a:schemeClr val="lt1"/>
          </a:fillRef>
          <a:effectRef idx="0">
            <a:schemeClr val="accent1"/>
          </a:effectRef>
          <a:fontRef idx="minor">
            <a:schemeClr val="dk1"/>
          </a:fontRef>
        </p:style>
        <p:txBody>
          <a:bodyPr lIns="68415" tIns="34208" rIns="68415" bIns="34208" rtlCol="0" anchor="t"/>
          <a:lstStyle/>
          <a:p>
            <a:pPr algn="ctr" defTabSz="957816"/>
            <a:r>
              <a:rPr lang="ja-JP" altLang="en-US" sz="700" b="1" dirty="0">
                <a:solidFill>
                  <a:prstClr val="black"/>
                </a:solidFill>
                <a:latin typeface="HG丸ｺﾞｼｯｸM-PRO" panose="020F0600000000000000" pitchFamily="50" charset="-128"/>
                <a:ea typeface="HG丸ｺﾞｼｯｸM-PRO" panose="020F0600000000000000" pitchFamily="50" charset="-128"/>
              </a:rPr>
              <a:t>医師会等への説明</a:t>
            </a:r>
          </a:p>
          <a:p>
            <a:pPr algn="ct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郡市医師会等に対し、連携推進策とその準備作業について趣旨を説明し理解を得る。</a:t>
            </a:r>
            <a:endParaRPr lang="en-US" altLang="ja-JP" sz="700" dirty="0">
              <a:solidFill>
                <a:prstClr val="black"/>
              </a:solidFill>
              <a:latin typeface="HG丸ｺﾞｼｯｸM-PRO" panose="020F0600000000000000" pitchFamily="50" charset="-128"/>
              <a:ea typeface="HG丸ｺﾞｼｯｸM-PRO" panose="020F0600000000000000" pitchFamily="50" charset="-128"/>
            </a:endParaRPr>
          </a:p>
          <a:p>
            <a:pPr algn="ct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その後も、適宜、進捗状況を共有する。</a:t>
            </a:r>
          </a:p>
        </p:txBody>
      </p:sp>
      <p:sp>
        <p:nvSpPr>
          <p:cNvPr id="115" name="正方形/長方形 114"/>
          <p:cNvSpPr/>
          <p:nvPr/>
        </p:nvSpPr>
        <p:spPr>
          <a:xfrm>
            <a:off x="8152243" y="3858314"/>
            <a:ext cx="1664092" cy="546808"/>
          </a:xfrm>
          <a:prstGeom prst="rect">
            <a:avLst/>
          </a:prstGeom>
          <a:ln/>
        </p:spPr>
        <p:style>
          <a:lnRef idx="2">
            <a:schemeClr val="accent3"/>
          </a:lnRef>
          <a:fillRef idx="1">
            <a:schemeClr val="lt1"/>
          </a:fillRef>
          <a:effectRef idx="0">
            <a:schemeClr val="accent3"/>
          </a:effectRef>
          <a:fontRef idx="minor">
            <a:schemeClr val="dk1"/>
          </a:fontRef>
        </p:style>
        <p:txBody>
          <a:bodyPr lIns="68415" tIns="34208" rIns="68415" bIns="34208" rtlCol="0" anchor="ctr"/>
          <a:lstStyle/>
          <a:p>
            <a:pPr algn="ctr" defTabSz="957816"/>
            <a:r>
              <a:rPr lang="ja-JP" altLang="en-US" sz="700" b="1" dirty="0">
                <a:solidFill>
                  <a:prstClr val="black"/>
                </a:solidFill>
                <a:latin typeface="HG丸ｺﾞｼｯｸM-PRO" panose="020F0600000000000000" pitchFamily="50" charset="-128"/>
                <a:ea typeface="HG丸ｺﾞｼｯｸM-PRO" panose="020F0600000000000000" pitchFamily="50" charset="-128"/>
              </a:rPr>
              <a:t>関係機関との信頼関係構築</a:t>
            </a:r>
            <a:endParaRPr lang="en-US" altLang="ja-JP" sz="700" b="1" dirty="0">
              <a:solidFill>
                <a:prstClr val="black"/>
              </a:solidFill>
              <a:latin typeface="HG丸ｺﾞｼｯｸM-PRO" panose="020F0600000000000000" pitchFamily="50" charset="-128"/>
              <a:ea typeface="HG丸ｺﾞｼｯｸM-PRO" panose="020F0600000000000000" pitchFamily="50" charset="-128"/>
            </a:endParaRPr>
          </a:p>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モデル事業における病院・ケアマネ協議において保健所・市町村、医師会、ケアマネ等関係機関との信頼関係を構築する。</a:t>
            </a:r>
            <a:endParaRPr lang="en-US" altLang="ja-JP" sz="700" dirty="0">
              <a:solidFill>
                <a:prstClr val="black"/>
              </a:solidFill>
              <a:latin typeface="HG丸ｺﾞｼｯｸM-PRO" panose="020F0600000000000000" pitchFamily="50" charset="-128"/>
              <a:ea typeface="HG丸ｺﾞｼｯｸM-PRO" panose="020F0600000000000000" pitchFamily="50" charset="-128"/>
            </a:endParaRPr>
          </a:p>
        </p:txBody>
      </p:sp>
      <p:sp>
        <p:nvSpPr>
          <p:cNvPr id="87" name="正方形/長方形 86"/>
          <p:cNvSpPr/>
          <p:nvPr/>
        </p:nvSpPr>
        <p:spPr>
          <a:xfrm>
            <a:off x="328091" y="3656006"/>
            <a:ext cx="954344" cy="284528"/>
          </a:xfrm>
          <a:prstGeom prst="rect">
            <a:avLst/>
          </a:prstGeom>
          <a:ln/>
        </p:spPr>
        <p:style>
          <a:lnRef idx="2">
            <a:schemeClr val="accent2"/>
          </a:lnRef>
          <a:fillRef idx="1">
            <a:schemeClr val="lt1"/>
          </a:fillRef>
          <a:effectRef idx="0">
            <a:schemeClr val="accent2"/>
          </a:effectRef>
          <a:fontRef idx="minor">
            <a:schemeClr val="dk1"/>
          </a:fontRef>
        </p:style>
        <p:txBody>
          <a:bodyPr wrap="square" lIns="68415" tIns="34208" rIns="68415" bIns="34208" rtlCol="0">
            <a:spAutoFit/>
          </a:bodyPr>
          <a:lstStyle/>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国アドバイザー現地支援①</a:t>
            </a:r>
          </a:p>
        </p:txBody>
      </p:sp>
      <p:sp>
        <p:nvSpPr>
          <p:cNvPr id="92" name="正方形/長方形 91"/>
          <p:cNvSpPr/>
          <p:nvPr/>
        </p:nvSpPr>
        <p:spPr>
          <a:xfrm>
            <a:off x="299993" y="4646328"/>
            <a:ext cx="957626" cy="284528"/>
          </a:xfrm>
          <a:prstGeom prst="rect">
            <a:avLst/>
          </a:prstGeom>
          <a:ln/>
        </p:spPr>
        <p:style>
          <a:lnRef idx="2">
            <a:schemeClr val="accent2"/>
          </a:lnRef>
          <a:fillRef idx="1">
            <a:schemeClr val="lt1"/>
          </a:fillRef>
          <a:effectRef idx="0">
            <a:schemeClr val="accent2"/>
          </a:effectRef>
          <a:fontRef idx="minor">
            <a:schemeClr val="dk1"/>
          </a:fontRef>
        </p:style>
        <p:txBody>
          <a:bodyPr wrap="square" lIns="68415" tIns="34208" rIns="68415" bIns="34208" rtlCol="0">
            <a:spAutoFit/>
          </a:bodyPr>
          <a:lstStyle/>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国アドバイザー現地支援②</a:t>
            </a:r>
          </a:p>
        </p:txBody>
      </p:sp>
      <p:sp>
        <p:nvSpPr>
          <p:cNvPr id="94" name="円/楕円 93"/>
          <p:cNvSpPr/>
          <p:nvPr/>
        </p:nvSpPr>
        <p:spPr>
          <a:xfrm>
            <a:off x="7771607" y="4720530"/>
            <a:ext cx="336659" cy="338464"/>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defTabSz="957816"/>
            <a:r>
              <a:rPr lang="ja-JP" altLang="en-US" sz="700" b="1" dirty="0">
                <a:solidFill>
                  <a:prstClr val="white"/>
                </a:solidFill>
                <a:latin typeface="HG丸ｺﾞｼｯｸM-PRO" panose="020F0600000000000000" pitchFamily="50" charset="-128"/>
                <a:ea typeface="HG丸ｺﾞｼｯｸM-PRO" panose="020F0600000000000000" pitchFamily="50" charset="-128"/>
              </a:rPr>
              <a:t>共有</a:t>
            </a:r>
          </a:p>
        </p:txBody>
      </p:sp>
      <p:sp>
        <p:nvSpPr>
          <p:cNvPr id="110" name="テキスト ボックス 109"/>
          <p:cNvSpPr txBox="1"/>
          <p:nvPr/>
        </p:nvSpPr>
        <p:spPr>
          <a:xfrm>
            <a:off x="300012" y="2191946"/>
            <a:ext cx="958694" cy="284528"/>
          </a:xfrm>
          <a:prstGeom prst="rect">
            <a:avLst/>
          </a:prstGeom>
          <a:ln/>
        </p:spPr>
        <p:style>
          <a:lnRef idx="2">
            <a:schemeClr val="accent2"/>
          </a:lnRef>
          <a:fillRef idx="1">
            <a:schemeClr val="lt1"/>
          </a:fillRef>
          <a:effectRef idx="0">
            <a:schemeClr val="accent2"/>
          </a:effectRef>
          <a:fontRef idx="minor">
            <a:schemeClr val="dk1"/>
          </a:fontRef>
        </p:style>
        <p:txBody>
          <a:bodyPr wrap="square" lIns="68415" tIns="34208" rIns="68415" bIns="34208" rtlCol="0">
            <a:spAutoFit/>
          </a:bodyPr>
          <a:lstStyle/>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全国都道府県担当者会議（第１回）</a:t>
            </a:r>
          </a:p>
        </p:txBody>
      </p:sp>
      <p:sp>
        <p:nvSpPr>
          <p:cNvPr id="116" name="テキスト ボックス 115"/>
          <p:cNvSpPr txBox="1"/>
          <p:nvPr/>
        </p:nvSpPr>
        <p:spPr>
          <a:xfrm>
            <a:off x="304294" y="2455828"/>
            <a:ext cx="955086" cy="284528"/>
          </a:xfrm>
          <a:prstGeom prst="rect">
            <a:avLst/>
          </a:prstGeom>
          <a:ln/>
        </p:spPr>
        <p:style>
          <a:lnRef idx="2">
            <a:schemeClr val="accent2"/>
          </a:lnRef>
          <a:fillRef idx="1">
            <a:schemeClr val="lt1"/>
          </a:fillRef>
          <a:effectRef idx="0">
            <a:schemeClr val="accent2"/>
          </a:effectRef>
          <a:fontRef idx="minor">
            <a:schemeClr val="dk1"/>
          </a:fontRef>
        </p:style>
        <p:txBody>
          <a:bodyPr wrap="square" lIns="68415" tIns="34208" rIns="68415" bIns="34208" rtlCol="0">
            <a:spAutoFit/>
          </a:bodyPr>
          <a:lstStyle/>
          <a:p>
            <a:pPr defTabSz="957816"/>
            <a:r>
              <a:rPr lang="ja-JP" altLang="en-US" sz="700" dirty="0" smtClean="0">
                <a:solidFill>
                  <a:prstClr val="black"/>
                </a:solidFill>
                <a:latin typeface="HG丸ｺﾞｼｯｸM-PRO" panose="020F0600000000000000" pitchFamily="50" charset="-128"/>
                <a:ea typeface="HG丸ｺﾞｼｯｸM-PRO" panose="020F0600000000000000" pitchFamily="50" charset="-128"/>
              </a:rPr>
              <a:t>アドバイザー</a:t>
            </a:r>
            <a:r>
              <a:rPr lang="ja-JP" altLang="en-US" sz="700" dirty="0">
                <a:solidFill>
                  <a:prstClr val="black"/>
                </a:solidFill>
                <a:latin typeface="HG丸ｺﾞｼｯｸM-PRO" panose="020F0600000000000000" pitchFamily="50" charset="-128"/>
                <a:ea typeface="HG丸ｺﾞｼｯｸM-PRO" panose="020F0600000000000000" pitchFamily="50" charset="-128"/>
              </a:rPr>
              <a:t>会議（第</a:t>
            </a:r>
            <a:r>
              <a:rPr lang="en-US" altLang="ja-JP" sz="700" dirty="0">
                <a:solidFill>
                  <a:prstClr val="black"/>
                </a:solidFill>
                <a:latin typeface="HG丸ｺﾞｼｯｸM-PRO" panose="020F0600000000000000" pitchFamily="50" charset="-128"/>
                <a:ea typeface="HG丸ｺﾞｼｯｸM-PRO" panose="020F0600000000000000" pitchFamily="50" charset="-128"/>
              </a:rPr>
              <a:t>1</a:t>
            </a:r>
            <a:r>
              <a:rPr lang="ja-JP" altLang="en-US" sz="700" dirty="0">
                <a:solidFill>
                  <a:prstClr val="black"/>
                </a:solidFill>
                <a:latin typeface="HG丸ｺﾞｼｯｸM-PRO" panose="020F0600000000000000" pitchFamily="50" charset="-128"/>
                <a:ea typeface="HG丸ｺﾞｼｯｸM-PRO" panose="020F0600000000000000" pitchFamily="50" charset="-128"/>
              </a:rPr>
              <a:t>回）</a:t>
            </a:r>
          </a:p>
        </p:txBody>
      </p:sp>
      <p:sp>
        <p:nvSpPr>
          <p:cNvPr id="117" name="テキスト ボックス 116"/>
          <p:cNvSpPr txBox="1"/>
          <p:nvPr/>
        </p:nvSpPr>
        <p:spPr>
          <a:xfrm>
            <a:off x="323157" y="3913178"/>
            <a:ext cx="959839" cy="284528"/>
          </a:xfrm>
          <a:prstGeom prst="rect">
            <a:avLst/>
          </a:prstGeom>
          <a:ln/>
        </p:spPr>
        <p:style>
          <a:lnRef idx="2">
            <a:schemeClr val="accent2"/>
          </a:lnRef>
          <a:fillRef idx="1">
            <a:schemeClr val="lt1"/>
          </a:fillRef>
          <a:effectRef idx="0">
            <a:schemeClr val="accent2"/>
          </a:effectRef>
          <a:fontRef idx="minor">
            <a:schemeClr val="dk1"/>
          </a:fontRef>
        </p:style>
        <p:txBody>
          <a:bodyPr wrap="square" lIns="68415" tIns="34208" rIns="68415" bIns="34208" rtlCol="0">
            <a:spAutoFit/>
          </a:bodyPr>
          <a:lstStyle>
            <a:defPPr>
              <a:defRPr lang="ja-JP"/>
            </a:defPPr>
            <a:lvl1pPr>
              <a:defRPr sz="1000">
                <a:solidFill>
                  <a:prstClr val="black"/>
                </a:solidFill>
                <a:latin typeface="HG丸ｺﾞｼｯｸM-PRO" panose="020F0600000000000000" pitchFamily="50" charset="-128"/>
                <a:ea typeface="HG丸ｺﾞｼｯｸM-PRO" panose="020F0600000000000000"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57816"/>
            <a:r>
              <a:rPr lang="ja-JP" altLang="en-US" sz="700" dirty="0" smtClean="0"/>
              <a:t>アドバイザー</a:t>
            </a:r>
            <a:r>
              <a:rPr lang="ja-JP" altLang="en-US" sz="700" dirty="0"/>
              <a:t>会議（第２回）</a:t>
            </a:r>
            <a:endParaRPr lang="en-US" altLang="ja-JP" sz="700" dirty="0"/>
          </a:p>
        </p:txBody>
      </p:sp>
      <p:sp>
        <p:nvSpPr>
          <p:cNvPr id="120" name="テキスト ボックス 119"/>
          <p:cNvSpPr txBox="1"/>
          <p:nvPr/>
        </p:nvSpPr>
        <p:spPr>
          <a:xfrm>
            <a:off x="323138" y="4273217"/>
            <a:ext cx="959838" cy="284528"/>
          </a:xfrm>
          <a:prstGeom prst="rect">
            <a:avLst/>
          </a:prstGeom>
          <a:ln/>
        </p:spPr>
        <p:style>
          <a:lnRef idx="2">
            <a:schemeClr val="accent2"/>
          </a:lnRef>
          <a:fillRef idx="1">
            <a:schemeClr val="lt1"/>
          </a:fillRef>
          <a:effectRef idx="0">
            <a:schemeClr val="accent2"/>
          </a:effectRef>
          <a:fontRef idx="minor">
            <a:schemeClr val="dk1"/>
          </a:fontRef>
        </p:style>
        <p:txBody>
          <a:bodyPr wrap="square" lIns="68415" tIns="34208" rIns="68415" bIns="34208" rtlCol="0">
            <a:spAutoFit/>
          </a:bodyPr>
          <a:lstStyle/>
          <a:p>
            <a:pPr defTabSz="957816"/>
            <a:r>
              <a:rPr lang="ja-JP" altLang="en-US" sz="700" dirty="0">
                <a:solidFill>
                  <a:prstClr val="black"/>
                </a:solidFill>
                <a:latin typeface="HG丸ｺﾞｼｯｸM-PRO" panose="020F0600000000000000" pitchFamily="50" charset="-128"/>
                <a:ea typeface="HG丸ｺﾞｼｯｸM-PRO" panose="020F0600000000000000" pitchFamily="50" charset="-128"/>
              </a:rPr>
              <a:t>全国都道府県担当者会議（第２回）</a:t>
            </a:r>
          </a:p>
        </p:txBody>
      </p:sp>
      <p:sp>
        <p:nvSpPr>
          <p:cNvPr id="123" name="テキスト ボックス 122"/>
          <p:cNvSpPr txBox="1"/>
          <p:nvPr/>
        </p:nvSpPr>
        <p:spPr>
          <a:xfrm>
            <a:off x="300012" y="5880776"/>
            <a:ext cx="1020538" cy="284528"/>
          </a:xfrm>
          <a:prstGeom prst="rect">
            <a:avLst/>
          </a:prstGeom>
          <a:ln/>
        </p:spPr>
        <p:style>
          <a:lnRef idx="2">
            <a:schemeClr val="accent2"/>
          </a:lnRef>
          <a:fillRef idx="1">
            <a:schemeClr val="lt1"/>
          </a:fillRef>
          <a:effectRef idx="0">
            <a:schemeClr val="accent2"/>
          </a:effectRef>
          <a:fontRef idx="minor">
            <a:schemeClr val="dk1"/>
          </a:fontRef>
        </p:style>
        <p:txBody>
          <a:bodyPr wrap="square" lIns="68415" tIns="34208" rIns="68415" bIns="34208" rtlCol="0">
            <a:spAutoFit/>
          </a:bodyPr>
          <a:lstStyle>
            <a:defPPr>
              <a:defRPr lang="ja-JP"/>
            </a:defPPr>
            <a:lvl1pPr>
              <a:defRPr sz="1000">
                <a:solidFill>
                  <a:prstClr val="black"/>
                </a:solidFill>
                <a:latin typeface="HG丸ｺﾞｼｯｸM-PRO" panose="020F0600000000000000" pitchFamily="50" charset="-128"/>
                <a:ea typeface="HG丸ｺﾞｼｯｸM-PRO" panose="020F0600000000000000"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57816"/>
            <a:r>
              <a:rPr lang="ja-JP" altLang="en-US" sz="700" dirty="0"/>
              <a:t>全国都道府県担当者会議（第３回）</a:t>
            </a:r>
            <a:endParaRPr lang="en-US" altLang="ja-JP" sz="700" dirty="0"/>
          </a:p>
        </p:txBody>
      </p:sp>
      <p:sp>
        <p:nvSpPr>
          <p:cNvPr id="96" name="テキスト ボックス 95"/>
          <p:cNvSpPr txBox="1"/>
          <p:nvPr/>
        </p:nvSpPr>
        <p:spPr>
          <a:xfrm>
            <a:off x="5024097" y="6693120"/>
            <a:ext cx="3057235" cy="176806"/>
          </a:xfrm>
          <a:prstGeom prst="rect">
            <a:avLst/>
          </a:prstGeom>
          <a:noFill/>
        </p:spPr>
        <p:txBody>
          <a:bodyPr wrap="none" lIns="68415" tIns="34208" rIns="68415" bIns="34208" rtlCol="0">
            <a:spAutoFit/>
          </a:bodyPr>
          <a:lstStyle/>
          <a:p>
            <a:pPr defTabSz="957816"/>
            <a:r>
              <a:rPr lang="ja-JP" altLang="en-US" sz="700" dirty="0">
                <a:solidFill>
                  <a:prstClr val="black"/>
                </a:solidFill>
              </a:rPr>
              <a:t>＊都道府県、市町村等の役割分担については、地域の実情に応じて検討する</a:t>
            </a:r>
          </a:p>
        </p:txBody>
      </p:sp>
      <p:sp>
        <p:nvSpPr>
          <p:cNvPr id="71" name="正方形/長方形 70"/>
          <p:cNvSpPr/>
          <p:nvPr/>
        </p:nvSpPr>
        <p:spPr>
          <a:xfrm>
            <a:off x="1214004" y="6520603"/>
            <a:ext cx="8598137" cy="198735"/>
          </a:xfrm>
          <a:prstGeom prst="rect">
            <a:avLst/>
          </a:prstGeom>
          <a:ln/>
        </p:spPr>
        <p:style>
          <a:lnRef idx="1">
            <a:schemeClr val="accent4"/>
          </a:lnRef>
          <a:fillRef idx="3">
            <a:schemeClr val="accent4"/>
          </a:fillRef>
          <a:effectRef idx="2">
            <a:schemeClr val="accent4"/>
          </a:effectRef>
          <a:fontRef idx="minor">
            <a:schemeClr val="lt1"/>
          </a:fontRef>
        </p:style>
        <p:txBody>
          <a:bodyPr lIns="68415" tIns="34208" rIns="68415" bIns="34208" rtlCol="0" anchor="ctr"/>
          <a:lstStyle/>
          <a:p>
            <a:pPr algn="ctr" defTabSz="957816"/>
            <a:r>
              <a:rPr lang="ja-JP" altLang="en-US" sz="900" b="1" dirty="0">
                <a:solidFill>
                  <a:prstClr val="white"/>
                </a:solidFill>
                <a:latin typeface="HG丸ｺﾞｼｯｸM-PRO" panose="020F0600000000000000" pitchFamily="50" charset="-128"/>
                <a:ea typeface="HG丸ｺﾞｼｯｸM-PRO" panose="020F0600000000000000" pitchFamily="50" charset="-128"/>
              </a:rPr>
              <a:t>在宅医療・介護連携を推進する取り組みを開始</a:t>
            </a:r>
          </a:p>
        </p:txBody>
      </p:sp>
      <p:sp>
        <p:nvSpPr>
          <p:cNvPr id="124" name="正方形/長方形 123"/>
          <p:cNvSpPr/>
          <p:nvPr/>
        </p:nvSpPr>
        <p:spPr>
          <a:xfrm>
            <a:off x="3405848" y="2202182"/>
            <a:ext cx="4367670" cy="325804"/>
          </a:xfrm>
          <a:prstGeom prst="rect">
            <a:avLst/>
          </a:prstGeom>
          <a:noFill/>
          <a:ln>
            <a:solidFill>
              <a:srgbClr val="00B050"/>
            </a:solidFill>
          </a:ln>
        </p:spPr>
        <p:style>
          <a:lnRef idx="2">
            <a:schemeClr val="accent3"/>
          </a:lnRef>
          <a:fillRef idx="1">
            <a:schemeClr val="lt1"/>
          </a:fillRef>
          <a:effectRef idx="0">
            <a:schemeClr val="accent3"/>
          </a:effectRef>
          <a:fontRef idx="minor">
            <a:schemeClr val="dk1"/>
          </a:fontRef>
        </p:style>
        <p:txBody>
          <a:bodyPr lIns="68415" tIns="34208" rIns="68415" bIns="34208" rtlCol="0" anchor="t"/>
          <a:lstStyle/>
          <a:p>
            <a:pPr algn="ctr" defTabSz="957816"/>
            <a:endParaRPr lang="ja-JP" altLang="en-US" sz="700" dirty="0">
              <a:solidFill>
                <a:prstClr val="black"/>
              </a:solidFill>
              <a:latin typeface="HG丸ｺﾞｼｯｸM-PRO" panose="020F0600000000000000" pitchFamily="50" charset="-128"/>
              <a:ea typeface="HG丸ｺﾞｼｯｸM-PRO" panose="020F0600000000000000" pitchFamily="50" charset="-128"/>
            </a:endParaRPr>
          </a:p>
        </p:txBody>
      </p:sp>
      <p:sp>
        <p:nvSpPr>
          <p:cNvPr id="91" name="テキスト ボックス 90"/>
          <p:cNvSpPr txBox="1"/>
          <p:nvPr/>
        </p:nvSpPr>
        <p:spPr>
          <a:xfrm>
            <a:off x="289482" y="6168808"/>
            <a:ext cx="1031050" cy="284528"/>
          </a:xfrm>
          <a:prstGeom prst="rect">
            <a:avLst/>
          </a:prstGeom>
          <a:ln/>
        </p:spPr>
        <p:style>
          <a:lnRef idx="2">
            <a:schemeClr val="accent2"/>
          </a:lnRef>
          <a:fillRef idx="1">
            <a:schemeClr val="lt1"/>
          </a:fillRef>
          <a:effectRef idx="0">
            <a:schemeClr val="accent2"/>
          </a:effectRef>
          <a:fontRef idx="minor">
            <a:schemeClr val="dk1"/>
          </a:fontRef>
        </p:style>
        <p:txBody>
          <a:bodyPr wrap="square" lIns="68415" tIns="34208" rIns="68415" bIns="34208" rtlCol="0">
            <a:spAutoFit/>
          </a:bodyPr>
          <a:lstStyle>
            <a:defPPr>
              <a:defRPr lang="ja-JP"/>
            </a:defPPr>
            <a:lvl1pPr>
              <a:defRPr sz="1000">
                <a:solidFill>
                  <a:prstClr val="black"/>
                </a:solidFill>
                <a:latin typeface="HG丸ｺﾞｼｯｸM-PRO" panose="020F0600000000000000" pitchFamily="50" charset="-128"/>
                <a:ea typeface="HG丸ｺﾞｼｯｸM-PRO" panose="020F0600000000000000"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57816"/>
            <a:r>
              <a:rPr lang="ja-JP" altLang="en-US" sz="700" dirty="0" smtClean="0"/>
              <a:t>アドバイザー会議</a:t>
            </a:r>
            <a:endParaRPr lang="en-US" altLang="ja-JP" sz="700" dirty="0" smtClean="0"/>
          </a:p>
          <a:p>
            <a:pPr defTabSz="957816"/>
            <a:r>
              <a:rPr lang="ja-JP" altLang="en-US" sz="700" dirty="0" smtClean="0"/>
              <a:t>（第３回</a:t>
            </a:r>
            <a:r>
              <a:rPr lang="ja-JP" altLang="en-US" sz="700" dirty="0"/>
              <a:t>）</a:t>
            </a:r>
            <a:endParaRPr lang="en-US" altLang="ja-JP" sz="700" dirty="0"/>
          </a:p>
        </p:txBody>
      </p:sp>
      <p:sp>
        <p:nvSpPr>
          <p:cNvPr id="105" name="スライド番号プレースホルダー 3"/>
          <p:cNvSpPr>
            <a:spLocks noGrp="1"/>
          </p:cNvSpPr>
          <p:nvPr>
            <p:ph type="sldNum" sz="quarter" idx="12"/>
          </p:nvPr>
        </p:nvSpPr>
        <p:spPr>
          <a:xfrm>
            <a:off x="7620742" y="6592305"/>
            <a:ext cx="2311400" cy="365125"/>
          </a:xfrm>
        </p:spPr>
        <p:txBody>
          <a:bodyPr/>
          <a:lstStyle/>
          <a:p>
            <a:fld id="{5A02BD7A-635E-43A0-8464-FD5073BFE4FA}" type="slidenum">
              <a:rPr lang="ja-JP" altLang="en-US" sz="1600">
                <a:solidFill>
                  <a:prstClr val="black"/>
                </a:solidFill>
              </a:rPr>
              <a:pPr/>
              <a:t>33</a:t>
            </a:fld>
            <a:endParaRPr lang="ja-JP" altLang="en-US" sz="1600" dirty="0">
              <a:solidFill>
                <a:prstClr val="black"/>
              </a:solidFill>
            </a:endParaRPr>
          </a:p>
        </p:txBody>
      </p:sp>
    </p:spTree>
    <p:extLst>
      <p:ext uri="{BB962C8B-B14F-4D97-AF65-F5344CB8AC3E}">
        <p14:creationId xmlns:p14="http://schemas.microsoft.com/office/powerpoint/2010/main" val="3179100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652694742"/>
              </p:ext>
            </p:extLst>
          </p:nvPr>
        </p:nvGraphicFramePr>
        <p:xfrm>
          <a:off x="76230" y="899315"/>
          <a:ext cx="9791153" cy="5693367"/>
        </p:xfrm>
        <a:graphic>
          <a:graphicData uri="http://schemas.openxmlformats.org/drawingml/2006/table">
            <a:tbl>
              <a:tblPr>
                <a:tableStyleId>{5C22544A-7EE6-4342-B048-85BDC9FD1C3A}</a:tableStyleId>
              </a:tblPr>
              <a:tblGrid>
                <a:gridCol w="700325"/>
                <a:gridCol w="1872208"/>
                <a:gridCol w="864096"/>
                <a:gridCol w="432048"/>
                <a:gridCol w="5922476"/>
              </a:tblGrid>
              <a:tr h="255214">
                <a:tc>
                  <a:txBody>
                    <a:bodyPr/>
                    <a:lstStyle/>
                    <a:p>
                      <a:pPr algn="ctr" fontAlgn="ctr"/>
                      <a:r>
                        <a:rPr lang="ja-JP" altLang="en-US" sz="1600" b="1" u="none" strike="noStrike" dirty="0">
                          <a:effectLst/>
                          <a:latin typeface="ＭＳ Ｐゴシック" panose="020B0600070205080204" pitchFamily="50" charset="-128"/>
                          <a:ea typeface="ＭＳ Ｐゴシック" panose="020B0600070205080204" pitchFamily="50" charset="-128"/>
                        </a:rPr>
                        <a:t>年月</a:t>
                      </a:r>
                      <a:endPar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nchor="ctr">
                    <a:solidFill>
                      <a:schemeClr val="accent1">
                        <a:lumMod val="60000"/>
                        <a:lumOff val="40000"/>
                      </a:schemeClr>
                    </a:solidFill>
                  </a:tcPr>
                </a:tc>
                <a:tc>
                  <a:txBody>
                    <a:bodyPr/>
                    <a:lstStyle/>
                    <a:p>
                      <a:pPr algn="ctr" fontAlgn="ctr"/>
                      <a:r>
                        <a:rPr lang="ja-JP" altLang="en-US" sz="1600" b="1" u="none" strike="noStrike" dirty="0">
                          <a:effectLst/>
                          <a:latin typeface="ＭＳ Ｐゴシック" panose="020B0600070205080204" pitchFamily="50" charset="-128"/>
                          <a:ea typeface="ＭＳ Ｐゴシック" panose="020B0600070205080204" pitchFamily="50" charset="-128"/>
                        </a:rPr>
                        <a:t>会議名</a:t>
                      </a:r>
                      <a:endPar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nchor="ctr">
                    <a:solidFill>
                      <a:schemeClr val="accent1">
                        <a:lumMod val="60000"/>
                        <a:lumOff val="40000"/>
                      </a:schemeClr>
                    </a:solidFill>
                  </a:tcPr>
                </a:tc>
                <a:tc>
                  <a:txBody>
                    <a:bodyPr/>
                    <a:lstStyle/>
                    <a:p>
                      <a:pPr algn="ctr" fontAlgn="ctr"/>
                      <a:r>
                        <a:rPr lang="ja-JP" altLang="en-US" sz="1600" b="1" u="none" strike="noStrike" dirty="0" smtClean="0">
                          <a:effectLst/>
                          <a:latin typeface="ＭＳ Ｐゴシック" panose="020B0600070205080204" pitchFamily="50" charset="-128"/>
                          <a:ea typeface="ＭＳ Ｐゴシック" panose="020B0600070205080204" pitchFamily="50" charset="-128"/>
                        </a:rPr>
                        <a:t>開催</a:t>
                      </a:r>
                      <a:r>
                        <a:rPr lang="ja-JP" altLang="en-US" sz="1600" b="1" u="none" strike="noStrike" dirty="0">
                          <a:effectLst/>
                          <a:latin typeface="ＭＳ Ｐゴシック" panose="020B0600070205080204" pitchFamily="50" charset="-128"/>
                          <a:ea typeface="ＭＳ Ｐゴシック" panose="020B0600070205080204" pitchFamily="50" charset="-128"/>
                        </a:rPr>
                        <a:t>場所</a:t>
                      </a:r>
                      <a:endPar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nchor="ctr">
                    <a:solidFill>
                      <a:schemeClr val="accent1">
                        <a:lumMod val="60000"/>
                        <a:lumOff val="40000"/>
                      </a:schemeClr>
                    </a:solidFill>
                  </a:tcPr>
                </a:tc>
                <a:tc gridSpan="2">
                  <a:txBody>
                    <a:bodyPr/>
                    <a:lstStyle/>
                    <a:p>
                      <a:pPr algn="ctr" fontAlgn="ctr"/>
                      <a:r>
                        <a:rPr lang="ja-JP" altLang="en-US" sz="1600" b="1" u="none" strike="noStrike" dirty="0">
                          <a:effectLst/>
                          <a:latin typeface="ＭＳ Ｐゴシック" panose="020B0600070205080204" pitchFamily="50" charset="-128"/>
                          <a:ea typeface="ＭＳ Ｐゴシック" panose="020B0600070205080204" pitchFamily="50" charset="-128"/>
                        </a:rPr>
                        <a:t>概要</a:t>
                      </a:r>
                      <a:endPar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nchor="ctr">
                    <a:solidFill>
                      <a:schemeClr val="accent1">
                        <a:lumMod val="60000"/>
                        <a:lumOff val="40000"/>
                      </a:schemeClr>
                    </a:solidFill>
                  </a:tcPr>
                </a:tc>
                <a:tc hMerge="1">
                  <a:txBody>
                    <a:bodyPr/>
                    <a:lstStyle/>
                    <a:p>
                      <a:endParaRPr kumimoji="1" lang="ja-JP" altLang="en-US"/>
                    </a:p>
                  </a:txBody>
                  <a:tcPr/>
                </a:tc>
              </a:tr>
              <a:tr h="114231">
                <a:tc rowSpan="2">
                  <a:txBody>
                    <a:bodyPr/>
                    <a:lstStyle/>
                    <a:p>
                      <a:pPr algn="r" fontAlgn="t"/>
                      <a:r>
                        <a:rPr lang="ja-JP" altLang="en-US" sz="1200" b="1" u="none" strike="noStrike" dirty="0">
                          <a:effectLst/>
                          <a:latin typeface="ＭＳ Ｐゴシック" panose="020B0600070205080204" pitchFamily="50" charset="-128"/>
                          <a:ea typeface="ＭＳ Ｐゴシック" panose="020B0600070205080204" pitchFamily="50" charset="-128"/>
                        </a:rPr>
                        <a:t>平成</a:t>
                      </a:r>
                      <a:r>
                        <a:rPr lang="en-US" altLang="ja-JP" sz="1200" b="1" u="none" strike="noStrike" dirty="0">
                          <a:effectLst/>
                          <a:latin typeface="ＭＳ Ｐゴシック" panose="020B0600070205080204" pitchFamily="50" charset="-128"/>
                          <a:ea typeface="ＭＳ Ｐゴシック" panose="020B0600070205080204" pitchFamily="50" charset="-128"/>
                        </a:rPr>
                        <a:t>26</a:t>
                      </a:r>
                      <a:r>
                        <a:rPr lang="ja-JP" altLang="en-US" sz="1200" b="1" u="none" strike="noStrike" dirty="0">
                          <a:effectLst/>
                          <a:latin typeface="ＭＳ Ｐゴシック" panose="020B0600070205080204" pitchFamily="50" charset="-128"/>
                          <a:ea typeface="ＭＳ Ｐゴシック" panose="020B0600070205080204" pitchFamily="50" charset="-128"/>
                        </a:rPr>
                        <a:t>年</a:t>
                      </a:r>
                      <a:br>
                        <a:rPr lang="ja-JP" altLang="en-US" sz="1200" b="1" u="none" strike="noStrike" dirty="0">
                          <a:effectLst/>
                          <a:latin typeface="ＭＳ Ｐゴシック" panose="020B0600070205080204" pitchFamily="50" charset="-128"/>
                          <a:ea typeface="ＭＳ Ｐゴシック" panose="020B0600070205080204" pitchFamily="50" charset="-128"/>
                        </a:rPr>
                      </a:br>
                      <a:r>
                        <a:rPr lang="en-US" altLang="ja-JP" sz="1200" b="1" u="none" strike="noStrike" dirty="0">
                          <a:effectLst/>
                          <a:latin typeface="ＭＳ Ｐゴシック" panose="020B0600070205080204" pitchFamily="50" charset="-128"/>
                          <a:ea typeface="ＭＳ Ｐゴシック" panose="020B0600070205080204" pitchFamily="50" charset="-128"/>
                        </a:rPr>
                        <a:t>4</a:t>
                      </a:r>
                      <a:r>
                        <a:rPr lang="ja-JP" altLang="en-US" sz="1200" b="1" u="none" strike="noStrike" dirty="0" smtClean="0">
                          <a:effectLst/>
                          <a:latin typeface="ＭＳ Ｐゴシック" panose="020B0600070205080204" pitchFamily="50" charset="-128"/>
                          <a:ea typeface="ＭＳ Ｐゴシック" panose="020B0600070205080204" pitchFamily="50" charset="-128"/>
                        </a:rPr>
                        <a:t>月</a:t>
                      </a:r>
                      <a:r>
                        <a:rPr lang="en-US" altLang="ja-JP" sz="1200" b="1" u="none" strike="noStrike" dirty="0" smtClean="0">
                          <a:effectLst/>
                          <a:latin typeface="ＭＳ Ｐゴシック" panose="020B0600070205080204" pitchFamily="50" charset="-128"/>
                          <a:ea typeface="ＭＳ Ｐゴシック" panose="020B0600070205080204" pitchFamily="50" charset="-128"/>
                        </a:rPr>
                        <a:t>24</a:t>
                      </a:r>
                      <a:r>
                        <a:rPr lang="ja-JP" altLang="en-US" sz="1200" b="1" u="none" strike="noStrike" dirty="0" smtClean="0">
                          <a:effectLst/>
                          <a:latin typeface="ＭＳ Ｐゴシック" panose="020B0600070205080204" pitchFamily="50" charset="-128"/>
                          <a:ea typeface="ＭＳ Ｐゴシック" panose="020B0600070205080204" pitchFamily="50" charset="-128"/>
                        </a:rPr>
                        <a:t>日</a:t>
                      </a:r>
                      <a:endPar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tc>
                <a:tc rowSpan="2">
                  <a:txBody>
                    <a:bodyPr/>
                    <a:lstStyle/>
                    <a:p>
                      <a:pPr algn="l" fontAlgn="t"/>
                      <a:r>
                        <a:rPr lang="zh-CN" altLang="en-US" sz="1200" b="1" u="none" strike="noStrike" dirty="0" smtClean="0">
                          <a:effectLst/>
                          <a:latin typeface="ＭＳ Ｐゴシック" panose="020B0600070205080204" pitchFamily="50" charset="-128"/>
                          <a:ea typeface="ＭＳ Ｐゴシック" panose="020B0600070205080204" pitchFamily="50" charset="-128"/>
                        </a:rPr>
                        <a:t>都道府県担当者</a:t>
                      </a:r>
                      <a:r>
                        <a:rPr lang="ja-JP" altLang="en-US" sz="1200" b="1" u="none" strike="noStrike" dirty="0" smtClean="0">
                          <a:effectLst/>
                          <a:latin typeface="ＭＳ Ｐゴシック" panose="020B0600070205080204" pitchFamily="50" charset="-128"/>
                          <a:ea typeface="ＭＳ Ｐゴシック" panose="020B0600070205080204" pitchFamily="50" charset="-128"/>
                        </a:rPr>
                        <a:t>等</a:t>
                      </a:r>
                      <a:r>
                        <a:rPr lang="zh-CN" altLang="en-US" sz="1200" b="1" u="none" strike="noStrike" dirty="0" smtClean="0">
                          <a:effectLst/>
                          <a:latin typeface="ＭＳ Ｐゴシック" panose="020B0600070205080204" pitchFamily="50" charset="-128"/>
                          <a:ea typeface="ＭＳ Ｐゴシック" panose="020B0600070205080204" pitchFamily="50" charset="-128"/>
                        </a:rPr>
                        <a:t>会議</a:t>
                      </a:r>
                      <a:endParaRPr lang="en-US" altLang="zh-CN" sz="1200" b="1" u="none" strike="noStrike" dirty="0" smtClean="0">
                        <a:effectLst/>
                        <a:latin typeface="ＭＳ Ｐゴシック" panose="020B0600070205080204" pitchFamily="50" charset="-128"/>
                        <a:ea typeface="ＭＳ Ｐゴシック" panose="020B0600070205080204" pitchFamily="50" charset="-128"/>
                      </a:endParaRPr>
                    </a:p>
                    <a:p>
                      <a:pPr algn="l" fontAlgn="t"/>
                      <a:r>
                        <a:rPr lang="zh-CN" altLang="en-US" sz="1200" b="1" u="none" strike="noStrike" dirty="0" smtClean="0">
                          <a:effectLst/>
                          <a:latin typeface="ＭＳ Ｐゴシック" panose="020B0600070205080204" pitchFamily="50" charset="-128"/>
                          <a:ea typeface="ＭＳ Ｐゴシック" panose="020B0600070205080204" pitchFamily="50" charset="-128"/>
                        </a:rPr>
                        <a:t>（</a:t>
                      </a:r>
                      <a:r>
                        <a:rPr lang="zh-CN" altLang="en-US" sz="1200" b="1" u="none" strike="noStrike" dirty="0">
                          <a:effectLst/>
                          <a:latin typeface="ＭＳ Ｐゴシック" panose="020B0600070205080204" pitchFamily="50" charset="-128"/>
                          <a:ea typeface="ＭＳ Ｐゴシック" panose="020B0600070205080204" pitchFamily="50" charset="-128"/>
                        </a:rPr>
                        <a:t>第１回）</a:t>
                      </a:r>
                      <a:endParaRPr lang="zh-CN"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tc>
                <a:tc rowSpan="4">
                  <a:txBody>
                    <a:bodyPr/>
                    <a:lstStyle/>
                    <a:p>
                      <a:pPr algn="ctr" fontAlgn="t"/>
                      <a:r>
                        <a:rPr lang="ja-JP" altLang="en-US" sz="1200" u="none" strike="noStrike" dirty="0">
                          <a:effectLst/>
                          <a:latin typeface="ＭＳ Ｐゴシック" panose="020B0600070205080204" pitchFamily="50" charset="-128"/>
                          <a:ea typeface="ＭＳ Ｐゴシック" panose="020B0600070205080204" pitchFamily="50" charset="-128"/>
                        </a:rPr>
                        <a:t>東京</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tc>
                <a:tc>
                  <a:txBody>
                    <a:bodyPr/>
                    <a:lstStyle/>
                    <a:p>
                      <a:pPr algn="l" fontAlgn="t"/>
                      <a:r>
                        <a:rPr lang="en-US" altLang="ja-JP" sz="1200" u="none" strike="noStrike" dirty="0">
                          <a:effectLst/>
                          <a:latin typeface="ＭＳ Ｐゴシック" panose="020B0600070205080204" pitchFamily="50" charset="-128"/>
                          <a:ea typeface="ＭＳ Ｐゴシック" panose="020B0600070205080204" pitchFamily="50" charset="-128"/>
                        </a:rPr>
                        <a:t>[</a:t>
                      </a:r>
                      <a:r>
                        <a:rPr lang="ja-JP" altLang="en-US" sz="1200" u="none" strike="noStrike" dirty="0">
                          <a:effectLst/>
                          <a:latin typeface="ＭＳ Ｐゴシック" panose="020B0600070205080204" pitchFamily="50" charset="-128"/>
                          <a:ea typeface="ＭＳ Ｐゴシック" panose="020B0600070205080204" pitchFamily="50" charset="-128"/>
                        </a:rPr>
                        <a:t>目的</a:t>
                      </a:r>
                      <a:r>
                        <a:rPr lang="en-US" altLang="ja-JP" sz="1200" u="none" strike="noStrike" dirty="0">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tc>
                <a:tc>
                  <a:txBody>
                    <a:bodyPr/>
                    <a:lstStyle/>
                    <a:p>
                      <a:pPr algn="l" fontAlgn="t"/>
                      <a:r>
                        <a:rPr lang="ja-JP" altLang="en-US" sz="1200" u="none" strike="noStrike" dirty="0" smtClean="0">
                          <a:effectLst/>
                          <a:latin typeface="ＭＳ Ｐゴシック" panose="020B0600070205080204" pitchFamily="50" charset="-128"/>
                          <a:ea typeface="ＭＳ Ｐゴシック" panose="020B0600070205080204" pitchFamily="50" charset="-128"/>
                        </a:rPr>
                        <a:t>在宅</a:t>
                      </a:r>
                      <a:r>
                        <a:rPr lang="ja-JP" altLang="en-US" sz="1200" u="none" strike="noStrike" dirty="0">
                          <a:effectLst/>
                          <a:latin typeface="ＭＳ Ｐゴシック" panose="020B0600070205080204" pitchFamily="50" charset="-128"/>
                          <a:ea typeface="ＭＳ Ｐゴシック" panose="020B0600070205080204" pitchFamily="50" charset="-128"/>
                        </a:rPr>
                        <a:t>医療・介護連携に関する共通認識の醸成とモデル事業の説明</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tc>
              </a:tr>
              <a:tr h="72769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t"/>
                      <a:r>
                        <a:rPr lang="en-US" altLang="ja-JP" sz="1200" u="none" strike="noStrike" dirty="0">
                          <a:effectLst/>
                          <a:latin typeface="ＭＳ Ｐゴシック" panose="020B0600070205080204" pitchFamily="50" charset="-128"/>
                          <a:ea typeface="ＭＳ Ｐゴシック" panose="020B0600070205080204" pitchFamily="50" charset="-128"/>
                        </a:rPr>
                        <a:t>[</a:t>
                      </a:r>
                      <a:r>
                        <a:rPr lang="ja-JP" altLang="en-US" sz="1200" u="none" strike="noStrike" dirty="0">
                          <a:effectLst/>
                          <a:latin typeface="ＭＳ Ｐゴシック" panose="020B0600070205080204" pitchFamily="50" charset="-128"/>
                          <a:ea typeface="ＭＳ Ｐゴシック" panose="020B0600070205080204" pitchFamily="50" charset="-128"/>
                        </a:rPr>
                        <a:t>内容</a:t>
                      </a:r>
                      <a:r>
                        <a:rPr lang="en-US" altLang="ja-JP" sz="1200" u="none" strike="noStrike" dirty="0">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tc>
                <a:tc>
                  <a:txBody>
                    <a:bodyPr/>
                    <a:lstStyle/>
                    <a:p>
                      <a:pPr algn="l" fontAlgn="t"/>
                      <a:r>
                        <a:rPr lang="ja-JP" altLang="en-US" sz="1200" u="none" strike="noStrike" dirty="0" smtClean="0">
                          <a:effectLst/>
                          <a:latin typeface="ＭＳ Ｐゴシック" panose="020B0600070205080204" pitchFamily="50" charset="-128"/>
                          <a:ea typeface="ＭＳ Ｐゴシック" panose="020B0600070205080204" pitchFamily="50" charset="-128"/>
                        </a:rPr>
                        <a:t>①</a:t>
                      </a:r>
                      <a:r>
                        <a:rPr lang="ja-JP" altLang="en-US" sz="1200" u="none" strike="noStrike" dirty="0">
                          <a:effectLst/>
                          <a:latin typeface="ＭＳ Ｐゴシック" panose="020B0600070205080204" pitchFamily="50" charset="-128"/>
                          <a:ea typeface="ＭＳ Ｐゴシック" panose="020B0600070205080204" pitchFamily="50" charset="-128"/>
                        </a:rPr>
                        <a:t>国から政策等に関する情報提供</a:t>
                      </a:r>
                      <a:br>
                        <a:rPr lang="ja-JP" altLang="en-US" sz="1200" u="none" strike="noStrike" dirty="0">
                          <a:effectLst/>
                          <a:latin typeface="ＭＳ Ｐゴシック" panose="020B0600070205080204" pitchFamily="50" charset="-128"/>
                          <a:ea typeface="ＭＳ Ｐゴシック" panose="020B0600070205080204" pitchFamily="50" charset="-128"/>
                        </a:rPr>
                      </a:br>
                      <a:r>
                        <a:rPr lang="ja-JP" altLang="en-US" sz="1200" u="none" strike="noStrike" dirty="0">
                          <a:effectLst/>
                          <a:latin typeface="ＭＳ Ｐゴシック" panose="020B0600070205080204" pitchFamily="50" charset="-128"/>
                          <a:ea typeface="ＭＳ Ｐゴシック" panose="020B0600070205080204" pitchFamily="50" charset="-128"/>
                        </a:rPr>
                        <a:t>②先進地からの事例報告（都道府県、保健所、市区町村等）　　　　</a:t>
                      </a:r>
                      <a:br>
                        <a:rPr lang="ja-JP" altLang="en-US" sz="1200" u="none" strike="noStrike" dirty="0">
                          <a:effectLst/>
                          <a:latin typeface="ＭＳ Ｐゴシック" panose="020B0600070205080204" pitchFamily="50" charset="-128"/>
                          <a:ea typeface="ＭＳ Ｐゴシック" panose="020B0600070205080204" pitchFamily="50" charset="-128"/>
                        </a:rPr>
                      </a:br>
                      <a:r>
                        <a:rPr lang="ja-JP" altLang="en-US" sz="1200" u="none" strike="noStrike" dirty="0">
                          <a:effectLst/>
                          <a:latin typeface="ＭＳ Ｐゴシック" panose="020B0600070205080204" pitchFamily="50" charset="-128"/>
                          <a:ea typeface="ＭＳ Ｐゴシック" panose="020B0600070205080204" pitchFamily="50" charset="-128"/>
                        </a:rPr>
                        <a:t>③在宅医療・介護連携を推進する取り組み（以下、「連携推進策」という。）の準備及び退院支援ルール策定に関する進め方を事業関係者間で共有する</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tc>
              </a:tr>
              <a:tr h="235849">
                <a:tc rowSpan="2">
                  <a:txBody>
                    <a:bodyPr/>
                    <a:lstStyle/>
                    <a:p>
                      <a:pPr algn="r" fontAlgn="t"/>
                      <a:r>
                        <a:rPr lang="ja-JP" altLang="en-US" sz="1200" u="none" strike="noStrike" dirty="0">
                          <a:effectLst/>
                          <a:latin typeface="ＭＳ Ｐゴシック" panose="020B0600070205080204" pitchFamily="50" charset="-128"/>
                          <a:ea typeface="ＭＳ Ｐゴシック" panose="020B0600070205080204" pitchFamily="50" charset="-128"/>
                        </a:rPr>
                        <a:t>　</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同日</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tc>
                <a:tc rowSpan="2">
                  <a:txBody>
                    <a:bodyPr/>
                    <a:lstStyle/>
                    <a:p>
                      <a:pPr algn="l" fontAlgn="t"/>
                      <a:r>
                        <a:rPr lang="ja-JP" altLang="en-US" sz="1200" u="none" strike="noStrike" dirty="0" smtClean="0">
                          <a:effectLst/>
                          <a:latin typeface="ＭＳ Ｐゴシック" panose="020B0600070205080204" pitchFamily="50" charset="-128"/>
                          <a:ea typeface="ＭＳ Ｐゴシック" panose="020B0600070205080204" pitchFamily="50" charset="-128"/>
                        </a:rPr>
                        <a:t>アドバイザー会議（</a:t>
                      </a:r>
                      <a:r>
                        <a:rPr lang="ja-JP" altLang="en-US" sz="1200" u="none" strike="noStrike" dirty="0">
                          <a:effectLst/>
                          <a:latin typeface="ＭＳ Ｐゴシック" panose="020B0600070205080204" pitchFamily="50" charset="-128"/>
                          <a:ea typeface="ＭＳ Ｐゴシック" panose="020B0600070205080204" pitchFamily="50" charset="-128"/>
                        </a:rPr>
                        <a:t>第１回</a:t>
                      </a:r>
                      <a:r>
                        <a:rPr lang="ja-JP" altLang="en-US" sz="1200" u="none" strike="noStrike" dirty="0" smtClean="0">
                          <a:effectLst/>
                          <a:latin typeface="ＭＳ Ｐゴシック" panose="020B0600070205080204" pitchFamily="50" charset="-128"/>
                          <a:ea typeface="ＭＳ Ｐゴシック" panose="020B0600070205080204" pitchFamily="50" charset="-128"/>
                        </a:rPr>
                        <a:t>）</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tc>
                <a:tc vMerge="1">
                  <a:txBody>
                    <a:bodyPr/>
                    <a:lstStyle/>
                    <a:p>
                      <a:endParaRPr kumimoji="1" lang="ja-JP" altLang="en-US"/>
                    </a:p>
                  </a:txBody>
                  <a:tcPr/>
                </a:tc>
                <a:tc>
                  <a:txBody>
                    <a:bodyPr/>
                    <a:lstStyle/>
                    <a:p>
                      <a:pPr algn="l" fontAlgn="t"/>
                      <a:r>
                        <a:rPr lang="en-US" altLang="ja-JP" sz="1200" u="none" strike="noStrike" dirty="0">
                          <a:effectLst/>
                          <a:latin typeface="ＭＳ Ｐゴシック" panose="020B0600070205080204" pitchFamily="50" charset="-128"/>
                          <a:ea typeface="ＭＳ Ｐゴシック" panose="020B0600070205080204" pitchFamily="50" charset="-128"/>
                        </a:rPr>
                        <a:t>[</a:t>
                      </a:r>
                      <a:r>
                        <a:rPr lang="ja-JP" altLang="en-US" sz="1200" u="none" strike="noStrike" dirty="0">
                          <a:effectLst/>
                          <a:latin typeface="ＭＳ Ｐゴシック" panose="020B0600070205080204" pitchFamily="50" charset="-128"/>
                          <a:ea typeface="ＭＳ Ｐゴシック" panose="020B0600070205080204" pitchFamily="50" charset="-128"/>
                        </a:rPr>
                        <a:t>目的</a:t>
                      </a:r>
                      <a:r>
                        <a:rPr lang="en-US" altLang="ja-JP" sz="1200" u="none" strike="noStrike" dirty="0">
                          <a:effectLst/>
                          <a:latin typeface="ＭＳ Ｐゴシック" panose="020B0600070205080204" pitchFamily="50" charset="-128"/>
                          <a:ea typeface="ＭＳ Ｐゴシック" panose="020B0600070205080204" pitchFamily="50" charset="-128"/>
                        </a:rPr>
                        <a:t>]</a:t>
                      </a:r>
                      <a:r>
                        <a:rPr lang="ja-JP" altLang="en-US" sz="1200" u="none" strike="noStrike" dirty="0">
                          <a:effectLst/>
                          <a:latin typeface="ＭＳ Ｐゴシック" panose="020B0600070205080204" pitchFamily="50" charset="-128"/>
                          <a:ea typeface="ＭＳ Ｐゴシック" panose="020B0600070205080204" pitchFamily="50" charset="-128"/>
                        </a:rPr>
                        <a:t>　</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tc>
                <a:tc>
                  <a:txBody>
                    <a:bodyPr/>
                    <a:lstStyle/>
                    <a:p>
                      <a:pPr algn="l" fontAlgn="t"/>
                      <a:r>
                        <a:rPr lang="ja-JP" altLang="en-US" sz="1200" u="none" strike="noStrike" dirty="0" smtClean="0">
                          <a:effectLst/>
                          <a:latin typeface="ＭＳ Ｐゴシック" panose="020B0600070205080204" pitchFamily="50" charset="-128"/>
                          <a:ea typeface="ＭＳ Ｐゴシック" panose="020B0600070205080204" pitchFamily="50" charset="-128"/>
                        </a:rPr>
                        <a:t>モデル</a:t>
                      </a:r>
                      <a:r>
                        <a:rPr lang="ja-JP" altLang="en-US" sz="1200" u="none" strike="noStrike" dirty="0">
                          <a:effectLst/>
                          <a:latin typeface="ＭＳ Ｐゴシック" panose="020B0600070205080204" pitchFamily="50" charset="-128"/>
                          <a:ea typeface="ＭＳ Ｐゴシック" panose="020B0600070205080204" pitchFamily="50" charset="-128"/>
                        </a:rPr>
                        <a:t>二次医療圏域における方針の共有</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tc>
              </a:tr>
              <a:tr h="27437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en-US" altLang="ja-JP" sz="1200" u="none" strike="noStrike" dirty="0">
                          <a:effectLst/>
                          <a:latin typeface="ＭＳ Ｐゴシック" panose="020B0600070205080204" pitchFamily="50" charset="-128"/>
                          <a:ea typeface="ＭＳ Ｐゴシック" panose="020B0600070205080204" pitchFamily="50" charset="-128"/>
                        </a:rPr>
                        <a:t>[</a:t>
                      </a:r>
                      <a:r>
                        <a:rPr lang="ja-JP" altLang="en-US" sz="1200" u="none" strike="noStrike" dirty="0">
                          <a:effectLst/>
                          <a:latin typeface="ＭＳ Ｐゴシック" panose="020B0600070205080204" pitchFamily="50" charset="-128"/>
                          <a:ea typeface="ＭＳ Ｐゴシック" panose="020B0600070205080204" pitchFamily="50" charset="-128"/>
                        </a:rPr>
                        <a:t>内容</a:t>
                      </a:r>
                      <a:r>
                        <a:rPr lang="en-US" altLang="ja-JP" sz="1200" u="none" strike="noStrike" dirty="0">
                          <a:effectLst/>
                          <a:latin typeface="ＭＳ Ｐゴシック" panose="020B0600070205080204" pitchFamily="50" charset="-128"/>
                          <a:ea typeface="ＭＳ Ｐゴシック" panose="020B0600070205080204" pitchFamily="50" charset="-128"/>
                        </a:rPr>
                        <a:t>]</a:t>
                      </a:r>
                      <a:r>
                        <a:rPr lang="ja-JP" altLang="en-US" sz="1200" u="none" strike="noStrike" dirty="0">
                          <a:effectLst/>
                          <a:latin typeface="ＭＳ Ｐゴシック" panose="020B0600070205080204" pitchFamily="50" charset="-128"/>
                          <a:ea typeface="ＭＳ Ｐゴシック" panose="020B0600070205080204" pitchFamily="50" charset="-128"/>
                        </a:rPr>
                        <a:t>　</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nchor="ctr"/>
                </a:tc>
                <a:tc>
                  <a:txBody>
                    <a:bodyPr/>
                    <a:lstStyle/>
                    <a:p>
                      <a:pPr algn="l" fontAlgn="t"/>
                      <a:r>
                        <a:rPr lang="ja-JP" altLang="en-US" sz="1200" u="none" strike="noStrike" dirty="0" smtClean="0">
                          <a:effectLst/>
                          <a:latin typeface="ＭＳ Ｐゴシック" panose="020B0600070205080204" pitchFamily="50" charset="-128"/>
                          <a:ea typeface="ＭＳ Ｐゴシック" panose="020B0600070205080204" pitchFamily="50" charset="-128"/>
                        </a:rPr>
                        <a:t>①</a:t>
                      </a:r>
                      <a:r>
                        <a:rPr lang="ja-JP" altLang="en-US" sz="1200" u="none" strike="noStrike" dirty="0">
                          <a:effectLst/>
                          <a:latin typeface="ＭＳ Ｐゴシック" panose="020B0600070205080204" pitchFamily="50" charset="-128"/>
                          <a:ea typeface="ＭＳ Ｐゴシック" panose="020B0600070205080204" pitchFamily="50" charset="-128"/>
                        </a:rPr>
                        <a:t>連携推進策準備支援における県アドバイザーの役割と具体的業務の確認</a:t>
                      </a:r>
                      <a:br>
                        <a:rPr lang="ja-JP" altLang="en-US" sz="1200" u="none" strike="noStrike" dirty="0">
                          <a:effectLst/>
                          <a:latin typeface="ＭＳ Ｐゴシック" panose="020B0600070205080204" pitchFamily="50" charset="-128"/>
                          <a:ea typeface="ＭＳ Ｐゴシック" panose="020B0600070205080204" pitchFamily="50" charset="-128"/>
                        </a:rPr>
                      </a:br>
                      <a:r>
                        <a:rPr lang="ja-JP" altLang="en-US" sz="1200" u="none" strike="noStrike" dirty="0">
                          <a:effectLst/>
                          <a:latin typeface="ＭＳ Ｐゴシック" panose="020B0600070205080204" pitchFamily="50" charset="-128"/>
                          <a:ea typeface="ＭＳ Ｐゴシック" panose="020B0600070205080204" pitchFamily="50" charset="-128"/>
                        </a:rPr>
                        <a:t>②退院支援ルール策定マニュアルの活用法を共有</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nchor="ctr"/>
                </a:tc>
              </a:tr>
              <a:tr h="235849">
                <a:tc rowSpan="2">
                  <a:txBody>
                    <a:bodyPr/>
                    <a:lstStyle/>
                    <a:p>
                      <a:pPr algn="r" fontAlgn="t"/>
                      <a:r>
                        <a:rPr lang="en-US" altLang="ja-JP" sz="1200" u="none" strike="noStrike" dirty="0" smtClean="0">
                          <a:effectLst/>
                          <a:latin typeface="ＭＳ Ｐゴシック" panose="020B0600070205080204" pitchFamily="50" charset="-128"/>
                          <a:ea typeface="ＭＳ Ｐゴシック" panose="020B0600070205080204" pitchFamily="50" charset="-128"/>
                        </a:rPr>
                        <a:t>6</a:t>
                      </a:r>
                      <a:r>
                        <a:rPr lang="ja-JP" altLang="en-US" sz="1200" u="none" strike="noStrike" dirty="0" smtClean="0">
                          <a:effectLst/>
                          <a:latin typeface="ＭＳ Ｐゴシック" panose="020B0600070205080204" pitchFamily="50" charset="-128"/>
                          <a:ea typeface="ＭＳ Ｐゴシック" panose="020B0600070205080204" pitchFamily="50" charset="-128"/>
                        </a:rPr>
                        <a:t>月頃</a:t>
                      </a:r>
                      <a:r>
                        <a:rPr lang="ja-JP" altLang="en-US" sz="1200" u="none" strike="noStrike" dirty="0">
                          <a:effectLst/>
                          <a:latin typeface="ＭＳ Ｐゴシック" panose="020B0600070205080204" pitchFamily="50" charset="-128"/>
                          <a:ea typeface="ＭＳ Ｐゴシック" panose="020B0600070205080204" pitchFamily="50" charset="-128"/>
                        </a:rPr>
                        <a:t/>
                      </a:r>
                      <a:br>
                        <a:rPr lang="ja-JP" altLang="en-US" sz="1200" u="none" strike="noStrike" dirty="0">
                          <a:effectLst/>
                          <a:latin typeface="ＭＳ Ｐゴシック" panose="020B0600070205080204" pitchFamily="50" charset="-128"/>
                          <a:ea typeface="ＭＳ Ｐゴシック" panose="020B0600070205080204" pitchFamily="50" charset="-128"/>
                        </a:rPr>
                      </a:b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tc>
                <a:tc rowSpan="2">
                  <a:txBody>
                    <a:bodyPr/>
                    <a:lstStyle/>
                    <a:p>
                      <a:pPr algn="l" fontAlgn="t"/>
                      <a:r>
                        <a:rPr lang="ja-JP" altLang="en-US" sz="1200" u="none" strike="noStrike" dirty="0">
                          <a:effectLst/>
                          <a:latin typeface="ＭＳ Ｐゴシック" panose="020B0600070205080204" pitchFamily="50" charset="-128"/>
                          <a:ea typeface="ＭＳ Ｐゴシック" panose="020B0600070205080204" pitchFamily="50" charset="-128"/>
                        </a:rPr>
                        <a:t>国アドバイザー実地</a:t>
                      </a:r>
                      <a:r>
                        <a:rPr lang="ja-JP" altLang="en-US" sz="1200" u="none" strike="noStrike" dirty="0" smtClean="0">
                          <a:effectLst/>
                          <a:latin typeface="ＭＳ Ｐゴシック" panose="020B0600070205080204" pitchFamily="50" charset="-128"/>
                          <a:ea typeface="ＭＳ Ｐゴシック" panose="020B0600070205080204" pitchFamily="50" charset="-128"/>
                        </a:rPr>
                        <a:t>支援　（</a:t>
                      </a:r>
                      <a:r>
                        <a:rPr lang="ja-JP" altLang="en-US" sz="1200" u="none" strike="noStrike" dirty="0">
                          <a:effectLst/>
                          <a:latin typeface="ＭＳ Ｐゴシック" panose="020B0600070205080204" pitchFamily="50" charset="-128"/>
                          <a:ea typeface="ＭＳ Ｐゴシック" panose="020B0600070205080204" pitchFamily="50" charset="-128"/>
                        </a:rPr>
                        <a:t>第１期）</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tc>
                <a:tc rowSpan="2">
                  <a:txBody>
                    <a:bodyPr/>
                    <a:lstStyle/>
                    <a:p>
                      <a:pPr algn="ctr" fontAlgn="t"/>
                      <a:r>
                        <a:rPr lang="ja-JP" altLang="en-US" sz="1200" u="none" strike="noStrike">
                          <a:effectLst/>
                          <a:latin typeface="ＭＳ Ｐゴシック" panose="020B0600070205080204" pitchFamily="50" charset="-128"/>
                          <a:ea typeface="ＭＳ Ｐゴシック" panose="020B0600070205080204" pitchFamily="50" charset="-128"/>
                        </a:rPr>
                        <a:t>モデル</a:t>
                      </a:r>
                      <a:br>
                        <a:rPr lang="ja-JP" altLang="en-US" sz="1200" u="none" strike="noStrike">
                          <a:effectLst/>
                          <a:latin typeface="ＭＳ Ｐゴシック" panose="020B0600070205080204" pitchFamily="50" charset="-128"/>
                          <a:ea typeface="ＭＳ Ｐゴシック" panose="020B0600070205080204" pitchFamily="50" charset="-128"/>
                        </a:rPr>
                      </a:br>
                      <a:r>
                        <a:rPr lang="ja-JP" altLang="en-US" sz="1200" u="none" strike="noStrike">
                          <a:effectLst/>
                          <a:latin typeface="ＭＳ Ｐゴシック" panose="020B0600070205080204" pitchFamily="50" charset="-128"/>
                          <a:ea typeface="ＭＳ Ｐゴシック" panose="020B0600070205080204" pitchFamily="50" charset="-128"/>
                        </a:rPr>
                        <a:t>圏域</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tc>
                <a:tc>
                  <a:txBody>
                    <a:bodyPr/>
                    <a:lstStyle/>
                    <a:p>
                      <a:pPr algn="l" fontAlgn="t"/>
                      <a:r>
                        <a:rPr lang="en-US" altLang="ja-JP" sz="1200" u="none" strike="noStrike" dirty="0">
                          <a:effectLst/>
                          <a:latin typeface="ＭＳ Ｐゴシック" panose="020B0600070205080204" pitchFamily="50" charset="-128"/>
                          <a:ea typeface="ＭＳ Ｐゴシック" panose="020B0600070205080204" pitchFamily="50" charset="-128"/>
                        </a:rPr>
                        <a:t>[</a:t>
                      </a:r>
                      <a:r>
                        <a:rPr lang="ja-JP" altLang="en-US" sz="1200" u="none" strike="noStrike" dirty="0">
                          <a:effectLst/>
                          <a:latin typeface="ＭＳ Ｐゴシック" panose="020B0600070205080204" pitchFamily="50" charset="-128"/>
                          <a:ea typeface="ＭＳ Ｐゴシック" panose="020B0600070205080204" pitchFamily="50" charset="-128"/>
                        </a:rPr>
                        <a:t>目的</a:t>
                      </a:r>
                      <a:r>
                        <a:rPr lang="en-US" altLang="ja-JP" sz="1200" u="none" strike="noStrike" dirty="0" smtClean="0">
                          <a:effectLst/>
                          <a:latin typeface="ＭＳ Ｐゴシック" panose="020B0600070205080204" pitchFamily="50" charset="-128"/>
                          <a:ea typeface="ＭＳ Ｐゴシック" panose="020B0600070205080204" pitchFamily="50" charset="-128"/>
                        </a:rPr>
                        <a:t>]</a:t>
                      </a:r>
                      <a:r>
                        <a:rPr lang="ja-JP" altLang="en-US" sz="1200" u="none" strike="noStrike" dirty="0">
                          <a:effectLst/>
                          <a:latin typeface="ＭＳ Ｐゴシック" panose="020B0600070205080204" pitchFamily="50" charset="-128"/>
                          <a:ea typeface="ＭＳ Ｐゴシック" panose="020B0600070205080204" pitchFamily="50" charset="-128"/>
                        </a:rPr>
                        <a:t>　</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tc>
                <a:tc>
                  <a:txBody>
                    <a:bodyPr/>
                    <a:lstStyle/>
                    <a:p>
                      <a:pPr algn="l" fontAlgn="t"/>
                      <a:r>
                        <a:rPr lang="ja-JP" altLang="en-US" sz="1200" u="none" strike="noStrike" dirty="0" smtClean="0">
                          <a:effectLst/>
                          <a:latin typeface="ＭＳ Ｐゴシック" panose="020B0600070205080204" pitchFamily="50" charset="-128"/>
                          <a:ea typeface="ＭＳ Ｐゴシック" panose="020B0600070205080204" pitchFamily="50" charset="-128"/>
                        </a:rPr>
                        <a:t>モデル圏</a:t>
                      </a:r>
                      <a:r>
                        <a:rPr lang="ja-JP" altLang="en-US" sz="1200" u="none" strike="noStrike" dirty="0">
                          <a:effectLst/>
                          <a:latin typeface="ＭＳ Ｐゴシック" panose="020B0600070205080204" pitchFamily="50" charset="-128"/>
                          <a:ea typeface="ＭＳ Ｐゴシック" panose="020B0600070205080204" pitchFamily="50" charset="-128"/>
                        </a:rPr>
                        <a:t>域内の病院を組織化する</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tc>
              </a:tr>
              <a:tr h="16808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t"/>
                      <a:r>
                        <a:rPr lang="en-US" altLang="ja-JP" sz="1200" u="none" strike="noStrike" dirty="0">
                          <a:effectLst/>
                          <a:latin typeface="ＭＳ Ｐゴシック" panose="020B0600070205080204" pitchFamily="50" charset="-128"/>
                          <a:ea typeface="ＭＳ Ｐゴシック" panose="020B0600070205080204" pitchFamily="50" charset="-128"/>
                        </a:rPr>
                        <a:t>[</a:t>
                      </a:r>
                      <a:r>
                        <a:rPr lang="ja-JP" altLang="en-US" sz="1200" u="none" strike="noStrike" dirty="0">
                          <a:effectLst/>
                          <a:latin typeface="ＭＳ Ｐゴシック" panose="020B0600070205080204" pitchFamily="50" charset="-128"/>
                          <a:ea typeface="ＭＳ Ｐゴシック" panose="020B0600070205080204" pitchFamily="50" charset="-128"/>
                        </a:rPr>
                        <a:t>内容</a:t>
                      </a:r>
                      <a:r>
                        <a:rPr lang="en-US" altLang="ja-JP" sz="1200" u="none" strike="noStrike" dirty="0" smtClean="0">
                          <a:effectLst/>
                          <a:latin typeface="ＭＳ Ｐゴシック" panose="020B0600070205080204" pitchFamily="50" charset="-128"/>
                          <a:ea typeface="ＭＳ Ｐゴシック" panose="020B0600070205080204" pitchFamily="50" charset="-128"/>
                        </a:rPr>
                        <a:t>]</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tc>
                <a:tc>
                  <a:txBody>
                    <a:bodyPr/>
                    <a:lstStyle/>
                    <a:p>
                      <a:pPr algn="l" fontAlgn="t"/>
                      <a:r>
                        <a:rPr lang="ja-JP" altLang="en-US" sz="1200" u="none" strike="noStrike" dirty="0" smtClean="0">
                          <a:effectLst/>
                          <a:latin typeface="ＭＳ Ｐゴシック" panose="020B0600070205080204" pitchFamily="50" charset="-128"/>
                          <a:ea typeface="ＭＳ Ｐゴシック" panose="020B0600070205080204" pitchFamily="50" charset="-128"/>
                        </a:rPr>
                        <a:t>モデル圏</a:t>
                      </a:r>
                      <a:r>
                        <a:rPr lang="ja-JP" altLang="en-US" sz="1200" u="none" strike="noStrike" dirty="0">
                          <a:effectLst/>
                          <a:latin typeface="ＭＳ Ｐゴシック" panose="020B0600070205080204" pitchFamily="50" charset="-128"/>
                          <a:ea typeface="ＭＳ Ｐゴシック" panose="020B0600070205080204" pitchFamily="50" charset="-128"/>
                        </a:rPr>
                        <a:t>域内の病院へ組織化を直接的に働きかけ、関係者へ必要な助言を行う</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tc>
              </a:tr>
              <a:tr h="235849">
                <a:tc rowSpan="2">
                  <a:txBody>
                    <a:bodyPr/>
                    <a:lstStyle/>
                    <a:p>
                      <a:pPr algn="r" fontAlgn="t"/>
                      <a:r>
                        <a:rPr lang="ja-JP" altLang="en-US" sz="1200" b="1" u="none" strike="noStrike" dirty="0">
                          <a:effectLst/>
                          <a:latin typeface="ＭＳ Ｐゴシック" panose="020B0600070205080204" pitchFamily="50" charset="-128"/>
                          <a:ea typeface="ＭＳ Ｐゴシック" panose="020B0600070205080204" pitchFamily="50" charset="-128"/>
                        </a:rPr>
                        <a:t>夏頃</a:t>
                      </a:r>
                      <a:endPar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tc>
                <a:tc rowSpan="2">
                  <a:txBody>
                    <a:bodyPr/>
                    <a:lstStyle/>
                    <a:p>
                      <a:pPr algn="l" fontAlgn="t"/>
                      <a:r>
                        <a:rPr lang="zh-CN" altLang="en-US" sz="1200" b="1" u="none" strike="noStrike" dirty="0" smtClean="0">
                          <a:effectLst/>
                          <a:latin typeface="ＭＳ Ｐゴシック" panose="020B0600070205080204" pitchFamily="50" charset="-128"/>
                          <a:ea typeface="ＭＳ Ｐゴシック" panose="020B0600070205080204" pitchFamily="50" charset="-128"/>
                        </a:rPr>
                        <a:t>都道府県担当者</a:t>
                      </a:r>
                      <a:r>
                        <a:rPr lang="ja-JP" altLang="en-US" sz="1200" b="1" u="none" strike="noStrike" dirty="0" smtClean="0">
                          <a:effectLst/>
                          <a:latin typeface="ＭＳ Ｐゴシック" panose="020B0600070205080204" pitchFamily="50" charset="-128"/>
                          <a:ea typeface="ＭＳ Ｐゴシック" panose="020B0600070205080204" pitchFamily="50" charset="-128"/>
                        </a:rPr>
                        <a:t>等</a:t>
                      </a:r>
                      <a:r>
                        <a:rPr lang="zh-CN" altLang="en-US" sz="1200" b="1" u="none" strike="noStrike" dirty="0" smtClean="0">
                          <a:effectLst/>
                          <a:latin typeface="ＭＳ Ｐゴシック" panose="020B0600070205080204" pitchFamily="50" charset="-128"/>
                          <a:ea typeface="ＭＳ Ｐゴシック" panose="020B0600070205080204" pitchFamily="50" charset="-128"/>
                        </a:rPr>
                        <a:t>会議</a:t>
                      </a:r>
                      <a:endParaRPr lang="en-US" altLang="zh-CN" sz="1200" b="1" u="none" strike="noStrike" dirty="0" smtClean="0">
                        <a:effectLst/>
                        <a:latin typeface="ＭＳ Ｐゴシック" panose="020B0600070205080204" pitchFamily="50" charset="-128"/>
                        <a:ea typeface="ＭＳ Ｐゴシック" panose="020B0600070205080204" pitchFamily="50" charset="-128"/>
                      </a:endParaRPr>
                    </a:p>
                    <a:p>
                      <a:pPr algn="l" fontAlgn="t"/>
                      <a:r>
                        <a:rPr lang="zh-CN" altLang="en-US" sz="1200" b="1" u="none" strike="noStrike" dirty="0" smtClean="0">
                          <a:effectLst/>
                          <a:latin typeface="ＭＳ Ｐゴシック" panose="020B0600070205080204" pitchFamily="50" charset="-128"/>
                          <a:ea typeface="ＭＳ Ｐゴシック" panose="020B0600070205080204" pitchFamily="50" charset="-128"/>
                        </a:rPr>
                        <a:t>（</a:t>
                      </a:r>
                      <a:r>
                        <a:rPr lang="zh-CN" altLang="en-US" sz="1200" b="1" u="none" strike="noStrike" dirty="0">
                          <a:effectLst/>
                          <a:latin typeface="ＭＳ Ｐゴシック" panose="020B0600070205080204" pitchFamily="50" charset="-128"/>
                          <a:ea typeface="ＭＳ Ｐゴシック" panose="020B0600070205080204" pitchFamily="50" charset="-128"/>
                        </a:rPr>
                        <a:t>第２回）</a:t>
                      </a:r>
                      <a:endParaRPr lang="zh-CN"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tc>
                <a:tc rowSpan="2">
                  <a:txBody>
                    <a:bodyPr/>
                    <a:lstStyle/>
                    <a:p>
                      <a:pPr algn="ctr" fontAlgn="t"/>
                      <a:r>
                        <a:rPr lang="ja-JP" altLang="en-US" sz="1200" u="none" strike="noStrike" dirty="0">
                          <a:effectLst/>
                          <a:latin typeface="ＭＳ Ｐゴシック" panose="020B0600070205080204" pitchFamily="50" charset="-128"/>
                          <a:ea typeface="ＭＳ Ｐゴシック" panose="020B0600070205080204" pitchFamily="50" charset="-128"/>
                        </a:rPr>
                        <a:t>東京</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tc>
                <a:tc>
                  <a:txBody>
                    <a:bodyPr/>
                    <a:lstStyle/>
                    <a:p>
                      <a:pPr algn="l" fontAlgn="t"/>
                      <a:r>
                        <a:rPr lang="en-US" altLang="ja-JP" sz="1200" u="none" strike="noStrike" dirty="0">
                          <a:effectLst/>
                          <a:latin typeface="ＭＳ Ｐゴシック" panose="020B0600070205080204" pitchFamily="50" charset="-128"/>
                          <a:ea typeface="ＭＳ Ｐゴシック" panose="020B0600070205080204" pitchFamily="50" charset="-128"/>
                        </a:rPr>
                        <a:t>[</a:t>
                      </a:r>
                      <a:r>
                        <a:rPr lang="ja-JP" altLang="en-US" sz="1200" u="none" strike="noStrike" dirty="0">
                          <a:effectLst/>
                          <a:latin typeface="ＭＳ Ｐゴシック" panose="020B0600070205080204" pitchFamily="50" charset="-128"/>
                          <a:ea typeface="ＭＳ Ｐゴシック" panose="020B0600070205080204" pitchFamily="50" charset="-128"/>
                        </a:rPr>
                        <a:t>目的</a:t>
                      </a:r>
                      <a:r>
                        <a:rPr lang="en-US" altLang="ja-JP" sz="1200" u="none" strike="noStrike" dirty="0" smtClean="0">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tc>
                <a:tc>
                  <a:txBody>
                    <a:bodyPr/>
                    <a:lstStyle/>
                    <a:p>
                      <a:pPr algn="l" fontAlgn="t"/>
                      <a:r>
                        <a:rPr lang="ja-JP" altLang="en-US" sz="1200" u="none" strike="noStrike" dirty="0" smtClean="0">
                          <a:effectLst/>
                          <a:latin typeface="ＭＳ Ｐゴシック" panose="020B0600070205080204" pitchFamily="50" charset="-128"/>
                          <a:ea typeface="ＭＳ Ｐゴシック" panose="020B0600070205080204" pitchFamily="50" charset="-128"/>
                        </a:rPr>
                        <a:t>在宅</a:t>
                      </a:r>
                      <a:r>
                        <a:rPr lang="ja-JP" altLang="en-US" sz="1200" u="none" strike="noStrike" dirty="0">
                          <a:effectLst/>
                          <a:latin typeface="ＭＳ Ｐゴシック" panose="020B0600070205080204" pitchFamily="50" charset="-128"/>
                          <a:ea typeface="ＭＳ Ｐゴシック" panose="020B0600070205080204" pitchFamily="50" charset="-128"/>
                        </a:rPr>
                        <a:t>医療・介護連携に係る最新の情報を共有する</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tc>
              </a:tr>
              <a:tr h="36621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t"/>
                      <a:r>
                        <a:rPr lang="en-US" altLang="ja-JP" sz="1200" u="none" strike="noStrike" dirty="0">
                          <a:effectLst/>
                          <a:latin typeface="ＭＳ Ｐゴシック" panose="020B0600070205080204" pitchFamily="50" charset="-128"/>
                          <a:ea typeface="ＭＳ Ｐゴシック" panose="020B0600070205080204" pitchFamily="50" charset="-128"/>
                        </a:rPr>
                        <a:t>[</a:t>
                      </a:r>
                      <a:r>
                        <a:rPr lang="ja-JP" altLang="en-US" sz="1200" u="none" strike="noStrike" dirty="0">
                          <a:effectLst/>
                          <a:latin typeface="ＭＳ Ｐゴシック" panose="020B0600070205080204" pitchFamily="50" charset="-128"/>
                          <a:ea typeface="ＭＳ Ｐゴシック" panose="020B0600070205080204" pitchFamily="50" charset="-128"/>
                        </a:rPr>
                        <a:t>内容</a:t>
                      </a:r>
                      <a:r>
                        <a:rPr lang="en-US" altLang="ja-JP" sz="1200" u="none" strike="noStrike" dirty="0" smtClean="0">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tc>
                <a:tc>
                  <a:txBody>
                    <a:bodyPr/>
                    <a:lstStyle/>
                    <a:p>
                      <a:pPr algn="l" fontAlgn="t"/>
                      <a:r>
                        <a:rPr lang="ja-JP" altLang="en-US" sz="1200" u="none" strike="noStrike" dirty="0" smtClean="0">
                          <a:effectLst/>
                          <a:latin typeface="ＭＳ Ｐゴシック" panose="020B0600070205080204" pitchFamily="50" charset="-128"/>
                          <a:ea typeface="ＭＳ Ｐゴシック" panose="020B0600070205080204" pitchFamily="50" charset="-128"/>
                        </a:rPr>
                        <a:t>①</a:t>
                      </a:r>
                      <a:r>
                        <a:rPr lang="ja-JP" altLang="en-US" sz="1200" u="none" strike="noStrike" dirty="0">
                          <a:effectLst/>
                          <a:latin typeface="ＭＳ Ｐゴシック" panose="020B0600070205080204" pitchFamily="50" charset="-128"/>
                          <a:ea typeface="ＭＳ Ｐゴシック" panose="020B0600070205080204" pitchFamily="50" charset="-128"/>
                        </a:rPr>
                        <a:t>国から政策等に関する情報提供</a:t>
                      </a:r>
                      <a:br>
                        <a:rPr lang="ja-JP" altLang="en-US" sz="1200" u="none" strike="noStrike" dirty="0">
                          <a:effectLst/>
                          <a:latin typeface="ＭＳ Ｐゴシック" panose="020B0600070205080204" pitchFamily="50" charset="-128"/>
                          <a:ea typeface="ＭＳ Ｐゴシック" panose="020B0600070205080204" pitchFamily="50" charset="-128"/>
                        </a:rPr>
                      </a:br>
                      <a:r>
                        <a:rPr lang="ja-JP" altLang="en-US" sz="1200" u="none" strike="noStrike" dirty="0">
                          <a:effectLst/>
                          <a:latin typeface="ＭＳ Ｐゴシック" panose="020B0600070205080204" pitchFamily="50" charset="-128"/>
                          <a:ea typeface="ＭＳ Ｐゴシック" panose="020B0600070205080204" pitchFamily="50" charset="-128"/>
                        </a:rPr>
                        <a:t>②各モデル圏域の連携推進策の準備及び退院支援ルール策定の進捗状況を共有</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tc>
              </a:tr>
              <a:tr h="0">
                <a:tc rowSpan="2">
                  <a:txBody>
                    <a:bodyPr/>
                    <a:lstStyle/>
                    <a:p>
                      <a:pPr algn="r" fontAlgn="t"/>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同日</a:t>
                      </a:r>
                      <a:r>
                        <a:rPr lang="ja-JP" altLang="en-US" sz="1200" u="none" strike="noStrike" dirty="0">
                          <a:effectLst/>
                          <a:latin typeface="ＭＳ Ｐゴシック" panose="020B0600070205080204" pitchFamily="50" charset="-128"/>
                          <a:ea typeface="ＭＳ Ｐゴシック" panose="020B0600070205080204" pitchFamily="50" charset="-128"/>
                        </a:rPr>
                        <a:t>　</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tc>
                <a:tc rowSpan="2">
                  <a:txBody>
                    <a:bodyPr/>
                    <a:lstStyle/>
                    <a:p>
                      <a:pPr algn="l" fontAlgn="t"/>
                      <a:r>
                        <a:rPr lang="ja-JP" altLang="en-US" sz="1200" u="none" strike="noStrike" dirty="0" smtClean="0">
                          <a:effectLst/>
                          <a:latin typeface="ＭＳ Ｐゴシック" panose="020B0600070205080204" pitchFamily="50" charset="-128"/>
                          <a:ea typeface="ＭＳ Ｐゴシック" panose="020B0600070205080204" pitchFamily="50" charset="-128"/>
                        </a:rPr>
                        <a:t>アドバイザー会議（</a:t>
                      </a:r>
                      <a:r>
                        <a:rPr lang="ja-JP" altLang="en-US" sz="1200" u="none" strike="noStrike" dirty="0">
                          <a:effectLst/>
                          <a:latin typeface="ＭＳ Ｐゴシック" panose="020B0600070205080204" pitchFamily="50" charset="-128"/>
                          <a:ea typeface="ＭＳ Ｐゴシック" panose="020B0600070205080204" pitchFamily="50" charset="-128"/>
                        </a:rPr>
                        <a:t>第２回</a:t>
                      </a:r>
                      <a:r>
                        <a:rPr lang="ja-JP" altLang="en-US" sz="1200" u="none" strike="noStrike" dirty="0" smtClean="0">
                          <a:effectLst/>
                          <a:latin typeface="ＭＳ Ｐゴシック" panose="020B0600070205080204" pitchFamily="50" charset="-128"/>
                          <a:ea typeface="ＭＳ Ｐゴシック" panose="020B0600070205080204" pitchFamily="50" charset="-128"/>
                        </a:rPr>
                        <a:t>）</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tc>
                <a:tc rowSpan="2">
                  <a:txBody>
                    <a:bodyPr/>
                    <a:lstStyle/>
                    <a:p>
                      <a:pPr algn="ctr" fontAlgn="t"/>
                      <a:r>
                        <a:rPr lang="ja-JP" altLang="en-US" sz="1200" u="none" strike="noStrike" dirty="0">
                          <a:effectLst/>
                          <a:latin typeface="ＭＳ Ｐゴシック" panose="020B0600070205080204" pitchFamily="50" charset="-128"/>
                          <a:ea typeface="ＭＳ Ｐゴシック" panose="020B0600070205080204" pitchFamily="50" charset="-128"/>
                        </a:rPr>
                        <a:t>東京</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tc>
                <a:tc>
                  <a:txBody>
                    <a:bodyPr/>
                    <a:lstStyle/>
                    <a:p>
                      <a:pPr algn="l" fontAlgn="t"/>
                      <a:r>
                        <a:rPr lang="en-US" altLang="ja-JP" sz="1200" u="none" strike="noStrike" dirty="0">
                          <a:effectLst/>
                          <a:latin typeface="ＭＳ Ｐゴシック" panose="020B0600070205080204" pitchFamily="50" charset="-128"/>
                          <a:ea typeface="ＭＳ Ｐゴシック" panose="020B0600070205080204" pitchFamily="50" charset="-128"/>
                        </a:rPr>
                        <a:t>[</a:t>
                      </a:r>
                      <a:r>
                        <a:rPr lang="ja-JP" altLang="en-US" sz="1200" u="none" strike="noStrike" dirty="0">
                          <a:effectLst/>
                          <a:latin typeface="ＭＳ Ｐゴシック" panose="020B0600070205080204" pitchFamily="50" charset="-128"/>
                          <a:ea typeface="ＭＳ Ｐゴシック" panose="020B0600070205080204" pitchFamily="50" charset="-128"/>
                        </a:rPr>
                        <a:t>目的</a:t>
                      </a:r>
                      <a:r>
                        <a:rPr lang="en-US" altLang="ja-JP" sz="1200" u="none" strike="noStrike" dirty="0" smtClean="0">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tc>
                <a:tc>
                  <a:txBody>
                    <a:bodyPr/>
                    <a:lstStyle/>
                    <a:p>
                      <a:pPr algn="l" fontAlgn="t"/>
                      <a:r>
                        <a:rPr lang="ja-JP" altLang="en-US" sz="1200" u="none" strike="noStrike" dirty="0" smtClean="0">
                          <a:effectLst/>
                          <a:latin typeface="ＭＳ Ｐゴシック" panose="020B0600070205080204" pitchFamily="50" charset="-128"/>
                          <a:ea typeface="ＭＳ Ｐゴシック" panose="020B0600070205080204" pitchFamily="50" charset="-128"/>
                        </a:rPr>
                        <a:t>各モデル圏域</a:t>
                      </a:r>
                      <a:r>
                        <a:rPr lang="ja-JP" altLang="en-US" sz="1200" u="none" strike="noStrike" dirty="0">
                          <a:effectLst/>
                          <a:latin typeface="ＭＳ Ｐゴシック" panose="020B0600070205080204" pitchFamily="50" charset="-128"/>
                          <a:ea typeface="ＭＳ Ｐゴシック" panose="020B0600070205080204" pitchFamily="50" charset="-128"/>
                        </a:rPr>
                        <a:t>の連携推進策の準備及び退院支援ルール策定の進捗状況を共有</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tc>
              </a:tr>
              <a:tr h="39577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t"/>
                      <a:r>
                        <a:rPr lang="en-US" altLang="ja-JP" sz="1200" u="none" strike="noStrike" dirty="0">
                          <a:effectLst/>
                          <a:latin typeface="ＭＳ Ｐゴシック" panose="020B0600070205080204" pitchFamily="50" charset="-128"/>
                          <a:ea typeface="ＭＳ Ｐゴシック" panose="020B0600070205080204" pitchFamily="50" charset="-128"/>
                        </a:rPr>
                        <a:t>[</a:t>
                      </a:r>
                      <a:r>
                        <a:rPr lang="ja-JP" altLang="en-US" sz="1200" u="none" strike="noStrike" dirty="0">
                          <a:effectLst/>
                          <a:latin typeface="ＭＳ Ｐゴシック" panose="020B0600070205080204" pitchFamily="50" charset="-128"/>
                          <a:ea typeface="ＭＳ Ｐゴシック" panose="020B0600070205080204" pitchFamily="50" charset="-128"/>
                        </a:rPr>
                        <a:t>内容</a:t>
                      </a:r>
                      <a:r>
                        <a:rPr lang="en-US" altLang="ja-JP" sz="1200" u="none" strike="noStrike" dirty="0" smtClean="0">
                          <a:effectLst/>
                          <a:latin typeface="ＭＳ Ｐゴシック" panose="020B0600070205080204" pitchFamily="50" charset="-128"/>
                          <a:ea typeface="ＭＳ Ｐゴシック" panose="020B0600070205080204" pitchFamily="50" charset="-128"/>
                        </a:rPr>
                        <a:t>]</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tc>
                <a:tc>
                  <a:txBody>
                    <a:bodyPr/>
                    <a:lstStyle/>
                    <a:p>
                      <a:pPr algn="l" fontAlgn="t"/>
                      <a:r>
                        <a:rPr lang="ja-JP" altLang="en-US" sz="1200" u="none" strike="noStrike" dirty="0" smtClean="0">
                          <a:effectLst/>
                          <a:latin typeface="ＭＳ Ｐゴシック" panose="020B0600070205080204" pitchFamily="50" charset="-128"/>
                          <a:ea typeface="ＭＳ Ｐゴシック" panose="020B0600070205080204" pitchFamily="50" charset="-128"/>
                        </a:rPr>
                        <a:t>①</a:t>
                      </a:r>
                      <a:r>
                        <a:rPr lang="ja-JP" altLang="en-US" sz="1200" u="none" strike="noStrike" dirty="0">
                          <a:effectLst/>
                          <a:latin typeface="ＭＳ Ｐゴシック" panose="020B0600070205080204" pitchFamily="50" charset="-128"/>
                          <a:ea typeface="ＭＳ Ｐゴシック" panose="020B0600070205080204" pitchFamily="50" charset="-128"/>
                        </a:rPr>
                        <a:t>モデル圏域における市町村の連携推進策準備状況を確認</a:t>
                      </a:r>
                      <a:br>
                        <a:rPr lang="ja-JP" altLang="en-US" sz="1200" u="none" strike="noStrike" dirty="0">
                          <a:effectLst/>
                          <a:latin typeface="ＭＳ Ｐゴシック" panose="020B0600070205080204" pitchFamily="50" charset="-128"/>
                          <a:ea typeface="ＭＳ Ｐゴシック" panose="020B0600070205080204" pitchFamily="50" charset="-128"/>
                        </a:rPr>
                      </a:br>
                      <a:r>
                        <a:rPr lang="ja-JP" altLang="en-US" sz="1200" u="none" strike="noStrike" dirty="0">
                          <a:effectLst/>
                          <a:latin typeface="ＭＳ Ｐゴシック" panose="020B0600070205080204" pitchFamily="50" charset="-128"/>
                          <a:ea typeface="ＭＳ Ｐゴシック" panose="020B0600070205080204" pitchFamily="50" charset="-128"/>
                        </a:rPr>
                        <a:t>②モデル圏域内市町村の予算要求、戦略策定、準備協議開催への支援方法を確認</a:t>
                      </a:r>
                      <a:br>
                        <a:rPr lang="ja-JP" altLang="en-US" sz="1200" u="none" strike="noStrike" dirty="0">
                          <a:effectLst/>
                          <a:latin typeface="ＭＳ Ｐゴシック" panose="020B0600070205080204" pitchFamily="50" charset="-128"/>
                          <a:ea typeface="ＭＳ Ｐゴシック" panose="020B0600070205080204" pitchFamily="50" charset="-128"/>
                        </a:rPr>
                      </a:br>
                      <a:r>
                        <a:rPr lang="ja-JP" altLang="en-US" sz="1200" u="none" strike="noStrike" dirty="0">
                          <a:effectLst/>
                          <a:latin typeface="ＭＳ Ｐゴシック" panose="020B0600070205080204" pitchFamily="50" charset="-128"/>
                          <a:ea typeface="ＭＳ Ｐゴシック" panose="020B0600070205080204" pitchFamily="50" charset="-128"/>
                        </a:rPr>
                        <a:t>③退院支援ルール策定の進捗状況を共有</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tc>
              </a:tr>
              <a:tr h="235849">
                <a:tc rowSpan="2">
                  <a:txBody>
                    <a:bodyPr/>
                    <a:lstStyle/>
                    <a:p>
                      <a:pPr algn="r" fontAlgn="t"/>
                      <a:r>
                        <a:rPr lang="en-US" altLang="ja-JP" sz="1200" u="none" strike="noStrike" dirty="0">
                          <a:effectLst/>
                          <a:latin typeface="ＭＳ Ｐゴシック" panose="020B0600070205080204" pitchFamily="50" charset="-128"/>
                          <a:ea typeface="ＭＳ Ｐゴシック" panose="020B0600070205080204" pitchFamily="50" charset="-128"/>
                        </a:rPr>
                        <a:t>10</a:t>
                      </a:r>
                      <a:r>
                        <a:rPr lang="ja-JP" altLang="en-US" sz="1200" u="none" strike="noStrike" dirty="0">
                          <a:effectLst/>
                          <a:latin typeface="ＭＳ Ｐゴシック" panose="020B0600070205080204" pitchFamily="50" charset="-128"/>
                          <a:ea typeface="ＭＳ Ｐゴシック" panose="020B0600070205080204" pitchFamily="50" charset="-128"/>
                        </a:rPr>
                        <a:t>～</a:t>
                      </a:r>
                      <a:r>
                        <a:rPr lang="en-US" altLang="ja-JP" sz="1200" u="none" strike="noStrike" dirty="0">
                          <a:effectLst/>
                          <a:latin typeface="ＭＳ Ｐゴシック" panose="020B0600070205080204" pitchFamily="50" charset="-128"/>
                          <a:ea typeface="ＭＳ Ｐゴシック" panose="020B0600070205080204" pitchFamily="50" charset="-128"/>
                        </a:rPr>
                        <a:t>11</a:t>
                      </a:r>
                      <a:r>
                        <a:rPr lang="ja-JP" altLang="en-US" sz="1200" u="none" strike="noStrike" dirty="0">
                          <a:effectLst/>
                          <a:latin typeface="ＭＳ Ｐゴシック" panose="020B0600070205080204" pitchFamily="50" charset="-128"/>
                          <a:ea typeface="ＭＳ Ｐゴシック" panose="020B0600070205080204" pitchFamily="50" charset="-128"/>
                        </a:rPr>
                        <a:t>月</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tc>
                <a:tc rowSpan="2">
                  <a:txBody>
                    <a:bodyPr/>
                    <a:lstStyle/>
                    <a:p>
                      <a:pPr algn="l" fontAlgn="t"/>
                      <a:r>
                        <a:rPr lang="ja-JP" altLang="en-US" sz="1200" u="none" strike="noStrike" dirty="0">
                          <a:effectLst/>
                          <a:latin typeface="ＭＳ Ｐゴシック" panose="020B0600070205080204" pitchFamily="50" charset="-128"/>
                          <a:ea typeface="ＭＳ Ｐゴシック" panose="020B0600070205080204" pitchFamily="50" charset="-128"/>
                        </a:rPr>
                        <a:t>国アドバイザー実地</a:t>
                      </a:r>
                      <a:r>
                        <a:rPr lang="ja-JP" altLang="en-US" sz="1200" u="none" strike="noStrike" dirty="0" smtClean="0">
                          <a:effectLst/>
                          <a:latin typeface="ＭＳ Ｐゴシック" panose="020B0600070205080204" pitchFamily="50" charset="-128"/>
                          <a:ea typeface="ＭＳ Ｐゴシック" panose="020B0600070205080204" pitchFamily="50" charset="-128"/>
                        </a:rPr>
                        <a:t>支援　（</a:t>
                      </a:r>
                      <a:r>
                        <a:rPr lang="ja-JP" altLang="en-US" sz="1200" u="none" strike="noStrike" dirty="0">
                          <a:effectLst/>
                          <a:latin typeface="ＭＳ Ｐゴシック" panose="020B0600070205080204" pitchFamily="50" charset="-128"/>
                          <a:ea typeface="ＭＳ Ｐゴシック" panose="020B0600070205080204" pitchFamily="50" charset="-128"/>
                        </a:rPr>
                        <a:t>第２期）</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tc>
                <a:tc rowSpan="2">
                  <a:txBody>
                    <a:bodyPr/>
                    <a:lstStyle/>
                    <a:p>
                      <a:pPr algn="ctr" fontAlgn="t"/>
                      <a:r>
                        <a:rPr lang="ja-JP" altLang="en-US" sz="1200" u="none" strike="noStrike">
                          <a:effectLst/>
                          <a:latin typeface="ＭＳ Ｐゴシック" panose="020B0600070205080204" pitchFamily="50" charset="-128"/>
                          <a:ea typeface="ＭＳ Ｐゴシック" panose="020B0600070205080204" pitchFamily="50" charset="-128"/>
                        </a:rPr>
                        <a:t>モデル</a:t>
                      </a:r>
                      <a:br>
                        <a:rPr lang="ja-JP" altLang="en-US" sz="1200" u="none" strike="noStrike">
                          <a:effectLst/>
                          <a:latin typeface="ＭＳ Ｐゴシック" panose="020B0600070205080204" pitchFamily="50" charset="-128"/>
                          <a:ea typeface="ＭＳ Ｐゴシック" panose="020B0600070205080204" pitchFamily="50" charset="-128"/>
                        </a:rPr>
                      </a:br>
                      <a:r>
                        <a:rPr lang="ja-JP" altLang="en-US" sz="1200" u="none" strike="noStrike">
                          <a:effectLst/>
                          <a:latin typeface="ＭＳ Ｐゴシック" panose="020B0600070205080204" pitchFamily="50" charset="-128"/>
                          <a:ea typeface="ＭＳ Ｐゴシック" panose="020B0600070205080204" pitchFamily="50" charset="-128"/>
                        </a:rPr>
                        <a:t>圏域</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tc>
                <a:tc>
                  <a:txBody>
                    <a:bodyPr/>
                    <a:lstStyle/>
                    <a:p>
                      <a:pPr algn="l" fontAlgn="t"/>
                      <a:r>
                        <a:rPr lang="en-US" altLang="ja-JP" sz="1200" u="none" strike="noStrike" dirty="0">
                          <a:effectLst/>
                          <a:latin typeface="ＭＳ Ｐゴシック" panose="020B0600070205080204" pitchFamily="50" charset="-128"/>
                          <a:ea typeface="ＭＳ Ｐゴシック" panose="020B0600070205080204" pitchFamily="50" charset="-128"/>
                        </a:rPr>
                        <a:t>[</a:t>
                      </a:r>
                      <a:r>
                        <a:rPr lang="ja-JP" altLang="en-US" sz="1200" u="none" strike="noStrike" dirty="0">
                          <a:effectLst/>
                          <a:latin typeface="ＭＳ Ｐゴシック" panose="020B0600070205080204" pitchFamily="50" charset="-128"/>
                          <a:ea typeface="ＭＳ Ｐゴシック" panose="020B0600070205080204" pitchFamily="50" charset="-128"/>
                        </a:rPr>
                        <a:t>目的</a:t>
                      </a:r>
                      <a:r>
                        <a:rPr lang="en-US" altLang="ja-JP" sz="1200" u="none" strike="noStrike" dirty="0" smtClean="0">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tc>
                <a:tc>
                  <a:txBody>
                    <a:bodyPr/>
                    <a:lstStyle/>
                    <a:p>
                      <a:pPr algn="l" fontAlgn="t"/>
                      <a:r>
                        <a:rPr lang="ja-JP" altLang="en-US" sz="1200" u="none" strike="noStrike" dirty="0" smtClean="0">
                          <a:effectLst/>
                          <a:latin typeface="ＭＳ Ｐゴシック" panose="020B0600070205080204" pitchFamily="50" charset="-128"/>
                          <a:ea typeface="ＭＳ Ｐゴシック" panose="020B0600070205080204" pitchFamily="50" charset="-128"/>
                        </a:rPr>
                        <a:t>第１回</a:t>
                      </a:r>
                      <a:r>
                        <a:rPr lang="ja-JP" altLang="en-US" sz="1200" u="none" strike="noStrike" dirty="0">
                          <a:effectLst/>
                          <a:latin typeface="ＭＳ Ｐゴシック" panose="020B0600070205080204" pitchFamily="50" charset="-128"/>
                          <a:ea typeface="ＭＳ Ｐゴシック" panose="020B0600070205080204" pitchFamily="50" charset="-128"/>
                        </a:rPr>
                        <a:t>病院・ケアマネ協議の実施</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tc>
              </a:tr>
              <a:tr h="54695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t"/>
                      <a:r>
                        <a:rPr lang="en-US" altLang="ja-JP" sz="1200" u="none" strike="noStrike" dirty="0">
                          <a:effectLst/>
                          <a:latin typeface="ＭＳ Ｐゴシック" panose="020B0600070205080204" pitchFamily="50" charset="-128"/>
                          <a:ea typeface="ＭＳ Ｐゴシック" panose="020B0600070205080204" pitchFamily="50" charset="-128"/>
                        </a:rPr>
                        <a:t>[</a:t>
                      </a:r>
                      <a:r>
                        <a:rPr lang="ja-JP" altLang="en-US" sz="1200" u="none" strike="noStrike" dirty="0">
                          <a:effectLst/>
                          <a:latin typeface="ＭＳ Ｐゴシック" panose="020B0600070205080204" pitchFamily="50" charset="-128"/>
                          <a:ea typeface="ＭＳ Ｐゴシック" panose="020B0600070205080204" pitchFamily="50" charset="-128"/>
                        </a:rPr>
                        <a:t>内容</a:t>
                      </a:r>
                      <a:r>
                        <a:rPr lang="en-US" altLang="ja-JP" sz="1200" u="none" strike="noStrike" dirty="0" smtClean="0">
                          <a:effectLst/>
                          <a:latin typeface="ＭＳ Ｐゴシック" panose="020B0600070205080204" pitchFamily="50" charset="-128"/>
                          <a:ea typeface="ＭＳ Ｐゴシック" panose="020B0600070205080204" pitchFamily="50" charset="-128"/>
                        </a:rPr>
                        <a:t>]</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tc>
                <a:tc>
                  <a:txBody>
                    <a:bodyPr/>
                    <a:lstStyle/>
                    <a:p>
                      <a:pPr algn="l" fontAlgn="t"/>
                      <a:r>
                        <a:rPr lang="ja-JP" altLang="en-US" sz="1200" u="none" strike="noStrike" dirty="0" smtClean="0">
                          <a:effectLst/>
                          <a:latin typeface="ＭＳ Ｐゴシック" panose="020B0600070205080204" pitchFamily="50" charset="-128"/>
                          <a:ea typeface="ＭＳ Ｐゴシック" panose="020B0600070205080204" pitchFamily="50" charset="-128"/>
                        </a:rPr>
                        <a:t>①</a:t>
                      </a:r>
                      <a:r>
                        <a:rPr lang="ja-JP" altLang="en-US" sz="1200" u="none" strike="noStrike" dirty="0">
                          <a:effectLst/>
                          <a:latin typeface="ＭＳ Ｐゴシック" panose="020B0600070205080204" pitchFamily="50" charset="-128"/>
                          <a:ea typeface="ＭＳ Ｐゴシック" panose="020B0600070205080204" pitchFamily="50" charset="-128"/>
                        </a:rPr>
                        <a:t>圏域における退院支援状況</a:t>
                      </a:r>
                      <a:r>
                        <a:rPr lang="en-US" altLang="ja-JP" sz="1200" u="none" strike="noStrike" dirty="0">
                          <a:effectLst/>
                          <a:latin typeface="ＭＳ Ｐゴシック" panose="020B0600070205080204" pitchFamily="50" charset="-128"/>
                          <a:ea typeface="ＭＳ Ｐゴシック" panose="020B0600070205080204" pitchFamily="50" charset="-128"/>
                        </a:rPr>
                        <a:t>(</a:t>
                      </a:r>
                      <a:r>
                        <a:rPr lang="ja-JP" altLang="en-US" sz="1200" u="none" strike="noStrike" dirty="0">
                          <a:effectLst/>
                          <a:latin typeface="ＭＳ Ｐゴシック" panose="020B0600070205080204" pitchFamily="50" charset="-128"/>
                          <a:ea typeface="ＭＳ Ｐゴシック" panose="020B0600070205080204" pitchFamily="50" charset="-128"/>
                        </a:rPr>
                        <a:t>アンケート結果</a:t>
                      </a:r>
                      <a:r>
                        <a:rPr lang="en-US" altLang="ja-JP" sz="1200" u="none" strike="noStrike" dirty="0">
                          <a:effectLst/>
                          <a:latin typeface="ＭＳ Ｐゴシック" panose="020B0600070205080204" pitchFamily="50" charset="-128"/>
                          <a:ea typeface="ＭＳ Ｐゴシック" panose="020B0600070205080204" pitchFamily="50" charset="-128"/>
                        </a:rPr>
                        <a:t>)</a:t>
                      </a:r>
                      <a:r>
                        <a:rPr lang="ja-JP" altLang="en-US" sz="1200" u="none" strike="noStrike" dirty="0">
                          <a:effectLst/>
                          <a:latin typeface="ＭＳ Ｐゴシック" panose="020B0600070205080204" pitchFamily="50" charset="-128"/>
                          <a:ea typeface="ＭＳ Ｐゴシック" panose="020B0600070205080204" pitchFamily="50" charset="-128"/>
                        </a:rPr>
                        <a:t>を共有</a:t>
                      </a:r>
                      <a:br>
                        <a:rPr lang="ja-JP" altLang="en-US" sz="1200" u="none" strike="noStrike" dirty="0">
                          <a:effectLst/>
                          <a:latin typeface="ＭＳ Ｐゴシック" panose="020B0600070205080204" pitchFamily="50" charset="-128"/>
                          <a:ea typeface="ＭＳ Ｐゴシック" panose="020B0600070205080204" pitchFamily="50" charset="-128"/>
                        </a:rPr>
                      </a:br>
                      <a:r>
                        <a:rPr lang="ja-JP" altLang="en-US" sz="1200" u="none" strike="noStrike" dirty="0">
                          <a:effectLst/>
                          <a:latin typeface="ＭＳ Ｐゴシック" panose="020B0600070205080204" pitchFamily="50" charset="-128"/>
                          <a:ea typeface="ＭＳ Ｐゴシック" panose="020B0600070205080204" pitchFamily="50" charset="-128"/>
                        </a:rPr>
                        <a:t>②病院・ケアマネの役割及び意見・要望の共有</a:t>
                      </a:r>
                      <a:br>
                        <a:rPr lang="ja-JP" altLang="en-US" sz="1200" u="none" strike="noStrike" dirty="0">
                          <a:effectLst/>
                          <a:latin typeface="ＭＳ Ｐゴシック" panose="020B0600070205080204" pitchFamily="50" charset="-128"/>
                          <a:ea typeface="ＭＳ Ｐゴシック" panose="020B0600070205080204" pitchFamily="50" charset="-128"/>
                        </a:rPr>
                      </a:br>
                      <a:r>
                        <a:rPr lang="ja-JP" altLang="en-US" sz="1200" u="none" strike="noStrike" dirty="0">
                          <a:effectLst/>
                          <a:latin typeface="ＭＳ Ｐゴシック" panose="020B0600070205080204" pitchFamily="50" charset="-128"/>
                          <a:ea typeface="ＭＳ Ｐゴシック" panose="020B0600070205080204" pitchFamily="50" charset="-128"/>
                        </a:rPr>
                        <a:t>③退院支援ルール案の提示と意見募集</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tc>
              </a:tr>
              <a:tr h="235849">
                <a:tc rowSpan="2">
                  <a:txBody>
                    <a:bodyPr/>
                    <a:lstStyle/>
                    <a:p>
                      <a:pPr algn="r" fontAlgn="t"/>
                      <a:r>
                        <a:rPr lang="ja-JP" altLang="en-US" sz="1200" b="1" u="none" strike="noStrike" dirty="0">
                          <a:effectLst/>
                          <a:latin typeface="ＭＳ Ｐゴシック" panose="020B0600070205080204" pitchFamily="50" charset="-128"/>
                          <a:ea typeface="ＭＳ Ｐゴシック" panose="020B0600070205080204" pitchFamily="50" charset="-128"/>
                        </a:rPr>
                        <a:t>平成</a:t>
                      </a:r>
                      <a:r>
                        <a:rPr lang="en-US" altLang="ja-JP" sz="1200" b="1" u="none" strike="noStrike" dirty="0">
                          <a:effectLst/>
                          <a:latin typeface="ＭＳ Ｐゴシック" panose="020B0600070205080204" pitchFamily="50" charset="-128"/>
                          <a:ea typeface="ＭＳ Ｐゴシック" panose="020B0600070205080204" pitchFamily="50" charset="-128"/>
                        </a:rPr>
                        <a:t>27</a:t>
                      </a:r>
                      <a:r>
                        <a:rPr lang="ja-JP" altLang="en-US" sz="1200" b="1" u="none" strike="noStrike" dirty="0">
                          <a:effectLst/>
                          <a:latin typeface="ＭＳ Ｐゴシック" panose="020B0600070205080204" pitchFamily="50" charset="-128"/>
                          <a:ea typeface="ＭＳ Ｐゴシック" panose="020B0600070205080204" pitchFamily="50" charset="-128"/>
                        </a:rPr>
                        <a:t>年</a:t>
                      </a:r>
                      <a:br>
                        <a:rPr lang="ja-JP" altLang="en-US" sz="1200" b="1" u="none" strike="noStrike" dirty="0">
                          <a:effectLst/>
                          <a:latin typeface="ＭＳ Ｐゴシック" panose="020B0600070205080204" pitchFamily="50" charset="-128"/>
                          <a:ea typeface="ＭＳ Ｐゴシック" panose="020B0600070205080204" pitchFamily="50" charset="-128"/>
                        </a:rPr>
                      </a:br>
                      <a:r>
                        <a:rPr lang="en-US" altLang="ja-JP" sz="1200" b="1" u="none" strike="noStrike" dirty="0">
                          <a:effectLst/>
                          <a:latin typeface="ＭＳ Ｐゴシック" panose="020B0600070205080204" pitchFamily="50" charset="-128"/>
                          <a:ea typeface="ＭＳ Ｐゴシック" panose="020B0600070205080204" pitchFamily="50" charset="-128"/>
                        </a:rPr>
                        <a:t>2</a:t>
                      </a:r>
                      <a:r>
                        <a:rPr lang="ja-JP" altLang="en-US" sz="1200" b="1" u="none" strike="noStrike" dirty="0" smtClean="0">
                          <a:effectLst/>
                          <a:latin typeface="ＭＳ Ｐゴシック" panose="020B0600070205080204" pitchFamily="50" charset="-128"/>
                          <a:ea typeface="ＭＳ Ｐゴシック" panose="020B0600070205080204" pitchFamily="50" charset="-128"/>
                        </a:rPr>
                        <a:t>月頃</a:t>
                      </a:r>
                      <a:endPar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tc>
                <a:tc rowSpan="2">
                  <a:txBody>
                    <a:bodyPr/>
                    <a:lstStyle/>
                    <a:p>
                      <a:pPr algn="l" fontAlgn="t"/>
                      <a:r>
                        <a:rPr lang="zh-CN" altLang="en-US" sz="1200" b="1" u="none" strike="noStrike" dirty="0" smtClean="0">
                          <a:effectLst/>
                          <a:latin typeface="ＭＳ Ｐゴシック" panose="020B0600070205080204" pitchFamily="50" charset="-128"/>
                          <a:ea typeface="ＭＳ Ｐゴシック" panose="020B0600070205080204" pitchFamily="50" charset="-128"/>
                        </a:rPr>
                        <a:t>都道府県担当者</a:t>
                      </a:r>
                      <a:r>
                        <a:rPr lang="ja-JP" altLang="en-US" sz="1200" b="1" u="none" strike="noStrike" dirty="0" smtClean="0">
                          <a:effectLst/>
                          <a:latin typeface="ＭＳ Ｐゴシック" panose="020B0600070205080204" pitchFamily="50" charset="-128"/>
                          <a:ea typeface="ＭＳ Ｐゴシック" panose="020B0600070205080204" pitchFamily="50" charset="-128"/>
                        </a:rPr>
                        <a:t>等</a:t>
                      </a:r>
                      <a:r>
                        <a:rPr lang="zh-CN" altLang="en-US" sz="1200" b="1" u="none" strike="noStrike" dirty="0" smtClean="0">
                          <a:effectLst/>
                          <a:latin typeface="ＭＳ Ｐゴシック" panose="020B0600070205080204" pitchFamily="50" charset="-128"/>
                          <a:ea typeface="ＭＳ Ｐゴシック" panose="020B0600070205080204" pitchFamily="50" charset="-128"/>
                        </a:rPr>
                        <a:t>会議</a:t>
                      </a:r>
                      <a:endParaRPr lang="en-US" altLang="zh-CN" sz="1200" b="1" u="none" strike="noStrike" dirty="0" smtClean="0">
                        <a:effectLst/>
                        <a:latin typeface="ＭＳ Ｐゴシック" panose="020B0600070205080204" pitchFamily="50" charset="-128"/>
                        <a:ea typeface="ＭＳ Ｐゴシック" panose="020B0600070205080204" pitchFamily="50" charset="-128"/>
                      </a:endParaRPr>
                    </a:p>
                    <a:p>
                      <a:pPr algn="l" fontAlgn="t"/>
                      <a:r>
                        <a:rPr lang="zh-CN" altLang="en-US" sz="1200" b="1" u="none" strike="noStrike" dirty="0" smtClean="0">
                          <a:effectLst/>
                          <a:latin typeface="ＭＳ Ｐゴシック" panose="020B0600070205080204" pitchFamily="50" charset="-128"/>
                          <a:ea typeface="ＭＳ Ｐゴシック" panose="020B0600070205080204" pitchFamily="50" charset="-128"/>
                        </a:rPr>
                        <a:t>（</a:t>
                      </a:r>
                      <a:r>
                        <a:rPr lang="zh-CN" altLang="en-US" sz="1200" b="1" u="none" strike="noStrike" dirty="0">
                          <a:effectLst/>
                          <a:latin typeface="ＭＳ Ｐゴシック" panose="020B0600070205080204" pitchFamily="50" charset="-128"/>
                          <a:ea typeface="ＭＳ Ｐゴシック" panose="020B0600070205080204" pitchFamily="50" charset="-128"/>
                        </a:rPr>
                        <a:t>第３回）</a:t>
                      </a:r>
                      <a:endParaRPr lang="zh-CN"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tc>
                <a:tc rowSpan="2">
                  <a:txBody>
                    <a:bodyPr/>
                    <a:lstStyle/>
                    <a:p>
                      <a:pPr algn="ctr" fontAlgn="t"/>
                      <a:r>
                        <a:rPr lang="ja-JP" altLang="en-US" sz="1200" u="none" strike="noStrike">
                          <a:effectLst/>
                          <a:latin typeface="ＭＳ Ｐゴシック" panose="020B0600070205080204" pitchFamily="50" charset="-128"/>
                          <a:ea typeface="ＭＳ Ｐゴシック" panose="020B0600070205080204" pitchFamily="50" charset="-128"/>
                        </a:rPr>
                        <a:t>東京</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tc>
                <a:tc>
                  <a:txBody>
                    <a:bodyPr/>
                    <a:lstStyle/>
                    <a:p>
                      <a:pPr algn="l" fontAlgn="t"/>
                      <a:r>
                        <a:rPr lang="en-US" altLang="ja-JP" sz="1200" u="none" strike="noStrike" dirty="0">
                          <a:effectLst/>
                          <a:latin typeface="ＭＳ Ｐゴシック" panose="020B0600070205080204" pitchFamily="50" charset="-128"/>
                          <a:ea typeface="ＭＳ Ｐゴシック" panose="020B0600070205080204" pitchFamily="50" charset="-128"/>
                        </a:rPr>
                        <a:t>[</a:t>
                      </a:r>
                      <a:r>
                        <a:rPr lang="ja-JP" altLang="en-US" sz="1200" u="none" strike="noStrike" dirty="0">
                          <a:effectLst/>
                          <a:latin typeface="ＭＳ Ｐゴシック" panose="020B0600070205080204" pitchFamily="50" charset="-128"/>
                          <a:ea typeface="ＭＳ Ｐゴシック" panose="020B0600070205080204" pitchFamily="50" charset="-128"/>
                        </a:rPr>
                        <a:t>目的</a:t>
                      </a:r>
                      <a:r>
                        <a:rPr lang="en-US" altLang="ja-JP" sz="1200" u="none" strike="noStrike" dirty="0" smtClean="0">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tc>
                <a:tc>
                  <a:txBody>
                    <a:bodyPr/>
                    <a:lstStyle/>
                    <a:p>
                      <a:pPr algn="l" fontAlgn="t"/>
                      <a:r>
                        <a:rPr lang="ja-JP" altLang="en-US" sz="1200" u="none" strike="noStrike"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dirty="0">
                          <a:effectLst/>
                          <a:latin typeface="ＭＳ Ｐゴシック" panose="020B0600070205080204" pitchFamily="50" charset="-128"/>
                          <a:ea typeface="ＭＳ Ｐゴシック" panose="020B0600070205080204" pitchFamily="50" charset="-128"/>
                        </a:rPr>
                        <a:t>26</a:t>
                      </a:r>
                      <a:r>
                        <a:rPr lang="ja-JP" altLang="en-US" sz="1200" u="none" strike="noStrike" dirty="0">
                          <a:effectLst/>
                          <a:latin typeface="ＭＳ Ｐゴシック" panose="020B0600070205080204" pitchFamily="50" charset="-128"/>
                          <a:ea typeface="ＭＳ Ｐゴシック" panose="020B0600070205080204" pitchFamily="50" charset="-128"/>
                        </a:rPr>
                        <a:t>年度の成果報告、平成</a:t>
                      </a:r>
                      <a:r>
                        <a:rPr lang="en-US" altLang="ja-JP" sz="1200" u="none" strike="noStrike" dirty="0">
                          <a:effectLst/>
                          <a:latin typeface="ＭＳ Ｐゴシック" panose="020B0600070205080204" pitchFamily="50" charset="-128"/>
                          <a:ea typeface="ＭＳ Ｐゴシック" panose="020B0600070205080204" pitchFamily="50" charset="-128"/>
                        </a:rPr>
                        <a:t>27</a:t>
                      </a:r>
                      <a:r>
                        <a:rPr lang="ja-JP" altLang="en-US" sz="1200" u="none" strike="noStrike" dirty="0">
                          <a:effectLst/>
                          <a:latin typeface="ＭＳ Ｐゴシック" panose="020B0600070205080204" pitchFamily="50" charset="-128"/>
                          <a:ea typeface="ＭＳ Ｐゴシック" panose="020B0600070205080204" pitchFamily="50" charset="-128"/>
                        </a:rPr>
                        <a:t>年度の進め方共有</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tc>
              </a:tr>
              <a:tr h="4544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t"/>
                      <a:r>
                        <a:rPr lang="en-US" altLang="ja-JP" sz="1200" u="none" strike="noStrike" dirty="0">
                          <a:effectLst/>
                          <a:latin typeface="ＭＳ Ｐゴシック" panose="020B0600070205080204" pitchFamily="50" charset="-128"/>
                          <a:ea typeface="ＭＳ Ｐゴシック" panose="020B0600070205080204" pitchFamily="50" charset="-128"/>
                        </a:rPr>
                        <a:t>[</a:t>
                      </a:r>
                      <a:r>
                        <a:rPr lang="ja-JP" altLang="en-US" sz="1200" u="none" strike="noStrike" dirty="0">
                          <a:effectLst/>
                          <a:latin typeface="ＭＳ Ｐゴシック" panose="020B0600070205080204" pitchFamily="50" charset="-128"/>
                          <a:ea typeface="ＭＳ Ｐゴシック" panose="020B0600070205080204" pitchFamily="50" charset="-128"/>
                        </a:rPr>
                        <a:t>内容</a:t>
                      </a:r>
                      <a:r>
                        <a:rPr lang="en-US" altLang="ja-JP" sz="1200" u="none" strike="noStrike" dirty="0" smtClean="0">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tc>
                <a:tc>
                  <a:txBody>
                    <a:bodyPr/>
                    <a:lstStyle/>
                    <a:p>
                      <a:pPr algn="l" fontAlgn="t"/>
                      <a:r>
                        <a:rPr lang="ja-JP" altLang="en-US" sz="1200" u="none" strike="noStrike" dirty="0">
                          <a:effectLst/>
                          <a:latin typeface="ＭＳ Ｐゴシック" panose="020B0600070205080204" pitchFamily="50" charset="-128"/>
                          <a:ea typeface="ＭＳ Ｐゴシック" panose="020B0600070205080204" pitchFamily="50" charset="-128"/>
                        </a:rPr>
                        <a:t>①国から政策等に関する情報提供</a:t>
                      </a:r>
                      <a:br>
                        <a:rPr lang="ja-JP" altLang="en-US" sz="1200" u="none" strike="noStrike" dirty="0">
                          <a:effectLst/>
                          <a:latin typeface="ＭＳ Ｐゴシック" panose="020B0600070205080204" pitchFamily="50" charset="-128"/>
                          <a:ea typeface="ＭＳ Ｐゴシック" panose="020B0600070205080204" pitchFamily="50" charset="-128"/>
                        </a:rPr>
                      </a:br>
                      <a:r>
                        <a:rPr lang="ja-JP" altLang="en-US" sz="1200" u="none" strike="noStrike" dirty="0">
                          <a:effectLst/>
                          <a:latin typeface="ＭＳ Ｐゴシック" panose="020B0600070205080204" pitchFamily="50" charset="-128"/>
                          <a:ea typeface="ＭＳ Ｐゴシック" panose="020B0600070205080204" pitchFamily="50" charset="-128"/>
                        </a:rPr>
                        <a:t>②モデル事業及び連携推進策準備の進捗状況を報告</a:t>
                      </a:r>
                      <a:br>
                        <a:rPr lang="ja-JP" altLang="en-US" sz="1200" u="none" strike="noStrike" dirty="0">
                          <a:effectLst/>
                          <a:latin typeface="ＭＳ Ｐゴシック" panose="020B0600070205080204" pitchFamily="50" charset="-128"/>
                          <a:ea typeface="ＭＳ Ｐゴシック" panose="020B0600070205080204" pitchFamily="50" charset="-128"/>
                        </a:rPr>
                      </a:br>
                      <a:r>
                        <a:rPr lang="ja-JP" altLang="en-US" sz="1200" u="none" strike="noStrike" dirty="0">
                          <a:effectLst/>
                          <a:latin typeface="ＭＳ Ｐゴシック" panose="020B0600070205080204" pitchFamily="50" charset="-128"/>
                          <a:ea typeface="ＭＳ Ｐゴシック" panose="020B0600070205080204" pitchFamily="50" charset="-128"/>
                        </a:rPr>
                        <a:t>③平成</a:t>
                      </a:r>
                      <a:r>
                        <a:rPr lang="en-US" altLang="ja-JP" sz="1200" u="none" strike="noStrike" dirty="0">
                          <a:effectLst/>
                          <a:latin typeface="ＭＳ Ｐゴシック" panose="020B0600070205080204" pitchFamily="50" charset="-128"/>
                          <a:ea typeface="ＭＳ Ｐゴシック" panose="020B0600070205080204" pitchFamily="50" charset="-128"/>
                        </a:rPr>
                        <a:t>27</a:t>
                      </a:r>
                      <a:r>
                        <a:rPr lang="ja-JP" altLang="en-US" sz="1200" u="none" strike="noStrike" dirty="0">
                          <a:effectLst/>
                          <a:latin typeface="ＭＳ Ｐゴシック" panose="020B0600070205080204" pitchFamily="50" charset="-128"/>
                          <a:ea typeface="ＭＳ Ｐゴシック" panose="020B0600070205080204" pitchFamily="50" charset="-128"/>
                        </a:rPr>
                        <a:t>年度以降の連携調整の進め方検討</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tc>
              </a:tr>
              <a:tr h="45444">
                <a:tc rowSpan="2">
                  <a:txBody>
                    <a:bodyPr/>
                    <a:lstStyle/>
                    <a:p>
                      <a:pPr algn="r" fontAlgn="t"/>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同日</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tc>
                <a:tc rowSpan="2">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ja-JP" altLang="en-US" sz="1200" u="none" strike="noStrike" dirty="0" smtClean="0">
                          <a:effectLst/>
                          <a:latin typeface="ＭＳ Ｐゴシック" panose="020B0600070205080204" pitchFamily="50" charset="-128"/>
                          <a:ea typeface="ＭＳ Ｐゴシック" panose="020B0600070205080204" pitchFamily="50" charset="-128"/>
                        </a:rPr>
                        <a:t>アドバイザー会議（第３回）</a:t>
                      </a:r>
                      <a:endPar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tc>
                <a:tc rowSpan="2">
                  <a:txBody>
                    <a:bodyPr/>
                    <a:lstStyle/>
                    <a:p>
                      <a:pPr algn="ctr" fontAlgn="t"/>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東京</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tc>
                <a:tc>
                  <a:txBody>
                    <a:bodyPr/>
                    <a:lstStyle/>
                    <a:p>
                      <a:pPr algn="l" fontAlgn="t"/>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目的</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tc>
                <a:tc>
                  <a:txBody>
                    <a:bodyPr/>
                    <a:lstStyle/>
                    <a:p>
                      <a:pPr algn="l" fontAlgn="t"/>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各モデル圏域における平成</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26</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年度の成果報告、平成</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27</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年度の進め方共有</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tc>
              </a:tr>
              <a:tr h="45444">
                <a:tc vMerge="1">
                  <a:txBody>
                    <a:bodyPr/>
                    <a:lstStyle/>
                    <a:p>
                      <a:pPr algn="r" fontAlgn="t"/>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tc>
                <a:tc vMerge="1">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tc>
                <a:tc vMerge="1">
                  <a:txBody>
                    <a:bodyPr/>
                    <a:lstStyle/>
                    <a:p>
                      <a:pPr algn="ctr" fontAlgn="t"/>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tc>
                <a:tc>
                  <a:txBody>
                    <a:bodyPr/>
                    <a:lstStyle/>
                    <a:p>
                      <a:pPr algn="l" fontAlgn="t"/>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内容</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tc>
                <a:tc>
                  <a:txBody>
                    <a:bodyPr/>
                    <a:lstStyle/>
                    <a:p>
                      <a:pPr algn="l" fontAlgn="t"/>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①モデル圏域における連携推進策の準備状況の報告及び平成</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27</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年度の活動計画の共有</a:t>
                      </a:r>
                    </a:p>
                    <a:p>
                      <a:pPr algn="l" fontAlgn="t"/>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②退院支援ルール策定の進捗状況の報告及び平成</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27</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年度の活動計画の共有</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8" marR="4788" marT="4788" marB="0"/>
                </a:tc>
              </a:tr>
            </a:tbl>
          </a:graphicData>
        </a:graphic>
      </p:graphicFrame>
      <p:sp>
        <p:nvSpPr>
          <p:cNvPr id="5" name="タイトル 1"/>
          <p:cNvSpPr>
            <a:spLocks noGrp="1"/>
          </p:cNvSpPr>
          <p:nvPr>
            <p:ph type="title"/>
          </p:nvPr>
        </p:nvSpPr>
        <p:spPr>
          <a:xfrm>
            <a:off x="488504" y="125760"/>
            <a:ext cx="9001000" cy="710952"/>
          </a:xfrm>
        </p:spPr>
        <p:txBody>
          <a:bodyPr>
            <a:normAutofit/>
          </a:bodyPr>
          <a:lstStyle/>
          <a:p>
            <a:r>
              <a:rPr lang="ja-JP" altLang="en-US" sz="3200" dirty="0" smtClean="0"/>
              <a:t>平成２６年度のスケジュール</a:t>
            </a:r>
            <a:endParaRPr kumimoji="1" lang="ja-JP" altLang="en-US" sz="3200" dirty="0"/>
          </a:p>
        </p:txBody>
      </p:sp>
      <p:sp>
        <p:nvSpPr>
          <p:cNvPr id="6" name="スライド番号プレースホルダー 3"/>
          <p:cNvSpPr>
            <a:spLocks noGrp="1"/>
          </p:cNvSpPr>
          <p:nvPr>
            <p:ph type="sldNum" sz="quarter" idx="12"/>
          </p:nvPr>
        </p:nvSpPr>
        <p:spPr>
          <a:xfrm>
            <a:off x="7594600" y="6492941"/>
            <a:ext cx="2311400" cy="365125"/>
          </a:xfrm>
        </p:spPr>
        <p:txBody>
          <a:bodyPr/>
          <a:lstStyle/>
          <a:p>
            <a:fld id="{5A02BD7A-635E-43A0-8464-FD5073BFE4FA}" type="slidenum">
              <a:rPr lang="ja-JP" altLang="en-US" sz="1600">
                <a:solidFill>
                  <a:prstClr val="black"/>
                </a:solidFill>
              </a:rPr>
              <a:pPr/>
              <a:t>34</a:t>
            </a:fld>
            <a:endParaRPr lang="ja-JP" altLang="en-US" sz="1600" dirty="0">
              <a:solidFill>
                <a:prstClr val="black"/>
              </a:solidFill>
            </a:endParaRPr>
          </a:p>
        </p:txBody>
      </p:sp>
    </p:spTree>
    <p:extLst>
      <p:ext uri="{BB962C8B-B14F-4D97-AF65-F5344CB8AC3E}">
        <p14:creationId xmlns:p14="http://schemas.microsoft.com/office/powerpoint/2010/main" val="34503927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a:grpSpLocks noChangeAspect="1"/>
          </p:cNvGrpSpPr>
          <p:nvPr/>
        </p:nvGrpSpPr>
        <p:grpSpPr>
          <a:xfrm>
            <a:off x="4485223" y="2974450"/>
            <a:ext cx="3180995" cy="3432794"/>
            <a:chOff x="264277" y="2482319"/>
            <a:chExt cx="4176000" cy="4557927"/>
          </a:xfrm>
        </p:grpSpPr>
        <p:grpSp>
          <p:nvGrpSpPr>
            <p:cNvPr id="4" name="グループ化 3"/>
            <p:cNvGrpSpPr/>
            <p:nvPr/>
          </p:nvGrpSpPr>
          <p:grpSpPr>
            <a:xfrm>
              <a:off x="727596" y="5609268"/>
              <a:ext cx="3249361" cy="1430978"/>
              <a:chOff x="441121" y="3594150"/>
              <a:chExt cx="4994859" cy="1430978"/>
            </a:xfrm>
          </p:grpSpPr>
          <p:sp>
            <p:nvSpPr>
              <p:cNvPr id="5" name="二等辺三角形 4"/>
              <p:cNvSpPr/>
              <p:nvPr/>
            </p:nvSpPr>
            <p:spPr>
              <a:xfrm>
                <a:off x="441123" y="3594150"/>
                <a:ext cx="4994857" cy="51971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r>
                  <a:rPr lang="ja-JP" altLang="en-US" sz="1100" dirty="0" smtClean="0">
                    <a:solidFill>
                      <a:prstClr val="white"/>
                    </a:solidFill>
                    <a:latin typeface="HG丸ｺﾞｼｯｸM-PRO" pitchFamily="50" charset="-128"/>
                    <a:ea typeface="HG丸ｺﾞｼｯｸM-PRO" pitchFamily="50" charset="-128"/>
                  </a:rPr>
                  <a:t>バックアップ</a:t>
                </a:r>
                <a:endParaRPr lang="ja-JP" altLang="en-US" sz="1200" dirty="0">
                  <a:solidFill>
                    <a:prstClr val="white"/>
                  </a:solidFill>
                  <a:latin typeface="HG丸ｺﾞｼｯｸM-PRO" pitchFamily="50" charset="-128"/>
                  <a:ea typeface="HG丸ｺﾞｼｯｸM-PRO" pitchFamily="50" charset="-128"/>
                </a:endParaRPr>
              </a:p>
            </p:txBody>
          </p:sp>
          <p:sp>
            <p:nvSpPr>
              <p:cNvPr id="6" name="角丸四角形 5"/>
              <p:cNvSpPr/>
              <p:nvPr/>
            </p:nvSpPr>
            <p:spPr>
              <a:xfrm>
                <a:off x="441121" y="4164739"/>
                <a:ext cx="4994859" cy="86038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defTabSz="913575"/>
                <a:r>
                  <a:rPr lang="ja-JP" altLang="en-US" sz="1600" dirty="0" smtClean="0">
                    <a:solidFill>
                      <a:prstClr val="black"/>
                    </a:solidFill>
                    <a:latin typeface="HG丸ｺﾞｼｯｸM-PRO" pitchFamily="50" charset="-128"/>
                    <a:ea typeface="HG丸ｺﾞｼｯｸM-PRO" pitchFamily="50" charset="-128"/>
                  </a:rPr>
                  <a:t>国</a:t>
                </a:r>
                <a:r>
                  <a:rPr lang="ja-JP" altLang="en-US" sz="1400" dirty="0" smtClean="0">
                    <a:solidFill>
                      <a:prstClr val="black"/>
                    </a:solidFill>
                    <a:latin typeface="HG丸ｺﾞｼｯｸM-PRO" pitchFamily="50" charset="-128"/>
                    <a:ea typeface="HG丸ｺﾞｼｯｸM-PRO" pitchFamily="50" charset="-128"/>
                  </a:rPr>
                  <a:t>（アドバイザー組織）</a:t>
                </a:r>
                <a:endParaRPr lang="en-US" altLang="ja-JP" sz="1400" dirty="0" smtClean="0">
                  <a:solidFill>
                    <a:prstClr val="black"/>
                  </a:solidFill>
                  <a:latin typeface="HG丸ｺﾞｼｯｸM-PRO" pitchFamily="50" charset="-128"/>
                  <a:ea typeface="HG丸ｺﾞｼｯｸM-PRO" pitchFamily="50" charset="-128"/>
                </a:endParaRPr>
              </a:p>
              <a:p>
                <a:pPr defTabSz="913575"/>
                <a:r>
                  <a:rPr lang="ja-JP" altLang="en-US" sz="1200" dirty="0" smtClean="0">
                    <a:solidFill>
                      <a:prstClr val="black"/>
                    </a:solidFill>
                    <a:latin typeface="HG丸ｺﾞｼｯｸM-PRO" pitchFamily="50" charset="-128"/>
                    <a:ea typeface="HG丸ｺﾞｼｯｸM-PRO" pitchFamily="50" charset="-128"/>
                  </a:rPr>
                  <a:t>・広域アドバイザー</a:t>
                </a:r>
                <a:endParaRPr lang="en-US" altLang="ja-JP" sz="1200" dirty="0" smtClean="0">
                  <a:solidFill>
                    <a:prstClr val="black"/>
                  </a:solidFill>
                  <a:latin typeface="HG丸ｺﾞｼｯｸM-PRO" pitchFamily="50" charset="-128"/>
                  <a:ea typeface="HG丸ｺﾞｼｯｸM-PRO" pitchFamily="50" charset="-128"/>
                </a:endParaRPr>
              </a:p>
              <a:p>
                <a:pPr defTabSz="913575"/>
                <a:r>
                  <a:rPr lang="ja-JP" altLang="en-US" sz="1200" dirty="0" smtClean="0">
                    <a:solidFill>
                      <a:prstClr val="black"/>
                    </a:solidFill>
                    <a:latin typeface="HG丸ｺﾞｼｯｸM-PRO" pitchFamily="50" charset="-128"/>
                    <a:ea typeface="HG丸ｺﾞｼｯｸM-PRO" pitchFamily="50" charset="-128"/>
                  </a:rPr>
                  <a:t>・都道府県密着アドバイザー</a:t>
                </a:r>
                <a:endParaRPr lang="ja-JP" altLang="en-US" sz="1200" dirty="0">
                  <a:solidFill>
                    <a:prstClr val="black"/>
                  </a:solidFill>
                  <a:latin typeface="HG丸ｺﾞｼｯｸM-PRO" pitchFamily="50" charset="-128"/>
                  <a:ea typeface="HG丸ｺﾞｼｯｸM-PRO" pitchFamily="50" charset="-128"/>
                </a:endParaRPr>
              </a:p>
            </p:txBody>
          </p:sp>
        </p:grpSp>
        <p:grpSp>
          <p:nvGrpSpPr>
            <p:cNvPr id="7" name="グループ化 6"/>
            <p:cNvGrpSpPr/>
            <p:nvPr/>
          </p:nvGrpSpPr>
          <p:grpSpPr>
            <a:xfrm>
              <a:off x="630116" y="4630763"/>
              <a:ext cx="3444321" cy="927635"/>
              <a:chOff x="285282" y="3760669"/>
              <a:chExt cx="5007802" cy="927635"/>
            </a:xfrm>
          </p:grpSpPr>
          <p:sp>
            <p:nvSpPr>
              <p:cNvPr id="8" name="二等辺三角形 7"/>
              <p:cNvSpPr/>
              <p:nvPr/>
            </p:nvSpPr>
            <p:spPr>
              <a:xfrm>
                <a:off x="285282" y="3760669"/>
                <a:ext cx="5007802" cy="519717"/>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r>
                  <a:rPr lang="ja-JP" altLang="en-US" sz="1200" dirty="0" smtClean="0">
                    <a:solidFill>
                      <a:prstClr val="white"/>
                    </a:solidFill>
                    <a:latin typeface="HG丸ｺﾞｼｯｸM-PRO" pitchFamily="50" charset="-128"/>
                    <a:ea typeface="HG丸ｺﾞｼｯｸM-PRO" pitchFamily="50" charset="-128"/>
                  </a:rPr>
                  <a:t>バックアップ</a:t>
                </a:r>
                <a:endParaRPr lang="ja-JP" altLang="en-US" sz="1200" dirty="0">
                  <a:solidFill>
                    <a:prstClr val="white"/>
                  </a:solidFill>
                  <a:latin typeface="HG丸ｺﾞｼｯｸM-PRO" pitchFamily="50" charset="-128"/>
                  <a:ea typeface="HG丸ｺﾞｼｯｸM-PRO" pitchFamily="50" charset="-128"/>
                </a:endParaRPr>
              </a:p>
            </p:txBody>
          </p:sp>
          <p:sp>
            <p:nvSpPr>
              <p:cNvPr id="9" name="角丸四角形 8"/>
              <p:cNvSpPr/>
              <p:nvPr/>
            </p:nvSpPr>
            <p:spPr>
              <a:xfrm>
                <a:off x="285282" y="4331251"/>
                <a:ext cx="5007802" cy="35705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defTabSz="913575"/>
                <a:r>
                  <a:rPr lang="ja-JP" altLang="en-US" sz="1600" dirty="0" smtClean="0">
                    <a:solidFill>
                      <a:prstClr val="black"/>
                    </a:solidFill>
                    <a:latin typeface="HG丸ｺﾞｼｯｸM-PRO" pitchFamily="50" charset="-128"/>
                    <a:ea typeface="HG丸ｺﾞｼｯｸM-PRO" pitchFamily="50" charset="-128"/>
                  </a:rPr>
                  <a:t>モデル都道府県</a:t>
                </a:r>
                <a:endParaRPr lang="ja-JP" altLang="en-US" sz="1600" dirty="0">
                  <a:solidFill>
                    <a:prstClr val="black"/>
                  </a:solidFill>
                  <a:latin typeface="HG丸ｺﾞｼｯｸM-PRO" pitchFamily="50" charset="-128"/>
                  <a:ea typeface="HG丸ｺﾞｼｯｸM-PRO" pitchFamily="50" charset="-128"/>
                </a:endParaRPr>
              </a:p>
            </p:txBody>
          </p:sp>
        </p:grpSp>
        <p:grpSp>
          <p:nvGrpSpPr>
            <p:cNvPr id="10" name="グループ化 9"/>
            <p:cNvGrpSpPr/>
            <p:nvPr/>
          </p:nvGrpSpPr>
          <p:grpSpPr>
            <a:xfrm>
              <a:off x="532635" y="3275565"/>
              <a:ext cx="3639283" cy="1242535"/>
              <a:chOff x="194220" y="3550494"/>
              <a:chExt cx="5493080" cy="1242535"/>
            </a:xfrm>
          </p:grpSpPr>
          <p:sp>
            <p:nvSpPr>
              <p:cNvPr id="11" name="二等辺三角形 10"/>
              <p:cNvSpPr/>
              <p:nvPr/>
            </p:nvSpPr>
            <p:spPr>
              <a:xfrm>
                <a:off x="194220" y="3550494"/>
                <a:ext cx="5493080" cy="519718"/>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r>
                  <a:rPr lang="ja-JP" altLang="en-US" sz="1200" dirty="0" smtClean="0">
                    <a:solidFill>
                      <a:prstClr val="white"/>
                    </a:solidFill>
                    <a:latin typeface="HG丸ｺﾞｼｯｸM-PRO" pitchFamily="50" charset="-128"/>
                    <a:ea typeface="HG丸ｺﾞｼｯｸM-PRO" pitchFamily="50" charset="-128"/>
                  </a:rPr>
                  <a:t>バックアップ</a:t>
                </a:r>
                <a:endParaRPr lang="ja-JP" altLang="en-US" sz="1200" dirty="0">
                  <a:solidFill>
                    <a:prstClr val="white"/>
                  </a:solidFill>
                  <a:latin typeface="HG丸ｺﾞｼｯｸM-PRO" pitchFamily="50" charset="-128"/>
                  <a:ea typeface="HG丸ｺﾞｼｯｸM-PRO" pitchFamily="50" charset="-128"/>
                </a:endParaRPr>
              </a:p>
            </p:txBody>
          </p:sp>
          <p:sp>
            <p:nvSpPr>
              <p:cNvPr id="12" name="角丸四角形 11"/>
              <p:cNvSpPr/>
              <p:nvPr/>
            </p:nvSpPr>
            <p:spPr>
              <a:xfrm>
                <a:off x="194220" y="4123838"/>
                <a:ext cx="5493080" cy="66919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defTabSz="913575"/>
                <a:r>
                  <a:rPr lang="ja-JP" altLang="en-US" sz="1600" dirty="0" smtClean="0">
                    <a:solidFill>
                      <a:prstClr val="black"/>
                    </a:solidFill>
                    <a:latin typeface="HG丸ｺﾞｼｯｸM-PRO" pitchFamily="50" charset="-128"/>
                    <a:ea typeface="HG丸ｺﾞｼｯｸM-PRO" pitchFamily="50" charset="-128"/>
                  </a:rPr>
                  <a:t>モデル市町村</a:t>
                </a:r>
                <a:endParaRPr lang="en-US" altLang="ja-JP" sz="1600" dirty="0" smtClean="0">
                  <a:solidFill>
                    <a:prstClr val="black"/>
                  </a:solidFill>
                  <a:latin typeface="HG丸ｺﾞｼｯｸM-PRO" pitchFamily="50" charset="-128"/>
                  <a:ea typeface="HG丸ｺﾞｼｯｸM-PRO" pitchFamily="50" charset="-128"/>
                </a:endParaRPr>
              </a:p>
              <a:p>
                <a:pPr algn="ctr" defTabSz="913575"/>
                <a:r>
                  <a:rPr lang="ja-JP" altLang="en-US" sz="1200" dirty="0" smtClean="0">
                    <a:solidFill>
                      <a:prstClr val="black"/>
                    </a:solidFill>
                    <a:latin typeface="HG丸ｺﾞｼｯｸM-PRO" pitchFamily="50" charset="-128"/>
                    <a:ea typeface="HG丸ｺﾞｼｯｸM-PRO" pitchFamily="50" charset="-128"/>
                  </a:rPr>
                  <a:t>（</a:t>
                </a:r>
                <a:r>
                  <a:rPr lang="en-US" altLang="ja-JP" sz="1200" dirty="0" smtClean="0">
                    <a:solidFill>
                      <a:prstClr val="black"/>
                    </a:solidFill>
                    <a:latin typeface="HG丸ｺﾞｼｯｸM-PRO" pitchFamily="50" charset="-128"/>
                    <a:ea typeface="HG丸ｺﾞｼｯｸM-PRO" pitchFamily="50" charset="-128"/>
                  </a:rPr>
                  <a:t>1</a:t>
                </a:r>
                <a:r>
                  <a:rPr lang="ja-JP" altLang="en-US" sz="1200" dirty="0" smtClean="0">
                    <a:solidFill>
                      <a:prstClr val="black"/>
                    </a:solidFill>
                    <a:latin typeface="HG丸ｺﾞｼｯｸM-PRO" pitchFamily="50" charset="-128"/>
                    <a:ea typeface="HG丸ｺﾞｼｯｸM-PRO" pitchFamily="50" charset="-128"/>
                  </a:rPr>
                  <a:t>都道府県</a:t>
                </a:r>
                <a:r>
                  <a:rPr lang="en-US" altLang="ja-JP" sz="1200" dirty="0" smtClean="0">
                    <a:solidFill>
                      <a:prstClr val="black"/>
                    </a:solidFill>
                    <a:latin typeface="HG丸ｺﾞｼｯｸM-PRO" pitchFamily="50" charset="-128"/>
                    <a:ea typeface="HG丸ｺﾞｼｯｸM-PRO" pitchFamily="50" charset="-128"/>
                  </a:rPr>
                  <a:t>5</a:t>
                </a:r>
                <a:r>
                  <a:rPr lang="ja-JP" altLang="en-US" sz="1200" dirty="0" smtClean="0">
                    <a:solidFill>
                      <a:prstClr val="black"/>
                    </a:solidFill>
                    <a:latin typeface="HG丸ｺﾞｼｯｸM-PRO" pitchFamily="50" charset="-128"/>
                    <a:ea typeface="HG丸ｺﾞｼｯｸM-PRO" pitchFamily="50" charset="-128"/>
                  </a:rPr>
                  <a:t>市町村まで</a:t>
                </a:r>
                <a:r>
                  <a:rPr lang="ja-JP" altLang="en-US" sz="1600" dirty="0" smtClean="0">
                    <a:solidFill>
                      <a:prstClr val="black"/>
                    </a:solidFill>
                    <a:latin typeface="HG丸ｺﾞｼｯｸM-PRO" pitchFamily="50" charset="-128"/>
                    <a:ea typeface="HG丸ｺﾞｼｯｸM-PRO" pitchFamily="50" charset="-128"/>
                  </a:rPr>
                  <a:t>）</a:t>
                </a:r>
                <a:endParaRPr lang="ja-JP" altLang="en-US" sz="1600" dirty="0">
                  <a:solidFill>
                    <a:prstClr val="black"/>
                  </a:solidFill>
                  <a:latin typeface="HG丸ｺﾞｼｯｸM-PRO" pitchFamily="50" charset="-128"/>
                  <a:ea typeface="HG丸ｺﾞｼｯｸM-PRO" pitchFamily="50" charset="-128"/>
                </a:endParaRPr>
              </a:p>
            </p:txBody>
          </p:sp>
        </p:grpSp>
        <p:sp>
          <p:nvSpPr>
            <p:cNvPr id="13" name="円/楕円 12"/>
            <p:cNvSpPr/>
            <p:nvPr/>
          </p:nvSpPr>
          <p:spPr>
            <a:xfrm>
              <a:off x="264277" y="2482319"/>
              <a:ext cx="4176000" cy="719249"/>
            </a:xfrm>
            <a:prstGeom prst="ellips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defTabSz="913575"/>
              <a:r>
                <a:rPr lang="ja-JP" altLang="en-US" sz="1600" dirty="0" smtClean="0">
                  <a:solidFill>
                    <a:prstClr val="black"/>
                  </a:solidFill>
                  <a:latin typeface="HG丸ｺﾞｼｯｸM-PRO" pitchFamily="50" charset="-128"/>
                  <a:ea typeface="HG丸ｺﾞｼｯｸM-PRO" pitchFamily="50" charset="-128"/>
                </a:rPr>
                <a:t>住民運営の通いの場</a:t>
              </a:r>
              <a:endParaRPr lang="ja-JP" altLang="en-US" sz="1600" dirty="0">
                <a:solidFill>
                  <a:prstClr val="black"/>
                </a:solidFill>
                <a:latin typeface="HG丸ｺﾞｼｯｸM-PRO" pitchFamily="50" charset="-128"/>
                <a:ea typeface="HG丸ｺﾞｼｯｸM-PRO" pitchFamily="50" charset="-128"/>
              </a:endParaRPr>
            </a:p>
          </p:txBody>
        </p:sp>
      </p:grpSp>
      <p:sp>
        <p:nvSpPr>
          <p:cNvPr id="18" name="左カーブ矢印 17"/>
          <p:cNvSpPr/>
          <p:nvPr/>
        </p:nvSpPr>
        <p:spPr>
          <a:xfrm flipH="1" flipV="1">
            <a:off x="4378007" y="4163637"/>
            <a:ext cx="377330" cy="1919607"/>
          </a:xfrm>
          <a:prstGeom prst="curvedLeftArrow">
            <a:avLst>
              <a:gd name="adj1" fmla="val 25000"/>
              <a:gd name="adj2" fmla="val 70492"/>
              <a:gd name="adj3" fmla="val 25000"/>
            </a:avLst>
          </a:prstGeom>
          <a:solidFill>
            <a:schemeClr val="bg1">
              <a:lumMod val="75000"/>
            </a:schemeClr>
          </a:solidFill>
          <a:ln w="127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3575"/>
            <a:endParaRPr lang="ja-JP" altLang="en-US">
              <a:solidFill>
                <a:prstClr val="black"/>
              </a:solidFill>
              <a:latin typeface="HG丸ｺﾞｼｯｸM-PRO" pitchFamily="50" charset="-128"/>
              <a:ea typeface="HG丸ｺﾞｼｯｸM-PRO" pitchFamily="50" charset="-128"/>
            </a:endParaRPr>
          </a:p>
        </p:txBody>
      </p:sp>
      <p:pic>
        <p:nvPicPr>
          <p:cNvPr id="19" name="図 18" descr="人型アイコン4"/>
          <p:cNvPicPr>
            <a:picLocks noChangeAspect="1" noChangeArrowheads="1"/>
          </p:cNvPicPr>
          <p:nvPr/>
        </p:nvPicPr>
        <p:blipFill>
          <a:blip r:embed="rId3" cstate="print">
            <a:biLevel thresh="5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flipH="1">
            <a:off x="4327314" y="3847719"/>
            <a:ext cx="399208" cy="757576"/>
          </a:xfrm>
          <a:prstGeom prst="rect">
            <a:avLst/>
          </a:prstGeom>
          <a:noFill/>
          <a:extLst>
            <a:ext uri="{909E8E84-426E-40DD-AFC4-6F175D3DCCD1}">
              <a14:hiddenFill xmlns:a14="http://schemas.microsoft.com/office/drawing/2010/main">
                <a:solidFill>
                  <a:srgbClr val="FFFFFF"/>
                </a:solidFill>
              </a14:hiddenFill>
            </a:ext>
          </a:extLst>
        </p:spPr>
      </p:pic>
      <p:sp>
        <p:nvSpPr>
          <p:cNvPr id="25" name="正方形/長方形 24"/>
          <p:cNvSpPr/>
          <p:nvPr/>
        </p:nvSpPr>
        <p:spPr>
          <a:xfrm>
            <a:off x="-15297" y="3672"/>
            <a:ext cx="9921302"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r>
              <a:rPr lang="ja-JP" altLang="en-US" sz="2400" b="1" dirty="0">
                <a:solidFill>
                  <a:prstClr val="black"/>
                </a:solidFill>
                <a:latin typeface="HG丸ｺﾞｼｯｸM-PRO" panose="020F0600000000000000" pitchFamily="50" charset="-128"/>
                <a:ea typeface="HG丸ｺﾞｼｯｸM-PRO" panose="020F0600000000000000" pitchFamily="50" charset="-128"/>
              </a:rPr>
              <a:t>地域づくりによる介護予防推進支援モデル</a:t>
            </a:r>
            <a:r>
              <a:rPr lang="ja-JP" altLang="en-US" sz="2400" b="1" dirty="0" smtClean="0">
                <a:solidFill>
                  <a:prstClr val="black"/>
                </a:solidFill>
                <a:latin typeface="HG丸ｺﾞｼｯｸM-PRO" panose="020F0600000000000000" pitchFamily="50" charset="-128"/>
                <a:ea typeface="HG丸ｺﾞｼｯｸM-PRO" panose="020F0600000000000000" pitchFamily="50" charset="-128"/>
              </a:rPr>
              <a:t>事業①</a:t>
            </a:r>
            <a:endParaRPr lang="ja-JP" altLang="en-US" sz="24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20" name="角丸四角形 19"/>
          <p:cNvSpPr/>
          <p:nvPr/>
        </p:nvSpPr>
        <p:spPr>
          <a:xfrm>
            <a:off x="86942" y="507728"/>
            <a:ext cx="9742460" cy="6288510"/>
          </a:xfrm>
          <a:prstGeom prst="roundRect">
            <a:avLst>
              <a:gd name="adj" fmla="val 7559"/>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a:solidFill>
                <a:prstClr val="white"/>
              </a:solidFill>
            </a:endParaRPr>
          </a:p>
        </p:txBody>
      </p:sp>
      <p:sp>
        <p:nvSpPr>
          <p:cNvPr id="48" name="テキスト ボックス 47"/>
          <p:cNvSpPr txBox="1"/>
          <p:nvPr/>
        </p:nvSpPr>
        <p:spPr>
          <a:xfrm>
            <a:off x="7392923" y="3875650"/>
            <a:ext cx="2341125" cy="648000"/>
          </a:xfrm>
          <a:prstGeom prst="rect">
            <a:avLst/>
          </a:prstGeom>
          <a:noFill/>
        </p:spPr>
        <p:txBody>
          <a:bodyPr wrap="square" rtlCol="0">
            <a:spAutoFit/>
          </a:bodyPr>
          <a:lstStyle/>
          <a:p>
            <a:pPr marL="171450" indent="-171450" defTabSz="913575">
              <a:buFont typeface="Wingdings" panose="05000000000000000000" pitchFamily="2" charset="2"/>
              <a:buChar char="u"/>
            </a:pPr>
            <a:r>
              <a:rPr lang="ja-JP" altLang="en-US" sz="1200" dirty="0" smtClean="0">
                <a:solidFill>
                  <a:prstClr val="black"/>
                </a:solidFill>
                <a:latin typeface="HG丸ｺﾞｼｯｸM-PRO" pitchFamily="50" charset="-128"/>
                <a:ea typeface="HG丸ｺﾞｼｯｸM-PRO" pitchFamily="50" charset="-128"/>
              </a:rPr>
              <a:t>住民に対する動機付け</a:t>
            </a:r>
            <a:endParaRPr lang="en-US" altLang="ja-JP" sz="1200" dirty="0">
              <a:solidFill>
                <a:prstClr val="black"/>
              </a:solidFill>
              <a:latin typeface="HG丸ｺﾞｼｯｸM-PRO" pitchFamily="50" charset="-128"/>
              <a:ea typeface="HG丸ｺﾞｼｯｸM-PRO" pitchFamily="50" charset="-128"/>
            </a:endParaRPr>
          </a:p>
          <a:p>
            <a:pPr marL="171450" indent="-171450" defTabSz="913575">
              <a:buFont typeface="Wingdings" panose="05000000000000000000" pitchFamily="2" charset="2"/>
              <a:buChar char="u"/>
            </a:pPr>
            <a:r>
              <a:rPr lang="ja-JP" altLang="en-US" sz="1200" dirty="0" smtClean="0">
                <a:solidFill>
                  <a:prstClr val="black"/>
                </a:solidFill>
                <a:latin typeface="HG丸ｺﾞｼｯｸM-PRO" pitchFamily="50" charset="-128"/>
                <a:ea typeface="HG丸ｺﾞｼｯｸM-PRO" pitchFamily="50" charset="-128"/>
              </a:rPr>
              <a:t>住民運営の通いの場の立ち上げ支援</a:t>
            </a:r>
            <a:endParaRPr lang="ja-JP" altLang="en-US" sz="1200" dirty="0">
              <a:solidFill>
                <a:prstClr val="black"/>
              </a:solidFill>
              <a:latin typeface="HG丸ｺﾞｼｯｸM-PRO" pitchFamily="50" charset="-128"/>
              <a:ea typeface="HG丸ｺﾞｼｯｸM-PRO" pitchFamily="50" charset="-128"/>
            </a:endParaRPr>
          </a:p>
        </p:txBody>
      </p:sp>
      <p:sp>
        <p:nvSpPr>
          <p:cNvPr id="49" name="テキスト ボックス 48"/>
          <p:cNvSpPr txBox="1"/>
          <p:nvPr/>
        </p:nvSpPr>
        <p:spPr>
          <a:xfrm>
            <a:off x="7392923" y="4922736"/>
            <a:ext cx="2341125" cy="468000"/>
          </a:xfrm>
          <a:prstGeom prst="rect">
            <a:avLst/>
          </a:prstGeom>
          <a:noFill/>
        </p:spPr>
        <p:txBody>
          <a:bodyPr wrap="square" rtlCol="0">
            <a:spAutoFit/>
          </a:bodyPr>
          <a:lstStyle/>
          <a:p>
            <a:pPr marL="171450" indent="-171450" defTabSz="913575">
              <a:buFont typeface="Wingdings" panose="05000000000000000000" pitchFamily="2" charset="2"/>
              <a:buChar char="u"/>
            </a:pPr>
            <a:r>
              <a:rPr lang="ja-JP" altLang="en-US" sz="1200" dirty="0" smtClean="0">
                <a:solidFill>
                  <a:prstClr val="black"/>
                </a:solidFill>
                <a:latin typeface="HG丸ｺﾞｼｯｸM-PRO" pitchFamily="50" charset="-128"/>
                <a:ea typeface="HG丸ｺﾞｼｯｸM-PRO" pitchFamily="50" charset="-128"/>
              </a:rPr>
              <a:t>相談・支援（地域診断、戦略策定等）</a:t>
            </a:r>
            <a:endParaRPr lang="en-US" altLang="ja-JP" sz="1200" dirty="0">
              <a:solidFill>
                <a:prstClr val="black"/>
              </a:solidFill>
              <a:latin typeface="HG丸ｺﾞｼｯｸM-PRO" pitchFamily="50" charset="-128"/>
              <a:ea typeface="HG丸ｺﾞｼｯｸM-PRO" pitchFamily="50" charset="-128"/>
            </a:endParaRPr>
          </a:p>
        </p:txBody>
      </p:sp>
      <p:sp>
        <p:nvSpPr>
          <p:cNvPr id="50" name="テキスト ボックス 49"/>
          <p:cNvSpPr txBox="1"/>
          <p:nvPr/>
        </p:nvSpPr>
        <p:spPr>
          <a:xfrm>
            <a:off x="7392923" y="5714301"/>
            <a:ext cx="2341125" cy="646331"/>
          </a:xfrm>
          <a:prstGeom prst="rect">
            <a:avLst/>
          </a:prstGeom>
          <a:noFill/>
        </p:spPr>
        <p:txBody>
          <a:bodyPr wrap="square" rtlCol="0">
            <a:spAutoFit/>
          </a:bodyPr>
          <a:lstStyle/>
          <a:p>
            <a:pPr marL="171450" indent="-171450" defTabSz="913575">
              <a:buFont typeface="Wingdings" panose="05000000000000000000" pitchFamily="2" charset="2"/>
              <a:buChar char="u"/>
            </a:pP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研修</a:t>
            </a:r>
            <a:r>
              <a:rPr lang="ja-JP" altLang="en-US" sz="1200" dirty="0">
                <a:solidFill>
                  <a:prstClr val="black"/>
                </a:solidFill>
                <a:latin typeface="HG丸ｺﾞｼｯｸM-PRO" pitchFamily="50" charset="-128"/>
                <a:ea typeface="HG丸ｺﾞｼｯｸM-PRO" pitchFamily="50" charset="-128"/>
                <a:cs typeface="Times New Roman" pitchFamily="18" charset="0"/>
              </a:rPr>
              <a:t>の</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実施</a:t>
            </a:r>
            <a:endParaRPr lang="en-US" altLang="ja-JP" sz="1200" dirty="0">
              <a:solidFill>
                <a:prstClr val="black"/>
              </a:solidFill>
              <a:latin typeface="HG丸ｺﾞｼｯｸM-PRO" pitchFamily="50" charset="-128"/>
              <a:ea typeface="HG丸ｺﾞｼｯｸM-PRO" pitchFamily="50" charset="-128"/>
              <a:cs typeface="Times New Roman" pitchFamily="18" charset="0"/>
            </a:endParaRPr>
          </a:p>
          <a:p>
            <a:pPr marL="171450" indent="-171450" defTabSz="913575">
              <a:buFont typeface="Wingdings" panose="05000000000000000000" pitchFamily="2" charset="2"/>
              <a:buChar char="u"/>
            </a:pP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相談</a:t>
            </a:r>
            <a:r>
              <a:rPr lang="ja-JP" altLang="en-US" sz="1200" dirty="0">
                <a:solidFill>
                  <a:prstClr val="black"/>
                </a:solidFill>
                <a:latin typeface="HG丸ｺﾞｼｯｸM-PRO" pitchFamily="50" charset="-128"/>
                <a:ea typeface="HG丸ｺﾞｼｯｸM-PRO" pitchFamily="50" charset="-128"/>
                <a:cs typeface="Times New Roman" pitchFamily="18" charset="0"/>
              </a:rPr>
              <a:t>・</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支援（電話、メール）</a:t>
            </a:r>
            <a:endParaRPr lang="en-US" altLang="ja-JP" sz="1200" dirty="0">
              <a:solidFill>
                <a:prstClr val="black"/>
              </a:solidFill>
              <a:latin typeface="HG丸ｺﾞｼｯｸM-PRO" pitchFamily="50" charset="-128"/>
              <a:ea typeface="HG丸ｺﾞｼｯｸM-PRO" pitchFamily="50" charset="-128"/>
              <a:cs typeface="Times New Roman" pitchFamily="18" charset="0"/>
            </a:endParaRPr>
          </a:p>
          <a:p>
            <a:pPr marL="171450" indent="-171450" defTabSz="913575">
              <a:buFont typeface="Wingdings" panose="05000000000000000000" pitchFamily="2" charset="2"/>
              <a:buChar char="u"/>
            </a:pP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現地</a:t>
            </a:r>
            <a:r>
              <a:rPr lang="ja-JP" altLang="en-US" sz="1200" dirty="0">
                <a:solidFill>
                  <a:prstClr val="black"/>
                </a:solidFill>
                <a:latin typeface="HG丸ｺﾞｼｯｸM-PRO" pitchFamily="50" charset="-128"/>
                <a:ea typeface="HG丸ｺﾞｼｯｸM-PRO" pitchFamily="50" charset="-128"/>
                <a:cs typeface="Times New Roman" pitchFamily="18" charset="0"/>
              </a:rPr>
              <a:t>での技術的</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助言</a:t>
            </a:r>
            <a:endParaRPr lang="ja-JP" altLang="en-US" sz="1200" dirty="0">
              <a:solidFill>
                <a:prstClr val="black"/>
              </a:solidFill>
              <a:latin typeface="HG丸ｺﾞｼｯｸM-PRO" pitchFamily="50" charset="-128"/>
              <a:ea typeface="HG丸ｺﾞｼｯｸM-PRO" pitchFamily="50" charset="-128"/>
            </a:endParaRPr>
          </a:p>
        </p:txBody>
      </p:sp>
      <p:sp>
        <p:nvSpPr>
          <p:cNvPr id="56" name="テキスト ボックス 55"/>
          <p:cNvSpPr txBox="1"/>
          <p:nvPr/>
        </p:nvSpPr>
        <p:spPr>
          <a:xfrm>
            <a:off x="134917" y="564298"/>
            <a:ext cx="9620872" cy="2123658"/>
          </a:xfrm>
          <a:prstGeom prst="rect">
            <a:avLst/>
          </a:prstGeom>
          <a:noFill/>
        </p:spPr>
        <p:txBody>
          <a:bodyPr wrap="square" rtlCol="0">
            <a:spAutoFit/>
          </a:bodyPr>
          <a:lstStyle/>
          <a:p>
            <a:pPr defTabSz="913575"/>
            <a:r>
              <a:rPr lang="ja-JP" altLang="en-US" b="1" dirty="0">
                <a:solidFill>
                  <a:prstClr val="black"/>
                </a:solidFill>
                <a:latin typeface="HG丸ｺﾞｼｯｸM-PRO" panose="020F0600000000000000" pitchFamily="50" charset="-128"/>
                <a:ea typeface="HG丸ｺﾞｼｯｸM-PRO" panose="020F0600000000000000" pitchFamily="50" charset="-128"/>
              </a:rPr>
              <a:t>●</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目的</a:t>
            </a:r>
            <a:endParaRPr lang="en-US" altLang="ja-JP" b="1" dirty="0" smtClean="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生活機能の低下した高齢者に対して、リハビリテーションの理念を踏まえて、「心身機能」「活動」「参加」のそれぞれの要素にバランスよくアプローチするために、元気高齢者と二次予防事業対象者を分け隔てることなく、体操などを行う住民運営の通いの場を充実する。</a:t>
            </a:r>
            <a:endParaRPr lang="en-US" altLang="ja-JP" sz="1600" dirty="0" smtClean="0">
              <a:solidFill>
                <a:prstClr val="black"/>
              </a:solidFill>
              <a:latin typeface="HG丸ｺﾞｼｯｸM-PRO" panose="020F0600000000000000" pitchFamily="50" charset="-128"/>
              <a:ea typeface="HG丸ｺﾞｼｯｸM-PRO" panose="020F0600000000000000" pitchFamily="50" charset="-128"/>
            </a:endParaRPr>
          </a:p>
          <a:p>
            <a:pPr defTabSz="913575"/>
            <a:endParaRPr lang="en-US" altLang="ja-JP" sz="1600" dirty="0" smtClean="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b="1" dirty="0">
                <a:solidFill>
                  <a:prstClr val="black"/>
                </a:solidFill>
                <a:latin typeface="HG丸ｺﾞｼｯｸM-PRO" panose="020F0600000000000000" pitchFamily="50" charset="-128"/>
                <a:ea typeface="HG丸ｺﾞｼｯｸM-PRO" panose="020F0600000000000000" pitchFamily="50" charset="-128"/>
              </a:rPr>
              <a:t>●</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事業内容</a:t>
            </a:r>
            <a:endParaRPr lang="en-US" altLang="ja-JP" b="1" dirty="0" smtClean="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国（アドバイザー組織）と都道府県が連携し、モデル市町村が住民運営の通いの場を充実していく各段階において、研修及び個別相談等の技術的支援を行う。</a:t>
            </a:r>
            <a:endParaRPr lang="en-US" altLang="ja-JP" sz="16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17" name="テキスト ボックス 16"/>
          <p:cNvSpPr txBox="1"/>
          <p:nvPr/>
        </p:nvSpPr>
        <p:spPr>
          <a:xfrm>
            <a:off x="114190" y="2845706"/>
            <a:ext cx="4371033" cy="3816429"/>
          </a:xfrm>
          <a:prstGeom prst="rect">
            <a:avLst/>
          </a:prstGeom>
          <a:noFill/>
        </p:spPr>
        <p:txBody>
          <a:bodyPr wrap="square" rtlCol="0">
            <a:spAutoFit/>
          </a:bodyPr>
          <a:lstStyle/>
          <a:p>
            <a:pPr defTabSz="913575"/>
            <a:r>
              <a:rPr lang="ja-JP" altLang="en-US" b="1" dirty="0" smtClean="0">
                <a:solidFill>
                  <a:prstClr val="black"/>
                </a:solidFill>
                <a:latin typeface="HG丸ｺﾞｼｯｸM-PRO" panose="020F0600000000000000" pitchFamily="50" charset="-128"/>
                <a:ea typeface="HG丸ｺﾞｼｯｸM-PRO" panose="020F0600000000000000" pitchFamily="50" charset="-128"/>
              </a:rPr>
              <a:t>●市町村支援における役割分担</a:t>
            </a:r>
            <a:endParaRPr lang="en-US" altLang="ja-JP" b="1" dirty="0" smtClean="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600" dirty="0">
                <a:solidFill>
                  <a:prstClr val="black"/>
                </a:solidFill>
                <a:latin typeface="HG丸ｺﾞｼｯｸM-PRO" panose="020F0600000000000000" pitchFamily="50" charset="-128"/>
                <a:ea typeface="HG丸ｺﾞｼｯｸM-PRO" panose="020F0600000000000000" pitchFamily="50" charset="-128"/>
              </a:rPr>
              <a:t>［</a:t>
            </a: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都道府県</a:t>
            </a:r>
            <a:r>
              <a:rPr lang="ja-JP" altLang="en-US" sz="1600" dirty="0">
                <a:solidFill>
                  <a:prstClr val="black"/>
                </a:solidFill>
                <a:latin typeface="HG丸ｺﾞｼｯｸM-PRO" panose="020F0600000000000000" pitchFamily="50" charset="-128"/>
                <a:ea typeface="HG丸ｺﾞｼｯｸM-PRO" panose="020F0600000000000000" pitchFamily="50" charset="-128"/>
              </a:rPr>
              <a:t>］</a:t>
            </a:r>
            <a:endParaRPr lang="en-US" altLang="ja-JP" sz="1600" dirty="0" smtClean="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・モデル市町村のとりまとめ</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・研修会の開催</a:t>
            </a:r>
            <a:endParaRPr lang="en-US" altLang="ja-JP" sz="1600" dirty="0" smtClean="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600" dirty="0">
                <a:solidFill>
                  <a:prstClr val="black"/>
                </a:solidFill>
                <a:latin typeface="HG丸ｺﾞｼｯｸM-PRO" panose="020F0600000000000000" pitchFamily="50" charset="-128"/>
                <a:ea typeface="HG丸ｺﾞｼｯｸM-PRO" panose="020F0600000000000000" pitchFamily="50" charset="-128"/>
              </a:rPr>
              <a:t>・</a:t>
            </a: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アドバイザーと市町村担当者をつなぐ</a:t>
            </a:r>
            <a:endParaRPr lang="en-US" altLang="ja-JP" sz="1600" dirty="0" smtClean="0">
              <a:solidFill>
                <a:prstClr val="black"/>
              </a:solidFill>
              <a:latin typeface="HG丸ｺﾞｼｯｸM-PRO" panose="020F0600000000000000" pitchFamily="50" charset="-128"/>
              <a:ea typeface="HG丸ｺﾞｼｯｸM-PRO" panose="020F0600000000000000" pitchFamily="50" charset="-128"/>
            </a:endParaRPr>
          </a:p>
          <a:p>
            <a:pPr defTabSz="913575"/>
            <a:endParaRPr lang="en-US" altLang="ja-JP" sz="1600" dirty="0" smtClean="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600" dirty="0">
                <a:solidFill>
                  <a:prstClr val="black"/>
                </a:solidFill>
                <a:latin typeface="HG丸ｺﾞｼｯｸM-PRO" panose="020F0600000000000000" pitchFamily="50" charset="-128"/>
                <a:ea typeface="HG丸ｺﾞｼｯｸM-PRO" panose="020F0600000000000000" pitchFamily="50" charset="-128"/>
              </a:rPr>
              <a:t>［</a:t>
            </a: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広域アドバイザー］</a:t>
            </a:r>
            <a:endParaRPr lang="en-US" altLang="ja-JP" sz="1600" dirty="0" smtClean="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a:t>
            </a:r>
            <a:r>
              <a:rPr lang="en-US" altLang="ja-JP" sz="1600" dirty="0" smtClean="0">
                <a:solidFill>
                  <a:prstClr val="black"/>
                </a:solidFill>
                <a:latin typeface="HG丸ｺﾞｼｯｸM-PRO" panose="020F0600000000000000" pitchFamily="50" charset="-128"/>
                <a:ea typeface="HG丸ｺﾞｼｯｸM-PRO" panose="020F0600000000000000" pitchFamily="50" charset="-128"/>
              </a:rPr>
              <a:t>2</a:t>
            </a: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a:t>
            </a:r>
            <a:r>
              <a:rPr lang="en-US" altLang="ja-JP" sz="1600" dirty="0" smtClean="0">
                <a:solidFill>
                  <a:prstClr val="black"/>
                </a:solidFill>
                <a:latin typeface="HG丸ｺﾞｼｯｸM-PRO" panose="020F0600000000000000" pitchFamily="50" charset="-128"/>
                <a:ea typeface="HG丸ｺﾞｼｯｸM-PRO" panose="020F0600000000000000" pitchFamily="50" charset="-128"/>
              </a:rPr>
              <a:t>3</a:t>
            </a: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県を広域的に担当</a:t>
            </a:r>
            <a:endParaRPr lang="en-US" altLang="ja-JP" sz="1600" dirty="0" smtClean="0">
              <a:solidFill>
                <a:prstClr val="black"/>
              </a:solidFill>
              <a:latin typeface="HG丸ｺﾞｼｯｸM-PRO" panose="020F0600000000000000" pitchFamily="50" charset="-128"/>
              <a:ea typeface="HG丸ｺﾞｼｯｸM-PRO" panose="020F0600000000000000" pitchFamily="50" charset="-128"/>
            </a:endParaRPr>
          </a:p>
          <a:p>
            <a:pPr indent="-457200" defTabSz="913575"/>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・地域づくりによる介護予防の実践経験を</a:t>
            </a:r>
            <a:endParaRPr lang="en-US" altLang="ja-JP" sz="1600" dirty="0" smtClean="0">
              <a:solidFill>
                <a:prstClr val="black"/>
              </a:solidFill>
              <a:latin typeface="HG丸ｺﾞｼｯｸM-PRO" panose="020F0600000000000000" pitchFamily="50" charset="-128"/>
              <a:ea typeface="HG丸ｺﾞｼｯｸM-PRO" panose="020F0600000000000000" pitchFamily="50" charset="-128"/>
            </a:endParaRPr>
          </a:p>
          <a:p>
            <a:pPr indent="-457200" defTabSz="913575"/>
            <a:r>
              <a:rPr lang="ja-JP" altLang="en-US" sz="1600" dirty="0">
                <a:solidFill>
                  <a:prstClr val="black"/>
                </a:solidFill>
                <a:latin typeface="HG丸ｺﾞｼｯｸM-PRO" panose="020F0600000000000000" pitchFamily="50" charset="-128"/>
                <a:ea typeface="HG丸ｺﾞｼｯｸM-PRO" panose="020F0600000000000000" pitchFamily="50" charset="-128"/>
              </a:rPr>
              <a:t>　</a:t>
            </a: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活かした、</a:t>
            </a:r>
            <a:r>
              <a:rPr lang="ja-JP" altLang="en-US" sz="1600" u="sng" dirty="0" smtClean="0">
                <a:solidFill>
                  <a:prstClr val="black"/>
                </a:solidFill>
                <a:latin typeface="HG丸ｺﾞｼｯｸM-PRO" panose="020F0600000000000000" pitchFamily="50" charset="-128"/>
                <a:ea typeface="HG丸ｺﾞｼｯｸM-PRO" panose="020F0600000000000000" pitchFamily="50" charset="-128"/>
              </a:rPr>
              <a:t>具体的な技術支援</a:t>
            </a:r>
            <a:endParaRPr lang="en-US" altLang="ja-JP" sz="1600" u="sng" dirty="0" smtClean="0">
              <a:solidFill>
                <a:prstClr val="black"/>
              </a:solidFill>
              <a:latin typeface="HG丸ｺﾞｼｯｸM-PRO" panose="020F0600000000000000" pitchFamily="50" charset="-128"/>
              <a:ea typeface="HG丸ｺﾞｼｯｸM-PRO" panose="020F0600000000000000" pitchFamily="50" charset="-128"/>
            </a:endParaRPr>
          </a:p>
          <a:p>
            <a:pPr defTabSz="913575"/>
            <a:endParaRPr lang="en-US" altLang="ja-JP" sz="1600" u="sng" dirty="0" smtClean="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600" dirty="0">
                <a:solidFill>
                  <a:prstClr val="black"/>
                </a:solidFill>
                <a:latin typeface="HG丸ｺﾞｼｯｸM-PRO" panose="020F0600000000000000" pitchFamily="50" charset="-128"/>
                <a:ea typeface="HG丸ｺﾞｼｯｸM-PRO" panose="020F0600000000000000" pitchFamily="50" charset="-128"/>
              </a:rPr>
              <a:t>［</a:t>
            </a: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都道府県密着アドバイザー］</a:t>
            </a:r>
            <a:endParaRPr lang="en-US" altLang="ja-JP" sz="1600" dirty="0" smtClean="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・所在の</a:t>
            </a:r>
            <a:r>
              <a:rPr lang="en-US" altLang="ja-JP" sz="1600" dirty="0" smtClean="0">
                <a:solidFill>
                  <a:prstClr val="black"/>
                </a:solidFill>
                <a:latin typeface="HG丸ｺﾞｼｯｸM-PRO" panose="020F0600000000000000" pitchFamily="50" charset="-128"/>
                <a:ea typeface="HG丸ｺﾞｼｯｸM-PRO" panose="020F0600000000000000" pitchFamily="50" charset="-128"/>
              </a:rPr>
              <a:t>1</a:t>
            </a: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県を担当</a:t>
            </a:r>
            <a:endParaRPr lang="en-US" altLang="ja-JP" sz="1600" dirty="0" smtClean="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・市町村担当者が地域づくりを実践する中で</a:t>
            </a:r>
            <a:endParaRPr lang="en-US" altLang="ja-JP" sz="1600" dirty="0" smtClean="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600" dirty="0">
                <a:solidFill>
                  <a:prstClr val="black"/>
                </a:solidFill>
                <a:latin typeface="HG丸ｺﾞｼｯｸM-PRO" panose="020F0600000000000000" pitchFamily="50" charset="-128"/>
                <a:ea typeface="HG丸ｺﾞｼｯｸM-PRO" panose="020F0600000000000000" pitchFamily="50" charset="-128"/>
              </a:rPr>
              <a:t>　</a:t>
            </a: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抱える課題等に対する</a:t>
            </a:r>
            <a:r>
              <a:rPr lang="ja-JP" altLang="en-US" sz="1600" u="sng" dirty="0" smtClean="0">
                <a:solidFill>
                  <a:prstClr val="black"/>
                </a:solidFill>
                <a:latin typeface="HG丸ｺﾞｼｯｸM-PRO" panose="020F0600000000000000" pitchFamily="50" charset="-128"/>
                <a:ea typeface="HG丸ｺﾞｼｯｸM-PRO" panose="020F0600000000000000" pitchFamily="50" charset="-128"/>
              </a:rPr>
              <a:t>日常的な相談・支援</a:t>
            </a:r>
            <a:endParaRPr lang="ja-JP" altLang="en-US" sz="1600" u="sng" dirty="0">
              <a:solidFill>
                <a:prstClr val="black"/>
              </a:solidFill>
              <a:latin typeface="HG丸ｺﾞｼｯｸM-PRO" panose="020F0600000000000000" pitchFamily="50" charset="-128"/>
              <a:ea typeface="HG丸ｺﾞｼｯｸM-PRO" panose="020F0600000000000000" pitchFamily="50" charset="-128"/>
            </a:endParaRPr>
          </a:p>
        </p:txBody>
      </p:sp>
      <p:sp>
        <p:nvSpPr>
          <p:cNvPr id="23" name="スライド番号プレースホルダー 2"/>
          <p:cNvSpPr>
            <a:spLocks noGrp="1"/>
          </p:cNvSpPr>
          <p:nvPr>
            <p:ph type="sldNum" sz="quarter" idx="12"/>
          </p:nvPr>
        </p:nvSpPr>
        <p:spPr>
          <a:xfrm>
            <a:off x="7594600" y="6488012"/>
            <a:ext cx="2311400" cy="365125"/>
          </a:xfrm>
        </p:spPr>
        <p:txBody>
          <a:bodyPr/>
          <a:lstStyle/>
          <a:p>
            <a:fld id="{32927FFD-3D24-4EC2-AEC8-E83A8D96C0AC}" type="slidenum">
              <a:rPr lang="ja-JP" altLang="en-US" smtClean="0">
                <a:solidFill>
                  <a:prstClr val="black"/>
                </a:solidFill>
                <a:latin typeface="ＭＳ Ｐゴシック" panose="020B0600070205080204" pitchFamily="50" charset="-128"/>
              </a:rPr>
              <a:pPr/>
              <a:t>35</a:t>
            </a:fld>
            <a:endParaRPr lang="ja-JP" altLang="en-US" dirty="0">
              <a:solidFill>
                <a:prstClr val="black"/>
              </a:solidFill>
              <a:latin typeface="ＭＳ Ｐゴシック" panose="020B0600070205080204" pitchFamily="50" charset="-128"/>
            </a:endParaRPr>
          </a:p>
        </p:txBody>
      </p:sp>
    </p:spTree>
    <p:extLst>
      <p:ext uri="{BB962C8B-B14F-4D97-AF65-F5344CB8AC3E}">
        <p14:creationId xmlns:p14="http://schemas.microsoft.com/office/powerpoint/2010/main" val="22716066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正方形/長方形 58"/>
          <p:cNvSpPr/>
          <p:nvPr/>
        </p:nvSpPr>
        <p:spPr>
          <a:xfrm>
            <a:off x="2345684" y="5107974"/>
            <a:ext cx="7495564" cy="1007767"/>
          </a:xfrm>
          <a:prstGeom prst="rect">
            <a:avLst/>
          </a:prstGeom>
          <a:noFill/>
          <a:ln w="381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3575"/>
            <a:endParaRPr lang="en-US" altLang="ja-JP" sz="14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56" name="正方形/長方形 55"/>
          <p:cNvSpPr/>
          <p:nvPr/>
        </p:nvSpPr>
        <p:spPr>
          <a:xfrm>
            <a:off x="2313097" y="2795892"/>
            <a:ext cx="7516461" cy="1007767"/>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3575"/>
            <a:endParaRPr lang="en-US" altLang="ja-JP" sz="14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106" name="正方形/長方形 105"/>
          <p:cNvSpPr/>
          <p:nvPr/>
        </p:nvSpPr>
        <p:spPr>
          <a:xfrm>
            <a:off x="6500045" y="4159182"/>
            <a:ext cx="3341221" cy="72000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r>
              <a:rPr lang="ja-JP" altLang="en-US" sz="1200" b="1" dirty="0" smtClean="0">
                <a:solidFill>
                  <a:sysClr val="windowText" lastClr="000000"/>
                </a:solidFill>
                <a:latin typeface="HG丸ｺﾞｼｯｸM-PRO" panose="020F0600000000000000" pitchFamily="50" charset="-128"/>
                <a:ea typeface="HG丸ｺﾞｼｯｸM-PRO" panose="020F0600000000000000" pitchFamily="50" charset="-128"/>
              </a:rPr>
              <a:t>モデルとなる住民運営の通いの場の立ち上げ</a:t>
            </a:r>
            <a:endParaRPr lang="en-US" altLang="ja-JP" sz="1200" b="1"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defTabSz="913575"/>
            <a:r>
              <a:rPr lang="ja-JP" altLang="en-US" sz="1100" dirty="0" smtClean="0">
                <a:solidFill>
                  <a:sysClr val="windowText" lastClr="000000"/>
                </a:solidFill>
                <a:latin typeface="HG丸ｺﾞｼｯｸM-PRO" panose="020F0600000000000000" pitchFamily="50" charset="-128"/>
                <a:ea typeface="HG丸ｺﾞｼｯｸM-PRO" panose="020F0600000000000000" pitchFamily="50" charset="-128"/>
              </a:rPr>
              <a:t>・立ち上げの経験を積む</a:t>
            </a:r>
            <a:endParaRPr lang="en-US" altLang="ja-JP" sz="11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defTabSz="913575"/>
            <a:r>
              <a:rPr lang="ja-JP" altLang="en-US" sz="1100" dirty="0" smtClean="0">
                <a:solidFill>
                  <a:sysClr val="windowText" lastClr="000000"/>
                </a:solidFill>
                <a:latin typeface="HG丸ｺﾞｼｯｸM-PRO" panose="020F0600000000000000" pitchFamily="50" charset="-128"/>
                <a:ea typeface="HG丸ｺﾞｼｯｸM-PRO" panose="020F0600000000000000" pitchFamily="50" charset="-128"/>
              </a:rPr>
              <a:t>・通いの場の効果として、高齢者が元気になる</a:t>
            </a:r>
            <a:r>
              <a:rPr lang="ja-JP" altLang="en-US" sz="1100" dirty="0">
                <a:solidFill>
                  <a:sysClr val="windowText" lastClr="000000"/>
                </a:solidFill>
                <a:latin typeface="HG丸ｺﾞｼｯｸM-PRO" panose="020F0600000000000000" pitchFamily="50" charset="-128"/>
                <a:ea typeface="HG丸ｺﾞｼｯｸM-PRO" panose="020F0600000000000000" pitchFamily="50" charset="-128"/>
              </a:rPr>
              <a:t>過程</a:t>
            </a:r>
            <a:r>
              <a:rPr lang="ja-JP" altLang="en-US" sz="1100" dirty="0" smtClean="0">
                <a:solidFill>
                  <a:sysClr val="windowText" lastClr="000000"/>
                </a:solidFill>
                <a:latin typeface="HG丸ｺﾞｼｯｸM-PRO" panose="020F0600000000000000" pitchFamily="50" charset="-128"/>
                <a:ea typeface="HG丸ｺﾞｼｯｸM-PRO" panose="020F0600000000000000" pitchFamily="50" charset="-128"/>
              </a:rPr>
              <a:t>を記録する</a:t>
            </a:r>
            <a:endParaRPr lang="ja-JP" altLang="en-US" sz="11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01" name="正方形/長方形 100"/>
          <p:cNvSpPr/>
          <p:nvPr/>
        </p:nvSpPr>
        <p:spPr>
          <a:xfrm>
            <a:off x="2410609" y="3007687"/>
            <a:ext cx="3313593" cy="719833"/>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200" b="1" dirty="0" smtClean="0">
                <a:solidFill>
                  <a:prstClr val="black"/>
                </a:solidFill>
                <a:latin typeface="HG丸ｺﾞｼｯｸM-PRO" panose="020F0600000000000000" pitchFamily="50" charset="-128"/>
                <a:ea typeface="HG丸ｺﾞｼｯｸM-PRO" panose="020F0600000000000000" pitchFamily="50" charset="-128"/>
              </a:rPr>
              <a:t>アドバイザー＋都道府県担当者</a:t>
            </a:r>
            <a:endParaRPr lang="en-US" altLang="ja-JP" sz="1200" b="1" dirty="0" smtClean="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・把握した地域の状況の分析に関するアドバイス</a:t>
            </a:r>
            <a:endParaRPr lang="en-US" altLang="ja-JP" sz="1100" dirty="0" smtClean="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・戦略策定の支援</a:t>
            </a:r>
            <a:endParaRPr lang="en-US" altLang="ja-JP" sz="11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97" name="正方形/長方形 96"/>
          <p:cNvSpPr/>
          <p:nvPr/>
        </p:nvSpPr>
        <p:spPr>
          <a:xfrm>
            <a:off x="6543633" y="5294478"/>
            <a:ext cx="3224000" cy="755825"/>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r>
              <a:rPr lang="ja-JP" altLang="en-US" sz="1200" b="1" dirty="0" smtClean="0">
                <a:solidFill>
                  <a:sysClr val="windowText" lastClr="000000"/>
                </a:solidFill>
                <a:latin typeface="HG丸ｺﾞｼｯｸM-PRO" panose="020F0600000000000000" pitchFamily="50" charset="-128"/>
                <a:ea typeface="HG丸ｺﾞｼｯｸM-PRO" panose="020F0600000000000000" pitchFamily="50" charset="-128"/>
              </a:rPr>
              <a:t>住民運営の通いの場の本格育成</a:t>
            </a:r>
            <a:endParaRPr lang="en-US" altLang="ja-JP" sz="1200" b="1"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defTabSz="913575"/>
            <a:r>
              <a:rPr lang="ja-JP" altLang="en-US" sz="1100" dirty="0" smtClean="0">
                <a:solidFill>
                  <a:sysClr val="windowText" lastClr="000000"/>
                </a:solidFill>
                <a:latin typeface="HG丸ｺﾞｼｯｸM-PRO" panose="020F0600000000000000" pitchFamily="50" charset="-128"/>
                <a:ea typeface="HG丸ｺﾞｼｯｸM-PRO" panose="020F0600000000000000" pitchFamily="50" charset="-128"/>
              </a:rPr>
              <a:t>・戦略に基づき、通いの場を展開する</a:t>
            </a:r>
            <a:endParaRPr lang="en-US" altLang="ja-JP" sz="11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defTabSz="913575"/>
            <a:r>
              <a:rPr lang="ja-JP" altLang="en-US" sz="1100" dirty="0" smtClean="0">
                <a:solidFill>
                  <a:sysClr val="windowText" lastClr="000000"/>
                </a:solidFill>
                <a:latin typeface="HG丸ｺﾞｼｯｸM-PRO" panose="020F0600000000000000" pitchFamily="50" charset="-128"/>
                <a:ea typeface="HG丸ｺﾞｼｯｸM-PRO" panose="020F0600000000000000" pitchFamily="50" charset="-128"/>
              </a:rPr>
              <a:t>・モデルとなった通いの場での効果等を用い住民を動機付ける</a:t>
            </a:r>
            <a:endParaRPr lang="en-US" altLang="ja-JP" sz="1100" dirty="0" smtClean="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84" name="正方形/長方形 83"/>
          <p:cNvSpPr/>
          <p:nvPr/>
        </p:nvSpPr>
        <p:spPr>
          <a:xfrm>
            <a:off x="6441615" y="1737963"/>
            <a:ext cx="3387962" cy="669741"/>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3575"/>
            <a:r>
              <a:rPr lang="ja-JP" altLang="en-US" sz="1200" b="1" dirty="0" smtClean="0">
                <a:solidFill>
                  <a:prstClr val="black"/>
                </a:solidFill>
                <a:latin typeface="HG丸ｺﾞｼｯｸM-PRO" panose="020F0600000000000000" pitchFamily="50" charset="-128"/>
                <a:ea typeface="HG丸ｺﾞｼｯｸM-PRO" panose="020F0600000000000000" pitchFamily="50" charset="-128"/>
              </a:rPr>
              <a:t>地域診断</a:t>
            </a:r>
            <a:endParaRPr lang="en-US" altLang="ja-JP" sz="1200" b="1" dirty="0" smtClean="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・住民の自主活動が既にどれくらい展開されているのか等の情報を整理する</a:t>
            </a:r>
            <a:endParaRPr lang="ja-JP" altLang="en-US" sz="1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 name="角丸四角形 2"/>
          <p:cNvSpPr/>
          <p:nvPr/>
        </p:nvSpPr>
        <p:spPr>
          <a:xfrm>
            <a:off x="2313114" y="784431"/>
            <a:ext cx="1836883" cy="359917"/>
          </a:xfrm>
          <a:prstGeom prst="roundRect">
            <a:avLst/>
          </a:prstGeom>
          <a:solidFill>
            <a:srgbClr val="FFE7E7"/>
          </a:solid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913575"/>
            <a:r>
              <a:rPr lang="ja-JP" altLang="en-US" sz="1200" b="1" dirty="0" smtClean="0">
                <a:solidFill>
                  <a:prstClr val="black"/>
                </a:solidFill>
                <a:latin typeface="HG丸ｺﾞｼｯｸM-PRO" panose="020F0600000000000000" pitchFamily="50" charset="-128"/>
                <a:ea typeface="HG丸ｺﾞｼｯｸM-PRO" panose="020F0600000000000000" pitchFamily="50" charset="-128"/>
              </a:rPr>
              <a:t>国</a:t>
            </a:r>
            <a:endParaRPr lang="en-US" altLang="ja-JP" sz="1200" b="1" dirty="0">
              <a:solidFill>
                <a:prstClr val="black"/>
              </a:solidFill>
              <a:latin typeface="HG丸ｺﾞｼｯｸM-PRO" panose="020F0600000000000000" pitchFamily="50" charset="-128"/>
              <a:ea typeface="HG丸ｺﾞｼｯｸM-PRO" panose="020F0600000000000000" pitchFamily="50" charset="-128"/>
            </a:endParaRPr>
          </a:p>
          <a:p>
            <a:pPr algn="ctr" defTabSz="913575"/>
            <a:r>
              <a:rPr lang="ja-JP" altLang="en-US" sz="1100" b="1" dirty="0" smtClean="0">
                <a:solidFill>
                  <a:prstClr val="black"/>
                </a:solidFill>
                <a:latin typeface="HG丸ｺﾞｼｯｸM-PRO" panose="020F0600000000000000" pitchFamily="50" charset="-128"/>
                <a:ea typeface="HG丸ｺﾞｼｯｸM-PRO" panose="020F0600000000000000" pitchFamily="50" charset="-128"/>
              </a:rPr>
              <a:t>（アドバイザー組織）</a:t>
            </a:r>
            <a:endParaRPr lang="ja-JP" altLang="en-US" sz="11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25" name="角丸四角形 24"/>
          <p:cNvSpPr/>
          <p:nvPr/>
        </p:nvSpPr>
        <p:spPr>
          <a:xfrm>
            <a:off x="4230045" y="785063"/>
            <a:ext cx="1836883" cy="359917"/>
          </a:xfrm>
          <a:prstGeom prst="roundRect">
            <a:avLst/>
          </a:prstGeom>
          <a:solidFill>
            <a:srgbClr val="C6D3FE"/>
          </a:solidFill>
          <a:ln>
            <a:solidFill>
              <a:srgbClr val="0070C0"/>
            </a:solidFill>
          </a:ln>
        </p:spPr>
        <p:style>
          <a:lnRef idx="1">
            <a:schemeClr val="accent3"/>
          </a:lnRef>
          <a:fillRef idx="3">
            <a:schemeClr val="accent3"/>
          </a:fillRef>
          <a:effectRef idx="2">
            <a:schemeClr val="accent3"/>
          </a:effectRef>
          <a:fontRef idx="minor">
            <a:schemeClr val="lt1"/>
          </a:fontRef>
        </p:style>
        <p:txBody>
          <a:bodyPr rtlCol="0" anchor="ctr"/>
          <a:lstStyle/>
          <a:p>
            <a:pPr algn="ctr" defTabSz="913575"/>
            <a:r>
              <a:rPr lang="ja-JP" altLang="en-US" sz="1200" b="1" dirty="0" smtClean="0">
                <a:solidFill>
                  <a:prstClr val="black"/>
                </a:solidFill>
                <a:latin typeface="HG丸ｺﾞｼｯｸM-PRO" panose="020F0600000000000000" pitchFamily="50" charset="-128"/>
                <a:ea typeface="HG丸ｺﾞｼｯｸM-PRO" panose="020F0600000000000000" pitchFamily="50" charset="-128"/>
              </a:rPr>
              <a:t>モデル</a:t>
            </a:r>
            <a:endParaRPr lang="en-US" altLang="ja-JP" sz="1200" b="1" dirty="0" smtClean="0">
              <a:solidFill>
                <a:prstClr val="black"/>
              </a:solidFill>
              <a:latin typeface="HG丸ｺﾞｼｯｸM-PRO" panose="020F0600000000000000" pitchFamily="50" charset="-128"/>
              <a:ea typeface="HG丸ｺﾞｼｯｸM-PRO" panose="020F0600000000000000" pitchFamily="50" charset="-128"/>
            </a:endParaRPr>
          </a:p>
          <a:p>
            <a:pPr algn="ctr" defTabSz="913575"/>
            <a:r>
              <a:rPr lang="ja-JP" altLang="en-US" sz="1200" b="1" dirty="0" smtClean="0">
                <a:solidFill>
                  <a:prstClr val="black"/>
                </a:solidFill>
                <a:latin typeface="HG丸ｺﾞｼｯｸM-PRO" panose="020F0600000000000000" pitchFamily="50" charset="-128"/>
                <a:ea typeface="HG丸ｺﾞｼｯｸM-PRO" panose="020F0600000000000000" pitchFamily="50" charset="-128"/>
              </a:rPr>
              <a:t>都道府県</a:t>
            </a:r>
            <a:endParaRPr lang="ja-JP" altLang="en-US" sz="12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26" name="角丸四角形 25"/>
          <p:cNvSpPr/>
          <p:nvPr/>
        </p:nvSpPr>
        <p:spPr>
          <a:xfrm>
            <a:off x="7056700" y="784018"/>
            <a:ext cx="1836883" cy="359917"/>
          </a:xfrm>
          <a:prstGeom prst="roundRect">
            <a:avLst/>
          </a:prstGeom>
          <a:solidFill>
            <a:srgbClr val="C1F7CA"/>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3575"/>
            <a:r>
              <a:rPr lang="ja-JP" altLang="en-US" sz="1200" b="1" dirty="0" smtClean="0">
                <a:solidFill>
                  <a:prstClr val="black"/>
                </a:solidFill>
                <a:latin typeface="HG丸ｺﾞｼｯｸM-PRO" panose="020F0600000000000000" pitchFamily="50" charset="-128"/>
                <a:ea typeface="HG丸ｺﾞｼｯｸM-PRO" panose="020F0600000000000000" pitchFamily="50" charset="-128"/>
              </a:rPr>
              <a:t>モデル市町村</a:t>
            </a:r>
            <a:endParaRPr lang="en-US" altLang="ja-JP" sz="1200" b="1"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33" name="正方形/長方形 32"/>
          <p:cNvSpPr/>
          <p:nvPr/>
        </p:nvSpPr>
        <p:spPr>
          <a:xfrm>
            <a:off x="2333993" y="1737961"/>
            <a:ext cx="3415018" cy="8138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3575"/>
            <a:r>
              <a:rPr lang="ja-JP" altLang="en-US" sz="1200" b="1" dirty="0" smtClean="0">
                <a:solidFill>
                  <a:prstClr val="black"/>
                </a:solidFill>
                <a:latin typeface="HG丸ｺﾞｼｯｸM-PRO" panose="020F0600000000000000" pitchFamily="50" charset="-128"/>
                <a:ea typeface="HG丸ｺﾞｼｯｸM-PRO" panose="020F0600000000000000" pitchFamily="50" charset="-128"/>
              </a:rPr>
              <a:t>アドバイザー＋都道府県担当者</a:t>
            </a:r>
            <a:endParaRPr lang="en-US" altLang="ja-JP" sz="1200" b="1" dirty="0" smtClean="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・情報収集すべき項目の提示</a:t>
            </a:r>
            <a:endParaRPr lang="en-US" altLang="ja-JP" sz="1100" dirty="0" smtClean="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・成功談、失敗談を含めた具体的なアドバイス（主にアドバイザーが実施）</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34" name="正方形/長方形 33"/>
          <p:cNvSpPr/>
          <p:nvPr/>
        </p:nvSpPr>
        <p:spPr>
          <a:xfrm>
            <a:off x="6438739" y="2971695"/>
            <a:ext cx="3276000" cy="791817"/>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3575"/>
            <a:r>
              <a:rPr lang="ja-JP" altLang="en-US" sz="1200" b="1" dirty="0" smtClean="0">
                <a:solidFill>
                  <a:prstClr val="black"/>
                </a:solidFill>
                <a:latin typeface="HG丸ｺﾞｼｯｸM-PRO" panose="020F0600000000000000" pitchFamily="50" charset="-128"/>
                <a:ea typeface="HG丸ｺﾞｼｯｸM-PRO" panose="020F0600000000000000" pitchFamily="50" charset="-128"/>
              </a:rPr>
              <a:t>戦略策定</a:t>
            </a:r>
            <a:endParaRPr lang="en-US" altLang="ja-JP" sz="1200" b="1" dirty="0" smtClean="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・地区内でどのように通いの場を充実するのか等の計画立案</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する（</a:t>
            </a:r>
            <a:r>
              <a:rPr lang="ja-JP" altLang="en-US" sz="1100" dirty="0">
                <a:solidFill>
                  <a:prstClr val="black"/>
                </a:solidFill>
                <a:latin typeface="HG丸ｺﾞｼｯｸM-PRO" panose="020F0600000000000000" pitchFamily="50" charset="-128"/>
                <a:ea typeface="HG丸ｺﾞｼｯｸM-PRO" panose="020F0600000000000000" pitchFamily="50" charset="-128"/>
              </a:rPr>
              <a:t>いつ、どこに、何箇所程度等）</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・住民の動機付け方法の戦略を立てる</a:t>
            </a:r>
            <a:endParaRPr lang="ja-JP" altLang="en-US" sz="1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5" name="左大かっこ 4"/>
          <p:cNvSpPr/>
          <p:nvPr/>
        </p:nvSpPr>
        <p:spPr>
          <a:xfrm>
            <a:off x="6411248" y="4018525"/>
            <a:ext cx="163409" cy="2771358"/>
          </a:xfrm>
          <a:prstGeom prst="leftBracket">
            <a:avLst>
              <a:gd name="adj" fmla="val 74265"/>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3575"/>
            <a:endParaRPr lang="ja-JP" altLang="en-US" sz="1400">
              <a:solidFill>
                <a:prstClr val="black"/>
              </a:solidFill>
              <a:latin typeface="HG丸ｺﾞｼｯｸM-PRO" panose="020F0600000000000000" pitchFamily="50" charset="-128"/>
              <a:ea typeface="HG丸ｺﾞｼｯｸM-PRO" panose="020F0600000000000000" pitchFamily="50" charset="-128"/>
            </a:endParaRPr>
          </a:p>
        </p:txBody>
      </p:sp>
      <p:cxnSp>
        <p:nvCxnSpPr>
          <p:cNvPr id="32" name="直線矢印コネクタ 31"/>
          <p:cNvCxnSpPr/>
          <p:nvPr/>
        </p:nvCxnSpPr>
        <p:spPr>
          <a:xfrm>
            <a:off x="8157189" y="3803623"/>
            <a:ext cx="0" cy="287933"/>
          </a:xfrm>
          <a:prstGeom prst="straightConnector1">
            <a:avLst/>
          </a:prstGeom>
          <a:ln w="571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a:off x="8157189" y="2411805"/>
            <a:ext cx="0" cy="324000"/>
          </a:xfrm>
          <a:prstGeom prst="straightConnector1">
            <a:avLst/>
          </a:prstGeom>
          <a:ln w="571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7" name="正方形/長方形 36"/>
          <p:cNvSpPr/>
          <p:nvPr/>
        </p:nvSpPr>
        <p:spPr>
          <a:xfrm>
            <a:off x="6492954" y="6501949"/>
            <a:ext cx="3336623" cy="251942"/>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r>
              <a:rPr lang="ja-JP" altLang="en-US" sz="1200" b="1" dirty="0" smtClean="0">
                <a:solidFill>
                  <a:prstClr val="black"/>
                </a:solidFill>
                <a:latin typeface="HG丸ｺﾞｼｯｸM-PRO" panose="020F0600000000000000" pitchFamily="50" charset="-128"/>
                <a:ea typeface="HG丸ｺﾞｼｯｸM-PRO" panose="020F0600000000000000" pitchFamily="50" charset="-128"/>
              </a:rPr>
              <a:t>住民運営の通いの場の拡大</a:t>
            </a:r>
            <a:endParaRPr lang="en-US" altLang="ja-JP" sz="1200" b="1"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43" name="正方形/長方形 42"/>
          <p:cNvSpPr/>
          <p:nvPr/>
        </p:nvSpPr>
        <p:spPr>
          <a:xfrm>
            <a:off x="-15302" y="0"/>
            <a:ext cx="9921302" cy="477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r>
              <a:rPr lang="ja-JP" altLang="en-US" sz="2400" b="1" dirty="0" smtClean="0">
                <a:solidFill>
                  <a:prstClr val="black"/>
                </a:solidFill>
                <a:latin typeface="HG丸ｺﾞｼｯｸM-PRO" pitchFamily="50" charset="-128"/>
                <a:ea typeface="HG丸ｺﾞｼｯｸM-PRO" pitchFamily="50" charset="-128"/>
              </a:rPr>
              <a:t>　平成</a:t>
            </a:r>
            <a:r>
              <a:rPr lang="en-US" altLang="ja-JP" sz="2400" b="1" dirty="0" smtClean="0">
                <a:solidFill>
                  <a:prstClr val="black"/>
                </a:solidFill>
                <a:latin typeface="HG丸ｺﾞｼｯｸM-PRO" pitchFamily="50" charset="-128"/>
                <a:ea typeface="HG丸ｺﾞｼｯｸM-PRO" pitchFamily="50" charset="-128"/>
              </a:rPr>
              <a:t>26</a:t>
            </a:r>
            <a:r>
              <a:rPr lang="ja-JP" altLang="en-US" sz="2400" b="1" dirty="0" smtClean="0">
                <a:solidFill>
                  <a:prstClr val="black"/>
                </a:solidFill>
                <a:latin typeface="HG丸ｺﾞｼｯｸM-PRO" pitchFamily="50" charset="-128"/>
                <a:ea typeface="HG丸ｺﾞｼｯｸM-PRO" pitchFamily="50" charset="-128"/>
              </a:rPr>
              <a:t>年度のスケジュール</a:t>
            </a:r>
            <a:endParaRPr lang="en-US" altLang="ja-JP" sz="2400" b="1" dirty="0">
              <a:solidFill>
                <a:prstClr val="black"/>
              </a:solidFill>
              <a:latin typeface="HG丸ｺﾞｼｯｸM-PRO" pitchFamily="50" charset="-128"/>
              <a:ea typeface="HG丸ｺﾞｼｯｸM-PRO" pitchFamily="50" charset="-128"/>
            </a:endParaRPr>
          </a:p>
        </p:txBody>
      </p:sp>
      <p:sp>
        <p:nvSpPr>
          <p:cNvPr id="2" name="テキスト ボックス 1"/>
          <p:cNvSpPr txBox="1"/>
          <p:nvPr/>
        </p:nvSpPr>
        <p:spPr>
          <a:xfrm>
            <a:off x="58494" y="1272377"/>
            <a:ext cx="1044502" cy="307777"/>
          </a:xfrm>
          <a:prstGeom prst="rect">
            <a:avLst/>
          </a:prstGeom>
          <a:noFill/>
        </p:spPr>
        <p:txBody>
          <a:bodyPr wrap="square" rtlCol="0">
            <a:spAutoFit/>
          </a:bodyPr>
          <a:lstStyle/>
          <a:p>
            <a:pPr defTabSz="913575"/>
            <a:r>
              <a:rPr lang="en-US" altLang="ja-JP" sz="1400" dirty="0" smtClean="0">
                <a:solidFill>
                  <a:prstClr val="black"/>
                </a:solidFill>
                <a:latin typeface="HG丸ｺﾞｼｯｸM-PRO" panose="020F0600000000000000" pitchFamily="50" charset="-128"/>
                <a:ea typeface="HG丸ｺﾞｼｯｸM-PRO" panose="020F0600000000000000" pitchFamily="50" charset="-128"/>
              </a:rPr>
              <a:t>4</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月</a:t>
            </a:r>
            <a:r>
              <a:rPr lang="en-US" altLang="ja-JP" sz="1400" dirty="0" smtClean="0">
                <a:solidFill>
                  <a:prstClr val="black"/>
                </a:solidFill>
                <a:latin typeface="HG丸ｺﾞｼｯｸM-PRO" panose="020F0600000000000000" pitchFamily="50" charset="-128"/>
                <a:ea typeface="HG丸ｺﾞｼｯｸM-PRO" panose="020F0600000000000000" pitchFamily="50" charset="-128"/>
              </a:rPr>
              <a:t>25</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日</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40" name="テキスト ボックス 39"/>
          <p:cNvSpPr txBox="1"/>
          <p:nvPr/>
        </p:nvSpPr>
        <p:spPr>
          <a:xfrm>
            <a:off x="25228" y="2657426"/>
            <a:ext cx="2089004" cy="276999"/>
          </a:xfrm>
          <a:prstGeom prst="rect">
            <a:avLst/>
          </a:prstGeom>
          <a:noFill/>
          <a:ln>
            <a:solidFill>
              <a:schemeClr val="tx1"/>
            </a:solidFill>
          </a:ln>
        </p:spPr>
        <p:txBody>
          <a:bodyPr wrap="square" rtlCol="0">
            <a:spAutoFit/>
          </a:bodyPr>
          <a:lstStyle/>
          <a:p>
            <a:pPr marL="171450" indent="-171450" defTabSz="913575">
              <a:buFont typeface="Wingdings" panose="05000000000000000000" pitchFamily="2" charset="2"/>
              <a:buChar char="l"/>
            </a:pP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アドバイザー合同会議②</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41" name="テキスト ボックス 40"/>
          <p:cNvSpPr txBox="1"/>
          <p:nvPr/>
        </p:nvSpPr>
        <p:spPr>
          <a:xfrm>
            <a:off x="58513" y="2355936"/>
            <a:ext cx="767636" cy="307706"/>
          </a:xfrm>
          <a:prstGeom prst="rect">
            <a:avLst/>
          </a:prstGeom>
          <a:noFill/>
        </p:spPr>
        <p:txBody>
          <a:bodyPr wrap="square" rtlCol="0">
            <a:spAutoFit/>
          </a:bodyPr>
          <a:lstStyle/>
          <a:p>
            <a:pPr defTabSz="913575"/>
            <a:r>
              <a:rPr lang="en-US" altLang="ja-JP" sz="1400" dirty="0">
                <a:solidFill>
                  <a:prstClr val="black"/>
                </a:solidFill>
                <a:latin typeface="HG丸ｺﾞｼｯｸM-PRO" panose="020F0600000000000000" pitchFamily="50" charset="-128"/>
                <a:ea typeface="HG丸ｺﾞｼｯｸM-PRO" panose="020F0600000000000000" pitchFamily="50" charset="-128"/>
              </a:rPr>
              <a:t>5</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月</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cxnSp>
        <p:nvCxnSpPr>
          <p:cNvPr id="7" name="直線コネクタ 6"/>
          <p:cNvCxnSpPr/>
          <p:nvPr/>
        </p:nvCxnSpPr>
        <p:spPr>
          <a:xfrm>
            <a:off x="2254512" y="670759"/>
            <a:ext cx="0" cy="611858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58493" y="2990739"/>
            <a:ext cx="1040000" cy="307706"/>
          </a:xfrm>
          <a:prstGeom prst="rect">
            <a:avLst/>
          </a:prstGeom>
          <a:noFill/>
        </p:spPr>
        <p:txBody>
          <a:bodyPr wrap="square" rtlCol="0">
            <a:spAutoFit/>
          </a:bodyPr>
          <a:lstStyle/>
          <a:p>
            <a:pPr defTabSz="913575"/>
            <a:r>
              <a:rPr lang="en-US" altLang="ja-JP" sz="1400" dirty="0" smtClean="0">
                <a:solidFill>
                  <a:prstClr val="black"/>
                </a:solidFill>
                <a:latin typeface="HG丸ｺﾞｼｯｸM-PRO" panose="020F0600000000000000" pitchFamily="50" charset="-128"/>
                <a:ea typeface="HG丸ｺﾞｼｯｸM-PRO" panose="020F0600000000000000" pitchFamily="50" charset="-128"/>
              </a:rPr>
              <a:t>6</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a:t>
            </a:r>
            <a:r>
              <a:rPr lang="en-US" altLang="ja-JP" sz="1400" dirty="0" smtClean="0">
                <a:solidFill>
                  <a:prstClr val="black"/>
                </a:solidFill>
                <a:latin typeface="HG丸ｺﾞｼｯｸM-PRO" panose="020F0600000000000000" pitchFamily="50" charset="-128"/>
                <a:ea typeface="HG丸ｺﾞｼｯｸM-PRO" panose="020F0600000000000000" pitchFamily="50" charset="-128"/>
              </a:rPr>
              <a:t>7</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月</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46" name="正方形/長方形 45"/>
          <p:cNvSpPr/>
          <p:nvPr/>
        </p:nvSpPr>
        <p:spPr>
          <a:xfrm>
            <a:off x="2324805" y="4232602"/>
            <a:ext cx="3435915" cy="573231"/>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200" b="1" dirty="0" smtClean="0">
                <a:solidFill>
                  <a:prstClr val="black"/>
                </a:solidFill>
                <a:latin typeface="HG丸ｺﾞｼｯｸM-PRO" panose="020F0600000000000000" pitchFamily="50" charset="-128"/>
                <a:ea typeface="HG丸ｺﾞｼｯｸM-PRO" panose="020F0600000000000000" pitchFamily="50" charset="-128"/>
              </a:rPr>
              <a:t>アドバイザー＋都道府県担当者</a:t>
            </a:r>
            <a:endParaRPr lang="en-US" altLang="ja-JP" sz="1200" b="1" dirty="0" smtClean="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・通いの場立ち上げ・本格育成中に問題、課題が発生した場合の支援</a:t>
            </a:r>
            <a:endParaRPr lang="en-US" altLang="ja-JP" sz="11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48" name="テキスト ボックス 47"/>
          <p:cNvSpPr txBox="1"/>
          <p:nvPr/>
        </p:nvSpPr>
        <p:spPr>
          <a:xfrm>
            <a:off x="58513" y="4820665"/>
            <a:ext cx="767636" cy="307706"/>
          </a:xfrm>
          <a:prstGeom prst="rect">
            <a:avLst/>
          </a:prstGeom>
          <a:noFill/>
        </p:spPr>
        <p:txBody>
          <a:bodyPr wrap="square" rtlCol="0">
            <a:spAutoFit/>
          </a:bodyPr>
          <a:lstStyle/>
          <a:p>
            <a:pPr defTabSz="913575"/>
            <a:r>
              <a:rPr lang="en-US" altLang="ja-JP" sz="1400" dirty="0" smtClean="0">
                <a:solidFill>
                  <a:prstClr val="black"/>
                </a:solidFill>
                <a:latin typeface="HG丸ｺﾞｼｯｸM-PRO" panose="020F0600000000000000" pitchFamily="50" charset="-128"/>
                <a:ea typeface="HG丸ｺﾞｼｯｸM-PRO" panose="020F0600000000000000" pitchFamily="50" charset="-128"/>
              </a:rPr>
              <a:t>10</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月</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49" name="テキスト ボックス 48"/>
          <p:cNvSpPr txBox="1"/>
          <p:nvPr/>
        </p:nvSpPr>
        <p:spPr>
          <a:xfrm>
            <a:off x="25228" y="5105978"/>
            <a:ext cx="2089004" cy="276999"/>
          </a:xfrm>
          <a:prstGeom prst="rect">
            <a:avLst/>
          </a:prstGeom>
          <a:noFill/>
          <a:ln>
            <a:solidFill>
              <a:schemeClr val="tx1"/>
            </a:solidFill>
          </a:ln>
        </p:spPr>
        <p:txBody>
          <a:bodyPr wrap="square" rtlCol="0">
            <a:spAutoFit/>
          </a:bodyPr>
          <a:lstStyle/>
          <a:p>
            <a:pPr marL="171450" indent="-171450" defTabSz="913575">
              <a:buFont typeface="Wingdings" panose="05000000000000000000" pitchFamily="2" charset="2"/>
              <a:buChar char="l"/>
            </a:pP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アドバイザー合同会議③</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50" name="正方形/長方形 49"/>
          <p:cNvSpPr/>
          <p:nvPr/>
        </p:nvSpPr>
        <p:spPr>
          <a:xfrm>
            <a:off x="2422280" y="5420449"/>
            <a:ext cx="3313593" cy="503883"/>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200" b="1" dirty="0" smtClean="0">
                <a:solidFill>
                  <a:prstClr val="black"/>
                </a:solidFill>
                <a:latin typeface="HG丸ｺﾞｼｯｸM-PRO" panose="020F0600000000000000" pitchFamily="50" charset="-128"/>
                <a:ea typeface="HG丸ｺﾞｼｯｸM-PRO" panose="020F0600000000000000" pitchFamily="50" charset="-128"/>
              </a:rPr>
              <a:t>アドバイザー</a:t>
            </a:r>
            <a:endParaRPr lang="en-US" altLang="ja-JP" sz="1200" b="1" dirty="0" smtClean="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・住民の動機付けの実演</a:t>
            </a:r>
            <a:r>
              <a:rPr lang="ja-JP" altLang="en-US" sz="1100" dirty="0">
                <a:solidFill>
                  <a:prstClr val="black"/>
                </a:solidFill>
                <a:latin typeface="HG丸ｺﾞｼｯｸM-PRO" panose="020F0600000000000000" pitchFamily="50" charset="-128"/>
                <a:ea typeface="HG丸ｺﾞｼｯｸM-PRO" panose="020F0600000000000000" pitchFamily="50" charset="-128"/>
              </a:rPr>
              <a:t>等</a:t>
            </a:r>
            <a:endParaRPr lang="en-US" altLang="ja-JP" sz="11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9" name="角丸四角形 8"/>
          <p:cNvSpPr/>
          <p:nvPr/>
        </p:nvSpPr>
        <p:spPr>
          <a:xfrm>
            <a:off x="5169161" y="2712950"/>
            <a:ext cx="1872000" cy="215950"/>
          </a:xfrm>
          <a:prstGeom prst="roundRect">
            <a:avLst/>
          </a:prstGeom>
          <a:solidFill>
            <a:srgbClr val="ACC0FE"/>
          </a:solidFill>
        </p:spPr>
        <p:style>
          <a:lnRef idx="0">
            <a:schemeClr val="accent5"/>
          </a:lnRef>
          <a:fillRef idx="3">
            <a:schemeClr val="accent5"/>
          </a:fillRef>
          <a:effectRef idx="3">
            <a:schemeClr val="accent5"/>
          </a:effectRef>
          <a:fontRef idx="minor">
            <a:schemeClr val="lt1"/>
          </a:fontRef>
        </p:style>
        <p:txBody>
          <a:bodyPr rtlCol="0" anchor="ctr"/>
          <a:lstStyle/>
          <a:p>
            <a:pPr algn="ctr" defTabSz="913575"/>
            <a:r>
              <a:rPr lang="ja-JP" altLang="en-US" sz="1200" b="1" dirty="0" smtClean="0">
                <a:solidFill>
                  <a:prstClr val="black"/>
                </a:solidFill>
                <a:latin typeface="HG丸ｺﾞｼｯｸM-PRO" panose="020F0600000000000000" pitchFamily="50" charset="-128"/>
                <a:ea typeface="HG丸ｺﾞｼｯｸM-PRO" panose="020F0600000000000000" pitchFamily="50" charset="-128"/>
              </a:rPr>
              <a:t>都道府県毎の研修</a:t>
            </a:r>
            <a:endParaRPr lang="ja-JP" altLang="en-US" sz="12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57" name="テキスト ボックス 56"/>
          <p:cNvSpPr txBox="1"/>
          <p:nvPr/>
        </p:nvSpPr>
        <p:spPr>
          <a:xfrm>
            <a:off x="25228" y="3268555"/>
            <a:ext cx="2089004" cy="276935"/>
          </a:xfrm>
          <a:prstGeom prst="rect">
            <a:avLst/>
          </a:prstGeom>
          <a:noFill/>
          <a:ln>
            <a:solidFill>
              <a:schemeClr val="tx1"/>
            </a:solidFill>
          </a:ln>
        </p:spPr>
        <p:txBody>
          <a:bodyPr wrap="square" rtlCol="0">
            <a:spAutoFit/>
          </a:bodyPr>
          <a:lstStyle/>
          <a:p>
            <a:pPr marL="171450" indent="-171450" defTabSz="913575">
              <a:buFont typeface="Wingdings" panose="05000000000000000000" pitchFamily="2" charset="2"/>
              <a:buChar char="l"/>
            </a:pPr>
            <a:r>
              <a:rPr lang="ja-JP" altLang="en-US" sz="1200" dirty="0">
                <a:solidFill>
                  <a:prstClr val="black"/>
                </a:solidFill>
                <a:latin typeface="HG丸ｺﾞｼｯｸM-PRO" panose="020F0600000000000000" pitchFamily="50" charset="-128"/>
                <a:ea typeface="HG丸ｺﾞｼｯｸM-PRO" panose="020F0600000000000000" pitchFamily="50" charset="-128"/>
              </a:rPr>
              <a:t>都道府県</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毎の研修</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61" name="テキスト ボックス 60"/>
          <p:cNvSpPr txBox="1"/>
          <p:nvPr/>
        </p:nvSpPr>
        <p:spPr>
          <a:xfrm>
            <a:off x="58513" y="5807999"/>
            <a:ext cx="767636" cy="307706"/>
          </a:xfrm>
          <a:prstGeom prst="rect">
            <a:avLst/>
          </a:prstGeom>
          <a:noFill/>
        </p:spPr>
        <p:txBody>
          <a:bodyPr wrap="square" rtlCol="0">
            <a:spAutoFit/>
          </a:bodyPr>
          <a:lstStyle/>
          <a:p>
            <a:pPr defTabSz="913575"/>
            <a:r>
              <a:rPr lang="en-US" altLang="ja-JP" sz="1400" dirty="0">
                <a:solidFill>
                  <a:prstClr val="black"/>
                </a:solidFill>
                <a:latin typeface="HG丸ｺﾞｼｯｸM-PRO" panose="020F0600000000000000" pitchFamily="50" charset="-128"/>
                <a:ea typeface="HG丸ｺﾞｼｯｸM-PRO" panose="020F0600000000000000" pitchFamily="50" charset="-128"/>
              </a:rPr>
              <a:t>2</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月</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62" name="テキスト ボックス 61"/>
          <p:cNvSpPr txBox="1"/>
          <p:nvPr/>
        </p:nvSpPr>
        <p:spPr>
          <a:xfrm>
            <a:off x="25246" y="6132742"/>
            <a:ext cx="2187020" cy="461665"/>
          </a:xfrm>
          <a:prstGeom prst="rect">
            <a:avLst/>
          </a:prstGeom>
          <a:noFill/>
          <a:ln>
            <a:solidFill>
              <a:schemeClr val="tx1"/>
            </a:solidFill>
          </a:ln>
        </p:spPr>
        <p:txBody>
          <a:bodyPr wrap="square" rtlCol="0">
            <a:spAutoFit/>
          </a:bodyPr>
          <a:lstStyle/>
          <a:p>
            <a:pPr marL="171450" indent="-171450" defTabSz="913575">
              <a:buFont typeface="Wingdings" panose="05000000000000000000" pitchFamily="2" charset="2"/>
              <a:buChar char="l"/>
            </a:pPr>
            <a:r>
              <a:rPr lang="ja-JP" altLang="en-US" sz="1200" dirty="0">
                <a:solidFill>
                  <a:prstClr val="black"/>
                </a:solidFill>
                <a:latin typeface="HG丸ｺﾞｼｯｸM-PRO" panose="020F0600000000000000" pitchFamily="50" charset="-128"/>
                <a:ea typeface="HG丸ｺﾞｼｯｸM-PRO" panose="020F0600000000000000" pitchFamily="50" charset="-128"/>
              </a:rPr>
              <a:t>都道府県介護予防担当者・アドバイザー合同</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会議②</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69" name="テキスト ボックス 68"/>
          <p:cNvSpPr txBox="1"/>
          <p:nvPr/>
        </p:nvSpPr>
        <p:spPr>
          <a:xfrm>
            <a:off x="252098" y="472779"/>
            <a:ext cx="1605193" cy="307706"/>
          </a:xfrm>
          <a:prstGeom prst="rect">
            <a:avLst/>
          </a:prstGeom>
          <a:noFill/>
        </p:spPr>
        <p:txBody>
          <a:bodyPr wrap="square" rtlCol="0">
            <a:spAutoFit/>
          </a:bodyPr>
          <a:lstStyle/>
          <a:p>
            <a:pPr algn="ctr" defTabSz="913575"/>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＜会議予定＞</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73" name="テキスト ボックス 72"/>
          <p:cNvSpPr txBox="1"/>
          <p:nvPr/>
        </p:nvSpPr>
        <p:spPr>
          <a:xfrm>
            <a:off x="3070527" y="477356"/>
            <a:ext cx="2392000" cy="307706"/>
          </a:xfrm>
          <a:prstGeom prst="rect">
            <a:avLst/>
          </a:prstGeom>
          <a:noFill/>
        </p:spPr>
        <p:txBody>
          <a:bodyPr wrap="square" rtlCol="0">
            <a:spAutoFit/>
          </a:bodyPr>
          <a:lstStyle/>
          <a:p>
            <a:pPr algn="ctr" defTabSz="913575"/>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＜国、都道府県の役割＞</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74" name="テキスト ボックス 73"/>
          <p:cNvSpPr txBox="1"/>
          <p:nvPr/>
        </p:nvSpPr>
        <p:spPr>
          <a:xfrm>
            <a:off x="6693703" y="472780"/>
            <a:ext cx="2392000" cy="307706"/>
          </a:xfrm>
          <a:prstGeom prst="rect">
            <a:avLst/>
          </a:prstGeom>
          <a:noFill/>
        </p:spPr>
        <p:txBody>
          <a:bodyPr wrap="square" rtlCol="0">
            <a:spAutoFit/>
          </a:bodyPr>
          <a:lstStyle/>
          <a:p>
            <a:pPr algn="ctr" defTabSz="913575"/>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＜市町村の役割＞</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51" name="正方形/長方形 50"/>
          <p:cNvSpPr/>
          <p:nvPr/>
        </p:nvSpPr>
        <p:spPr>
          <a:xfrm>
            <a:off x="3426988" y="6215707"/>
            <a:ext cx="2308905" cy="575867"/>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200" b="1" dirty="0" smtClean="0">
                <a:solidFill>
                  <a:prstClr val="black"/>
                </a:solidFill>
                <a:latin typeface="HG丸ｺﾞｼｯｸM-PRO" panose="020F0600000000000000" pitchFamily="50" charset="-128"/>
                <a:ea typeface="HG丸ｺﾞｼｯｸM-PRO" panose="020F0600000000000000" pitchFamily="50" charset="-128"/>
              </a:rPr>
              <a:t>都道府県担当者</a:t>
            </a:r>
            <a:endParaRPr lang="en-US" altLang="ja-JP" sz="1200" b="1" dirty="0" smtClean="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・アドバイザーと協力し、モデル市町村の経過を把握する</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47" name="正方形/長方形 46"/>
          <p:cNvSpPr/>
          <p:nvPr/>
        </p:nvSpPr>
        <p:spPr>
          <a:xfrm>
            <a:off x="3913581" y="1226683"/>
            <a:ext cx="1835449" cy="418999"/>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200" b="1" dirty="0" smtClean="0">
                <a:solidFill>
                  <a:prstClr val="black"/>
                </a:solidFill>
                <a:latin typeface="HG丸ｺﾞｼｯｸM-PRO" panose="020F0600000000000000" pitchFamily="50" charset="-128"/>
                <a:ea typeface="HG丸ｺﾞｼｯｸM-PRO" panose="020F0600000000000000" pitchFamily="50" charset="-128"/>
              </a:rPr>
              <a:t>都道府県担当者</a:t>
            </a:r>
            <a:endParaRPr lang="en-US" altLang="ja-JP" sz="1200" b="1" dirty="0" smtClean="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100" dirty="0">
                <a:solidFill>
                  <a:prstClr val="black"/>
                </a:solidFill>
                <a:latin typeface="HG丸ｺﾞｼｯｸM-PRO" panose="020F0600000000000000" pitchFamily="50" charset="-128"/>
                <a:ea typeface="HG丸ｺﾞｼｯｸM-PRO" panose="020F0600000000000000" pitchFamily="50" charset="-128"/>
              </a:rPr>
              <a:t>モデル</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市町村選定</a:t>
            </a:r>
            <a:endParaRPr lang="en-US" altLang="ja-JP" sz="11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64" name="テキスト ボックス 63"/>
          <p:cNvSpPr txBox="1"/>
          <p:nvPr/>
        </p:nvSpPr>
        <p:spPr>
          <a:xfrm>
            <a:off x="25228" y="1657561"/>
            <a:ext cx="2196018" cy="646331"/>
          </a:xfrm>
          <a:prstGeom prst="rect">
            <a:avLst/>
          </a:prstGeom>
          <a:noFill/>
          <a:ln>
            <a:solidFill>
              <a:schemeClr val="tx1"/>
            </a:solidFill>
          </a:ln>
        </p:spPr>
        <p:txBody>
          <a:bodyPr wrap="square" rtlCol="0">
            <a:spAutoFit/>
          </a:bodyPr>
          <a:lstStyle/>
          <a:p>
            <a:pPr marL="171450" indent="-171450" defTabSz="913575">
              <a:buFont typeface="Wingdings" panose="05000000000000000000" pitchFamily="2" charset="2"/>
              <a:buChar char="l"/>
            </a:pP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都道府県</a:t>
            </a:r>
            <a:r>
              <a:rPr lang="ja-JP" altLang="en-US" sz="1200" dirty="0">
                <a:solidFill>
                  <a:prstClr val="black"/>
                </a:solidFill>
                <a:latin typeface="HG丸ｺﾞｼｯｸM-PRO" panose="020F0600000000000000" pitchFamily="50" charset="-128"/>
                <a:ea typeface="HG丸ｺﾞｼｯｸM-PRO" panose="020F0600000000000000" pitchFamily="50" charset="-128"/>
              </a:rPr>
              <a:t>介護予防</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担当者・アドバイザー合同会議①</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marL="171450" indent="-171450" defTabSz="913575">
              <a:buFont typeface="Wingdings" panose="05000000000000000000" pitchFamily="2" charset="2"/>
              <a:buChar char="l"/>
            </a:pP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アドバイザー合同会議①</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65" name="右矢印 64"/>
          <p:cNvSpPr/>
          <p:nvPr/>
        </p:nvSpPr>
        <p:spPr>
          <a:xfrm>
            <a:off x="5858388" y="4458402"/>
            <a:ext cx="520000" cy="694788"/>
          </a:xfrm>
          <a:prstGeom prst="rightArrow">
            <a:avLst>
              <a:gd name="adj1" fmla="val 50000"/>
              <a:gd name="adj2" fmla="val 36871"/>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3575"/>
            <a:r>
              <a:rPr lang="ja-JP" altLang="en-US" sz="1100" b="1" dirty="0" smtClean="0">
                <a:solidFill>
                  <a:prstClr val="white"/>
                </a:solidFill>
                <a:latin typeface="HG丸ｺﾞｼｯｸM-PRO" panose="020F0600000000000000" pitchFamily="50" charset="-128"/>
                <a:ea typeface="HG丸ｺﾞｼｯｸM-PRO" panose="020F0600000000000000" pitchFamily="50" charset="-128"/>
              </a:rPr>
              <a:t>支援</a:t>
            </a:r>
            <a:endParaRPr lang="ja-JP" altLang="en-US" sz="1100" b="1" dirty="0">
              <a:solidFill>
                <a:prstClr val="white"/>
              </a:solidFill>
              <a:latin typeface="HG丸ｺﾞｼｯｸM-PRO" panose="020F0600000000000000" pitchFamily="50" charset="-128"/>
              <a:ea typeface="HG丸ｺﾞｼｯｸM-PRO" panose="020F0600000000000000" pitchFamily="50" charset="-128"/>
            </a:endParaRPr>
          </a:p>
        </p:txBody>
      </p:sp>
      <p:sp>
        <p:nvSpPr>
          <p:cNvPr id="66" name="右矢印 65"/>
          <p:cNvSpPr/>
          <p:nvPr/>
        </p:nvSpPr>
        <p:spPr>
          <a:xfrm flipH="1">
            <a:off x="5851279" y="3869424"/>
            <a:ext cx="520000" cy="694788"/>
          </a:xfrm>
          <a:prstGeom prst="rightArrow">
            <a:avLst>
              <a:gd name="adj1" fmla="val 50000"/>
              <a:gd name="adj2" fmla="val 36871"/>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3575"/>
            <a:r>
              <a:rPr lang="ja-JP" altLang="en-US" sz="1100" b="1" dirty="0" smtClean="0">
                <a:solidFill>
                  <a:prstClr val="white"/>
                </a:solidFill>
                <a:latin typeface="HG丸ｺﾞｼｯｸM-PRO" panose="020F0600000000000000" pitchFamily="50" charset="-128"/>
                <a:ea typeface="HG丸ｺﾞｼｯｸM-PRO" panose="020F0600000000000000" pitchFamily="50" charset="-128"/>
              </a:rPr>
              <a:t>相談</a:t>
            </a:r>
            <a:endParaRPr lang="ja-JP" altLang="en-US" sz="1100" b="1" dirty="0">
              <a:solidFill>
                <a:prstClr val="white"/>
              </a:solidFill>
              <a:latin typeface="HG丸ｺﾞｼｯｸM-PRO" panose="020F0600000000000000" pitchFamily="50" charset="-128"/>
              <a:ea typeface="HG丸ｺﾞｼｯｸM-PRO" panose="020F0600000000000000" pitchFamily="50" charset="-128"/>
            </a:endParaRPr>
          </a:p>
        </p:txBody>
      </p:sp>
      <p:sp>
        <p:nvSpPr>
          <p:cNvPr id="67" name="右矢印 66"/>
          <p:cNvSpPr/>
          <p:nvPr/>
        </p:nvSpPr>
        <p:spPr>
          <a:xfrm>
            <a:off x="5845161" y="3020173"/>
            <a:ext cx="520000" cy="694788"/>
          </a:xfrm>
          <a:prstGeom prst="rightArrow">
            <a:avLst>
              <a:gd name="adj1" fmla="val 50000"/>
              <a:gd name="adj2" fmla="val 36871"/>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3575"/>
            <a:r>
              <a:rPr lang="ja-JP" altLang="en-US" sz="1100" b="1" dirty="0" smtClean="0">
                <a:solidFill>
                  <a:prstClr val="white"/>
                </a:solidFill>
                <a:latin typeface="HG丸ｺﾞｼｯｸM-PRO" panose="020F0600000000000000" pitchFamily="50" charset="-128"/>
                <a:ea typeface="HG丸ｺﾞｼｯｸM-PRO" panose="020F0600000000000000" pitchFamily="50" charset="-128"/>
              </a:rPr>
              <a:t>支援</a:t>
            </a:r>
            <a:endParaRPr lang="ja-JP" altLang="en-US" sz="1100" b="1" dirty="0">
              <a:solidFill>
                <a:prstClr val="white"/>
              </a:solidFill>
              <a:latin typeface="HG丸ｺﾞｼｯｸM-PRO" panose="020F0600000000000000" pitchFamily="50" charset="-128"/>
              <a:ea typeface="HG丸ｺﾞｼｯｸM-PRO" panose="020F0600000000000000" pitchFamily="50" charset="-128"/>
            </a:endParaRPr>
          </a:p>
        </p:txBody>
      </p:sp>
      <p:sp>
        <p:nvSpPr>
          <p:cNvPr id="68" name="右矢印 67"/>
          <p:cNvSpPr/>
          <p:nvPr/>
        </p:nvSpPr>
        <p:spPr>
          <a:xfrm>
            <a:off x="5851279" y="1797475"/>
            <a:ext cx="520000" cy="694788"/>
          </a:xfrm>
          <a:prstGeom prst="rightArrow">
            <a:avLst>
              <a:gd name="adj1" fmla="val 50000"/>
              <a:gd name="adj2" fmla="val 36871"/>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3575"/>
            <a:r>
              <a:rPr lang="ja-JP" altLang="en-US" sz="1100" b="1" dirty="0" smtClean="0">
                <a:solidFill>
                  <a:prstClr val="white"/>
                </a:solidFill>
                <a:latin typeface="HG丸ｺﾞｼｯｸM-PRO" panose="020F0600000000000000" pitchFamily="50" charset="-128"/>
                <a:ea typeface="HG丸ｺﾞｼｯｸM-PRO" panose="020F0600000000000000" pitchFamily="50" charset="-128"/>
              </a:rPr>
              <a:t>支援</a:t>
            </a:r>
            <a:endParaRPr lang="ja-JP" altLang="en-US" sz="1100" b="1" dirty="0">
              <a:solidFill>
                <a:prstClr val="white"/>
              </a:solidFill>
              <a:latin typeface="HG丸ｺﾞｼｯｸM-PRO" panose="020F0600000000000000" pitchFamily="50" charset="-128"/>
              <a:ea typeface="HG丸ｺﾞｼｯｸM-PRO" panose="020F0600000000000000" pitchFamily="50" charset="-128"/>
            </a:endParaRPr>
          </a:p>
        </p:txBody>
      </p:sp>
      <p:sp>
        <p:nvSpPr>
          <p:cNvPr id="58" name="角丸四角形 57"/>
          <p:cNvSpPr/>
          <p:nvPr/>
        </p:nvSpPr>
        <p:spPr>
          <a:xfrm>
            <a:off x="5253804" y="5033169"/>
            <a:ext cx="1872000" cy="215950"/>
          </a:xfrm>
          <a:prstGeom prst="roundRect">
            <a:avLst/>
          </a:prstGeom>
          <a:solidFill>
            <a:srgbClr val="ACC0FE"/>
          </a:solidFill>
        </p:spPr>
        <p:style>
          <a:lnRef idx="0">
            <a:schemeClr val="accent5"/>
          </a:lnRef>
          <a:fillRef idx="3">
            <a:schemeClr val="accent5"/>
          </a:fillRef>
          <a:effectRef idx="3">
            <a:schemeClr val="accent5"/>
          </a:effectRef>
          <a:fontRef idx="minor">
            <a:schemeClr val="lt1"/>
          </a:fontRef>
        </p:style>
        <p:txBody>
          <a:bodyPr rtlCol="0" anchor="ctr"/>
          <a:lstStyle/>
          <a:p>
            <a:pPr algn="ctr" defTabSz="913575"/>
            <a:r>
              <a:rPr lang="ja-JP" altLang="en-US" sz="1200" b="1" dirty="0">
                <a:solidFill>
                  <a:prstClr val="black"/>
                </a:solidFill>
                <a:latin typeface="HG丸ｺﾞｼｯｸM-PRO" panose="020F0600000000000000" pitchFamily="50" charset="-128"/>
                <a:ea typeface="HG丸ｺﾞｼｯｸM-PRO" panose="020F0600000000000000" pitchFamily="50" charset="-128"/>
              </a:rPr>
              <a:t>現地支援</a:t>
            </a:r>
          </a:p>
        </p:txBody>
      </p:sp>
      <p:sp>
        <p:nvSpPr>
          <p:cNvPr id="70" name="右矢印 69"/>
          <p:cNvSpPr/>
          <p:nvPr/>
        </p:nvSpPr>
        <p:spPr>
          <a:xfrm flipH="1">
            <a:off x="5841188" y="6106916"/>
            <a:ext cx="520000" cy="694788"/>
          </a:xfrm>
          <a:prstGeom prst="rightArrow">
            <a:avLst>
              <a:gd name="adj1" fmla="val 50000"/>
              <a:gd name="adj2" fmla="val 36871"/>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3575"/>
            <a:r>
              <a:rPr lang="ja-JP" altLang="en-US" sz="900" b="1" dirty="0" smtClean="0">
                <a:solidFill>
                  <a:prstClr val="white"/>
                </a:solidFill>
                <a:latin typeface="HG丸ｺﾞｼｯｸM-PRO" panose="020F0600000000000000" pitchFamily="50" charset="-128"/>
                <a:ea typeface="HG丸ｺﾞｼｯｸM-PRO" panose="020F0600000000000000" pitchFamily="50" charset="-128"/>
              </a:rPr>
              <a:t>情報提供</a:t>
            </a:r>
            <a:endParaRPr lang="ja-JP" altLang="en-US" sz="900" b="1" dirty="0">
              <a:solidFill>
                <a:prstClr val="white"/>
              </a:solidFill>
              <a:latin typeface="HG丸ｺﾞｼｯｸM-PRO" panose="020F0600000000000000" pitchFamily="50" charset="-128"/>
              <a:ea typeface="HG丸ｺﾞｼｯｸM-PRO" panose="020F0600000000000000" pitchFamily="50" charset="-128"/>
            </a:endParaRPr>
          </a:p>
        </p:txBody>
      </p:sp>
      <p:cxnSp>
        <p:nvCxnSpPr>
          <p:cNvPr id="71" name="直線矢印コネクタ 70"/>
          <p:cNvCxnSpPr/>
          <p:nvPr/>
        </p:nvCxnSpPr>
        <p:spPr>
          <a:xfrm>
            <a:off x="8157189" y="4886645"/>
            <a:ext cx="0" cy="287933"/>
          </a:xfrm>
          <a:prstGeom prst="straightConnector1">
            <a:avLst/>
          </a:prstGeom>
          <a:ln w="571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p:nvPr/>
        </p:nvCxnSpPr>
        <p:spPr>
          <a:xfrm>
            <a:off x="8157189" y="6115741"/>
            <a:ext cx="0" cy="323925"/>
          </a:xfrm>
          <a:prstGeom prst="straightConnector1">
            <a:avLst/>
          </a:prstGeom>
          <a:ln w="571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77" name="図 76" descr="電話アイコンクリップアート"/>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5385882" y="4698402"/>
            <a:ext cx="288139" cy="287932"/>
          </a:xfrm>
          <a:prstGeom prst="rect">
            <a:avLst/>
          </a:prstGeom>
          <a:noFill/>
          <a:extLst>
            <a:ext uri="{909E8E84-426E-40DD-AFC4-6F175D3DCCD1}">
              <a14:hiddenFill xmlns:a14="http://schemas.microsoft.com/office/drawing/2010/main">
                <a:solidFill>
                  <a:srgbClr val="FFFFFF"/>
                </a:solidFill>
              </a14:hiddenFill>
            </a:ext>
          </a:extLst>
        </p:spPr>
      </p:pic>
      <p:pic>
        <p:nvPicPr>
          <p:cNvPr id="78" name="irc_mi" descr="http://japanism.info/images/mail-icon-free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2267" y="4717656"/>
            <a:ext cx="396190" cy="249422"/>
          </a:xfrm>
          <a:prstGeom prst="rect">
            <a:avLst/>
          </a:prstGeom>
          <a:noFill/>
          <a:extLst>
            <a:ext uri="{909E8E84-426E-40DD-AFC4-6F175D3DCCD1}">
              <a14:hiddenFill xmlns:a14="http://schemas.microsoft.com/office/drawing/2010/main">
                <a:solidFill>
                  <a:srgbClr val="FFFFFF"/>
                </a:solidFill>
              </a14:hiddenFill>
            </a:ext>
          </a:extLst>
        </p:spPr>
      </p:pic>
      <p:pic>
        <p:nvPicPr>
          <p:cNvPr id="80" name="図 79" descr="電話アイコンクリップアート"/>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5318457" y="2407703"/>
            <a:ext cx="288139" cy="287932"/>
          </a:xfrm>
          <a:prstGeom prst="rect">
            <a:avLst/>
          </a:prstGeom>
          <a:noFill/>
          <a:extLst>
            <a:ext uri="{909E8E84-426E-40DD-AFC4-6F175D3DCCD1}">
              <a14:hiddenFill xmlns:a14="http://schemas.microsoft.com/office/drawing/2010/main">
                <a:solidFill>
                  <a:srgbClr val="FFFFFF"/>
                </a:solidFill>
              </a14:hiddenFill>
            </a:ext>
          </a:extLst>
        </p:spPr>
      </p:pic>
      <p:pic>
        <p:nvPicPr>
          <p:cNvPr id="81" name="irc_mi" descr="http://japanism.info/images/mail-icon-free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7613" y="2407703"/>
            <a:ext cx="396190" cy="249422"/>
          </a:xfrm>
          <a:prstGeom prst="rect">
            <a:avLst/>
          </a:prstGeom>
          <a:noFill/>
          <a:extLst>
            <a:ext uri="{909E8E84-426E-40DD-AFC4-6F175D3DCCD1}">
              <a14:hiddenFill xmlns:a14="http://schemas.microsoft.com/office/drawing/2010/main">
                <a:solidFill>
                  <a:srgbClr val="FFFFFF"/>
                </a:solidFill>
              </a14:hiddenFill>
            </a:ext>
          </a:extLst>
        </p:spPr>
      </p:pic>
      <p:pic>
        <p:nvPicPr>
          <p:cNvPr id="82" name="図 81" descr="人型アイコン4"/>
          <p:cNvPicPr>
            <a:picLocks noChangeAspect="1" noChangeArrowheads="1"/>
          </p:cNvPicPr>
          <p:nvPr/>
        </p:nvPicPr>
        <p:blipFill>
          <a:blip r:embed="rId5" cstate="print">
            <a:biLevel thresh="50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flipH="1">
            <a:off x="5385882" y="3438287"/>
            <a:ext cx="288139" cy="407352"/>
          </a:xfrm>
          <a:prstGeom prst="rect">
            <a:avLst/>
          </a:prstGeom>
          <a:noFill/>
          <a:extLst>
            <a:ext uri="{909E8E84-426E-40DD-AFC4-6F175D3DCCD1}">
              <a14:hiddenFill xmlns:a14="http://schemas.microsoft.com/office/drawing/2010/main">
                <a:solidFill>
                  <a:srgbClr val="FFFFFF"/>
                </a:solidFill>
              </a14:hiddenFill>
            </a:ext>
          </a:extLst>
        </p:spPr>
      </p:pic>
      <p:pic>
        <p:nvPicPr>
          <p:cNvPr id="83" name="図 82" descr="人型アイコン4"/>
          <p:cNvPicPr>
            <a:picLocks noChangeAspect="1" noChangeArrowheads="1"/>
          </p:cNvPicPr>
          <p:nvPr/>
        </p:nvPicPr>
        <p:blipFill>
          <a:blip r:embed="rId5" cstate="print">
            <a:biLevel thresh="50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flipH="1">
            <a:off x="5385882" y="5631791"/>
            <a:ext cx="288139" cy="407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2789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136"/>
          <p:cNvSpPr txBox="1">
            <a:spLocks noChangeArrowheads="1"/>
          </p:cNvSpPr>
          <p:nvPr/>
        </p:nvSpPr>
        <p:spPr bwMode="auto">
          <a:xfrm>
            <a:off x="77831" y="525464"/>
            <a:ext cx="9712325" cy="6143625"/>
          </a:xfrm>
          <a:prstGeom prst="rect">
            <a:avLst/>
          </a:prstGeom>
          <a:solidFill>
            <a:srgbClr val="C0504D">
              <a:lumMod val="20000"/>
              <a:lumOff val="80000"/>
              <a:alpha val="89000"/>
            </a:srgb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defRPr/>
            </a:pPr>
            <a:endParaRPr lang="en-US" altLang="ja-JP" b="1" kern="0" dirty="0">
              <a:solidFill>
                <a:prstClr val="black"/>
              </a:solidFill>
              <a:latin typeface="ＭＳ Ｐゴシック"/>
            </a:endParaRPr>
          </a:p>
        </p:txBody>
      </p:sp>
      <p:sp>
        <p:nvSpPr>
          <p:cNvPr id="13" name="正方形/長方形 12"/>
          <p:cNvSpPr/>
          <p:nvPr/>
        </p:nvSpPr>
        <p:spPr>
          <a:xfrm>
            <a:off x="1588" y="-7938"/>
            <a:ext cx="99060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defTabSz="913575">
              <a:defRPr/>
            </a:pPr>
            <a:r>
              <a:rPr lang="ja-JP" altLang="en-US" sz="2400" b="1" dirty="0" smtClean="0">
                <a:solidFill>
                  <a:prstClr val="black"/>
                </a:solidFill>
                <a:latin typeface="HG丸ｺﾞｼｯｸM-PRO" pitchFamily="50" charset="-128"/>
                <a:ea typeface="HG丸ｺﾞｼｯｸM-PRO" pitchFamily="50" charset="-128"/>
              </a:rPr>
              <a:t>地域包括ケア「見える化」システム（プロトタイプ）①</a:t>
            </a:r>
            <a:endParaRPr lang="ja-JP" altLang="en-US" sz="2400" b="1" dirty="0">
              <a:solidFill>
                <a:prstClr val="black"/>
              </a:solidFill>
              <a:latin typeface="HG丸ｺﾞｼｯｸM-PRO" pitchFamily="50" charset="-128"/>
              <a:ea typeface="HG丸ｺﾞｼｯｸM-PRO" pitchFamily="50" charset="-128"/>
            </a:endParaRPr>
          </a:p>
        </p:txBody>
      </p:sp>
      <p:sp>
        <p:nvSpPr>
          <p:cNvPr id="138244" name="テキスト ボックス 4"/>
          <p:cNvSpPr txBox="1">
            <a:spLocks noChangeArrowheads="1"/>
          </p:cNvSpPr>
          <p:nvPr/>
        </p:nvSpPr>
        <p:spPr bwMode="auto">
          <a:xfrm>
            <a:off x="7220148" y="944136"/>
            <a:ext cx="2569986" cy="5509200"/>
          </a:xfrm>
          <a:prstGeom prst="rect">
            <a:avLst/>
          </a:prstGeom>
          <a:noFill/>
          <a:ln w="9525">
            <a:noFill/>
            <a:miter lim="800000"/>
            <a:headEnd/>
            <a:tailEnd/>
          </a:ln>
        </p:spPr>
        <p:txBody>
          <a:bodyPr wrap="square">
            <a:spAutoFit/>
          </a:bodyPr>
          <a:lstStyle/>
          <a:p>
            <a:pPr indent="-457200" defTabSz="912813"/>
            <a:r>
              <a:rPr lang="ja-JP" altLang="en-US" sz="1600" dirty="0" smtClean="0">
                <a:solidFill>
                  <a:srgbClr val="000000"/>
                </a:solidFill>
                <a:latin typeface="HG丸ｺﾞｼｯｸM-PRO" pitchFamily="50" charset="-128"/>
                <a:ea typeface="HG丸ｺﾞｼｯｸM-PRO" pitchFamily="50" charset="-128"/>
              </a:rPr>
              <a:t>○国が登録するデータを</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基にして、保険者は</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データの準備等の負担</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なく、都道府県・保険</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者間比較をしながら介</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護保険事業の現状分析</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を直感的に実施する</a:t>
            </a:r>
            <a:r>
              <a:rPr lang="ja-JP" altLang="en-US" sz="1600" dirty="0" err="1" smtClean="0">
                <a:solidFill>
                  <a:srgbClr val="000000"/>
                </a:solidFill>
                <a:latin typeface="HG丸ｺﾞｼｯｸM-PRO" pitchFamily="50" charset="-128"/>
                <a:ea typeface="HG丸ｺﾞｼｯｸM-PRO" pitchFamily="50" charset="-128"/>
              </a:rPr>
              <a:t>こ</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とが可能である。</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smtClean="0">
                <a:solidFill>
                  <a:srgbClr val="000000"/>
                </a:solidFill>
                <a:latin typeface="HG丸ｺﾞｼｯｸM-PRO" pitchFamily="50" charset="-128"/>
                <a:ea typeface="HG丸ｺﾞｼｯｸM-PRO" pitchFamily="50" charset="-128"/>
              </a:rPr>
              <a:t>○保険者が日常生活圏域</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に関する情報を別途登</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録すれば日常生活圏域</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別の分析も可能である。</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endParaRPr lang="en-US" altLang="ja-JP" sz="1600" dirty="0">
              <a:solidFill>
                <a:srgbClr val="000000"/>
              </a:solidFill>
              <a:latin typeface="HG丸ｺﾞｼｯｸM-PRO" pitchFamily="50" charset="-128"/>
              <a:ea typeface="HG丸ｺﾞｼｯｸM-PRO" pitchFamily="50" charset="-128"/>
            </a:endParaRPr>
          </a:p>
          <a:p>
            <a:pPr indent="-457200" defTabSz="912813"/>
            <a:r>
              <a:rPr lang="ja-JP" altLang="en-US" sz="1600" dirty="0" smtClean="0">
                <a:solidFill>
                  <a:srgbClr val="000000"/>
                </a:solidFill>
                <a:latin typeface="HG丸ｺﾞｼｯｸM-PRO" pitchFamily="50" charset="-128"/>
                <a:ea typeface="HG丸ｺﾞｼｯｸM-PRO" pitchFamily="50" charset="-128"/>
              </a:rPr>
              <a:t>○地域包括ケアシステム</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の構築に向けた他の保</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険者等の取組を検索・</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閲覧が可能であり、現</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状分析に基づいて取り</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組むべき施策等の情報</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を得ることが可能で</a:t>
            </a:r>
            <a:r>
              <a:rPr lang="ja-JP" altLang="en-US" sz="1600" dirty="0" err="1" smtClean="0">
                <a:solidFill>
                  <a:srgbClr val="000000"/>
                </a:solidFill>
                <a:latin typeface="HG丸ｺﾞｼｯｸM-PRO" pitchFamily="50" charset="-128"/>
                <a:ea typeface="HG丸ｺﾞｼｯｸM-PRO" pitchFamily="50" charset="-128"/>
              </a:rPr>
              <a:t>あ</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る。</a:t>
            </a:r>
            <a:endParaRPr lang="ja-JP" altLang="ja-JP" sz="1600" dirty="0">
              <a:solidFill>
                <a:srgbClr val="000000"/>
              </a:solidFill>
              <a:latin typeface="HG丸ｺﾞｼｯｸM-PRO" pitchFamily="50" charset="-128"/>
              <a:ea typeface="HG丸ｺﾞｼｯｸM-PRO" pitchFamily="50" charset="-128"/>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728" y="548682"/>
            <a:ext cx="6992612" cy="601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スライド番号プレースホルダー 3"/>
          <p:cNvSpPr>
            <a:spLocks noGrp="1"/>
          </p:cNvSpPr>
          <p:nvPr>
            <p:ph type="sldNum" sz="quarter" idx="12"/>
          </p:nvPr>
        </p:nvSpPr>
        <p:spPr>
          <a:xfrm>
            <a:off x="7620742" y="6592407"/>
            <a:ext cx="2311400" cy="365125"/>
          </a:xfrm>
        </p:spPr>
        <p:txBody>
          <a:bodyPr/>
          <a:lstStyle/>
          <a:p>
            <a:fld id="{5A02BD7A-635E-43A0-8464-FD5073BFE4FA}" type="slidenum">
              <a:rPr lang="ja-JP" altLang="en-US" sz="1600">
                <a:solidFill>
                  <a:prstClr val="black"/>
                </a:solidFill>
              </a:rPr>
              <a:pPr/>
              <a:t>37</a:t>
            </a:fld>
            <a:endParaRPr lang="ja-JP" altLang="en-US" sz="1600" dirty="0">
              <a:solidFill>
                <a:prstClr val="black"/>
              </a:solidFill>
            </a:endParaRPr>
          </a:p>
        </p:txBody>
      </p:sp>
    </p:spTree>
    <p:extLst>
      <p:ext uri="{BB962C8B-B14F-4D97-AF65-F5344CB8AC3E}">
        <p14:creationId xmlns:p14="http://schemas.microsoft.com/office/powerpoint/2010/main" val="27666119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136"/>
          <p:cNvSpPr txBox="1">
            <a:spLocks noChangeArrowheads="1"/>
          </p:cNvSpPr>
          <p:nvPr/>
        </p:nvSpPr>
        <p:spPr bwMode="auto">
          <a:xfrm>
            <a:off x="77831" y="525464"/>
            <a:ext cx="9712325" cy="6143625"/>
          </a:xfrm>
          <a:prstGeom prst="rect">
            <a:avLst/>
          </a:prstGeom>
          <a:solidFill>
            <a:srgbClr val="C0504D">
              <a:lumMod val="20000"/>
              <a:lumOff val="80000"/>
              <a:alpha val="89000"/>
            </a:srgb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defRPr/>
            </a:pPr>
            <a:endParaRPr lang="en-US" altLang="ja-JP" b="1" kern="0" dirty="0">
              <a:solidFill>
                <a:prstClr val="black"/>
              </a:solidFill>
              <a:latin typeface="ＭＳ Ｐゴシック"/>
            </a:endParaRPr>
          </a:p>
        </p:txBody>
      </p:sp>
      <p:sp>
        <p:nvSpPr>
          <p:cNvPr id="138244" name="テキスト ボックス 4"/>
          <p:cNvSpPr txBox="1">
            <a:spLocks noChangeArrowheads="1"/>
          </p:cNvSpPr>
          <p:nvPr/>
        </p:nvSpPr>
        <p:spPr bwMode="auto">
          <a:xfrm>
            <a:off x="102015" y="537016"/>
            <a:ext cx="9688101" cy="2062103"/>
          </a:xfrm>
          <a:prstGeom prst="rect">
            <a:avLst/>
          </a:prstGeom>
          <a:noFill/>
          <a:ln w="9525">
            <a:noFill/>
            <a:miter lim="800000"/>
            <a:headEnd/>
            <a:tailEnd/>
          </a:ln>
        </p:spPr>
        <p:txBody>
          <a:bodyPr wrap="square">
            <a:spAutoFit/>
          </a:bodyPr>
          <a:lstStyle/>
          <a:p>
            <a:pPr defTabSz="912813"/>
            <a:r>
              <a:rPr lang="ja-JP" altLang="en-US" sz="1600" dirty="0">
                <a:solidFill>
                  <a:srgbClr val="000000"/>
                </a:solidFill>
                <a:latin typeface="HG丸ｺﾞｼｯｸM-PRO" pitchFamily="50" charset="-128"/>
                <a:ea typeface="HG丸ｺﾞｼｯｸM-PRO" pitchFamily="50" charset="-128"/>
              </a:rPr>
              <a:t>○地理情報</a:t>
            </a:r>
            <a:r>
              <a:rPr lang="ja-JP" altLang="en-US" sz="1600" dirty="0" smtClean="0">
                <a:solidFill>
                  <a:srgbClr val="000000"/>
                </a:solidFill>
                <a:latin typeface="HG丸ｺﾞｼｯｸM-PRO" pitchFamily="50" charset="-128"/>
                <a:ea typeface="HG丸ｺﾞｼｯｸM-PRO" pitchFamily="50" charset="-128"/>
              </a:rPr>
              <a:t>システム及びグラフ等を</a:t>
            </a:r>
            <a:r>
              <a:rPr lang="ja-JP" altLang="en-US" sz="1600" dirty="0">
                <a:solidFill>
                  <a:srgbClr val="000000"/>
                </a:solidFill>
                <a:latin typeface="HG丸ｺﾞｼｯｸM-PRO" pitchFamily="50" charset="-128"/>
                <a:ea typeface="HG丸ｺﾞｼｯｸM-PRO" pitchFamily="50" charset="-128"/>
              </a:rPr>
              <a:t>活用</a:t>
            </a:r>
            <a:r>
              <a:rPr lang="ja-JP" altLang="en-US" sz="1600" dirty="0" smtClean="0">
                <a:solidFill>
                  <a:srgbClr val="000000"/>
                </a:solidFill>
                <a:latin typeface="HG丸ｺﾞｼｯｸM-PRO" pitchFamily="50" charset="-128"/>
                <a:ea typeface="HG丸ｺﾞｼｯｸM-PRO" pitchFamily="50" charset="-128"/>
              </a:rPr>
              <a:t>して介護</a:t>
            </a:r>
            <a:r>
              <a:rPr lang="ja-JP" altLang="en-US" sz="1600" dirty="0">
                <a:solidFill>
                  <a:srgbClr val="000000"/>
                </a:solidFill>
                <a:latin typeface="HG丸ｺﾞｼｯｸM-PRO" pitchFamily="50" charset="-128"/>
                <a:ea typeface="HG丸ｺﾞｼｯｸM-PRO" pitchFamily="50" charset="-128"/>
              </a:rPr>
              <a:t>保険事業</a:t>
            </a:r>
            <a:r>
              <a:rPr lang="ja-JP" altLang="en-US" sz="1600" dirty="0" smtClean="0">
                <a:solidFill>
                  <a:srgbClr val="000000"/>
                </a:solidFill>
                <a:latin typeface="HG丸ｺﾞｼｯｸM-PRO" pitchFamily="50" charset="-128"/>
                <a:ea typeface="HG丸ｺﾞｼｯｸM-PRO" pitchFamily="50" charset="-128"/>
              </a:rPr>
              <a:t>の現状</a:t>
            </a:r>
            <a:r>
              <a:rPr lang="ja-JP" altLang="en-US" sz="1600" dirty="0">
                <a:solidFill>
                  <a:srgbClr val="000000"/>
                </a:solidFill>
                <a:latin typeface="HG丸ｺﾞｼｯｸM-PRO" pitchFamily="50" charset="-128"/>
                <a:ea typeface="HG丸ｺﾞｼｯｸM-PRO" pitchFamily="50" charset="-128"/>
              </a:rPr>
              <a:t>等を「</a:t>
            </a:r>
            <a:r>
              <a:rPr lang="ja-JP" altLang="en-US" sz="1600" dirty="0" smtClean="0">
                <a:solidFill>
                  <a:srgbClr val="000000"/>
                </a:solidFill>
                <a:latin typeface="HG丸ｺﾞｼｯｸM-PRO" pitchFamily="50" charset="-128"/>
                <a:ea typeface="HG丸ｺﾞｼｯｸM-PRO" pitchFamily="50" charset="-128"/>
              </a:rPr>
              <a:t>見える</a:t>
            </a:r>
            <a:r>
              <a:rPr lang="ja-JP" altLang="en-US" sz="1600" dirty="0">
                <a:solidFill>
                  <a:srgbClr val="000000"/>
                </a:solidFill>
                <a:latin typeface="HG丸ｺﾞｼｯｸM-PRO" pitchFamily="50" charset="-128"/>
                <a:ea typeface="HG丸ｺﾞｼｯｸM-PRO" pitchFamily="50" charset="-128"/>
              </a:rPr>
              <a:t>化」する</a:t>
            </a:r>
            <a:r>
              <a:rPr lang="ja-JP" altLang="en-US" sz="1600" dirty="0" smtClean="0">
                <a:solidFill>
                  <a:srgbClr val="000000"/>
                </a:solidFill>
                <a:latin typeface="HG丸ｺﾞｼｯｸM-PRO" pitchFamily="50" charset="-128"/>
                <a:ea typeface="HG丸ｺﾞｼｯｸM-PRO" pitchFamily="50" charset="-128"/>
              </a:rPr>
              <a:t>こと</a:t>
            </a:r>
            <a:r>
              <a:rPr lang="ja-JP" altLang="en-US" sz="1600" dirty="0">
                <a:solidFill>
                  <a:srgbClr val="000000"/>
                </a:solidFill>
                <a:latin typeface="HG丸ｺﾞｼｯｸM-PRO" pitchFamily="50" charset="-128"/>
                <a:ea typeface="HG丸ｺﾞｼｯｸM-PRO" pitchFamily="50" charset="-128"/>
              </a:rPr>
              <a:t>で</a:t>
            </a:r>
            <a:r>
              <a:rPr lang="ja-JP" altLang="en-US" sz="1600" dirty="0" smtClean="0">
                <a:solidFill>
                  <a:srgbClr val="000000"/>
                </a:solidFill>
                <a:latin typeface="HG丸ｺﾞｼｯｸM-PRO" pitchFamily="50" charset="-128"/>
                <a:ea typeface="HG丸ｺﾞｼｯｸM-PRO" pitchFamily="50" charset="-128"/>
              </a:rPr>
              <a:t>、保険者</a:t>
            </a:r>
            <a:endParaRPr lang="en-US" altLang="ja-JP" sz="1600" dirty="0" smtClean="0">
              <a:solidFill>
                <a:srgbClr val="000000"/>
              </a:solidFill>
              <a:latin typeface="HG丸ｺﾞｼｯｸM-PRO" pitchFamily="50" charset="-128"/>
              <a:ea typeface="HG丸ｺﾞｼｯｸM-PRO" pitchFamily="50" charset="-128"/>
            </a:endParaRPr>
          </a:p>
          <a:p>
            <a:pPr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間</a:t>
            </a:r>
            <a:r>
              <a:rPr lang="ja-JP" altLang="en-US" sz="1600" dirty="0">
                <a:solidFill>
                  <a:srgbClr val="000000"/>
                </a:solidFill>
                <a:latin typeface="HG丸ｺﾞｼｯｸM-PRO" pitchFamily="50" charset="-128"/>
                <a:ea typeface="HG丸ｺﾞｼｯｸM-PRO" pitchFamily="50" charset="-128"/>
              </a:rPr>
              <a:t>の比較を</a:t>
            </a:r>
            <a:r>
              <a:rPr lang="ja-JP" altLang="en-US" sz="1600" dirty="0" smtClean="0">
                <a:solidFill>
                  <a:srgbClr val="000000"/>
                </a:solidFill>
                <a:latin typeface="HG丸ｺﾞｼｯｸM-PRO" pitchFamily="50" charset="-128"/>
                <a:ea typeface="HG丸ｺﾞｼｯｸM-PRO" pitchFamily="50" charset="-128"/>
              </a:rPr>
              <a:t>容易にし、自治体</a:t>
            </a:r>
            <a:r>
              <a:rPr lang="ja-JP" altLang="en-US" sz="1600" dirty="0">
                <a:solidFill>
                  <a:srgbClr val="000000"/>
                </a:solidFill>
                <a:latin typeface="HG丸ｺﾞｼｯｸM-PRO" pitchFamily="50" charset="-128"/>
                <a:ea typeface="HG丸ｺﾞｼｯｸM-PRO" pitchFamily="50" charset="-128"/>
              </a:rPr>
              <a:t>における</a:t>
            </a:r>
            <a:r>
              <a:rPr lang="ja-JP" altLang="en-US" sz="1600" dirty="0" smtClean="0">
                <a:solidFill>
                  <a:srgbClr val="000000"/>
                </a:solidFill>
                <a:latin typeface="HG丸ｺﾞｼｯｸM-PRO" pitchFamily="50" charset="-128"/>
                <a:ea typeface="HG丸ｺﾞｼｯｸM-PRO" pitchFamily="50" charset="-128"/>
              </a:rPr>
              <a:t>現状分析</a:t>
            </a:r>
            <a:r>
              <a:rPr lang="ja-JP" altLang="en-US" sz="1600" dirty="0">
                <a:solidFill>
                  <a:srgbClr val="000000"/>
                </a:solidFill>
                <a:latin typeface="HG丸ｺﾞｼｯｸM-PRO" pitchFamily="50" charset="-128"/>
                <a:ea typeface="HG丸ｺﾞｼｯｸM-PRO" pitchFamily="50" charset="-128"/>
              </a:rPr>
              <a:t>を</a:t>
            </a:r>
            <a:r>
              <a:rPr lang="ja-JP" altLang="en-US" sz="1600" dirty="0" smtClean="0">
                <a:solidFill>
                  <a:srgbClr val="000000"/>
                </a:solidFill>
                <a:latin typeface="HG丸ｺﾞｼｯｸM-PRO" pitchFamily="50" charset="-128"/>
                <a:ea typeface="HG丸ｺﾞｼｯｸM-PRO" pitchFamily="50" charset="-128"/>
              </a:rPr>
              <a:t>支援</a:t>
            </a:r>
            <a:r>
              <a:rPr lang="ja-JP" altLang="en-US" sz="1600" dirty="0">
                <a:solidFill>
                  <a:srgbClr val="000000"/>
                </a:solidFill>
                <a:latin typeface="HG丸ｺﾞｼｯｸM-PRO" pitchFamily="50" charset="-128"/>
                <a:ea typeface="HG丸ｺﾞｼｯｸM-PRO" pitchFamily="50" charset="-128"/>
              </a:rPr>
              <a:t>する。</a:t>
            </a:r>
            <a:endParaRPr lang="en-US" altLang="ja-JP" sz="1600" dirty="0">
              <a:solidFill>
                <a:srgbClr val="000000"/>
              </a:solidFill>
              <a:latin typeface="HG丸ｺﾞｼｯｸM-PRO" pitchFamily="50" charset="-128"/>
              <a:ea typeface="HG丸ｺﾞｼｯｸM-PRO" pitchFamily="50" charset="-128"/>
            </a:endParaRPr>
          </a:p>
          <a:p>
            <a:pPr defTabSz="912813"/>
            <a:r>
              <a:rPr lang="ja-JP" altLang="en-US" sz="1600" dirty="0" smtClean="0">
                <a:solidFill>
                  <a:srgbClr val="000000"/>
                </a:solidFill>
                <a:latin typeface="HG丸ｺﾞｼｯｸM-PRO" pitchFamily="50" charset="-128"/>
                <a:ea typeface="HG丸ｺﾞｼｯｸM-PRO" pitchFamily="50" charset="-128"/>
              </a:rPr>
              <a:t>○</a:t>
            </a:r>
            <a:r>
              <a:rPr lang="ja-JP" altLang="en-US" sz="1600" dirty="0">
                <a:solidFill>
                  <a:srgbClr val="000000"/>
                </a:solidFill>
                <a:latin typeface="HG丸ｺﾞｼｯｸM-PRO" pitchFamily="50" charset="-128"/>
                <a:ea typeface="HG丸ｺﾞｼｯｸM-PRO" pitchFamily="50" charset="-128"/>
              </a:rPr>
              <a:t>介護保険総合データベース</a:t>
            </a:r>
            <a:r>
              <a:rPr lang="ja-JP" altLang="en-US" sz="1600" dirty="0" smtClean="0">
                <a:solidFill>
                  <a:srgbClr val="000000"/>
                </a:solidFill>
                <a:latin typeface="HG丸ｺﾞｼｯｸM-PRO" pitchFamily="50" charset="-128"/>
                <a:ea typeface="HG丸ｺﾞｼｯｸM-PRO" pitchFamily="50" charset="-128"/>
              </a:rPr>
              <a:t>の情報</a:t>
            </a:r>
            <a:r>
              <a:rPr lang="ja-JP" altLang="en-US" sz="1600" dirty="0">
                <a:solidFill>
                  <a:srgbClr val="000000"/>
                </a:solidFill>
                <a:latin typeface="HG丸ｺﾞｼｯｸM-PRO" pitchFamily="50" charset="-128"/>
                <a:ea typeface="HG丸ｺﾞｼｯｸM-PRO" pitchFamily="50" charset="-128"/>
              </a:rPr>
              <a:t>を基に、</a:t>
            </a:r>
            <a:r>
              <a:rPr lang="ja-JP" altLang="en-US" sz="1600" dirty="0" smtClean="0">
                <a:solidFill>
                  <a:srgbClr val="000000"/>
                </a:solidFill>
                <a:latin typeface="HG丸ｺﾞｼｯｸM-PRO" pitchFamily="50" charset="-128"/>
                <a:ea typeface="HG丸ｺﾞｼｯｸM-PRO" pitchFamily="50" charset="-128"/>
              </a:rPr>
              <a:t>介護保険政策評価</a:t>
            </a:r>
            <a:r>
              <a:rPr lang="ja-JP" altLang="en-US" sz="1600" dirty="0">
                <a:solidFill>
                  <a:srgbClr val="000000"/>
                </a:solidFill>
                <a:latin typeface="HG丸ｺﾞｼｯｸM-PRO" pitchFamily="50" charset="-128"/>
                <a:ea typeface="HG丸ｺﾞｼｯｸM-PRO" pitchFamily="50" charset="-128"/>
              </a:rPr>
              <a:t>支援システム等で提供</a:t>
            </a:r>
            <a:r>
              <a:rPr lang="ja-JP" altLang="en-US" sz="1600" dirty="0" smtClean="0">
                <a:solidFill>
                  <a:srgbClr val="000000"/>
                </a:solidFill>
                <a:latin typeface="HG丸ｺﾞｼｯｸM-PRO" pitchFamily="50" charset="-128"/>
                <a:ea typeface="HG丸ｺﾞｼｯｸM-PRO" pitchFamily="50" charset="-128"/>
              </a:rPr>
              <a:t>している</a:t>
            </a:r>
            <a:r>
              <a:rPr lang="ja-JP" altLang="en-US" sz="1600" dirty="0">
                <a:solidFill>
                  <a:srgbClr val="000000"/>
                </a:solidFill>
                <a:latin typeface="HG丸ｺﾞｼｯｸM-PRO" pitchFamily="50" charset="-128"/>
                <a:ea typeface="HG丸ｺﾞｼｯｸM-PRO" pitchFamily="50" charset="-128"/>
              </a:rPr>
              <a:t>各種</a:t>
            </a:r>
            <a:r>
              <a:rPr lang="ja-JP" altLang="en-US" sz="1600" dirty="0" smtClean="0">
                <a:solidFill>
                  <a:srgbClr val="000000"/>
                </a:solidFill>
                <a:latin typeface="HG丸ｺﾞｼｯｸM-PRO" pitchFamily="50" charset="-128"/>
                <a:ea typeface="HG丸ｺﾞｼｯｸM-PRO" pitchFamily="50" charset="-128"/>
              </a:rPr>
              <a:t>指標</a:t>
            </a:r>
            <a:endParaRPr lang="en-US" altLang="ja-JP" sz="1600" dirty="0" smtClean="0">
              <a:solidFill>
                <a:srgbClr val="000000"/>
              </a:solidFill>
              <a:latin typeface="HG丸ｺﾞｼｯｸM-PRO" pitchFamily="50" charset="-128"/>
              <a:ea typeface="HG丸ｺﾞｼｯｸM-PRO" pitchFamily="50" charset="-128"/>
            </a:endParaRPr>
          </a:p>
          <a:p>
            <a:pPr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を</a:t>
            </a:r>
            <a:r>
              <a:rPr lang="ja-JP" altLang="en-US" sz="1600" dirty="0">
                <a:solidFill>
                  <a:srgbClr val="000000"/>
                </a:solidFill>
                <a:latin typeface="HG丸ｺﾞｼｯｸM-PRO" pitchFamily="50" charset="-128"/>
                <a:ea typeface="HG丸ｺﾞｼｯｸM-PRO" pitchFamily="50" charset="-128"/>
              </a:rPr>
              <a:t>統合し、「</a:t>
            </a:r>
            <a:r>
              <a:rPr lang="ja-JP" altLang="en-US" sz="1600" dirty="0" smtClean="0">
                <a:solidFill>
                  <a:srgbClr val="000000"/>
                </a:solidFill>
                <a:latin typeface="HG丸ｺﾞｼｯｸM-PRO" pitchFamily="50" charset="-128"/>
                <a:ea typeface="HG丸ｺﾞｼｯｸM-PRO" pitchFamily="50" charset="-128"/>
              </a:rPr>
              <a:t>見える</a:t>
            </a:r>
            <a:r>
              <a:rPr lang="ja-JP" altLang="en-US" sz="1600" dirty="0">
                <a:solidFill>
                  <a:srgbClr val="000000"/>
                </a:solidFill>
                <a:latin typeface="HG丸ｺﾞｼｯｸM-PRO" pitchFamily="50" charset="-128"/>
                <a:ea typeface="HG丸ｺﾞｼｯｸM-PRO" pitchFamily="50" charset="-128"/>
              </a:rPr>
              <a:t>化」して提供する。</a:t>
            </a:r>
            <a:endParaRPr lang="en-US" altLang="ja-JP" sz="1600" dirty="0">
              <a:solidFill>
                <a:srgbClr val="000000"/>
              </a:solidFill>
              <a:latin typeface="HG丸ｺﾞｼｯｸM-PRO" pitchFamily="50" charset="-128"/>
              <a:ea typeface="HG丸ｺﾞｼｯｸM-PRO" pitchFamily="50" charset="-128"/>
            </a:endParaRPr>
          </a:p>
          <a:p>
            <a:pPr defTabSz="912813"/>
            <a:r>
              <a:rPr lang="ja-JP" altLang="en-US" sz="1600" dirty="0" smtClean="0">
                <a:solidFill>
                  <a:srgbClr val="000000"/>
                </a:solidFill>
                <a:latin typeface="HG丸ｺﾞｼｯｸM-PRO" pitchFamily="50" charset="-128"/>
                <a:ea typeface="HG丸ｺﾞｼｯｸM-PRO" pitchFamily="50" charset="-128"/>
              </a:rPr>
              <a:t>○</a:t>
            </a:r>
            <a:r>
              <a:rPr lang="ja-JP" altLang="en-US" sz="1600" dirty="0">
                <a:solidFill>
                  <a:srgbClr val="000000"/>
                </a:solidFill>
                <a:latin typeface="HG丸ｺﾞｼｯｸM-PRO" pitchFamily="50" charset="-128"/>
                <a:ea typeface="HG丸ｺﾞｼｯｸM-PRO" pitchFamily="50" charset="-128"/>
              </a:rPr>
              <a:t>介護保険総合データベース</a:t>
            </a:r>
            <a:r>
              <a:rPr lang="ja-JP" altLang="en-US" sz="1600" dirty="0" smtClean="0">
                <a:solidFill>
                  <a:srgbClr val="000000"/>
                </a:solidFill>
                <a:latin typeface="HG丸ｺﾞｼｯｸM-PRO" pitchFamily="50" charset="-128"/>
                <a:ea typeface="HG丸ｺﾞｼｯｸM-PRO" pitchFamily="50" charset="-128"/>
              </a:rPr>
              <a:t>以外</a:t>
            </a:r>
            <a:r>
              <a:rPr lang="ja-JP" altLang="en-US" sz="1600" dirty="0">
                <a:solidFill>
                  <a:srgbClr val="000000"/>
                </a:solidFill>
                <a:latin typeface="HG丸ｺﾞｼｯｸM-PRO" pitchFamily="50" charset="-128"/>
                <a:ea typeface="HG丸ｺﾞｼｯｸM-PRO" pitchFamily="50" charset="-128"/>
              </a:rPr>
              <a:t>に、国勢調査等の公的</a:t>
            </a:r>
            <a:r>
              <a:rPr lang="ja-JP" altLang="en-US" sz="1600" dirty="0" smtClean="0">
                <a:solidFill>
                  <a:srgbClr val="000000"/>
                </a:solidFill>
                <a:latin typeface="HG丸ｺﾞｼｯｸM-PRO" pitchFamily="50" charset="-128"/>
                <a:ea typeface="HG丸ｺﾞｼｯｸM-PRO" pitchFamily="50" charset="-128"/>
              </a:rPr>
              <a:t>統計調査</a:t>
            </a:r>
            <a:r>
              <a:rPr lang="ja-JP" altLang="en-US" sz="1600" dirty="0">
                <a:solidFill>
                  <a:srgbClr val="000000"/>
                </a:solidFill>
                <a:latin typeface="HG丸ｺﾞｼｯｸM-PRO" pitchFamily="50" charset="-128"/>
                <a:ea typeface="HG丸ｺﾞｼｯｸM-PRO" pitchFamily="50" charset="-128"/>
              </a:rPr>
              <a:t>の情報を</a:t>
            </a:r>
            <a:r>
              <a:rPr lang="ja-JP" altLang="en-US" sz="1600" dirty="0" smtClean="0">
                <a:solidFill>
                  <a:srgbClr val="000000"/>
                </a:solidFill>
                <a:latin typeface="HG丸ｺﾞｼｯｸM-PRO" pitchFamily="50" charset="-128"/>
                <a:ea typeface="HG丸ｺﾞｼｯｸM-PRO" pitchFamily="50" charset="-128"/>
              </a:rPr>
              <a:t>活用して提供する</a:t>
            </a:r>
            <a:r>
              <a:rPr lang="ja-JP" altLang="en-US" sz="1600" dirty="0">
                <a:solidFill>
                  <a:srgbClr val="000000"/>
                </a:solidFill>
                <a:latin typeface="HG丸ｺﾞｼｯｸM-PRO" pitchFamily="50" charset="-128"/>
                <a:ea typeface="HG丸ｺﾞｼｯｸM-PRO" pitchFamily="50" charset="-128"/>
              </a:rPr>
              <a:t>ことで、</a:t>
            </a:r>
            <a:r>
              <a:rPr lang="ja-JP" altLang="en-US" sz="1600" dirty="0" smtClean="0">
                <a:solidFill>
                  <a:srgbClr val="000000"/>
                </a:solidFill>
                <a:latin typeface="HG丸ｺﾞｼｯｸM-PRO" pitchFamily="50" charset="-128"/>
                <a:ea typeface="HG丸ｺﾞｼｯｸM-PRO" pitchFamily="50" charset="-128"/>
              </a:rPr>
              <a:t>介</a:t>
            </a:r>
            <a:endParaRPr lang="en-US" altLang="ja-JP" sz="1600" dirty="0" smtClean="0">
              <a:solidFill>
                <a:srgbClr val="000000"/>
              </a:solidFill>
              <a:latin typeface="HG丸ｺﾞｼｯｸM-PRO" pitchFamily="50" charset="-128"/>
              <a:ea typeface="HG丸ｺﾞｼｯｸM-PRO" pitchFamily="50" charset="-128"/>
            </a:endParaRPr>
          </a:p>
          <a:p>
            <a:pPr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護</a:t>
            </a:r>
            <a:r>
              <a:rPr lang="ja-JP" altLang="en-US" sz="1600" dirty="0">
                <a:solidFill>
                  <a:srgbClr val="000000"/>
                </a:solidFill>
                <a:latin typeface="HG丸ｺﾞｼｯｸM-PRO" pitchFamily="50" charset="-128"/>
                <a:ea typeface="HG丸ｺﾞｼｯｸM-PRO" pitchFamily="50" charset="-128"/>
              </a:rPr>
              <a:t>保険</a:t>
            </a:r>
            <a:r>
              <a:rPr lang="ja-JP" altLang="en-US" sz="1600" dirty="0" smtClean="0">
                <a:solidFill>
                  <a:srgbClr val="000000"/>
                </a:solidFill>
                <a:latin typeface="HG丸ｺﾞｼｯｸM-PRO" pitchFamily="50" charset="-128"/>
                <a:ea typeface="HG丸ｺﾞｼｯｸM-PRO" pitchFamily="50" charset="-128"/>
              </a:rPr>
              <a:t>給付以外の保険者特性</a:t>
            </a:r>
            <a:r>
              <a:rPr lang="ja-JP" altLang="en-US" sz="1600" dirty="0">
                <a:solidFill>
                  <a:srgbClr val="000000"/>
                </a:solidFill>
                <a:latin typeface="HG丸ｺﾞｼｯｸM-PRO" pitchFamily="50" charset="-128"/>
                <a:ea typeface="HG丸ｺﾞｼｯｸM-PRO" pitchFamily="50" charset="-128"/>
              </a:rPr>
              <a:t>を考慮</a:t>
            </a:r>
            <a:r>
              <a:rPr lang="ja-JP" altLang="en-US" sz="1600" dirty="0" smtClean="0">
                <a:solidFill>
                  <a:srgbClr val="000000"/>
                </a:solidFill>
                <a:latin typeface="HG丸ｺﾞｼｯｸM-PRO" pitchFamily="50" charset="-128"/>
                <a:ea typeface="HG丸ｺﾞｼｯｸM-PRO" pitchFamily="50" charset="-128"/>
              </a:rPr>
              <a:t>した現状分析</a:t>
            </a:r>
            <a:r>
              <a:rPr lang="ja-JP" altLang="en-US" sz="1600" dirty="0">
                <a:solidFill>
                  <a:srgbClr val="000000"/>
                </a:solidFill>
                <a:latin typeface="HG丸ｺﾞｼｯｸM-PRO" pitchFamily="50" charset="-128"/>
                <a:ea typeface="HG丸ｺﾞｼｯｸM-PRO" pitchFamily="50" charset="-128"/>
              </a:rPr>
              <a:t>を支援する</a:t>
            </a:r>
            <a:r>
              <a:rPr lang="ja-JP" altLang="en-US" sz="1600" dirty="0" smtClean="0">
                <a:solidFill>
                  <a:srgbClr val="000000"/>
                </a:solidFill>
                <a:latin typeface="HG丸ｺﾞｼｯｸM-PRO" pitchFamily="50" charset="-128"/>
                <a:ea typeface="HG丸ｺﾞｼｯｸM-PRO" pitchFamily="50" charset="-128"/>
              </a:rPr>
              <a:t>。</a:t>
            </a:r>
            <a:endParaRPr lang="en-US" altLang="ja-JP" sz="1600" dirty="0" smtClean="0">
              <a:solidFill>
                <a:srgbClr val="000000"/>
              </a:solidFill>
              <a:latin typeface="HG丸ｺﾞｼｯｸM-PRO" pitchFamily="50" charset="-128"/>
              <a:ea typeface="HG丸ｺﾞｼｯｸM-PRO" pitchFamily="50" charset="-128"/>
            </a:endParaRPr>
          </a:p>
          <a:p>
            <a:pPr defTabSz="912813"/>
            <a:r>
              <a:rPr lang="ja-JP" altLang="en-US" sz="1600" dirty="0" smtClean="0">
                <a:solidFill>
                  <a:srgbClr val="000000"/>
                </a:solidFill>
                <a:latin typeface="HG丸ｺﾞｼｯｸM-PRO" pitchFamily="50" charset="-128"/>
                <a:ea typeface="HG丸ｺﾞｼｯｸM-PRO" pitchFamily="50" charset="-128"/>
              </a:rPr>
              <a:t>○提供される情報の時系列の</a:t>
            </a:r>
            <a:r>
              <a:rPr lang="ja-JP" altLang="en-US" sz="1600" dirty="0">
                <a:solidFill>
                  <a:srgbClr val="000000"/>
                </a:solidFill>
                <a:latin typeface="HG丸ｺﾞｼｯｸM-PRO" pitchFamily="50" charset="-128"/>
                <a:ea typeface="HG丸ｺﾞｼｯｸM-PRO" pitchFamily="50" charset="-128"/>
              </a:rPr>
              <a:t>変化も「見える化</a:t>
            </a:r>
            <a:r>
              <a:rPr lang="ja-JP" altLang="en-US" sz="1600" dirty="0" smtClean="0">
                <a:solidFill>
                  <a:srgbClr val="000000"/>
                </a:solidFill>
                <a:latin typeface="HG丸ｺﾞｼｯｸM-PRO" pitchFamily="50" charset="-128"/>
                <a:ea typeface="HG丸ｺﾞｼｯｸM-PRO" pitchFamily="50" charset="-128"/>
              </a:rPr>
              <a:t>」</a:t>
            </a:r>
            <a:r>
              <a:rPr lang="ja-JP" altLang="en-US" sz="1600" dirty="0">
                <a:solidFill>
                  <a:srgbClr val="000000"/>
                </a:solidFill>
                <a:latin typeface="HG丸ｺﾞｼｯｸM-PRO" pitchFamily="50" charset="-128"/>
                <a:ea typeface="HG丸ｺﾞｼｯｸM-PRO" pitchFamily="50" charset="-128"/>
              </a:rPr>
              <a:t>され</a:t>
            </a:r>
            <a:r>
              <a:rPr lang="ja-JP" altLang="en-US" sz="1600" dirty="0" smtClean="0">
                <a:solidFill>
                  <a:srgbClr val="000000"/>
                </a:solidFill>
                <a:latin typeface="HG丸ｺﾞｼｯｸM-PRO" pitchFamily="50" charset="-128"/>
                <a:ea typeface="HG丸ｺﾞｼｯｸM-PRO" pitchFamily="50" charset="-128"/>
              </a:rPr>
              <a:t>、保険者が</a:t>
            </a:r>
            <a:r>
              <a:rPr lang="ja-JP" altLang="en-US" sz="1600" dirty="0">
                <a:solidFill>
                  <a:srgbClr val="000000"/>
                </a:solidFill>
                <a:latin typeface="HG丸ｺﾞｼｯｸM-PRO" pitchFamily="50" charset="-128"/>
                <a:ea typeface="HG丸ｺﾞｼｯｸM-PRO" pitchFamily="50" charset="-128"/>
              </a:rPr>
              <a:t>実施する</a:t>
            </a:r>
            <a:r>
              <a:rPr lang="ja-JP" altLang="en-US" sz="1600" dirty="0" smtClean="0">
                <a:solidFill>
                  <a:srgbClr val="000000"/>
                </a:solidFill>
                <a:latin typeface="HG丸ｺﾞｼｯｸM-PRO" pitchFamily="50" charset="-128"/>
                <a:ea typeface="HG丸ｺﾞｼｯｸM-PRO" pitchFamily="50" charset="-128"/>
              </a:rPr>
              <a:t>分析に</a:t>
            </a:r>
            <a:r>
              <a:rPr lang="ja-JP" altLang="en-US" sz="1600" dirty="0">
                <a:solidFill>
                  <a:srgbClr val="000000"/>
                </a:solidFill>
                <a:latin typeface="HG丸ｺﾞｼｯｸM-PRO" pitchFamily="50" charset="-128"/>
                <a:ea typeface="HG丸ｺﾞｼｯｸM-PRO" pitchFamily="50" charset="-128"/>
              </a:rPr>
              <a:t>「過去のトレンド」</a:t>
            </a:r>
            <a:r>
              <a:rPr lang="ja-JP" altLang="en-US" sz="1600" dirty="0" smtClean="0">
                <a:solidFill>
                  <a:srgbClr val="000000"/>
                </a:solidFill>
                <a:latin typeface="HG丸ｺﾞｼｯｸM-PRO" pitchFamily="50" charset="-128"/>
                <a:ea typeface="HG丸ｺﾞｼｯｸM-PRO" pitchFamily="50" charset="-128"/>
              </a:rPr>
              <a:t>の</a:t>
            </a:r>
            <a:endParaRPr lang="en-US" altLang="ja-JP" sz="1600" dirty="0" smtClean="0">
              <a:solidFill>
                <a:srgbClr val="000000"/>
              </a:solidFill>
              <a:latin typeface="HG丸ｺﾞｼｯｸM-PRO" pitchFamily="50" charset="-128"/>
              <a:ea typeface="HG丸ｺﾞｼｯｸM-PRO" pitchFamily="50" charset="-128"/>
            </a:endParaRPr>
          </a:p>
          <a:p>
            <a:pPr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視点を</a:t>
            </a:r>
            <a:r>
              <a:rPr lang="ja-JP" altLang="en-US" sz="1600" dirty="0">
                <a:solidFill>
                  <a:srgbClr val="000000"/>
                </a:solidFill>
                <a:latin typeface="HG丸ｺﾞｼｯｸM-PRO" pitchFamily="50" charset="-128"/>
                <a:ea typeface="HG丸ｺﾞｼｯｸM-PRO" pitchFamily="50" charset="-128"/>
              </a:rPr>
              <a:t>加える</a:t>
            </a:r>
            <a:r>
              <a:rPr lang="ja-JP" altLang="en-US" sz="1600" dirty="0" smtClean="0">
                <a:solidFill>
                  <a:srgbClr val="000000"/>
                </a:solidFill>
                <a:latin typeface="HG丸ｺﾞｼｯｸM-PRO" pitchFamily="50" charset="-128"/>
                <a:ea typeface="HG丸ｺﾞｼｯｸM-PRO" pitchFamily="50" charset="-128"/>
              </a:rPr>
              <a:t>ことも容易である。</a:t>
            </a:r>
            <a:endParaRPr lang="ja-JP" altLang="ja-JP" sz="1600" dirty="0">
              <a:solidFill>
                <a:srgbClr val="000000"/>
              </a:solidFill>
              <a:latin typeface="HG丸ｺﾞｼｯｸM-PRO" pitchFamily="50" charset="-128"/>
              <a:ea typeface="HG丸ｺﾞｼｯｸM-PRO" pitchFamily="50" charset="-128"/>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813" y="2497852"/>
            <a:ext cx="9221457" cy="417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6"/>
          <p:cNvSpPr/>
          <p:nvPr/>
        </p:nvSpPr>
        <p:spPr>
          <a:xfrm>
            <a:off x="1588" y="-7938"/>
            <a:ext cx="99060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defTabSz="913575">
              <a:defRPr/>
            </a:pPr>
            <a:r>
              <a:rPr lang="ja-JP" altLang="en-US" sz="2400" b="1" dirty="0" smtClean="0">
                <a:solidFill>
                  <a:prstClr val="black"/>
                </a:solidFill>
                <a:latin typeface="HG丸ｺﾞｼｯｸM-PRO" pitchFamily="50" charset="-128"/>
                <a:ea typeface="HG丸ｺﾞｼｯｸM-PRO" pitchFamily="50" charset="-128"/>
              </a:rPr>
              <a:t>地域包括ケア「見える化」システム（プロトタイプ）➁</a:t>
            </a:r>
            <a:endParaRPr lang="ja-JP" altLang="en-US" sz="2400" b="1" dirty="0">
              <a:solidFill>
                <a:prstClr val="black"/>
              </a:solidFill>
              <a:latin typeface="HG丸ｺﾞｼｯｸM-PRO" pitchFamily="50" charset="-128"/>
              <a:ea typeface="HG丸ｺﾞｼｯｸM-PRO" pitchFamily="50" charset="-128"/>
            </a:endParaRPr>
          </a:p>
        </p:txBody>
      </p:sp>
      <p:sp>
        <p:nvSpPr>
          <p:cNvPr id="8" name="スライド番号プレースホルダー 3"/>
          <p:cNvSpPr>
            <a:spLocks noGrp="1"/>
          </p:cNvSpPr>
          <p:nvPr>
            <p:ph type="sldNum" sz="quarter" idx="12"/>
          </p:nvPr>
        </p:nvSpPr>
        <p:spPr>
          <a:xfrm>
            <a:off x="7620742" y="6592407"/>
            <a:ext cx="2311400" cy="365125"/>
          </a:xfrm>
        </p:spPr>
        <p:txBody>
          <a:bodyPr/>
          <a:lstStyle/>
          <a:p>
            <a:fld id="{5A02BD7A-635E-43A0-8464-FD5073BFE4FA}" type="slidenum">
              <a:rPr lang="ja-JP" altLang="en-US" sz="1600">
                <a:solidFill>
                  <a:prstClr val="black"/>
                </a:solidFill>
              </a:rPr>
              <a:pPr/>
              <a:t>38</a:t>
            </a:fld>
            <a:endParaRPr lang="ja-JP" altLang="en-US" sz="1600" dirty="0">
              <a:solidFill>
                <a:prstClr val="black"/>
              </a:solidFill>
            </a:endParaRPr>
          </a:p>
        </p:txBody>
      </p:sp>
    </p:spTree>
    <p:extLst>
      <p:ext uri="{BB962C8B-B14F-4D97-AF65-F5344CB8AC3E}">
        <p14:creationId xmlns:p14="http://schemas.microsoft.com/office/powerpoint/2010/main" val="1408369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90715" y="421840"/>
            <a:ext cx="9756000" cy="1404000"/>
          </a:xfrm>
          <a:prstGeom prst="rect">
            <a:avLst/>
          </a:prstGeom>
          <a:ln w="19050"/>
        </p:spPr>
        <p:style>
          <a:lnRef idx="2">
            <a:schemeClr val="dk1"/>
          </a:lnRef>
          <a:fillRef idx="1">
            <a:schemeClr val="lt1"/>
          </a:fillRef>
          <a:effectRef idx="0">
            <a:schemeClr val="dk1"/>
          </a:effectRef>
          <a:fontRef idx="minor">
            <a:schemeClr val="dk1"/>
          </a:fontRef>
        </p:style>
        <p:txBody>
          <a:bodyPr lIns="91263" tIns="36000" rIns="91263" bIns="45631"/>
          <a:lstStyle/>
          <a:p>
            <a:pPr>
              <a:defRPr/>
            </a:pPr>
            <a:r>
              <a:rPr lang="ja-JP" altLang="en-US" sz="1400" b="1" dirty="0">
                <a:solidFill>
                  <a:prstClr val="black"/>
                </a:solidFill>
              </a:rPr>
              <a:t>① </a:t>
            </a:r>
            <a:r>
              <a:rPr lang="en-US" altLang="ja-JP" sz="1400" b="1" dirty="0" smtClean="0">
                <a:solidFill>
                  <a:prstClr val="black"/>
                </a:solidFill>
              </a:rPr>
              <a:t>65</a:t>
            </a:r>
            <a:r>
              <a:rPr lang="ja-JP" altLang="en-US" sz="1400" b="1" dirty="0" smtClean="0">
                <a:solidFill>
                  <a:prstClr val="black"/>
                </a:solidFill>
              </a:rPr>
              <a:t>歳以上の高齢者数は、</a:t>
            </a:r>
            <a:r>
              <a:rPr lang="en-US" altLang="ja-JP" sz="1400" b="1" dirty="0" smtClean="0">
                <a:solidFill>
                  <a:prstClr val="black"/>
                </a:solidFill>
              </a:rPr>
              <a:t>2025</a:t>
            </a:r>
            <a:r>
              <a:rPr lang="ja-JP" altLang="en-US" sz="1400" b="1" dirty="0" smtClean="0">
                <a:solidFill>
                  <a:prstClr val="black"/>
                </a:solidFill>
              </a:rPr>
              <a:t>年には</a:t>
            </a:r>
            <a:r>
              <a:rPr lang="en-US" altLang="ja-JP" sz="1400" b="1" dirty="0" smtClean="0">
                <a:solidFill>
                  <a:prstClr val="black"/>
                </a:solidFill>
              </a:rPr>
              <a:t>3,657</a:t>
            </a:r>
            <a:r>
              <a:rPr lang="ja-JP" altLang="en-US" sz="1400" b="1" dirty="0" smtClean="0">
                <a:solidFill>
                  <a:prstClr val="black"/>
                </a:solidFill>
              </a:rPr>
              <a:t>万人となり、</a:t>
            </a:r>
            <a:r>
              <a:rPr lang="en-US" altLang="ja-JP" sz="1400" b="1" dirty="0" smtClean="0">
                <a:solidFill>
                  <a:prstClr val="black"/>
                </a:solidFill>
              </a:rPr>
              <a:t>2042</a:t>
            </a:r>
            <a:r>
              <a:rPr lang="ja-JP" altLang="en-US" sz="1400" b="1" dirty="0" smtClean="0">
                <a:solidFill>
                  <a:prstClr val="black"/>
                </a:solidFill>
              </a:rPr>
              <a:t>年にはピークを迎える予測（</a:t>
            </a:r>
            <a:r>
              <a:rPr lang="en-US" altLang="ja-JP" sz="1400" b="1" dirty="0" smtClean="0">
                <a:solidFill>
                  <a:prstClr val="black"/>
                </a:solidFill>
              </a:rPr>
              <a:t>3,878</a:t>
            </a:r>
            <a:r>
              <a:rPr lang="ja-JP" altLang="en-US" sz="1400" b="1" dirty="0" smtClean="0">
                <a:solidFill>
                  <a:prstClr val="black"/>
                </a:solidFill>
              </a:rPr>
              <a:t>万人）。 </a:t>
            </a:r>
            <a:endParaRPr lang="en-US" altLang="ja-JP" sz="1400" b="1" dirty="0" smtClean="0">
              <a:solidFill>
                <a:prstClr val="black"/>
              </a:solidFill>
            </a:endParaRPr>
          </a:p>
          <a:p>
            <a:pPr>
              <a:defRPr/>
            </a:pPr>
            <a:r>
              <a:rPr lang="ja-JP" altLang="en-US" sz="1400" b="1" dirty="0" smtClean="0">
                <a:solidFill>
                  <a:prstClr val="black"/>
                </a:solidFill>
              </a:rPr>
              <a:t>　　また、</a:t>
            </a:r>
            <a:r>
              <a:rPr lang="en-US" altLang="ja-JP" sz="1400" b="1" dirty="0" smtClean="0">
                <a:solidFill>
                  <a:prstClr val="black"/>
                </a:solidFill>
              </a:rPr>
              <a:t>75</a:t>
            </a:r>
            <a:r>
              <a:rPr lang="ja-JP" altLang="en-US" sz="1400" b="1" dirty="0" smtClean="0">
                <a:solidFill>
                  <a:prstClr val="black"/>
                </a:solidFill>
              </a:rPr>
              <a:t>歳以上</a:t>
            </a:r>
            <a:r>
              <a:rPr lang="ja-JP" altLang="en-US" sz="1400" b="1" dirty="0">
                <a:solidFill>
                  <a:prstClr val="black"/>
                </a:solidFill>
              </a:rPr>
              <a:t>高齢者の全人口に占める割合は増加していき、</a:t>
            </a:r>
            <a:r>
              <a:rPr lang="en-US" altLang="ja-JP" sz="1400" b="1" dirty="0">
                <a:solidFill>
                  <a:prstClr val="black"/>
                </a:solidFill>
              </a:rPr>
              <a:t>2055</a:t>
            </a:r>
            <a:r>
              <a:rPr lang="ja-JP" altLang="en-US" sz="1400" b="1" dirty="0">
                <a:solidFill>
                  <a:prstClr val="black"/>
                </a:solidFill>
              </a:rPr>
              <a:t>年には、</a:t>
            </a:r>
            <a:r>
              <a:rPr lang="en-US" altLang="ja-JP" sz="1400" b="1" dirty="0">
                <a:solidFill>
                  <a:prstClr val="black"/>
                </a:solidFill>
              </a:rPr>
              <a:t>25</a:t>
            </a:r>
            <a:r>
              <a:rPr lang="ja-JP" altLang="en-US" sz="1400" b="1" dirty="0">
                <a:solidFill>
                  <a:prstClr val="black"/>
                </a:solidFill>
              </a:rPr>
              <a:t>％を超える見込み。　</a:t>
            </a:r>
          </a:p>
        </p:txBody>
      </p:sp>
      <p:graphicFrame>
        <p:nvGraphicFramePr>
          <p:cNvPr id="7" name="表 6"/>
          <p:cNvGraphicFramePr>
            <a:graphicFrameLocks noGrp="1"/>
          </p:cNvGraphicFramePr>
          <p:nvPr>
            <p:extLst>
              <p:ext uri="{D42A27DB-BD31-4B8C-83A1-F6EECF244321}">
                <p14:modId xmlns:p14="http://schemas.microsoft.com/office/powerpoint/2010/main" val="1979726375"/>
              </p:ext>
            </p:extLst>
          </p:nvPr>
        </p:nvGraphicFramePr>
        <p:xfrm>
          <a:off x="337063" y="891142"/>
          <a:ext cx="9080501" cy="856080"/>
        </p:xfrm>
        <a:graphic>
          <a:graphicData uri="http://schemas.openxmlformats.org/drawingml/2006/table">
            <a:tbl>
              <a:tblPr firstRow="1" bandRow="1">
                <a:tableStyleId>{5940675A-B579-460E-94D1-54222C63F5DA}</a:tableStyleId>
              </a:tblPr>
              <a:tblGrid>
                <a:gridCol w="2743797"/>
                <a:gridCol w="1584176"/>
                <a:gridCol w="1584176"/>
                <a:gridCol w="1584176"/>
                <a:gridCol w="1584176"/>
              </a:tblGrid>
              <a:tr h="160719">
                <a:tc>
                  <a:txBody>
                    <a:bodyPr/>
                    <a:lstStyle/>
                    <a:p>
                      <a:pPr algn="ctr"/>
                      <a:endParaRPr kumimoji="1" lang="ja-JP" altLang="en-US" sz="1400" baseline="0" dirty="0">
                        <a:latin typeface="+mn-lt"/>
                        <a:ea typeface="+mn-ea"/>
                      </a:endParaRPr>
                    </a:p>
                  </a:txBody>
                  <a:tcPr marL="99061" marR="99061" marT="36000" marB="36000"/>
                </a:tc>
                <a:tc>
                  <a:txBody>
                    <a:bodyPr/>
                    <a:lstStyle/>
                    <a:p>
                      <a:pPr algn="ctr"/>
                      <a:r>
                        <a:rPr kumimoji="1" lang="en-US" altLang="ja-JP" sz="1400" baseline="0" dirty="0" smtClean="0">
                          <a:latin typeface="+mn-lt"/>
                          <a:ea typeface="+mn-ea"/>
                        </a:rPr>
                        <a:t>2012</a:t>
                      </a:r>
                      <a:r>
                        <a:rPr kumimoji="1" lang="ja-JP" altLang="en-US" sz="1400" baseline="0" dirty="0" smtClean="0">
                          <a:latin typeface="+mn-lt"/>
                          <a:ea typeface="+mn-ea"/>
                        </a:rPr>
                        <a:t>年８月</a:t>
                      </a:r>
                      <a:endParaRPr kumimoji="1" lang="ja-JP" altLang="en-US" sz="1400" baseline="0" dirty="0">
                        <a:latin typeface="+mn-lt"/>
                        <a:ea typeface="+mn-ea"/>
                      </a:endParaRPr>
                    </a:p>
                  </a:txBody>
                  <a:tcPr marL="99061" marR="99061" marT="36000" marB="36000"/>
                </a:tc>
                <a:tc>
                  <a:txBody>
                    <a:bodyPr/>
                    <a:lstStyle/>
                    <a:p>
                      <a:pPr algn="ctr"/>
                      <a:r>
                        <a:rPr kumimoji="1" lang="en-US" altLang="ja-JP" sz="1400" baseline="0" dirty="0" smtClean="0">
                          <a:latin typeface="+mn-lt"/>
                          <a:ea typeface="+mn-ea"/>
                        </a:rPr>
                        <a:t>2015</a:t>
                      </a:r>
                      <a:r>
                        <a:rPr kumimoji="1" lang="ja-JP" altLang="en-US" sz="1400" baseline="0" dirty="0" smtClean="0">
                          <a:latin typeface="+mn-lt"/>
                          <a:ea typeface="+mn-ea"/>
                        </a:rPr>
                        <a:t>年</a:t>
                      </a:r>
                      <a:endParaRPr kumimoji="1" lang="ja-JP" altLang="en-US" sz="1400" baseline="0" dirty="0">
                        <a:latin typeface="+mn-lt"/>
                        <a:ea typeface="+mn-ea"/>
                      </a:endParaRPr>
                    </a:p>
                  </a:txBody>
                  <a:tcPr marL="99061" marR="99061" marT="36000" marB="36000"/>
                </a:tc>
                <a:tc>
                  <a:txBody>
                    <a:bodyPr/>
                    <a:lstStyle/>
                    <a:p>
                      <a:pPr algn="ctr"/>
                      <a:r>
                        <a:rPr kumimoji="1" lang="en-US" altLang="ja-JP" sz="1400" baseline="0" dirty="0" smtClean="0">
                          <a:latin typeface="+mn-lt"/>
                          <a:ea typeface="+mn-ea"/>
                        </a:rPr>
                        <a:t>2025</a:t>
                      </a:r>
                      <a:r>
                        <a:rPr kumimoji="1" lang="ja-JP" altLang="en-US" sz="1400" baseline="0" dirty="0" smtClean="0">
                          <a:latin typeface="+mn-lt"/>
                          <a:ea typeface="+mn-ea"/>
                        </a:rPr>
                        <a:t>年</a:t>
                      </a:r>
                      <a:endParaRPr kumimoji="1" lang="ja-JP" altLang="en-US" sz="1400" baseline="0" dirty="0">
                        <a:latin typeface="+mn-lt"/>
                        <a:ea typeface="+mn-ea"/>
                      </a:endParaRPr>
                    </a:p>
                  </a:txBody>
                  <a:tcPr marL="99061" marR="99061" marT="36000" marB="36000"/>
                </a:tc>
                <a:tc>
                  <a:txBody>
                    <a:bodyPr/>
                    <a:lstStyle/>
                    <a:p>
                      <a:pPr algn="ctr"/>
                      <a:r>
                        <a:rPr kumimoji="1" lang="en-US" altLang="ja-JP" sz="1400" baseline="0" dirty="0" smtClean="0">
                          <a:latin typeface="+mn-lt"/>
                          <a:ea typeface="+mn-ea"/>
                        </a:rPr>
                        <a:t>2055</a:t>
                      </a:r>
                      <a:r>
                        <a:rPr kumimoji="1" lang="ja-JP" altLang="en-US" sz="1400" baseline="0" dirty="0" smtClean="0">
                          <a:latin typeface="+mn-lt"/>
                          <a:ea typeface="+mn-ea"/>
                        </a:rPr>
                        <a:t>年</a:t>
                      </a:r>
                      <a:endParaRPr kumimoji="1" lang="ja-JP" altLang="en-US" sz="1400" baseline="0" dirty="0">
                        <a:latin typeface="+mn-lt"/>
                        <a:ea typeface="+mn-ea"/>
                      </a:endParaRPr>
                    </a:p>
                  </a:txBody>
                  <a:tcPr marL="99061" marR="99061" marT="36000" marB="36000"/>
                </a:tc>
              </a:tr>
              <a:tr h="1716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aseline="0" dirty="0" smtClean="0">
                          <a:latin typeface="+mn-lt"/>
                          <a:ea typeface="+mn-ea"/>
                        </a:rPr>
                        <a:t>65</a:t>
                      </a:r>
                      <a:r>
                        <a:rPr kumimoji="1" lang="ja-JP" altLang="en-US" sz="1400" baseline="0" dirty="0" smtClean="0">
                          <a:latin typeface="+mn-lt"/>
                          <a:ea typeface="+mn-ea"/>
                        </a:rPr>
                        <a:t>歳以上高齢者人口（割合）</a:t>
                      </a:r>
                    </a:p>
                  </a:txBody>
                  <a:tcPr marL="99061" marR="99061" marT="36000" marB="36000"/>
                </a:tc>
                <a:tc>
                  <a:txBody>
                    <a:bodyPr/>
                    <a:lstStyle/>
                    <a:p>
                      <a:pPr algn="ctr"/>
                      <a:r>
                        <a:rPr kumimoji="1" lang="en-US" altLang="ja-JP" sz="1400" spc="-150" baseline="0" dirty="0" smtClean="0">
                          <a:latin typeface="+mn-lt"/>
                          <a:ea typeface="+mn-ea"/>
                        </a:rPr>
                        <a:t>3,058</a:t>
                      </a:r>
                      <a:r>
                        <a:rPr kumimoji="1" lang="ja-JP" altLang="en-US" sz="1400" spc="-150" baseline="0" dirty="0" smtClean="0">
                          <a:latin typeface="+mn-lt"/>
                          <a:ea typeface="+mn-ea"/>
                        </a:rPr>
                        <a:t>万人（</a:t>
                      </a:r>
                      <a:r>
                        <a:rPr kumimoji="1" lang="en-US" altLang="ja-JP" sz="1400" spc="-150" baseline="0" dirty="0" smtClean="0">
                          <a:latin typeface="+mn-lt"/>
                          <a:ea typeface="+mn-ea"/>
                        </a:rPr>
                        <a:t>24.0%</a:t>
                      </a:r>
                      <a:r>
                        <a:rPr kumimoji="1" lang="ja-JP" altLang="en-US" sz="1400" spc="-150" baseline="0" dirty="0" smtClean="0">
                          <a:latin typeface="+mn-lt"/>
                          <a:ea typeface="+mn-ea"/>
                        </a:rPr>
                        <a:t>）</a:t>
                      </a:r>
                      <a:endParaRPr kumimoji="1" lang="ja-JP" altLang="en-US" sz="1400" spc="-150" baseline="0" dirty="0">
                        <a:latin typeface="+mn-lt"/>
                        <a:ea typeface="+mn-ea"/>
                      </a:endParaRPr>
                    </a:p>
                  </a:txBody>
                  <a:tcPr marL="99061" marR="99061" marT="36000" marB="36000" anchor="ctr"/>
                </a:tc>
                <a:tc>
                  <a:txBody>
                    <a:bodyPr/>
                    <a:lstStyle/>
                    <a:p>
                      <a:pPr algn="ctr"/>
                      <a:r>
                        <a:rPr kumimoji="1" lang="en-US" altLang="ja-JP" sz="1400" spc="-150" baseline="0" dirty="0" smtClean="0">
                          <a:latin typeface="+mn-lt"/>
                          <a:ea typeface="+mn-ea"/>
                        </a:rPr>
                        <a:t>3,395</a:t>
                      </a:r>
                      <a:r>
                        <a:rPr kumimoji="1" lang="ja-JP" altLang="en-US" sz="1400" spc="-150" baseline="0" dirty="0" smtClean="0">
                          <a:latin typeface="+mn-lt"/>
                          <a:ea typeface="+mn-ea"/>
                        </a:rPr>
                        <a:t>万人（</a:t>
                      </a:r>
                      <a:r>
                        <a:rPr kumimoji="1" lang="en-US" altLang="ja-JP" sz="1400" spc="-150" baseline="0" dirty="0" smtClean="0">
                          <a:latin typeface="+mn-lt"/>
                          <a:ea typeface="+mn-ea"/>
                        </a:rPr>
                        <a:t>26.8%</a:t>
                      </a:r>
                      <a:r>
                        <a:rPr kumimoji="1" lang="ja-JP" altLang="en-US" sz="1400" spc="-150" baseline="0" dirty="0" smtClean="0">
                          <a:latin typeface="+mn-lt"/>
                          <a:ea typeface="+mn-ea"/>
                        </a:rPr>
                        <a:t>）</a:t>
                      </a:r>
                      <a:endParaRPr kumimoji="1" lang="ja-JP" altLang="en-US" sz="1400" spc="-150" baseline="0" dirty="0">
                        <a:latin typeface="+mn-lt"/>
                        <a:ea typeface="+mn-ea"/>
                      </a:endParaRPr>
                    </a:p>
                  </a:txBody>
                  <a:tcPr marL="99061" marR="99061" marT="36000" marB="36000" anchor="ctr"/>
                </a:tc>
                <a:tc>
                  <a:txBody>
                    <a:bodyPr/>
                    <a:lstStyle/>
                    <a:p>
                      <a:pPr algn="ctr"/>
                      <a:r>
                        <a:rPr kumimoji="1" lang="en-US" altLang="ja-JP" sz="1400" spc="-150" baseline="0" dirty="0" smtClean="0">
                          <a:solidFill>
                            <a:schemeClr val="tx1"/>
                          </a:solidFill>
                          <a:latin typeface="+mn-lt"/>
                          <a:ea typeface="+mn-ea"/>
                        </a:rPr>
                        <a:t>3,657</a:t>
                      </a:r>
                      <a:r>
                        <a:rPr kumimoji="1" lang="ja-JP" altLang="en-US" sz="1400" spc="-150" baseline="0" dirty="0" smtClean="0">
                          <a:solidFill>
                            <a:schemeClr val="tx1"/>
                          </a:solidFill>
                          <a:latin typeface="+mn-lt"/>
                          <a:ea typeface="+mn-ea"/>
                        </a:rPr>
                        <a:t>万人</a:t>
                      </a:r>
                      <a:r>
                        <a:rPr kumimoji="1" lang="ja-JP" altLang="en-US" sz="1400" spc="-150" baseline="0" dirty="0" smtClean="0">
                          <a:latin typeface="+mn-lt"/>
                          <a:ea typeface="+mn-ea"/>
                        </a:rPr>
                        <a:t>（</a:t>
                      </a:r>
                      <a:r>
                        <a:rPr kumimoji="1" lang="en-US" altLang="ja-JP" sz="1400" spc="-150" baseline="0" dirty="0" smtClean="0">
                          <a:latin typeface="+mn-lt"/>
                          <a:ea typeface="+mn-ea"/>
                        </a:rPr>
                        <a:t>30.3%</a:t>
                      </a:r>
                      <a:r>
                        <a:rPr kumimoji="1" lang="ja-JP" altLang="en-US" sz="1400" spc="-150" baseline="0" dirty="0" smtClean="0">
                          <a:latin typeface="+mn-lt"/>
                          <a:ea typeface="+mn-ea"/>
                        </a:rPr>
                        <a:t>）</a:t>
                      </a:r>
                      <a:endParaRPr kumimoji="1" lang="ja-JP" altLang="en-US" sz="1400" spc="-150" baseline="0" dirty="0">
                        <a:latin typeface="+mn-lt"/>
                        <a:ea typeface="+mn-ea"/>
                      </a:endParaRPr>
                    </a:p>
                  </a:txBody>
                  <a:tcPr marL="99061" marR="99061" marT="36000" marB="36000" anchor="ctr"/>
                </a:tc>
                <a:tc>
                  <a:txBody>
                    <a:bodyPr/>
                    <a:lstStyle/>
                    <a:p>
                      <a:pPr algn="ctr"/>
                      <a:r>
                        <a:rPr kumimoji="1" lang="en-US" altLang="ja-JP" sz="1400" spc="-150" baseline="0" dirty="0" smtClean="0">
                          <a:latin typeface="+mn-lt"/>
                          <a:ea typeface="+mn-ea"/>
                        </a:rPr>
                        <a:t>3,626</a:t>
                      </a:r>
                      <a:r>
                        <a:rPr kumimoji="1" lang="ja-JP" altLang="en-US" sz="1400" spc="-150" baseline="0" dirty="0" smtClean="0">
                          <a:latin typeface="+mn-lt"/>
                          <a:ea typeface="+mn-ea"/>
                        </a:rPr>
                        <a:t>万人（</a:t>
                      </a:r>
                      <a:r>
                        <a:rPr kumimoji="1" lang="en-US" altLang="ja-JP" sz="1400" spc="-150" baseline="0" dirty="0" smtClean="0">
                          <a:latin typeface="+mn-lt"/>
                          <a:ea typeface="+mn-ea"/>
                        </a:rPr>
                        <a:t>39.4%</a:t>
                      </a:r>
                      <a:r>
                        <a:rPr kumimoji="1" lang="ja-JP" altLang="en-US" sz="1400" spc="-150" baseline="0" dirty="0" smtClean="0">
                          <a:latin typeface="+mn-lt"/>
                          <a:ea typeface="+mn-ea"/>
                        </a:rPr>
                        <a:t>）</a:t>
                      </a:r>
                      <a:endParaRPr kumimoji="1" lang="ja-JP" altLang="en-US" sz="1400" spc="-150" baseline="0" dirty="0">
                        <a:latin typeface="+mn-lt"/>
                        <a:ea typeface="+mn-ea"/>
                      </a:endParaRPr>
                    </a:p>
                  </a:txBody>
                  <a:tcPr marL="99061" marR="99061" marT="36000" marB="36000" anchor="ctr"/>
                </a:tc>
              </a:tr>
              <a:tr h="171668">
                <a:tc>
                  <a:txBody>
                    <a:bodyPr/>
                    <a:lstStyle/>
                    <a:p>
                      <a:pPr algn="ctr"/>
                      <a:r>
                        <a:rPr kumimoji="1" lang="en-US" altLang="ja-JP" sz="1400" baseline="0" dirty="0" smtClean="0">
                          <a:latin typeface="+mn-lt"/>
                          <a:ea typeface="+mn-ea"/>
                        </a:rPr>
                        <a:t>75</a:t>
                      </a:r>
                      <a:r>
                        <a:rPr kumimoji="1" lang="ja-JP" altLang="en-US" sz="1400" baseline="0" dirty="0" smtClean="0">
                          <a:latin typeface="+mn-lt"/>
                          <a:ea typeface="+mn-ea"/>
                        </a:rPr>
                        <a:t>歳以上高齢者人口（割合）</a:t>
                      </a:r>
                      <a:endParaRPr kumimoji="1" lang="ja-JP" altLang="en-US" sz="1400" baseline="0" dirty="0">
                        <a:latin typeface="+mn-lt"/>
                        <a:ea typeface="+mn-ea"/>
                      </a:endParaRPr>
                    </a:p>
                  </a:txBody>
                  <a:tcPr marL="99061" marR="99061" marT="36000" marB="36000"/>
                </a:tc>
                <a:tc>
                  <a:txBody>
                    <a:bodyPr/>
                    <a:lstStyle/>
                    <a:p>
                      <a:pPr algn="ctr"/>
                      <a:r>
                        <a:rPr kumimoji="1" lang="en-US" altLang="ja-JP" sz="1400" spc="-150" baseline="0" dirty="0" smtClean="0">
                          <a:latin typeface="+mn-lt"/>
                          <a:ea typeface="+mn-ea"/>
                        </a:rPr>
                        <a:t>1,511</a:t>
                      </a:r>
                      <a:r>
                        <a:rPr kumimoji="1" lang="ja-JP" altLang="en-US" sz="1400" spc="-150" baseline="0" dirty="0" smtClean="0">
                          <a:latin typeface="+mn-lt"/>
                          <a:ea typeface="+mn-ea"/>
                        </a:rPr>
                        <a:t>万人（</a:t>
                      </a:r>
                      <a:r>
                        <a:rPr kumimoji="1" lang="en-US" altLang="ja-JP" sz="1400" spc="-150" baseline="0" dirty="0" smtClean="0">
                          <a:latin typeface="+mn-lt"/>
                          <a:ea typeface="+mn-ea"/>
                        </a:rPr>
                        <a:t>11.8%</a:t>
                      </a:r>
                      <a:r>
                        <a:rPr kumimoji="1" lang="ja-JP" altLang="en-US" sz="1400" spc="-150" baseline="0" dirty="0" smtClean="0">
                          <a:latin typeface="+mn-lt"/>
                          <a:ea typeface="+mn-ea"/>
                        </a:rPr>
                        <a:t>）</a:t>
                      </a:r>
                      <a:endParaRPr kumimoji="1" lang="ja-JP" altLang="en-US" sz="1400" spc="-150" baseline="0" dirty="0">
                        <a:latin typeface="+mn-lt"/>
                        <a:ea typeface="+mn-ea"/>
                      </a:endParaRPr>
                    </a:p>
                  </a:txBody>
                  <a:tcPr marL="99061" marR="99061" marT="36000" marB="36000" anchor="ctr"/>
                </a:tc>
                <a:tc>
                  <a:txBody>
                    <a:bodyPr/>
                    <a:lstStyle/>
                    <a:p>
                      <a:pPr algn="ctr"/>
                      <a:r>
                        <a:rPr kumimoji="1" lang="en-US" altLang="ja-JP" sz="1400" spc="-150" baseline="0" dirty="0" smtClean="0">
                          <a:latin typeface="+mn-lt"/>
                          <a:ea typeface="+mn-ea"/>
                        </a:rPr>
                        <a:t>1,646</a:t>
                      </a:r>
                      <a:r>
                        <a:rPr kumimoji="1" lang="ja-JP" altLang="en-US" sz="1400" spc="-150" baseline="0" dirty="0" smtClean="0">
                          <a:latin typeface="+mn-lt"/>
                          <a:ea typeface="+mn-ea"/>
                        </a:rPr>
                        <a:t>万人（</a:t>
                      </a:r>
                      <a:r>
                        <a:rPr kumimoji="1" lang="en-US" altLang="ja-JP" sz="1400" spc="-150" baseline="0" dirty="0" smtClean="0">
                          <a:latin typeface="+mn-lt"/>
                          <a:ea typeface="+mn-ea"/>
                        </a:rPr>
                        <a:t>13.0%</a:t>
                      </a:r>
                      <a:r>
                        <a:rPr kumimoji="1" lang="ja-JP" altLang="en-US" sz="1400" spc="-150" baseline="0" dirty="0" smtClean="0">
                          <a:latin typeface="+mn-lt"/>
                          <a:ea typeface="+mn-ea"/>
                        </a:rPr>
                        <a:t>）</a:t>
                      </a:r>
                      <a:endParaRPr kumimoji="1" lang="ja-JP" altLang="en-US" sz="1400" spc="-150" baseline="0" dirty="0">
                        <a:latin typeface="+mn-lt"/>
                        <a:ea typeface="+mn-ea"/>
                      </a:endParaRPr>
                    </a:p>
                  </a:txBody>
                  <a:tcPr marL="99061" marR="99061" marT="36000" marB="36000" anchor="ctr"/>
                </a:tc>
                <a:tc>
                  <a:txBody>
                    <a:bodyPr/>
                    <a:lstStyle/>
                    <a:p>
                      <a:pPr algn="ctr"/>
                      <a:r>
                        <a:rPr kumimoji="1" lang="en-US" altLang="ja-JP" sz="1400" spc="-150" baseline="0" dirty="0" smtClean="0">
                          <a:latin typeface="+mn-lt"/>
                          <a:ea typeface="+mn-ea"/>
                        </a:rPr>
                        <a:t>2,179</a:t>
                      </a:r>
                      <a:r>
                        <a:rPr kumimoji="1" lang="ja-JP" altLang="en-US" sz="1400" spc="-150" baseline="0" dirty="0" smtClean="0">
                          <a:latin typeface="+mn-lt"/>
                          <a:ea typeface="+mn-ea"/>
                        </a:rPr>
                        <a:t>万人（</a:t>
                      </a:r>
                      <a:r>
                        <a:rPr kumimoji="1" lang="en-US" altLang="ja-JP" sz="1400" spc="-150" baseline="0" dirty="0" smtClean="0">
                          <a:latin typeface="+mn-lt"/>
                          <a:ea typeface="+mn-ea"/>
                        </a:rPr>
                        <a:t>18.1%</a:t>
                      </a:r>
                      <a:r>
                        <a:rPr kumimoji="1" lang="ja-JP" altLang="en-US" sz="1400" spc="-150" baseline="0" dirty="0" smtClean="0">
                          <a:latin typeface="+mn-lt"/>
                          <a:ea typeface="+mn-ea"/>
                        </a:rPr>
                        <a:t>）</a:t>
                      </a:r>
                      <a:endParaRPr kumimoji="1" lang="ja-JP" altLang="en-US" sz="1400" spc="-150" baseline="0" dirty="0">
                        <a:latin typeface="+mn-lt"/>
                        <a:ea typeface="+mn-ea"/>
                      </a:endParaRPr>
                    </a:p>
                  </a:txBody>
                  <a:tcPr marL="99061" marR="99061" marT="36000" marB="36000" anchor="ctr"/>
                </a:tc>
                <a:tc>
                  <a:txBody>
                    <a:bodyPr/>
                    <a:lstStyle/>
                    <a:p>
                      <a:pPr algn="ctr"/>
                      <a:r>
                        <a:rPr kumimoji="1" lang="en-US" altLang="ja-JP" sz="1400" spc="-150" baseline="0" dirty="0" smtClean="0">
                          <a:latin typeface="+mn-lt"/>
                          <a:ea typeface="+mn-ea"/>
                        </a:rPr>
                        <a:t>2,401</a:t>
                      </a:r>
                      <a:r>
                        <a:rPr kumimoji="1" lang="ja-JP" altLang="en-US" sz="1400" spc="-150" baseline="0" dirty="0" smtClean="0">
                          <a:latin typeface="+mn-lt"/>
                          <a:ea typeface="+mn-ea"/>
                        </a:rPr>
                        <a:t>万人（</a:t>
                      </a:r>
                      <a:r>
                        <a:rPr kumimoji="1" lang="en-US" altLang="ja-JP" sz="1400" spc="-150" baseline="0" dirty="0" smtClean="0">
                          <a:latin typeface="+mn-lt"/>
                          <a:ea typeface="+mn-ea"/>
                        </a:rPr>
                        <a:t>26.1%</a:t>
                      </a:r>
                      <a:r>
                        <a:rPr kumimoji="1" lang="ja-JP" altLang="en-US" sz="1400" spc="-150" baseline="0" dirty="0" smtClean="0">
                          <a:latin typeface="+mn-lt"/>
                          <a:ea typeface="+mn-ea"/>
                        </a:rPr>
                        <a:t>）</a:t>
                      </a:r>
                      <a:endParaRPr kumimoji="1" lang="ja-JP" altLang="en-US" sz="1400" spc="-150" baseline="0" dirty="0">
                        <a:latin typeface="+mn-lt"/>
                        <a:ea typeface="+mn-ea"/>
                      </a:endParaRPr>
                    </a:p>
                  </a:txBody>
                  <a:tcPr marL="99061" marR="99061" marT="36000" marB="36000" anchor="ctr"/>
                </a:tc>
              </a:tr>
            </a:tbl>
          </a:graphicData>
        </a:graphic>
      </p:graphicFrame>
      <p:sp>
        <p:nvSpPr>
          <p:cNvPr id="8" name="正方形/長方形 7"/>
          <p:cNvSpPr/>
          <p:nvPr/>
        </p:nvSpPr>
        <p:spPr>
          <a:xfrm>
            <a:off x="88458" y="1909938"/>
            <a:ext cx="4515422" cy="3135264"/>
          </a:xfrm>
          <a:prstGeom prst="rect">
            <a:avLst/>
          </a:prstGeom>
          <a:ln w="19050"/>
        </p:spPr>
        <p:style>
          <a:lnRef idx="2">
            <a:schemeClr val="dk1"/>
          </a:lnRef>
          <a:fillRef idx="1">
            <a:schemeClr val="lt1"/>
          </a:fillRef>
          <a:effectRef idx="0">
            <a:schemeClr val="dk1"/>
          </a:effectRef>
          <a:fontRef idx="minor">
            <a:schemeClr val="dk1"/>
          </a:fontRef>
        </p:style>
        <p:txBody>
          <a:bodyPr lIns="36000" tIns="45631" rIns="36000" bIns="45631"/>
          <a:lstStyle/>
          <a:p>
            <a:pPr marL="174284" indent="-174284">
              <a:defRPr/>
            </a:pPr>
            <a:r>
              <a:rPr lang="ja-JP" altLang="en-US" sz="1400" b="1" dirty="0">
                <a:solidFill>
                  <a:prstClr val="black"/>
                </a:solidFill>
              </a:rPr>
              <a:t>② </a:t>
            </a:r>
            <a:r>
              <a:rPr lang="en-US" altLang="ja-JP" sz="1400" b="1" dirty="0">
                <a:solidFill>
                  <a:prstClr val="black"/>
                </a:solidFill>
              </a:rPr>
              <a:t>65</a:t>
            </a:r>
            <a:r>
              <a:rPr lang="ja-JP" altLang="en-US" sz="1400" b="1" dirty="0">
                <a:solidFill>
                  <a:prstClr val="black"/>
                </a:solidFill>
              </a:rPr>
              <a:t>歳以上高齢者のうち、「認知症高齢者の日常</a:t>
            </a:r>
            <a:r>
              <a:rPr lang="ja-JP" altLang="en-US" sz="1400" b="1" dirty="0" smtClean="0">
                <a:solidFill>
                  <a:prstClr val="black"/>
                </a:solidFill>
              </a:rPr>
              <a:t>生活　　自立度</a:t>
            </a:r>
            <a:r>
              <a:rPr lang="ja-JP" altLang="en-US" sz="1400" b="1" dirty="0">
                <a:solidFill>
                  <a:prstClr val="black"/>
                </a:solidFill>
              </a:rPr>
              <a:t>」</a:t>
            </a:r>
            <a:r>
              <a:rPr lang="en-US" altLang="ja-JP" sz="1400" b="1" dirty="0">
                <a:solidFill>
                  <a:prstClr val="black"/>
                </a:solidFill>
              </a:rPr>
              <a:t>Ⅱ</a:t>
            </a:r>
            <a:r>
              <a:rPr lang="ja-JP" altLang="en-US" sz="1400" b="1" dirty="0">
                <a:solidFill>
                  <a:prstClr val="black"/>
                </a:solidFill>
              </a:rPr>
              <a:t>以上の高齢者が増加していく。</a:t>
            </a:r>
          </a:p>
        </p:txBody>
      </p:sp>
      <p:sp>
        <p:nvSpPr>
          <p:cNvPr id="10" name="正方形/長方形 9"/>
          <p:cNvSpPr/>
          <p:nvPr/>
        </p:nvSpPr>
        <p:spPr>
          <a:xfrm>
            <a:off x="4616332" y="1909938"/>
            <a:ext cx="5220001" cy="3135264"/>
          </a:xfrm>
          <a:prstGeom prst="rect">
            <a:avLst/>
          </a:prstGeom>
          <a:ln w="19050"/>
        </p:spPr>
        <p:style>
          <a:lnRef idx="2">
            <a:schemeClr val="dk1"/>
          </a:lnRef>
          <a:fillRef idx="1">
            <a:schemeClr val="lt1"/>
          </a:fillRef>
          <a:effectRef idx="0">
            <a:schemeClr val="dk1"/>
          </a:effectRef>
          <a:fontRef idx="minor">
            <a:schemeClr val="dk1"/>
          </a:fontRef>
        </p:style>
        <p:txBody>
          <a:bodyPr lIns="91263" tIns="45631" rIns="0" bIns="45631"/>
          <a:lstStyle/>
          <a:p>
            <a:pPr marL="174284" indent="-174284">
              <a:defRPr/>
            </a:pPr>
            <a:endParaRPr lang="ja-JP" altLang="en-US" sz="1600" b="1" dirty="0">
              <a:solidFill>
                <a:prstClr val="black"/>
              </a:solidFill>
            </a:endParaRPr>
          </a:p>
        </p:txBody>
      </p:sp>
      <p:sp>
        <p:nvSpPr>
          <p:cNvPr id="14" name="正方形/長方形 13"/>
          <p:cNvSpPr/>
          <p:nvPr/>
        </p:nvSpPr>
        <p:spPr>
          <a:xfrm>
            <a:off x="95380" y="5092440"/>
            <a:ext cx="9756000" cy="1692000"/>
          </a:xfrm>
          <a:prstGeom prst="rect">
            <a:avLst/>
          </a:prstGeom>
          <a:ln w="19050"/>
        </p:spPr>
        <p:style>
          <a:lnRef idx="2">
            <a:schemeClr val="dk1"/>
          </a:lnRef>
          <a:fillRef idx="1">
            <a:schemeClr val="lt1"/>
          </a:fillRef>
          <a:effectRef idx="0">
            <a:schemeClr val="dk1"/>
          </a:effectRef>
          <a:fontRef idx="minor">
            <a:schemeClr val="dk1"/>
          </a:fontRef>
        </p:style>
        <p:txBody>
          <a:bodyPr lIns="91263" tIns="45631" rIns="0" bIns="45631"/>
          <a:lstStyle/>
          <a:p>
            <a:pPr>
              <a:defRPr/>
            </a:pPr>
            <a:r>
              <a:rPr lang="ja-JP" altLang="en-US" sz="1400" b="1" dirty="0">
                <a:solidFill>
                  <a:prstClr val="black"/>
                </a:solidFill>
              </a:rPr>
              <a:t>④ </a:t>
            </a:r>
            <a:r>
              <a:rPr lang="en-US" altLang="ja-JP" sz="1400" b="1" dirty="0" smtClean="0">
                <a:solidFill>
                  <a:prstClr val="black"/>
                </a:solidFill>
              </a:rPr>
              <a:t>75</a:t>
            </a:r>
            <a:r>
              <a:rPr lang="ja-JP" altLang="en-US" sz="1400" b="1" dirty="0" smtClean="0">
                <a:solidFill>
                  <a:prstClr val="black"/>
                </a:solidFill>
              </a:rPr>
              <a:t>歳以上人口は、都市部では急速に増加し、もともと高齢者人口の多い地方でも緩やかに増加する。各地域の高齢化の状況</a:t>
            </a:r>
            <a:endParaRPr lang="en-US" altLang="ja-JP" sz="1400" b="1" dirty="0" smtClean="0">
              <a:solidFill>
                <a:prstClr val="black"/>
              </a:solidFill>
            </a:endParaRPr>
          </a:p>
          <a:p>
            <a:pPr>
              <a:defRPr/>
            </a:pPr>
            <a:r>
              <a:rPr lang="ja-JP" altLang="en-US" sz="1400" b="1" dirty="0" smtClean="0">
                <a:solidFill>
                  <a:prstClr val="black"/>
                </a:solidFill>
              </a:rPr>
              <a:t>　は異なるため、各地域の特性に応じた対応が必要。</a:t>
            </a:r>
            <a:endParaRPr lang="ja-JP" altLang="en-US" sz="1400" b="1" dirty="0">
              <a:solidFill>
                <a:prstClr val="black"/>
              </a:solidFill>
            </a:endParaRPr>
          </a:p>
        </p:txBody>
      </p:sp>
      <p:sp>
        <p:nvSpPr>
          <p:cNvPr id="2109" name="テキスト ボックス 17"/>
          <p:cNvSpPr txBox="1">
            <a:spLocks noChangeArrowheads="1"/>
          </p:cNvSpPr>
          <p:nvPr/>
        </p:nvSpPr>
        <p:spPr bwMode="auto">
          <a:xfrm>
            <a:off x="90351" y="2486614"/>
            <a:ext cx="829192" cy="230187"/>
          </a:xfrm>
          <a:prstGeom prst="rect">
            <a:avLst/>
          </a:prstGeom>
          <a:noFill/>
          <a:ln w="9525">
            <a:noFill/>
            <a:miter lim="800000"/>
            <a:headEnd/>
            <a:tailEnd/>
          </a:ln>
        </p:spPr>
        <p:txBody>
          <a:bodyPr lIns="91263" tIns="45631" rIns="91263" bIns="45631">
            <a:spAutoFit/>
          </a:bodyPr>
          <a:lstStyle/>
          <a:p>
            <a:r>
              <a:rPr lang="ja-JP" altLang="en-US" sz="900" dirty="0">
                <a:solidFill>
                  <a:prstClr val="black"/>
                </a:solidFill>
                <a:latin typeface="Arial" charset="0"/>
              </a:rPr>
              <a:t>（万人）</a:t>
            </a:r>
          </a:p>
        </p:txBody>
      </p:sp>
      <p:sp>
        <p:nvSpPr>
          <p:cNvPr id="2111" name="テキスト ボックス 24"/>
          <p:cNvSpPr txBox="1">
            <a:spLocks noChangeArrowheads="1"/>
          </p:cNvSpPr>
          <p:nvPr/>
        </p:nvSpPr>
        <p:spPr bwMode="auto">
          <a:xfrm>
            <a:off x="4964075" y="2209692"/>
            <a:ext cx="925043" cy="230653"/>
          </a:xfrm>
          <a:prstGeom prst="rect">
            <a:avLst/>
          </a:prstGeom>
          <a:noFill/>
          <a:ln w="9525">
            <a:noFill/>
            <a:miter lim="800000"/>
            <a:headEnd/>
            <a:tailEnd/>
          </a:ln>
        </p:spPr>
        <p:txBody>
          <a:bodyPr wrap="square" lIns="91263" tIns="45631" rIns="91263" bIns="45631">
            <a:spAutoFit/>
          </a:bodyPr>
          <a:lstStyle/>
          <a:p>
            <a:r>
              <a:rPr lang="ja-JP" altLang="en-US" sz="900" dirty="0" smtClean="0">
                <a:solidFill>
                  <a:prstClr val="black"/>
                </a:solidFill>
                <a:latin typeface="Arial" charset="0"/>
              </a:rPr>
              <a:t>（</a:t>
            </a:r>
            <a:r>
              <a:rPr lang="en-US" altLang="ja-JP" sz="900" dirty="0" smtClean="0">
                <a:solidFill>
                  <a:prstClr val="black"/>
                </a:solidFill>
                <a:latin typeface="Arial" charset="0"/>
              </a:rPr>
              <a:t>1,000</a:t>
            </a:r>
            <a:r>
              <a:rPr lang="ja-JP" altLang="en-US" sz="900" dirty="0" smtClean="0">
                <a:solidFill>
                  <a:prstClr val="black"/>
                </a:solidFill>
                <a:latin typeface="Arial" charset="0"/>
              </a:rPr>
              <a:t>世帯</a:t>
            </a:r>
            <a:r>
              <a:rPr lang="ja-JP" altLang="en-US" sz="900" dirty="0">
                <a:solidFill>
                  <a:prstClr val="black"/>
                </a:solidFill>
                <a:latin typeface="Arial" charset="0"/>
              </a:rPr>
              <a:t>）</a:t>
            </a:r>
          </a:p>
        </p:txBody>
      </p:sp>
      <p:sp>
        <p:nvSpPr>
          <p:cNvPr id="2112" name="テキスト ボックス 25"/>
          <p:cNvSpPr txBox="1">
            <a:spLocks noChangeArrowheads="1"/>
          </p:cNvSpPr>
          <p:nvPr/>
        </p:nvSpPr>
        <p:spPr bwMode="auto">
          <a:xfrm>
            <a:off x="797712" y="2457251"/>
            <a:ext cx="3482925" cy="461485"/>
          </a:xfrm>
          <a:prstGeom prst="rect">
            <a:avLst/>
          </a:prstGeom>
          <a:noFill/>
          <a:ln w="9525">
            <a:noFill/>
            <a:miter lim="800000"/>
            <a:headEnd/>
            <a:tailEnd/>
          </a:ln>
        </p:spPr>
        <p:txBody>
          <a:bodyPr lIns="91263" tIns="45631" rIns="91263" bIns="45631">
            <a:spAutoFit/>
          </a:bodyPr>
          <a:lstStyle/>
          <a:p>
            <a:r>
              <a:rPr lang="ja-JP" altLang="en-US" sz="1200" b="1" dirty="0">
                <a:solidFill>
                  <a:prstClr val="black"/>
                </a:solidFill>
                <a:latin typeface="Arial" charset="0"/>
              </a:rPr>
              <a:t>「認知症高齢者の日常生活自立度」</a:t>
            </a:r>
            <a:r>
              <a:rPr lang="en-US" altLang="ja-JP" sz="1200" b="1" dirty="0">
                <a:solidFill>
                  <a:prstClr val="black"/>
                </a:solidFill>
                <a:latin typeface="Arial" charset="0"/>
              </a:rPr>
              <a:t>Ⅱ</a:t>
            </a:r>
            <a:r>
              <a:rPr lang="ja-JP" altLang="en-US" sz="1200" b="1" dirty="0">
                <a:solidFill>
                  <a:prstClr val="black"/>
                </a:solidFill>
                <a:latin typeface="Arial" charset="0"/>
              </a:rPr>
              <a:t>以上の高齢者数の推計（括弧内は</a:t>
            </a:r>
            <a:r>
              <a:rPr lang="en-US" altLang="ja-JP" sz="1200" b="1" dirty="0">
                <a:solidFill>
                  <a:prstClr val="black"/>
                </a:solidFill>
                <a:latin typeface="Arial" charset="0"/>
              </a:rPr>
              <a:t>65</a:t>
            </a:r>
            <a:r>
              <a:rPr lang="ja-JP" altLang="en-US" sz="1200" b="1" dirty="0">
                <a:solidFill>
                  <a:prstClr val="black"/>
                </a:solidFill>
                <a:latin typeface="Arial" charset="0"/>
              </a:rPr>
              <a:t>歳以上人口対比）</a:t>
            </a:r>
          </a:p>
        </p:txBody>
      </p:sp>
      <p:sp>
        <p:nvSpPr>
          <p:cNvPr id="2113" name="テキスト ボックス 26"/>
          <p:cNvSpPr txBox="1">
            <a:spLocks noChangeArrowheads="1"/>
          </p:cNvSpPr>
          <p:nvPr/>
        </p:nvSpPr>
        <p:spPr bwMode="auto">
          <a:xfrm>
            <a:off x="5660336" y="2198654"/>
            <a:ext cx="4101654" cy="430707"/>
          </a:xfrm>
          <a:prstGeom prst="rect">
            <a:avLst/>
          </a:prstGeom>
          <a:noFill/>
          <a:ln w="9525">
            <a:noFill/>
            <a:miter lim="800000"/>
            <a:headEnd/>
            <a:tailEnd/>
          </a:ln>
        </p:spPr>
        <p:txBody>
          <a:bodyPr lIns="91263" tIns="45631" rIns="91263" bIns="45631">
            <a:spAutoFit/>
          </a:bodyPr>
          <a:lstStyle/>
          <a:p>
            <a:r>
              <a:rPr lang="ja-JP" altLang="en-US" sz="1000" b="1" dirty="0" smtClean="0">
                <a:solidFill>
                  <a:prstClr val="black"/>
                </a:solidFill>
                <a:latin typeface="Arial" charset="0"/>
              </a:rPr>
              <a:t>世帯主が</a:t>
            </a:r>
            <a:r>
              <a:rPr lang="en-US" altLang="ja-JP" sz="1000" b="1" dirty="0" smtClean="0">
                <a:solidFill>
                  <a:prstClr val="black"/>
                </a:solidFill>
                <a:latin typeface="Arial" charset="0"/>
              </a:rPr>
              <a:t>65</a:t>
            </a:r>
            <a:r>
              <a:rPr lang="ja-JP" altLang="en-US" sz="1000" b="1" dirty="0" smtClean="0">
                <a:solidFill>
                  <a:prstClr val="black"/>
                </a:solidFill>
                <a:latin typeface="Arial" charset="0"/>
              </a:rPr>
              <a:t>歳以上の単独世帯及び夫婦のみ世帯数の</a:t>
            </a:r>
            <a:r>
              <a:rPr lang="ja-JP" altLang="en-US" sz="1000" b="1" dirty="0">
                <a:solidFill>
                  <a:prstClr val="black"/>
                </a:solidFill>
                <a:latin typeface="Arial" charset="0"/>
              </a:rPr>
              <a:t>推計</a:t>
            </a:r>
            <a:endParaRPr lang="en-US" altLang="ja-JP" sz="1000" b="1" dirty="0">
              <a:solidFill>
                <a:prstClr val="black"/>
              </a:solidFill>
              <a:latin typeface="Arial" charset="0"/>
            </a:endParaRPr>
          </a:p>
          <a:p>
            <a:endParaRPr lang="ja-JP" altLang="en-US" sz="1100" b="1" dirty="0">
              <a:solidFill>
                <a:prstClr val="black"/>
              </a:solidFill>
              <a:latin typeface="Arial" charset="0"/>
            </a:endParaRPr>
          </a:p>
        </p:txBody>
      </p:sp>
      <p:graphicFrame>
        <p:nvGraphicFramePr>
          <p:cNvPr id="17" name="グラフ 16"/>
          <p:cNvGraphicFramePr/>
          <p:nvPr/>
        </p:nvGraphicFramePr>
        <p:xfrm>
          <a:off x="262038" y="2722921"/>
          <a:ext cx="4330959" cy="22999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表 19"/>
          <p:cNvGraphicFramePr>
            <a:graphicFrameLocks noGrp="1"/>
          </p:cNvGraphicFramePr>
          <p:nvPr>
            <p:extLst>
              <p:ext uri="{D42A27DB-BD31-4B8C-83A1-F6EECF244321}">
                <p14:modId xmlns:p14="http://schemas.microsoft.com/office/powerpoint/2010/main" val="906251811"/>
              </p:ext>
            </p:extLst>
          </p:nvPr>
        </p:nvGraphicFramePr>
        <p:xfrm>
          <a:off x="200513" y="5599058"/>
          <a:ext cx="9433050" cy="1114441"/>
        </p:xfrm>
        <a:graphic>
          <a:graphicData uri="http://schemas.openxmlformats.org/drawingml/2006/table">
            <a:tbl>
              <a:tblPr/>
              <a:tblGrid>
                <a:gridCol w="752083"/>
                <a:gridCol w="859522"/>
                <a:gridCol w="859522"/>
                <a:gridCol w="859522"/>
                <a:gridCol w="859522"/>
                <a:gridCol w="859522"/>
                <a:gridCol w="859522"/>
                <a:gridCol w="229001"/>
                <a:gridCol w="787895"/>
                <a:gridCol w="787895"/>
                <a:gridCol w="787895"/>
                <a:gridCol w="931149"/>
              </a:tblGrid>
              <a:tr h="198913">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mn-lt"/>
                        <a:ea typeface="+mn-ea"/>
                      </a:endParaRPr>
                    </a:p>
                  </a:txBody>
                  <a:tcPr marL="99061" marR="99061"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埼玉県</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千葉県</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神奈川県</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大阪府</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愛知県</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東京都</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鹿児島県</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島根県</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山形県</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全国</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881">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2010</a:t>
                      </a:r>
                      <a:r>
                        <a:rPr kumimoji="1" lang="ja-JP" altLang="en-US" sz="1100" b="0" i="0" u="none" strike="noStrike" cap="none" normalizeH="0" baseline="0" dirty="0" smtClean="0">
                          <a:ln>
                            <a:noFill/>
                          </a:ln>
                          <a:solidFill>
                            <a:schemeClr val="tx1"/>
                          </a:solidFill>
                          <a:effectLst/>
                          <a:latin typeface="+mn-lt"/>
                          <a:ea typeface="+mn-ea"/>
                        </a:rPr>
                        <a:t>年</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＜＞は割合</a:t>
                      </a:r>
                      <a:endParaRPr kumimoji="1" lang="en-US" altLang="ja-JP" sz="1000" b="0" i="0" u="none" strike="noStrike" cap="none" normalizeH="0" baseline="0" dirty="0" smtClean="0">
                        <a:ln>
                          <a:noFill/>
                        </a:ln>
                        <a:solidFill>
                          <a:schemeClr val="tx1"/>
                        </a:solidFill>
                        <a:effectLst/>
                        <a:latin typeface="+mn-lt"/>
                        <a:ea typeface="+mn-ea"/>
                      </a:endParaRP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58.9</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8.2%</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56.3</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9.1%</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79.4</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8.8%</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84.3</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9.5%</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66.0</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8.9%</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123.4</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9.4%</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chemeClr val="tx1"/>
                        </a:solidFill>
                        <a:effectLst/>
                        <a:latin typeface="+mn-lt"/>
                        <a:ea typeface="+mn-ea"/>
                      </a:endParaRP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25.4</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14.9%</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11.9</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16.6%</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18.1</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15.5</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1419.4</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11.1%</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000">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2025</a:t>
                      </a:r>
                      <a:r>
                        <a:rPr kumimoji="1" lang="ja-JP" altLang="en-US" sz="1100" b="0" i="0" u="none" strike="noStrike" cap="none" normalizeH="0" baseline="0" dirty="0" smtClean="0">
                          <a:ln>
                            <a:noFill/>
                          </a:ln>
                          <a:solidFill>
                            <a:schemeClr val="tx1"/>
                          </a:solidFill>
                          <a:effectLst/>
                          <a:latin typeface="+mn-lt"/>
                          <a:ea typeface="+mn-ea"/>
                        </a:rPr>
                        <a:t>年</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＜＞は割合</a:t>
                      </a:r>
                      <a:endParaRPr kumimoji="1" lang="en-US" altLang="ja-JP" sz="10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　）は倍率</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117.7</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16.8</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2.00</a:t>
                      </a:r>
                      <a:r>
                        <a:rPr kumimoji="1" lang="ja-JP" altLang="en-US" sz="1100" b="0" i="0" u="none" strike="noStrike" cap="none" normalizeH="0" baseline="0" dirty="0" smtClean="0">
                          <a:ln>
                            <a:noFill/>
                          </a:ln>
                          <a:solidFill>
                            <a:srgbClr val="FF0000"/>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108.2</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18.1%</a:t>
                      </a:r>
                      <a:r>
                        <a:rPr kumimoji="1" lang="ja-JP" altLang="en-US" sz="1100" b="0" i="0" u="none" strike="noStrike" cap="none" normalizeH="0" baseline="0" dirty="0" smtClean="0">
                          <a:ln>
                            <a:noFill/>
                          </a:ln>
                          <a:solidFill>
                            <a:schemeClr val="tx1"/>
                          </a:solidFill>
                          <a:effectLst/>
                          <a:latin typeface="+mn-lt"/>
                          <a:ea typeface="+mn-ea"/>
                        </a:rPr>
                        <a:t>＞</a:t>
                      </a: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1.92</a:t>
                      </a:r>
                      <a:r>
                        <a:rPr kumimoji="1" lang="ja-JP" altLang="en-US" sz="1100" b="0" i="0" u="none" strike="noStrike" cap="none" normalizeH="0" baseline="0" dirty="0" smtClean="0">
                          <a:ln>
                            <a:noFill/>
                          </a:ln>
                          <a:solidFill>
                            <a:srgbClr val="FF0000"/>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148.5</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16.5%</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1.87</a:t>
                      </a:r>
                      <a:r>
                        <a:rPr kumimoji="1" lang="ja-JP" altLang="en-US" sz="1100" b="0" i="0" u="none" strike="noStrike" cap="none" normalizeH="0" baseline="0" dirty="0" smtClean="0">
                          <a:ln>
                            <a:noFill/>
                          </a:ln>
                          <a:solidFill>
                            <a:srgbClr val="FF0000"/>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152.8</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18.2%</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1.81</a:t>
                      </a:r>
                      <a:r>
                        <a:rPr kumimoji="1" lang="ja-JP" altLang="en-US" sz="1100" b="0" i="0" u="none" strike="noStrike" cap="none" normalizeH="0" baseline="0" dirty="0" smtClean="0">
                          <a:ln>
                            <a:noFill/>
                          </a:ln>
                          <a:solidFill>
                            <a:srgbClr val="FF0000"/>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116.6</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15.9%</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1.77</a:t>
                      </a:r>
                      <a:r>
                        <a:rPr kumimoji="1" lang="ja-JP" altLang="en-US" sz="1100" b="0" i="0" u="none" strike="noStrike" cap="none" normalizeH="0" baseline="0" dirty="0" smtClean="0">
                          <a:ln>
                            <a:noFill/>
                          </a:ln>
                          <a:solidFill>
                            <a:srgbClr val="FF0000"/>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197.7</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15.0%</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1.60</a:t>
                      </a:r>
                      <a:r>
                        <a:rPr kumimoji="1" lang="ja-JP" altLang="en-US" sz="1100" b="0" i="0" u="none" strike="noStrike" cap="none" normalizeH="0" baseline="0" dirty="0" smtClean="0">
                          <a:ln>
                            <a:noFill/>
                          </a:ln>
                          <a:solidFill>
                            <a:srgbClr val="FF0000"/>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chemeClr val="tx1"/>
                        </a:solidFill>
                        <a:effectLst/>
                        <a:latin typeface="+mn-lt"/>
                        <a:ea typeface="+mn-ea"/>
                      </a:endParaRP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29.5</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19.4%</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1.16</a:t>
                      </a:r>
                      <a:r>
                        <a:rPr kumimoji="1" lang="ja-JP" altLang="en-US" sz="1100" b="0" i="0" u="none" strike="noStrike" cap="none" normalizeH="0" baseline="0" dirty="0" smtClean="0">
                          <a:ln>
                            <a:noFill/>
                          </a:ln>
                          <a:solidFill>
                            <a:schemeClr val="tx1"/>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13.7</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22.1%</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1.15</a:t>
                      </a:r>
                      <a:r>
                        <a:rPr kumimoji="1" lang="ja-JP" altLang="en-US" sz="1100" b="0" i="0" u="none" strike="noStrike" cap="none" normalizeH="0" baseline="0" dirty="0" smtClean="0">
                          <a:ln>
                            <a:noFill/>
                          </a:ln>
                          <a:solidFill>
                            <a:schemeClr val="tx1"/>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20.7</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20.6%</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1.15</a:t>
                      </a:r>
                      <a:r>
                        <a:rPr kumimoji="1" lang="ja-JP" altLang="en-US" sz="1100" b="0" i="0" u="none" strike="noStrike" cap="none" normalizeH="0" baseline="0" dirty="0" smtClean="0">
                          <a:ln>
                            <a:noFill/>
                          </a:ln>
                          <a:solidFill>
                            <a:schemeClr val="tx1"/>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2178.6</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18.1%</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1.53</a:t>
                      </a:r>
                      <a:r>
                        <a:rPr kumimoji="1" lang="ja-JP" altLang="en-US" sz="1100" b="0" i="0" u="none" strike="noStrike" cap="none" normalizeH="0" baseline="0" dirty="0" smtClean="0">
                          <a:ln>
                            <a:noFill/>
                          </a:ln>
                          <a:solidFill>
                            <a:schemeClr val="tx1"/>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 name="テキスト ボックス 24"/>
          <p:cNvSpPr txBox="1">
            <a:spLocks noChangeArrowheads="1"/>
          </p:cNvSpPr>
          <p:nvPr/>
        </p:nvSpPr>
        <p:spPr bwMode="auto">
          <a:xfrm>
            <a:off x="9057510" y="2198654"/>
            <a:ext cx="925043" cy="230653"/>
          </a:xfrm>
          <a:prstGeom prst="rect">
            <a:avLst/>
          </a:prstGeom>
          <a:noFill/>
          <a:ln w="9525">
            <a:noFill/>
            <a:miter lim="800000"/>
            <a:headEnd/>
            <a:tailEnd/>
          </a:ln>
        </p:spPr>
        <p:txBody>
          <a:bodyPr wrap="square" lIns="91263" tIns="45631" rIns="91263" bIns="45631">
            <a:spAutoFit/>
          </a:bodyPr>
          <a:lstStyle/>
          <a:p>
            <a:r>
              <a:rPr lang="ja-JP" altLang="en-US" sz="900" dirty="0" smtClean="0">
                <a:solidFill>
                  <a:prstClr val="black"/>
                </a:solidFill>
                <a:latin typeface="Arial" charset="0"/>
              </a:rPr>
              <a:t>（％）</a:t>
            </a:r>
            <a:endParaRPr lang="ja-JP" altLang="en-US" sz="900" dirty="0">
              <a:solidFill>
                <a:prstClr val="black"/>
              </a:solidFill>
              <a:latin typeface="Arial" charset="0"/>
            </a:endParaRPr>
          </a:p>
        </p:txBody>
      </p:sp>
      <p:graphicFrame>
        <p:nvGraphicFramePr>
          <p:cNvPr id="18" name="グラフ 17"/>
          <p:cNvGraphicFramePr/>
          <p:nvPr>
            <p:extLst>
              <p:ext uri="{D42A27DB-BD31-4B8C-83A1-F6EECF244321}">
                <p14:modId xmlns:p14="http://schemas.microsoft.com/office/powerpoint/2010/main" val="3501615740"/>
              </p:ext>
            </p:extLst>
          </p:nvPr>
        </p:nvGraphicFramePr>
        <p:xfrm>
          <a:off x="4953000" y="2341984"/>
          <a:ext cx="4684092"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9" name="正方形/長方形 18"/>
          <p:cNvSpPr/>
          <p:nvPr/>
        </p:nvSpPr>
        <p:spPr>
          <a:xfrm>
            <a:off x="4592960" y="1909937"/>
            <a:ext cx="5313040" cy="307777"/>
          </a:xfrm>
          <a:prstGeom prst="rect">
            <a:avLst/>
          </a:prstGeom>
        </p:spPr>
        <p:txBody>
          <a:bodyPr wrap="square">
            <a:spAutoFit/>
          </a:bodyPr>
          <a:lstStyle/>
          <a:p>
            <a:pPr marL="174284" indent="-174284">
              <a:defRPr/>
            </a:pPr>
            <a:r>
              <a:rPr lang="ja-JP" altLang="en-US" sz="1400" b="1" dirty="0" smtClean="0">
                <a:solidFill>
                  <a:prstClr val="black"/>
                </a:solidFill>
                <a:latin typeface="Arial" charset="0"/>
              </a:rPr>
              <a:t>③ 世帯主が</a:t>
            </a:r>
            <a:r>
              <a:rPr lang="en-US" altLang="ja-JP" sz="1400" b="1" dirty="0" smtClean="0">
                <a:solidFill>
                  <a:prstClr val="black"/>
                </a:solidFill>
                <a:latin typeface="Arial" charset="0"/>
              </a:rPr>
              <a:t>65</a:t>
            </a:r>
            <a:r>
              <a:rPr lang="ja-JP" altLang="en-US" sz="1400" b="1" dirty="0" smtClean="0">
                <a:solidFill>
                  <a:prstClr val="black"/>
                </a:solidFill>
                <a:latin typeface="Arial" charset="0"/>
              </a:rPr>
              <a:t>歳以上の単独世帯や夫婦のみの世帯が増加していく　</a:t>
            </a:r>
            <a:endParaRPr lang="ja-JP" altLang="en-US" sz="1400" b="1" dirty="0">
              <a:solidFill>
                <a:prstClr val="black"/>
              </a:solidFill>
              <a:latin typeface="Arial" charset="0"/>
            </a:endParaRPr>
          </a:p>
        </p:txBody>
      </p:sp>
      <p:sp>
        <p:nvSpPr>
          <p:cNvPr id="21" name="タイトル 1"/>
          <p:cNvSpPr txBox="1">
            <a:spLocks/>
          </p:cNvSpPr>
          <p:nvPr/>
        </p:nvSpPr>
        <p:spPr>
          <a:xfrm>
            <a:off x="0" y="-58160"/>
            <a:ext cx="9906000" cy="503590"/>
          </a:xfrm>
          <a:prstGeom prst="rect">
            <a:avLst/>
          </a:prstGeom>
          <a:noFill/>
          <a:ln w="25400"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36000" rIns="91440" bIns="36000" rtlCol="0" anchor="ctr">
            <a:sp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800" dirty="0" smtClean="0">
                <a:solidFill>
                  <a:prstClr val="black"/>
                </a:solidFill>
                <a:latin typeface="ＭＳ Ｐゴシック"/>
              </a:rPr>
              <a:t>今後の介護保険をとりまく状況</a:t>
            </a:r>
            <a:endParaRPr lang="ja-JP" altLang="en-US" sz="2800" dirty="0">
              <a:solidFill>
                <a:prstClr val="black"/>
              </a:solidFill>
              <a:latin typeface="ＭＳ Ｐゴシック"/>
            </a:endParaRPr>
          </a:p>
        </p:txBody>
      </p:sp>
      <p:sp>
        <p:nvSpPr>
          <p:cNvPr id="22" name="スライド番号プレースホルダ 10"/>
          <p:cNvSpPr>
            <a:spLocks noGrp="1"/>
          </p:cNvSpPr>
          <p:nvPr>
            <p:ph type="sldNum" sz="quarter" idx="12"/>
          </p:nvPr>
        </p:nvSpPr>
        <p:spPr>
          <a:xfrm>
            <a:off x="9494356" y="6520648"/>
            <a:ext cx="427197" cy="365125"/>
          </a:xfrm>
        </p:spPr>
        <p:txBody>
          <a:bodyPr/>
          <a:lstStyle/>
          <a:p>
            <a:fld id="{72D2F0F9-40FE-47A2-901C-3C832B0C1FC9}" type="slidenum">
              <a:rPr lang="ja-JP" altLang="en-US" sz="1400">
                <a:solidFill>
                  <a:prstClr val="black"/>
                </a:solidFill>
              </a:rPr>
              <a:pPr/>
              <a:t>3</a:t>
            </a:fld>
            <a:endParaRPr lang="ja-JP" altLang="en-US" sz="1400" dirty="0">
              <a:solidFill>
                <a:prstClr val="black"/>
              </a:solidFill>
            </a:endParaRPr>
          </a:p>
        </p:txBody>
      </p:sp>
    </p:spTree>
    <p:extLst>
      <p:ext uri="{BB962C8B-B14F-4D97-AF65-F5344CB8AC3E}">
        <p14:creationId xmlns:p14="http://schemas.microsoft.com/office/powerpoint/2010/main" val="291849799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136"/>
          <p:cNvSpPr txBox="1">
            <a:spLocks noChangeArrowheads="1"/>
          </p:cNvSpPr>
          <p:nvPr/>
        </p:nvSpPr>
        <p:spPr bwMode="auto">
          <a:xfrm>
            <a:off x="77831" y="476673"/>
            <a:ext cx="9712325" cy="6332537"/>
          </a:xfrm>
          <a:prstGeom prst="rect">
            <a:avLst/>
          </a:prstGeom>
          <a:solidFill>
            <a:srgbClr val="C0504D">
              <a:lumMod val="20000"/>
              <a:lumOff val="80000"/>
              <a:alpha val="89000"/>
            </a:srgb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defRPr/>
            </a:pPr>
            <a:endParaRPr lang="en-US" altLang="ja-JP" b="1" kern="0" dirty="0">
              <a:solidFill>
                <a:prstClr val="black"/>
              </a:solidFill>
              <a:latin typeface="ＭＳ Ｐゴシック"/>
            </a:endParaRPr>
          </a:p>
        </p:txBody>
      </p:sp>
      <p:sp>
        <p:nvSpPr>
          <p:cNvPr id="140292" name="テキスト ボックス 5"/>
          <p:cNvSpPr txBox="1">
            <a:spLocks noChangeArrowheads="1"/>
          </p:cNvSpPr>
          <p:nvPr/>
        </p:nvSpPr>
        <p:spPr bwMode="auto">
          <a:xfrm>
            <a:off x="198187" y="548681"/>
            <a:ext cx="9507795" cy="2062103"/>
          </a:xfrm>
          <a:prstGeom prst="rect">
            <a:avLst/>
          </a:prstGeom>
          <a:noFill/>
          <a:ln w="9525">
            <a:noFill/>
            <a:miter lim="800000"/>
            <a:headEnd/>
            <a:tailEnd/>
          </a:ln>
        </p:spPr>
        <p:txBody>
          <a:bodyPr wrap="square">
            <a:spAutoFit/>
          </a:bodyPr>
          <a:lstStyle/>
          <a:p>
            <a:pPr defTabSz="912813"/>
            <a:r>
              <a:rPr lang="ja-JP" altLang="en-US" sz="1600" dirty="0">
                <a:solidFill>
                  <a:srgbClr val="000000"/>
                </a:solidFill>
                <a:latin typeface="HG丸ｺﾞｼｯｸM-PRO" pitchFamily="50" charset="-128"/>
                <a:ea typeface="HG丸ｺﾞｼｯｸM-PRO" pitchFamily="50" charset="-128"/>
              </a:rPr>
              <a:t>○介護保険総合データベース及び各種公的統計情報を活用</a:t>
            </a:r>
            <a:r>
              <a:rPr lang="ja-JP" altLang="en-US" sz="1600" dirty="0" smtClean="0">
                <a:solidFill>
                  <a:srgbClr val="000000"/>
                </a:solidFill>
                <a:latin typeface="HG丸ｺﾞｼｯｸM-PRO" pitchFamily="50" charset="-128"/>
                <a:ea typeface="HG丸ｺﾞｼｯｸM-PRO" pitchFamily="50" charset="-128"/>
              </a:rPr>
              <a:t>して日常生活圏域別の介護保険事業の現状</a:t>
            </a:r>
            <a:endParaRPr lang="en-US" altLang="ja-JP" sz="1600" dirty="0" smtClean="0">
              <a:solidFill>
                <a:srgbClr val="000000"/>
              </a:solidFill>
              <a:latin typeface="HG丸ｺﾞｼｯｸM-PRO" pitchFamily="50" charset="-128"/>
              <a:ea typeface="HG丸ｺﾞｼｯｸM-PRO" pitchFamily="50" charset="-128"/>
            </a:endParaRPr>
          </a:p>
          <a:p>
            <a:pPr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について「</a:t>
            </a:r>
            <a:r>
              <a:rPr lang="ja-JP" altLang="en-US" sz="1600" dirty="0">
                <a:solidFill>
                  <a:srgbClr val="000000"/>
                </a:solidFill>
                <a:latin typeface="HG丸ｺﾞｼｯｸM-PRO" pitchFamily="50" charset="-128"/>
                <a:ea typeface="HG丸ｺﾞｼｯｸM-PRO" pitchFamily="50" charset="-128"/>
              </a:rPr>
              <a:t>見える化」を行う。</a:t>
            </a:r>
            <a:endParaRPr lang="en-US" altLang="ja-JP" sz="1600" dirty="0" smtClean="0">
              <a:solidFill>
                <a:srgbClr val="000000"/>
              </a:solidFill>
              <a:latin typeface="HG丸ｺﾞｼｯｸM-PRO" pitchFamily="50" charset="-128"/>
              <a:ea typeface="HG丸ｺﾞｼｯｸM-PRO" pitchFamily="50" charset="-128"/>
            </a:endParaRPr>
          </a:p>
          <a:p>
            <a:pPr defTabSz="912813"/>
            <a:r>
              <a:rPr lang="ja-JP" altLang="en-US" sz="1600" dirty="0" smtClean="0">
                <a:solidFill>
                  <a:srgbClr val="000000"/>
                </a:solidFill>
                <a:latin typeface="HG丸ｺﾞｼｯｸM-PRO" pitchFamily="50" charset="-128"/>
                <a:ea typeface="HG丸ｺﾞｼｯｸM-PRO" pitchFamily="50" charset="-128"/>
              </a:rPr>
              <a:t>○日</a:t>
            </a:r>
            <a:r>
              <a:rPr lang="ja-JP" altLang="en-US" sz="1600" dirty="0">
                <a:solidFill>
                  <a:srgbClr val="000000"/>
                </a:solidFill>
                <a:latin typeface="HG丸ｺﾞｼｯｸM-PRO" pitchFamily="50" charset="-128"/>
                <a:ea typeface="HG丸ｺﾞｼｯｸM-PRO" pitchFamily="50" charset="-128"/>
              </a:rPr>
              <a:t>常生活圏域ニーズ調査の</a:t>
            </a:r>
            <a:r>
              <a:rPr lang="ja-JP" altLang="en-US" sz="1600" dirty="0" smtClean="0">
                <a:solidFill>
                  <a:srgbClr val="000000"/>
                </a:solidFill>
                <a:latin typeface="HG丸ｺﾞｼｯｸM-PRO" pitchFamily="50" charset="-128"/>
                <a:ea typeface="HG丸ｺﾞｼｯｸM-PRO" pitchFamily="50" charset="-128"/>
              </a:rPr>
              <a:t>結果</a:t>
            </a:r>
            <a:r>
              <a:rPr lang="ja-JP" altLang="en-US" sz="1600" dirty="0">
                <a:solidFill>
                  <a:srgbClr val="000000"/>
                </a:solidFill>
                <a:latin typeface="HG丸ｺﾞｼｯｸM-PRO" pitchFamily="50" charset="-128"/>
                <a:ea typeface="HG丸ｺﾞｼｯｸM-PRO" pitchFamily="50" charset="-128"/>
              </a:rPr>
              <a:t>を提供いただく自治体に</a:t>
            </a:r>
            <a:r>
              <a:rPr lang="ja-JP" altLang="en-US" sz="1600" dirty="0" smtClean="0">
                <a:solidFill>
                  <a:srgbClr val="000000"/>
                </a:solidFill>
                <a:latin typeface="HG丸ｺﾞｼｯｸM-PRO" pitchFamily="50" charset="-128"/>
                <a:ea typeface="HG丸ｺﾞｼｯｸM-PRO" pitchFamily="50" charset="-128"/>
              </a:rPr>
              <a:t>ついて</a:t>
            </a:r>
            <a:r>
              <a:rPr lang="ja-JP" altLang="en-US" sz="1600" dirty="0">
                <a:solidFill>
                  <a:srgbClr val="000000"/>
                </a:solidFill>
                <a:latin typeface="HG丸ｺﾞｼｯｸM-PRO" pitchFamily="50" charset="-128"/>
                <a:ea typeface="HG丸ｺﾞｼｯｸM-PRO" pitchFamily="50" charset="-128"/>
              </a:rPr>
              <a:t>は</a:t>
            </a:r>
            <a:r>
              <a:rPr lang="ja-JP" altLang="en-US" sz="1600" dirty="0" smtClean="0">
                <a:solidFill>
                  <a:srgbClr val="000000"/>
                </a:solidFill>
                <a:latin typeface="HG丸ｺﾞｼｯｸM-PRO" pitchFamily="50" charset="-128"/>
                <a:ea typeface="HG丸ｺﾞｼｯｸM-PRO" pitchFamily="50" charset="-128"/>
              </a:rPr>
              <a:t>、日常生活圏域ニーズ調査結果の</a:t>
            </a:r>
            <a:endParaRPr lang="en-US" altLang="ja-JP" sz="1600" dirty="0" smtClean="0">
              <a:solidFill>
                <a:srgbClr val="000000"/>
              </a:solidFill>
              <a:latin typeface="HG丸ｺﾞｼｯｸM-PRO" pitchFamily="50" charset="-128"/>
              <a:ea typeface="HG丸ｺﾞｼｯｸM-PRO" pitchFamily="50" charset="-128"/>
            </a:endParaRPr>
          </a:p>
          <a:p>
            <a:pPr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全国、都道府県との比較や日常生活圏域別の分析が可能である。</a:t>
            </a:r>
            <a:endParaRPr lang="en-US" altLang="ja-JP" sz="1600" dirty="0">
              <a:solidFill>
                <a:srgbClr val="000000"/>
              </a:solidFill>
              <a:latin typeface="HG丸ｺﾞｼｯｸM-PRO" pitchFamily="50" charset="-128"/>
              <a:ea typeface="HG丸ｺﾞｼｯｸM-PRO" pitchFamily="50" charset="-128"/>
            </a:endParaRPr>
          </a:p>
          <a:p>
            <a:pPr defTabSz="912813"/>
            <a:r>
              <a:rPr lang="ja-JP" altLang="en-US" sz="1600" dirty="0" smtClean="0">
                <a:solidFill>
                  <a:srgbClr val="000000"/>
                </a:solidFill>
                <a:latin typeface="HG丸ｺﾞｼｯｸM-PRO" pitchFamily="50" charset="-128"/>
                <a:ea typeface="HG丸ｺﾞｼｯｸM-PRO" pitchFamily="50" charset="-128"/>
              </a:rPr>
              <a:t>○日</a:t>
            </a:r>
            <a:r>
              <a:rPr lang="ja-JP" altLang="en-US" sz="1600" dirty="0">
                <a:solidFill>
                  <a:srgbClr val="000000"/>
                </a:solidFill>
                <a:latin typeface="HG丸ｺﾞｼｯｸM-PRO" pitchFamily="50" charset="-128"/>
                <a:ea typeface="HG丸ｺﾞｼｯｸM-PRO" pitchFamily="50" charset="-128"/>
              </a:rPr>
              <a:t>常生活圏域内</a:t>
            </a:r>
            <a:r>
              <a:rPr lang="ja-JP" altLang="en-US" sz="1600" dirty="0" smtClean="0">
                <a:solidFill>
                  <a:srgbClr val="000000"/>
                </a:solidFill>
                <a:latin typeface="HG丸ｺﾞｼｯｸM-PRO" pitchFamily="50" charset="-128"/>
                <a:ea typeface="HG丸ｺﾞｼｯｸM-PRO" pitchFamily="50" charset="-128"/>
              </a:rPr>
              <a:t>の高齢者</a:t>
            </a:r>
            <a:r>
              <a:rPr lang="ja-JP" altLang="en-US" sz="1600" dirty="0">
                <a:solidFill>
                  <a:srgbClr val="000000"/>
                </a:solidFill>
                <a:latin typeface="HG丸ｺﾞｼｯｸM-PRO" pitchFamily="50" charset="-128"/>
                <a:ea typeface="HG丸ｺﾞｼｯｸM-PRO" pitchFamily="50" charset="-128"/>
              </a:rPr>
              <a:t>のリスク特性と</a:t>
            </a:r>
            <a:r>
              <a:rPr lang="ja-JP" altLang="en-US" sz="1600" dirty="0" smtClean="0">
                <a:solidFill>
                  <a:srgbClr val="000000"/>
                </a:solidFill>
                <a:latin typeface="HG丸ｺﾞｼｯｸM-PRO" pitchFamily="50" charset="-128"/>
                <a:ea typeface="HG丸ｺﾞｼｯｸM-PRO" pitchFamily="50" charset="-128"/>
              </a:rPr>
              <a:t>サービス</a:t>
            </a:r>
            <a:r>
              <a:rPr lang="ja-JP" altLang="en-US" sz="1600" dirty="0">
                <a:solidFill>
                  <a:srgbClr val="000000"/>
                </a:solidFill>
                <a:latin typeface="HG丸ｺﾞｼｯｸM-PRO" pitchFamily="50" charset="-128"/>
                <a:ea typeface="HG丸ｺﾞｼｯｸM-PRO" pitchFamily="50" charset="-128"/>
              </a:rPr>
              <a:t>基盤との関係性等、</a:t>
            </a:r>
            <a:r>
              <a:rPr lang="ja-JP" altLang="en-US" sz="1600" dirty="0" smtClean="0">
                <a:solidFill>
                  <a:srgbClr val="000000"/>
                </a:solidFill>
                <a:latin typeface="HG丸ｺﾞｼｯｸM-PRO" pitchFamily="50" charset="-128"/>
                <a:ea typeface="HG丸ｺﾞｼｯｸM-PRO" pitchFamily="50" charset="-128"/>
              </a:rPr>
              <a:t>従来困難</a:t>
            </a:r>
            <a:r>
              <a:rPr lang="ja-JP" altLang="en-US" sz="1600" dirty="0">
                <a:solidFill>
                  <a:srgbClr val="000000"/>
                </a:solidFill>
                <a:latin typeface="HG丸ｺﾞｼｯｸM-PRO" pitchFamily="50" charset="-128"/>
                <a:ea typeface="HG丸ｺﾞｼｯｸM-PRO" pitchFamily="50" charset="-128"/>
              </a:rPr>
              <a:t>であった分析を</a:t>
            </a:r>
            <a:r>
              <a:rPr lang="ja-JP" altLang="en-US" sz="1600" dirty="0" smtClean="0">
                <a:solidFill>
                  <a:srgbClr val="000000"/>
                </a:solidFill>
                <a:latin typeface="HG丸ｺﾞｼｯｸM-PRO" pitchFamily="50" charset="-128"/>
                <a:ea typeface="HG丸ｺﾞｼｯｸM-PRO" pitchFamily="50" charset="-128"/>
              </a:rPr>
              <a:t>容易</a:t>
            </a:r>
            <a:endParaRPr lang="en-US" altLang="ja-JP" sz="1600" dirty="0" smtClean="0">
              <a:solidFill>
                <a:srgbClr val="000000"/>
              </a:solidFill>
              <a:latin typeface="HG丸ｺﾞｼｯｸM-PRO" pitchFamily="50" charset="-128"/>
              <a:ea typeface="HG丸ｺﾞｼｯｸM-PRO" pitchFamily="50" charset="-128"/>
            </a:endParaRPr>
          </a:p>
          <a:p>
            <a:pPr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に可能と</a:t>
            </a:r>
            <a:r>
              <a:rPr lang="ja-JP" altLang="en-US" sz="1600" dirty="0">
                <a:solidFill>
                  <a:srgbClr val="000000"/>
                </a:solidFill>
                <a:latin typeface="HG丸ｺﾞｼｯｸM-PRO" pitchFamily="50" charset="-128"/>
                <a:ea typeface="HG丸ｺﾞｼｯｸM-PRO" pitchFamily="50" charset="-128"/>
              </a:rPr>
              <a:t>している</a:t>
            </a:r>
            <a:r>
              <a:rPr lang="ja-JP" altLang="en-US" sz="1600" dirty="0" smtClean="0">
                <a:solidFill>
                  <a:srgbClr val="000000"/>
                </a:solidFill>
                <a:latin typeface="HG丸ｺﾞｼｯｸM-PRO" pitchFamily="50" charset="-128"/>
                <a:ea typeface="HG丸ｺﾞｼｯｸM-PRO" pitchFamily="50" charset="-128"/>
              </a:rPr>
              <a:t>。</a:t>
            </a:r>
            <a:endParaRPr lang="en-US" altLang="ja-JP" sz="1600" dirty="0" smtClean="0">
              <a:solidFill>
                <a:srgbClr val="000000"/>
              </a:solidFill>
              <a:latin typeface="HG丸ｺﾞｼｯｸM-PRO" pitchFamily="50" charset="-128"/>
              <a:ea typeface="HG丸ｺﾞｼｯｸM-PRO" pitchFamily="50" charset="-128"/>
            </a:endParaRPr>
          </a:p>
          <a:p>
            <a:pPr defTabSz="912813"/>
            <a:r>
              <a:rPr lang="ja-JP" altLang="en-US" sz="1600" dirty="0">
                <a:solidFill>
                  <a:srgbClr val="000000"/>
                </a:solidFill>
                <a:latin typeface="HG丸ｺﾞｼｯｸM-PRO" pitchFamily="50" charset="-128"/>
                <a:ea typeface="HG丸ｺﾞｼｯｸM-PRO" pitchFamily="50" charset="-128"/>
              </a:rPr>
              <a:t>○時系列変化の「見える化」</a:t>
            </a:r>
            <a:r>
              <a:rPr lang="ja-JP" altLang="en-US" sz="1600" dirty="0" smtClean="0">
                <a:solidFill>
                  <a:srgbClr val="000000"/>
                </a:solidFill>
                <a:latin typeface="HG丸ｺﾞｼｯｸM-PRO" pitchFamily="50" charset="-128"/>
                <a:ea typeface="HG丸ｺﾞｼｯｸM-PRO" pitchFamily="50" charset="-128"/>
              </a:rPr>
              <a:t>は日常</a:t>
            </a:r>
            <a:r>
              <a:rPr lang="ja-JP" altLang="en-US" sz="1600" dirty="0">
                <a:solidFill>
                  <a:srgbClr val="000000"/>
                </a:solidFill>
                <a:latin typeface="HG丸ｺﾞｼｯｸM-PRO" pitchFamily="50" charset="-128"/>
                <a:ea typeface="HG丸ｺﾞｼｯｸM-PRO" pitchFamily="50" charset="-128"/>
              </a:rPr>
              <a:t>生活圏域単位</a:t>
            </a:r>
            <a:r>
              <a:rPr lang="ja-JP" altLang="en-US" sz="1600" dirty="0" smtClean="0">
                <a:solidFill>
                  <a:srgbClr val="000000"/>
                </a:solidFill>
                <a:latin typeface="HG丸ｺﾞｼｯｸM-PRO" pitchFamily="50" charset="-128"/>
                <a:ea typeface="HG丸ｺﾞｼｯｸM-PRO" pitchFamily="50" charset="-128"/>
              </a:rPr>
              <a:t>での集計も提供され、従来</a:t>
            </a:r>
            <a:r>
              <a:rPr lang="ja-JP" altLang="en-US" sz="1600" dirty="0">
                <a:solidFill>
                  <a:srgbClr val="000000"/>
                </a:solidFill>
                <a:latin typeface="HG丸ｺﾞｼｯｸM-PRO" pitchFamily="50" charset="-128"/>
                <a:ea typeface="HG丸ｺﾞｼｯｸM-PRO" pitchFamily="50" charset="-128"/>
              </a:rPr>
              <a:t>困難であった日常</a:t>
            </a:r>
            <a:r>
              <a:rPr lang="ja-JP" altLang="en-US" sz="1600" dirty="0" smtClean="0">
                <a:solidFill>
                  <a:srgbClr val="000000"/>
                </a:solidFill>
                <a:latin typeface="HG丸ｺﾞｼｯｸM-PRO" pitchFamily="50" charset="-128"/>
                <a:ea typeface="HG丸ｺﾞｼｯｸM-PRO" pitchFamily="50" charset="-128"/>
              </a:rPr>
              <a:t>生活圏</a:t>
            </a:r>
            <a:endParaRPr lang="en-US" altLang="ja-JP" sz="1600" dirty="0" smtClean="0">
              <a:solidFill>
                <a:srgbClr val="000000"/>
              </a:solidFill>
              <a:latin typeface="HG丸ｺﾞｼｯｸM-PRO" pitchFamily="50" charset="-128"/>
              <a:ea typeface="HG丸ｺﾞｼｯｸM-PRO" pitchFamily="50" charset="-128"/>
            </a:endParaRPr>
          </a:p>
          <a:p>
            <a:pPr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域単位</a:t>
            </a:r>
            <a:r>
              <a:rPr lang="ja-JP" altLang="en-US" sz="1600" dirty="0">
                <a:solidFill>
                  <a:srgbClr val="000000"/>
                </a:solidFill>
                <a:latin typeface="HG丸ｺﾞｼｯｸM-PRO" pitchFamily="50" charset="-128"/>
                <a:ea typeface="HG丸ｺﾞｼｯｸM-PRO" pitchFamily="50" charset="-128"/>
              </a:rPr>
              <a:t>での時系列を考慮</a:t>
            </a:r>
            <a:r>
              <a:rPr lang="ja-JP" altLang="en-US" sz="1600" dirty="0" smtClean="0">
                <a:solidFill>
                  <a:srgbClr val="000000"/>
                </a:solidFill>
                <a:latin typeface="HG丸ｺﾞｼｯｸM-PRO" pitchFamily="50" charset="-128"/>
                <a:ea typeface="HG丸ｺﾞｼｯｸM-PRO" pitchFamily="50" charset="-128"/>
              </a:rPr>
              <a:t>した分析</a:t>
            </a:r>
            <a:r>
              <a:rPr lang="ja-JP" altLang="en-US" sz="1600" dirty="0">
                <a:solidFill>
                  <a:srgbClr val="000000"/>
                </a:solidFill>
                <a:latin typeface="HG丸ｺﾞｼｯｸM-PRO" pitchFamily="50" charset="-128"/>
                <a:ea typeface="HG丸ｺﾞｼｯｸM-PRO" pitchFamily="50" charset="-128"/>
              </a:rPr>
              <a:t>も容易に可能</a:t>
            </a:r>
            <a:r>
              <a:rPr lang="ja-JP" altLang="en-US" sz="1600" dirty="0" smtClean="0">
                <a:solidFill>
                  <a:srgbClr val="000000"/>
                </a:solidFill>
                <a:latin typeface="HG丸ｺﾞｼｯｸM-PRO" pitchFamily="50" charset="-128"/>
                <a:ea typeface="HG丸ｺﾞｼｯｸM-PRO" pitchFamily="50" charset="-128"/>
              </a:rPr>
              <a:t>と</a:t>
            </a:r>
            <a:r>
              <a:rPr lang="ja-JP" altLang="en-US" sz="1600" dirty="0">
                <a:solidFill>
                  <a:srgbClr val="000000"/>
                </a:solidFill>
                <a:latin typeface="HG丸ｺﾞｼｯｸM-PRO" pitchFamily="50" charset="-128"/>
                <a:ea typeface="HG丸ｺﾞｼｯｸM-PRO" pitchFamily="50" charset="-128"/>
              </a:rPr>
              <a:t>している</a:t>
            </a:r>
            <a:r>
              <a:rPr lang="ja-JP" altLang="en-US" sz="1600" dirty="0" smtClean="0">
                <a:solidFill>
                  <a:srgbClr val="000000"/>
                </a:solidFill>
                <a:latin typeface="HG丸ｺﾞｼｯｸM-PRO" pitchFamily="50" charset="-128"/>
                <a:ea typeface="HG丸ｺﾞｼｯｸM-PRO" pitchFamily="50" charset="-128"/>
              </a:rPr>
              <a:t>。</a:t>
            </a:r>
            <a:endParaRPr lang="ja-JP" altLang="ja-JP" sz="1600" dirty="0">
              <a:solidFill>
                <a:srgbClr val="000000"/>
              </a:solidFill>
              <a:latin typeface="HG丸ｺﾞｼｯｸM-PRO" pitchFamily="50" charset="-128"/>
              <a:ea typeface="HG丸ｺﾞｼｯｸM-PRO" pitchFamily="50" charset="-128"/>
            </a:endParaRPr>
          </a:p>
        </p:txBody>
      </p:sp>
      <p:pic>
        <p:nvPicPr>
          <p:cNvPr id="3086"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1805" y="2492897"/>
            <a:ext cx="8128597" cy="4418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p:cNvSpPr/>
          <p:nvPr/>
        </p:nvSpPr>
        <p:spPr>
          <a:xfrm>
            <a:off x="1588" y="-7938"/>
            <a:ext cx="99060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defTabSz="913575">
              <a:defRPr/>
            </a:pPr>
            <a:r>
              <a:rPr lang="ja-JP" altLang="en-US" sz="2400" b="1" dirty="0" smtClean="0">
                <a:solidFill>
                  <a:prstClr val="black"/>
                </a:solidFill>
                <a:latin typeface="HG丸ｺﾞｼｯｸM-PRO" pitchFamily="50" charset="-128"/>
                <a:ea typeface="HG丸ｺﾞｼｯｸM-PRO" pitchFamily="50" charset="-128"/>
              </a:rPr>
              <a:t>地域包括ケア「見える化」システム（プロトタイプ）➂</a:t>
            </a:r>
            <a:endParaRPr lang="ja-JP" altLang="en-US" sz="2400" b="1" dirty="0">
              <a:solidFill>
                <a:prstClr val="black"/>
              </a:solidFill>
              <a:latin typeface="HG丸ｺﾞｼｯｸM-PRO" pitchFamily="50" charset="-128"/>
              <a:ea typeface="HG丸ｺﾞｼｯｸM-PRO" pitchFamily="50" charset="-128"/>
            </a:endParaRPr>
          </a:p>
        </p:txBody>
      </p:sp>
      <p:sp>
        <p:nvSpPr>
          <p:cNvPr id="7" name="スライド番号プレースホルダー 3"/>
          <p:cNvSpPr>
            <a:spLocks noGrp="1"/>
          </p:cNvSpPr>
          <p:nvPr>
            <p:ph type="sldNum" sz="quarter" idx="12"/>
          </p:nvPr>
        </p:nvSpPr>
        <p:spPr>
          <a:xfrm>
            <a:off x="7620742" y="6592407"/>
            <a:ext cx="2311400" cy="365125"/>
          </a:xfrm>
        </p:spPr>
        <p:txBody>
          <a:bodyPr/>
          <a:lstStyle/>
          <a:p>
            <a:fld id="{5A02BD7A-635E-43A0-8464-FD5073BFE4FA}" type="slidenum">
              <a:rPr lang="ja-JP" altLang="en-US" sz="1600">
                <a:solidFill>
                  <a:prstClr val="black"/>
                </a:solidFill>
              </a:rPr>
              <a:pPr/>
              <a:t>39</a:t>
            </a:fld>
            <a:endParaRPr lang="ja-JP" altLang="en-US" sz="1600" dirty="0">
              <a:solidFill>
                <a:prstClr val="black"/>
              </a:solidFill>
            </a:endParaRPr>
          </a:p>
        </p:txBody>
      </p:sp>
    </p:spTree>
    <p:extLst>
      <p:ext uri="{BB962C8B-B14F-4D97-AF65-F5344CB8AC3E}">
        <p14:creationId xmlns:p14="http://schemas.microsoft.com/office/powerpoint/2010/main" val="5608163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136"/>
          <p:cNvSpPr txBox="1">
            <a:spLocks noChangeArrowheads="1"/>
          </p:cNvSpPr>
          <p:nvPr/>
        </p:nvSpPr>
        <p:spPr bwMode="auto">
          <a:xfrm>
            <a:off x="77831" y="476673"/>
            <a:ext cx="9712325" cy="6332537"/>
          </a:xfrm>
          <a:prstGeom prst="rect">
            <a:avLst/>
          </a:prstGeom>
          <a:solidFill>
            <a:srgbClr val="C0504D">
              <a:lumMod val="20000"/>
              <a:lumOff val="80000"/>
              <a:alpha val="89000"/>
            </a:srgb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defRPr/>
            </a:pPr>
            <a:endParaRPr lang="en-US" altLang="ja-JP" b="1" kern="0" dirty="0">
              <a:solidFill>
                <a:prstClr val="black"/>
              </a:solidFill>
              <a:latin typeface="ＭＳ Ｐゴシック"/>
            </a:endParaRPr>
          </a:p>
        </p:txBody>
      </p:sp>
      <p:sp>
        <p:nvSpPr>
          <p:cNvPr id="140292" name="テキスト ボックス 5"/>
          <p:cNvSpPr txBox="1">
            <a:spLocks noChangeArrowheads="1"/>
          </p:cNvSpPr>
          <p:nvPr/>
        </p:nvSpPr>
        <p:spPr bwMode="auto">
          <a:xfrm>
            <a:off x="198187" y="548680"/>
            <a:ext cx="9507795" cy="1077218"/>
          </a:xfrm>
          <a:prstGeom prst="rect">
            <a:avLst/>
          </a:prstGeom>
          <a:noFill/>
          <a:ln w="9525">
            <a:noFill/>
            <a:miter lim="800000"/>
            <a:headEnd/>
            <a:tailEnd/>
          </a:ln>
        </p:spPr>
        <p:txBody>
          <a:bodyPr wrap="square">
            <a:spAutoFit/>
          </a:bodyPr>
          <a:lstStyle/>
          <a:p>
            <a:pPr defTabSz="912813"/>
            <a:r>
              <a:rPr lang="ja-JP" altLang="en-US" sz="1600" dirty="0">
                <a:solidFill>
                  <a:srgbClr val="000000"/>
                </a:solidFill>
                <a:latin typeface="HG丸ｺﾞｼｯｸM-PRO" pitchFamily="50" charset="-128"/>
                <a:ea typeface="HG丸ｺﾞｼｯｸM-PRO" pitchFamily="50" charset="-128"/>
              </a:rPr>
              <a:t>○表示している指標や比較対象として選択した保険者に関連する地域包括ケアシステム構築に</a:t>
            </a:r>
            <a:r>
              <a:rPr lang="ja-JP" altLang="en-US" sz="1600" dirty="0" smtClean="0">
                <a:solidFill>
                  <a:srgbClr val="000000"/>
                </a:solidFill>
                <a:latin typeface="HG丸ｺﾞｼｯｸM-PRO" pitchFamily="50" charset="-128"/>
                <a:ea typeface="HG丸ｺﾞｼｯｸM-PRO" pitchFamily="50" charset="-128"/>
              </a:rPr>
              <a:t>向けた</a:t>
            </a:r>
            <a:endParaRPr lang="en-US" altLang="ja-JP" sz="1600" dirty="0" smtClean="0">
              <a:solidFill>
                <a:srgbClr val="000000"/>
              </a:solidFill>
              <a:latin typeface="HG丸ｺﾞｼｯｸM-PRO" pitchFamily="50" charset="-128"/>
              <a:ea typeface="HG丸ｺﾞｼｯｸM-PRO" pitchFamily="50" charset="-128"/>
            </a:endParaRPr>
          </a:p>
          <a:p>
            <a:pPr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取り組み</a:t>
            </a:r>
            <a:r>
              <a:rPr lang="ja-JP" altLang="en-US" sz="1600" dirty="0">
                <a:solidFill>
                  <a:srgbClr val="000000"/>
                </a:solidFill>
                <a:latin typeface="HG丸ｺﾞｼｯｸM-PRO" pitchFamily="50" charset="-128"/>
                <a:ea typeface="HG丸ｺﾞｼｯｸM-PRO" pitchFamily="50" charset="-128"/>
              </a:rPr>
              <a:t>事例等を</a:t>
            </a:r>
            <a:r>
              <a:rPr lang="ja-JP" altLang="en-US" sz="1600" dirty="0" smtClean="0">
                <a:solidFill>
                  <a:srgbClr val="000000"/>
                </a:solidFill>
                <a:latin typeface="HG丸ｺﾞｼｯｸM-PRO" pitchFamily="50" charset="-128"/>
                <a:ea typeface="HG丸ｺﾞｼｯｸM-PRO" pitchFamily="50" charset="-128"/>
              </a:rPr>
              <a:t>閲覧</a:t>
            </a:r>
            <a:r>
              <a:rPr lang="ja-JP" altLang="en-US" sz="1600" dirty="0">
                <a:solidFill>
                  <a:srgbClr val="000000"/>
                </a:solidFill>
                <a:latin typeface="HG丸ｺﾞｼｯｸM-PRO" pitchFamily="50" charset="-128"/>
                <a:ea typeface="HG丸ｺﾞｼｯｸM-PRO" pitchFamily="50" charset="-128"/>
              </a:rPr>
              <a:t>し</a:t>
            </a:r>
            <a:r>
              <a:rPr lang="ja-JP" altLang="en-US" sz="1600" dirty="0" smtClean="0">
                <a:solidFill>
                  <a:srgbClr val="000000"/>
                </a:solidFill>
                <a:latin typeface="HG丸ｺﾞｼｯｸM-PRO" pitchFamily="50" charset="-128"/>
                <a:ea typeface="HG丸ｺﾞｼｯｸM-PRO" pitchFamily="50" charset="-128"/>
              </a:rPr>
              <a:t>、現状分析の結果から参考となる取組事例の情報を得ることが可能。</a:t>
            </a:r>
            <a:endParaRPr lang="en-US" altLang="ja-JP" sz="1600" dirty="0" smtClean="0">
              <a:solidFill>
                <a:srgbClr val="000000"/>
              </a:solidFill>
              <a:latin typeface="HG丸ｺﾞｼｯｸM-PRO" pitchFamily="50" charset="-128"/>
              <a:ea typeface="HG丸ｺﾞｼｯｸM-PRO" pitchFamily="50" charset="-128"/>
            </a:endParaRPr>
          </a:p>
          <a:p>
            <a:pPr defTabSz="912813"/>
            <a:r>
              <a:rPr lang="ja-JP" altLang="en-US" sz="1600" dirty="0">
                <a:solidFill>
                  <a:srgbClr val="000000"/>
                </a:solidFill>
                <a:latin typeface="HG丸ｺﾞｼｯｸM-PRO" pitchFamily="50" charset="-128"/>
                <a:ea typeface="HG丸ｺﾞｼｯｸM-PRO" pitchFamily="50" charset="-128"/>
              </a:rPr>
              <a:t>○地域包括ケアシステム構築に向けた取り組み事例等は</a:t>
            </a:r>
            <a:r>
              <a:rPr lang="ja-JP" altLang="en-US" sz="1600" dirty="0" smtClean="0">
                <a:solidFill>
                  <a:srgbClr val="000000"/>
                </a:solidFill>
                <a:latin typeface="HG丸ｺﾞｼｯｸM-PRO" pitchFamily="50" charset="-128"/>
                <a:ea typeface="HG丸ｺﾞｼｯｸM-PRO" pitchFamily="50" charset="-128"/>
              </a:rPr>
              <a:t>、現状分析を行いながら閲覧するほか、</a:t>
            </a:r>
            <a:endParaRPr lang="en-US" altLang="ja-JP" sz="1600" dirty="0" smtClean="0">
              <a:solidFill>
                <a:srgbClr val="000000"/>
              </a:solidFill>
              <a:latin typeface="HG丸ｺﾞｼｯｸM-PRO" pitchFamily="50" charset="-128"/>
              <a:ea typeface="HG丸ｺﾞｼｯｸM-PRO" pitchFamily="50" charset="-128"/>
            </a:endParaRPr>
          </a:p>
          <a:p>
            <a:pPr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キーワードで自由に検索</a:t>
            </a:r>
            <a:r>
              <a:rPr lang="ja-JP" altLang="en-US" sz="1600" dirty="0">
                <a:solidFill>
                  <a:srgbClr val="000000"/>
                </a:solidFill>
                <a:latin typeface="HG丸ｺﾞｼｯｸM-PRO" pitchFamily="50" charset="-128"/>
                <a:ea typeface="HG丸ｺﾞｼｯｸM-PRO" pitchFamily="50" charset="-128"/>
              </a:rPr>
              <a:t>することも</a:t>
            </a:r>
            <a:r>
              <a:rPr lang="ja-JP" altLang="en-US" sz="1600" dirty="0" smtClean="0">
                <a:solidFill>
                  <a:srgbClr val="000000"/>
                </a:solidFill>
                <a:latin typeface="HG丸ｺﾞｼｯｸM-PRO" pitchFamily="50" charset="-128"/>
                <a:ea typeface="HG丸ｺﾞｼｯｸM-PRO" pitchFamily="50" charset="-128"/>
              </a:rPr>
              <a:t>可能。</a:t>
            </a:r>
            <a:endParaRPr lang="en-US" altLang="ja-JP" sz="1600" dirty="0">
              <a:solidFill>
                <a:srgbClr val="000000"/>
              </a:solidFill>
              <a:latin typeface="HG丸ｺﾞｼｯｸM-PRO" pitchFamily="50" charset="-128"/>
              <a:ea typeface="HG丸ｺﾞｼｯｸM-PRO" pitchFamily="50" charset="-128"/>
            </a:endParaRPr>
          </a:p>
        </p:txBody>
      </p:sp>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59" y="1625901"/>
            <a:ext cx="7314392" cy="402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9545" y="3167834"/>
            <a:ext cx="6616437" cy="3641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正方形/長方形 6"/>
          <p:cNvSpPr/>
          <p:nvPr/>
        </p:nvSpPr>
        <p:spPr>
          <a:xfrm>
            <a:off x="1588" y="-7938"/>
            <a:ext cx="99060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defTabSz="913575">
              <a:defRPr/>
            </a:pPr>
            <a:r>
              <a:rPr lang="ja-JP" altLang="en-US" sz="2400" b="1" dirty="0" smtClean="0">
                <a:solidFill>
                  <a:prstClr val="black"/>
                </a:solidFill>
                <a:latin typeface="HG丸ｺﾞｼｯｸM-PRO" pitchFamily="50" charset="-128"/>
                <a:ea typeface="HG丸ｺﾞｼｯｸM-PRO" pitchFamily="50" charset="-128"/>
              </a:rPr>
              <a:t>地域包括ケア「見える化」システム（プロトタイプ）➃</a:t>
            </a:r>
            <a:endParaRPr lang="ja-JP" altLang="en-US" sz="2400" b="1" dirty="0">
              <a:solidFill>
                <a:prstClr val="black"/>
              </a:solidFill>
              <a:latin typeface="HG丸ｺﾞｼｯｸM-PRO" pitchFamily="50" charset="-128"/>
              <a:ea typeface="HG丸ｺﾞｼｯｸM-PRO" pitchFamily="50" charset="-128"/>
            </a:endParaRPr>
          </a:p>
        </p:txBody>
      </p:sp>
      <p:sp>
        <p:nvSpPr>
          <p:cNvPr id="8" name="スライド番号プレースホルダー 3"/>
          <p:cNvSpPr>
            <a:spLocks noGrp="1"/>
          </p:cNvSpPr>
          <p:nvPr>
            <p:ph type="sldNum" sz="quarter" idx="12"/>
          </p:nvPr>
        </p:nvSpPr>
        <p:spPr>
          <a:xfrm>
            <a:off x="7620742" y="6592407"/>
            <a:ext cx="2311400" cy="365125"/>
          </a:xfrm>
        </p:spPr>
        <p:txBody>
          <a:bodyPr/>
          <a:lstStyle/>
          <a:p>
            <a:fld id="{5A02BD7A-635E-43A0-8464-FD5073BFE4FA}" type="slidenum">
              <a:rPr lang="ja-JP" altLang="en-US" sz="1600">
                <a:solidFill>
                  <a:prstClr val="black"/>
                </a:solidFill>
              </a:rPr>
              <a:pPr/>
              <a:t>40</a:t>
            </a:fld>
            <a:endParaRPr lang="ja-JP" altLang="en-US" sz="1600" dirty="0">
              <a:solidFill>
                <a:prstClr val="black"/>
              </a:solidFill>
            </a:endParaRPr>
          </a:p>
        </p:txBody>
      </p:sp>
    </p:spTree>
    <p:extLst>
      <p:ext uri="{BB962C8B-B14F-4D97-AF65-F5344CB8AC3E}">
        <p14:creationId xmlns:p14="http://schemas.microsoft.com/office/powerpoint/2010/main" val="6095183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p:cNvGraphicFramePr>
            <a:graphicFrameLocks/>
          </p:cNvGraphicFramePr>
          <p:nvPr>
            <p:extLst>
              <p:ext uri="{D42A27DB-BD31-4B8C-83A1-F6EECF244321}">
                <p14:modId xmlns:p14="http://schemas.microsoft.com/office/powerpoint/2010/main" val="275084621"/>
              </p:ext>
            </p:extLst>
          </p:nvPr>
        </p:nvGraphicFramePr>
        <p:xfrm>
          <a:off x="4808984" y="1711440"/>
          <a:ext cx="5025008" cy="47506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グラフ 5"/>
          <p:cNvGraphicFramePr>
            <a:graphicFrameLocks/>
          </p:cNvGraphicFramePr>
          <p:nvPr>
            <p:extLst>
              <p:ext uri="{D42A27DB-BD31-4B8C-83A1-F6EECF244321}">
                <p14:modId xmlns:p14="http://schemas.microsoft.com/office/powerpoint/2010/main" val="879720481"/>
              </p:ext>
            </p:extLst>
          </p:nvPr>
        </p:nvGraphicFramePr>
        <p:xfrm>
          <a:off x="12880" y="1630953"/>
          <a:ext cx="4953000" cy="4972432"/>
        </p:xfrm>
        <a:graphic>
          <a:graphicData uri="http://schemas.openxmlformats.org/drawingml/2006/chart">
            <c:chart xmlns:c="http://schemas.openxmlformats.org/drawingml/2006/chart" xmlns:r="http://schemas.openxmlformats.org/officeDocument/2006/relationships" r:id="rId3"/>
          </a:graphicData>
        </a:graphic>
      </p:graphicFrame>
      <p:sp>
        <p:nvSpPr>
          <p:cNvPr id="7" name="正方形/長方形 6"/>
          <p:cNvSpPr/>
          <p:nvPr/>
        </p:nvSpPr>
        <p:spPr>
          <a:xfrm>
            <a:off x="6" y="144016"/>
            <a:ext cx="5025008" cy="476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spc="300" dirty="0" smtClean="0">
                <a:solidFill>
                  <a:prstClr val="black"/>
                </a:solidFill>
                <a:latin typeface="HGP創英角ｺﾞｼｯｸUB" pitchFamily="50" charset="-128"/>
                <a:ea typeface="HGP創英角ｺﾞｼｯｸUB" pitchFamily="50" charset="-128"/>
              </a:rPr>
              <a:t>⑤要介護率が高くなる</a:t>
            </a:r>
            <a:r>
              <a:rPr lang="en-US" altLang="ja-JP" sz="1600" spc="300" dirty="0" smtClean="0">
                <a:solidFill>
                  <a:prstClr val="black"/>
                </a:solidFill>
                <a:latin typeface="HGP創英角ｺﾞｼｯｸUB" pitchFamily="50" charset="-128"/>
                <a:ea typeface="HGP創英角ｺﾞｼｯｸUB" pitchFamily="50" charset="-128"/>
              </a:rPr>
              <a:t>75</a:t>
            </a:r>
            <a:r>
              <a:rPr lang="ja-JP" altLang="en-US" sz="1600" spc="300" dirty="0" smtClean="0">
                <a:solidFill>
                  <a:prstClr val="black"/>
                </a:solidFill>
                <a:latin typeface="HGP創英角ｺﾞｼｯｸUB" pitchFamily="50" charset="-128"/>
                <a:ea typeface="HGP創英角ｺﾞｼｯｸUB" pitchFamily="50" charset="-128"/>
              </a:rPr>
              <a:t>歳以上の人口の推移</a:t>
            </a:r>
            <a:endParaRPr lang="en-US" altLang="ja-JP" sz="1600" spc="300" dirty="0" smtClean="0">
              <a:solidFill>
                <a:prstClr val="black"/>
              </a:solidFill>
              <a:latin typeface="HGP創英角ｺﾞｼｯｸUB" pitchFamily="50" charset="-128"/>
              <a:ea typeface="HGP創英角ｺﾞｼｯｸUB" pitchFamily="50" charset="-128"/>
            </a:endParaRPr>
          </a:p>
        </p:txBody>
      </p:sp>
      <p:sp>
        <p:nvSpPr>
          <p:cNvPr id="8" name="正方形/長方形 7"/>
          <p:cNvSpPr/>
          <p:nvPr/>
        </p:nvSpPr>
        <p:spPr>
          <a:xfrm>
            <a:off x="4880906" y="144016"/>
            <a:ext cx="5050448" cy="476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spc="300" dirty="0" smtClean="0">
                <a:solidFill>
                  <a:prstClr val="black"/>
                </a:solidFill>
                <a:latin typeface="HGP創英角ｺﾞｼｯｸUB" pitchFamily="50" charset="-128"/>
                <a:ea typeface="HGP創英角ｺﾞｼｯｸUB" pitchFamily="50" charset="-128"/>
              </a:rPr>
              <a:t>⑥介護保険料を負担する</a:t>
            </a:r>
            <a:r>
              <a:rPr lang="en-US" altLang="ja-JP" sz="1600" spc="300" dirty="0" smtClean="0">
                <a:solidFill>
                  <a:prstClr val="black"/>
                </a:solidFill>
                <a:latin typeface="HGP創英角ｺﾞｼｯｸUB" pitchFamily="50" charset="-128"/>
                <a:ea typeface="HGP創英角ｺﾞｼｯｸUB" pitchFamily="50" charset="-128"/>
              </a:rPr>
              <a:t>40</a:t>
            </a:r>
            <a:r>
              <a:rPr lang="ja-JP" altLang="en-US" sz="1600" spc="300" dirty="0" smtClean="0">
                <a:solidFill>
                  <a:prstClr val="black"/>
                </a:solidFill>
                <a:latin typeface="HGP創英角ｺﾞｼｯｸUB" pitchFamily="50" charset="-128"/>
                <a:ea typeface="HGP創英角ｺﾞｼｯｸUB" pitchFamily="50" charset="-128"/>
              </a:rPr>
              <a:t>歳以上人口の推移</a:t>
            </a:r>
            <a:endParaRPr lang="en-US" altLang="ja-JP" sz="1600" spc="300" dirty="0" smtClean="0">
              <a:solidFill>
                <a:prstClr val="black"/>
              </a:solidFill>
              <a:latin typeface="HGP創英角ｺﾞｼｯｸUB" pitchFamily="50" charset="-128"/>
              <a:ea typeface="HGP創英角ｺﾞｼｯｸUB" pitchFamily="50" charset="-128"/>
            </a:endParaRPr>
          </a:p>
        </p:txBody>
      </p:sp>
      <p:sp>
        <p:nvSpPr>
          <p:cNvPr id="9" name="テキスト ボックス 8"/>
          <p:cNvSpPr txBox="1"/>
          <p:nvPr/>
        </p:nvSpPr>
        <p:spPr>
          <a:xfrm>
            <a:off x="164415" y="599122"/>
            <a:ext cx="4716524" cy="1031051"/>
          </a:xfrm>
          <a:prstGeom prst="rect">
            <a:avLst/>
          </a:prstGeom>
          <a:noFill/>
          <a:ln>
            <a:solidFill>
              <a:schemeClr val="tx1"/>
            </a:solidFill>
          </a:ln>
        </p:spPr>
        <p:txBody>
          <a:bodyPr wrap="square" rtlCol="0">
            <a:spAutoFit/>
          </a:bodyPr>
          <a:lstStyle/>
          <a:p>
            <a:pPr marL="177800" indent="-177800" algn="just" defTabSz="912813"/>
            <a:r>
              <a:rPr lang="ja-JP" altLang="en-US" sz="1400" dirty="0" smtClean="0">
                <a:solidFill>
                  <a:prstClr val="black"/>
                </a:solidFill>
                <a:latin typeface="Arial" charset="0"/>
              </a:rPr>
              <a:t>○</a:t>
            </a:r>
            <a:r>
              <a:rPr lang="en-US" altLang="ja-JP" sz="1400" dirty="0" smtClean="0">
                <a:solidFill>
                  <a:prstClr val="black"/>
                </a:solidFill>
                <a:latin typeface="Arial" charset="0"/>
              </a:rPr>
              <a:t>75</a:t>
            </a:r>
            <a:r>
              <a:rPr lang="ja-JP" altLang="en-US" sz="1400" dirty="0" smtClean="0">
                <a:solidFill>
                  <a:prstClr val="black"/>
                </a:solidFill>
                <a:latin typeface="Arial" charset="0"/>
              </a:rPr>
              <a:t>歳以上人口は、介護保険創設の</a:t>
            </a:r>
            <a:r>
              <a:rPr lang="en-US" altLang="ja-JP" sz="1400" dirty="0" smtClean="0">
                <a:solidFill>
                  <a:prstClr val="black"/>
                </a:solidFill>
                <a:latin typeface="Arial" charset="0"/>
              </a:rPr>
              <a:t>2000</a:t>
            </a:r>
            <a:r>
              <a:rPr lang="ja-JP" altLang="en-US" sz="1400" dirty="0" smtClean="0">
                <a:solidFill>
                  <a:prstClr val="black"/>
                </a:solidFill>
                <a:latin typeface="Arial" charset="0"/>
              </a:rPr>
              <a:t>年以降、急速に増加してきたが、</a:t>
            </a:r>
            <a:r>
              <a:rPr lang="en-US" altLang="ja-JP" sz="1400" dirty="0" smtClean="0">
                <a:solidFill>
                  <a:prstClr val="black"/>
                </a:solidFill>
                <a:latin typeface="Arial" charset="0"/>
              </a:rPr>
              <a:t>2025</a:t>
            </a:r>
            <a:r>
              <a:rPr lang="ja-JP" altLang="en-US" sz="1400" dirty="0" smtClean="0">
                <a:solidFill>
                  <a:prstClr val="black"/>
                </a:solidFill>
                <a:latin typeface="Arial" charset="0"/>
              </a:rPr>
              <a:t>年までの</a:t>
            </a:r>
            <a:r>
              <a:rPr lang="en-US" altLang="ja-JP" sz="1400" dirty="0" smtClean="0">
                <a:solidFill>
                  <a:prstClr val="black"/>
                </a:solidFill>
                <a:latin typeface="Arial" charset="0"/>
              </a:rPr>
              <a:t>10</a:t>
            </a:r>
            <a:r>
              <a:rPr lang="ja-JP" altLang="en-US" sz="1400" dirty="0" smtClean="0">
                <a:solidFill>
                  <a:prstClr val="black"/>
                </a:solidFill>
                <a:latin typeface="Arial" charset="0"/>
              </a:rPr>
              <a:t>年間も、急速に増加。</a:t>
            </a:r>
            <a:endParaRPr lang="en-US" altLang="ja-JP" sz="1400" dirty="0" smtClean="0">
              <a:solidFill>
                <a:prstClr val="black"/>
              </a:solidFill>
              <a:latin typeface="Arial" charset="0"/>
            </a:endParaRPr>
          </a:p>
          <a:p>
            <a:pPr marL="177800" indent="-177800" defTabSz="912813">
              <a:spcBef>
                <a:spcPts val="600"/>
              </a:spcBef>
            </a:pPr>
            <a:r>
              <a:rPr lang="ja-JP" altLang="en-US" sz="1400" dirty="0" smtClean="0">
                <a:solidFill>
                  <a:prstClr val="black"/>
                </a:solidFill>
                <a:latin typeface="Arial" charset="0"/>
              </a:rPr>
              <a:t>〇</a:t>
            </a:r>
            <a:r>
              <a:rPr lang="en-US" altLang="ja-JP" sz="1400" dirty="0" smtClean="0">
                <a:solidFill>
                  <a:prstClr val="black"/>
                </a:solidFill>
                <a:latin typeface="Arial" charset="0"/>
              </a:rPr>
              <a:t>2030</a:t>
            </a:r>
            <a:r>
              <a:rPr lang="ja-JP" altLang="en-US" sz="1400" dirty="0" smtClean="0">
                <a:solidFill>
                  <a:prstClr val="black"/>
                </a:solidFill>
                <a:latin typeface="Arial" charset="0"/>
              </a:rPr>
              <a:t>年頃から</a:t>
            </a:r>
            <a:r>
              <a:rPr lang="en-US" altLang="ja-JP" sz="1400" dirty="0" smtClean="0">
                <a:solidFill>
                  <a:prstClr val="black"/>
                </a:solidFill>
                <a:latin typeface="Arial" charset="0"/>
              </a:rPr>
              <a:t>75</a:t>
            </a:r>
            <a:r>
              <a:rPr lang="ja-JP" altLang="en-US" sz="1400" dirty="0" smtClean="0">
                <a:solidFill>
                  <a:prstClr val="black"/>
                </a:solidFill>
                <a:latin typeface="Arial" charset="0"/>
              </a:rPr>
              <a:t>歳以上人口は急速には伸びなくなるが、一方、</a:t>
            </a:r>
            <a:r>
              <a:rPr lang="en-US" altLang="ja-JP" sz="1400" dirty="0" smtClean="0">
                <a:solidFill>
                  <a:prstClr val="black"/>
                </a:solidFill>
                <a:latin typeface="Arial" charset="0"/>
              </a:rPr>
              <a:t>85</a:t>
            </a:r>
            <a:r>
              <a:rPr lang="ja-JP" altLang="en-US" sz="1400" dirty="0" smtClean="0">
                <a:solidFill>
                  <a:prstClr val="black"/>
                </a:solidFill>
                <a:latin typeface="Arial" charset="0"/>
              </a:rPr>
              <a:t>歳以上人口は</a:t>
            </a:r>
            <a:r>
              <a:rPr lang="ja-JP" altLang="en-US" sz="1400" dirty="0">
                <a:solidFill>
                  <a:prstClr val="black"/>
                </a:solidFill>
                <a:latin typeface="Arial" charset="0"/>
              </a:rPr>
              <a:t>その後の</a:t>
            </a:r>
            <a:r>
              <a:rPr lang="en-US" altLang="ja-JP" sz="1400" dirty="0">
                <a:solidFill>
                  <a:prstClr val="black"/>
                </a:solidFill>
                <a:latin typeface="Arial" charset="0"/>
              </a:rPr>
              <a:t>10</a:t>
            </a:r>
            <a:r>
              <a:rPr lang="ja-JP" altLang="en-US" sz="1400" dirty="0" smtClean="0">
                <a:solidFill>
                  <a:prstClr val="black"/>
                </a:solidFill>
                <a:latin typeface="Arial" charset="0"/>
              </a:rPr>
              <a:t>年程度は増加が続く。</a:t>
            </a:r>
            <a:endParaRPr lang="ja-JP" altLang="en-US" sz="1400" dirty="0">
              <a:solidFill>
                <a:prstClr val="black"/>
              </a:solidFill>
              <a:latin typeface="Arial" charset="0"/>
            </a:endParaRPr>
          </a:p>
        </p:txBody>
      </p:sp>
      <p:sp>
        <p:nvSpPr>
          <p:cNvPr id="10" name="テキスト ボックス 9"/>
          <p:cNvSpPr txBox="1"/>
          <p:nvPr/>
        </p:nvSpPr>
        <p:spPr>
          <a:xfrm>
            <a:off x="5119833" y="620688"/>
            <a:ext cx="4572594" cy="523220"/>
          </a:xfrm>
          <a:prstGeom prst="rect">
            <a:avLst/>
          </a:prstGeom>
          <a:noFill/>
          <a:ln>
            <a:solidFill>
              <a:schemeClr val="tx1"/>
            </a:solidFill>
          </a:ln>
        </p:spPr>
        <p:txBody>
          <a:bodyPr wrap="square" rtlCol="0">
            <a:spAutoFit/>
          </a:bodyPr>
          <a:lstStyle/>
          <a:p>
            <a:pPr marL="177800" indent="-177800" defTabSz="912813"/>
            <a:r>
              <a:rPr lang="ja-JP" altLang="en-US" sz="1400" dirty="0" smtClean="0">
                <a:solidFill>
                  <a:prstClr val="black"/>
                </a:solidFill>
                <a:latin typeface="Arial" charset="0"/>
              </a:rPr>
              <a:t>○保険料負担者である</a:t>
            </a:r>
            <a:r>
              <a:rPr lang="en-US" altLang="ja-JP" sz="1400" dirty="0" smtClean="0">
                <a:solidFill>
                  <a:prstClr val="black"/>
                </a:solidFill>
                <a:latin typeface="Arial" charset="0"/>
              </a:rPr>
              <a:t>40</a:t>
            </a:r>
            <a:r>
              <a:rPr lang="ja-JP" altLang="en-US" sz="1400" dirty="0" smtClean="0">
                <a:solidFill>
                  <a:prstClr val="black"/>
                </a:solidFill>
                <a:latin typeface="Arial" charset="0"/>
              </a:rPr>
              <a:t>歳以上人口は、介護保険創設の</a:t>
            </a:r>
            <a:r>
              <a:rPr lang="en-US" altLang="ja-JP" sz="1400" dirty="0" smtClean="0">
                <a:solidFill>
                  <a:prstClr val="black"/>
                </a:solidFill>
                <a:latin typeface="Arial" charset="0"/>
              </a:rPr>
              <a:t>2000</a:t>
            </a:r>
            <a:r>
              <a:rPr lang="ja-JP" altLang="en-US" sz="1400" dirty="0" smtClean="0">
                <a:solidFill>
                  <a:prstClr val="black"/>
                </a:solidFill>
                <a:latin typeface="Arial" charset="0"/>
              </a:rPr>
              <a:t>年以降、増加</a:t>
            </a:r>
            <a:r>
              <a:rPr lang="ja-JP" altLang="en-US" sz="1400" dirty="0">
                <a:solidFill>
                  <a:prstClr val="black"/>
                </a:solidFill>
                <a:latin typeface="Arial" charset="0"/>
              </a:rPr>
              <a:t>してきたが</a:t>
            </a:r>
            <a:r>
              <a:rPr lang="ja-JP" altLang="en-US" sz="1400" dirty="0" smtClean="0">
                <a:solidFill>
                  <a:prstClr val="black"/>
                </a:solidFill>
                <a:latin typeface="Arial" charset="0"/>
              </a:rPr>
              <a:t>、</a:t>
            </a:r>
            <a:r>
              <a:rPr lang="en-US" altLang="ja-JP" sz="1400" dirty="0" smtClean="0">
                <a:solidFill>
                  <a:prstClr val="black"/>
                </a:solidFill>
                <a:latin typeface="Arial" charset="0"/>
              </a:rPr>
              <a:t>2025</a:t>
            </a:r>
            <a:r>
              <a:rPr lang="ja-JP" altLang="en-US" sz="1400" dirty="0" smtClean="0">
                <a:solidFill>
                  <a:prstClr val="black"/>
                </a:solidFill>
                <a:latin typeface="Arial" charset="0"/>
              </a:rPr>
              <a:t>年以降は減少する。</a:t>
            </a:r>
            <a:endParaRPr lang="ja-JP" altLang="en-US" sz="1400" dirty="0">
              <a:solidFill>
                <a:prstClr val="black"/>
              </a:solidFill>
              <a:latin typeface="Arial" charset="0"/>
            </a:endParaRPr>
          </a:p>
        </p:txBody>
      </p:sp>
      <p:sp>
        <p:nvSpPr>
          <p:cNvPr id="11" name="正方形/長方形 10"/>
          <p:cNvSpPr/>
          <p:nvPr/>
        </p:nvSpPr>
        <p:spPr>
          <a:xfrm>
            <a:off x="6390086" y="1999474"/>
            <a:ext cx="971979" cy="361635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
        <p:nvSpPr>
          <p:cNvPr id="12" name="正方形/長方形 11"/>
          <p:cNvSpPr/>
          <p:nvPr/>
        </p:nvSpPr>
        <p:spPr>
          <a:xfrm>
            <a:off x="1574419" y="2502640"/>
            <a:ext cx="971979" cy="309634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
        <p:nvSpPr>
          <p:cNvPr id="13" name="正方形/長方形 12"/>
          <p:cNvSpPr/>
          <p:nvPr/>
        </p:nvSpPr>
        <p:spPr>
          <a:xfrm>
            <a:off x="3017277" y="4396223"/>
            <a:ext cx="719908" cy="1846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defTabSz="912813"/>
            <a:r>
              <a:rPr lang="en-US" altLang="ja-JP" sz="1200" dirty="0" smtClean="0">
                <a:solidFill>
                  <a:prstClr val="black"/>
                </a:solidFill>
              </a:rPr>
              <a:t>75</a:t>
            </a:r>
            <a:r>
              <a:rPr lang="ja-JP" altLang="en-US" sz="1200" dirty="0" smtClean="0">
                <a:solidFill>
                  <a:prstClr val="black"/>
                </a:solidFill>
              </a:rPr>
              <a:t>～</a:t>
            </a:r>
            <a:r>
              <a:rPr lang="en-US" altLang="ja-JP" sz="1200" dirty="0" smtClean="0">
                <a:solidFill>
                  <a:prstClr val="black"/>
                </a:solidFill>
              </a:rPr>
              <a:t>84</a:t>
            </a:r>
            <a:r>
              <a:rPr lang="ja-JP" altLang="en-US" sz="1200" dirty="0" smtClean="0">
                <a:solidFill>
                  <a:prstClr val="black"/>
                </a:solidFill>
              </a:rPr>
              <a:t>歳</a:t>
            </a:r>
            <a:endParaRPr lang="ja-JP" altLang="en-US" sz="1200" dirty="0">
              <a:solidFill>
                <a:prstClr val="black"/>
              </a:solidFill>
            </a:endParaRPr>
          </a:p>
        </p:txBody>
      </p:sp>
      <p:sp>
        <p:nvSpPr>
          <p:cNvPr id="14" name="正方形/長方形 13"/>
          <p:cNvSpPr/>
          <p:nvPr/>
        </p:nvSpPr>
        <p:spPr>
          <a:xfrm>
            <a:off x="3008784" y="3124192"/>
            <a:ext cx="719908" cy="1846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defTabSz="912813"/>
            <a:r>
              <a:rPr lang="en-US" altLang="ja-JP" sz="1200" dirty="0" smtClean="0">
                <a:solidFill>
                  <a:prstClr val="black"/>
                </a:solidFill>
              </a:rPr>
              <a:t>85</a:t>
            </a:r>
            <a:r>
              <a:rPr lang="ja-JP" altLang="en-US" sz="1200" dirty="0" smtClean="0">
                <a:solidFill>
                  <a:prstClr val="black"/>
                </a:solidFill>
              </a:rPr>
              <a:t>歳～</a:t>
            </a:r>
            <a:endParaRPr lang="ja-JP" altLang="en-US" sz="1200" dirty="0">
              <a:solidFill>
                <a:prstClr val="black"/>
              </a:solidFill>
            </a:endParaRPr>
          </a:p>
        </p:txBody>
      </p:sp>
      <p:sp>
        <p:nvSpPr>
          <p:cNvPr id="15" name="正方形/長方形 14"/>
          <p:cNvSpPr/>
          <p:nvPr/>
        </p:nvSpPr>
        <p:spPr>
          <a:xfrm>
            <a:off x="7541811" y="4384120"/>
            <a:ext cx="719908" cy="1846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defTabSz="912813"/>
            <a:r>
              <a:rPr lang="en-US" altLang="ja-JP" sz="1200" dirty="0" smtClean="0">
                <a:solidFill>
                  <a:prstClr val="black"/>
                </a:solidFill>
              </a:rPr>
              <a:t>40</a:t>
            </a:r>
            <a:r>
              <a:rPr lang="ja-JP" altLang="en-US" sz="1200" dirty="0" smtClean="0">
                <a:solidFill>
                  <a:prstClr val="black"/>
                </a:solidFill>
              </a:rPr>
              <a:t>～</a:t>
            </a:r>
            <a:r>
              <a:rPr lang="en-US" altLang="ja-JP" sz="1200" dirty="0" smtClean="0">
                <a:solidFill>
                  <a:prstClr val="black"/>
                </a:solidFill>
              </a:rPr>
              <a:t>64</a:t>
            </a:r>
            <a:r>
              <a:rPr lang="ja-JP" altLang="en-US" sz="1200" dirty="0" smtClean="0">
                <a:solidFill>
                  <a:prstClr val="black"/>
                </a:solidFill>
              </a:rPr>
              <a:t>歳</a:t>
            </a:r>
            <a:endParaRPr lang="ja-JP" altLang="en-US" sz="1200" dirty="0">
              <a:solidFill>
                <a:prstClr val="black"/>
              </a:solidFill>
            </a:endParaRPr>
          </a:p>
        </p:txBody>
      </p:sp>
      <p:sp>
        <p:nvSpPr>
          <p:cNvPr id="16" name="正方形/長方形 15"/>
          <p:cNvSpPr/>
          <p:nvPr/>
        </p:nvSpPr>
        <p:spPr>
          <a:xfrm>
            <a:off x="7555828" y="3715317"/>
            <a:ext cx="719908" cy="1846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defTabSz="912813"/>
            <a:r>
              <a:rPr lang="en-US" altLang="ja-JP" sz="1200" dirty="0" smtClean="0">
                <a:solidFill>
                  <a:prstClr val="black"/>
                </a:solidFill>
              </a:rPr>
              <a:t>65</a:t>
            </a:r>
            <a:r>
              <a:rPr lang="ja-JP" altLang="en-US" sz="1200" dirty="0" smtClean="0">
                <a:solidFill>
                  <a:prstClr val="black"/>
                </a:solidFill>
              </a:rPr>
              <a:t>～</a:t>
            </a:r>
            <a:r>
              <a:rPr lang="en-US" altLang="ja-JP" sz="1200" dirty="0" smtClean="0">
                <a:solidFill>
                  <a:prstClr val="black"/>
                </a:solidFill>
              </a:rPr>
              <a:t>74</a:t>
            </a:r>
            <a:r>
              <a:rPr lang="ja-JP" altLang="en-US" sz="1200" dirty="0" smtClean="0">
                <a:solidFill>
                  <a:prstClr val="black"/>
                </a:solidFill>
              </a:rPr>
              <a:t>歳</a:t>
            </a:r>
            <a:endParaRPr lang="ja-JP" altLang="en-US" sz="1200" dirty="0">
              <a:solidFill>
                <a:prstClr val="black"/>
              </a:solidFill>
            </a:endParaRPr>
          </a:p>
        </p:txBody>
      </p:sp>
      <p:sp>
        <p:nvSpPr>
          <p:cNvPr id="18" name="正方形/長方形 17"/>
          <p:cNvSpPr/>
          <p:nvPr/>
        </p:nvSpPr>
        <p:spPr>
          <a:xfrm>
            <a:off x="7520242" y="3216525"/>
            <a:ext cx="719908" cy="1846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defTabSz="912813"/>
            <a:r>
              <a:rPr lang="en-US" altLang="ja-JP" sz="1200" dirty="0" smtClean="0">
                <a:solidFill>
                  <a:prstClr val="black"/>
                </a:solidFill>
              </a:rPr>
              <a:t>75</a:t>
            </a:r>
            <a:r>
              <a:rPr lang="ja-JP" altLang="en-US" sz="1200" dirty="0" smtClean="0">
                <a:solidFill>
                  <a:prstClr val="black"/>
                </a:solidFill>
              </a:rPr>
              <a:t>～</a:t>
            </a:r>
            <a:r>
              <a:rPr lang="en-US" altLang="ja-JP" sz="1200" dirty="0" smtClean="0">
                <a:solidFill>
                  <a:prstClr val="black"/>
                </a:solidFill>
              </a:rPr>
              <a:t>84</a:t>
            </a:r>
            <a:r>
              <a:rPr lang="ja-JP" altLang="en-US" sz="1200" dirty="0" smtClean="0">
                <a:solidFill>
                  <a:prstClr val="black"/>
                </a:solidFill>
              </a:rPr>
              <a:t>歳</a:t>
            </a:r>
            <a:endParaRPr lang="ja-JP" altLang="en-US" sz="1200" dirty="0">
              <a:solidFill>
                <a:prstClr val="black"/>
              </a:solidFill>
            </a:endParaRPr>
          </a:p>
        </p:txBody>
      </p:sp>
      <p:sp>
        <p:nvSpPr>
          <p:cNvPr id="19" name="正方形/長方形 18"/>
          <p:cNvSpPr/>
          <p:nvPr/>
        </p:nvSpPr>
        <p:spPr>
          <a:xfrm>
            <a:off x="7520242" y="2782513"/>
            <a:ext cx="719908" cy="1846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defTabSz="912813"/>
            <a:r>
              <a:rPr lang="en-US" altLang="ja-JP" sz="1200" dirty="0" smtClean="0">
                <a:solidFill>
                  <a:prstClr val="black"/>
                </a:solidFill>
              </a:rPr>
              <a:t>85</a:t>
            </a:r>
            <a:r>
              <a:rPr lang="ja-JP" altLang="en-US" sz="1200" dirty="0" smtClean="0">
                <a:solidFill>
                  <a:prstClr val="black"/>
                </a:solidFill>
              </a:rPr>
              <a:t>歳～</a:t>
            </a:r>
            <a:endParaRPr lang="ja-JP" altLang="en-US" sz="1200" dirty="0">
              <a:solidFill>
                <a:prstClr val="black"/>
              </a:solidFill>
            </a:endParaRPr>
          </a:p>
        </p:txBody>
      </p:sp>
      <p:sp>
        <p:nvSpPr>
          <p:cNvPr id="20" name="右矢印 19"/>
          <p:cNvSpPr/>
          <p:nvPr/>
        </p:nvSpPr>
        <p:spPr>
          <a:xfrm rot="19124292">
            <a:off x="404312" y="3108244"/>
            <a:ext cx="2340000"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
        <p:nvSpPr>
          <p:cNvPr id="21" name="右矢印 20"/>
          <p:cNvSpPr/>
          <p:nvPr/>
        </p:nvSpPr>
        <p:spPr>
          <a:xfrm rot="19936655">
            <a:off x="5335897" y="2094629"/>
            <a:ext cx="1440000"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
        <p:nvSpPr>
          <p:cNvPr id="22" name="右矢印 21"/>
          <p:cNvSpPr/>
          <p:nvPr/>
        </p:nvSpPr>
        <p:spPr>
          <a:xfrm rot="1209835">
            <a:off x="7394204" y="2237396"/>
            <a:ext cx="2304000"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
        <p:nvSpPr>
          <p:cNvPr id="23" name="テキスト ボックス 22"/>
          <p:cNvSpPr txBox="1"/>
          <p:nvPr/>
        </p:nvSpPr>
        <p:spPr>
          <a:xfrm>
            <a:off x="90234" y="6453604"/>
            <a:ext cx="9687336" cy="430837"/>
          </a:xfrm>
          <a:prstGeom prst="rect">
            <a:avLst/>
          </a:prstGeom>
          <a:noFill/>
        </p:spPr>
        <p:txBody>
          <a:bodyPr wrap="square" lIns="91388" tIns="45695" rIns="91388" bIns="45695" rtlCol="0">
            <a:spAutoFit/>
          </a:bodyPr>
          <a:lstStyle/>
          <a:p>
            <a:pPr defTabSz="912813"/>
            <a:r>
              <a:rPr lang="ja-JP" altLang="en-US" sz="1100" dirty="0" smtClean="0">
                <a:solidFill>
                  <a:prstClr val="black"/>
                </a:solidFill>
                <a:latin typeface="Arial" charset="0"/>
                <a:ea typeface="HGPｺﾞｼｯｸM" pitchFamily="50" charset="-128"/>
              </a:rPr>
              <a:t>（資料）将来推計は、国立社会保障・人口問題研究所「日本の将来推計人口」（平成</a:t>
            </a:r>
            <a:r>
              <a:rPr lang="en-US" altLang="ja-JP" sz="1100" dirty="0" smtClean="0">
                <a:solidFill>
                  <a:prstClr val="black"/>
                </a:solidFill>
                <a:latin typeface="Arial" charset="0"/>
                <a:ea typeface="HGPｺﾞｼｯｸM" pitchFamily="50" charset="-128"/>
              </a:rPr>
              <a:t>24</a:t>
            </a:r>
            <a:r>
              <a:rPr lang="ja-JP" altLang="en-US" sz="1100" dirty="0" smtClean="0">
                <a:solidFill>
                  <a:prstClr val="black"/>
                </a:solidFill>
                <a:latin typeface="Arial" charset="0"/>
                <a:ea typeface="HGPｺﾞｼｯｸM" pitchFamily="50" charset="-128"/>
              </a:rPr>
              <a:t>年</a:t>
            </a:r>
            <a:r>
              <a:rPr lang="en-US" altLang="ja-JP" sz="1100" dirty="0" smtClean="0">
                <a:solidFill>
                  <a:prstClr val="black"/>
                </a:solidFill>
                <a:latin typeface="Arial" charset="0"/>
                <a:ea typeface="HGPｺﾞｼｯｸM" pitchFamily="50" charset="-128"/>
              </a:rPr>
              <a:t>1</a:t>
            </a:r>
            <a:r>
              <a:rPr lang="ja-JP" altLang="en-US" sz="1100" dirty="0" smtClean="0">
                <a:solidFill>
                  <a:prstClr val="black"/>
                </a:solidFill>
                <a:latin typeface="Arial" charset="0"/>
                <a:ea typeface="HGPｺﾞｼｯｸM" pitchFamily="50" charset="-128"/>
              </a:rPr>
              <a:t>月推計）出生中位（死亡中位）推計</a:t>
            </a:r>
            <a:endParaRPr lang="en-US" altLang="ja-JP" sz="1100" dirty="0" smtClean="0">
              <a:solidFill>
                <a:prstClr val="black"/>
              </a:solidFill>
              <a:latin typeface="Arial" charset="0"/>
              <a:ea typeface="HGPｺﾞｼｯｸM" pitchFamily="50" charset="-128"/>
            </a:endParaRPr>
          </a:p>
          <a:p>
            <a:pPr defTabSz="912813"/>
            <a:r>
              <a:rPr lang="en-US" altLang="ja-JP" sz="1100" dirty="0">
                <a:solidFill>
                  <a:prstClr val="black"/>
                </a:solidFill>
                <a:latin typeface="Arial" charset="0"/>
                <a:ea typeface="HGPｺﾞｼｯｸM" pitchFamily="50" charset="-128"/>
              </a:rPr>
              <a:t> </a:t>
            </a:r>
            <a:r>
              <a:rPr lang="ja-JP" altLang="en-US" sz="1100" dirty="0" smtClean="0">
                <a:solidFill>
                  <a:prstClr val="black"/>
                </a:solidFill>
                <a:latin typeface="Arial" charset="0"/>
                <a:ea typeface="HGPｺﾞｼｯｸM" pitchFamily="50" charset="-128"/>
              </a:rPr>
              <a:t>　　　　実績は、総務省</a:t>
            </a:r>
            <a:r>
              <a:rPr lang="ja-JP" altLang="en-US" sz="1100" dirty="0">
                <a:solidFill>
                  <a:prstClr val="black"/>
                </a:solidFill>
                <a:latin typeface="Arial" charset="0"/>
                <a:ea typeface="HGPｺﾞｼｯｸM" pitchFamily="50" charset="-128"/>
              </a:rPr>
              <a:t>統計局</a:t>
            </a:r>
            <a:r>
              <a:rPr lang="ja-JP" altLang="en-US" sz="1100" dirty="0" smtClean="0">
                <a:solidFill>
                  <a:prstClr val="black"/>
                </a:solidFill>
                <a:latin typeface="Arial" charset="0"/>
                <a:ea typeface="HGPｺﾞｼｯｸM" pitchFamily="50" charset="-128"/>
              </a:rPr>
              <a:t>「国勢調査」（国籍・年齢不詳人口を</a:t>
            </a:r>
            <a:r>
              <a:rPr lang="ja-JP" altLang="en-US" sz="1100" dirty="0">
                <a:solidFill>
                  <a:prstClr val="black"/>
                </a:solidFill>
                <a:latin typeface="Arial" charset="0"/>
                <a:ea typeface="HGPｺﾞｼｯｸM" pitchFamily="50" charset="-128"/>
              </a:rPr>
              <a:t>按分補正した人口</a:t>
            </a:r>
            <a:r>
              <a:rPr lang="ja-JP" altLang="en-US" sz="1100" dirty="0" smtClean="0">
                <a:solidFill>
                  <a:prstClr val="black"/>
                </a:solidFill>
                <a:latin typeface="Arial" charset="0"/>
                <a:ea typeface="HGPｺﾞｼｯｸM" pitchFamily="50" charset="-128"/>
              </a:rPr>
              <a:t>）</a:t>
            </a:r>
            <a:endParaRPr lang="ja-JP" altLang="en-US" sz="1100" dirty="0">
              <a:solidFill>
                <a:prstClr val="black"/>
              </a:solidFill>
              <a:latin typeface="Arial" charset="0"/>
              <a:ea typeface="HGPｺﾞｼｯｸM" pitchFamily="50" charset="-128"/>
            </a:endParaRPr>
          </a:p>
        </p:txBody>
      </p:sp>
      <p:sp>
        <p:nvSpPr>
          <p:cNvPr id="2" name="テキスト ボックス 1"/>
          <p:cNvSpPr txBox="1"/>
          <p:nvPr/>
        </p:nvSpPr>
        <p:spPr>
          <a:xfrm flipH="1">
            <a:off x="485190" y="1646076"/>
            <a:ext cx="674363" cy="261610"/>
          </a:xfrm>
          <a:prstGeom prst="rect">
            <a:avLst/>
          </a:prstGeom>
          <a:noFill/>
        </p:spPr>
        <p:txBody>
          <a:bodyPr wrap="square" rtlCol="0">
            <a:spAutoFit/>
          </a:bodyPr>
          <a:lstStyle/>
          <a:p>
            <a:pPr defTabSz="912813"/>
            <a:r>
              <a:rPr lang="ja-JP" altLang="en-US" sz="1100" dirty="0">
                <a:solidFill>
                  <a:prstClr val="black"/>
                </a:solidFill>
                <a:latin typeface="Arial" charset="0"/>
              </a:rPr>
              <a:t>（</a:t>
            </a:r>
            <a:r>
              <a:rPr lang="ja-JP" altLang="en-US" sz="1100" dirty="0" smtClean="0">
                <a:solidFill>
                  <a:prstClr val="black"/>
                </a:solidFill>
                <a:latin typeface="Arial" charset="0"/>
              </a:rPr>
              <a:t>万人）</a:t>
            </a:r>
            <a:endParaRPr lang="ja-JP" altLang="en-US" sz="1100" dirty="0">
              <a:solidFill>
                <a:prstClr val="black"/>
              </a:solidFill>
              <a:latin typeface="Arial" charset="0"/>
            </a:endParaRPr>
          </a:p>
        </p:txBody>
      </p:sp>
      <p:sp>
        <p:nvSpPr>
          <p:cNvPr id="25" name="テキスト ボックス 24"/>
          <p:cNvSpPr txBox="1"/>
          <p:nvPr/>
        </p:nvSpPr>
        <p:spPr>
          <a:xfrm flipH="1">
            <a:off x="5275077" y="1628800"/>
            <a:ext cx="674363" cy="261610"/>
          </a:xfrm>
          <a:prstGeom prst="rect">
            <a:avLst/>
          </a:prstGeom>
          <a:noFill/>
        </p:spPr>
        <p:txBody>
          <a:bodyPr wrap="square" rtlCol="0">
            <a:spAutoFit/>
          </a:bodyPr>
          <a:lstStyle/>
          <a:p>
            <a:pPr defTabSz="912813"/>
            <a:r>
              <a:rPr lang="ja-JP" altLang="en-US" sz="1100" dirty="0">
                <a:solidFill>
                  <a:prstClr val="black"/>
                </a:solidFill>
                <a:latin typeface="Arial" charset="0"/>
              </a:rPr>
              <a:t>（</a:t>
            </a:r>
            <a:r>
              <a:rPr lang="ja-JP" altLang="en-US" sz="1100" dirty="0" smtClean="0">
                <a:solidFill>
                  <a:prstClr val="black"/>
                </a:solidFill>
                <a:latin typeface="Arial" charset="0"/>
              </a:rPr>
              <a:t>万人）</a:t>
            </a:r>
            <a:endParaRPr lang="ja-JP" altLang="en-US" sz="1100" dirty="0">
              <a:solidFill>
                <a:prstClr val="black"/>
              </a:solidFill>
              <a:latin typeface="Arial" charset="0"/>
            </a:endParaRPr>
          </a:p>
        </p:txBody>
      </p:sp>
      <p:sp>
        <p:nvSpPr>
          <p:cNvPr id="24" name="スライド番号プレースホルダ 10"/>
          <p:cNvSpPr>
            <a:spLocks noGrp="1"/>
          </p:cNvSpPr>
          <p:nvPr>
            <p:ph type="sldNum" sz="quarter" idx="12"/>
          </p:nvPr>
        </p:nvSpPr>
        <p:spPr>
          <a:xfrm>
            <a:off x="9494356" y="6520648"/>
            <a:ext cx="427197" cy="365125"/>
          </a:xfrm>
        </p:spPr>
        <p:txBody>
          <a:bodyPr/>
          <a:lstStyle/>
          <a:p>
            <a:fld id="{72D2F0F9-40FE-47A2-901C-3C832B0C1FC9}" type="slidenum">
              <a:rPr lang="ja-JP" altLang="en-US" sz="1400">
                <a:solidFill>
                  <a:prstClr val="black"/>
                </a:solidFill>
              </a:rPr>
              <a:pPr/>
              <a:t>4</a:t>
            </a:fld>
            <a:endParaRPr lang="ja-JP" altLang="en-US" sz="1400" dirty="0">
              <a:solidFill>
                <a:prstClr val="black"/>
              </a:solidFill>
            </a:endParaRPr>
          </a:p>
        </p:txBody>
      </p:sp>
    </p:spTree>
    <p:extLst>
      <p:ext uri="{BB962C8B-B14F-4D97-AF65-F5344CB8AC3E}">
        <p14:creationId xmlns:p14="http://schemas.microsoft.com/office/powerpoint/2010/main" val="4265518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611523" y="663159"/>
            <a:ext cx="8826981" cy="637849"/>
          </a:xfrm>
          <a:prstGeom prst="rect">
            <a:avLst/>
          </a:prstGeom>
        </p:spPr>
        <p:style>
          <a:lnRef idx="2">
            <a:schemeClr val="dk1"/>
          </a:lnRef>
          <a:fillRef idx="1">
            <a:schemeClr val="lt1"/>
          </a:fillRef>
          <a:effectRef idx="0">
            <a:schemeClr val="dk1"/>
          </a:effectRef>
          <a:fontRef idx="minor">
            <a:schemeClr val="dk1"/>
          </a:fontRef>
        </p:style>
        <p:txBody>
          <a:bodyPr wrap="square" tIns="72000" bIns="72000">
            <a:spAutoFit/>
          </a:bodyPr>
          <a:lstStyle/>
          <a:p>
            <a:pPr algn="l" fontAlgn="auto">
              <a:spcBef>
                <a:spcPts val="0"/>
              </a:spcBef>
              <a:spcAft>
                <a:spcPts val="0"/>
              </a:spcAft>
            </a:pPr>
            <a:r>
              <a:rPr lang="en-US" altLang="ja-JP" sz="1600" dirty="0" smtClean="0">
                <a:solidFill>
                  <a:prstClr val="black"/>
                </a:solidFill>
                <a:latin typeface="ＭＳ ゴシック" pitchFamily="49" charset="-128"/>
                <a:ea typeface="ＭＳ ゴシック" pitchFamily="49" charset="-128"/>
              </a:rPr>
              <a:t>75</a:t>
            </a:r>
            <a:r>
              <a:rPr lang="ja-JP" altLang="ja-JP" sz="1600" dirty="0" smtClean="0">
                <a:solidFill>
                  <a:prstClr val="black"/>
                </a:solidFill>
                <a:latin typeface="ＭＳ ゴシック" pitchFamily="49" charset="-128"/>
                <a:ea typeface="ＭＳ ゴシック" pitchFamily="49" charset="-128"/>
              </a:rPr>
              <a:t>歳以上人口の</a:t>
            </a:r>
            <a:r>
              <a:rPr lang="en-US" altLang="ja-JP" sz="1600" dirty="0" smtClean="0">
                <a:solidFill>
                  <a:prstClr val="black"/>
                </a:solidFill>
                <a:latin typeface="ＭＳ ゴシック" pitchFamily="49" charset="-128"/>
                <a:ea typeface="ＭＳ ゴシック" pitchFamily="49" charset="-128"/>
              </a:rPr>
              <a:t>2015</a:t>
            </a:r>
            <a:r>
              <a:rPr lang="ja-JP" altLang="ja-JP" sz="1600" dirty="0" smtClean="0">
                <a:solidFill>
                  <a:prstClr val="black"/>
                </a:solidFill>
                <a:latin typeface="ＭＳ ゴシック" pitchFamily="49" charset="-128"/>
                <a:ea typeface="ＭＳ ゴシック" pitchFamily="49" charset="-128"/>
              </a:rPr>
              <a:t>年から</a:t>
            </a:r>
            <a:r>
              <a:rPr lang="en-US" altLang="ja-JP" sz="1600" dirty="0" smtClean="0">
                <a:solidFill>
                  <a:prstClr val="black"/>
                </a:solidFill>
                <a:latin typeface="ＭＳ ゴシック" pitchFamily="49" charset="-128"/>
                <a:ea typeface="ＭＳ ゴシック" pitchFamily="49" charset="-128"/>
              </a:rPr>
              <a:t>2025</a:t>
            </a:r>
            <a:r>
              <a:rPr lang="ja-JP" altLang="ja-JP" sz="1600" dirty="0" smtClean="0">
                <a:solidFill>
                  <a:prstClr val="black"/>
                </a:solidFill>
                <a:latin typeface="ＭＳ ゴシック" pitchFamily="49" charset="-128"/>
                <a:ea typeface="ＭＳ ゴシック" pitchFamily="49" charset="-128"/>
              </a:rPr>
              <a:t>年までの伸びでは、全国計で</a:t>
            </a:r>
            <a:r>
              <a:rPr lang="en-US" altLang="ja-JP" sz="1600" dirty="0" smtClean="0">
                <a:solidFill>
                  <a:prstClr val="black"/>
                </a:solidFill>
                <a:latin typeface="ＭＳ ゴシック" pitchFamily="49" charset="-128"/>
                <a:ea typeface="ＭＳ ゴシック" pitchFamily="49" charset="-128"/>
              </a:rPr>
              <a:t>1.32</a:t>
            </a:r>
            <a:r>
              <a:rPr lang="ja-JP" altLang="ja-JP" sz="1600" dirty="0" smtClean="0">
                <a:solidFill>
                  <a:prstClr val="black"/>
                </a:solidFill>
                <a:latin typeface="ＭＳ ゴシック" pitchFamily="49" charset="-128"/>
                <a:ea typeface="ＭＳ ゴシック" pitchFamily="49" charset="-128"/>
              </a:rPr>
              <a:t>倍であるが、市町村間の差は大きく、</a:t>
            </a:r>
            <a:r>
              <a:rPr lang="en-US" altLang="ja-JP" sz="1600" dirty="0" smtClean="0">
                <a:solidFill>
                  <a:prstClr val="black"/>
                </a:solidFill>
                <a:latin typeface="ＭＳ ゴシック" pitchFamily="49" charset="-128"/>
                <a:ea typeface="ＭＳ ゴシック" pitchFamily="49" charset="-128"/>
              </a:rPr>
              <a:t>1.5</a:t>
            </a:r>
            <a:r>
              <a:rPr lang="ja-JP" altLang="ja-JP" sz="1600" dirty="0" smtClean="0">
                <a:solidFill>
                  <a:prstClr val="black"/>
                </a:solidFill>
                <a:latin typeface="ＭＳ ゴシック" pitchFamily="49" charset="-128"/>
                <a:ea typeface="ＭＳ ゴシック" pitchFamily="49" charset="-128"/>
              </a:rPr>
              <a:t>倍を超える市町村が</a:t>
            </a:r>
            <a:r>
              <a:rPr lang="en-US" altLang="ja-JP" sz="1600" dirty="0" smtClean="0">
                <a:solidFill>
                  <a:prstClr val="black"/>
                </a:solidFill>
                <a:latin typeface="ＭＳ ゴシック" pitchFamily="49" charset="-128"/>
                <a:ea typeface="ＭＳ ゴシック" pitchFamily="49" charset="-128"/>
              </a:rPr>
              <a:t>11.3</a:t>
            </a:r>
            <a:r>
              <a:rPr lang="ja-JP" altLang="ja-JP" sz="1600" dirty="0" smtClean="0">
                <a:solidFill>
                  <a:prstClr val="black"/>
                </a:solidFill>
                <a:latin typeface="ＭＳ ゴシック" pitchFamily="49" charset="-128"/>
                <a:ea typeface="ＭＳ ゴシック" pitchFamily="49" charset="-128"/>
              </a:rPr>
              <a:t>％あ</a:t>
            </a:r>
            <a:r>
              <a:rPr lang="ja-JP" altLang="en-US" sz="1600" dirty="0" smtClean="0">
                <a:solidFill>
                  <a:prstClr val="black"/>
                </a:solidFill>
                <a:latin typeface="ＭＳ ゴシック" pitchFamily="49" charset="-128"/>
                <a:ea typeface="ＭＳ ゴシック" pitchFamily="49" charset="-128"/>
              </a:rPr>
              <a:t>る</a:t>
            </a:r>
            <a:r>
              <a:rPr lang="ja-JP" altLang="ja-JP" sz="1600" dirty="0" smtClean="0">
                <a:solidFill>
                  <a:prstClr val="black"/>
                </a:solidFill>
                <a:latin typeface="ＭＳ ゴシック" pitchFamily="49" charset="-128"/>
                <a:ea typeface="ＭＳ ゴシック" pitchFamily="49" charset="-128"/>
              </a:rPr>
              <a:t>一方、減少する市町村が</a:t>
            </a:r>
            <a:r>
              <a:rPr lang="en-US" altLang="ja-JP" sz="1600" dirty="0" smtClean="0">
                <a:solidFill>
                  <a:prstClr val="black"/>
                </a:solidFill>
                <a:latin typeface="ＭＳ ゴシック" pitchFamily="49" charset="-128"/>
                <a:ea typeface="ＭＳ ゴシック" pitchFamily="49" charset="-128"/>
              </a:rPr>
              <a:t>16.9</a:t>
            </a:r>
            <a:r>
              <a:rPr lang="ja-JP" altLang="ja-JP" sz="1600" dirty="0" smtClean="0">
                <a:solidFill>
                  <a:prstClr val="black"/>
                </a:solidFill>
                <a:latin typeface="ＭＳ ゴシック" pitchFamily="49" charset="-128"/>
                <a:ea typeface="ＭＳ ゴシック" pitchFamily="49" charset="-128"/>
              </a:rPr>
              <a:t>％ある。</a:t>
            </a:r>
            <a:endParaRPr lang="ja-JP" altLang="ja-JP" sz="1600" dirty="0">
              <a:solidFill>
                <a:prstClr val="black"/>
              </a:solidFill>
              <a:latin typeface="ＭＳ ゴシック" pitchFamily="49" charset="-128"/>
              <a:ea typeface="ＭＳ ゴシック" pitchFamily="49" charset="-128"/>
            </a:endParaRPr>
          </a:p>
        </p:txBody>
      </p:sp>
      <p:sp>
        <p:nvSpPr>
          <p:cNvPr id="14" name="正方形/長方形 13"/>
          <p:cNvSpPr/>
          <p:nvPr/>
        </p:nvSpPr>
        <p:spPr>
          <a:xfrm>
            <a:off x="506508" y="1772816"/>
            <a:ext cx="8970997" cy="369332"/>
          </a:xfrm>
          <a:prstGeom prst="rect">
            <a:avLst/>
          </a:prstGeom>
        </p:spPr>
        <p:txBody>
          <a:bodyPr wrap="square">
            <a:spAutoFit/>
          </a:bodyPr>
          <a:lstStyle/>
          <a:p>
            <a:pPr algn="l" fontAlgn="auto">
              <a:spcBef>
                <a:spcPts val="0"/>
              </a:spcBef>
              <a:spcAft>
                <a:spcPts val="0"/>
              </a:spcAft>
            </a:pPr>
            <a:r>
              <a:rPr lang="en-US" altLang="ja-JP" dirty="0" smtClean="0">
                <a:solidFill>
                  <a:prstClr val="black"/>
                </a:solidFill>
                <a:latin typeface="ＭＳ Ｐゴシック"/>
                <a:ea typeface="ＭＳ Ｐゴシック"/>
              </a:rPr>
              <a:t>75</a:t>
            </a:r>
            <a:r>
              <a:rPr lang="ja-JP" altLang="en-US" dirty="0" smtClean="0">
                <a:solidFill>
                  <a:prstClr val="black"/>
                </a:solidFill>
                <a:latin typeface="ＭＳ Ｐゴシック"/>
                <a:ea typeface="ＭＳ Ｐゴシック"/>
              </a:rPr>
              <a:t>歳以上人口について、平成</a:t>
            </a:r>
            <a:r>
              <a:rPr lang="en-US" altLang="ja-JP" dirty="0" smtClean="0">
                <a:solidFill>
                  <a:prstClr val="black"/>
                </a:solidFill>
                <a:latin typeface="ＭＳ Ｐゴシック"/>
                <a:ea typeface="ＭＳ Ｐゴシック"/>
              </a:rPr>
              <a:t>27</a:t>
            </a:r>
            <a:r>
              <a:rPr lang="ja-JP" altLang="en-US" dirty="0" smtClean="0">
                <a:solidFill>
                  <a:prstClr val="black"/>
                </a:solidFill>
                <a:latin typeface="ＭＳ Ｐゴシック"/>
                <a:ea typeface="ＭＳ Ｐゴシック"/>
              </a:rPr>
              <a:t>（</a:t>
            </a:r>
            <a:r>
              <a:rPr lang="en-US" altLang="ja-JP" dirty="0" smtClean="0">
                <a:solidFill>
                  <a:prstClr val="black"/>
                </a:solidFill>
                <a:latin typeface="ＭＳ Ｐゴシック"/>
                <a:ea typeface="ＭＳ Ｐゴシック"/>
              </a:rPr>
              <a:t>2015</a:t>
            </a:r>
            <a:r>
              <a:rPr lang="ja-JP" altLang="en-US" dirty="0" smtClean="0">
                <a:solidFill>
                  <a:prstClr val="black"/>
                </a:solidFill>
                <a:latin typeface="ＭＳ Ｐゴシック"/>
                <a:ea typeface="ＭＳ Ｐゴシック"/>
              </a:rPr>
              <a:t>）年を</a:t>
            </a:r>
            <a:r>
              <a:rPr lang="en-US" altLang="ja-JP" dirty="0" smtClean="0">
                <a:solidFill>
                  <a:prstClr val="black"/>
                </a:solidFill>
                <a:latin typeface="ＭＳ Ｐゴシック"/>
                <a:ea typeface="ＭＳ Ｐゴシック"/>
              </a:rPr>
              <a:t>100</a:t>
            </a:r>
            <a:r>
              <a:rPr lang="ja-JP" altLang="en-US" dirty="0" smtClean="0">
                <a:solidFill>
                  <a:prstClr val="black"/>
                </a:solidFill>
                <a:latin typeface="ＭＳ Ｐゴシック"/>
                <a:ea typeface="ＭＳ Ｐゴシック"/>
              </a:rPr>
              <a:t>としたときの平成</a:t>
            </a:r>
            <a:r>
              <a:rPr lang="en-US" altLang="ja-JP" dirty="0" smtClean="0">
                <a:solidFill>
                  <a:prstClr val="black"/>
                </a:solidFill>
                <a:latin typeface="ＭＳ Ｐゴシック"/>
                <a:ea typeface="ＭＳ Ｐゴシック"/>
              </a:rPr>
              <a:t>37</a:t>
            </a:r>
            <a:r>
              <a:rPr lang="ja-JP" altLang="en-US" dirty="0" smtClean="0">
                <a:solidFill>
                  <a:prstClr val="black"/>
                </a:solidFill>
                <a:latin typeface="ＭＳ Ｐゴシック"/>
                <a:ea typeface="ＭＳ Ｐゴシック"/>
              </a:rPr>
              <a:t>（</a:t>
            </a:r>
            <a:r>
              <a:rPr lang="en-US" altLang="ja-JP" dirty="0" smtClean="0">
                <a:solidFill>
                  <a:prstClr val="black"/>
                </a:solidFill>
                <a:latin typeface="ＭＳ Ｐゴシック"/>
                <a:ea typeface="ＭＳ Ｐゴシック"/>
              </a:rPr>
              <a:t>2025</a:t>
            </a:r>
            <a:r>
              <a:rPr lang="ja-JP" altLang="en-US" dirty="0" smtClean="0">
                <a:solidFill>
                  <a:prstClr val="black"/>
                </a:solidFill>
                <a:latin typeface="ＭＳ Ｐゴシック"/>
                <a:ea typeface="ＭＳ Ｐゴシック"/>
              </a:rPr>
              <a:t>）年の指数</a:t>
            </a:r>
            <a:endParaRPr lang="ja-JP" altLang="en-US" dirty="0">
              <a:solidFill>
                <a:prstClr val="black"/>
              </a:solidFill>
              <a:latin typeface="ＭＳ Ｐゴシック"/>
              <a:ea typeface="ＭＳ Ｐゴシック"/>
            </a:endParaRPr>
          </a:p>
        </p:txBody>
      </p:sp>
      <p:graphicFrame>
        <p:nvGraphicFramePr>
          <p:cNvPr id="10" name="グラフ 9"/>
          <p:cNvGraphicFramePr/>
          <p:nvPr/>
        </p:nvGraphicFramePr>
        <p:xfrm>
          <a:off x="272480" y="2204864"/>
          <a:ext cx="9361040" cy="3816424"/>
        </p:xfrm>
        <a:graphic>
          <a:graphicData uri="http://schemas.openxmlformats.org/drawingml/2006/chart">
            <c:chart xmlns:c="http://schemas.openxmlformats.org/drawingml/2006/chart" xmlns:r="http://schemas.openxmlformats.org/officeDocument/2006/relationships" r:id="rId3"/>
          </a:graphicData>
        </a:graphic>
      </p:graphicFrame>
      <p:sp>
        <p:nvSpPr>
          <p:cNvPr id="13" name="正方形/長方形 12"/>
          <p:cNvSpPr/>
          <p:nvPr/>
        </p:nvSpPr>
        <p:spPr>
          <a:xfrm>
            <a:off x="6903267" y="2205151"/>
            <a:ext cx="2145789" cy="307777"/>
          </a:xfrm>
          <a:prstGeom prst="rect">
            <a:avLst/>
          </a:prstGeom>
        </p:spPr>
        <p:txBody>
          <a:bodyPr wrap="square">
            <a:spAutoFit/>
          </a:bodyPr>
          <a:lstStyle/>
          <a:p>
            <a:pPr algn="l" fontAlgn="auto">
              <a:spcBef>
                <a:spcPts val="0"/>
              </a:spcBef>
              <a:spcAft>
                <a:spcPts val="0"/>
              </a:spcAft>
            </a:pPr>
            <a:r>
              <a:rPr lang="ja-JP" altLang="en-US" sz="1400" dirty="0" smtClean="0">
                <a:solidFill>
                  <a:prstClr val="black"/>
                </a:solidFill>
                <a:latin typeface="ＭＳ Ｐゴシック"/>
                <a:ea typeface="ＭＳ Ｐゴシック"/>
              </a:rPr>
              <a:t>◆全国計（</a:t>
            </a:r>
            <a:r>
              <a:rPr lang="en-US" altLang="ja-JP" sz="1400" dirty="0" smtClean="0">
                <a:solidFill>
                  <a:prstClr val="black"/>
                </a:solidFill>
                <a:latin typeface="ＭＳ Ｐゴシック"/>
                <a:ea typeface="ＭＳ Ｐゴシック"/>
              </a:rPr>
              <a:t>132.4</a:t>
            </a:r>
            <a:r>
              <a:rPr lang="ja-JP" altLang="en-US" sz="1200" dirty="0" smtClean="0">
                <a:solidFill>
                  <a:prstClr val="black"/>
                </a:solidFill>
                <a:latin typeface="ＭＳ Ｐゴシック"/>
                <a:ea typeface="ＭＳ Ｐゴシック"/>
              </a:rPr>
              <a:t>）</a:t>
            </a:r>
            <a:endParaRPr lang="ja-JP" altLang="en-US" sz="1200" dirty="0">
              <a:solidFill>
                <a:prstClr val="black"/>
              </a:solidFill>
              <a:latin typeface="ＭＳ Ｐゴシック"/>
              <a:ea typeface="ＭＳ Ｐゴシック"/>
            </a:endParaRPr>
          </a:p>
        </p:txBody>
      </p:sp>
      <p:sp>
        <p:nvSpPr>
          <p:cNvPr id="15" name="正方形/長方形 14"/>
          <p:cNvSpPr/>
          <p:nvPr/>
        </p:nvSpPr>
        <p:spPr>
          <a:xfrm>
            <a:off x="560550" y="6093296"/>
            <a:ext cx="4368485" cy="288032"/>
          </a:xfrm>
          <a:prstGeom prst="rect">
            <a:avLst/>
          </a:prstGeom>
        </p:spPr>
        <p:txBody>
          <a:bodyPr wrap="square">
            <a:spAutoFit/>
          </a:bodyPr>
          <a:lstStyle/>
          <a:p>
            <a:pPr algn="l" fontAlgn="auto">
              <a:spcBef>
                <a:spcPts val="0"/>
              </a:spcBef>
              <a:spcAft>
                <a:spcPts val="0"/>
              </a:spcAft>
            </a:pPr>
            <a:r>
              <a:rPr lang="ja-JP" altLang="en-US" sz="1200" dirty="0" smtClean="0">
                <a:solidFill>
                  <a:prstClr val="black"/>
                </a:solidFill>
                <a:latin typeface="ＭＳ Ｐゴシック"/>
                <a:ea typeface="ＭＳ Ｐゴシック"/>
              </a:rPr>
              <a:t>注）市町村数には福島県内の市町村は含まれていない。</a:t>
            </a:r>
            <a:endParaRPr lang="ja-JP" altLang="en-US" sz="1200" dirty="0">
              <a:solidFill>
                <a:prstClr val="black"/>
              </a:solidFill>
              <a:latin typeface="ＭＳ Ｐゴシック"/>
              <a:ea typeface="ＭＳ Ｐゴシック"/>
            </a:endParaRPr>
          </a:p>
        </p:txBody>
      </p:sp>
      <p:sp>
        <p:nvSpPr>
          <p:cNvPr id="7" name="サブタイトル 2"/>
          <p:cNvSpPr txBox="1">
            <a:spLocks/>
          </p:cNvSpPr>
          <p:nvPr/>
        </p:nvSpPr>
        <p:spPr>
          <a:xfrm>
            <a:off x="1872250" y="6381328"/>
            <a:ext cx="7917329" cy="432048"/>
          </a:xfrm>
          <a:prstGeom prst="rect">
            <a:avLst/>
          </a:prstGeom>
        </p:spPr>
        <p:txBody>
          <a:bodyPr vert="horz" lIns="91440" tIns="45720" rIns="91440" bIns="45720" rtlCol="0">
            <a:normAutofit/>
          </a:bodyPr>
          <a:lstStyle/>
          <a:p>
            <a:pPr fontAlgn="auto">
              <a:spcBef>
                <a:spcPct val="20000"/>
              </a:spcBef>
              <a:spcAft>
                <a:spcPts val="0"/>
              </a:spcAft>
              <a:buFont typeface="Arial" pitchFamily="34" charset="0"/>
              <a:buNone/>
              <a:defRPr/>
            </a:pPr>
            <a:r>
              <a:rPr lang="ja-JP" altLang="en-US" sz="1200" dirty="0" smtClean="0">
                <a:solidFill>
                  <a:prstClr val="black"/>
                </a:solidFill>
                <a:latin typeface="Calibri"/>
                <a:ea typeface="ＭＳ Ｐゴシック"/>
              </a:rPr>
              <a:t>国立社会保障・人口問題研究所「日本の地域別将来推計人口</a:t>
            </a:r>
            <a:r>
              <a:rPr lang="en-US" altLang="ja-JP" sz="1200" dirty="0" smtClean="0">
                <a:solidFill>
                  <a:prstClr val="black"/>
                </a:solidFill>
                <a:latin typeface="Calibri"/>
                <a:ea typeface="ＭＳ Ｐゴシック"/>
              </a:rPr>
              <a:t>(</a:t>
            </a:r>
            <a:r>
              <a:rPr lang="ja-JP" altLang="en-US" sz="1200" dirty="0" smtClean="0">
                <a:solidFill>
                  <a:prstClr val="black"/>
                </a:solidFill>
                <a:latin typeface="Calibri"/>
                <a:ea typeface="ＭＳ Ｐゴシック"/>
              </a:rPr>
              <a:t>平成</a:t>
            </a:r>
            <a:r>
              <a:rPr lang="en-US" altLang="ja-JP" sz="1200" dirty="0" smtClean="0">
                <a:solidFill>
                  <a:prstClr val="black"/>
                </a:solidFill>
                <a:latin typeface="Calibri"/>
                <a:ea typeface="ＭＳ Ｐゴシック"/>
              </a:rPr>
              <a:t>25(2013)</a:t>
            </a:r>
            <a:r>
              <a:rPr lang="ja-JP" altLang="en-US" sz="1200" dirty="0" smtClean="0">
                <a:solidFill>
                  <a:prstClr val="black"/>
                </a:solidFill>
                <a:latin typeface="Calibri"/>
                <a:ea typeface="ＭＳ Ｐゴシック"/>
              </a:rPr>
              <a:t>年</a:t>
            </a:r>
            <a:r>
              <a:rPr lang="en-US" altLang="ja-JP" sz="1200" dirty="0" smtClean="0">
                <a:solidFill>
                  <a:prstClr val="black"/>
                </a:solidFill>
                <a:latin typeface="Calibri"/>
                <a:ea typeface="ＭＳ Ｐゴシック"/>
              </a:rPr>
              <a:t>3</a:t>
            </a:r>
            <a:r>
              <a:rPr lang="ja-JP" altLang="en-US" sz="1200" dirty="0" smtClean="0">
                <a:solidFill>
                  <a:prstClr val="black"/>
                </a:solidFill>
                <a:latin typeface="Calibri"/>
                <a:ea typeface="ＭＳ Ｐゴシック"/>
              </a:rPr>
              <a:t>月推計</a:t>
            </a:r>
            <a:r>
              <a:rPr lang="en-US" altLang="ja-JP" sz="1200" dirty="0" smtClean="0">
                <a:solidFill>
                  <a:prstClr val="black"/>
                </a:solidFill>
                <a:latin typeface="Calibri"/>
                <a:ea typeface="ＭＳ Ｐゴシック"/>
              </a:rPr>
              <a:t>)</a:t>
            </a:r>
            <a:r>
              <a:rPr lang="ja-JP" altLang="en-US" sz="1200" dirty="0" smtClean="0">
                <a:solidFill>
                  <a:prstClr val="black"/>
                </a:solidFill>
                <a:latin typeface="Calibri"/>
                <a:ea typeface="ＭＳ Ｐゴシック"/>
              </a:rPr>
              <a:t>」より作成</a:t>
            </a:r>
            <a:endParaRPr lang="en-US" altLang="ja-JP" sz="1200" dirty="0" smtClean="0">
              <a:solidFill>
                <a:prstClr val="black"/>
              </a:solidFill>
              <a:latin typeface="Calibri"/>
              <a:ea typeface="ＭＳ Ｐゴシック"/>
            </a:endParaRPr>
          </a:p>
        </p:txBody>
      </p:sp>
      <p:sp>
        <p:nvSpPr>
          <p:cNvPr id="9" name="正方形/長方形 8"/>
          <p:cNvSpPr/>
          <p:nvPr/>
        </p:nvSpPr>
        <p:spPr>
          <a:xfrm>
            <a:off x="128464" y="144016"/>
            <a:ext cx="5529064" cy="476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spcBef>
                <a:spcPts val="0"/>
              </a:spcBef>
              <a:spcAft>
                <a:spcPts val="0"/>
              </a:spcAft>
            </a:pPr>
            <a:r>
              <a:rPr lang="ja-JP" altLang="en-US" sz="1600" spc="300" dirty="0" smtClean="0">
                <a:solidFill>
                  <a:prstClr val="black"/>
                </a:solidFill>
                <a:latin typeface="HGP創英角ｺﾞｼｯｸUB" pitchFamily="50" charset="-128"/>
                <a:ea typeface="HGP創英角ｺﾞｼｯｸUB" pitchFamily="50" charset="-128"/>
              </a:rPr>
              <a:t>⑦７５歳以上人口の伸びの市町村間の差</a:t>
            </a:r>
            <a:endParaRPr lang="en-US" altLang="ja-JP" sz="1600" spc="300" dirty="0" smtClean="0">
              <a:solidFill>
                <a:prstClr val="black"/>
              </a:solidFill>
              <a:latin typeface="HGP創英角ｺﾞｼｯｸUB" pitchFamily="50" charset="-128"/>
              <a:ea typeface="HGP創英角ｺﾞｼｯｸUB" pitchFamily="50" charset="-128"/>
            </a:endParaRPr>
          </a:p>
        </p:txBody>
      </p:sp>
      <p:sp>
        <p:nvSpPr>
          <p:cNvPr id="12" name="スライド番号プレースホルダー 3"/>
          <p:cNvSpPr>
            <a:spLocks noGrp="1"/>
          </p:cNvSpPr>
          <p:nvPr>
            <p:ph type="sldNum" sz="quarter" idx="12"/>
          </p:nvPr>
        </p:nvSpPr>
        <p:spPr>
          <a:xfrm>
            <a:off x="7594600" y="6493222"/>
            <a:ext cx="2311400" cy="365125"/>
          </a:xfrm>
        </p:spPr>
        <p:txBody>
          <a:bodyPr/>
          <a:lstStyle/>
          <a:p>
            <a:fld id="{D2D8002D-B5B0-4BAC-B1F6-782DDCCE6D9C}" type="slidenum">
              <a:rPr lang="ja-JP" altLang="en-US" smtClean="0">
                <a:solidFill>
                  <a:prstClr val="black">
                    <a:tint val="75000"/>
                  </a:prstClr>
                </a:solidFill>
              </a:rPr>
              <a:pPr/>
              <a:t>5</a:t>
            </a:fld>
            <a:endParaRPr lang="ja-JP" altLang="en-US" dirty="0">
              <a:solidFill>
                <a:prstClr val="black">
                  <a:tint val="75000"/>
                </a:prstClr>
              </a:solidFill>
            </a:endParaRPr>
          </a:p>
        </p:txBody>
      </p:sp>
    </p:spTree>
    <p:extLst>
      <p:ext uri="{BB962C8B-B14F-4D97-AF65-F5344CB8AC3E}">
        <p14:creationId xmlns:p14="http://schemas.microsoft.com/office/powerpoint/2010/main" val="934818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Line 7"/>
          <p:cNvSpPr>
            <a:spLocks noChangeShapeType="1"/>
          </p:cNvSpPr>
          <p:nvPr/>
        </p:nvSpPr>
        <p:spPr bwMode="auto">
          <a:xfrm>
            <a:off x="72" y="4221088"/>
            <a:ext cx="9832727" cy="0"/>
          </a:xfrm>
          <a:prstGeom prst="line">
            <a:avLst/>
          </a:prstGeom>
          <a:noFill/>
          <a:ln w="19050">
            <a:solidFill>
              <a:schemeClr val="tx1"/>
            </a:solidFill>
            <a:prstDash val="sysDot"/>
            <a:round/>
            <a:headEnd/>
            <a:tailEnd/>
          </a:ln>
        </p:spPr>
        <p:txBody>
          <a:bodyPr lIns="87886" tIns="43943" rIns="87886" bIns="43943">
            <a:spAutoFit/>
          </a:bodyPr>
          <a:lstStyle/>
          <a:p>
            <a:endParaRPr lang="ja-JP" altLang="en-US" dirty="0">
              <a:solidFill>
                <a:prstClr val="black"/>
              </a:solidFill>
              <a:latin typeface="ＭＳ ゴシック" pitchFamily="49" charset="-128"/>
              <a:ea typeface="ＭＳ ゴシック" pitchFamily="49" charset="-128"/>
            </a:endParaRPr>
          </a:p>
        </p:txBody>
      </p:sp>
      <p:sp>
        <p:nvSpPr>
          <p:cNvPr id="8200" name="Line 8"/>
          <p:cNvSpPr>
            <a:spLocks noChangeShapeType="1"/>
          </p:cNvSpPr>
          <p:nvPr/>
        </p:nvSpPr>
        <p:spPr bwMode="auto">
          <a:xfrm>
            <a:off x="72" y="3356992"/>
            <a:ext cx="9832727" cy="0"/>
          </a:xfrm>
          <a:prstGeom prst="line">
            <a:avLst/>
          </a:prstGeom>
          <a:noFill/>
          <a:ln w="19050">
            <a:solidFill>
              <a:schemeClr val="tx1"/>
            </a:solidFill>
            <a:prstDash val="sysDot"/>
            <a:round/>
            <a:headEnd/>
            <a:tailEnd/>
          </a:ln>
        </p:spPr>
        <p:txBody>
          <a:bodyPr lIns="87886" tIns="43943" rIns="87886" bIns="43943">
            <a:spAutoFit/>
          </a:bodyPr>
          <a:lstStyle/>
          <a:p>
            <a:endParaRPr lang="ja-JP" altLang="en-US" dirty="0">
              <a:solidFill>
                <a:prstClr val="black"/>
              </a:solidFill>
              <a:latin typeface="ＭＳ ゴシック" pitchFamily="49" charset="-128"/>
              <a:ea typeface="ＭＳ ゴシック" pitchFamily="49" charset="-128"/>
            </a:endParaRPr>
          </a:p>
        </p:txBody>
      </p:sp>
      <p:sp>
        <p:nvSpPr>
          <p:cNvPr id="8194" name="Text Box 2" descr="市松模様 (小)"/>
          <p:cNvSpPr txBox="1">
            <a:spLocks noChangeArrowheads="1"/>
          </p:cNvSpPr>
          <p:nvPr/>
        </p:nvSpPr>
        <p:spPr bwMode="auto">
          <a:xfrm>
            <a:off x="56473" y="1682854"/>
            <a:ext cx="1224136" cy="4231928"/>
          </a:xfrm>
          <a:prstGeom prst="rect">
            <a:avLst/>
          </a:prstGeom>
          <a:noFill/>
          <a:ln w="25400">
            <a:noFill/>
            <a:miter lim="800000"/>
            <a:headEnd/>
            <a:tailEnd/>
          </a:ln>
        </p:spPr>
        <p:txBody>
          <a:bodyPr wrap="square" lIns="0" tIns="0" rIns="0" bIns="0" anchor="ctr" anchorCtr="0">
            <a:spAutoFit/>
          </a:bodyPr>
          <a:lstStyle/>
          <a:p>
            <a:pPr defTabSz="762000">
              <a:lnSpc>
                <a:spcPts val="2200"/>
              </a:lnSpc>
            </a:pPr>
            <a:r>
              <a:rPr lang="ja-JP" altLang="en-US" sz="1600" dirty="0">
                <a:solidFill>
                  <a:prstClr val="black"/>
                </a:solidFill>
                <a:latin typeface="HGSｺﾞｼｯｸM" pitchFamily="50" charset="-128"/>
                <a:ea typeface="HGSｺﾞｼｯｸM" pitchFamily="50" charset="-128"/>
              </a:rPr>
              <a:t>２０００年度</a:t>
            </a:r>
            <a:endParaRPr lang="en-US" altLang="ja-JP" sz="1600" dirty="0">
              <a:solidFill>
                <a:prstClr val="black"/>
              </a:solidFill>
              <a:latin typeface="HGSｺﾞｼｯｸM" pitchFamily="50" charset="-128"/>
              <a:ea typeface="HGSｺﾞｼｯｸM" pitchFamily="50" charset="-128"/>
            </a:endParaRPr>
          </a:p>
          <a:p>
            <a:pPr defTabSz="762000">
              <a:lnSpc>
                <a:spcPts val="2200"/>
              </a:lnSpc>
            </a:pPr>
            <a:r>
              <a:rPr lang="ja-JP" altLang="en-US" sz="1600" dirty="0" smtClean="0">
                <a:solidFill>
                  <a:prstClr val="black"/>
                </a:solidFill>
                <a:latin typeface="HGSｺﾞｼｯｸM" pitchFamily="50" charset="-128"/>
                <a:ea typeface="HGSｺﾞｼｯｸM" pitchFamily="50" charset="-128"/>
              </a:rPr>
              <a:t>２００１年度</a:t>
            </a:r>
          </a:p>
          <a:p>
            <a:pPr defTabSz="762000">
              <a:lnSpc>
                <a:spcPts val="2200"/>
              </a:lnSpc>
            </a:pPr>
            <a:r>
              <a:rPr lang="ja-JP" altLang="en-US" sz="1600" dirty="0" smtClean="0">
                <a:solidFill>
                  <a:prstClr val="black"/>
                </a:solidFill>
                <a:latin typeface="HGSｺﾞｼｯｸM" pitchFamily="50" charset="-128"/>
                <a:ea typeface="HGSｺﾞｼｯｸM" pitchFamily="50" charset="-128"/>
              </a:rPr>
              <a:t>２００２年度</a:t>
            </a:r>
          </a:p>
          <a:p>
            <a:pPr defTabSz="762000">
              <a:lnSpc>
                <a:spcPts val="2200"/>
              </a:lnSpc>
            </a:pPr>
            <a:r>
              <a:rPr lang="ja-JP" altLang="en-US" sz="1600" dirty="0" smtClean="0">
                <a:solidFill>
                  <a:prstClr val="black"/>
                </a:solidFill>
                <a:latin typeface="HGSｺﾞｼｯｸM" pitchFamily="50" charset="-128"/>
                <a:ea typeface="HGSｺﾞｼｯｸM" pitchFamily="50" charset="-128"/>
              </a:rPr>
              <a:t>２００３年度</a:t>
            </a:r>
            <a:endParaRPr lang="ja-JP" altLang="en-US" sz="1600" dirty="0">
              <a:solidFill>
                <a:prstClr val="black"/>
              </a:solidFill>
              <a:latin typeface="HGSｺﾞｼｯｸM" pitchFamily="50" charset="-128"/>
              <a:ea typeface="HGSｺﾞｼｯｸM" pitchFamily="50" charset="-128"/>
            </a:endParaRPr>
          </a:p>
          <a:p>
            <a:pPr defTabSz="762000">
              <a:lnSpc>
                <a:spcPts val="2200"/>
              </a:lnSpc>
            </a:pPr>
            <a:r>
              <a:rPr lang="ja-JP" altLang="en-US" sz="1600" dirty="0">
                <a:solidFill>
                  <a:prstClr val="black"/>
                </a:solidFill>
                <a:latin typeface="HGSｺﾞｼｯｸM" pitchFamily="50" charset="-128"/>
                <a:ea typeface="HGSｺﾞｼｯｸM" pitchFamily="50" charset="-128"/>
              </a:rPr>
              <a:t>２００４年度</a:t>
            </a:r>
          </a:p>
          <a:p>
            <a:pPr defTabSz="762000">
              <a:lnSpc>
                <a:spcPts val="2200"/>
              </a:lnSpc>
            </a:pPr>
            <a:r>
              <a:rPr lang="ja-JP" altLang="en-US" sz="1600" dirty="0">
                <a:solidFill>
                  <a:prstClr val="black"/>
                </a:solidFill>
                <a:latin typeface="HGSｺﾞｼｯｸM" pitchFamily="50" charset="-128"/>
                <a:ea typeface="HGSｺﾞｼｯｸM" pitchFamily="50" charset="-128"/>
              </a:rPr>
              <a:t>２００５年度</a:t>
            </a:r>
          </a:p>
          <a:p>
            <a:pPr defTabSz="762000">
              <a:lnSpc>
                <a:spcPts val="2200"/>
              </a:lnSpc>
            </a:pPr>
            <a:r>
              <a:rPr lang="ja-JP" altLang="en-US" sz="1600" dirty="0">
                <a:solidFill>
                  <a:prstClr val="black"/>
                </a:solidFill>
                <a:latin typeface="HGSｺﾞｼｯｸM" pitchFamily="50" charset="-128"/>
                <a:ea typeface="HGSｺﾞｼｯｸM" pitchFamily="50" charset="-128"/>
              </a:rPr>
              <a:t>２００６年度</a:t>
            </a:r>
          </a:p>
          <a:p>
            <a:pPr defTabSz="762000">
              <a:lnSpc>
                <a:spcPts val="2200"/>
              </a:lnSpc>
            </a:pPr>
            <a:r>
              <a:rPr lang="ja-JP" altLang="en-US" sz="1600" dirty="0">
                <a:solidFill>
                  <a:prstClr val="black"/>
                </a:solidFill>
                <a:latin typeface="HGSｺﾞｼｯｸM" pitchFamily="50" charset="-128"/>
                <a:ea typeface="HGSｺﾞｼｯｸM" pitchFamily="50" charset="-128"/>
              </a:rPr>
              <a:t>２００７年度</a:t>
            </a:r>
          </a:p>
          <a:p>
            <a:pPr defTabSz="762000">
              <a:lnSpc>
                <a:spcPts val="2200"/>
              </a:lnSpc>
            </a:pPr>
            <a:r>
              <a:rPr lang="ja-JP" altLang="en-US" sz="1600" dirty="0">
                <a:solidFill>
                  <a:prstClr val="black"/>
                </a:solidFill>
                <a:latin typeface="HGSｺﾞｼｯｸM" pitchFamily="50" charset="-128"/>
                <a:ea typeface="HGSｺﾞｼｯｸM" pitchFamily="50" charset="-128"/>
              </a:rPr>
              <a:t>２００８年度</a:t>
            </a:r>
            <a:endParaRPr lang="en-US" altLang="ja-JP" sz="1600" dirty="0">
              <a:solidFill>
                <a:prstClr val="black"/>
              </a:solidFill>
              <a:latin typeface="HGSｺﾞｼｯｸM" pitchFamily="50" charset="-128"/>
              <a:ea typeface="HGSｺﾞｼｯｸM" pitchFamily="50" charset="-128"/>
            </a:endParaRPr>
          </a:p>
          <a:p>
            <a:pPr defTabSz="762000">
              <a:lnSpc>
                <a:spcPts val="2200"/>
              </a:lnSpc>
            </a:pPr>
            <a:r>
              <a:rPr lang="ja-JP" altLang="en-US" sz="1600" dirty="0">
                <a:solidFill>
                  <a:prstClr val="black"/>
                </a:solidFill>
                <a:latin typeface="HGSｺﾞｼｯｸM" pitchFamily="50" charset="-128"/>
                <a:ea typeface="HGSｺﾞｼｯｸM" pitchFamily="50" charset="-128"/>
              </a:rPr>
              <a:t>２００９年度</a:t>
            </a:r>
            <a:endParaRPr lang="en-US" altLang="ja-JP" sz="1600" dirty="0">
              <a:solidFill>
                <a:prstClr val="black"/>
              </a:solidFill>
              <a:latin typeface="HGSｺﾞｼｯｸM" pitchFamily="50" charset="-128"/>
              <a:ea typeface="HGSｺﾞｼｯｸM" pitchFamily="50" charset="-128"/>
            </a:endParaRPr>
          </a:p>
          <a:p>
            <a:pPr defTabSz="762000">
              <a:lnSpc>
                <a:spcPts val="2200"/>
              </a:lnSpc>
            </a:pPr>
            <a:r>
              <a:rPr lang="ja-JP" altLang="en-US" sz="1600" dirty="0">
                <a:solidFill>
                  <a:prstClr val="black"/>
                </a:solidFill>
                <a:latin typeface="HGSｺﾞｼｯｸM" pitchFamily="50" charset="-128"/>
                <a:ea typeface="HGSｺﾞｼｯｸM" pitchFamily="50" charset="-128"/>
              </a:rPr>
              <a:t>２０１０年度</a:t>
            </a:r>
            <a:endParaRPr lang="en-US" altLang="ja-JP" sz="1600" dirty="0">
              <a:solidFill>
                <a:prstClr val="black"/>
              </a:solidFill>
              <a:latin typeface="HGSｺﾞｼｯｸM" pitchFamily="50" charset="-128"/>
              <a:ea typeface="HGSｺﾞｼｯｸM" pitchFamily="50" charset="-128"/>
            </a:endParaRPr>
          </a:p>
          <a:p>
            <a:pPr defTabSz="762000">
              <a:lnSpc>
                <a:spcPts val="2200"/>
              </a:lnSpc>
            </a:pPr>
            <a:r>
              <a:rPr lang="ja-JP" altLang="en-US" sz="1600" dirty="0" smtClean="0">
                <a:solidFill>
                  <a:prstClr val="black"/>
                </a:solidFill>
                <a:latin typeface="HGSｺﾞｼｯｸM" pitchFamily="50" charset="-128"/>
                <a:ea typeface="HGSｺﾞｼｯｸM" pitchFamily="50" charset="-128"/>
              </a:rPr>
              <a:t>２０１１年度</a:t>
            </a:r>
            <a:endParaRPr lang="en-US" altLang="ja-JP" sz="1600" dirty="0" smtClean="0">
              <a:solidFill>
                <a:prstClr val="black"/>
              </a:solidFill>
              <a:latin typeface="HGSｺﾞｼｯｸM" pitchFamily="50" charset="-128"/>
              <a:ea typeface="HGSｺﾞｼｯｸM" pitchFamily="50" charset="-128"/>
            </a:endParaRPr>
          </a:p>
          <a:p>
            <a:pPr defTabSz="762000">
              <a:lnSpc>
                <a:spcPts val="2200"/>
              </a:lnSpc>
            </a:pPr>
            <a:r>
              <a:rPr lang="ja-JP" altLang="en-US" sz="1600" dirty="0" smtClean="0">
                <a:solidFill>
                  <a:prstClr val="black"/>
                </a:solidFill>
                <a:latin typeface="HGSｺﾞｼｯｸM" pitchFamily="50" charset="-128"/>
                <a:ea typeface="HGSｺﾞｼｯｸM" pitchFamily="50" charset="-128"/>
              </a:rPr>
              <a:t>２０１２年度</a:t>
            </a:r>
            <a:endParaRPr lang="en-US" altLang="ja-JP" sz="1600" dirty="0" smtClean="0">
              <a:solidFill>
                <a:prstClr val="black"/>
              </a:solidFill>
              <a:latin typeface="HGSｺﾞｼｯｸM" pitchFamily="50" charset="-128"/>
              <a:ea typeface="HGSｺﾞｼｯｸM" pitchFamily="50" charset="-128"/>
            </a:endParaRPr>
          </a:p>
          <a:p>
            <a:pPr defTabSz="762000">
              <a:lnSpc>
                <a:spcPts val="2200"/>
              </a:lnSpc>
            </a:pPr>
            <a:r>
              <a:rPr lang="ja-JP" altLang="en-US" sz="1600" dirty="0" smtClean="0">
                <a:solidFill>
                  <a:prstClr val="black"/>
                </a:solidFill>
                <a:latin typeface="HGSｺﾞｼｯｸM" pitchFamily="50" charset="-128"/>
                <a:ea typeface="HGSｺﾞｼｯｸM" pitchFamily="50" charset="-128"/>
              </a:rPr>
              <a:t>２０１３年度</a:t>
            </a:r>
            <a:endParaRPr lang="en-US" altLang="ja-JP" sz="1600" dirty="0" smtClean="0">
              <a:solidFill>
                <a:prstClr val="black"/>
              </a:solidFill>
              <a:latin typeface="HGSｺﾞｼｯｸM" pitchFamily="50" charset="-128"/>
              <a:ea typeface="HGSｺﾞｼｯｸM" pitchFamily="50" charset="-128"/>
            </a:endParaRPr>
          </a:p>
          <a:p>
            <a:pPr defTabSz="762000">
              <a:lnSpc>
                <a:spcPts val="2200"/>
              </a:lnSpc>
            </a:pPr>
            <a:r>
              <a:rPr lang="ja-JP" altLang="en-US" sz="1600" dirty="0" smtClean="0">
                <a:solidFill>
                  <a:prstClr val="black"/>
                </a:solidFill>
                <a:latin typeface="HGSｺﾞｼｯｸM" pitchFamily="50" charset="-128"/>
                <a:ea typeface="HGSｺﾞｼｯｸM" pitchFamily="50" charset="-128"/>
              </a:rPr>
              <a:t>２０１４年度</a:t>
            </a:r>
            <a:endParaRPr lang="ja-JP" altLang="en-US" sz="1600" dirty="0">
              <a:solidFill>
                <a:prstClr val="black"/>
              </a:solidFill>
              <a:latin typeface="HGSｺﾞｼｯｸM" pitchFamily="50" charset="-128"/>
              <a:ea typeface="HGSｺﾞｼｯｸM" pitchFamily="50" charset="-128"/>
            </a:endParaRPr>
          </a:p>
        </p:txBody>
      </p:sp>
      <p:sp>
        <p:nvSpPr>
          <p:cNvPr id="8195" name="Text Box 3" descr="市松模様 (小)"/>
          <p:cNvSpPr txBox="1">
            <a:spLocks noChangeArrowheads="1"/>
          </p:cNvSpPr>
          <p:nvPr/>
        </p:nvSpPr>
        <p:spPr bwMode="auto">
          <a:xfrm>
            <a:off x="7257262" y="1844824"/>
            <a:ext cx="1561211" cy="642106"/>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dirty="0" smtClean="0">
                <a:solidFill>
                  <a:prstClr val="black"/>
                </a:solidFill>
                <a:latin typeface="Arial Black" pitchFamily="34" charset="0"/>
                <a:ea typeface="HGSｺﾞｼｯｸM" pitchFamily="50" charset="-128"/>
              </a:rPr>
              <a:t>2,911</a:t>
            </a:r>
            <a:r>
              <a:rPr lang="ja-JP" altLang="en-US" dirty="0" smtClean="0">
                <a:solidFill>
                  <a:prstClr val="black"/>
                </a:solidFill>
                <a:latin typeface="Arial Black" pitchFamily="34" charset="0"/>
                <a:ea typeface="HGSｺﾞｼｯｸM" pitchFamily="50" charset="-128"/>
              </a:rPr>
              <a:t>円</a:t>
            </a:r>
            <a:endParaRPr lang="ja-JP" altLang="en-US" dirty="0">
              <a:solidFill>
                <a:prstClr val="black"/>
              </a:solidFill>
              <a:latin typeface="Arial Black" pitchFamily="34" charset="0"/>
              <a:ea typeface="HGSｺﾞｼｯｸM" pitchFamily="50" charset="-128"/>
            </a:endParaRPr>
          </a:p>
          <a:p>
            <a:pPr algn="ctr" defTabSz="762000"/>
            <a:r>
              <a:rPr lang="ja-JP" altLang="en-US" dirty="0">
                <a:solidFill>
                  <a:prstClr val="black"/>
                </a:solidFill>
                <a:latin typeface="Arial Black" pitchFamily="34" charset="0"/>
                <a:ea typeface="HGSｺﾞｼｯｸM" pitchFamily="50" charset="-128"/>
              </a:rPr>
              <a:t>（全国平均）</a:t>
            </a:r>
          </a:p>
        </p:txBody>
      </p:sp>
      <p:sp>
        <p:nvSpPr>
          <p:cNvPr id="8196" name="Text Box 4" descr="市松模様 (小)"/>
          <p:cNvSpPr txBox="1">
            <a:spLocks noChangeArrowheads="1"/>
          </p:cNvSpPr>
          <p:nvPr/>
        </p:nvSpPr>
        <p:spPr bwMode="auto">
          <a:xfrm>
            <a:off x="7185291" y="2636912"/>
            <a:ext cx="1561211" cy="642106"/>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dirty="0" smtClean="0">
                <a:solidFill>
                  <a:prstClr val="black"/>
                </a:solidFill>
                <a:latin typeface="Arial Black" pitchFamily="34" charset="0"/>
                <a:ea typeface="HGSｺﾞｼｯｸM" pitchFamily="50" charset="-128"/>
              </a:rPr>
              <a:t>3,293</a:t>
            </a:r>
            <a:r>
              <a:rPr lang="ja-JP" altLang="en-US" dirty="0" smtClean="0">
                <a:solidFill>
                  <a:prstClr val="black"/>
                </a:solidFill>
                <a:latin typeface="Arial Black" pitchFamily="34" charset="0"/>
                <a:ea typeface="HGSｺﾞｼｯｸM" pitchFamily="50" charset="-128"/>
              </a:rPr>
              <a:t>円</a:t>
            </a:r>
          </a:p>
          <a:p>
            <a:pPr algn="ctr" defTabSz="762000"/>
            <a:r>
              <a:rPr lang="ja-JP" altLang="en-US" dirty="0" smtClean="0">
                <a:solidFill>
                  <a:prstClr val="black"/>
                </a:solidFill>
                <a:latin typeface="Arial Black" pitchFamily="34" charset="0"/>
                <a:ea typeface="HGSｺﾞｼｯｸM" pitchFamily="50" charset="-128"/>
              </a:rPr>
              <a:t>（</a:t>
            </a:r>
            <a:r>
              <a:rPr lang="ja-JP" altLang="en-US" dirty="0">
                <a:solidFill>
                  <a:prstClr val="black"/>
                </a:solidFill>
                <a:latin typeface="Arial Black" pitchFamily="34" charset="0"/>
                <a:ea typeface="HGSｺﾞｼｯｸM" pitchFamily="50" charset="-128"/>
              </a:rPr>
              <a:t>全国平均）</a:t>
            </a:r>
          </a:p>
        </p:txBody>
      </p:sp>
      <p:sp>
        <p:nvSpPr>
          <p:cNvPr id="8197" name="Text Box 5" descr="市松模様 (小)"/>
          <p:cNvSpPr txBox="1">
            <a:spLocks noChangeArrowheads="1"/>
          </p:cNvSpPr>
          <p:nvPr/>
        </p:nvSpPr>
        <p:spPr bwMode="auto">
          <a:xfrm>
            <a:off x="7257262" y="3501008"/>
            <a:ext cx="1561211" cy="642106"/>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dirty="0" smtClean="0">
                <a:solidFill>
                  <a:prstClr val="black"/>
                </a:solidFill>
                <a:latin typeface="Arial Black" pitchFamily="34" charset="0"/>
                <a:ea typeface="HGSｺﾞｼｯｸM" pitchFamily="50" charset="-128"/>
              </a:rPr>
              <a:t>4,090</a:t>
            </a:r>
            <a:r>
              <a:rPr lang="ja-JP" altLang="en-US" dirty="0" smtClean="0">
                <a:solidFill>
                  <a:prstClr val="black"/>
                </a:solidFill>
                <a:latin typeface="Arial Black" pitchFamily="34" charset="0"/>
                <a:ea typeface="HGSｺﾞｼｯｸM" pitchFamily="50" charset="-128"/>
              </a:rPr>
              <a:t>円</a:t>
            </a:r>
            <a:endParaRPr lang="ja-JP" altLang="en-US" dirty="0">
              <a:solidFill>
                <a:prstClr val="black"/>
              </a:solidFill>
              <a:latin typeface="Arial Black" pitchFamily="34" charset="0"/>
              <a:ea typeface="HGSｺﾞｼｯｸM" pitchFamily="50" charset="-128"/>
            </a:endParaRPr>
          </a:p>
          <a:p>
            <a:pPr algn="ctr" defTabSz="762000"/>
            <a:r>
              <a:rPr lang="ja-JP" altLang="en-US" dirty="0">
                <a:solidFill>
                  <a:prstClr val="black"/>
                </a:solidFill>
                <a:latin typeface="Arial Black" pitchFamily="34" charset="0"/>
                <a:ea typeface="HGSｺﾞｼｯｸM" pitchFamily="50" charset="-128"/>
              </a:rPr>
              <a:t>（全国平均）</a:t>
            </a:r>
          </a:p>
        </p:txBody>
      </p:sp>
      <p:sp>
        <p:nvSpPr>
          <p:cNvPr id="8201" name="Rectangle 9"/>
          <p:cNvSpPr>
            <a:spLocks noChangeArrowheads="1"/>
          </p:cNvSpPr>
          <p:nvPr/>
        </p:nvSpPr>
        <p:spPr bwMode="auto">
          <a:xfrm>
            <a:off x="2" y="1412776"/>
            <a:ext cx="1856656" cy="288032"/>
          </a:xfrm>
          <a:prstGeom prst="rect">
            <a:avLst/>
          </a:prstGeom>
          <a:solidFill>
            <a:srgbClr val="FFFF99"/>
          </a:solidFill>
          <a:ln w="12700">
            <a:solidFill>
              <a:schemeClr val="tx1"/>
            </a:solidFill>
            <a:miter lim="800000"/>
            <a:headEnd/>
            <a:tailEnd/>
          </a:ln>
        </p:spPr>
        <p:txBody>
          <a:bodyPr lIns="87886" tIns="43943" rIns="87886" bIns="43943" anchor="ctr" anchorCtr="0">
            <a:noAutofit/>
          </a:bodyPr>
          <a:lstStyle/>
          <a:p>
            <a:pPr algn="ctr" defTabSz="727075"/>
            <a:r>
              <a:rPr lang="ja-JP" altLang="en-US" sz="1600" dirty="0">
                <a:solidFill>
                  <a:prstClr val="black"/>
                </a:solidFill>
                <a:latin typeface="HGSｺﾞｼｯｸM" pitchFamily="50" charset="-128"/>
                <a:ea typeface="HGSｺﾞｼｯｸM" pitchFamily="50" charset="-128"/>
              </a:rPr>
              <a:t>事業運営期間</a:t>
            </a:r>
          </a:p>
        </p:txBody>
      </p:sp>
      <p:sp>
        <p:nvSpPr>
          <p:cNvPr id="8202" name="Rectangle 10"/>
          <p:cNvSpPr>
            <a:spLocks noChangeArrowheads="1"/>
          </p:cNvSpPr>
          <p:nvPr/>
        </p:nvSpPr>
        <p:spPr bwMode="auto">
          <a:xfrm>
            <a:off x="3463797" y="1412776"/>
            <a:ext cx="3349610" cy="288000"/>
          </a:xfrm>
          <a:prstGeom prst="rect">
            <a:avLst/>
          </a:prstGeom>
          <a:solidFill>
            <a:srgbClr val="99CCFF">
              <a:alpha val="50195"/>
            </a:srgbClr>
          </a:solidFill>
          <a:ln w="12700">
            <a:solidFill>
              <a:schemeClr val="tx1"/>
            </a:solidFill>
            <a:miter lim="800000"/>
            <a:headEnd/>
            <a:tailEnd/>
          </a:ln>
        </p:spPr>
        <p:txBody>
          <a:bodyPr lIns="87886" tIns="43943" rIns="87886" bIns="43943" anchor="ctr" anchorCtr="0">
            <a:noAutofit/>
          </a:bodyPr>
          <a:lstStyle/>
          <a:p>
            <a:pPr algn="ctr" defTabSz="727075"/>
            <a:r>
              <a:rPr lang="ja-JP" altLang="en-US" sz="1600" dirty="0" smtClean="0">
                <a:solidFill>
                  <a:prstClr val="black"/>
                </a:solidFill>
                <a:latin typeface="HGSｺﾞｼｯｸM" pitchFamily="50" charset="-128"/>
                <a:ea typeface="HGSｺﾞｼｯｸM" pitchFamily="50" charset="-128"/>
              </a:rPr>
              <a:t>給付（総費用額）</a:t>
            </a:r>
            <a:endParaRPr lang="ja-JP" altLang="en-US" sz="1600" dirty="0">
              <a:solidFill>
                <a:prstClr val="black"/>
              </a:solidFill>
              <a:latin typeface="HGSｺﾞｼｯｸM" pitchFamily="50" charset="-128"/>
              <a:ea typeface="HGSｺﾞｼｯｸM" pitchFamily="50" charset="-128"/>
            </a:endParaRPr>
          </a:p>
        </p:txBody>
      </p:sp>
      <p:sp>
        <p:nvSpPr>
          <p:cNvPr id="8203" name="Rectangle 11"/>
          <p:cNvSpPr>
            <a:spLocks noChangeArrowheads="1"/>
          </p:cNvSpPr>
          <p:nvPr/>
        </p:nvSpPr>
        <p:spPr bwMode="auto">
          <a:xfrm>
            <a:off x="2000744" y="1412776"/>
            <a:ext cx="1404675" cy="288000"/>
          </a:xfrm>
          <a:prstGeom prst="rect">
            <a:avLst/>
          </a:prstGeom>
          <a:solidFill>
            <a:srgbClr val="FFCC99"/>
          </a:solidFill>
          <a:ln w="12700">
            <a:solidFill>
              <a:schemeClr val="tx1"/>
            </a:solidFill>
            <a:miter lim="800000"/>
            <a:headEnd/>
            <a:tailEnd/>
          </a:ln>
        </p:spPr>
        <p:txBody>
          <a:bodyPr lIns="87886" tIns="43943" rIns="87886" bIns="43943" anchor="ctr" anchorCtr="0">
            <a:noAutofit/>
          </a:bodyPr>
          <a:lstStyle/>
          <a:p>
            <a:pPr algn="ctr" defTabSz="727075"/>
            <a:r>
              <a:rPr lang="ja-JP" altLang="en-US" sz="1600" dirty="0">
                <a:solidFill>
                  <a:prstClr val="black"/>
                </a:solidFill>
                <a:latin typeface="HGSｺﾞｼｯｸM" pitchFamily="50" charset="-128"/>
                <a:ea typeface="HGSｺﾞｼｯｸM" pitchFamily="50" charset="-128"/>
              </a:rPr>
              <a:t>事業計画</a:t>
            </a:r>
          </a:p>
        </p:txBody>
      </p:sp>
      <p:sp>
        <p:nvSpPr>
          <p:cNvPr id="8204" name="Rectangle 12"/>
          <p:cNvSpPr>
            <a:spLocks noChangeArrowheads="1"/>
          </p:cNvSpPr>
          <p:nvPr/>
        </p:nvSpPr>
        <p:spPr bwMode="auto">
          <a:xfrm>
            <a:off x="6920241" y="1412776"/>
            <a:ext cx="1705227" cy="288032"/>
          </a:xfrm>
          <a:prstGeom prst="rect">
            <a:avLst/>
          </a:prstGeom>
          <a:solidFill>
            <a:srgbClr val="CC99FF">
              <a:alpha val="50195"/>
            </a:srgbClr>
          </a:solidFill>
          <a:ln w="12700">
            <a:solidFill>
              <a:schemeClr val="tx1"/>
            </a:solidFill>
            <a:miter lim="800000"/>
            <a:headEnd/>
            <a:tailEnd/>
          </a:ln>
        </p:spPr>
        <p:txBody>
          <a:bodyPr lIns="87886" tIns="43943" rIns="87886" bIns="43943" anchor="ctr" anchorCtr="0">
            <a:noAutofit/>
          </a:bodyPr>
          <a:lstStyle/>
          <a:p>
            <a:pPr algn="ctr" defTabSz="727075"/>
            <a:r>
              <a:rPr lang="ja-JP" altLang="en-US" sz="1600" dirty="0">
                <a:solidFill>
                  <a:prstClr val="black"/>
                </a:solidFill>
                <a:latin typeface="HGSｺﾞｼｯｸM" pitchFamily="50" charset="-128"/>
                <a:ea typeface="HGSｺﾞｼｯｸM" pitchFamily="50" charset="-128"/>
              </a:rPr>
              <a:t>保険料</a:t>
            </a:r>
          </a:p>
        </p:txBody>
      </p:sp>
      <p:sp>
        <p:nvSpPr>
          <p:cNvPr id="8231" name="Rectangle 16"/>
          <p:cNvSpPr>
            <a:spLocks noChangeArrowheads="1"/>
          </p:cNvSpPr>
          <p:nvPr/>
        </p:nvSpPr>
        <p:spPr bwMode="auto">
          <a:xfrm>
            <a:off x="3463818" y="1772816"/>
            <a:ext cx="1008112" cy="216024"/>
          </a:xfrm>
          <a:prstGeom prst="rect">
            <a:avLst/>
          </a:prstGeom>
          <a:solidFill>
            <a:srgbClr val="6699FF"/>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cs typeface="Arial" pitchFamily="34" charset="0"/>
              </a:rPr>
              <a:t>3.6</a:t>
            </a:r>
            <a:r>
              <a:rPr lang="ja-JP" altLang="en-US" sz="1400" dirty="0" smtClean="0">
                <a:solidFill>
                  <a:prstClr val="black"/>
                </a:solidFill>
                <a:latin typeface="Arial Black" pitchFamily="34" charset="0"/>
                <a:ea typeface="HGSｺﾞｼｯｸM" pitchFamily="50" charset="-128"/>
                <a:cs typeface="Arial" pitchFamily="34" charset="0"/>
              </a:rPr>
              <a:t>兆円</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8232" name="Rectangle 17"/>
          <p:cNvSpPr>
            <a:spLocks noChangeArrowheads="1"/>
          </p:cNvSpPr>
          <p:nvPr/>
        </p:nvSpPr>
        <p:spPr bwMode="auto">
          <a:xfrm>
            <a:off x="3463817" y="1988840"/>
            <a:ext cx="1152128" cy="252056"/>
          </a:xfrm>
          <a:prstGeom prst="rect">
            <a:avLst/>
          </a:prstGeom>
          <a:solidFill>
            <a:srgbClr val="6699FF"/>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4.6</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8233" name="Rectangle 18"/>
          <p:cNvSpPr>
            <a:spLocks noChangeArrowheads="1"/>
          </p:cNvSpPr>
          <p:nvPr/>
        </p:nvSpPr>
        <p:spPr bwMode="auto">
          <a:xfrm>
            <a:off x="3463860" y="2276872"/>
            <a:ext cx="1296144" cy="252000"/>
          </a:xfrm>
          <a:prstGeom prst="rect">
            <a:avLst/>
          </a:prstGeom>
          <a:solidFill>
            <a:srgbClr val="6699FF"/>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5.2</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8211" name="AutoShape 23"/>
          <p:cNvSpPr>
            <a:spLocks/>
          </p:cNvSpPr>
          <p:nvPr/>
        </p:nvSpPr>
        <p:spPr bwMode="auto">
          <a:xfrm>
            <a:off x="6969246" y="2780928"/>
            <a:ext cx="468225" cy="397578"/>
          </a:xfrm>
          <a:prstGeom prst="rightBrace">
            <a:avLst>
              <a:gd name="adj1" fmla="val 13939"/>
              <a:gd name="adj2" fmla="val 50000"/>
            </a:avLst>
          </a:prstGeom>
          <a:noFill/>
          <a:ln w="19050">
            <a:solidFill>
              <a:schemeClr val="tx1"/>
            </a:solidFill>
            <a:round/>
            <a:headEnd/>
            <a:tailEnd/>
          </a:ln>
        </p:spPr>
        <p:txBody>
          <a:bodyPr lIns="87886" tIns="43943" rIns="87886" bIns="43943" anchor="ctr">
            <a:spAutoFit/>
          </a:bodyPr>
          <a:lstStyle/>
          <a:p>
            <a:endParaRPr lang="ja-JP" altLang="en-US" dirty="0">
              <a:solidFill>
                <a:prstClr val="black"/>
              </a:solidFill>
              <a:latin typeface="ＭＳ ゴシック" pitchFamily="49" charset="-128"/>
              <a:ea typeface="ＭＳ ゴシック" pitchFamily="49" charset="-128"/>
            </a:endParaRPr>
          </a:p>
        </p:txBody>
      </p:sp>
      <p:sp>
        <p:nvSpPr>
          <p:cNvPr id="8212" name="AutoShape 24"/>
          <p:cNvSpPr>
            <a:spLocks/>
          </p:cNvSpPr>
          <p:nvPr/>
        </p:nvSpPr>
        <p:spPr bwMode="auto">
          <a:xfrm>
            <a:off x="6969246" y="3645024"/>
            <a:ext cx="468225" cy="397578"/>
          </a:xfrm>
          <a:prstGeom prst="rightBrace">
            <a:avLst>
              <a:gd name="adj1" fmla="val 13989"/>
              <a:gd name="adj2" fmla="val 50000"/>
            </a:avLst>
          </a:prstGeom>
          <a:noFill/>
          <a:ln w="19050">
            <a:solidFill>
              <a:schemeClr val="tx1"/>
            </a:solidFill>
            <a:round/>
            <a:headEnd/>
            <a:tailEnd/>
          </a:ln>
        </p:spPr>
        <p:txBody>
          <a:bodyPr lIns="87886" tIns="43943" rIns="87886" bIns="43943" anchor="ctr">
            <a:spAutoFit/>
          </a:bodyPr>
          <a:lstStyle/>
          <a:p>
            <a:endParaRPr lang="ja-JP" altLang="en-US" dirty="0">
              <a:solidFill>
                <a:prstClr val="black"/>
              </a:solidFill>
              <a:latin typeface="ＭＳ ゴシック" pitchFamily="49" charset="-128"/>
              <a:ea typeface="ＭＳ ゴシック" pitchFamily="49" charset="-128"/>
            </a:endParaRPr>
          </a:p>
        </p:txBody>
      </p:sp>
      <p:sp>
        <p:nvSpPr>
          <p:cNvPr id="8213" name="AutoShape 25"/>
          <p:cNvSpPr>
            <a:spLocks/>
          </p:cNvSpPr>
          <p:nvPr/>
        </p:nvSpPr>
        <p:spPr bwMode="auto">
          <a:xfrm>
            <a:off x="6969246" y="4437112"/>
            <a:ext cx="468225" cy="397578"/>
          </a:xfrm>
          <a:prstGeom prst="rightBrace">
            <a:avLst>
              <a:gd name="adj1" fmla="val 13959"/>
              <a:gd name="adj2" fmla="val 50000"/>
            </a:avLst>
          </a:prstGeom>
          <a:noFill/>
          <a:ln w="19050">
            <a:solidFill>
              <a:schemeClr val="tx1"/>
            </a:solidFill>
            <a:round/>
            <a:headEnd/>
            <a:tailEnd/>
          </a:ln>
        </p:spPr>
        <p:txBody>
          <a:bodyPr lIns="87886" tIns="43943" rIns="87886" bIns="43943" anchor="ctr">
            <a:spAutoFit/>
          </a:bodyPr>
          <a:lstStyle/>
          <a:p>
            <a:endParaRPr lang="ja-JP" altLang="en-US" dirty="0">
              <a:solidFill>
                <a:prstClr val="black"/>
              </a:solidFill>
              <a:latin typeface="ＭＳ ゴシック" pitchFamily="49" charset="-128"/>
              <a:ea typeface="ＭＳ ゴシック" pitchFamily="49" charset="-128"/>
            </a:endParaRPr>
          </a:p>
        </p:txBody>
      </p:sp>
      <p:sp>
        <p:nvSpPr>
          <p:cNvPr id="8220" name="AutoShape 32"/>
          <p:cNvSpPr>
            <a:spLocks noChangeArrowheads="1"/>
          </p:cNvSpPr>
          <p:nvPr/>
        </p:nvSpPr>
        <p:spPr bwMode="auto">
          <a:xfrm>
            <a:off x="109351" y="404664"/>
            <a:ext cx="9668245" cy="936000"/>
          </a:xfrm>
          <a:prstGeom prst="roundRect">
            <a:avLst>
              <a:gd name="adj" fmla="val 523"/>
            </a:avLst>
          </a:prstGeom>
          <a:solidFill>
            <a:schemeClr val="bg1"/>
          </a:solidFill>
          <a:ln w="12700">
            <a:solidFill>
              <a:schemeClr val="tx1"/>
            </a:solidFill>
            <a:round/>
            <a:headEnd/>
            <a:tailEnd/>
          </a:ln>
        </p:spPr>
        <p:txBody>
          <a:bodyPr lIns="36000" tIns="108000" rIns="36000" bIns="108000" anchor="ctr"/>
          <a:lstStyle/>
          <a:p>
            <a:pPr>
              <a:lnSpc>
                <a:spcPts val="1700"/>
              </a:lnSpc>
            </a:pPr>
            <a:r>
              <a:rPr lang="en-US" altLang="ja-JP" sz="1500" dirty="0">
                <a:solidFill>
                  <a:prstClr val="black"/>
                </a:solidFill>
                <a:latin typeface="HGSｺﾞｼｯｸM" pitchFamily="50" charset="-128"/>
                <a:ea typeface="HGSｺﾞｼｯｸM" pitchFamily="50" charset="-128"/>
              </a:rPr>
              <a:t>○</a:t>
            </a:r>
            <a:r>
              <a:rPr lang="ja-JP" altLang="en-US" sz="1500" dirty="0">
                <a:solidFill>
                  <a:prstClr val="black"/>
                </a:solidFill>
                <a:latin typeface="HGSｺﾞｼｯｸM" pitchFamily="50" charset="-128"/>
                <a:ea typeface="HGSｺﾞｼｯｸM" pitchFamily="50" charset="-128"/>
              </a:rPr>
              <a:t>　市町村は３年を１期（２００５年度までは５年を１期）とする介護保険事業計画</a:t>
            </a:r>
            <a:r>
              <a:rPr lang="ja-JP" altLang="en-US" sz="1500" dirty="0" smtClean="0">
                <a:solidFill>
                  <a:prstClr val="black"/>
                </a:solidFill>
                <a:latin typeface="HGSｺﾞｼｯｸM" pitchFamily="50" charset="-128"/>
                <a:ea typeface="HGSｺﾞｼｯｸM" pitchFamily="50" charset="-128"/>
              </a:rPr>
              <a:t>を策定し、３年ごと</a:t>
            </a:r>
            <a:endParaRPr lang="en-US" altLang="ja-JP" sz="1500" dirty="0" smtClean="0">
              <a:solidFill>
                <a:prstClr val="black"/>
              </a:solidFill>
              <a:latin typeface="HGSｺﾞｼｯｸM" pitchFamily="50" charset="-128"/>
              <a:ea typeface="HGSｺﾞｼｯｸM" pitchFamily="50" charset="-128"/>
            </a:endParaRPr>
          </a:p>
          <a:p>
            <a:pPr>
              <a:lnSpc>
                <a:spcPts val="1700"/>
              </a:lnSpc>
            </a:pPr>
            <a:r>
              <a:rPr lang="ja-JP" altLang="en-US" sz="1500" dirty="0" smtClean="0">
                <a:solidFill>
                  <a:prstClr val="black"/>
                </a:solidFill>
                <a:latin typeface="HGSｺﾞｼｯｸM" pitchFamily="50" charset="-128"/>
                <a:ea typeface="HGSｺﾞｼｯｸM" pitchFamily="50" charset="-128"/>
              </a:rPr>
              <a:t>　に</a:t>
            </a:r>
            <a:r>
              <a:rPr lang="ja-JP" altLang="en-US" sz="1500" dirty="0">
                <a:solidFill>
                  <a:prstClr val="black"/>
                </a:solidFill>
                <a:latin typeface="HGSｺﾞｼｯｸM" pitchFamily="50" charset="-128"/>
                <a:ea typeface="HGSｺﾞｼｯｸM" pitchFamily="50" charset="-128"/>
              </a:rPr>
              <a:t>見直しを行う。</a:t>
            </a:r>
            <a:br>
              <a:rPr lang="ja-JP" altLang="en-US" sz="1500" dirty="0">
                <a:solidFill>
                  <a:prstClr val="black"/>
                </a:solidFill>
                <a:latin typeface="HGSｺﾞｼｯｸM" pitchFamily="50" charset="-128"/>
                <a:ea typeface="HGSｺﾞｼｯｸM" pitchFamily="50" charset="-128"/>
              </a:rPr>
            </a:br>
            <a:r>
              <a:rPr lang="ja-JP" altLang="en-US" sz="1500" dirty="0">
                <a:solidFill>
                  <a:prstClr val="black"/>
                </a:solidFill>
                <a:latin typeface="HGSｺﾞｼｯｸM" pitchFamily="50" charset="-128"/>
                <a:ea typeface="HGSｺﾞｼｯｸM" pitchFamily="50" charset="-128"/>
              </a:rPr>
              <a:t>○　保険料は、３年ごとに、事業計画に定めるサービス費用見込額等に基き、</a:t>
            </a:r>
            <a:r>
              <a:rPr lang="ja-JP" altLang="en-US" sz="1500" dirty="0" smtClean="0">
                <a:solidFill>
                  <a:prstClr val="black"/>
                </a:solidFill>
                <a:latin typeface="HGSｺﾞｼｯｸM" pitchFamily="50" charset="-128"/>
                <a:ea typeface="HGSｺﾞｼｯｸM" pitchFamily="50" charset="-128"/>
              </a:rPr>
              <a:t>３年間を</a:t>
            </a:r>
            <a:r>
              <a:rPr lang="ja-JP" altLang="en-US" sz="1500" dirty="0">
                <a:solidFill>
                  <a:prstClr val="black"/>
                </a:solidFill>
                <a:latin typeface="HGSｺﾞｼｯｸM" pitchFamily="50" charset="-128"/>
                <a:ea typeface="HGSｺﾞｼｯｸM" pitchFamily="50" charset="-128"/>
              </a:rPr>
              <a:t>通じて</a:t>
            </a:r>
            <a:r>
              <a:rPr lang="ja-JP" altLang="en-US" sz="1500" dirty="0" smtClean="0">
                <a:solidFill>
                  <a:prstClr val="black"/>
                </a:solidFill>
                <a:latin typeface="HGSｺﾞｼｯｸM" pitchFamily="50" charset="-128"/>
                <a:ea typeface="HGSｺﾞｼｯｸM" pitchFamily="50" charset="-128"/>
              </a:rPr>
              <a:t>財政</a:t>
            </a:r>
            <a:r>
              <a:rPr lang="ja-JP" altLang="en-US" sz="1500" dirty="0">
                <a:solidFill>
                  <a:prstClr val="black"/>
                </a:solidFill>
                <a:latin typeface="HGSｺﾞｼｯｸM" pitchFamily="50" charset="-128"/>
                <a:ea typeface="HGSｺﾞｼｯｸM" pitchFamily="50" charset="-128"/>
              </a:rPr>
              <a:t>の</a:t>
            </a:r>
            <a:r>
              <a:rPr lang="ja-JP" altLang="en-US" sz="1500" dirty="0" smtClean="0">
                <a:solidFill>
                  <a:prstClr val="black"/>
                </a:solidFill>
                <a:latin typeface="HGSｺﾞｼｯｸM" pitchFamily="50" charset="-128"/>
                <a:ea typeface="HGSｺﾞｼｯｸM" pitchFamily="50" charset="-128"/>
              </a:rPr>
              <a:t>均衡</a:t>
            </a:r>
            <a:endParaRPr lang="en-US" altLang="ja-JP" sz="1500" dirty="0" smtClean="0">
              <a:solidFill>
                <a:prstClr val="black"/>
              </a:solidFill>
              <a:latin typeface="HGSｺﾞｼｯｸM" pitchFamily="50" charset="-128"/>
              <a:ea typeface="HGSｺﾞｼｯｸM" pitchFamily="50" charset="-128"/>
            </a:endParaRPr>
          </a:p>
          <a:p>
            <a:pPr>
              <a:lnSpc>
                <a:spcPts val="1700"/>
              </a:lnSpc>
            </a:pPr>
            <a:r>
              <a:rPr lang="ja-JP" altLang="en-US" sz="1500" dirty="0" smtClean="0">
                <a:solidFill>
                  <a:prstClr val="black"/>
                </a:solidFill>
                <a:latin typeface="HGSｺﾞｼｯｸM" pitchFamily="50" charset="-128"/>
                <a:ea typeface="HGSｺﾞｼｯｸM" pitchFamily="50" charset="-128"/>
              </a:rPr>
              <a:t>　を</a:t>
            </a:r>
            <a:r>
              <a:rPr lang="ja-JP" altLang="en-US" sz="1500" dirty="0">
                <a:solidFill>
                  <a:prstClr val="black"/>
                </a:solidFill>
                <a:latin typeface="HGSｺﾞｼｯｸM" pitchFamily="50" charset="-128"/>
                <a:ea typeface="HGSｺﾞｼｯｸM" pitchFamily="50" charset="-128"/>
              </a:rPr>
              <a:t>保つよう設定</a:t>
            </a:r>
            <a:r>
              <a:rPr lang="ja-JP" altLang="en-US" sz="1500" dirty="0" smtClean="0">
                <a:solidFill>
                  <a:prstClr val="black"/>
                </a:solidFill>
                <a:latin typeface="HGSｺﾞｼｯｸM" pitchFamily="50" charset="-128"/>
                <a:ea typeface="HGSｺﾞｼｯｸM" pitchFamily="50" charset="-128"/>
              </a:rPr>
              <a:t>される（</a:t>
            </a:r>
            <a:r>
              <a:rPr lang="ja-JP" altLang="en-US" sz="1500" dirty="0">
                <a:solidFill>
                  <a:prstClr val="black"/>
                </a:solidFill>
                <a:latin typeface="HGSｺﾞｼｯｸM" pitchFamily="50" charset="-128"/>
                <a:ea typeface="HGSｺﾞｼｯｸM" pitchFamily="50" charset="-128"/>
              </a:rPr>
              <a:t>３年度を通じた同一の保険料</a:t>
            </a:r>
            <a:r>
              <a:rPr lang="ja-JP" altLang="en-US" sz="1500" dirty="0" smtClean="0">
                <a:solidFill>
                  <a:prstClr val="black"/>
                </a:solidFill>
                <a:latin typeface="HGSｺﾞｼｯｸM" pitchFamily="50" charset="-128"/>
                <a:ea typeface="HGSｺﾞｼｯｸM" pitchFamily="50" charset="-128"/>
              </a:rPr>
              <a:t>）。</a:t>
            </a:r>
            <a:endParaRPr lang="ja-JP" altLang="en-US" sz="1500" dirty="0">
              <a:solidFill>
                <a:prstClr val="black"/>
              </a:solidFill>
              <a:latin typeface="HGSｺﾞｼｯｸM" pitchFamily="50" charset="-128"/>
              <a:ea typeface="HGSｺﾞｼｯｸM" pitchFamily="50" charset="-128"/>
            </a:endParaRPr>
          </a:p>
        </p:txBody>
      </p:sp>
      <p:sp>
        <p:nvSpPr>
          <p:cNvPr id="8228" name="AutoShape 25"/>
          <p:cNvSpPr>
            <a:spLocks/>
          </p:cNvSpPr>
          <p:nvPr/>
        </p:nvSpPr>
        <p:spPr bwMode="auto">
          <a:xfrm>
            <a:off x="6969246" y="5229200"/>
            <a:ext cx="468225" cy="397578"/>
          </a:xfrm>
          <a:prstGeom prst="rightBrace">
            <a:avLst>
              <a:gd name="adj1" fmla="val 13959"/>
              <a:gd name="adj2" fmla="val 50000"/>
            </a:avLst>
          </a:prstGeom>
          <a:noFill/>
          <a:ln w="19050">
            <a:solidFill>
              <a:schemeClr val="tx1"/>
            </a:solidFill>
            <a:round/>
            <a:headEnd/>
            <a:tailEnd/>
          </a:ln>
        </p:spPr>
        <p:txBody>
          <a:bodyPr lIns="87886" tIns="43943" rIns="87886" bIns="43943" anchor="ctr">
            <a:spAutoFit/>
          </a:bodyPr>
          <a:lstStyle/>
          <a:p>
            <a:endParaRPr lang="ja-JP" altLang="en-US" dirty="0">
              <a:solidFill>
                <a:prstClr val="black"/>
              </a:solidFill>
              <a:latin typeface="ＭＳ ゴシック" pitchFamily="49" charset="-128"/>
              <a:ea typeface="ＭＳ ゴシック" pitchFamily="49" charset="-128"/>
            </a:endParaRPr>
          </a:p>
        </p:txBody>
      </p:sp>
      <p:sp>
        <p:nvSpPr>
          <p:cNvPr id="8229" name="Text Box 5" descr="市松模様 (小)"/>
          <p:cNvSpPr txBox="1">
            <a:spLocks noChangeArrowheads="1"/>
          </p:cNvSpPr>
          <p:nvPr/>
        </p:nvSpPr>
        <p:spPr bwMode="auto">
          <a:xfrm>
            <a:off x="7257262" y="4365104"/>
            <a:ext cx="1561211" cy="642106"/>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dirty="0" smtClean="0">
                <a:solidFill>
                  <a:prstClr val="black"/>
                </a:solidFill>
                <a:latin typeface="Arial Black" pitchFamily="34" charset="0"/>
                <a:ea typeface="HGSｺﾞｼｯｸM" pitchFamily="50" charset="-128"/>
              </a:rPr>
              <a:t>4,160</a:t>
            </a:r>
            <a:r>
              <a:rPr lang="ja-JP" altLang="en-US" dirty="0" smtClean="0">
                <a:solidFill>
                  <a:prstClr val="black"/>
                </a:solidFill>
                <a:latin typeface="Arial Black" pitchFamily="34" charset="0"/>
                <a:ea typeface="HGSｺﾞｼｯｸM" pitchFamily="50" charset="-128"/>
              </a:rPr>
              <a:t>円</a:t>
            </a:r>
            <a:endParaRPr lang="ja-JP" altLang="en-US" dirty="0">
              <a:solidFill>
                <a:prstClr val="black"/>
              </a:solidFill>
              <a:latin typeface="Arial Black" pitchFamily="34" charset="0"/>
              <a:ea typeface="HGSｺﾞｼｯｸM" pitchFamily="50" charset="-128"/>
            </a:endParaRPr>
          </a:p>
          <a:p>
            <a:pPr algn="ctr" defTabSz="762000"/>
            <a:r>
              <a:rPr lang="ja-JP" altLang="en-US" dirty="0">
                <a:solidFill>
                  <a:prstClr val="black"/>
                </a:solidFill>
                <a:latin typeface="Arial Black" pitchFamily="34" charset="0"/>
                <a:ea typeface="HGSｺﾞｼｯｸM" pitchFamily="50" charset="-128"/>
              </a:rPr>
              <a:t>（全国平均）</a:t>
            </a:r>
          </a:p>
        </p:txBody>
      </p:sp>
      <p:sp>
        <p:nvSpPr>
          <p:cNvPr id="8219" name="Text Box 31"/>
          <p:cNvSpPr txBox="1">
            <a:spLocks noChangeArrowheads="1"/>
          </p:cNvSpPr>
          <p:nvPr/>
        </p:nvSpPr>
        <p:spPr bwMode="auto">
          <a:xfrm>
            <a:off x="2936776" y="3429000"/>
            <a:ext cx="396190" cy="683984"/>
          </a:xfrm>
          <a:prstGeom prst="rect">
            <a:avLst/>
          </a:prstGeom>
          <a:solidFill>
            <a:srgbClr val="FF99CC">
              <a:alpha val="50195"/>
            </a:srgbClr>
          </a:solidFill>
          <a:ln w="12700">
            <a:solidFill>
              <a:schemeClr val="tx1"/>
            </a:solidFill>
            <a:miter lim="800000"/>
            <a:headEnd/>
            <a:tailEnd/>
          </a:ln>
        </p:spPr>
        <p:txBody>
          <a:bodyPr vert="eaVert" wrap="square" lIns="87886" tIns="43943" rIns="87886" bIns="43943" anchor="ctr" anchorCtr="1">
            <a:noAutofit/>
          </a:bodyPr>
          <a:lstStyle/>
          <a:p>
            <a:pPr defTabSz="762000">
              <a:spcBef>
                <a:spcPct val="50000"/>
              </a:spcBef>
            </a:pPr>
            <a:r>
              <a:rPr lang="ja-JP" altLang="en-US" sz="1400" dirty="0">
                <a:solidFill>
                  <a:prstClr val="black"/>
                </a:solidFill>
                <a:latin typeface="HGSｺﾞｼｯｸM" pitchFamily="50" charset="-128"/>
                <a:ea typeface="HGSｺﾞｼｯｸM" pitchFamily="50" charset="-128"/>
              </a:rPr>
              <a:t>第三期</a:t>
            </a:r>
          </a:p>
        </p:txBody>
      </p:sp>
      <p:sp>
        <p:nvSpPr>
          <p:cNvPr id="8214" name="Text Box 26"/>
          <p:cNvSpPr txBox="1">
            <a:spLocks noChangeArrowheads="1"/>
          </p:cNvSpPr>
          <p:nvPr/>
        </p:nvSpPr>
        <p:spPr bwMode="auto">
          <a:xfrm>
            <a:off x="1424652" y="3429000"/>
            <a:ext cx="432049" cy="683984"/>
          </a:xfrm>
          <a:prstGeom prst="rect">
            <a:avLst/>
          </a:prstGeom>
          <a:solidFill>
            <a:srgbClr val="FFFF99">
              <a:alpha val="50195"/>
            </a:srgbClr>
          </a:solidFill>
          <a:ln w="12700">
            <a:solidFill>
              <a:schemeClr val="tx1"/>
            </a:solidFill>
            <a:miter lim="800000"/>
            <a:headEnd/>
            <a:tailEnd/>
          </a:ln>
        </p:spPr>
        <p:txBody>
          <a:bodyPr vert="eaVert" lIns="87886" tIns="43943" rIns="87886" bIns="43943" anchor="ctr" anchorCtr="1">
            <a:noAutofit/>
          </a:bodyPr>
          <a:lstStyle/>
          <a:p>
            <a:pPr algn="ctr" defTabSz="762000">
              <a:spcBef>
                <a:spcPct val="50000"/>
              </a:spcBef>
            </a:pPr>
            <a:r>
              <a:rPr lang="ja-JP" altLang="en-US" sz="1400" dirty="0">
                <a:solidFill>
                  <a:prstClr val="black"/>
                </a:solidFill>
                <a:latin typeface="HGSｺﾞｼｯｸM" pitchFamily="50" charset="-128"/>
                <a:ea typeface="HGSｺﾞｼｯｸM" pitchFamily="50" charset="-128"/>
              </a:rPr>
              <a:t>第三期</a:t>
            </a:r>
          </a:p>
        </p:txBody>
      </p:sp>
      <p:sp>
        <p:nvSpPr>
          <p:cNvPr id="8215" name="Text Box 27"/>
          <p:cNvSpPr txBox="1">
            <a:spLocks noChangeArrowheads="1"/>
          </p:cNvSpPr>
          <p:nvPr/>
        </p:nvSpPr>
        <p:spPr bwMode="auto">
          <a:xfrm>
            <a:off x="1424652" y="2636912"/>
            <a:ext cx="432049" cy="648072"/>
          </a:xfrm>
          <a:prstGeom prst="rect">
            <a:avLst/>
          </a:prstGeom>
          <a:solidFill>
            <a:srgbClr val="FFFF99">
              <a:alpha val="50195"/>
            </a:srgbClr>
          </a:solidFill>
          <a:ln w="12700">
            <a:solidFill>
              <a:schemeClr val="tx1"/>
            </a:solidFill>
            <a:miter lim="800000"/>
            <a:headEnd/>
            <a:tailEnd/>
          </a:ln>
        </p:spPr>
        <p:txBody>
          <a:bodyPr vert="eaVert" wrap="square" lIns="87886" tIns="43943" rIns="87886" bIns="43943" anchor="ctr" anchorCtr="1">
            <a:noAutofit/>
          </a:bodyPr>
          <a:lstStyle/>
          <a:p>
            <a:pPr algn="ctr" defTabSz="762000">
              <a:spcBef>
                <a:spcPct val="50000"/>
              </a:spcBef>
            </a:pPr>
            <a:r>
              <a:rPr lang="ja-JP" altLang="en-US" sz="1400" dirty="0">
                <a:solidFill>
                  <a:prstClr val="black"/>
                </a:solidFill>
                <a:latin typeface="HGSｺﾞｼｯｸM" pitchFamily="50" charset="-128"/>
                <a:ea typeface="HGSｺﾞｼｯｸM" pitchFamily="50" charset="-128"/>
              </a:rPr>
              <a:t>第二期</a:t>
            </a:r>
          </a:p>
        </p:txBody>
      </p:sp>
      <p:sp>
        <p:nvSpPr>
          <p:cNvPr id="8216" name="Text Box 28"/>
          <p:cNvSpPr txBox="1">
            <a:spLocks noChangeArrowheads="1"/>
          </p:cNvSpPr>
          <p:nvPr/>
        </p:nvSpPr>
        <p:spPr bwMode="auto">
          <a:xfrm>
            <a:off x="1424652" y="1772816"/>
            <a:ext cx="432049" cy="728920"/>
          </a:xfrm>
          <a:prstGeom prst="rect">
            <a:avLst/>
          </a:prstGeom>
          <a:solidFill>
            <a:srgbClr val="FFFF99">
              <a:alpha val="50195"/>
            </a:srgbClr>
          </a:solidFill>
          <a:ln w="12700">
            <a:solidFill>
              <a:schemeClr val="tx1"/>
            </a:solidFill>
            <a:miter lim="800000"/>
            <a:headEnd/>
            <a:tailEnd/>
          </a:ln>
        </p:spPr>
        <p:txBody>
          <a:bodyPr vert="eaVert" wrap="square" lIns="87886" tIns="43943" rIns="87886" bIns="43943" anchor="ctr" anchorCtr="1">
            <a:noAutofit/>
          </a:bodyPr>
          <a:lstStyle/>
          <a:p>
            <a:pPr algn="ctr" defTabSz="762000">
              <a:spcBef>
                <a:spcPct val="50000"/>
              </a:spcBef>
            </a:pPr>
            <a:r>
              <a:rPr lang="ja-JP" altLang="en-US" sz="1400" dirty="0">
                <a:solidFill>
                  <a:prstClr val="black"/>
                </a:solidFill>
                <a:latin typeface="HGSｺﾞｼｯｸM" pitchFamily="50" charset="-128"/>
                <a:ea typeface="HGSｺﾞｼｯｸM" pitchFamily="50" charset="-128"/>
              </a:rPr>
              <a:t>第一期</a:t>
            </a:r>
          </a:p>
        </p:txBody>
      </p:sp>
      <p:sp>
        <p:nvSpPr>
          <p:cNvPr id="8223" name="Text Box 26"/>
          <p:cNvSpPr txBox="1">
            <a:spLocks noChangeArrowheads="1"/>
          </p:cNvSpPr>
          <p:nvPr/>
        </p:nvSpPr>
        <p:spPr bwMode="auto">
          <a:xfrm>
            <a:off x="1424652" y="4293096"/>
            <a:ext cx="432049" cy="648072"/>
          </a:xfrm>
          <a:prstGeom prst="rect">
            <a:avLst/>
          </a:prstGeom>
          <a:solidFill>
            <a:srgbClr val="FFFF99">
              <a:alpha val="50195"/>
            </a:srgbClr>
          </a:solidFill>
          <a:ln w="12700">
            <a:solidFill>
              <a:schemeClr val="tx1"/>
            </a:solidFill>
            <a:miter lim="800000"/>
            <a:headEnd/>
            <a:tailEnd/>
          </a:ln>
        </p:spPr>
        <p:txBody>
          <a:bodyPr vert="eaVert" lIns="87886" tIns="43943" rIns="87886" bIns="43943" anchor="ctr" anchorCtr="1">
            <a:noAutofit/>
          </a:bodyPr>
          <a:lstStyle/>
          <a:p>
            <a:pPr algn="ctr" defTabSz="762000">
              <a:spcBef>
                <a:spcPct val="50000"/>
              </a:spcBef>
            </a:pPr>
            <a:r>
              <a:rPr lang="ja-JP" altLang="en-US" sz="1400" dirty="0">
                <a:solidFill>
                  <a:prstClr val="black"/>
                </a:solidFill>
                <a:latin typeface="HGSｺﾞｼｯｸM" pitchFamily="50" charset="-128"/>
                <a:ea typeface="HGSｺﾞｼｯｸM" pitchFamily="50" charset="-128"/>
              </a:rPr>
              <a:t>第四期</a:t>
            </a:r>
          </a:p>
        </p:txBody>
      </p:sp>
      <p:sp>
        <p:nvSpPr>
          <p:cNvPr id="8224" name="Text Box 31"/>
          <p:cNvSpPr txBox="1">
            <a:spLocks noChangeArrowheads="1"/>
          </p:cNvSpPr>
          <p:nvPr/>
        </p:nvSpPr>
        <p:spPr bwMode="auto">
          <a:xfrm>
            <a:off x="2936776" y="4293096"/>
            <a:ext cx="396190" cy="683984"/>
          </a:xfrm>
          <a:prstGeom prst="rect">
            <a:avLst/>
          </a:prstGeom>
          <a:solidFill>
            <a:srgbClr val="FF99CC">
              <a:alpha val="50195"/>
            </a:srgbClr>
          </a:solidFill>
          <a:ln w="12700">
            <a:solidFill>
              <a:schemeClr val="tx1"/>
            </a:solidFill>
            <a:miter lim="800000"/>
            <a:headEnd/>
            <a:tailEnd/>
          </a:ln>
        </p:spPr>
        <p:txBody>
          <a:bodyPr vert="eaVert" wrap="square" lIns="87886" tIns="43943" rIns="87886" bIns="43943" anchor="ctr" anchorCtr="1">
            <a:noAutofit/>
          </a:bodyPr>
          <a:lstStyle/>
          <a:p>
            <a:pPr defTabSz="762000">
              <a:spcBef>
                <a:spcPct val="50000"/>
              </a:spcBef>
            </a:pPr>
            <a:r>
              <a:rPr lang="ja-JP" altLang="en-US" sz="1400" dirty="0">
                <a:solidFill>
                  <a:prstClr val="black"/>
                </a:solidFill>
                <a:latin typeface="HGSｺﾞｼｯｸM" pitchFamily="50" charset="-128"/>
                <a:ea typeface="HGSｺﾞｼｯｸM" pitchFamily="50" charset="-128"/>
              </a:rPr>
              <a:t>第四期</a:t>
            </a:r>
          </a:p>
        </p:txBody>
      </p:sp>
      <p:sp>
        <p:nvSpPr>
          <p:cNvPr id="43" name="Line 8"/>
          <p:cNvSpPr>
            <a:spLocks noChangeShapeType="1"/>
          </p:cNvSpPr>
          <p:nvPr/>
        </p:nvSpPr>
        <p:spPr bwMode="auto">
          <a:xfrm>
            <a:off x="42" y="2564904"/>
            <a:ext cx="9906017" cy="0"/>
          </a:xfrm>
          <a:prstGeom prst="line">
            <a:avLst/>
          </a:prstGeom>
          <a:noFill/>
          <a:ln w="19050">
            <a:solidFill>
              <a:schemeClr val="tx1"/>
            </a:solidFill>
            <a:prstDash val="sysDot"/>
            <a:round/>
            <a:headEnd/>
            <a:tailEnd/>
          </a:ln>
        </p:spPr>
        <p:txBody>
          <a:bodyPr wrap="square" lIns="87886" tIns="43943" rIns="87886" bIns="43943">
            <a:spAutoFit/>
          </a:bodyPr>
          <a:lstStyle/>
          <a:p>
            <a:endParaRPr lang="ja-JP" altLang="en-US" dirty="0">
              <a:solidFill>
                <a:prstClr val="black"/>
              </a:solidFill>
              <a:latin typeface="ＭＳ ゴシック" pitchFamily="49" charset="-128"/>
              <a:ea typeface="ＭＳ ゴシック" pitchFamily="49" charset="-128"/>
            </a:endParaRPr>
          </a:p>
        </p:txBody>
      </p:sp>
      <p:sp>
        <p:nvSpPr>
          <p:cNvPr id="49" name="Line 8"/>
          <p:cNvSpPr>
            <a:spLocks noChangeShapeType="1"/>
          </p:cNvSpPr>
          <p:nvPr/>
        </p:nvSpPr>
        <p:spPr bwMode="auto">
          <a:xfrm>
            <a:off x="72" y="5013176"/>
            <a:ext cx="9832727" cy="0"/>
          </a:xfrm>
          <a:prstGeom prst="line">
            <a:avLst/>
          </a:prstGeom>
          <a:noFill/>
          <a:ln w="19050">
            <a:solidFill>
              <a:schemeClr val="tx1"/>
            </a:solidFill>
            <a:prstDash val="sysDot"/>
            <a:round/>
            <a:headEnd/>
            <a:tailEnd/>
          </a:ln>
        </p:spPr>
        <p:txBody>
          <a:bodyPr lIns="87886" tIns="43943" rIns="87886" bIns="43943">
            <a:spAutoFit/>
          </a:bodyPr>
          <a:lstStyle/>
          <a:p>
            <a:endParaRPr lang="ja-JP" altLang="en-US" dirty="0">
              <a:solidFill>
                <a:prstClr val="black"/>
              </a:solidFill>
              <a:latin typeface="ＭＳ ゴシック" pitchFamily="49" charset="-128"/>
              <a:ea typeface="ＭＳ ゴシック" pitchFamily="49" charset="-128"/>
            </a:endParaRPr>
          </a:p>
        </p:txBody>
      </p:sp>
      <p:sp>
        <p:nvSpPr>
          <p:cNvPr id="51" name="Text Box 26"/>
          <p:cNvSpPr txBox="1">
            <a:spLocks noChangeArrowheads="1"/>
          </p:cNvSpPr>
          <p:nvPr/>
        </p:nvSpPr>
        <p:spPr bwMode="auto">
          <a:xfrm>
            <a:off x="1424652" y="5085184"/>
            <a:ext cx="432049" cy="683984"/>
          </a:xfrm>
          <a:prstGeom prst="rect">
            <a:avLst/>
          </a:prstGeom>
          <a:solidFill>
            <a:srgbClr val="FFFF99">
              <a:alpha val="50195"/>
            </a:srgbClr>
          </a:solidFill>
          <a:ln w="12700">
            <a:solidFill>
              <a:schemeClr val="tx1"/>
            </a:solidFill>
            <a:miter lim="800000"/>
            <a:headEnd/>
            <a:tailEnd/>
          </a:ln>
        </p:spPr>
        <p:txBody>
          <a:bodyPr vert="eaVert" lIns="87886" tIns="43943" rIns="87886" bIns="43943" anchor="ctr" anchorCtr="1">
            <a:noAutofit/>
          </a:bodyPr>
          <a:lstStyle/>
          <a:p>
            <a:pPr algn="ctr" defTabSz="762000">
              <a:spcBef>
                <a:spcPct val="50000"/>
              </a:spcBef>
            </a:pPr>
            <a:r>
              <a:rPr lang="ja-JP" altLang="en-US" sz="1400" dirty="0" smtClean="0">
                <a:solidFill>
                  <a:prstClr val="black"/>
                </a:solidFill>
                <a:latin typeface="HGSｺﾞｼｯｸM" pitchFamily="50" charset="-128"/>
                <a:ea typeface="HGSｺﾞｼｯｸM" pitchFamily="50" charset="-128"/>
              </a:rPr>
              <a:t>第五期</a:t>
            </a:r>
            <a:endParaRPr lang="ja-JP" altLang="en-US" sz="1400" dirty="0">
              <a:solidFill>
                <a:prstClr val="black"/>
              </a:solidFill>
              <a:latin typeface="HGSｺﾞｼｯｸM" pitchFamily="50" charset="-128"/>
              <a:ea typeface="HGSｺﾞｼｯｸM" pitchFamily="50" charset="-128"/>
            </a:endParaRPr>
          </a:p>
        </p:txBody>
      </p:sp>
      <p:sp>
        <p:nvSpPr>
          <p:cNvPr id="53" name="Text Box 31"/>
          <p:cNvSpPr txBox="1">
            <a:spLocks noChangeArrowheads="1"/>
          </p:cNvSpPr>
          <p:nvPr/>
        </p:nvSpPr>
        <p:spPr bwMode="auto">
          <a:xfrm>
            <a:off x="2936776" y="5085184"/>
            <a:ext cx="396190" cy="728728"/>
          </a:xfrm>
          <a:prstGeom prst="rect">
            <a:avLst/>
          </a:prstGeom>
          <a:solidFill>
            <a:srgbClr val="FF99CC">
              <a:alpha val="50195"/>
            </a:srgbClr>
          </a:solidFill>
          <a:ln w="12700">
            <a:solidFill>
              <a:schemeClr val="tx1"/>
            </a:solidFill>
            <a:miter lim="800000"/>
            <a:headEnd/>
            <a:tailEnd/>
          </a:ln>
        </p:spPr>
        <p:txBody>
          <a:bodyPr vert="eaVert" wrap="square" lIns="87886" tIns="43943" rIns="87886" bIns="43943" anchor="ctr" anchorCtr="1">
            <a:noAutofit/>
          </a:bodyPr>
          <a:lstStyle/>
          <a:p>
            <a:pPr defTabSz="762000">
              <a:spcBef>
                <a:spcPct val="50000"/>
              </a:spcBef>
            </a:pPr>
            <a:r>
              <a:rPr lang="ja-JP" altLang="en-US" sz="1400" dirty="0" smtClean="0">
                <a:solidFill>
                  <a:prstClr val="black"/>
                </a:solidFill>
                <a:latin typeface="HGSｺﾞｼｯｸM" pitchFamily="50" charset="-128"/>
                <a:ea typeface="HGSｺﾞｼｯｸM" pitchFamily="50" charset="-128"/>
              </a:rPr>
              <a:t>第五期</a:t>
            </a:r>
            <a:endParaRPr lang="ja-JP" altLang="en-US" sz="1400" dirty="0">
              <a:solidFill>
                <a:prstClr val="black"/>
              </a:solidFill>
              <a:latin typeface="HGSｺﾞｼｯｸM" pitchFamily="50" charset="-128"/>
              <a:ea typeface="HGSｺﾞｼｯｸM" pitchFamily="50" charset="-128"/>
            </a:endParaRPr>
          </a:p>
        </p:txBody>
      </p:sp>
      <p:sp>
        <p:nvSpPr>
          <p:cNvPr id="57" name="Rectangle 16"/>
          <p:cNvSpPr>
            <a:spLocks noChangeArrowheads="1"/>
          </p:cNvSpPr>
          <p:nvPr/>
        </p:nvSpPr>
        <p:spPr bwMode="auto">
          <a:xfrm>
            <a:off x="3463837" y="2636912"/>
            <a:ext cx="1368153" cy="252000"/>
          </a:xfrm>
          <a:prstGeom prst="rect">
            <a:avLst/>
          </a:prstGeom>
          <a:solidFill>
            <a:srgbClr val="66FFFF"/>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cs typeface="Arial" pitchFamily="34" charset="0"/>
              </a:rPr>
              <a:t>5.7</a:t>
            </a:r>
            <a:r>
              <a:rPr lang="ja-JP" altLang="en-US" sz="1400" dirty="0" smtClean="0">
                <a:solidFill>
                  <a:prstClr val="black"/>
                </a:solidFill>
                <a:latin typeface="Arial Black" pitchFamily="34" charset="0"/>
                <a:ea typeface="HGSｺﾞｼｯｸM" pitchFamily="50" charset="-128"/>
                <a:cs typeface="Arial" pitchFamily="34" charset="0"/>
              </a:rPr>
              <a:t>兆円</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58" name="Rectangle 17"/>
          <p:cNvSpPr>
            <a:spLocks noChangeArrowheads="1"/>
          </p:cNvSpPr>
          <p:nvPr/>
        </p:nvSpPr>
        <p:spPr bwMode="auto">
          <a:xfrm>
            <a:off x="3463840" y="2852936"/>
            <a:ext cx="1512168" cy="252000"/>
          </a:xfrm>
          <a:prstGeom prst="rect">
            <a:avLst/>
          </a:prstGeom>
          <a:solidFill>
            <a:srgbClr val="66FFFF"/>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6.2</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59" name="Rectangle 18"/>
          <p:cNvSpPr>
            <a:spLocks noChangeArrowheads="1"/>
          </p:cNvSpPr>
          <p:nvPr/>
        </p:nvSpPr>
        <p:spPr bwMode="auto">
          <a:xfrm>
            <a:off x="3463838" y="3068960"/>
            <a:ext cx="1800200" cy="252000"/>
          </a:xfrm>
          <a:prstGeom prst="rect">
            <a:avLst/>
          </a:prstGeom>
          <a:solidFill>
            <a:srgbClr val="66FFFF"/>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6.4</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61" name="Rectangle 16"/>
          <p:cNvSpPr>
            <a:spLocks noChangeArrowheads="1"/>
          </p:cNvSpPr>
          <p:nvPr/>
        </p:nvSpPr>
        <p:spPr bwMode="auto">
          <a:xfrm>
            <a:off x="3463838" y="3429000"/>
            <a:ext cx="1800200" cy="252000"/>
          </a:xfrm>
          <a:prstGeom prst="rect">
            <a:avLst/>
          </a:prstGeom>
          <a:solidFill>
            <a:srgbClr val="99FF99"/>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cs typeface="Arial" pitchFamily="34" charset="0"/>
              </a:rPr>
              <a:t>6.4</a:t>
            </a:r>
            <a:r>
              <a:rPr lang="ja-JP" altLang="en-US" sz="1400" dirty="0" smtClean="0">
                <a:solidFill>
                  <a:prstClr val="black"/>
                </a:solidFill>
                <a:latin typeface="Arial Black" pitchFamily="34" charset="0"/>
                <a:ea typeface="HGSｺﾞｼｯｸM" pitchFamily="50" charset="-128"/>
                <a:cs typeface="Arial" pitchFamily="34" charset="0"/>
              </a:rPr>
              <a:t>兆円</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62" name="Rectangle 17"/>
          <p:cNvSpPr>
            <a:spLocks noChangeArrowheads="1"/>
          </p:cNvSpPr>
          <p:nvPr/>
        </p:nvSpPr>
        <p:spPr bwMode="auto">
          <a:xfrm>
            <a:off x="3463816" y="3645024"/>
            <a:ext cx="1872208" cy="216024"/>
          </a:xfrm>
          <a:prstGeom prst="rect">
            <a:avLst/>
          </a:prstGeom>
          <a:solidFill>
            <a:srgbClr val="99FF99"/>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6.7</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63" name="Rectangle 18"/>
          <p:cNvSpPr>
            <a:spLocks noChangeArrowheads="1"/>
          </p:cNvSpPr>
          <p:nvPr/>
        </p:nvSpPr>
        <p:spPr bwMode="auto">
          <a:xfrm>
            <a:off x="3463855" y="3861048"/>
            <a:ext cx="2016224" cy="252000"/>
          </a:xfrm>
          <a:prstGeom prst="rect">
            <a:avLst/>
          </a:prstGeom>
          <a:solidFill>
            <a:srgbClr val="99FF99"/>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6.9</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64" name="Rectangle 16"/>
          <p:cNvSpPr>
            <a:spLocks noChangeArrowheads="1"/>
          </p:cNvSpPr>
          <p:nvPr/>
        </p:nvSpPr>
        <p:spPr bwMode="auto">
          <a:xfrm>
            <a:off x="3463817" y="4293096"/>
            <a:ext cx="2088232" cy="252000"/>
          </a:xfrm>
          <a:prstGeom prst="rect">
            <a:avLst/>
          </a:prstGeom>
          <a:solidFill>
            <a:srgbClr val="CCFF99"/>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cs typeface="Arial" pitchFamily="34" charset="0"/>
              </a:rPr>
              <a:t>7.4</a:t>
            </a:r>
            <a:r>
              <a:rPr lang="ja-JP" altLang="en-US" sz="1400" dirty="0" smtClean="0">
                <a:solidFill>
                  <a:prstClr val="black"/>
                </a:solidFill>
                <a:latin typeface="Arial Black" pitchFamily="34" charset="0"/>
                <a:ea typeface="HGSｺﾞｼｯｸM" pitchFamily="50" charset="-128"/>
                <a:cs typeface="Arial" pitchFamily="34" charset="0"/>
              </a:rPr>
              <a:t>兆円</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65" name="Rectangle 17"/>
          <p:cNvSpPr>
            <a:spLocks noChangeArrowheads="1"/>
          </p:cNvSpPr>
          <p:nvPr/>
        </p:nvSpPr>
        <p:spPr bwMode="auto">
          <a:xfrm>
            <a:off x="3463801" y="4509120"/>
            <a:ext cx="2160240" cy="252000"/>
          </a:xfrm>
          <a:prstGeom prst="rect">
            <a:avLst/>
          </a:prstGeom>
          <a:solidFill>
            <a:srgbClr val="CCFF99"/>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7.8</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66" name="Rectangle 18"/>
          <p:cNvSpPr>
            <a:spLocks noChangeArrowheads="1"/>
          </p:cNvSpPr>
          <p:nvPr/>
        </p:nvSpPr>
        <p:spPr bwMode="auto">
          <a:xfrm>
            <a:off x="3463835" y="4725144"/>
            <a:ext cx="2304257" cy="252000"/>
          </a:xfrm>
          <a:prstGeom prst="rect">
            <a:avLst/>
          </a:prstGeom>
          <a:solidFill>
            <a:srgbClr val="CCFF99"/>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8.2</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69" name="Rectangle 16"/>
          <p:cNvSpPr>
            <a:spLocks noChangeArrowheads="1"/>
          </p:cNvSpPr>
          <p:nvPr/>
        </p:nvSpPr>
        <p:spPr bwMode="auto">
          <a:xfrm>
            <a:off x="3463797" y="5085184"/>
            <a:ext cx="2376264" cy="252000"/>
          </a:xfrm>
          <a:prstGeom prst="rect">
            <a:avLst/>
          </a:prstGeom>
          <a:solidFill>
            <a:srgbClr val="66FF66"/>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cs typeface="Arial" pitchFamily="34" charset="0"/>
              </a:rPr>
              <a:t>8.9</a:t>
            </a:r>
            <a:r>
              <a:rPr lang="ja-JP" altLang="en-US" sz="1400" dirty="0" smtClean="0">
                <a:solidFill>
                  <a:prstClr val="black"/>
                </a:solidFill>
                <a:latin typeface="Arial Black" pitchFamily="34" charset="0"/>
                <a:ea typeface="HGSｺﾞｼｯｸM" pitchFamily="50" charset="-128"/>
                <a:cs typeface="Arial" pitchFamily="34" charset="0"/>
              </a:rPr>
              <a:t>兆円</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70" name="Rectangle 17"/>
          <p:cNvSpPr>
            <a:spLocks noChangeArrowheads="1"/>
          </p:cNvSpPr>
          <p:nvPr/>
        </p:nvSpPr>
        <p:spPr bwMode="auto">
          <a:xfrm>
            <a:off x="3463797" y="5301208"/>
            <a:ext cx="2520280" cy="252000"/>
          </a:xfrm>
          <a:prstGeom prst="rect">
            <a:avLst/>
          </a:prstGeom>
          <a:solidFill>
            <a:srgbClr val="66FF66"/>
          </a:solidFill>
          <a:ln w="12700">
            <a:solidFill>
              <a:schemeClr val="tx1"/>
            </a:solidFill>
            <a:prstDash val="solid"/>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cs typeface="Arial" pitchFamily="34" charset="0"/>
              </a:rPr>
              <a:t>9.4</a:t>
            </a:r>
            <a:r>
              <a:rPr lang="ja-JP" altLang="en-US" sz="1400" dirty="0" smtClean="0">
                <a:solidFill>
                  <a:prstClr val="black"/>
                </a:solidFill>
                <a:latin typeface="Arial Black" pitchFamily="34" charset="0"/>
                <a:ea typeface="HGSｺﾞｼｯｸM" pitchFamily="50" charset="-128"/>
                <a:cs typeface="Arial" pitchFamily="34" charset="0"/>
              </a:rPr>
              <a:t>兆円</a:t>
            </a:r>
            <a:endParaRPr lang="ja-JP" altLang="ja-JP" sz="1400" dirty="0" smtClean="0">
              <a:solidFill>
                <a:prstClr val="black"/>
              </a:solidFill>
              <a:latin typeface="Arial Black" pitchFamily="34" charset="0"/>
              <a:ea typeface="HGSｺﾞｼｯｸM" pitchFamily="50" charset="-128"/>
              <a:cs typeface="Arial" pitchFamily="34" charset="0"/>
            </a:endParaRPr>
          </a:p>
        </p:txBody>
      </p:sp>
      <p:sp>
        <p:nvSpPr>
          <p:cNvPr id="71" name="Rectangle 18"/>
          <p:cNvSpPr>
            <a:spLocks noChangeArrowheads="1"/>
          </p:cNvSpPr>
          <p:nvPr/>
        </p:nvSpPr>
        <p:spPr bwMode="auto">
          <a:xfrm>
            <a:off x="3468331" y="5531070"/>
            <a:ext cx="2592288" cy="252000"/>
          </a:xfrm>
          <a:prstGeom prst="rect">
            <a:avLst/>
          </a:prstGeom>
          <a:solidFill>
            <a:srgbClr val="66FF66"/>
          </a:solidFill>
          <a:ln w="12700">
            <a:solidFill>
              <a:schemeClr val="tx1"/>
            </a:solidFill>
            <a:prstDash val="dash"/>
            <a:miter lim="800000"/>
            <a:headEnd/>
            <a:tailEnd/>
          </a:ln>
        </p:spPr>
        <p:txBody>
          <a:bodyPr wrap="none" lIns="87886" tIns="43943" rIns="87886" bIns="43943" anchor="ctr" anchorCtr="1">
            <a:noAutofit/>
          </a:bodyPr>
          <a:lstStyle/>
          <a:p>
            <a:pPr algn="ctr" defTabSz="727075"/>
            <a:r>
              <a:rPr lang="ja-JP" altLang="en-US" sz="1400" dirty="0" smtClean="0">
                <a:solidFill>
                  <a:prstClr val="black"/>
                </a:solidFill>
                <a:latin typeface="Arial Black" pitchFamily="34" charset="0"/>
                <a:ea typeface="HGSｺﾞｼｯｸM" pitchFamily="50" charset="-128"/>
              </a:rPr>
              <a:t>？</a:t>
            </a:r>
            <a:endParaRPr lang="ja-JP" altLang="ja-JP" sz="1400" dirty="0">
              <a:solidFill>
                <a:prstClr val="black"/>
              </a:solidFill>
              <a:latin typeface="Arial Black" pitchFamily="34" charset="0"/>
              <a:ea typeface="HGSｺﾞｼｯｸM" pitchFamily="50" charset="-128"/>
            </a:endParaRPr>
          </a:p>
        </p:txBody>
      </p:sp>
      <p:sp>
        <p:nvSpPr>
          <p:cNvPr id="72" name="AutoShape 25"/>
          <p:cNvSpPr>
            <a:spLocks/>
          </p:cNvSpPr>
          <p:nvPr/>
        </p:nvSpPr>
        <p:spPr bwMode="auto">
          <a:xfrm>
            <a:off x="6969246" y="1988840"/>
            <a:ext cx="468225" cy="397578"/>
          </a:xfrm>
          <a:prstGeom prst="rightBrace">
            <a:avLst>
              <a:gd name="adj1" fmla="val 13959"/>
              <a:gd name="adj2" fmla="val 50000"/>
            </a:avLst>
          </a:prstGeom>
          <a:noFill/>
          <a:ln w="19050">
            <a:solidFill>
              <a:schemeClr val="tx1"/>
            </a:solidFill>
            <a:round/>
            <a:headEnd/>
            <a:tailEnd/>
          </a:ln>
        </p:spPr>
        <p:txBody>
          <a:bodyPr lIns="87886" tIns="43943" rIns="87886" bIns="43943" anchor="ctr">
            <a:spAutoFit/>
          </a:bodyPr>
          <a:lstStyle/>
          <a:p>
            <a:endParaRPr lang="ja-JP" altLang="en-US" dirty="0">
              <a:solidFill>
                <a:prstClr val="black"/>
              </a:solidFill>
              <a:latin typeface="ＭＳ ゴシック" pitchFamily="49" charset="-128"/>
              <a:ea typeface="ＭＳ ゴシック" pitchFamily="49" charset="-128"/>
            </a:endParaRPr>
          </a:p>
        </p:txBody>
      </p:sp>
      <p:sp>
        <p:nvSpPr>
          <p:cNvPr id="73" name="Text Box 5" descr="市松模様 (小)"/>
          <p:cNvSpPr txBox="1">
            <a:spLocks noChangeArrowheads="1"/>
          </p:cNvSpPr>
          <p:nvPr/>
        </p:nvSpPr>
        <p:spPr bwMode="auto">
          <a:xfrm>
            <a:off x="7257262" y="5157192"/>
            <a:ext cx="1561211" cy="642106"/>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dirty="0" smtClean="0">
                <a:solidFill>
                  <a:prstClr val="black"/>
                </a:solidFill>
                <a:latin typeface="Arial Black" pitchFamily="34" charset="0"/>
                <a:ea typeface="HGSｺﾞｼｯｸM" pitchFamily="50" charset="-128"/>
              </a:rPr>
              <a:t>4,972</a:t>
            </a:r>
            <a:r>
              <a:rPr lang="ja-JP" altLang="en-US" dirty="0" smtClean="0">
                <a:solidFill>
                  <a:prstClr val="black"/>
                </a:solidFill>
                <a:latin typeface="Arial Black" pitchFamily="34" charset="0"/>
                <a:ea typeface="HGSｺﾞｼｯｸM" pitchFamily="50" charset="-128"/>
              </a:rPr>
              <a:t>円</a:t>
            </a:r>
            <a:endParaRPr lang="ja-JP" altLang="en-US" dirty="0">
              <a:solidFill>
                <a:prstClr val="black"/>
              </a:solidFill>
              <a:latin typeface="Arial Black" pitchFamily="34" charset="0"/>
              <a:ea typeface="HGSｺﾞｼｯｸM" pitchFamily="50" charset="-128"/>
            </a:endParaRPr>
          </a:p>
          <a:p>
            <a:pPr algn="ctr" defTabSz="762000"/>
            <a:r>
              <a:rPr lang="ja-JP" altLang="en-US" dirty="0">
                <a:solidFill>
                  <a:prstClr val="black"/>
                </a:solidFill>
                <a:latin typeface="Arial Black" pitchFamily="34" charset="0"/>
                <a:ea typeface="HGSｺﾞｼｯｸM" pitchFamily="50" charset="-128"/>
              </a:rPr>
              <a:t>（全国平均）</a:t>
            </a:r>
          </a:p>
        </p:txBody>
      </p:sp>
      <p:sp>
        <p:nvSpPr>
          <p:cNvPr id="8217" name="Text Box 29"/>
          <p:cNvSpPr txBox="1">
            <a:spLocks noChangeArrowheads="1"/>
          </p:cNvSpPr>
          <p:nvPr/>
        </p:nvSpPr>
        <p:spPr bwMode="auto">
          <a:xfrm>
            <a:off x="2000689" y="1772816"/>
            <a:ext cx="396190" cy="1296144"/>
          </a:xfrm>
          <a:prstGeom prst="rect">
            <a:avLst/>
          </a:prstGeom>
          <a:solidFill>
            <a:srgbClr val="FF99CC">
              <a:alpha val="50195"/>
            </a:srgbClr>
          </a:solidFill>
          <a:ln w="12700">
            <a:solidFill>
              <a:schemeClr val="tx1"/>
            </a:solidFill>
            <a:miter lim="800000"/>
            <a:headEnd/>
            <a:tailEnd/>
          </a:ln>
        </p:spPr>
        <p:txBody>
          <a:bodyPr vert="eaVert" wrap="square" lIns="87886" tIns="43943" rIns="87886" bIns="43943" anchor="ctr" anchorCtr="1">
            <a:noAutofit/>
          </a:bodyPr>
          <a:lstStyle/>
          <a:p>
            <a:pPr algn="ctr" defTabSz="762000">
              <a:spcBef>
                <a:spcPct val="50000"/>
              </a:spcBef>
            </a:pPr>
            <a:r>
              <a:rPr lang="ja-JP" altLang="en-US" sz="1400" dirty="0">
                <a:solidFill>
                  <a:prstClr val="black"/>
                </a:solidFill>
                <a:latin typeface="HGSｺﾞｼｯｸM" pitchFamily="50" charset="-128"/>
                <a:ea typeface="HGSｺﾞｼｯｸM" pitchFamily="50" charset="-128"/>
              </a:rPr>
              <a:t>第　一　期</a:t>
            </a:r>
          </a:p>
        </p:txBody>
      </p:sp>
      <p:sp>
        <p:nvSpPr>
          <p:cNvPr id="8218" name="Text Box 30"/>
          <p:cNvSpPr txBox="1">
            <a:spLocks noChangeArrowheads="1"/>
          </p:cNvSpPr>
          <p:nvPr/>
        </p:nvSpPr>
        <p:spPr bwMode="auto">
          <a:xfrm>
            <a:off x="2449390" y="2636912"/>
            <a:ext cx="396190" cy="1224136"/>
          </a:xfrm>
          <a:prstGeom prst="rect">
            <a:avLst/>
          </a:prstGeom>
          <a:solidFill>
            <a:srgbClr val="FF99CC">
              <a:alpha val="50195"/>
            </a:srgbClr>
          </a:solidFill>
          <a:ln w="12700">
            <a:solidFill>
              <a:schemeClr val="tx1"/>
            </a:solidFill>
            <a:miter lim="800000"/>
            <a:headEnd/>
            <a:tailEnd/>
          </a:ln>
        </p:spPr>
        <p:txBody>
          <a:bodyPr vert="eaVert" wrap="square" lIns="87886" tIns="43943" rIns="87886" bIns="43943" anchor="ctr" anchorCtr="1">
            <a:noAutofit/>
          </a:bodyPr>
          <a:lstStyle/>
          <a:p>
            <a:pPr algn="ctr" defTabSz="762000">
              <a:spcBef>
                <a:spcPct val="50000"/>
              </a:spcBef>
            </a:pPr>
            <a:r>
              <a:rPr lang="ja-JP" altLang="en-US" sz="1400" dirty="0">
                <a:solidFill>
                  <a:prstClr val="black"/>
                </a:solidFill>
                <a:latin typeface="HGSｺﾞｼｯｸM" pitchFamily="50" charset="-128"/>
                <a:ea typeface="HGSｺﾞｼｯｸM" pitchFamily="50" charset="-128"/>
              </a:rPr>
              <a:t>第　二　期</a:t>
            </a:r>
          </a:p>
        </p:txBody>
      </p:sp>
      <p:sp>
        <p:nvSpPr>
          <p:cNvPr id="50" name="Line 7"/>
          <p:cNvSpPr>
            <a:spLocks noChangeShapeType="1"/>
          </p:cNvSpPr>
          <p:nvPr/>
        </p:nvSpPr>
        <p:spPr bwMode="auto">
          <a:xfrm>
            <a:off x="72" y="5877272"/>
            <a:ext cx="9832727" cy="0"/>
          </a:xfrm>
          <a:prstGeom prst="line">
            <a:avLst/>
          </a:prstGeom>
          <a:noFill/>
          <a:ln w="19050">
            <a:solidFill>
              <a:schemeClr val="tx1"/>
            </a:solidFill>
            <a:prstDash val="sysDot"/>
            <a:round/>
            <a:headEnd/>
            <a:tailEnd/>
          </a:ln>
        </p:spPr>
        <p:txBody>
          <a:bodyPr lIns="87886" tIns="43943" rIns="87886" bIns="43943">
            <a:spAutoFit/>
          </a:bodyPr>
          <a:lstStyle/>
          <a:p>
            <a:endParaRPr lang="ja-JP" altLang="en-US" dirty="0">
              <a:solidFill>
                <a:prstClr val="black"/>
              </a:solidFill>
              <a:latin typeface="ＭＳ ゴシック" pitchFamily="49" charset="-128"/>
              <a:ea typeface="ＭＳ ゴシック" pitchFamily="49" charset="-128"/>
            </a:endParaRPr>
          </a:p>
        </p:txBody>
      </p:sp>
      <p:sp>
        <p:nvSpPr>
          <p:cNvPr id="67" name="テキスト ボックス 66"/>
          <p:cNvSpPr txBox="1"/>
          <p:nvPr/>
        </p:nvSpPr>
        <p:spPr bwMode="auto">
          <a:xfrm>
            <a:off x="3224848" y="6525344"/>
            <a:ext cx="4824536" cy="197490"/>
          </a:xfrm>
          <a:prstGeom prst="rect">
            <a:avLst/>
          </a:prstGeom>
          <a:noFill/>
          <a:ln w="9525">
            <a:noFill/>
            <a:miter lim="800000"/>
            <a:headEnd/>
            <a:tailEnd/>
          </a:ln>
          <a:effectLst/>
        </p:spPr>
        <p:txBody>
          <a:bodyPr wrap="square" lIns="0" tIns="0" rIns="0" bIns="0" rtlCol="0" anchor="ctr" anchorCtr="0">
            <a:spAutoFit/>
          </a:bodyPr>
          <a:lstStyle/>
          <a:p>
            <a:pPr>
              <a:lnSpc>
                <a:spcPts val="500"/>
              </a:lnSpc>
              <a:spcBef>
                <a:spcPct val="50000"/>
              </a:spcBef>
            </a:pPr>
            <a:r>
              <a:rPr lang="en-US" altLang="ja-JP" sz="900" dirty="0" smtClean="0">
                <a:solidFill>
                  <a:prstClr val="black"/>
                </a:solidFill>
                <a:latin typeface="ＭＳ Ｐゴシック"/>
              </a:rPr>
              <a:t>※2011</a:t>
            </a:r>
            <a:r>
              <a:rPr lang="ja-JP" altLang="en-US" sz="900" dirty="0" smtClean="0">
                <a:solidFill>
                  <a:prstClr val="black"/>
                </a:solidFill>
                <a:latin typeface="ＭＳ Ｐゴシック"/>
              </a:rPr>
              <a:t>年度までは実績であり、</a:t>
            </a:r>
            <a:r>
              <a:rPr lang="en-US" altLang="ja-JP" sz="900" dirty="0" smtClean="0">
                <a:solidFill>
                  <a:prstClr val="black"/>
                </a:solidFill>
                <a:latin typeface="ＭＳ Ｐゴシック"/>
              </a:rPr>
              <a:t>2012</a:t>
            </a:r>
            <a:r>
              <a:rPr lang="ja-JP" altLang="en-US" sz="900" dirty="0" smtClean="0">
                <a:solidFill>
                  <a:prstClr val="black"/>
                </a:solidFill>
                <a:latin typeface="ＭＳ Ｐゴシック"/>
              </a:rPr>
              <a:t>～</a:t>
            </a:r>
            <a:r>
              <a:rPr lang="en-US" altLang="ja-JP" sz="900" dirty="0" smtClean="0">
                <a:solidFill>
                  <a:prstClr val="black"/>
                </a:solidFill>
                <a:latin typeface="ＭＳ Ｐゴシック"/>
              </a:rPr>
              <a:t>2013</a:t>
            </a:r>
            <a:r>
              <a:rPr lang="ja-JP" altLang="en-US" sz="900" dirty="0" smtClean="0">
                <a:solidFill>
                  <a:prstClr val="black"/>
                </a:solidFill>
                <a:latin typeface="ＭＳ Ｐゴシック"/>
              </a:rPr>
              <a:t>年は当初予算である。</a:t>
            </a:r>
            <a:endParaRPr lang="en-US" altLang="ja-JP" sz="900" dirty="0" smtClean="0">
              <a:solidFill>
                <a:prstClr val="black"/>
              </a:solidFill>
              <a:latin typeface="HGSｺﾞｼｯｸM" pitchFamily="50" charset="-128"/>
              <a:ea typeface="HGSｺﾞｼｯｸM" pitchFamily="50" charset="-128"/>
            </a:endParaRPr>
          </a:p>
          <a:p>
            <a:pPr>
              <a:lnSpc>
                <a:spcPts val="500"/>
              </a:lnSpc>
              <a:spcBef>
                <a:spcPct val="50000"/>
              </a:spcBef>
            </a:pPr>
            <a:r>
              <a:rPr lang="en-US" altLang="ja-JP" sz="900" dirty="0" smtClean="0">
                <a:solidFill>
                  <a:prstClr val="black"/>
                </a:solidFill>
                <a:latin typeface="ＭＳ Ｐゴシック"/>
              </a:rPr>
              <a:t>※2025</a:t>
            </a:r>
            <a:r>
              <a:rPr lang="ja-JP" altLang="en-US" sz="900" dirty="0" smtClean="0">
                <a:solidFill>
                  <a:prstClr val="black"/>
                </a:solidFill>
                <a:latin typeface="ＭＳ Ｐゴシック"/>
              </a:rPr>
              <a:t>年度は社会保障に係る費用の将来推計について（平成</a:t>
            </a:r>
            <a:r>
              <a:rPr lang="en-US" altLang="ja-JP" sz="900" dirty="0" smtClean="0">
                <a:solidFill>
                  <a:prstClr val="black"/>
                </a:solidFill>
                <a:latin typeface="ＭＳ Ｐゴシック"/>
              </a:rPr>
              <a:t>24</a:t>
            </a:r>
            <a:r>
              <a:rPr lang="ja-JP" altLang="en-US" sz="900" dirty="0" smtClean="0">
                <a:solidFill>
                  <a:prstClr val="black"/>
                </a:solidFill>
                <a:latin typeface="ＭＳ Ｐゴシック"/>
              </a:rPr>
              <a:t>年３月） </a:t>
            </a:r>
            <a:endParaRPr lang="ja-JP" altLang="en-US" sz="900" dirty="0">
              <a:solidFill>
                <a:prstClr val="black"/>
              </a:solidFill>
              <a:latin typeface="ＭＳ Ｐゴシック"/>
            </a:endParaRPr>
          </a:p>
        </p:txBody>
      </p:sp>
      <p:sp>
        <p:nvSpPr>
          <p:cNvPr id="55" name="テキスト ボックス 54"/>
          <p:cNvSpPr txBox="1"/>
          <p:nvPr/>
        </p:nvSpPr>
        <p:spPr>
          <a:xfrm rot="5400000">
            <a:off x="349135" y="5944633"/>
            <a:ext cx="648070" cy="369332"/>
          </a:xfrm>
          <a:prstGeom prst="rect">
            <a:avLst/>
          </a:prstGeom>
          <a:noFill/>
        </p:spPr>
        <p:txBody>
          <a:bodyPr wrap="square" rtlCol="0">
            <a:spAutoFit/>
          </a:bodyPr>
          <a:lstStyle/>
          <a:p>
            <a:r>
              <a:rPr lang="ja-JP" altLang="en-US" dirty="0" smtClean="0">
                <a:solidFill>
                  <a:prstClr val="black"/>
                </a:solidFill>
              </a:rPr>
              <a:t>・・・</a:t>
            </a:r>
            <a:endParaRPr lang="ja-JP" altLang="en-US" dirty="0">
              <a:solidFill>
                <a:prstClr val="black"/>
              </a:solidFill>
            </a:endParaRPr>
          </a:p>
        </p:txBody>
      </p:sp>
      <p:sp>
        <p:nvSpPr>
          <p:cNvPr id="60" name="Text Box 2" descr="市松模様 (小)"/>
          <p:cNvSpPr txBox="1">
            <a:spLocks noChangeArrowheads="1"/>
          </p:cNvSpPr>
          <p:nvPr/>
        </p:nvSpPr>
        <p:spPr bwMode="auto">
          <a:xfrm>
            <a:off x="56473" y="6147654"/>
            <a:ext cx="1224136" cy="282129"/>
          </a:xfrm>
          <a:prstGeom prst="rect">
            <a:avLst/>
          </a:prstGeom>
          <a:noFill/>
          <a:ln w="25400">
            <a:noFill/>
            <a:miter lim="800000"/>
            <a:headEnd/>
            <a:tailEnd/>
          </a:ln>
        </p:spPr>
        <p:txBody>
          <a:bodyPr wrap="square" lIns="0" tIns="0" rIns="0" bIns="0" anchor="ctr" anchorCtr="0">
            <a:spAutoFit/>
          </a:bodyPr>
          <a:lstStyle/>
          <a:p>
            <a:pPr defTabSz="762000">
              <a:lnSpc>
                <a:spcPts val="2200"/>
              </a:lnSpc>
            </a:pPr>
            <a:r>
              <a:rPr lang="ja-JP" altLang="en-US" sz="1600" dirty="0" smtClean="0">
                <a:solidFill>
                  <a:prstClr val="black"/>
                </a:solidFill>
                <a:latin typeface="HGSｺﾞｼｯｸM" pitchFamily="50" charset="-128"/>
                <a:ea typeface="HGSｺﾞｼｯｸM" pitchFamily="50" charset="-128"/>
              </a:rPr>
              <a:t>２０２５年度</a:t>
            </a:r>
            <a:endParaRPr lang="en-US" altLang="ja-JP" sz="1600" dirty="0">
              <a:solidFill>
                <a:prstClr val="black"/>
              </a:solidFill>
              <a:latin typeface="HGSｺﾞｼｯｸM" pitchFamily="50" charset="-128"/>
              <a:ea typeface="HGSｺﾞｼｯｸM" pitchFamily="50" charset="-128"/>
            </a:endParaRPr>
          </a:p>
        </p:txBody>
      </p:sp>
      <p:sp>
        <p:nvSpPr>
          <p:cNvPr id="68" name="Rectangle 18"/>
          <p:cNvSpPr>
            <a:spLocks noChangeArrowheads="1"/>
          </p:cNvSpPr>
          <p:nvPr/>
        </p:nvSpPr>
        <p:spPr bwMode="auto">
          <a:xfrm>
            <a:off x="3463856" y="6093296"/>
            <a:ext cx="4081491" cy="288032"/>
          </a:xfrm>
          <a:prstGeom prst="rect">
            <a:avLst/>
          </a:prstGeom>
          <a:solidFill>
            <a:srgbClr val="66FF66"/>
          </a:solidFill>
          <a:ln w="12700">
            <a:solidFill>
              <a:schemeClr val="tx1"/>
            </a:solidFill>
            <a:prstDash val="dash"/>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cs typeface="Arial" pitchFamily="34" charset="0"/>
              </a:rPr>
              <a:t>21</a:t>
            </a:r>
            <a:r>
              <a:rPr lang="ja-JP" altLang="en-US" sz="1400" dirty="0" smtClean="0">
                <a:solidFill>
                  <a:prstClr val="black"/>
                </a:solidFill>
                <a:latin typeface="Arial Black" pitchFamily="34" charset="0"/>
                <a:ea typeface="HGSｺﾞｼｯｸM" pitchFamily="50" charset="-128"/>
                <a:cs typeface="Arial" pitchFamily="34" charset="0"/>
              </a:rPr>
              <a:t>兆円程度（改革シナリオ）</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75" name="Text Box 5" descr="市松模様 (小)"/>
          <p:cNvSpPr txBox="1">
            <a:spLocks noChangeArrowheads="1"/>
          </p:cNvSpPr>
          <p:nvPr/>
        </p:nvSpPr>
        <p:spPr bwMode="auto">
          <a:xfrm>
            <a:off x="7322949" y="5949280"/>
            <a:ext cx="1662562" cy="642106"/>
          </a:xfrm>
          <a:prstGeom prst="rect">
            <a:avLst/>
          </a:prstGeom>
          <a:noFill/>
          <a:ln w="25400">
            <a:noFill/>
            <a:miter lim="800000"/>
            <a:headEnd/>
            <a:tailEnd/>
          </a:ln>
        </p:spPr>
        <p:txBody>
          <a:bodyPr wrap="square" lIns="87256" tIns="43628" rIns="87256" bIns="43628" anchor="ctr" anchorCtr="0">
            <a:spAutoFit/>
          </a:bodyPr>
          <a:lstStyle/>
          <a:p>
            <a:pPr algn="ctr" defTabSz="762000"/>
            <a:r>
              <a:rPr lang="en-US" altLang="ja-JP" dirty="0" smtClean="0">
                <a:solidFill>
                  <a:prstClr val="black"/>
                </a:solidFill>
                <a:latin typeface="Arial Black" pitchFamily="34" charset="0"/>
                <a:ea typeface="HGSｺﾞｼｯｸM" pitchFamily="50" charset="-128"/>
              </a:rPr>
              <a:t>8,200</a:t>
            </a:r>
            <a:r>
              <a:rPr lang="ja-JP" altLang="en-US" dirty="0" smtClean="0">
                <a:solidFill>
                  <a:prstClr val="black"/>
                </a:solidFill>
                <a:latin typeface="Arial Black" pitchFamily="34" charset="0"/>
                <a:ea typeface="HGSｺﾞｼｯｸM" pitchFamily="50" charset="-128"/>
              </a:rPr>
              <a:t>円</a:t>
            </a:r>
            <a:endParaRPr lang="ja-JP" altLang="en-US" dirty="0">
              <a:solidFill>
                <a:prstClr val="black"/>
              </a:solidFill>
              <a:latin typeface="Arial Black" pitchFamily="34" charset="0"/>
              <a:ea typeface="HGSｺﾞｼｯｸM" pitchFamily="50" charset="-128"/>
            </a:endParaRPr>
          </a:p>
          <a:p>
            <a:pPr defTabSz="762000"/>
            <a:r>
              <a:rPr lang="ja-JP" altLang="en-US" dirty="0" smtClean="0">
                <a:solidFill>
                  <a:prstClr val="black"/>
                </a:solidFill>
                <a:latin typeface="Arial Black" pitchFamily="34" charset="0"/>
                <a:ea typeface="HGSｺﾞｼｯｸM" pitchFamily="50" charset="-128"/>
              </a:rPr>
              <a:t>    程度</a:t>
            </a:r>
            <a:endParaRPr lang="ja-JP" altLang="en-US" dirty="0">
              <a:solidFill>
                <a:prstClr val="black"/>
              </a:solidFill>
              <a:latin typeface="Arial Black" pitchFamily="34" charset="0"/>
              <a:ea typeface="HGSｺﾞｼｯｸM" pitchFamily="50" charset="-128"/>
            </a:endParaRPr>
          </a:p>
        </p:txBody>
      </p:sp>
      <p:sp>
        <p:nvSpPr>
          <p:cNvPr id="56" name="Rectangle 12"/>
          <p:cNvSpPr>
            <a:spLocks noChangeArrowheads="1"/>
          </p:cNvSpPr>
          <p:nvPr/>
        </p:nvSpPr>
        <p:spPr bwMode="auto">
          <a:xfrm>
            <a:off x="8697577" y="1412776"/>
            <a:ext cx="1157783" cy="504056"/>
          </a:xfrm>
          <a:prstGeom prst="rect">
            <a:avLst/>
          </a:prstGeom>
          <a:solidFill>
            <a:srgbClr val="92D050">
              <a:alpha val="50000"/>
            </a:srgbClr>
          </a:solidFill>
          <a:ln w="12700">
            <a:solidFill>
              <a:schemeClr val="tx1"/>
            </a:solidFill>
            <a:miter lim="800000"/>
            <a:headEnd/>
            <a:tailEnd/>
          </a:ln>
        </p:spPr>
        <p:txBody>
          <a:bodyPr lIns="87886" tIns="43943" rIns="87886" bIns="43943" anchor="ctr" anchorCtr="0">
            <a:noAutofit/>
          </a:bodyPr>
          <a:lstStyle/>
          <a:p>
            <a:pPr algn="ctr" defTabSz="727075"/>
            <a:r>
              <a:rPr lang="ja-JP" altLang="en-US" sz="1600" dirty="0" smtClean="0">
                <a:solidFill>
                  <a:prstClr val="black"/>
                </a:solidFill>
                <a:latin typeface="HGSｺﾞｼｯｸM" pitchFamily="50" charset="-128"/>
                <a:ea typeface="HGSｺﾞｼｯｸM" pitchFamily="50" charset="-128"/>
              </a:rPr>
              <a:t>介護報酬の改定率</a:t>
            </a:r>
            <a:endParaRPr lang="ja-JP" altLang="en-US" sz="1600" dirty="0">
              <a:solidFill>
                <a:prstClr val="black"/>
              </a:solidFill>
              <a:latin typeface="HGSｺﾞｼｯｸM" pitchFamily="50" charset="-128"/>
              <a:ea typeface="HGSｺﾞｼｯｸM" pitchFamily="50" charset="-128"/>
            </a:endParaRPr>
          </a:p>
        </p:txBody>
      </p:sp>
      <p:sp>
        <p:nvSpPr>
          <p:cNvPr id="76" name="Text Box 3" descr="市松模様 (小)"/>
          <p:cNvSpPr txBox="1">
            <a:spLocks noChangeArrowheads="1"/>
          </p:cNvSpPr>
          <p:nvPr/>
        </p:nvSpPr>
        <p:spPr bwMode="auto">
          <a:xfrm>
            <a:off x="8625413" y="2277176"/>
            <a:ext cx="1283891" cy="518995"/>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sz="1400" dirty="0" smtClean="0">
                <a:solidFill>
                  <a:prstClr val="black"/>
                </a:solidFill>
                <a:latin typeface="Arial Black" pitchFamily="34" charset="0"/>
                <a:ea typeface="HGSｺﾞｼｯｸM" pitchFamily="50" charset="-128"/>
              </a:rPr>
              <a:t>H15</a:t>
            </a:r>
            <a:r>
              <a:rPr lang="ja-JP" altLang="en-US" sz="1400" dirty="0" smtClean="0">
                <a:solidFill>
                  <a:prstClr val="black"/>
                </a:solidFill>
                <a:latin typeface="Arial Black" pitchFamily="34" charset="0"/>
                <a:ea typeface="HGSｺﾞｼｯｸM" pitchFamily="50" charset="-128"/>
              </a:rPr>
              <a:t>年度改定</a:t>
            </a:r>
            <a:endParaRPr lang="en-US" altLang="ja-JP" sz="1400" dirty="0" smtClean="0">
              <a:solidFill>
                <a:prstClr val="black"/>
              </a:solidFill>
              <a:latin typeface="Arial Black" pitchFamily="34" charset="0"/>
              <a:ea typeface="HGSｺﾞｼｯｸM" pitchFamily="50" charset="-128"/>
            </a:endParaRPr>
          </a:p>
          <a:p>
            <a:pPr algn="ctr" defTabSz="762000"/>
            <a:r>
              <a:rPr lang="ja-JP" altLang="en-US" sz="1400" dirty="0" smtClean="0">
                <a:solidFill>
                  <a:prstClr val="black"/>
                </a:solidFill>
                <a:latin typeface="Arial Black" pitchFamily="34" charset="0"/>
                <a:ea typeface="HGSｺﾞｼｯｸM" pitchFamily="50" charset="-128"/>
              </a:rPr>
              <a:t>▲</a:t>
            </a:r>
            <a:r>
              <a:rPr lang="en-US" altLang="ja-JP" sz="1400" dirty="0" smtClean="0">
                <a:solidFill>
                  <a:prstClr val="black"/>
                </a:solidFill>
                <a:latin typeface="Arial Black" pitchFamily="34" charset="0"/>
                <a:ea typeface="HGSｺﾞｼｯｸM" pitchFamily="50" charset="-128"/>
              </a:rPr>
              <a:t>2.3</a:t>
            </a:r>
            <a:r>
              <a:rPr lang="ja-JP" altLang="en-US" sz="1400" dirty="0" smtClean="0">
                <a:solidFill>
                  <a:prstClr val="black"/>
                </a:solidFill>
                <a:latin typeface="Arial Black" pitchFamily="34" charset="0"/>
                <a:ea typeface="HGSｺﾞｼｯｸM" pitchFamily="50" charset="-128"/>
              </a:rPr>
              <a:t>％</a:t>
            </a:r>
            <a:endParaRPr lang="ja-JP" altLang="en-US" sz="1400" dirty="0">
              <a:solidFill>
                <a:prstClr val="black"/>
              </a:solidFill>
              <a:latin typeface="Arial Black" pitchFamily="34" charset="0"/>
              <a:ea typeface="HGSｺﾞｼｯｸM" pitchFamily="50" charset="-128"/>
            </a:endParaRPr>
          </a:p>
        </p:txBody>
      </p:sp>
      <p:sp>
        <p:nvSpPr>
          <p:cNvPr id="77" name="Text Box 3" descr="市松模様 (小)"/>
          <p:cNvSpPr txBox="1">
            <a:spLocks noChangeArrowheads="1"/>
          </p:cNvSpPr>
          <p:nvPr/>
        </p:nvSpPr>
        <p:spPr bwMode="auto">
          <a:xfrm>
            <a:off x="8625413" y="2694285"/>
            <a:ext cx="1283891" cy="518995"/>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sz="1400" dirty="0" smtClean="0">
                <a:solidFill>
                  <a:prstClr val="black"/>
                </a:solidFill>
                <a:latin typeface="Arial Black" pitchFamily="34" charset="0"/>
                <a:ea typeface="HGSｺﾞｼｯｸM" pitchFamily="50" charset="-128"/>
              </a:rPr>
              <a:t>H17</a:t>
            </a:r>
            <a:r>
              <a:rPr lang="ja-JP" altLang="en-US" sz="1400" dirty="0" smtClean="0">
                <a:solidFill>
                  <a:prstClr val="black"/>
                </a:solidFill>
                <a:latin typeface="Arial Black" pitchFamily="34" charset="0"/>
                <a:ea typeface="HGSｺﾞｼｯｸM" pitchFamily="50" charset="-128"/>
              </a:rPr>
              <a:t>年度改定</a:t>
            </a:r>
            <a:endParaRPr lang="en-US" altLang="ja-JP" sz="1400" dirty="0" smtClean="0">
              <a:solidFill>
                <a:prstClr val="black"/>
              </a:solidFill>
              <a:latin typeface="Arial Black" pitchFamily="34" charset="0"/>
              <a:ea typeface="HGSｺﾞｼｯｸM" pitchFamily="50" charset="-128"/>
            </a:endParaRPr>
          </a:p>
          <a:p>
            <a:pPr algn="ctr" defTabSz="762000"/>
            <a:r>
              <a:rPr lang="ja-JP" altLang="en-US" sz="1400" dirty="0" smtClean="0">
                <a:solidFill>
                  <a:prstClr val="black"/>
                </a:solidFill>
                <a:latin typeface="Arial Black" pitchFamily="34" charset="0"/>
                <a:ea typeface="HGSｺﾞｼｯｸM" pitchFamily="50" charset="-128"/>
              </a:rPr>
              <a:t>▲</a:t>
            </a:r>
            <a:r>
              <a:rPr lang="en-US" altLang="ja-JP" sz="1400" dirty="0" smtClean="0">
                <a:solidFill>
                  <a:prstClr val="black"/>
                </a:solidFill>
                <a:latin typeface="Arial Black" pitchFamily="34" charset="0"/>
                <a:ea typeface="HGSｺﾞｼｯｸM" pitchFamily="50" charset="-128"/>
              </a:rPr>
              <a:t>1.9</a:t>
            </a:r>
            <a:r>
              <a:rPr lang="ja-JP" altLang="en-US" sz="1400" dirty="0" smtClean="0">
                <a:solidFill>
                  <a:prstClr val="black"/>
                </a:solidFill>
                <a:latin typeface="Arial Black" pitchFamily="34" charset="0"/>
                <a:ea typeface="HGSｺﾞｼｯｸM" pitchFamily="50" charset="-128"/>
              </a:rPr>
              <a:t>％</a:t>
            </a:r>
            <a:endParaRPr lang="ja-JP" altLang="en-US" sz="1400" dirty="0">
              <a:solidFill>
                <a:prstClr val="black"/>
              </a:solidFill>
              <a:latin typeface="Arial Black" pitchFamily="34" charset="0"/>
              <a:ea typeface="HGSｺﾞｼｯｸM" pitchFamily="50" charset="-128"/>
            </a:endParaRPr>
          </a:p>
        </p:txBody>
      </p:sp>
      <p:sp>
        <p:nvSpPr>
          <p:cNvPr id="78" name="Text Box 3" descr="市松模様 (小)"/>
          <p:cNvSpPr txBox="1">
            <a:spLocks noChangeArrowheads="1"/>
          </p:cNvSpPr>
          <p:nvPr/>
        </p:nvSpPr>
        <p:spPr bwMode="auto">
          <a:xfrm>
            <a:off x="8637669" y="3126333"/>
            <a:ext cx="1283891" cy="518995"/>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sz="1400" dirty="0" smtClean="0">
                <a:solidFill>
                  <a:prstClr val="black"/>
                </a:solidFill>
                <a:latin typeface="Arial Black" pitchFamily="34" charset="0"/>
                <a:ea typeface="HGSｺﾞｼｯｸM" pitchFamily="50" charset="-128"/>
              </a:rPr>
              <a:t>H18</a:t>
            </a:r>
            <a:r>
              <a:rPr lang="ja-JP" altLang="en-US" sz="1400" dirty="0" smtClean="0">
                <a:solidFill>
                  <a:prstClr val="black"/>
                </a:solidFill>
                <a:latin typeface="Arial Black" pitchFamily="34" charset="0"/>
                <a:ea typeface="HGSｺﾞｼｯｸM" pitchFamily="50" charset="-128"/>
              </a:rPr>
              <a:t>年度改定</a:t>
            </a:r>
            <a:endParaRPr lang="en-US" altLang="ja-JP" sz="1400" dirty="0" smtClean="0">
              <a:solidFill>
                <a:prstClr val="black"/>
              </a:solidFill>
              <a:latin typeface="Arial Black" pitchFamily="34" charset="0"/>
              <a:ea typeface="HGSｺﾞｼｯｸM" pitchFamily="50" charset="-128"/>
            </a:endParaRPr>
          </a:p>
          <a:p>
            <a:pPr algn="ctr" defTabSz="762000"/>
            <a:r>
              <a:rPr lang="ja-JP" altLang="en-US" sz="1400" dirty="0" smtClean="0">
                <a:solidFill>
                  <a:prstClr val="black"/>
                </a:solidFill>
                <a:latin typeface="Arial Black" pitchFamily="34" charset="0"/>
                <a:ea typeface="HGSｺﾞｼｯｸM" pitchFamily="50" charset="-128"/>
              </a:rPr>
              <a:t>▲</a:t>
            </a:r>
            <a:r>
              <a:rPr lang="en-US" altLang="ja-JP" sz="1400" dirty="0" smtClean="0">
                <a:solidFill>
                  <a:prstClr val="black"/>
                </a:solidFill>
                <a:latin typeface="Arial Black" pitchFamily="34" charset="0"/>
                <a:ea typeface="HGSｺﾞｼｯｸM" pitchFamily="50" charset="-128"/>
              </a:rPr>
              <a:t>0.5</a:t>
            </a:r>
            <a:r>
              <a:rPr lang="ja-JP" altLang="en-US" sz="1400" dirty="0" smtClean="0">
                <a:solidFill>
                  <a:prstClr val="black"/>
                </a:solidFill>
                <a:latin typeface="Arial Black" pitchFamily="34" charset="0"/>
                <a:ea typeface="HGSｺﾞｼｯｸM" pitchFamily="50" charset="-128"/>
              </a:rPr>
              <a:t>％</a:t>
            </a:r>
            <a:endParaRPr lang="ja-JP" altLang="en-US" sz="1400" dirty="0">
              <a:solidFill>
                <a:prstClr val="black"/>
              </a:solidFill>
              <a:latin typeface="Arial Black" pitchFamily="34" charset="0"/>
              <a:ea typeface="HGSｺﾞｼｯｸM" pitchFamily="50" charset="-128"/>
            </a:endParaRPr>
          </a:p>
        </p:txBody>
      </p:sp>
      <p:sp>
        <p:nvSpPr>
          <p:cNvPr id="79" name="Text Box 3" descr="市松模様 (小)"/>
          <p:cNvSpPr txBox="1">
            <a:spLocks noChangeArrowheads="1"/>
          </p:cNvSpPr>
          <p:nvPr/>
        </p:nvSpPr>
        <p:spPr bwMode="auto">
          <a:xfrm>
            <a:off x="8625413" y="3933056"/>
            <a:ext cx="1283891" cy="518995"/>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sz="1400" dirty="0" smtClean="0">
                <a:solidFill>
                  <a:prstClr val="black"/>
                </a:solidFill>
                <a:latin typeface="Arial Black" pitchFamily="34" charset="0"/>
                <a:ea typeface="HGSｺﾞｼｯｸM" pitchFamily="50" charset="-128"/>
              </a:rPr>
              <a:t>H21</a:t>
            </a:r>
            <a:r>
              <a:rPr lang="ja-JP" altLang="en-US" sz="1400" dirty="0" smtClean="0">
                <a:solidFill>
                  <a:prstClr val="black"/>
                </a:solidFill>
                <a:latin typeface="Arial Black" pitchFamily="34" charset="0"/>
                <a:ea typeface="HGSｺﾞｼｯｸM" pitchFamily="50" charset="-128"/>
              </a:rPr>
              <a:t>年度改定</a:t>
            </a:r>
            <a:endParaRPr lang="en-US" altLang="ja-JP" sz="1400" dirty="0" smtClean="0">
              <a:solidFill>
                <a:prstClr val="black"/>
              </a:solidFill>
              <a:latin typeface="Arial Black" pitchFamily="34" charset="0"/>
              <a:ea typeface="HGSｺﾞｼｯｸM" pitchFamily="50" charset="-128"/>
            </a:endParaRPr>
          </a:p>
          <a:p>
            <a:pPr algn="ctr" defTabSz="762000"/>
            <a:r>
              <a:rPr lang="ja-JP" altLang="en-US" sz="1400" dirty="0" smtClean="0">
                <a:solidFill>
                  <a:prstClr val="black"/>
                </a:solidFill>
                <a:latin typeface="Arial Black" pitchFamily="34" charset="0"/>
                <a:ea typeface="HGSｺﾞｼｯｸM" pitchFamily="50" charset="-128"/>
              </a:rPr>
              <a:t>＋</a:t>
            </a:r>
            <a:r>
              <a:rPr lang="en-US" altLang="ja-JP" sz="1400" dirty="0" smtClean="0">
                <a:solidFill>
                  <a:prstClr val="black"/>
                </a:solidFill>
                <a:latin typeface="Arial Black" pitchFamily="34" charset="0"/>
                <a:ea typeface="HGSｺﾞｼｯｸM" pitchFamily="50" charset="-128"/>
              </a:rPr>
              <a:t>3.0</a:t>
            </a:r>
            <a:r>
              <a:rPr lang="ja-JP" altLang="en-US" sz="1400" dirty="0" smtClean="0">
                <a:solidFill>
                  <a:prstClr val="black"/>
                </a:solidFill>
                <a:latin typeface="Arial Black" pitchFamily="34" charset="0"/>
                <a:ea typeface="HGSｺﾞｼｯｸM" pitchFamily="50" charset="-128"/>
              </a:rPr>
              <a:t>％</a:t>
            </a:r>
            <a:endParaRPr lang="ja-JP" altLang="en-US" sz="1400" dirty="0">
              <a:solidFill>
                <a:prstClr val="black"/>
              </a:solidFill>
              <a:latin typeface="Arial Black" pitchFamily="34" charset="0"/>
              <a:ea typeface="HGSｺﾞｼｯｸM" pitchFamily="50" charset="-128"/>
            </a:endParaRPr>
          </a:p>
        </p:txBody>
      </p:sp>
      <p:sp>
        <p:nvSpPr>
          <p:cNvPr id="80" name="Text Box 3" descr="市松模様 (小)"/>
          <p:cNvSpPr txBox="1">
            <a:spLocks noChangeArrowheads="1"/>
          </p:cNvSpPr>
          <p:nvPr/>
        </p:nvSpPr>
        <p:spPr bwMode="auto">
          <a:xfrm>
            <a:off x="8625413" y="4710509"/>
            <a:ext cx="1283891" cy="518995"/>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sz="1400" dirty="0" smtClean="0">
                <a:solidFill>
                  <a:prstClr val="black"/>
                </a:solidFill>
                <a:latin typeface="Arial Black" pitchFamily="34" charset="0"/>
                <a:ea typeface="HGSｺﾞｼｯｸM" pitchFamily="50" charset="-128"/>
              </a:rPr>
              <a:t>H24</a:t>
            </a:r>
            <a:r>
              <a:rPr lang="ja-JP" altLang="en-US" sz="1400" dirty="0" smtClean="0">
                <a:solidFill>
                  <a:prstClr val="black"/>
                </a:solidFill>
                <a:latin typeface="Arial Black" pitchFamily="34" charset="0"/>
                <a:ea typeface="HGSｺﾞｼｯｸM" pitchFamily="50" charset="-128"/>
              </a:rPr>
              <a:t>年度改定</a:t>
            </a:r>
            <a:endParaRPr lang="en-US" altLang="ja-JP" sz="1400" dirty="0" smtClean="0">
              <a:solidFill>
                <a:prstClr val="black"/>
              </a:solidFill>
              <a:latin typeface="Arial Black" pitchFamily="34" charset="0"/>
              <a:ea typeface="HGSｺﾞｼｯｸM" pitchFamily="50" charset="-128"/>
            </a:endParaRPr>
          </a:p>
          <a:p>
            <a:pPr algn="ctr" defTabSz="762000"/>
            <a:r>
              <a:rPr lang="ja-JP" altLang="en-US" sz="1400" dirty="0" smtClean="0">
                <a:solidFill>
                  <a:prstClr val="black"/>
                </a:solidFill>
                <a:latin typeface="Arial Black" pitchFamily="34" charset="0"/>
                <a:ea typeface="HGSｺﾞｼｯｸM" pitchFamily="50" charset="-128"/>
              </a:rPr>
              <a:t>＋</a:t>
            </a:r>
            <a:r>
              <a:rPr lang="en-US" altLang="ja-JP" sz="1400" dirty="0" smtClean="0">
                <a:solidFill>
                  <a:prstClr val="black"/>
                </a:solidFill>
                <a:latin typeface="Arial Black" pitchFamily="34" charset="0"/>
                <a:ea typeface="HGSｺﾞｼｯｸM" pitchFamily="50" charset="-128"/>
              </a:rPr>
              <a:t>1.2</a:t>
            </a:r>
            <a:r>
              <a:rPr lang="ja-JP" altLang="en-US" sz="1400" dirty="0" smtClean="0">
                <a:solidFill>
                  <a:prstClr val="black"/>
                </a:solidFill>
                <a:latin typeface="Arial Black" pitchFamily="34" charset="0"/>
                <a:ea typeface="HGSｺﾞｼｯｸM" pitchFamily="50" charset="-128"/>
              </a:rPr>
              <a:t>％</a:t>
            </a:r>
            <a:endParaRPr lang="ja-JP" altLang="en-US" sz="1400" dirty="0">
              <a:solidFill>
                <a:prstClr val="black"/>
              </a:solidFill>
              <a:latin typeface="Arial Black" pitchFamily="34" charset="0"/>
              <a:ea typeface="HGSｺﾞｼｯｸM" pitchFamily="50" charset="-128"/>
            </a:endParaRPr>
          </a:p>
        </p:txBody>
      </p:sp>
      <p:sp>
        <p:nvSpPr>
          <p:cNvPr id="81" name="正方形/長方形 80"/>
          <p:cNvSpPr/>
          <p:nvPr/>
        </p:nvSpPr>
        <p:spPr>
          <a:xfrm>
            <a:off x="7573527" y="6597656"/>
            <a:ext cx="1988045" cy="156453"/>
          </a:xfrm>
          <a:prstGeom prst="rect">
            <a:avLst/>
          </a:prstGeom>
        </p:spPr>
        <p:txBody>
          <a:bodyPr wrap="square">
            <a:spAutoFit/>
          </a:bodyPr>
          <a:lstStyle/>
          <a:p>
            <a:pPr>
              <a:lnSpc>
                <a:spcPts val="500"/>
              </a:lnSpc>
              <a:spcBef>
                <a:spcPct val="50000"/>
              </a:spcBef>
            </a:pPr>
            <a:r>
              <a:rPr lang="en-US" altLang="ja-JP" sz="900" dirty="0" smtClean="0">
                <a:solidFill>
                  <a:prstClr val="black"/>
                </a:solidFill>
                <a:latin typeface="ＭＳ Ｐゴシック"/>
              </a:rPr>
              <a:t>※2012</a:t>
            </a:r>
            <a:r>
              <a:rPr lang="ja-JP" altLang="en-US" sz="900" dirty="0" smtClean="0">
                <a:solidFill>
                  <a:prstClr val="black"/>
                </a:solidFill>
                <a:latin typeface="ＭＳ Ｐゴシック"/>
              </a:rPr>
              <a:t>年度の賃金水準に換算した値</a:t>
            </a:r>
          </a:p>
        </p:txBody>
      </p:sp>
      <p:sp>
        <p:nvSpPr>
          <p:cNvPr id="83" name="正方形/長方形 82"/>
          <p:cNvSpPr/>
          <p:nvPr/>
        </p:nvSpPr>
        <p:spPr>
          <a:xfrm>
            <a:off x="166729" y="45279"/>
            <a:ext cx="9505056" cy="332092"/>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2400" dirty="0" smtClean="0">
                <a:solidFill>
                  <a:prstClr val="black"/>
                </a:solidFill>
              </a:rPr>
              <a:t>介護給付と保険料の推移</a:t>
            </a:r>
          </a:p>
        </p:txBody>
      </p:sp>
      <p:sp>
        <p:nvSpPr>
          <p:cNvPr id="74" name="スライド番号プレースホルダ 2"/>
          <p:cNvSpPr txBox="1">
            <a:spLocks/>
          </p:cNvSpPr>
          <p:nvPr/>
        </p:nvSpPr>
        <p:spPr>
          <a:xfrm>
            <a:off x="7545317" y="6525586"/>
            <a:ext cx="2311400" cy="365125"/>
          </a:xfrm>
          <a:prstGeom prst="rect">
            <a:avLst/>
          </a:prstGeom>
        </p:spPr>
        <p:txBody>
          <a:bodyPr vert="horz" lIns="91440" tIns="45720" rIns="91440" bIns="45720" rtlCol="0" anchor="ctr"/>
          <a:lstStyle/>
          <a:p>
            <a:pPr algn="r">
              <a:defRPr/>
            </a:pPr>
            <a:fld id="{D4C4FD99-15B3-4E30-9B68-838ECD6012DF}" type="slidenum">
              <a:rPr lang="ja-JP" altLang="en-US" sz="1400" smtClean="0">
                <a:solidFill>
                  <a:prstClr val="black"/>
                </a:solidFill>
              </a:rPr>
              <a:pPr algn="r">
                <a:defRPr/>
              </a:pPr>
              <a:t>6</a:t>
            </a:fld>
            <a:endParaRPr lang="ja-JP" altLang="en-US" sz="1400" dirty="0">
              <a:solidFill>
                <a:prstClr val="black"/>
              </a:solidFill>
            </a:endParaRPr>
          </a:p>
        </p:txBody>
      </p:sp>
    </p:spTree>
    <p:extLst>
      <p:ext uri="{BB962C8B-B14F-4D97-AF65-F5344CB8AC3E}">
        <p14:creationId xmlns:p14="http://schemas.microsoft.com/office/powerpoint/2010/main" val="4164443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タイトル 23"/>
          <p:cNvSpPr>
            <a:spLocks noGrp="1"/>
          </p:cNvSpPr>
          <p:nvPr>
            <p:ph type="title"/>
          </p:nvPr>
        </p:nvSpPr>
        <p:spPr>
          <a:xfrm>
            <a:off x="0" y="-26988"/>
            <a:ext cx="9906000" cy="431652"/>
          </a:xfrm>
        </p:spPr>
        <p:txBody>
          <a:bodyPr/>
          <a:lstStyle/>
          <a:p>
            <a:r>
              <a:rPr lang="ja-JP" altLang="en-US" dirty="0" smtClean="0">
                <a:latin typeface="+mn-ea"/>
                <a:ea typeface="+mn-ea"/>
              </a:rPr>
              <a:t>介護サービス量</a:t>
            </a:r>
            <a:r>
              <a:rPr lang="ja-JP" altLang="en-US" dirty="0">
                <a:latin typeface="+mn-ea"/>
                <a:ea typeface="+mn-ea"/>
              </a:rPr>
              <a:t>と</a:t>
            </a:r>
            <a:r>
              <a:rPr lang="ja-JP" altLang="en-US" dirty="0" smtClean="0">
                <a:latin typeface="+mn-ea"/>
                <a:ea typeface="+mn-ea"/>
              </a:rPr>
              <a:t>給付費の将来見通し</a:t>
            </a:r>
            <a:endParaRPr kumimoji="1" lang="ja-JP" altLang="en-US" dirty="0">
              <a:latin typeface="+mn-ea"/>
              <a:ea typeface="+mn-ea"/>
            </a:endParaRPr>
          </a:p>
        </p:txBody>
      </p:sp>
      <p:sp>
        <p:nvSpPr>
          <p:cNvPr id="73" name="右矢印 72"/>
          <p:cNvSpPr/>
          <p:nvPr/>
        </p:nvSpPr>
        <p:spPr>
          <a:xfrm>
            <a:off x="3973536" y="5517550"/>
            <a:ext cx="2566012" cy="324000"/>
          </a:xfrm>
          <a:prstGeom prst="rightArrow">
            <a:avLst>
              <a:gd name="adj1" fmla="val 50000"/>
              <a:gd name="adj2" fmla="val 65120"/>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ja-JP" altLang="en-US" kern="0">
              <a:solidFill>
                <a:sysClr val="window" lastClr="FFFFFF"/>
              </a:solidFill>
            </a:endParaRPr>
          </a:p>
        </p:txBody>
      </p:sp>
      <p:graphicFrame>
        <p:nvGraphicFramePr>
          <p:cNvPr id="74" name="表 73"/>
          <p:cNvGraphicFramePr>
            <a:graphicFrameLocks noGrp="1"/>
          </p:cNvGraphicFramePr>
          <p:nvPr>
            <p:extLst>
              <p:ext uri="{D42A27DB-BD31-4B8C-83A1-F6EECF244321}">
                <p14:modId xmlns:p14="http://schemas.microsoft.com/office/powerpoint/2010/main" val="2987028981"/>
              </p:ext>
            </p:extLst>
          </p:nvPr>
        </p:nvGraphicFramePr>
        <p:xfrm>
          <a:off x="6586427" y="1505967"/>
          <a:ext cx="3096000" cy="3897600"/>
        </p:xfrm>
        <a:graphic>
          <a:graphicData uri="http://schemas.openxmlformats.org/drawingml/2006/table">
            <a:tbl>
              <a:tblPr firstRow="1" bandRow="1"/>
              <a:tblGrid>
                <a:gridCol w="3096000"/>
              </a:tblGrid>
              <a:tr h="684000">
                <a:tc>
                  <a:txBody>
                    <a:bodyPr/>
                    <a:lstStyle>
                      <a:defPPr>
                        <a:defRPr lang="ja-JP"/>
                      </a:defPPr>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r"/>
                      <a:r>
                        <a:rPr kumimoji="1" lang="en-US" altLang="ja-JP" sz="1600" b="1" dirty="0" smtClean="0">
                          <a:solidFill>
                            <a:schemeClr val="tx1"/>
                          </a:solidFill>
                        </a:rPr>
                        <a:t>657</a:t>
                      </a:r>
                      <a:r>
                        <a:rPr kumimoji="1" lang="ja-JP" altLang="en-US" sz="1600" b="1" dirty="0" smtClean="0">
                          <a:solidFill>
                            <a:schemeClr val="tx1"/>
                          </a:solidFill>
                        </a:rPr>
                        <a:t>万人（</a:t>
                      </a:r>
                      <a:r>
                        <a:rPr kumimoji="1" lang="en-US" altLang="ja-JP" sz="1600" b="1" dirty="0" smtClean="0">
                          <a:solidFill>
                            <a:schemeClr val="tx1"/>
                          </a:solidFill>
                        </a:rPr>
                        <a:t>1.5</a:t>
                      </a:r>
                      <a:r>
                        <a:rPr kumimoji="1" lang="ja-JP" altLang="en-US" sz="1600" b="1" dirty="0" smtClean="0">
                          <a:solidFill>
                            <a:schemeClr val="tx1"/>
                          </a:solidFill>
                        </a:rPr>
                        <a:t>倍）</a:t>
                      </a:r>
                      <a:endParaRPr kumimoji="1" lang="en-US" altLang="ja-JP" sz="1600" b="1" dirty="0" smtClean="0">
                        <a:solidFill>
                          <a:schemeClr val="tx1"/>
                        </a:solidFill>
                      </a:endParaRPr>
                    </a:p>
                    <a:p>
                      <a:pPr marL="177800" indent="-177800" algn="l">
                        <a:buFont typeface="Arial" pitchFamily="34" charset="0"/>
                        <a:buChar char="•"/>
                      </a:pPr>
                      <a:r>
                        <a:rPr kumimoji="1" lang="ja-JP" altLang="en-US" sz="1100" b="1" dirty="0" smtClean="0">
                          <a:solidFill>
                            <a:schemeClr val="tx1"/>
                          </a:solidFill>
                        </a:rPr>
                        <a:t>介護予防・重度化予防により全体として</a:t>
                      </a:r>
                      <a:r>
                        <a:rPr kumimoji="1" lang="en-US" altLang="ja-JP" sz="1100" b="1" dirty="0" smtClean="0">
                          <a:solidFill>
                            <a:schemeClr val="tx1"/>
                          </a:solidFill>
                        </a:rPr>
                        <a:t>3</a:t>
                      </a:r>
                      <a:r>
                        <a:rPr kumimoji="1" lang="ja-JP" altLang="en-US" sz="1100" b="1" dirty="0" smtClean="0">
                          <a:solidFill>
                            <a:schemeClr val="tx1"/>
                          </a:solidFill>
                        </a:rPr>
                        <a:t>％減</a:t>
                      </a:r>
                      <a:endParaRPr kumimoji="1" lang="en-US" altLang="ja-JP" sz="1100" b="1" dirty="0" smtClean="0">
                        <a:solidFill>
                          <a:schemeClr val="tx1"/>
                        </a:solidFill>
                      </a:endParaRPr>
                    </a:p>
                    <a:p>
                      <a:pPr marL="177800" indent="-177800" algn="l">
                        <a:buFont typeface="Arial" pitchFamily="34" charset="0"/>
                        <a:buChar char="•"/>
                      </a:pPr>
                      <a:r>
                        <a:rPr kumimoji="1" lang="ja-JP" altLang="en-US" sz="1100" b="1" dirty="0" smtClean="0">
                          <a:solidFill>
                            <a:schemeClr val="tx1"/>
                          </a:solidFill>
                        </a:rPr>
                        <a:t>入院の減少（介護への移行）：</a:t>
                      </a:r>
                      <a:r>
                        <a:rPr kumimoji="1" lang="en-US" altLang="ja-JP" sz="1100" b="1" dirty="0" smtClean="0">
                          <a:solidFill>
                            <a:schemeClr val="tx1"/>
                          </a:solidFill>
                        </a:rPr>
                        <a:t>14</a:t>
                      </a:r>
                      <a:r>
                        <a:rPr kumimoji="1" lang="ja-JP" altLang="en-US" sz="1100" b="1" dirty="0" smtClean="0">
                          <a:solidFill>
                            <a:schemeClr val="tx1"/>
                          </a:solidFill>
                        </a:rPr>
                        <a:t>万人増</a:t>
                      </a:r>
                      <a:endParaRPr kumimoji="1" lang="ja-JP" altLang="en-US" sz="1100" b="1" dirty="0">
                        <a:solidFill>
                          <a:schemeClr val="tx1"/>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r>
              <a:tr h="1080000">
                <a:tc>
                  <a:txBody>
                    <a:bodyPr/>
                    <a:lstStyle>
                      <a:defPPr>
                        <a:defRPr lang="ja-JP"/>
                      </a:defPPr>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r"/>
                      <a:r>
                        <a:rPr kumimoji="1" lang="en-US" altLang="ja-JP" sz="1600" b="1" dirty="0" smtClean="0">
                          <a:solidFill>
                            <a:schemeClr val="tx1"/>
                          </a:solidFill>
                        </a:rPr>
                        <a:t>463</a:t>
                      </a:r>
                      <a:r>
                        <a:rPr kumimoji="1" lang="ja-JP" altLang="en-US" sz="1600" b="1" dirty="0" smtClean="0">
                          <a:solidFill>
                            <a:schemeClr val="tx1"/>
                          </a:solidFill>
                        </a:rPr>
                        <a:t>万人分（</a:t>
                      </a:r>
                      <a:r>
                        <a:rPr kumimoji="1" lang="en-US" altLang="ja-JP" sz="1600" b="1" dirty="0" smtClean="0">
                          <a:solidFill>
                            <a:schemeClr val="tx1"/>
                          </a:solidFill>
                        </a:rPr>
                        <a:t>1.5</a:t>
                      </a:r>
                      <a:r>
                        <a:rPr kumimoji="1" lang="ja-JP" altLang="en-US" sz="1600" b="1" dirty="0" smtClean="0">
                          <a:solidFill>
                            <a:schemeClr val="tx1"/>
                          </a:solidFill>
                        </a:rPr>
                        <a:t>倍）</a:t>
                      </a:r>
                      <a:endParaRPr kumimoji="1" lang="en-US" altLang="ja-JP" sz="1600" b="1" dirty="0" smtClean="0">
                        <a:solidFill>
                          <a:schemeClr val="tx1"/>
                        </a:solidFill>
                      </a:endParaRPr>
                    </a:p>
                    <a:p>
                      <a:pPr algn="r">
                        <a:spcBef>
                          <a:spcPts val="600"/>
                        </a:spcBef>
                      </a:pPr>
                      <a:r>
                        <a:rPr kumimoji="1" lang="en-US" altLang="ja-JP" sz="1600" b="1" dirty="0" smtClean="0">
                          <a:solidFill>
                            <a:schemeClr val="tx1"/>
                          </a:solidFill>
                        </a:rPr>
                        <a:t>40</a:t>
                      </a:r>
                      <a:r>
                        <a:rPr kumimoji="1" lang="ja-JP" altLang="en-US" sz="1600" b="1" dirty="0" smtClean="0">
                          <a:solidFill>
                            <a:schemeClr val="tx1"/>
                          </a:solidFill>
                        </a:rPr>
                        <a:t>万人分（</a:t>
                      </a:r>
                      <a:r>
                        <a:rPr kumimoji="1" lang="en-US" altLang="ja-JP" sz="1600" b="1" dirty="0" smtClean="0">
                          <a:solidFill>
                            <a:schemeClr val="tx1"/>
                          </a:solidFill>
                        </a:rPr>
                        <a:t>7.6</a:t>
                      </a:r>
                      <a:r>
                        <a:rPr kumimoji="1" lang="ja-JP" altLang="en-US" sz="1600" b="1" dirty="0" smtClean="0">
                          <a:solidFill>
                            <a:schemeClr val="tx1"/>
                          </a:solidFill>
                        </a:rPr>
                        <a:t>倍）</a:t>
                      </a:r>
                      <a:endParaRPr kumimoji="1" lang="en-US" altLang="ja-JP" sz="1600" b="1" dirty="0" smtClean="0">
                        <a:solidFill>
                          <a:schemeClr val="tx1"/>
                        </a:solidFill>
                      </a:endParaRPr>
                    </a:p>
                    <a:p>
                      <a:pPr algn="r"/>
                      <a:endParaRPr kumimoji="1" lang="en-US" altLang="ja-JP" sz="1000" b="1" dirty="0" smtClean="0">
                        <a:solidFill>
                          <a:schemeClr val="tx1"/>
                        </a:solidFill>
                      </a:endParaRPr>
                    </a:p>
                    <a:p>
                      <a:pPr algn="r"/>
                      <a:r>
                        <a:rPr kumimoji="1" lang="en-US" altLang="ja-JP" sz="1600" b="1" dirty="0" smtClean="0">
                          <a:solidFill>
                            <a:schemeClr val="tx1"/>
                          </a:solidFill>
                        </a:rPr>
                        <a:t>15</a:t>
                      </a:r>
                      <a:r>
                        <a:rPr kumimoji="1" lang="ja-JP" altLang="en-US" sz="1600" b="1" dirty="0" smtClean="0">
                          <a:solidFill>
                            <a:schemeClr val="tx1"/>
                          </a:solidFill>
                        </a:rPr>
                        <a:t>万人分（－）</a:t>
                      </a:r>
                      <a:endParaRPr kumimoji="1" lang="ja-JP" altLang="en-US" sz="1600" b="1" dirty="0">
                        <a:solidFill>
                          <a:schemeClr val="tx1"/>
                        </a:solidFill>
                      </a:endParaRPr>
                    </a:p>
                  </a:txBody>
                  <a:tcPr>
                    <a:lnL w="12700" cmpd="sng">
                      <a:solidFill>
                        <a:sysClr val="windowText" lastClr="000000"/>
                      </a:solidFill>
                    </a:lnL>
                    <a:lnR w="12700" cmpd="sng">
                      <a:solidFill>
                        <a:sysClr val="windowText" lastClr="000000"/>
                      </a:solidFill>
                    </a:lnR>
                    <a:lnT w="28575"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ysClr val="window" lastClr="FFFFFF"/>
                    </a:solidFill>
                  </a:tcPr>
                </a:tc>
              </a:tr>
              <a:tr h="881502">
                <a:tc>
                  <a:txBody>
                    <a:bodyPr/>
                    <a:lstStyle>
                      <a:defPPr>
                        <a:defRPr lang="ja-JP"/>
                      </a:defPPr>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r"/>
                      <a:r>
                        <a:rPr kumimoji="1" lang="en-US" altLang="ja-JP" sz="1600" b="1" dirty="0" smtClean="0">
                          <a:solidFill>
                            <a:schemeClr val="tx1"/>
                          </a:solidFill>
                        </a:rPr>
                        <a:t>62</a:t>
                      </a:r>
                      <a:r>
                        <a:rPr kumimoji="1" lang="ja-JP" altLang="en-US" sz="1600" b="1" dirty="0" smtClean="0">
                          <a:solidFill>
                            <a:schemeClr val="tx1"/>
                          </a:solidFill>
                        </a:rPr>
                        <a:t>万人分（</a:t>
                      </a:r>
                      <a:r>
                        <a:rPr kumimoji="1" lang="en-US" altLang="ja-JP" sz="1600" b="1" dirty="0" smtClean="0">
                          <a:solidFill>
                            <a:schemeClr val="tx1"/>
                          </a:solidFill>
                        </a:rPr>
                        <a:t>1.9</a:t>
                      </a:r>
                      <a:r>
                        <a:rPr kumimoji="1" lang="ja-JP" altLang="en-US" sz="1600" b="1" dirty="0" smtClean="0">
                          <a:solidFill>
                            <a:schemeClr val="tx1"/>
                          </a:solidFill>
                        </a:rPr>
                        <a:t>倍）</a:t>
                      </a:r>
                      <a:endParaRPr kumimoji="1" lang="en-US" altLang="ja-JP" sz="1600" b="1" dirty="0" smtClean="0">
                        <a:solidFill>
                          <a:schemeClr val="tx1"/>
                        </a:solidFill>
                      </a:endParaRPr>
                    </a:p>
                    <a:p>
                      <a:pPr algn="r">
                        <a:spcBef>
                          <a:spcPts val="600"/>
                        </a:spcBef>
                      </a:pPr>
                      <a:r>
                        <a:rPr kumimoji="1" lang="en-US" altLang="ja-JP" sz="1600" b="1" dirty="0" smtClean="0">
                          <a:solidFill>
                            <a:schemeClr val="tx1"/>
                          </a:solidFill>
                        </a:rPr>
                        <a:t>24</a:t>
                      </a:r>
                      <a:r>
                        <a:rPr kumimoji="1" lang="ja-JP" altLang="en-US" sz="1600" b="1" dirty="0" smtClean="0">
                          <a:solidFill>
                            <a:schemeClr val="tx1"/>
                          </a:solidFill>
                        </a:rPr>
                        <a:t>万人分（</a:t>
                      </a:r>
                      <a:r>
                        <a:rPr kumimoji="1" lang="en-US" altLang="ja-JP" sz="1600" b="1" dirty="0" smtClean="0">
                          <a:solidFill>
                            <a:schemeClr val="tx1"/>
                          </a:solidFill>
                        </a:rPr>
                        <a:t>1.5</a:t>
                      </a:r>
                      <a:r>
                        <a:rPr kumimoji="1" lang="ja-JP" altLang="en-US" sz="1600" b="1" dirty="0" smtClean="0">
                          <a:solidFill>
                            <a:schemeClr val="tx1"/>
                          </a:solidFill>
                        </a:rPr>
                        <a:t>倍）</a:t>
                      </a:r>
                      <a:endParaRPr kumimoji="1" lang="en-US" altLang="ja-JP" sz="1600" b="1" dirty="0" smtClean="0">
                        <a:solidFill>
                          <a:schemeClr val="tx1"/>
                        </a:solidFill>
                      </a:endParaRPr>
                    </a:p>
                    <a:p>
                      <a:pPr algn="r"/>
                      <a:r>
                        <a:rPr kumimoji="1" lang="en-US" altLang="ja-JP" sz="1600" b="1" dirty="0" smtClean="0">
                          <a:solidFill>
                            <a:schemeClr val="tx1"/>
                          </a:solidFill>
                        </a:rPr>
                        <a:t>37</a:t>
                      </a:r>
                      <a:r>
                        <a:rPr kumimoji="1" lang="ja-JP" altLang="en-US" sz="1600" b="1" dirty="0" smtClean="0">
                          <a:solidFill>
                            <a:schemeClr val="tx1"/>
                          </a:solidFill>
                        </a:rPr>
                        <a:t>万人分（</a:t>
                      </a:r>
                      <a:r>
                        <a:rPr kumimoji="1" lang="en-US" altLang="ja-JP" sz="1600" b="1" dirty="0" smtClean="0">
                          <a:solidFill>
                            <a:schemeClr val="tx1"/>
                          </a:solidFill>
                        </a:rPr>
                        <a:t>2.2</a:t>
                      </a:r>
                      <a:r>
                        <a:rPr kumimoji="1" lang="ja-JP" altLang="en-US" sz="1600" b="1" dirty="0" smtClean="0">
                          <a:solidFill>
                            <a:schemeClr val="tx1"/>
                          </a:solidFill>
                        </a:rPr>
                        <a:t>倍）</a:t>
                      </a:r>
                      <a:endParaRPr kumimoji="1" lang="en-US" altLang="ja-JP" sz="1600" b="1" dirty="0" smtClean="0">
                        <a:solidFill>
                          <a:schemeClr val="tx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r>
              <a:tr h="1210198">
                <a:tc>
                  <a:txBody>
                    <a:bodyPr/>
                    <a:lstStyle>
                      <a:defPPr>
                        <a:defRPr lang="ja-JP"/>
                      </a:defPPr>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r"/>
                      <a:r>
                        <a:rPr kumimoji="1" lang="en-US" altLang="ja-JP" sz="1600" b="1" dirty="0" smtClean="0">
                          <a:solidFill>
                            <a:schemeClr val="tx1"/>
                          </a:solidFill>
                        </a:rPr>
                        <a:t>133</a:t>
                      </a:r>
                      <a:r>
                        <a:rPr kumimoji="1" lang="ja-JP" altLang="en-US" sz="1600" b="1" dirty="0" smtClean="0">
                          <a:solidFill>
                            <a:schemeClr val="tx1"/>
                          </a:solidFill>
                        </a:rPr>
                        <a:t>万人分（</a:t>
                      </a:r>
                      <a:r>
                        <a:rPr kumimoji="1" lang="en-US" altLang="ja-JP" sz="1600" b="1" dirty="0" smtClean="0">
                          <a:solidFill>
                            <a:schemeClr val="tx1"/>
                          </a:solidFill>
                        </a:rPr>
                        <a:t>1.4</a:t>
                      </a:r>
                      <a:r>
                        <a:rPr kumimoji="1" lang="ja-JP" altLang="en-US" sz="1600" b="1" dirty="0" smtClean="0">
                          <a:solidFill>
                            <a:schemeClr val="tx1"/>
                          </a:solidFill>
                        </a:rPr>
                        <a:t>倍）</a:t>
                      </a:r>
                      <a:endParaRPr kumimoji="1" lang="en-US" altLang="ja-JP" sz="1600" b="1" dirty="0" smtClean="0">
                        <a:solidFill>
                          <a:schemeClr val="tx1"/>
                        </a:solidFill>
                      </a:endParaRPr>
                    </a:p>
                    <a:p>
                      <a:pPr algn="r">
                        <a:spcBef>
                          <a:spcPts val="600"/>
                        </a:spcBef>
                      </a:pPr>
                      <a:r>
                        <a:rPr kumimoji="1" lang="en-US" altLang="ja-JP" sz="1600" b="1" dirty="0" smtClean="0">
                          <a:solidFill>
                            <a:schemeClr val="tx1"/>
                          </a:solidFill>
                        </a:rPr>
                        <a:t>73</a:t>
                      </a:r>
                      <a:r>
                        <a:rPr kumimoji="1" lang="ja-JP" altLang="en-US" sz="1600" b="1" dirty="0" smtClean="0">
                          <a:solidFill>
                            <a:schemeClr val="tx1"/>
                          </a:solidFill>
                        </a:rPr>
                        <a:t>万人分（</a:t>
                      </a:r>
                      <a:r>
                        <a:rPr kumimoji="1" lang="en-US" altLang="ja-JP" sz="1600" b="1" dirty="0" smtClean="0">
                          <a:solidFill>
                            <a:schemeClr val="tx1"/>
                          </a:solidFill>
                        </a:rPr>
                        <a:t>1.4</a:t>
                      </a:r>
                      <a:r>
                        <a:rPr kumimoji="1" lang="ja-JP" altLang="en-US" sz="1600" b="1" dirty="0" smtClean="0">
                          <a:solidFill>
                            <a:schemeClr val="tx1"/>
                          </a:solidFill>
                        </a:rPr>
                        <a:t>倍）</a:t>
                      </a:r>
                      <a:endParaRPr kumimoji="1" lang="en-US" altLang="ja-JP" sz="1600" b="1" dirty="0" smtClean="0">
                        <a:solidFill>
                          <a:schemeClr val="tx1"/>
                        </a:solidFill>
                      </a:endParaRPr>
                    </a:p>
                    <a:p>
                      <a:pPr algn="r"/>
                      <a:r>
                        <a:rPr kumimoji="1" lang="ja-JP" altLang="en-US" sz="1100" b="1" dirty="0" smtClean="0">
                          <a:solidFill>
                            <a:schemeClr val="tx1"/>
                          </a:solidFill>
                        </a:rPr>
                        <a:t>（うちユニット</a:t>
                      </a:r>
                      <a:r>
                        <a:rPr kumimoji="1" lang="en-US" altLang="ja-JP" sz="1100" b="1" dirty="0" smtClean="0">
                          <a:solidFill>
                            <a:schemeClr val="tx1"/>
                          </a:solidFill>
                        </a:rPr>
                        <a:t>51</a:t>
                      </a:r>
                      <a:r>
                        <a:rPr kumimoji="1" lang="ja-JP" altLang="en-US" sz="1100" b="1" dirty="0" smtClean="0">
                          <a:solidFill>
                            <a:schemeClr val="tx1"/>
                          </a:solidFill>
                        </a:rPr>
                        <a:t>万人分（</a:t>
                      </a:r>
                      <a:r>
                        <a:rPr kumimoji="1" lang="en-US" altLang="ja-JP" sz="1100" b="1" dirty="0" smtClean="0">
                          <a:solidFill>
                            <a:schemeClr val="tx1"/>
                          </a:solidFill>
                        </a:rPr>
                        <a:t>70</a:t>
                      </a:r>
                      <a:r>
                        <a:rPr kumimoji="1" lang="ja-JP" altLang="en-US" sz="1100" b="1" dirty="0" smtClean="0">
                          <a:solidFill>
                            <a:schemeClr val="tx1"/>
                          </a:solidFill>
                        </a:rPr>
                        <a:t>％））</a:t>
                      </a:r>
                      <a:endParaRPr kumimoji="1" lang="en-US" altLang="ja-JP" sz="1100" b="1" dirty="0" smtClean="0">
                        <a:solidFill>
                          <a:schemeClr val="tx1"/>
                        </a:solidFill>
                      </a:endParaRPr>
                    </a:p>
                    <a:p>
                      <a:pPr algn="r"/>
                      <a:r>
                        <a:rPr kumimoji="1" lang="en-US" altLang="ja-JP" sz="1600" b="1" dirty="0" smtClean="0">
                          <a:solidFill>
                            <a:schemeClr val="tx1"/>
                          </a:solidFill>
                        </a:rPr>
                        <a:t>60</a:t>
                      </a:r>
                      <a:r>
                        <a:rPr kumimoji="1" lang="ja-JP" altLang="en-US" sz="1600" b="1" dirty="0" smtClean="0">
                          <a:solidFill>
                            <a:schemeClr val="tx1"/>
                          </a:solidFill>
                        </a:rPr>
                        <a:t>万人分（</a:t>
                      </a:r>
                      <a:r>
                        <a:rPr kumimoji="1" lang="en-US" altLang="ja-JP" sz="1600" b="1" dirty="0" smtClean="0">
                          <a:solidFill>
                            <a:schemeClr val="tx1"/>
                          </a:solidFill>
                        </a:rPr>
                        <a:t>1.3</a:t>
                      </a:r>
                      <a:r>
                        <a:rPr kumimoji="1" lang="ja-JP" altLang="en-US" sz="1600" b="1" dirty="0" smtClean="0">
                          <a:solidFill>
                            <a:schemeClr val="tx1"/>
                          </a:solidFill>
                        </a:rPr>
                        <a:t>倍）</a:t>
                      </a:r>
                      <a:endParaRPr kumimoji="1" lang="en-US" altLang="ja-JP" sz="1600" b="1" dirty="0" smtClean="0">
                        <a:solidFill>
                          <a:schemeClr val="tx1"/>
                        </a:solidFill>
                      </a:endParaRPr>
                    </a:p>
                    <a:p>
                      <a:pPr algn="r"/>
                      <a:r>
                        <a:rPr kumimoji="1" lang="ja-JP" altLang="en-US" sz="1100" b="1" dirty="0" smtClean="0">
                          <a:solidFill>
                            <a:schemeClr val="tx1"/>
                          </a:solidFill>
                        </a:rPr>
                        <a:t>（うちユニット</a:t>
                      </a:r>
                      <a:r>
                        <a:rPr kumimoji="1" lang="en-US" altLang="ja-JP" sz="1100" b="1" dirty="0" smtClean="0">
                          <a:solidFill>
                            <a:schemeClr val="tx1"/>
                          </a:solidFill>
                        </a:rPr>
                        <a:t>29</a:t>
                      </a:r>
                      <a:r>
                        <a:rPr kumimoji="1" lang="ja-JP" altLang="en-US" sz="1100" b="1" dirty="0" smtClean="0">
                          <a:solidFill>
                            <a:schemeClr val="tx1"/>
                          </a:solidFill>
                        </a:rPr>
                        <a:t>万人部（</a:t>
                      </a:r>
                      <a:r>
                        <a:rPr kumimoji="1" lang="en-US" altLang="ja-JP" sz="1100" b="1" dirty="0" smtClean="0">
                          <a:solidFill>
                            <a:schemeClr val="tx1"/>
                          </a:solidFill>
                        </a:rPr>
                        <a:t>50</a:t>
                      </a:r>
                      <a:r>
                        <a:rPr kumimoji="1" lang="ja-JP" altLang="en-US" sz="1100" b="1" dirty="0" smtClean="0">
                          <a:solidFill>
                            <a:schemeClr val="tx1"/>
                          </a:solidFill>
                        </a:rPr>
                        <a:t>％）</a:t>
                      </a:r>
                      <a:endParaRPr kumimoji="1" lang="en-US" altLang="ja-JP" sz="1100" b="1" dirty="0" smtClean="0">
                        <a:solidFill>
                          <a:schemeClr val="tx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r>
            </a:tbl>
          </a:graphicData>
        </a:graphic>
      </p:graphicFrame>
      <p:sp>
        <p:nvSpPr>
          <p:cNvPr id="75" name="右矢印 74"/>
          <p:cNvSpPr/>
          <p:nvPr/>
        </p:nvSpPr>
        <p:spPr>
          <a:xfrm>
            <a:off x="4008764" y="2765852"/>
            <a:ext cx="2566012" cy="2592288"/>
          </a:xfrm>
          <a:prstGeom prst="rightArrow">
            <a:avLst>
              <a:gd name="adj1" fmla="val 50000"/>
              <a:gd name="adj2" fmla="val 7560"/>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ja-JP" altLang="en-US" kern="0">
              <a:solidFill>
                <a:sysClr val="window" lastClr="FFFFFF"/>
              </a:solidFill>
            </a:endParaRPr>
          </a:p>
        </p:txBody>
      </p:sp>
      <p:graphicFrame>
        <p:nvGraphicFramePr>
          <p:cNvPr id="76" name="表 75"/>
          <p:cNvGraphicFramePr>
            <a:graphicFrameLocks noGrp="1"/>
          </p:cNvGraphicFramePr>
          <p:nvPr>
            <p:extLst>
              <p:ext uri="{D42A27DB-BD31-4B8C-83A1-F6EECF244321}">
                <p14:modId xmlns:p14="http://schemas.microsoft.com/office/powerpoint/2010/main" val="938435214"/>
              </p:ext>
            </p:extLst>
          </p:nvPr>
        </p:nvGraphicFramePr>
        <p:xfrm>
          <a:off x="4293708" y="1508787"/>
          <a:ext cx="1944000" cy="3897600"/>
        </p:xfrm>
        <a:graphic>
          <a:graphicData uri="http://schemas.openxmlformats.org/drawingml/2006/table">
            <a:tbl>
              <a:tblPr firstRow="1" bandRow="1"/>
              <a:tblGrid>
                <a:gridCol w="1944000"/>
              </a:tblGrid>
              <a:tr h="684000">
                <a:tc>
                  <a:txBody>
                    <a:bodyPr/>
                    <a:lstStyle>
                      <a:defPPr>
                        <a:defRPr lang="ja-JP"/>
                      </a:defPPr>
                      <a:lvl1pPr marL="0" algn="l" defTabSz="914400" rtl="0" eaLnBrk="1" latinLnBrk="0" hangingPunct="1">
                        <a:defRPr kumimoji="1" sz="1800" b="1" kern="1200">
                          <a:solidFill>
                            <a:schemeClr val="lt1"/>
                          </a:solidFill>
                          <a:latin typeface="Arial"/>
                          <a:ea typeface="ＭＳ Ｐゴシック"/>
                        </a:defRPr>
                      </a:lvl1pPr>
                      <a:lvl2pPr marL="457200" algn="l" defTabSz="914400" rtl="0" eaLnBrk="1" latinLnBrk="0" hangingPunct="1">
                        <a:defRPr kumimoji="1" sz="1800" b="1" kern="1200">
                          <a:solidFill>
                            <a:schemeClr val="lt1"/>
                          </a:solidFill>
                          <a:latin typeface="Arial"/>
                          <a:ea typeface="ＭＳ Ｐゴシック"/>
                        </a:defRPr>
                      </a:lvl2pPr>
                      <a:lvl3pPr marL="914400" algn="l" defTabSz="914400" rtl="0" eaLnBrk="1" latinLnBrk="0" hangingPunct="1">
                        <a:defRPr kumimoji="1" sz="1800" b="1" kern="1200">
                          <a:solidFill>
                            <a:schemeClr val="lt1"/>
                          </a:solidFill>
                          <a:latin typeface="Arial"/>
                          <a:ea typeface="ＭＳ Ｐゴシック"/>
                        </a:defRPr>
                      </a:lvl3pPr>
                      <a:lvl4pPr marL="1371600" algn="l" defTabSz="914400" rtl="0" eaLnBrk="1" latinLnBrk="0" hangingPunct="1">
                        <a:defRPr kumimoji="1" sz="1800" b="1" kern="1200">
                          <a:solidFill>
                            <a:schemeClr val="lt1"/>
                          </a:solidFill>
                          <a:latin typeface="Arial"/>
                          <a:ea typeface="ＭＳ Ｐゴシック"/>
                        </a:defRPr>
                      </a:lvl4pPr>
                      <a:lvl5pPr marL="1828800" algn="l" defTabSz="914400" rtl="0" eaLnBrk="1" latinLnBrk="0" hangingPunct="1">
                        <a:defRPr kumimoji="1" sz="1800" b="1" kern="1200">
                          <a:solidFill>
                            <a:schemeClr val="lt1"/>
                          </a:solidFill>
                          <a:latin typeface="Arial"/>
                          <a:ea typeface="ＭＳ Ｐゴシック"/>
                        </a:defRPr>
                      </a:lvl5pPr>
                      <a:lvl6pPr marL="2286000" algn="l" defTabSz="914400" rtl="0" eaLnBrk="1" latinLnBrk="0" hangingPunct="1">
                        <a:defRPr kumimoji="1" sz="1800" b="1" kern="1200">
                          <a:solidFill>
                            <a:schemeClr val="lt1"/>
                          </a:solidFill>
                          <a:latin typeface="Arial"/>
                          <a:ea typeface="ＭＳ Ｐゴシック"/>
                        </a:defRPr>
                      </a:lvl6pPr>
                      <a:lvl7pPr marL="2743200" algn="l" defTabSz="914400" rtl="0" eaLnBrk="1" latinLnBrk="0" hangingPunct="1">
                        <a:defRPr kumimoji="1" sz="1800" b="1" kern="1200">
                          <a:solidFill>
                            <a:schemeClr val="lt1"/>
                          </a:solidFill>
                          <a:latin typeface="Arial"/>
                          <a:ea typeface="ＭＳ Ｐゴシック"/>
                        </a:defRPr>
                      </a:lvl7pPr>
                      <a:lvl8pPr marL="3200400" algn="l" defTabSz="914400" rtl="0" eaLnBrk="1" latinLnBrk="0" hangingPunct="1">
                        <a:defRPr kumimoji="1" sz="1800" b="1" kern="1200">
                          <a:solidFill>
                            <a:schemeClr val="lt1"/>
                          </a:solidFill>
                          <a:latin typeface="Arial"/>
                          <a:ea typeface="ＭＳ Ｐゴシック"/>
                        </a:defRPr>
                      </a:lvl8pPr>
                      <a:lvl9pPr marL="3657600" algn="l" defTabSz="914400" rtl="0" eaLnBrk="1" latinLnBrk="0" hangingPunct="1">
                        <a:defRPr kumimoji="1" sz="1800" b="1" kern="1200">
                          <a:solidFill>
                            <a:schemeClr val="lt1"/>
                          </a:solidFill>
                          <a:latin typeface="Arial"/>
                          <a:ea typeface="ＭＳ Ｐゴシック"/>
                        </a:defRPr>
                      </a:lvl9pPr>
                    </a:lstStyle>
                    <a:p>
                      <a:pPr algn="r"/>
                      <a:r>
                        <a:rPr kumimoji="1" lang="en-US" altLang="ja-JP" sz="1600" b="0" dirty="0" smtClean="0">
                          <a:solidFill>
                            <a:schemeClr val="tx1"/>
                          </a:solidFill>
                        </a:rPr>
                        <a:t>663</a:t>
                      </a:r>
                      <a:r>
                        <a:rPr kumimoji="1" lang="ja-JP" altLang="en-US" sz="1600" b="0" dirty="0" smtClean="0">
                          <a:solidFill>
                            <a:schemeClr val="tx1"/>
                          </a:solidFill>
                        </a:rPr>
                        <a:t>万人（</a:t>
                      </a:r>
                      <a:r>
                        <a:rPr kumimoji="1" lang="en-US" altLang="ja-JP" sz="1600" b="0" dirty="0" smtClean="0">
                          <a:solidFill>
                            <a:schemeClr val="tx1"/>
                          </a:solidFill>
                        </a:rPr>
                        <a:t>1.5</a:t>
                      </a:r>
                      <a:r>
                        <a:rPr kumimoji="1" lang="ja-JP" altLang="en-US" sz="1600" b="0" dirty="0" smtClean="0">
                          <a:solidFill>
                            <a:schemeClr val="tx1"/>
                          </a:solidFill>
                        </a:rPr>
                        <a:t>倍）　　</a:t>
                      </a:r>
                      <a:endParaRPr kumimoji="1" lang="en-US" altLang="ja-JP" sz="1600" b="0" dirty="0" smtClean="0">
                        <a:solidFill>
                          <a:schemeClr val="tx1"/>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r>
              <a:tr h="1080000">
                <a:tc>
                  <a:txBody>
                    <a:bodyPr/>
                    <a:lstStyle>
                      <a:defPPr>
                        <a:defRPr lang="ja-JP"/>
                      </a:defPPr>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r"/>
                      <a:r>
                        <a:rPr kumimoji="1" lang="en-US" altLang="ja-JP" sz="1600" b="0" dirty="0" smtClean="0">
                          <a:solidFill>
                            <a:schemeClr val="tx1"/>
                          </a:solidFill>
                        </a:rPr>
                        <a:t>447</a:t>
                      </a:r>
                      <a:r>
                        <a:rPr kumimoji="1" lang="ja-JP" altLang="en-US" sz="1600" b="0" dirty="0" smtClean="0">
                          <a:solidFill>
                            <a:schemeClr val="tx1"/>
                          </a:solidFill>
                        </a:rPr>
                        <a:t>万人分（</a:t>
                      </a:r>
                      <a:r>
                        <a:rPr kumimoji="1" lang="en-US" altLang="ja-JP" sz="1600" b="0" dirty="0" smtClean="0">
                          <a:solidFill>
                            <a:schemeClr val="tx1"/>
                          </a:solidFill>
                        </a:rPr>
                        <a:t>1.4</a:t>
                      </a:r>
                      <a:r>
                        <a:rPr kumimoji="1" lang="ja-JP" altLang="en-US" sz="1600" b="0" dirty="0" smtClean="0">
                          <a:solidFill>
                            <a:schemeClr val="tx1"/>
                          </a:solidFill>
                        </a:rPr>
                        <a:t>倍）</a:t>
                      </a:r>
                      <a:endParaRPr kumimoji="1" lang="en-US" altLang="ja-JP" sz="1600" b="0" dirty="0" smtClean="0">
                        <a:solidFill>
                          <a:schemeClr val="tx1"/>
                        </a:solidFill>
                      </a:endParaRPr>
                    </a:p>
                    <a:p>
                      <a:pPr algn="r">
                        <a:spcBef>
                          <a:spcPts val="600"/>
                        </a:spcBef>
                      </a:pPr>
                      <a:r>
                        <a:rPr kumimoji="1" lang="en-US" altLang="ja-JP" sz="1600" b="0" dirty="0" smtClean="0">
                          <a:solidFill>
                            <a:schemeClr val="tx1"/>
                          </a:solidFill>
                        </a:rPr>
                        <a:t>8</a:t>
                      </a:r>
                      <a:r>
                        <a:rPr kumimoji="1" lang="ja-JP" altLang="en-US" sz="1600" b="0" dirty="0" smtClean="0">
                          <a:solidFill>
                            <a:schemeClr val="tx1"/>
                          </a:solidFill>
                        </a:rPr>
                        <a:t>万人分（</a:t>
                      </a:r>
                      <a:r>
                        <a:rPr kumimoji="1" lang="en-US" altLang="ja-JP" sz="1600" b="0" dirty="0" smtClean="0">
                          <a:solidFill>
                            <a:schemeClr val="tx1"/>
                          </a:solidFill>
                        </a:rPr>
                        <a:t>1.5</a:t>
                      </a:r>
                      <a:r>
                        <a:rPr kumimoji="1" lang="ja-JP" altLang="en-US" sz="1600" b="0" dirty="0" smtClean="0">
                          <a:solidFill>
                            <a:schemeClr val="tx1"/>
                          </a:solidFill>
                        </a:rPr>
                        <a:t>倍）</a:t>
                      </a:r>
                      <a:endParaRPr kumimoji="1" lang="en-US" altLang="ja-JP" sz="1600" b="0" dirty="0" smtClean="0">
                        <a:solidFill>
                          <a:schemeClr val="tx1"/>
                        </a:solidFill>
                      </a:endParaRPr>
                    </a:p>
                    <a:p>
                      <a:pPr algn="r"/>
                      <a:endParaRPr kumimoji="1" lang="en-US" altLang="ja-JP" sz="1000" dirty="0" smtClean="0"/>
                    </a:p>
                    <a:p>
                      <a:pPr algn="r"/>
                      <a:r>
                        <a:rPr kumimoji="1" lang="en-US" altLang="ja-JP" sz="1600" dirty="0" smtClean="0"/>
                        <a:t>―</a:t>
                      </a:r>
                    </a:p>
                  </a:txBody>
                  <a:tcPr>
                    <a:lnL w="12700" cap="flat" cmpd="sng" algn="ctr">
                      <a:solidFill>
                        <a:sysClr val="windowText" lastClr="000000"/>
                      </a:solidFill>
                      <a:prstDash val="dash"/>
                      <a:round/>
                      <a:headEnd type="none" w="med" len="med"/>
                      <a:tailEnd type="none" w="med" len="med"/>
                    </a:lnL>
                    <a:lnR w="12700" cap="flat" cmpd="sng" algn="ctr">
                      <a:solidFill>
                        <a:sysClr val="windowText" lastClr="000000"/>
                      </a:solidFill>
                      <a:prstDash val="dash"/>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dash"/>
                      <a:round/>
                      <a:headEnd type="none" w="med" len="med"/>
                      <a:tailEnd type="none" w="med" len="med"/>
                    </a:lnB>
                    <a:lnTlToBr w="12700" cmpd="sng">
                      <a:noFill/>
                      <a:prstDash val="solid"/>
                    </a:lnTlToBr>
                    <a:lnBlToTr w="12700" cmpd="sng">
                      <a:noFill/>
                      <a:prstDash val="solid"/>
                    </a:lnBlToTr>
                    <a:solidFill>
                      <a:sysClr val="window" lastClr="FFFFFF"/>
                    </a:solidFill>
                  </a:tcPr>
                </a:tc>
              </a:tr>
              <a:tr h="876763">
                <a:tc>
                  <a:txBody>
                    <a:bodyPr/>
                    <a:lstStyle>
                      <a:defPPr>
                        <a:defRPr lang="ja-JP"/>
                      </a:defPPr>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r"/>
                      <a:r>
                        <a:rPr kumimoji="1" lang="en-US" altLang="ja-JP" sz="1600" dirty="0" smtClean="0"/>
                        <a:t>52</a:t>
                      </a:r>
                      <a:r>
                        <a:rPr kumimoji="1" lang="ja-JP" altLang="en-US" sz="1600" dirty="0" smtClean="0"/>
                        <a:t>万人分（</a:t>
                      </a:r>
                      <a:r>
                        <a:rPr kumimoji="1" lang="en-US" altLang="ja-JP" sz="1600" dirty="0" smtClean="0"/>
                        <a:t>1.6</a:t>
                      </a:r>
                      <a:r>
                        <a:rPr kumimoji="1" lang="ja-JP" altLang="en-US" sz="1600" dirty="0" smtClean="0"/>
                        <a:t>倍）</a:t>
                      </a:r>
                      <a:endParaRPr kumimoji="1" lang="en-US" altLang="ja-JP" sz="1600" dirty="0" smtClean="0"/>
                    </a:p>
                    <a:p>
                      <a:pPr algn="r">
                        <a:spcBef>
                          <a:spcPts val="600"/>
                        </a:spcBef>
                      </a:pPr>
                      <a:r>
                        <a:rPr kumimoji="1" lang="en-US" altLang="ja-JP" sz="1600" dirty="0" smtClean="0"/>
                        <a:t>25</a:t>
                      </a:r>
                      <a:r>
                        <a:rPr kumimoji="1" lang="ja-JP" altLang="en-US" sz="1600" dirty="0" smtClean="0"/>
                        <a:t>万人分（</a:t>
                      </a:r>
                      <a:r>
                        <a:rPr kumimoji="1" lang="en-US" altLang="ja-JP" sz="1600" dirty="0" smtClean="0"/>
                        <a:t>1.6</a:t>
                      </a:r>
                      <a:r>
                        <a:rPr kumimoji="1" lang="ja-JP" altLang="en-US" sz="1600" dirty="0" smtClean="0"/>
                        <a:t>倍）</a:t>
                      </a:r>
                      <a:endParaRPr kumimoji="1" lang="en-US" altLang="ja-JP" sz="1600" dirty="0" smtClean="0"/>
                    </a:p>
                    <a:p>
                      <a:pPr algn="r"/>
                      <a:r>
                        <a:rPr kumimoji="1" lang="en-US" altLang="ja-JP" sz="1600" dirty="0" smtClean="0"/>
                        <a:t>27</a:t>
                      </a:r>
                      <a:r>
                        <a:rPr kumimoji="1" lang="ja-JP" altLang="en-US" sz="1600" dirty="0" smtClean="0"/>
                        <a:t>万人分（</a:t>
                      </a:r>
                      <a:r>
                        <a:rPr kumimoji="1" lang="en-US" altLang="ja-JP" sz="1600" dirty="0" smtClean="0"/>
                        <a:t>1.6</a:t>
                      </a:r>
                      <a:r>
                        <a:rPr kumimoji="1" lang="ja-JP" altLang="en-US" sz="1600" dirty="0" smtClean="0"/>
                        <a:t>倍）</a:t>
                      </a:r>
                      <a:endParaRPr kumimoji="1" lang="en-US" altLang="ja-JP" sz="1600" dirty="0" smtClean="0"/>
                    </a:p>
                  </a:txBody>
                  <a:tcPr>
                    <a:lnL w="12700" cap="flat" cmpd="sng" algn="ctr">
                      <a:solidFill>
                        <a:sysClr val="windowText" lastClr="000000"/>
                      </a:solidFill>
                      <a:prstDash val="dash"/>
                      <a:round/>
                      <a:headEnd type="none" w="med" len="med"/>
                      <a:tailEnd type="none" w="med" len="med"/>
                    </a:lnL>
                    <a:lnR w="12700" cap="flat" cmpd="sng" algn="ctr">
                      <a:solidFill>
                        <a:sysClr val="windowText" lastClr="000000"/>
                      </a:solidFill>
                      <a:prstDash val="dash"/>
                      <a:round/>
                      <a:headEnd type="none" w="med" len="med"/>
                      <a:tailEnd type="none" w="med" len="med"/>
                    </a:lnR>
                    <a:lnT w="12700" cap="flat" cmpd="sng" algn="ctr">
                      <a:solidFill>
                        <a:sysClr val="windowText" lastClr="000000"/>
                      </a:solidFill>
                      <a:prstDash val="dash"/>
                      <a:round/>
                      <a:headEnd type="none" w="med" len="med"/>
                      <a:tailEnd type="none" w="med" len="med"/>
                    </a:lnT>
                    <a:lnB w="12700" cap="flat" cmpd="sng" algn="ctr">
                      <a:solidFill>
                        <a:sysClr val="windowText" lastClr="000000"/>
                      </a:solidFill>
                      <a:prstDash val="dash"/>
                      <a:round/>
                      <a:headEnd type="none" w="med" len="med"/>
                      <a:tailEnd type="none" w="med" len="med"/>
                    </a:lnB>
                    <a:lnTlToBr w="12700" cmpd="sng">
                      <a:noFill/>
                      <a:prstDash val="solid"/>
                    </a:lnTlToBr>
                    <a:lnBlToTr w="12700" cmpd="sng">
                      <a:noFill/>
                      <a:prstDash val="solid"/>
                    </a:lnBlToTr>
                    <a:solidFill>
                      <a:sysClr val="window" lastClr="FFFFFF"/>
                    </a:solidFill>
                  </a:tcPr>
                </a:tc>
              </a:tr>
              <a:tr h="1203691">
                <a:tc>
                  <a:txBody>
                    <a:bodyPr/>
                    <a:lstStyle>
                      <a:defPPr>
                        <a:defRPr lang="ja-JP"/>
                      </a:defPPr>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r"/>
                      <a:r>
                        <a:rPr kumimoji="1" lang="en-US" altLang="ja-JP" sz="1600" dirty="0" smtClean="0"/>
                        <a:t>164</a:t>
                      </a:r>
                      <a:r>
                        <a:rPr kumimoji="1" lang="ja-JP" altLang="en-US" sz="1600" dirty="0" smtClean="0"/>
                        <a:t>万人分（</a:t>
                      </a:r>
                      <a:r>
                        <a:rPr kumimoji="1" lang="en-US" altLang="ja-JP" sz="1600" dirty="0" smtClean="0"/>
                        <a:t>1.7</a:t>
                      </a:r>
                      <a:r>
                        <a:rPr kumimoji="1" lang="ja-JP" altLang="en-US" sz="1600" dirty="0" smtClean="0"/>
                        <a:t>倍）</a:t>
                      </a:r>
                      <a:endParaRPr kumimoji="1" lang="en-US" altLang="ja-JP" sz="1600" dirty="0" smtClean="0"/>
                    </a:p>
                    <a:p>
                      <a:pPr algn="r">
                        <a:spcBef>
                          <a:spcPts val="600"/>
                        </a:spcBef>
                      </a:pPr>
                      <a:r>
                        <a:rPr kumimoji="1" lang="en-US" altLang="ja-JP" sz="1600" dirty="0" smtClean="0"/>
                        <a:t>87</a:t>
                      </a:r>
                      <a:r>
                        <a:rPr kumimoji="1" lang="ja-JP" altLang="en-US" sz="1600" dirty="0" smtClean="0"/>
                        <a:t>万人分（</a:t>
                      </a:r>
                      <a:r>
                        <a:rPr kumimoji="1" lang="en-US" altLang="ja-JP" sz="1600" dirty="0" smtClean="0"/>
                        <a:t>1.7</a:t>
                      </a:r>
                      <a:r>
                        <a:rPr kumimoji="1" lang="ja-JP" altLang="en-US" sz="1600" dirty="0" smtClean="0"/>
                        <a:t>倍）</a:t>
                      </a:r>
                      <a:endParaRPr kumimoji="1" lang="en-US" altLang="ja-JP" sz="1600" dirty="0" smtClean="0"/>
                    </a:p>
                    <a:p>
                      <a:pPr marL="0" marR="0" indent="0" algn="r" defTabSz="914278" rtl="0" eaLnBrk="1" fontAlgn="auto" latinLnBrk="0" hangingPunct="1">
                        <a:lnSpc>
                          <a:spcPct val="100000"/>
                        </a:lnSpc>
                        <a:spcBef>
                          <a:spcPts val="0"/>
                        </a:spcBef>
                        <a:spcAft>
                          <a:spcPts val="0"/>
                        </a:spcAft>
                        <a:buClrTx/>
                        <a:buSzTx/>
                        <a:buFontTx/>
                        <a:buNone/>
                        <a:tabLst/>
                        <a:defRPr/>
                      </a:pPr>
                      <a:r>
                        <a:rPr kumimoji="1" lang="ja-JP" altLang="en-US" sz="1100" dirty="0" smtClean="0"/>
                        <a:t>（うちユニット</a:t>
                      </a:r>
                      <a:r>
                        <a:rPr kumimoji="1" lang="en-US" altLang="ja-JP" sz="1100" dirty="0" smtClean="0"/>
                        <a:t>22</a:t>
                      </a:r>
                      <a:r>
                        <a:rPr kumimoji="1" lang="ja-JP" altLang="en-US" sz="1100" dirty="0" smtClean="0"/>
                        <a:t>万人分</a:t>
                      </a:r>
                      <a:r>
                        <a:rPr kumimoji="1" lang="en-US" altLang="ja-JP" sz="1100" dirty="0" smtClean="0"/>
                        <a:t>(26</a:t>
                      </a:r>
                      <a:r>
                        <a:rPr kumimoji="1" lang="ja-JP" altLang="en-US" sz="1100" dirty="0" smtClean="0"/>
                        <a:t>％））</a:t>
                      </a:r>
                      <a:endParaRPr kumimoji="1" lang="en-US" altLang="ja-JP" sz="1100" dirty="0" smtClean="0"/>
                    </a:p>
                    <a:p>
                      <a:pPr algn="r"/>
                      <a:r>
                        <a:rPr kumimoji="1" lang="en-US" altLang="ja-JP" sz="1600" dirty="0" smtClean="0"/>
                        <a:t>76</a:t>
                      </a:r>
                      <a:r>
                        <a:rPr kumimoji="1" lang="ja-JP" altLang="en-US" sz="1600" dirty="0" smtClean="0"/>
                        <a:t>万人分（</a:t>
                      </a:r>
                      <a:r>
                        <a:rPr kumimoji="1" lang="en-US" altLang="ja-JP" sz="1600" dirty="0" smtClean="0"/>
                        <a:t>1.6</a:t>
                      </a:r>
                      <a:r>
                        <a:rPr kumimoji="1" lang="ja-JP" altLang="en-US" sz="1600" dirty="0" smtClean="0"/>
                        <a:t>倍）</a:t>
                      </a:r>
                      <a:endParaRPr kumimoji="1" lang="en-US" altLang="ja-JP" sz="1600" dirty="0" smtClean="0"/>
                    </a:p>
                    <a:p>
                      <a:pPr marL="0" marR="0" indent="0" algn="r" defTabSz="914278" rtl="0" eaLnBrk="1" fontAlgn="auto" latinLnBrk="0" hangingPunct="1">
                        <a:lnSpc>
                          <a:spcPct val="100000"/>
                        </a:lnSpc>
                        <a:spcBef>
                          <a:spcPts val="0"/>
                        </a:spcBef>
                        <a:spcAft>
                          <a:spcPts val="0"/>
                        </a:spcAft>
                        <a:buClrTx/>
                        <a:buSzTx/>
                        <a:buFontTx/>
                        <a:buNone/>
                        <a:tabLst/>
                        <a:defRPr/>
                      </a:pPr>
                      <a:r>
                        <a:rPr kumimoji="1" lang="ja-JP" altLang="en-US" sz="1100" dirty="0" smtClean="0"/>
                        <a:t>（うちユニット</a:t>
                      </a:r>
                      <a:r>
                        <a:rPr kumimoji="1" lang="en-US" altLang="ja-JP" sz="1100" dirty="0" smtClean="0"/>
                        <a:t>4</a:t>
                      </a:r>
                      <a:r>
                        <a:rPr kumimoji="1" lang="ja-JP" altLang="en-US" sz="1100" dirty="0" smtClean="0"/>
                        <a:t>万人分（</a:t>
                      </a:r>
                      <a:r>
                        <a:rPr kumimoji="1" lang="en-US" altLang="ja-JP" sz="1100" dirty="0" smtClean="0"/>
                        <a:t>5</a:t>
                      </a:r>
                      <a:r>
                        <a:rPr kumimoji="1" lang="ja-JP" altLang="en-US" sz="1100" dirty="0" smtClean="0"/>
                        <a:t>％））</a:t>
                      </a:r>
                      <a:endParaRPr kumimoji="1" lang="en-US" altLang="ja-JP" sz="1100" b="0" dirty="0" smtClean="0">
                        <a:solidFill>
                          <a:schemeClr val="tx1"/>
                        </a:solidFill>
                      </a:endParaRPr>
                    </a:p>
                  </a:txBody>
                  <a:tcPr marL="0">
                    <a:lnL w="12700" cap="flat" cmpd="sng" algn="ctr">
                      <a:solidFill>
                        <a:sysClr val="windowText" lastClr="000000"/>
                      </a:solidFill>
                      <a:prstDash val="dash"/>
                      <a:round/>
                      <a:headEnd type="none" w="med" len="med"/>
                      <a:tailEnd type="none" w="med" len="med"/>
                    </a:lnL>
                    <a:lnR w="12700" cap="flat" cmpd="sng" algn="ctr">
                      <a:solidFill>
                        <a:sysClr val="windowText" lastClr="000000"/>
                      </a:solidFill>
                      <a:prstDash val="dash"/>
                      <a:round/>
                      <a:headEnd type="none" w="med" len="med"/>
                      <a:tailEnd type="none" w="med" len="med"/>
                    </a:lnR>
                    <a:lnT w="12700" cap="flat" cmpd="sng" algn="ctr">
                      <a:solidFill>
                        <a:sysClr val="windowText" lastClr="000000"/>
                      </a:solidFill>
                      <a:prstDash val="dash"/>
                      <a:round/>
                      <a:headEnd type="none" w="med" len="med"/>
                      <a:tailEnd type="none" w="med" len="med"/>
                    </a:lnT>
                    <a:lnB w="12700" cap="flat" cmpd="sng" algn="ctr">
                      <a:solidFill>
                        <a:sysClr val="windowText" lastClr="000000"/>
                      </a:solidFill>
                      <a:prstDash val="dash"/>
                      <a:round/>
                      <a:headEnd type="none" w="med" len="med"/>
                      <a:tailEnd type="none" w="med" len="med"/>
                    </a:lnB>
                    <a:lnTlToBr w="12700" cmpd="sng">
                      <a:noFill/>
                      <a:prstDash val="solid"/>
                    </a:lnTlToBr>
                    <a:lnBlToTr w="12700" cmpd="sng">
                      <a:noFill/>
                      <a:prstDash val="solid"/>
                    </a:lnBlToTr>
                    <a:solidFill>
                      <a:sysClr val="window" lastClr="FFFFFF"/>
                    </a:solidFill>
                  </a:tcPr>
                </a:tc>
              </a:tr>
            </a:tbl>
          </a:graphicData>
        </a:graphic>
      </p:graphicFrame>
      <p:sp>
        <p:nvSpPr>
          <p:cNvPr id="77" name="テキスト ボックス 76"/>
          <p:cNvSpPr txBox="1"/>
          <p:nvPr/>
        </p:nvSpPr>
        <p:spPr>
          <a:xfrm>
            <a:off x="200484" y="478958"/>
            <a:ext cx="9517057" cy="510141"/>
          </a:xfrm>
          <a:prstGeom prst="rect">
            <a:avLst/>
          </a:prstGeom>
          <a:solidFill>
            <a:srgbClr val="FFFFCC"/>
          </a:solidFill>
          <a:ln w="9525">
            <a:solidFill>
              <a:sysClr val="windowText" lastClr="000000"/>
            </a:solidFill>
          </a:ln>
        </p:spPr>
        <p:txBody>
          <a:bodyPr wrap="square" tIns="7200" bIns="7200" rtlCol="0" anchor="ctr">
            <a:noAutofit/>
          </a:bodyPr>
          <a:lstStyle/>
          <a:p>
            <a:pPr marL="174625" indent="-174625">
              <a:defRPr/>
            </a:pPr>
            <a:r>
              <a:rPr kumimoji="0" lang="ja-JP" altLang="en-US" sz="1400" kern="0" dirty="0" smtClean="0">
                <a:solidFill>
                  <a:prstClr val="black"/>
                </a:solidFill>
                <a:latin typeface="ＭＳ Ｐゴシック"/>
              </a:rPr>
              <a:t>○　現状の年齢階級別のサービス利用状況が続いたと仮定した場合（現状投影シナリオ）に比べ、改革シナリオでは在宅・居住系サービスを拡充。　　　　　　</a:t>
            </a:r>
            <a:r>
              <a:rPr lang="en-US" altLang="ja-JP" sz="1400" dirty="0" smtClean="0">
                <a:solidFill>
                  <a:prstClr val="black"/>
                </a:solidFill>
                <a:latin typeface="ＭＳ Ｐゴシック"/>
              </a:rPr>
              <a:t>※</a:t>
            </a:r>
            <a:r>
              <a:rPr lang="en-US" altLang="ja-JP" sz="1400" dirty="0">
                <a:solidFill>
                  <a:prstClr val="black"/>
                </a:solidFill>
                <a:latin typeface="ＭＳ Ｐゴシック"/>
              </a:rPr>
              <a:t>2025</a:t>
            </a:r>
            <a:r>
              <a:rPr lang="ja-JP" altLang="en-US" sz="1400" dirty="0">
                <a:solidFill>
                  <a:prstClr val="black"/>
                </a:solidFill>
                <a:latin typeface="ＭＳ Ｐゴシック"/>
              </a:rPr>
              <a:t>年度は社会保障に係る費用の将来推計について（平成</a:t>
            </a:r>
            <a:r>
              <a:rPr lang="en-US" altLang="ja-JP" sz="1400" dirty="0">
                <a:solidFill>
                  <a:prstClr val="black"/>
                </a:solidFill>
                <a:latin typeface="ＭＳ Ｐゴシック"/>
              </a:rPr>
              <a:t>24</a:t>
            </a:r>
            <a:r>
              <a:rPr lang="ja-JP" altLang="en-US" sz="1400" dirty="0">
                <a:solidFill>
                  <a:prstClr val="black"/>
                </a:solidFill>
                <a:latin typeface="ＭＳ Ｐゴシック"/>
              </a:rPr>
              <a:t>年３月） </a:t>
            </a:r>
            <a:endParaRPr kumimoji="0" lang="en-US" altLang="ja-JP" sz="1400" kern="0" dirty="0" smtClean="0">
              <a:solidFill>
                <a:prstClr val="black"/>
              </a:solidFill>
              <a:latin typeface="ＭＳ Ｐゴシック"/>
            </a:endParaRPr>
          </a:p>
        </p:txBody>
      </p:sp>
      <p:graphicFrame>
        <p:nvGraphicFramePr>
          <p:cNvPr id="78" name="表 77"/>
          <p:cNvGraphicFramePr>
            <a:graphicFrameLocks noGrp="1"/>
          </p:cNvGraphicFramePr>
          <p:nvPr>
            <p:extLst>
              <p:ext uri="{D42A27DB-BD31-4B8C-83A1-F6EECF244321}">
                <p14:modId xmlns:p14="http://schemas.microsoft.com/office/powerpoint/2010/main" val="1118449016"/>
              </p:ext>
            </p:extLst>
          </p:nvPr>
        </p:nvGraphicFramePr>
        <p:xfrm>
          <a:off x="195172" y="1508789"/>
          <a:ext cx="3777985" cy="3899640"/>
        </p:xfrm>
        <a:graphic>
          <a:graphicData uri="http://schemas.openxmlformats.org/drawingml/2006/table">
            <a:tbl>
              <a:tblPr firstRow="1" bandRow="1"/>
              <a:tblGrid>
                <a:gridCol w="1905985"/>
                <a:gridCol w="1872000"/>
              </a:tblGrid>
              <a:tr h="684000">
                <a:tc gridSpan="2">
                  <a:txBody>
                    <a:bodyPr/>
                    <a:lstStyle>
                      <a:defPPr>
                        <a:defRPr lang="ja-JP"/>
                      </a:defPPr>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4763" indent="0"/>
                      <a:r>
                        <a:rPr kumimoji="1" lang="ja-JP" altLang="en-US" sz="1600" dirty="0" smtClean="0"/>
                        <a:t>利用者数　　　　　　　　　　　　　</a:t>
                      </a:r>
                      <a:r>
                        <a:rPr kumimoji="1" lang="ja-JP" altLang="en-US" sz="1600" baseline="0" dirty="0" smtClean="0"/>
                        <a:t> 　  </a:t>
                      </a:r>
                      <a:r>
                        <a:rPr kumimoji="1" lang="en-US" altLang="ja-JP" sz="1600" baseline="0" dirty="0" smtClean="0"/>
                        <a:t>452</a:t>
                      </a:r>
                      <a:r>
                        <a:rPr kumimoji="1" lang="ja-JP" altLang="en-US" sz="1600" dirty="0" smtClean="0"/>
                        <a:t>万人</a:t>
                      </a:r>
                      <a:endParaRPr kumimoji="1" lang="ja-JP" altLang="en-US" sz="1600" dirty="0"/>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hMerge="1">
                  <a:txBody>
                    <a:bodyPr/>
                    <a:lstStyle/>
                    <a:p>
                      <a:pPr algn="r"/>
                      <a:endParaRPr kumimoji="1" lang="ja-JP" altLang="en-US" sz="1600" dirty="0"/>
                    </a:p>
                  </a:txBody>
                  <a:tcPr>
                    <a:solidFill>
                      <a:schemeClr val="bg1"/>
                    </a:solidFill>
                  </a:tcPr>
                </a:tc>
              </a:tr>
              <a:tr h="1044000">
                <a:tc>
                  <a:txBody>
                    <a:bodyPr/>
                    <a:lstStyle>
                      <a:defPPr>
                        <a:defRPr lang="ja-JP"/>
                      </a:defPPr>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r>
                        <a:rPr kumimoji="1" lang="ja-JP" altLang="en-US" sz="1600" dirty="0" smtClean="0"/>
                        <a:t>在宅介護</a:t>
                      </a:r>
                      <a:endParaRPr kumimoji="1" lang="en-US" altLang="ja-JP" sz="1600" dirty="0" smtClean="0"/>
                    </a:p>
                    <a:p>
                      <a:pPr>
                        <a:spcBef>
                          <a:spcPts val="600"/>
                        </a:spcBef>
                      </a:pPr>
                      <a:r>
                        <a:rPr kumimoji="1" lang="ja-JP" altLang="en-US" sz="1600" dirty="0" smtClean="0"/>
                        <a:t>　うち小規模多機能</a:t>
                      </a:r>
                      <a:endParaRPr kumimoji="1" lang="en-US" altLang="ja-JP" sz="1600" dirty="0" smtClean="0"/>
                    </a:p>
                    <a:p>
                      <a:pPr marL="87313" indent="0"/>
                      <a:r>
                        <a:rPr kumimoji="1" lang="ja-JP" altLang="en-US" sz="1400" dirty="0" smtClean="0"/>
                        <a:t>うち定期巡回・</a:t>
                      </a:r>
                      <a:endParaRPr kumimoji="1" lang="en-US" altLang="ja-JP" sz="1400" dirty="0" smtClean="0"/>
                    </a:p>
                    <a:p>
                      <a:pPr marL="87313" indent="0"/>
                      <a:r>
                        <a:rPr kumimoji="1" lang="ja-JP" altLang="en-US" sz="1400" dirty="0" smtClean="0"/>
                        <a:t>随時対応型サービス</a:t>
                      </a:r>
                      <a:endParaRPr kumimoji="1" lang="en-US" altLang="ja-JP" sz="1400" dirty="0" smtClean="0"/>
                    </a:p>
                  </a:txBody>
                  <a:tcPr>
                    <a:lnL w="12700" cmpd="sng">
                      <a:solidFill>
                        <a:sysClr val="windowText" lastClr="000000"/>
                      </a:solidFill>
                    </a:lnL>
                    <a:lnR w="12700" cmpd="sng">
                      <a:solidFill>
                        <a:sysClr val="windowText" lastClr="000000"/>
                      </a:solidFill>
                    </a:lnR>
                    <a:lnT w="28575"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defPPr>
                        <a:defRPr lang="ja-JP"/>
                      </a:defPPr>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r"/>
                      <a:r>
                        <a:rPr kumimoji="1" lang="en-US" altLang="ja-JP" sz="1600" dirty="0" smtClean="0"/>
                        <a:t>320</a:t>
                      </a:r>
                      <a:r>
                        <a:rPr kumimoji="1" lang="ja-JP" altLang="en-US" sz="1600" dirty="0" smtClean="0"/>
                        <a:t>万人分</a:t>
                      </a:r>
                      <a:endParaRPr kumimoji="1" lang="en-US" altLang="ja-JP" sz="1600" dirty="0" smtClean="0"/>
                    </a:p>
                    <a:p>
                      <a:pPr algn="r">
                        <a:spcBef>
                          <a:spcPts val="600"/>
                        </a:spcBef>
                      </a:pPr>
                      <a:r>
                        <a:rPr kumimoji="1" lang="en-US" altLang="ja-JP" sz="1600" dirty="0" smtClean="0"/>
                        <a:t>5</a:t>
                      </a:r>
                      <a:r>
                        <a:rPr kumimoji="1" lang="ja-JP" altLang="en-US" sz="1600" dirty="0" smtClean="0"/>
                        <a:t>万人分</a:t>
                      </a:r>
                      <a:endParaRPr kumimoji="1" lang="en-US" altLang="ja-JP" sz="1600" dirty="0" smtClean="0"/>
                    </a:p>
                    <a:p>
                      <a:pPr algn="r"/>
                      <a:endParaRPr kumimoji="1" lang="en-US" altLang="ja-JP" sz="1000" dirty="0" smtClean="0"/>
                    </a:p>
                    <a:p>
                      <a:pPr algn="r"/>
                      <a:r>
                        <a:rPr kumimoji="1" lang="en-US" altLang="ja-JP" sz="1600" dirty="0" smtClean="0"/>
                        <a:t>―</a:t>
                      </a:r>
                      <a:endParaRPr kumimoji="1" lang="ja-JP" altLang="en-US" sz="1600" dirty="0"/>
                    </a:p>
                  </a:txBody>
                  <a:tcPr>
                    <a:lnL w="12700" cmpd="sng">
                      <a:solidFill>
                        <a:sysClr val="windowText" lastClr="000000"/>
                      </a:solidFill>
                    </a:lnL>
                    <a:lnR w="12700" cmpd="sng">
                      <a:solidFill>
                        <a:sysClr val="windowText" lastClr="000000"/>
                      </a:solidFill>
                    </a:lnR>
                    <a:lnT w="28575"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ysClr val="window" lastClr="FFFFFF"/>
                    </a:solidFill>
                  </a:tcPr>
                </a:tc>
              </a:tr>
              <a:tr h="786821">
                <a:tc>
                  <a:txBody>
                    <a:bodyPr/>
                    <a:lstStyle>
                      <a:defPPr>
                        <a:defRPr lang="ja-JP"/>
                      </a:defPPr>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r>
                        <a:rPr kumimoji="1" lang="ja-JP" altLang="en-US" sz="1600" dirty="0" smtClean="0"/>
                        <a:t>居住系サービス</a:t>
                      </a:r>
                      <a:endParaRPr kumimoji="1" lang="en-US" altLang="ja-JP" sz="1600" dirty="0" smtClean="0"/>
                    </a:p>
                    <a:p>
                      <a:pPr>
                        <a:spcBef>
                          <a:spcPts val="600"/>
                        </a:spcBef>
                      </a:pPr>
                      <a:r>
                        <a:rPr kumimoji="1" lang="ja-JP" altLang="en-US" sz="1600" dirty="0" smtClean="0"/>
                        <a:t>　特定施設</a:t>
                      </a:r>
                      <a:endParaRPr kumimoji="1" lang="en-US" altLang="ja-JP" sz="1600" dirty="0" smtClean="0"/>
                    </a:p>
                    <a:p>
                      <a:r>
                        <a:rPr kumimoji="1" lang="ja-JP" altLang="en-US" sz="1600" dirty="0" smtClean="0"/>
                        <a:t>　グループホーム</a:t>
                      </a:r>
                      <a:endParaRPr kumimoji="1" lang="en-US" altLang="ja-JP" sz="1600" dirty="0" smtClean="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defPPr>
                        <a:defRPr lang="ja-JP"/>
                      </a:defPPr>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r"/>
                      <a:r>
                        <a:rPr kumimoji="1" lang="en-US" altLang="ja-JP" sz="1600" dirty="0" smtClean="0"/>
                        <a:t>33</a:t>
                      </a:r>
                      <a:r>
                        <a:rPr kumimoji="1" lang="ja-JP" altLang="en-US" sz="1600" dirty="0" smtClean="0"/>
                        <a:t>万人分</a:t>
                      </a:r>
                      <a:endParaRPr kumimoji="1" lang="en-US" altLang="ja-JP" sz="1600" dirty="0" smtClean="0"/>
                    </a:p>
                    <a:p>
                      <a:pPr algn="r">
                        <a:spcBef>
                          <a:spcPts val="600"/>
                        </a:spcBef>
                      </a:pPr>
                      <a:r>
                        <a:rPr kumimoji="1" lang="en-US" altLang="ja-JP" sz="1600" dirty="0" smtClean="0"/>
                        <a:t>16</a:t>
                      </a:r>
                      <a:r>
                        <a:rPr kumimoji="1" lang="ja-JP" altLang="en-US" sz="1600" dirty="0" smtClean="0"/>
                        <a:t>万人分</a:t>
                      </a:r>
                      <a:endParaRPr kumimoji="1" lang="en-US" altLang="ja-JP" sz="1600" dirty="0" smtClean="0"/>
                    </a:p>
                    <a:p>
                      <a:pPr algn="r"/>
                      <a:r>
                        <a:rPr kumimoji="1" lang="en-US" altLang="ja-JP" sz="1600" dirty="0" smtClean="0"/>
                        <a:t>17</a:t>
                      </a:r>
                      <a:r>
                        <a:rPr kumimoji="1" lang="ja-JP" altLang="en-US" sz="1600" dirty="0" smtClean="0"/>
                        <a:t>万人分</a:t>
                      </a:r>
                      <a:endParaRPr kumimoji="1" lang="ja-JP" altLang="en-US" sz="16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r>
              <a:tr h="1094196">
                <a:tc>
                  <a:txBody>
                    <a:bodyPr/>
                    <a:lstStyle>
                      <a:defPPr>
                        <a:defRPr lang="ja-JP"/>
                      </a:defPPr>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r>
                        <a:rPr kumimoji="1" lang="ja-JP" altLang="en-US" sz="1600" dirty="0" smtClean="0"/>
                        <a:t>介護施設　　　　　　　　</a:t>
                      </a:r>
                      <a:endParaRPr kumimoji="1" lang="en-US" altLang="ja-JP" sz="1600" dirty="0" smtClean="0"/>
                    </a:p>
                    <a:p>
                      <a:pPr>
                        <a:spcBef>
                          <a:spcPts val="600"/>
                        </a:spcBef>
                      </a:pPr>
                      <a:r>
                        <a:rPr kumimoji="1" lang="ja-JP" altLang="en-US" sz="1600" dirty="0" smtClean="0"/>
                        <a:t>　　特養</a:t>
                      </a:r>
                      <a:endParaRPr kumimoji="1" lang="en-US" altLang="ja-JP" sz="1600" dirty="0" smtClean="0"/>
                    </a:p>
                    <a:p>
                      <a:r>
                        <a:rPr kumimoji="1" lang="ja-JP" altLang="en-US" sz="1600" dirty="0" smtClean="0"/>
                        <a:t>　</a:t>
                      </a:r>
                      <a:endParaRPr kumimoji="1" lang="en-US" altLang="ja-JP" sz="200" dirty="0" smtClean="0"/>
                    </a:p>
                    <a:p>
                      <a:r>
                        <a:rPr kumimoji="1" lang="ja-JP" altLang="en-US" sz="1600" dirty="0" smtClean="0"/>
                        <a:t>　老健</a:t>
                      </a:r>
                      <a:r>
                        <a:rPr kumimoji="1" lang="ja-JP" altLang="en-US" sz="1200" dirty="0" smtClean="0"/>
                        <a:t>（＋介護療養）</a:t>
                      </a:r>
                      <a:endParaRPr kumimoji="1" lang="en-US" altLang="ja-JP" sz="1200" dirty="0" smtClean="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defPPr>
                        <a:defRPr lang="ja-JP"/>
                      </a:defPPr>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r"/>
                      <a:r>
                        <a:rPr kumimoji="1" lang="en-US" altLang="ja-JP" sz="1600" dirty="0" smtClean="0"/>
                        <a:t>98</a:t>
                      </a:r>
                      <a:r>
                        <a:rPr kumimoji="1" lang="ja-JP" altLang="en-US" sz="1600" dirty="0" smtClean="0"/>
                        <a:t>万人分</a:t>
                      </a:r>
                      <a:endParaRPr kumimoji="1" lang="en-US" altLang="ja-JP" sz="1600" dirty="0" smtClean="0"/>
                    </a:p>
                    <a:p>
                      <a:pPr algn="r">
                        <a:spcBef>
                          <a:spcPts val="600"/>
                        </a:spcBef>
                      </a:pPr>
                      <a:r>
                        <a:rPr kumimoji="1" lang="en-US" altLang="ja-JP" sz="1600" dirty="0" smtClean="0"/>
                        <a:t>52</a:t>
                      </a:r>
                      <a:r>
                        <a:rPr kumimoji="1" lang="ja-JP" altLang="en-US" sz="1600" dirty="0" smtClean="0"/>
                        <a:t>万人分</a:t>
                      </a:r>
                      <a:endParaRPr kumimoji="1" lang="en-US" altLang="ja-JP" sz="1600" dirty="0" smtClean="0"/>
                    </a:p>
                    <a:p>
                      <a:pPr marL="0" marR="0" indent="0" algn="r" defTabSz="914278"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rPr>
                        <a:t>（うちユニット</a:t>
                      </a:r>
                      <a:r>
                        <a:rPr kumimoji="1" lang="en-US" altLang="ja-JP" sz="1100" b="0" dirty="0" smtClean="0">
                          <a:solidFill>
                            <a:schemeClr val="tx1"/>
                          </a:solidFill>
                        </a:rPr>
                        <a:t>13</a:t>
                      </a:r>
                      <a:r>
                        <a:rPr kumimoji="1" lang="ja-JP" altLang="en-US" sz="1100" b="0" dirty="0" smtClean="0">
                          <a:solidFill>
                            <a:schemeClr val="tx1"/>
                          </a:solidFill>
                        </a:rPr>
                        <a:t>万人（</a:t>
                      </a:r>
                      <a:r>
                        <a:rPr kumimoji="1" lang="en-US" altLang="ja-JP" sz="1100" b="0" dirty="0" smtClean="0">
                          <a:solidFill>
                            <a:schemeClr val="tx1"/>
                          </a:solidFill>
                        </a:rPr>
                        <a:t>26</a:t>
                      </a:r>
                      <a:r>
                        <a:rPr kumimoji="1" lang="ja-JP" altLang="en-US" sz="1100" b="0" dirty="0" smtClean="0">
                          <a:solidFill>
                            <a:schemeClr val="tx1"/>
                          </a:solidFill>
                        </a:rPr>
                        <a:t>％））</a:t>
                      </a:r>
                      <a:endParaRPr kumimoji="1" lang="en-US" altLang="ja-JP" sz="1100" dirty="0" smtClean="0"/>
                    </a:p>
                    <a:p>
                      <a:pPr algn="r"/>
                      <a:r>
                        <a:rPr kumimoji="1" lang="en-US" altLang="ja-JP" sz="1600" dirty="0" smtClean="0"/>
                        <a:t>47</a:t>
                      </a:r>
                      <a:r>
                        <a:rPr kumimoji="1" lang="ja-JP" altLang="en-US" sz="1600" dirty="0" smtClean="0"/>
                        <a:t>万人分</a:t>
                      </a:r>
                      <a:endParaRPr kumimoji="1" lang="en-US" altLang="ja-JP" sz="1600" dirty="0" smtClean="0"/>
                    </a:p>
                    <a:p>
                      <a:pPr marL="0" marR="0" indent="0" algn="r" defTabSz="914278"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rPr>
                        <a:t>（うちユニット</a:t>
                      </a:r>
                      <a:r>
                        <a:rPr kumimoji="1" lang="en-US" altLang="ja-JP" sz="1100" b="0" dirty="0" smtClean="0">
                          <a:solidFill>
                            <a:schemeClr val="tx1"/>
                          </a:solidFill>
                        </a:rPr>
                        <a:t>2</a:t>
                      </a:r>
                      <a:r>
                        <a:rPr kumimoji="1" lang="ja-JP" altLang="en-US" sz="1100" b="0" dirty="0" smtClean="0">
                          <a:solidFill>
                            <a:schemeClr val="tx1"/>
                          </a:solidFill>
                        </a:rPr>
                        <a:t>万人（</a:t>
                      </a:r>
                      <a:r>
                        <a:rPr kumimoji="1" lang="en-US" altLang="ja-JP" sz="1100" b="0" dirty="0" smtClean="0">
                          <a:solidFill>
                            <a:schemeClr val="tx1"/>
                          </a:solidFill>
                        </a:rPr>
                        <a:t>4</a:t>
                      </a:r>
                      <a:r>
                        <a:rPr kumimoji="1" lang="ja-JP" altLang="en-US" sz="1100" b="0" dirty="0" smtClean="0">
                          <a:solidFill>
                            <a:schemeClr val="tx1"/>
                          </a:solidFill>
                        </a:rPr>
                        <a:t>％））</a:t>
                      </a:r>
                      <a:endParaRPr kumimoji="1" lang="en-US" altLang="ja-JP" sz="1100" b="0" dirty="0" smtClean="0">
                        <a:solidFill>
                          <a:schemeClr val="tx1"/>
                        </a:solidFill>
                      </a:endParaRPr>
                    </a:p>
                  </a:txBody>
                  <a:tcPr marL="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r>
            </a:tbl>
          </a:graphicData>
        </a:graphic>
      </p:graphicFrame>
      <p:sp>
        <p:nvSpPr>
          <p:cNvPr id="79" name="テキスト ボックス 78"/>
          <p:cNvSpPr txBox="1"/>
          <p:nvPr/>
        </p:nvSpPr>
        <p:spPr>
          <a:xfrm>
            <a:off x="254002" y="1061072"/>
            <a:ext cx="3684896" cy="369332"/>
          </a:xfrm>
          <a:prstGeom prst="rect">
            <a:avLst/>
          </a:prstGeom>
          <a:noFill/>
        </p:spPr>
        <p:txBody>
          <a:bodyPr wrap="square" rtlCol="0">
            <a:spAutoFit/>
          </a:bodyPr>
          <a:lstStyle/>
          <a:p>
            <a:pPr algn="ctr">
              <a:defRPr/>
            </a:pPr>
            <a:r>
              <a:rPr lang="en-US" altLang="ja-JP" kern="0" dirty="0" smtClean="0">
                <a:solidFill>
                  <a:sysClr val="windowText" lastClr="000000"/>
                </a:solidFill>
              </a:rPr>
              <a:t>2012</a:t>
            </a:r>
            <a:r>
              <a:rPr lang="ja-JP" altLang="en-US" kern="0" dirty="0" smtClean="0">
                <a:solidFill>
                  <a:sysClr val="windowText" lastClr="000000"/>
                </a:solidFill>
              </a:rPr>
              <a:t>年度</a:t>
            </a:r>
            <a:endParaRPr lang="ja-JP" altLang="en-US" kern="0" dirty="0">
              <a:solidFill>
                <a:sysClr val="windowText" lastClr="000000"/>
              </a:solidFill>
            </a:endParaRPr>
          </a:p>
        </p:txBody>
      </p:sp>
      <p:sp>
        <p:nvSpPr>
          <p:cNvPr id="80" name="テキスト ボックス 79"/>
          <p:cNvSpPr txBox="1"/>
          <p:nvPr/>
        </p:nvSpPr>
        <p:spPr>
          <a:xfrm>
            <a:off x="4320999" y="989064"/>
            <a:ext cx="1951632" cy="523220"/>
          </a:xfrm>
          <a:prstGeom prst="rect">
            <a:avLst/>
          </a:prstGeom>
          <a:noFill/>
        </p:spPr>
        <p:txBody>
          <a:bodyPr wrap="square" rtlCol="0">
            <a:spAutoFit/>
          </a:bodyPr>
          <a:lstStyle/>
          <a:p>
            <a:pPr algn="ctr">
              <a:defRPr/>
            </a:pPr>
            <a:r>
              <a:rPr lang="en-US" altLang="ja-JP" sz="1400" kern="0" dirty="0" smtClean="0">
                <a:solidFill>
                  <a:sysClr val="windowText" lastClr="000000"/>
                </a:solidFill>
              </a:rPr>
              <a:t>2025</a:t>
            </a:r>
            <a:r>
              <a:rPr lang="ja-JP" altLang="en-US" sz="1400" kern="0" dirty="0" smtClean="0">
                <a:solidFill>
                  <a:sysClr val="windowText" lastClr="000000"/>
                </a:solidFill>
              </a:rPr>
              <a:t>年度</a:t>
            </a:r>
            <a:endParaRPr lang="en-US" altLang="ja-JP" sz="1400" kern="0" dirty="0" smtClean="0">
              <a:solidFill>
                <a:sysClr val="windowText" lastClr="000000"/>
              </a:solidFill>
            </a:endParaRPr>
          </a:p>
          <a:p>
            <a:pPr algn="ctr">
              <a:defRPr/>
            </a:pPr>
            <a:r>
              <a:rPr kumimoji="0" lang="ja-JP" altLang="en-US" sz="1400" kern="0" dirty="0" smtClean="0">
                <a:solidFill>
                  <a:sysClr val="windowText" lastClr="000000"/>
                </a:solidFill>
              </a:rPr>
              <a:t>（現状投影シナリオ）</a:t>
            </a:r>
            <a:endParaRPr lang="ja-JP" altLang="en-US" sz="1400" kern="0" dirty="0">
              <a:solidFill>
                <a:sysClr val="windowText" lastClr="000000"/>
              </a:solidFill>
            </a:endParaRPr>
          </a:p>
        </p:txBody>
      </p:sp>
      <p:sp>
        <p:nvSpPr>
          <p:cNvPr id="81" name="テキスト ボックス 80"/>
          <p:cNvSpPr txBox="1"/>
          <p:nvPr/>
        </p:nvSpPr>
        <p:spPr>
          <a:xfrm>
            <a:off x="6600565" y="989064"/>
            <a:ext cx="3138985" cy="523220"/>
          </a:xfrm>
          <a:prstGeom prst="rect">
            <a:avLst/>
          </a:prstGeom>
          <a:noFill/>
        </p:spPr>
        <p:txBody>
          <a:bodyPr wrap="square" rtlCol="0">
            <a:spAutoFit/>
          </a:bodyPr>
          <a:lstStyle/>
          <a:p>
            <a:pPr algn="ctr">
              <a:defRPr/>
            </a:pPr>
            <a:r>
              <a:rPr lang="en-US" altLang="ja-JP" sz="1400" b="1" kern="0" dirty="0" smtClean="0">
                <a:solidFill>
                  <a:sysClr val="windowText" lastClr="000000"/>
                </a:solidFill>
              </a:rPr>
              <a:t>2025</a:t>
            </a:r>
            <a:r>
              <a:rPr lang="ja-JP" altLang="en-US" sz="1400" b="1" kern="0" dirty="0" smtClean="0">
                <a:solidFill>
                  <a:sysClr val="windowText" lastClr="000000"/>
                </a:solidFill>
              </a:rPr>
              <a:t>年度</a:t>
            </a:r>
            <a:endParaRPr lang="en-US" altLang="ja-JP" sz="1400" b="1" kern="0" dirty="0" smtClean="0">
              <a:solidFill>
                <a:sysClr val="windowText" lastClr="000000"/>
              </a:solidFill>
            </a:endParaRPr>
          </a:p>
          <a:p>
            <a:pPr algn="ctr">
              <a:defRPr/>
            </a:pPr>
            <a:r>
              <a:rPr kumimoji="0" lang="ja-JP" altLang="en-US" sz="1400" b="1" kern="0" dirty="0" smtClean="0">
                <a:solidFill>
                  <a:sysClr val="windowText" lastClr="000000"/>
                </a:solidFill>
              </a:rPr>
              <a:t>（改革シナリオ）</a:t>
            </a:r>
            <a:endParaRPr lang="ja-JP" altLang="en-US" sz="1400" b="1" kern="0" dirty="0">
              <a:solidFill>
                <a:sysClr val="windowText" lastClr="000000"/>
              </a:solidFill>
            </a:endParaRPr>
          </a:p>
        </p:txBody>
      </p:sp>
      <p:grpSp>
        <p:nvGrpSpPr>
          <p:cNvPr id="2" name="グループ化 23"/>
          <p:cNvGrpSpPr/>
          <p:nvPr/>
        </p:nvGrpSpPr>
        <p:grpSpPr>
          <a:xfrm>
            <a:off x="437723" y="5517229"/>
            <a:ext cx="3363165" cy="424242"/>
            <a:chOff x="416496" y="6165304"/>
            <a:chExt cx="3816424" cy="556341"/>
          </a:xfrm>
        </p:grpSpPr>
        <p:sp>
          <p:nvSpPr>
            <p:cNvPr id="83" name="円/楕円 82"/>
            <p:cNvSpPr/>
            <p:nvPr/>
          </p:nvSpPr>
          <p:spPr>
            <a:xfrm>
              <a:off x="416496" y="6165304"/>
              <a:ext cx="3816424" cy="504056"/>
            </a:xfrm>
            <a:prstGeom prst="ellipse">
              <a:avLst/>
            </a:prstGeom>
            <a:noFill/>
            <a:ln w="25400" cap="flat" cmpd="sng" algn="ctr">
              <a:solidFill>
                <a:srgbClr val="4F81BD">
                  <a:shade val="50000"/>
                </a:srgbClr>
              </a:solidFill>
              <a:prstDash val="solid"/>
            </a:ln>
            <a:effectLst/>
          </p:spPr>
          <p:txBody>
            <a:bodyPr rtlCol="0" anchor="ctr"/>
            <a:lstStyle/>
            <a:p>
              <a:pPr algn="ctr">
                <a:defRPr/>
              </a:pPr>
              <a:endParaRPr lang="ja-JP" altLang="en-US" kern="0">
                <a:solidFill>
                  <a:sysClr val="window" lastClr="FFFFFF"/>
                </a:solidFill>
              </a:endParaRPr>
            </a:p>
          </p:txBody>
        </p:sp>
        <p:sp>
          <p:nvSpPr>
            <p:cNvPr id="84" name="テキスト ボックス 83"/>
            <p:cNvSpPr txBox="1"/>
            <p:nvPr/>
          </p:nvSpPr>
          <p:spPr>
            <a:xfrm>
              <a:off x="715474" y="6237312"/>
              <a:ext cx="3240360" cy="484333"/>
            </a:xfrm>
            <a:prstGeom prst="rect">
              <a:avLst/>
            </a:prstGeom>
            <a:noFill/>
          </p:spPr>
          <p:txBody>
            <a:bodyPr wrap="square" rtlCol="0">
              <a:spAutoFit/>
            </a:bodyPr>
            <a:lstStyle/>
            <a:p>
              <a:pPr algn="ctr">
                <a:defRPr/>
              </a:pPr>
              <a:r>
                <a:rPr lang="ja-JP" altLang="en-US" kern="0" dirty="0" smtClean="0">
                  <a:solidFill>
                    <a:sysClr val="windowText" lastClr="000000"/>
                  </a:solidFill>
                </a:rPr>
                <a:t>介護職員　</a:t>
              </a:r>
              <a:r>
                <a:rPr lang="en-US" altLang="ja-JP" kern="0" dirty="0" smtClean="0">
                  <a:solidFill>
                    <a:sysClr val="windowText" lastClr="000000"/>
                  </a:solidFill>
                </a:rPr>
                <a:t>149</a:t>
              </a:r>
              <a:r>
                <a:rPr lang="ja-JP" altLang="en-US" kern="0" dirty="0" smtClean="0">
                  <a:solidFill>
                    <a:sysClr val="windowText" lastClr="000000"/>
                  </a:solidFill>
                </a:rPr>
                <a:t>万人　</a:t>
              </a:r>
              <a:endParaRPr lang="ja-JP" altLang="en-US" kern="0" dirty="0">
                <a:solidFill>
                  <a:sysClr val="windowText" lastClr="000000"/>
                </a:solidFill>
              </a:endParaRPr>
            </a:p>
          </p:txBody>
        </p:sp>
      </p:grpSp>
      <p:grpSp>
        <p:nvGrpSpPr>
          <p:cNvPr id="3" name="グループ化 23"/>
          <p:cNvGrpSpPr/>
          <p:nvPr/>
        </p:nvGrpSpPr>
        <p:grpSpPr>
          <a:xfrm>
            <a:off x="6681529" y="5514890"/>
            <a:ext cx="2880001" cy="424578"/>
            <a:chOff x="416496" y="6165304"/>
            <a:chExt cx="3816424" cy="553400"/>
          </a:xfrm>
        </p:grpSpPr>
        <p:sp>
          <p:nvSpPr>
            <p:cNvPr id="86" name="円/楕円 85"/>
            <p:cNvSpPr/>
            <p:nvPr/>
          </p:nvSpPr>
          <p:spPr>
            <a:xfrm>
              <a:off x="416496" y="6165304"/>
              <a:ext cx="3816424" cy="504056"/>
            </a:xfrm>
            <a:prstGeom prst="ellipse">
              <a:avLst/>
            </a:prstGeom>
            <a:noFill/>
            <a:ln w="25400" cap="flat" cmpd="sng" algn="ctr">
              <a:solidFill>
                <a:srgbClr val="4F81BD">
                  <a:shade val="50000"/>
                </a:srgbClr>
              </a:solidFill>
              <a:prstDash val="solid"/>
            </a:ln>
            <a:effectLst/>
          </p:spPr>
          <p:txBody>
            <a:bodyPr rtlCol="0" anchor="ctr"/>
            <a:lstStyle/>
            <a:p>
              <a:pPr algn="ctr">
                <a:defRPr/>
              </a:pPr>
              <a:endParaRPr lang="ja-JP" altLang="en-US" kern="0">
                <a:solidFill>
                  <a:sysClr val="window" lastClr="FFFFFF"/>
                </a:solidFill>
              </a:endParaRPr>
            </a:p>
          </p:txBody>
        </p:sp>
        <p:sp>
          <p:nvSpPr>
            <p:cNvPr id="87" name="テキスト ボックス 86"/>
            <p:cNvSpPr txBox="1"/>
            <p:nvPr/>
          </p:nvSpPr>
          <p:spPr>
            <a:xfrm>
              <a:off x="776535" y="6237312"/>
              <a:ext cx="3240360" cy="481392"/>
            </a:xfrm>
            <a:prstGeom prst="rect">
              <a:avLst/>
            </a:prstGeom>
            <a:noFill/>
          </p:spPr>
          <p:txBody>
            <a:bodyPr wrap="square" rtlCol="0">
              <a:spAutoFit/>
            </a:bodyPr>
            <a:lstStyle/>
            <a:p>
              <a:pPr algn="ctr">
                <a:defRPr/>
              </a:pPr>
              <a:r>
                <a:rPr kumimoji="0" lang="en-US" altLang="ja-JP" kern="0" dirty="0" smtClean="0">
                  <a:solidFill>
                    <a:sysClr val="windowText" lastClr="000000"/>
                  </a:solidFill>
                </a:rPr>
                <a:t>237</a:t>
              </a:r>
              <a:r>
                <a:rPr kumimoji="0" lang="ja-JP" altLang="en-US" kern="0" dirty="0" smtClean="0">
                  <a:solidFill>
                    <a:sysClr val="windowText" lastClr="000000"/>
                  </a:solidFill>
                </a:rPr>
                <a:t>～</a:t>
              </a:r>
              <a:r>
                <a:rPr kumimoji="0" lang="en-US" altLang="ja-JP" kern="0" dirty="0" smtClean="0">
                  <a:solidFill>
                    <a:sysClr val="windowText" lastClr="000000"/>
                  </a:solidFill>
                </a:rPr>
                <a:t>249</a:t>
              </a:r>
              <a:r>
                <a:rPr kumimoji="0" lang="ja-JP" altLang="en-US" kern="0" dirty="0" smtClean="0">
                  <a:solidFill>
                    <a:sysClr val="windowText" lastClr="000000"/>
                  </a:solidFill>
                </a:rPr>
                <a:t>万人</a:t>
              </a:r>
              <a:endParaRPr lang="ja-JP" altLang="en-US" kern="0" dirty="0">
                <a:solidFill>
                  <a:sysClr val="windowText" lastClr="000000"/>
                </a:solidFill>
              </a:endParaRPr>
            </a:p>
          </p:txBody>
        </p:sp>
      </p:grpSp>
      <p:sp>
        <p:nvSpPr>
          <p:cNvPr id="4" name="正方形/長方形 3"/>
          <p:cNvSpPr/>
          <p:nvPr/>
        </p:nvSpPr>
        <p:spPr>
          <a:xfrm>
            <a:off x="437747" y="6021288"/>
            <a:ext cx="334195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fontAlgn="base">
              <a:spcBef>
                <a:spcPct val="0"/>
              </a:spcBef>
              <a:spcAft>
                <a:spcPct val="0"/>
              </a:spcAft>
            </a:pPr>
            <a:r>
              <a:rPr lang="ja-JP" altLang="en-US" dirty="0" smtClean="0">
                <a:solidFill>
                  <a:prstClr val="black"/>
                </a:solidFill>
              </a:rPr>
              <a:t>介護費用　　８．９兆円</a:t>
            </a:r>
            <a:endParaRPr lang="ja-JP" altLang="en-US" dirty="0">
              <a:solidFill>
                <a:prstClr val="black"/>
              </a:solidFill>
            </a:endParaRPr>
          </a:p>
        </p:txBody>
      </p:sp>
      <p:sp>
        <p:nvSpPr>
          <p:cNvPr id="21" name="右矢印 20"/>
          <p:cNvSpPr/>
          <p:nvPr/>
        </p:nvSpPr>
        <p:spPr>
          <a:xfrm>
            <a:off x="3985107" y="6021606"/>
            <a:ext cx="2554635" cy="324000"/>
          </a:xfrm>
          <a:prstGeom prst="rightArrow">
            <a:avLst>
              <a:gd name="adj1" fmla="val 50000"/>
              <a:gd name="adj2" fmla="val 65120"/>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ja-JP" altLang="en-US" kern="0">
              <a:solidFill>
                <a:sysClr val="window" lastClr="FFFFFF"/>
              </a:solidFill>
            </a:endParaRPr>
          </a:p>
        </p:txBody>
      </p:sp>
      <p:sp>
        <p:nvSpPr>
          <p:cNvPr id="23" name="正方形/長方形 22"/>
          <p:cNvSpPr/>
          <p:nvPr/>
        </p:nvSpPr>
        <p:spPr>
          <a:xfrm>
            <a:off x="6933496" y="6021288"/>
            <a:ext cx="24840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fontAlgn="base">
              <a:spcBef>
                <a:spcPct val="0"/>
              </a:spcBef>
              <a:spcAft>
                <a:spcPct val="0"/>
              </a:spcAft>
            </a:pPr>
            <a:r>
              <a:rPr lang="ja-JP" altLang="en-US" dirty="0" smtClean="0">
                <a:solidFill>
                  <a:prstClr val="black"/>
                </a:solidFill>
              </a:rPr>
              <a:t>２１兆円</a:t>
            </a:r>
            <a:endParaRPr lang="ja-JP" altLang="en-US" dirty="0">
              <a:solidFill>
                <a:prstClr val="black"/>
              </a:solidFill>
            </a:endParaRPr>
          </a:p>
        </p:txBody>
      </p:sp>
      <p:sp>
        <p:nvSpPr>
          <p:cNvPr id="25" name="正方形/長方形 24"/>
          <p:cNvSpPr/>
          <p:nvPr/>
        </p:nvSpPr>
        <p:spPr>
          <a:xfrm>
            <a:off x="416496" y="6453336"/>
            <a:ext cx="3363165"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fontAlgn="base">
              <a:spcBef>
                <a:spcPct val="0"/>
              </a:spcBef>
              <a:spcAft>
                <a:spcPct val="0"/>
              </a:spcAft>
            </a:pPr>
            <a:r>
              <a:rPr lang="ja-JP" altLang="en-US" dirty="0" smtClean="0">
                <a:solidFill>
                  <a:prstClr val="black"/>
                </a:solidFill>
              </a:rPr>
              <a:t>第１号保険料（月額）　約</a:t>
            </a:r>
            <a:r>
              <a:rPr lang="en-US" altLang="ja-JP" dirty="0" smtClean="0">
                <a:solidFill>
                  <a:prstClr val="black"/>
                </a:solidFill>
              </a:rPr>
              <a:t>4,972</a:t>
            </a:r>
            <a:r>
              <a:rPr lang="ja-JP" altLang="en-US" dirty="0" smtClean="0">
                <a:solidFill>
                  <a:prstClr val="black"/>
                </a:solidFill>
              </a:rPr>
              <a:t>円</a:t>
            </a:r>
            <a:endParaRPr lang="ja-JP" altLang="en-US" dirty="0">
              <a:solidFill>
                <a:prstClr val="black"/>
              </a:solidFill>
            </a:endParaRPr>
          </a:p>
        </p:txBody>
      </p:sp>
      <p:sp>
        <p:nvSpPr>
          <p:cNvPr id="26" name="右矢印 25"/>
          <p:cNvSpPr/>
          <p:nvPr/>
        </p:nvSpPr>
        <p:spPr>
          <a:xfrm>
            <a:off x="3982695" y="6489376"/>
            <a:ext cx="2554635" cy="324000"/>
          </a:xfrm>
          <a:prstGeom prst="rightArrow">
            <a:avLst>
              <a:gd name="adj1" fmla="val 50000"/>
              <a:gd name="adj2" fmla="val 65120"/>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ja-JP" altLang="en-US" kern="0">
              <a:solidFill>
                <a:sysClr val="window" lastClr="FFFFFF"/>
              </a:solidFill>
            </a:endParaRPr>
          </a:p>
        </p:txBody>
      </p:sp>
      <p:sp>
        <p:nvSpPr>
          <p:cNvPr id="27" name="正方形/長方形 26"/>
          <p:cNvSpPr/>
          <p:nvPr/>
        </p:nvSpPr>
        <p:spPr>
          <a:xfrm>
            <a:off x="6933496" y="6453336"/>
            <a:ext cx="24840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fontAlgn="base">
              <a:spcBef>
                <a:spcPct val="0"/>
              </a:spcBef>
              <a:spcAft>
                <a:spcPct val="0"/>
              </a:spcAft>
            </a:pPr>
            <a:r>
              <a:rPr lang="ja-JP" altLang="en-US" dirty="0" smtClean="0">
                <a:solidFill>
                  <a:prstClr val="black"/>
                </a:solidFill>
              </a:rPr>
              <a:t>約８，２００円</a:t>
            </a:r>
            <a:endParaRPr lang="ja-JP" altLang="en-US" dirty="0">
              <a:solidFill>
                <a:prstClr val="black"/>
              </a:solidFill>
            </a:endParaRPr>
          </a:p>
        </p:txBody>
      </p:sp>
      <p:sp>
        <p:nvSpPr>
          <p:cNvPr id="28" name="スライド番号プレースホルダ 10"/>
          <p:cNvSpPr>
            <a:spLocks noGrp="1"/>
          </p:cNvSpPr>
          <p:nvPr>
            <p:ph type="sldNum" sz="quarter" idx="12"/>
          </p:nvPr>
        </p:nvSpPr>
        <p:spPr>
          <a:xfrm>
            <a:off x="9494355" y="6520619"/>
            <a:ext cx="427197" cy="365125"/>
          </a:xfrm>
        </p:spPr>
        <p:txBody>
          <a:bodyPr/>
          <a:lstStyle/>
          <a:p>
            <a:fld id="{72D2F0F9-40FE-47A2-901C-3C832B0C1FC9}" type="slidenum">
              <a:rPr lang="ja-JP" altLang="en-US" sz="1400" smtClean="0">
                <a:solidFill>
                  <a:prstClr val="black"/>
                </a:solidFill>
              </a:rPr>
              <a:pPr/>
              <a:t>7</a:t>
            </a:fld>
            <a:endParaRPr lang="ja-JP" altLang="en-US" sz="1400" dirty="0">
              <a:solidFill>
                <a:prstClr val="black"/>
              </a:solidFill>
            </a:endParaRPr>
          </a:p>
        </p:txBody>
      </p:sp>
    </p:spTree>
    <p:extLst>
      <p:ext uri="{BB962C8B-B14F-4D97-AF65-F5344CB8AC3E}">
        <p14:creationId xmlns:p14="http://schemas.microsoft.com/office/powerpoint/2010/main" val="59725024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p:cNvSpPr>
            <a:spLocks noChangeArrowheads="1"/>
          </p:cNvSpPr>
          <p:nvPr/>
        </p:nvSpPr>
        <p:spPr bwMode="auto">
          <a:xfrm>
            <a:off x="-12851" y="403973"/>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125"/>
            <a:endParaRPr lang="ja-JP" altLang="en-US" dirty="0">
              <a:solidFill>
                <a:prstClr val="black"/>
              </a:solidFill>
            </a:endParaRPr>
          </a:p>
        </p:txBody>
      </p:sp>
      <p:sp>
        <p:nvSpPr>
          <p:cNvPr id="56" name="正方形/長方形 55"/>
          <p:cNvSpPr/>
          <p:nvPr/>
        </p:nvSpPr>
        <p:spPr>
          <a:xfrm>
            <a:off x="43490" y="116632"/>
            <a:ext cx="9757175" cy="288032"/>
          </a:xfrm>
          <a:prstGeom prst="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5"/>
            <a:r>
              <a:rPr lang="ja-JP" altLang="en-US" sz="1500" b="1" dirty="0" smtClean="0">
                <a:solidFill>
                  <a:prstClr val="black"/>
                </a:solidFill>
                <a:latin typeface="メイリオ" pitchFamily="50" charset="-128"/>
                <a:ea typeface="メイリオ" pitchFamily="50" charset="-128"/>
              </a:rPr>
              <a:t>地域における医療及び介護の</a:t>
            </a:r>
            <a:r>
              <a:rPr lang="ja-JP" altLang="en-US" sz="1500" b="1" dirty="0">
                <a:solidFill>
                  <a:prstClr val="black"/>
                </a:solidFill>
                <a:latin typeface="メイリオ" pitchFamily="50" charset="-128"/>
                <a:ea typeface="メイリオ" pitchFamily="50" charset="-128"/>
              </a:rPr>
              <a:t>総合</a:t>
            </a:r>
            <a:r>
              <a:rPr lang="ja-JP" altLang="en-US" sz="1500" b="1" dirty="0" smtClean="0">
                <a:solidFill>
                  <a:prstClr val="black"/>
                </a:solidFill>
                <a:latin typeface="メイリオ" pitchFamily="50" charset="-128"/>
                <a:ea typeface="メイリオ" pitchFamily="50" charset="-128"/>
              </a:rPr>
              <a:t>的な確保を推進するための関係法律の整備等に関する法律案</a:t>
            </a:r>
            <a:r>
              <a:rPr lang="ja-JP" altLang="en-US" sz="1500" b="1" dirty="0">
                <a:solidFill>
                  <a:prstClr val="black"/>
                </a:solidFill>
                <a:latin typeface="メイリオ" pitchFamily="50" charset="-128"/>
                <a:ea typeface="メイリオ" pitchFamily="50" charset="-128"/>
              </a:rPr>
              <a:t>の</a:t>
            </a:r>
            <a:r>
              <a:rPr lang="ja-JP" altLang="en-US" sz="1500" b="1" dirty="0" smtClean="0">
                <a:solidFill>
                  <a:prstClr val="black"/>
                </a:solidFill>
                <a:latin typeface="メイリオ" pitchFamily="50" charset="-128"/>
                <a:ea typeface="メイリオ" pitchFamily="50" charset="-128"/>
              </a:rPr>
              <a:t>概要</a:t>
            </a:r>
            <a:endParaRPr lang="en-US" altLang="ja-JP" sz="1500" b="1" dirty="0" smtClean="0">
              <a:solidFill>
                <a:prstClr val="black"/>
              </a:solidFill>
              <a:latin typeface="メイリオ" pitchFamily="50" charset="-128"/>
              <a:ea typeface="メイリオ" pitchFamily="50" charset="-128"/>
            </a:endParaRPr>
          </a:p>
        </p:txBody>
      </p:sp>
      <p:sp>
        <p:nvSpPr>
          <p:cNvPr id="2" name="正方形/長方形 1"/>
          <p:cNvSpPr/>
          <p:nvPr/>
        </p:nvSpPr>
        <p:spPr bwMode="auto">
          <a:xfrm>
            <a:off x="43490" y="764705"/>
            <a:ext cx="9757175" cy="576065"/>
          </a:xfrm>
          <a:prstGeom prst="rect">
            <a:avLst/>
          </a:prstGeom>
          <a:noFill/>
          <a:ln w="25400">
            <a:solidFill>
              <a:schemeClr val="accent1"/>
            </a:solidFill>
            <a:round/>
            <a:headEnd/>
            <a:tailEnd/>
          </a:ln>
        </p:spPr>
        <p:txBody>
          <a:bodyPr lIns="68415" tIns="34208" rIns="68415" bIns="34208" rtlCol="0" anchor="ctr"/>
          <a:lstStyle/>
          <a:p>
            <a:pPr algn="just" defTabSz="957263">
              <a:lnSpc>
                <a:spcPts val="1300"/>
              </a:lnSpc>
              <a:spcBef>
                <a:spcPts val="100"/>
              </a:spcBef>
            </a:pPr>
            <a:r>
              <a:rPr lang="ja-JP" altLang="en-US" sz="1400" dirty="0" smtClean="0">
                <a:solidFill>
                  <a:prstClr val="black"/>
                </a:solidFill>
                <a:latin typeface="ＭＳ 明朝" panose="02020609040205080304" pitchFamily="17" charset="-128"/>
                <a:ea typeface="ＭＳ 明朝" panose="02020609040205080304" pitchFamily="17" charset="-128"/>
              </a:rPr>
              <a:t>　</a:t>
            </a:r>
            <a:r>
              <a:rPr lang="ja-JP" altLang="en-US" sz="1400" spc="-100" dirty="0" smtClean="0">
                <a:solidFill>
                  <a:prstClr val="black"/>
                </a:solidFill>
                <a:latin typeface="ＭＳ 明朝" panose="02020609040205080304" pitchFamily="17" charset="-128"/>
                <a:ea typeface="ＭＳ 明朝" panose="02020609040205080304" pitchFamily="17" charset="-128"/>
              </a:rPr>
              <a:t>持続可能な社会保障制度の確立を図るための改革の推進に関する法律に基づく措置として、効率的かつ質の高い医療提供体制を構築するとともに、地域包括ケアシステムを構築することを通じ、地域における医療及び介護の総合的な確保を推進するため、医療法、介護保険法等の関係法律について所要の整備等を行う。</a:t>
            </a:r>
            <a:endParaRPr lang="ja-JP" altLang="en-US" sz="1400" spc="-100" dirty="0">
              <a:solidFill>
                <a:prstClr val="black"/>
              </a:solidFill>
              <a:latin typeface="ＭＳ 明朝" panose="02020609040205080304" pitchFamily="17" charset="-128"/>
              <a:ea typeface="ＭＳ 明朝" panose="02020609040205080304" pitchFamily="17" charset="-128"/>
            </a:endParaRPr>
          </a:p>
        </p:txBody>
      </p:sp>
      <p:sp>
        <p:nvSpPr>
          <p:cNvPr id="27" name="正方形/長方形 26"/>
          <p:cNvSpPr/>
          <p:nvPr/>
        </p:nvSpPr>
        <p:spPr bwMode="auto">
          <a:xfrm>
            <a:off x="56568" y="1484784"/>
            <a:ext cx="9757175" cy="4752528"/>
          </a:xfrm>
          <a:prstGeom prst="rect">
            <a:avLst/>
          </a:prstGeom>
          <a:noFill/>
          <a:ln w="25400">
            <a:solidFill>
              <a:schemeClr val="accent1"/>
            </a:solidFill>
            <a:round/>
            <a:headEnd/>
            <a:tailEnd/>
          </a:ln>
        </p:spPr>
        <p:txBody>
          <a:bodyPr lIns="68415" tIns="34208" rIns="68415" bIns="34208" rtlCol="0" anchor="t" anchorCtr="0"/>
          <a:lstStyle/>
          <a:p>
            <a:pPr>
              <a:lnSpc>
                <a:spcPts val="1000"/>
              </a:lnSpc>
              <a:spcBef>
                <a:spcPts val="600"/>
              </a:spcBef>
            </a:pPr>
            <a:endParaRPr lang="en-US" altLang="ja-JP" sz="1300" b="1" u="sng" dirty="0">
              <a:solidFill>
                <a:srgbClr val="00B050"/>
              </a:solidFill>
              <a:latin typeface="ＭＳ ゴシック" panose="020B0609070205080204" pitchFamily="49" charset="-128"/>
              <a:ea typeface="ＭＳ ゴシック" panose="020B0609070205080204" pitchFamily="49" charset="-128"/>
            </a:endParaRPr>
          </a:p>
          <a:p>
            <a:pPr>
              <a:spcBef>
                <a:spcPts val="600"/>
              </a:spcBef>
            </a:pP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１</a:t>
            </a:r>
            <a:r>
              <a:rPr lang="ja-JP" altLang="en-US" sz="1300" b="1" u="sng" dirty="0">
                <a:solidFill>
                  <a:prstClr val="black"/>
                </a:solidFill>
                <a:latin typeface="ＭＳ ゴシック" panose="020B0609070205080204" pitchFamily="49" charset="-128"/>
                <a:ea typeface="ＭＳ ゴシック" panose="020B0609070205080204" pitchFamily="49" charset="-128"/>
              </a:rPr>
              <a:t>．新たな基金の</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創設と医療・介護の連携強化（地域介護施設整備促進法</a:t>
            </a:r>
            <a:r>
              <a:rPr lang="ja-JP" altLang="en-US" sz="1300" b="1" u="sng" dirty="0">
                <a:solidFill>
                  <a:prstClr val="black"/>
                </a:solidFill>
                <a:latin typeface="ＭＳ ゴシック" panose="020B0609070205080204" pitchFamily="49" charset="-128"/>
                <a:ea typeface="ＭＳ ゴシック" panose="020B0609070205080204" pitchFamily="49" charset="-128"/>
              </a:rPr>
              <a:t>等関係）</a:t>
            </a:r>
          </a:p>
          <a:p>
            <a:pPr marL="361950" indent="-361950">
              <a:spcBef>
                <a:spcPts val="100"/>
              </a:spcBef>
            </a:pPr>
            <a:r>
              <a:rPr lang="ja-JP" altLang="en-US" sz="1300" dirty="0">
                <a:solidFill>
                  <a:prstClr val="black"/>
                </a:solidFill>
                <a:latin typeface="ＭＳ 明朝" panose="02020609040205080304" pitchFamily="17" charset="-128"/>
                <a:ea typeface="ＭＳ 明朝" panose="02020609040205080304" pitchFamily="17" charset="-128"/>
              </a:rPr>
              <a:t>　①</a:t>
            </a:r>
            <a:r>
              <a:rPr lang="ja-JP" altLang="en-US" sz="1300" dirty="0" smtClean="0">
                <a:solidFill>
                  <a:prstClr val="black"/>
                </a:solidFill>
                <a:latin typeface="ＭＳ 明朝" panose="02020609040205080304" pitchFamily="17" charset="-128"/>
                <a:ea typeface="ＭＳ 明朝" panose="02020609040205080304" pitchFamily="17" charset="-128"/>
              </a:rPr>
              <a:t>都道府県</a:t>
            </a:r>
            <a:r>
              <a:rPr lang="ja-JP" altLang="en-US" sz="1300" dirty="0">
                <a:solidFill>
                  <a:prstClr val="black"/>
                </a:solidFill>
                <a:latin typeface="ＭＳ 明朝" panose="02020609040205080304" pitchFamily="17" charset="-128"/>
                <a:ea typeface="ＭＳ 明朝" panose="02020609040205080304" pitchFamily="17" charset="-128"/>
              </a:rPr>
              <a:t>の事業計画に記載した医療・介護の事業（病床の機能分化・連携</a:t>
            </a:r>
            <a:r>
              <a:rPr lang="ja-JP" altLang="en-US" sz="1300" dirty="0" smtClean="0">
                <a:solidFill>
                  <a:prstClr val="black"/>
                </a:solidFill>
                <a:latin typeface="ＭＳ 明朝" panose="02020609040205080304" pitchFamily="17" charset="-128"/>
                <a:ea typeface="ＭＳ 明朝" panose="02020609040205080304" pitchFamily="17" charset="-128"/>
              </a:rPr>
              <a:t>、在宅医療・介護の推進等</a:t>
            </a:r>
            <a:r>
              <a:rPr lang="ja-JP" altLang="en-US" sz="1300" dirty="0">
                <a:solidFill>
                  <a:prstClr val="black"/>
                </a:solidFill>
                <a:latin typeface="ＭＳ 明朝" panose="02020609040205080304" pitchFamily="17" charset="-128"/>
                <a:ea typeface="ＭＳ 明朝" panose="02020609040205080304" pitchFamily="17" charset="-128"/>
              </a:rPr>
              <a:t>）のため</a:t>
            </a:r>
            <a:r>
              <a:rPr lang="ja-JP" altLang="en-US" sz="1300" dirty="0" smtClean="0">
                <a:solidFill>
                  <a:prstClr val="black"/>
                </a:solidFill>
                <a:latin typeface="ＭＳ 明朝" panose="02020609040205080304" pitchFamily="17" charset="-128"/>
                <a:ea typeface="ＭＳ 明朝" panose="02020609040205080304" pitchFamily="17" charset="-128"/>
              </a:rPr>
              <a:t>、</a:t>
            </a:r>
            <a:endParaRPr lang="en-US" altLang="ja-JP" sz="1300" dirty="0" smtClean="0">
              <a:solidFill>
                <a:prstClr val="black"/>
              </a:solidFill>
              <a:latin typeface="ＭＳ 明朝" panose="02020609040205080304" pitchFamily="17" charset="-128"/>
              <a:ea typeface="ＭＳ 明朝" panose="02020609040205080304" pitchFamily="17" charset="-128"/>
            </a:endParaRPr>
          </a:p>
          <a:p>
            <a:pPr marL="361950" indent="-361950">
              <a:spcBef>
                <a:spcPts val="100"/>
              </a:spcBef>
            </a:pPr>
            <a:r>
              <a:rPr lang="ja-JP" altLang="en-US" sz="1300" b="1" dirty="0">
                <a:solidFill>
                  <a:prstClr val="black"/>
                </a:solidFill>
                <a:latin typeface="ＭＳ 明朝" panose="02020609040205080304" pitchFamily="17" charset="-128"/>
                <a:ea typeface="ＭＳ 明朝" panose="02020609040205080304" pitchFamily="17" charset="-128"/>
              </a:rPr>
              <a:t>　</a:t>
            </a:r>
            <a:r>
              <a:rPr lang="ja-JP" altLang="en-US" sz="1300" b="1" dirty="0" smtClean="0">
                <a:solidFill>
                  <a:prstClr val="black"/>
                </a:solidFill>
                <a:latin typeface="ＭＳ 明朝" panose="02020609040205080304" pitchFamily="17" charset="-128"/>
                <a:ea typeface="ＭＳ 明朝" panose="02020609040205080304" pitchFamily="17" charset="-128"/>
              </a:rPr>
              <a:t>　</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消費税</a:t>
            </a:r>
            <a:r>
              <a:rPr lang="ja-JP" altLang="en-US" sz="1300" b="1" u="sng" dirty="0">
                <a:solidFill>
                  <a:prstClr val="black"/>
                </a:solidFill>
                <a:latin typeface="ＭＳ ゴシック" panose="020B0609070205080204" pitchFamily="49" charset="-128"/>
                <a:ea typeface="ＭＳ ゴシック" panose="020B0609070205080204" pitchFamily="49" charset="-128"/>
              </a:rPr>
              <a:t>増収分を活用した新たな基金を都道府県に</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設置</a:t>
            </a:r>
            <a:r>
              <a:rPr lang="ja-JP" altLang="en-US" sz="900" dirty="0" smtClean="0">
                <a:solidFill>
                  <a:prstClr val="black"/>
                </a:solidFill>
                <a:latin typeface="ＭＳ Ｐゴシック"/>
              </a:rPr>
              <a:t>　</a:t>
            </a:r>
            <a:endParaRPr lang="en-US" altLang="ja-JP" sz="900" dirty="0" smtClean="0">
              <a:solidFill>
                <a:srgbClr val="FF0000"/>
              </a:solidFill>
              <a:latin typeface="ＭＳ Ｐゴシック"/>
            </a:endParaRPr>
          </a:p>
          <a:p>
            <a:pPr>
              <a:spcBef>
                <a:spcPts val="100"/>
              </a:spcBef>
            </a:pPr>
            <a:r>
              <a:rPr lang="ja-JP" altLang="en-US" sz="1300" b="1" dirty="0" smtClean="0">
                <a:solidFill>
                  <a:prstClr val="black"/>
                </a:solidFill>
                <a:latin typeface="ＭＳ ゴシック" panose="020B0609070205080204" pitchFamily="49" charset="-128"/>
                <a:ea typeface="ＭＳ ゴシック" panose="020B0609070205080204" pitchFamily="49" charset="-128"/>
              </a:rPr>
              <a:t>　</a:t>
            </a:r>
            <a:r>
              <a:rPr lang="ja-JP" altLang="en-US" sz="1300" dirty="0" smtClean="0">
                <a:solidFill>
                  <a:prstClr val="black"/>
                </a:solidFill>
                <a:latin typeface="ＭＳ 明朝" panose="02020609040205080304" pitchFamily="17" charset="-128"/>
                <a:ea typeface="ＭＳ 明朝" panose="02020609040205080304" pitchFamily="17" charset="-128"/>
              </a:rPr>
              <a:t>②</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医療と介護の連携を強化</a:t>
            </a:r>
            <a:r>
              <a:rPr lang="ja-JP" altLang="en-US" sz="1300" dirty="0" smtClean="0">
                <a:solidFill>
                  <a:prstClr val="black"/>
                </a:solidFill>
                <a:latin typeface="ＭＳ 明朝" panose="02020609040205080304" pitchFamily="17" charset="-128"/>
                <a:ea typeface="ＭＳ 明朝" panose="02020609040205080304" pitchFamily="17" charset="-128"/>
              </a:rPr>
              <a:t>するため、厚生労働大臣が基本的な方針を策定</a:t>
            </a:r>
            <a:r>
              <a:rPr lang="ja-JP" altLang="en-US" sz="1300" dirty="0" smtClean="0">
                <a:solidFill>
                  <a:prstClr val="black"/>
                </a:solidFill>
                <a:latin typeface="ＭＳ Ｐ明朝" panose="02020600040205080304" pitchFamily="18" charset="-128"/>
                <a:ea typeface="ＭＳ Ｐ明朝" panose="02020600040205080304" pitchFamily="18" charset="-128"/>
              </a:rPr>
              <a:t>　</a:t>
            </a:r>
            <a:endParaRPr lang="en-US" altLang="ja-JP" sz="1300" dirty="0" smtClean="0">
              <a:solidFill>
                <a:prstClr val="black"/>
              </a:solidFill>
              <a:latin typeface="ＭＳ Ｐゴシック"/>
            </a:endParaRPr>
          </a:p>
          <a:p>
            <a:pPr>
              <a:spcBef>
                <a:spcPts val="600"/>
              </a:spcBef>
            </a:pP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２．地域における効率的かつ効果的な医療提供体制の確保（医療法関係）</a:t>
            </a:r>
          </a:p>
          <a:p>
            <a:pPr marL="361950" indent="-361950"/>
            <a:r>
              <a:rPr lang="ja-JP" altLang="en-US" sz="1300" dirty="0">
                <a:solidFill>
                  <a:prstClr val="black"/>
                </a:solidFill>
                <a:latin typeface="ＭＳ 明朝" panose="02020609040205080304" pitchFamily="17" charset="-128"/>
                <a:ea typeface="ＭＳ 明朝" panose="02020609040205080304" pitchFamily="17" charset="-128"/>
              </a:rPr>
              <a:t>　①</a:t>
            </a:r>
            <a:r>
              <a:rPr lang="ja-JP" altLang="en-US" sz="1300" dirty="0" smtClean="0">
                <a:solidFill>
                  <a:prstClr val="black"/>
                </a:solidFill>
                <a:latin typeface="ＭＳ 明朝" panose="02020609040205080304" pitchFamily="17" charset="-128"/>
                <a:ea typeface="ＭＳ 明朝" panose="02020609040205080304" pitchFamily="17" charset="-128"/>
              </a:rPr>
              <a:t>医療機関が都道府県知事に</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病床の医療機能（高度急性期、急性期、回復期、慢性期）等を報告し、</a:t>
            </a:r>
            <a:r>
              <a:rPr lang="ja-JP" altLang="en-US" sz="1300" dirty="0" smtClean="0">
                <a:solidFill>
                  <a:prstClr val="black"/>
                </a:solidFill>
                <a:latin typeface="ＭＳ 明朝" panose="02020609040205080304" pitchFamily="17" charset="-128"/>
                <a:ea typeface="ＭＳ 明朝" panose="02020609040205080304" pitchFamily="17" charset="-128"/>
              </a:rPr>
              <a:t>都道府県は、それをもとに</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地域医療構想（ビジョン）</a:t>
            </a:r>
            <a:r>
              <a:rPr lang="ja-JP" altLang="en-US" sz="1300" dirty="0" smtClean="0">
                <a:solidFill>
                  <a:prstClr val="black"/>
                </a:solidFill>
                <a:latin typeface="ＭＳ 明朝" panose="02020609040205080304" pitchFamily="17" charset="-128"/>
                <a:ea typeface="ＭＳ 明朝" panose="02020609040205080304" pitchFamily="17" charset="-128"/>
              </a:rPr>
              <a:t>（地域</a:t>
            </a:r>
            <a:r>
              <a:rPr lang="ja-JP" altLang="en-US" sz="1300" dirty="0">
                <a:solidFill>
                  <a:prstClr val="black"/>
                </a:solidFill>
                <a:latin typeface="ＭＳ 明朝" panose="02020609040205080304" pitchFamily="17" charset="-128"/>
                <a:ea typeface="ＭＳ 明朝" panose="02020609040205080304" pitchFamily="17" charset="-128"/>
              </a:rPr>
              <a:t>の医療提供体制の将来のあるべき</a:t>
            </a:r>
            <a:r>
              <a:rPr lang="ja-JP" altLang="en-US" sz="1300" dirty="0" smtClean="0">
                <a:solidFill>
                  <a:prstClr val="black"/>
                </a:solidFill>
                <a:latin typeface="ＭＳ 明朝" panose="02020609040205080304" pitchFamily="17" charset="-128"/>
                <a:ea typeface="ＭＳ 明朝" panose="02020609040205080304" pitchFamily="17" charset="-128"/>
              </a:rPr>
              <a:t>姿）を医療計画において策定</a:t>
            </a:r>
            <a:r>
              <a:rPr lang="ja-JP" altLang="en-US" sz="900" dirty="0">
                <a:solidFill>
                  <a:prstClr val="black"/>
                </a:solidFill>
                <a:latin typeface="ＭＳ Ｐゴシック"/>
              </a:rPr>
              <a:t>　</a:t>
            </a:r>
            <a:endParaRPr lang="en-US" altLang="ja-JP" sz="1300" dirty="0">
              <a:solidFill>
                <a:prstClr val="black"/>
              </a:solidFill>
              <a:latin typeface="ＭＳ Ｐゴシック"/>
            </a:endParaRPr>
          </a:p>
          <a:p>
            <a:pPr>
              <a:spcBef>
                <a:spcPts val="100"/>
              </a:spcBef>
            </a:pPr>
            <a:r>
              <a:rPr lang="ja-JP" altLang="en-US" sz="1300" dirty="0">
                <a:solidFill>
                  <a:prstClr val="black"/>
                </a:solidFill>
                <a:latin typeface="ＭＳ 明朝" panose="02020609040205080304" pitchFamily="17" charset="-128"/>
                <a:ea typeface="ＭＳ 明朝" panose="02020609040205080304" pitchFamily="17" charset="-128"/>
              </a:rPr>
              <a:t>　</a:t>
            </a:r>
            <a:r>
              <a:rPr lang="ja-JP" altLang="en-US" sz="1300" dirty="0" smtClean="0">
                <a:solidFill>
                  <a:prstClr val="black"/>
                </a:solidFill>
                <a:latin typeface="ＭＳ 明朝" panose="02020609040205080304" pitchFamily="17" charset="-128"/>
                <a:ea typeface="ＭＳ 明朝" panose="02020609040205080304" pitchFamily="17" charset="-128"/>
              </a:rPr>
              <a:t>②</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医師確保支援</a:t>
            </a:r>
            <a:r>
              <a:rPr lang="ja-JP" altLang="en-US" sz="1300" dirty="0" smtClean="0">
                <a:solidFill>
                  <a:prstClr val="black"/>
                </a:solidFill>
                <a:latin typeface="ＭＳ 明朝" panose="02020609040205080304" pitchFamily="17" charset="-128"/>
                <a:ea typeface="ＭＳ 明朝" panose="02020609040205080304" pitchFamily="17" charset="-128"/>
              </a:rPr>
              <a:t>を行う地域医療支援センターの機能を法律に位置付け</a:t>
            </a:r>
            <a:r>
              <a:rPr lang="ja-JP" altLang="en-US" sz="900" dirty="0" smtClean="0">
                <a:solidFill>
                  <a:prstClr val="black"/>
                </a:solidFill>
                <a:latin typeface="ＭＳ Ｐゴシック"/>
              </a:rPr>
              <a:t>　</a:t>
            </a:r>
            <a:endParaRPr lang="en-US" altLang="ja-JP" sz="1300" dirty="0">
              <a:solidFill>
                <a:prstClr val="black"/>
              </a:solidFill>
              <a:latin typeface="ＭＳ Ｐゴシック"/>
            </a:endParaRPr>
          </a:p>
          <a:p>
            <a:pPr>
              <a:lnSpc>
                <a:spcPts val="700"/>
              </a:lnSpc>
              <a:spcBef>
                <a:spcPts val="100"/>
              </a:spcBef>
            </a:pPr>
            <a:endParaRPr lang="en-US" altLang="ja-JP" sz="1300" b="1" u="sng" dirty="0" smtClean="0">
              <a:solidFill>
                <a:prstClr val="black"/>
              </a:solidFill>
              <a:latin typeface="ＭＳ ゴシック" panose="020B0609070205080204" pitchFamily="49" charset="-128"/>
              <a:ea typeface="ＭＳ ゴシック" panose="020B0609070205080204" pitchFamily="49" charset="-128"/>
            </a:endParaRPr>
          </a:p>
          <a:p>
            <a:pPr>
              <a:spcBef>
                <a:spcPts val="100"/>
              </a:spcBef>
            </a:pP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３．</a:t>
            </a:r>
            <a:r>
              <a:rPr lang="ja-JP" altLang="en-US" sz="1300" b="1" u="sng" dirty="0">
                <a:solidFill>
                  <a:prstClr val="black"/>
                </a:solidFill>
                <a:latin typeface="ＭＳ ゴシック" panose="020B0609070205080204" pitchFamily="49" charset="-128"/>
                <a:ea typeface="ＭＳ ゴシック" panose="020B0609070205080204" pitchFamily="49" charset="-128"/>
              </a:rPr>
              <a:t>地域包括ケアシステムの</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構築と費用</a:t>
            </a:r>
            <a:r>
              <a:rPr lang="ja-JP" altLang="en-US" sz="1300" b="1" u="sng" dirty="0">
                <a:solidFill>
                  <a:prstClr val="black"/>
                </a:solidFill>
                <a:latin typeface="ＭＳ ゴシック" panose="020B0609070205080204" pitchFamily="49" charset="-128"/>
                <a:ea typeface="ＭＳ ゴシック" panose="020B0609070205080204" pitchFamily="49" charset="-128"/>
              </a:rPr>
              <a:t>負担の公平化（介護</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保険法</a:t>
            </a:r>
            <a:r>
              <a:rPr lang="ja-JP" altLang="en-US" sz="1300" b="1" u="sng" dirty="0">
                <a:solidFill>
                  <a:prstClr val="black"/>
                </a:solidFill>
                <a:latin typeface="ＭＳ ゴシック" panose="020B0609070205080204" pitchFamily="49" charset="-128"/>
                <a:ea typeface="ＭＳ ゴシック" panose="020B0609070205080204" pitchFamily="49" charset="-128"/>
              </a:rPr>
              <a:t>関係</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a:t>
            </a:r>
            <a:endParaRPr lang="en-US" altLang="ja-JP" sz="1300" b="1" u="sng" dirty="0">
              <a:solidFill>
                <a:prstClr val="black"/>
              </a:solidFill>
              <a:latin typeface="ＭＳ ゴシック" panose="020B0609070205080204" pitchFamily="49" charset="-128"/>
              <a:ea typeface="ＭＳ ゴシック" panose="020B0609070205080204" pitchFamily="49" charset="-128"/>
            </a:endParaRPr>
          </a:p>
          <a:p>
            <a:pPr>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①在宅医療・介護連携の推進などの</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地域支援事業の充実</a:t>
            </a:r>
            <a:r>
              <a:rPr lang="ja-JP" altLang="en-US" sz="1300" dirty="0" smtClean="0">
                <a:solidFill>
                  <a:prstClr val="black"/>
                </a:solidFill>
                <a:latin typeface="ＭＳ ゴシック" panose="020B0609070205080204" pitchFamily="49" charset="-128"/>
                <a:ea typeface="ＭＳ ゴシック" panose="020B0609070205080204" pitchFamily="49" charset="-128"/>
              </a:rPr>
              <a:t>とあわせ、</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全国一律の予防給付</a:t>
            </a:r>
            <a:r>
              <a:rPr lang="en-US" altLang="ja-JP" sz="1300" b="1" u="sng" dirty="0" smtClean="0">
                <a:solidFill>
                  <a:prstClr val="black"/>
                </a:solidFill>
                <a:latin typeface="ＭＳ ゴシック" panose="020B0609070205080204" pitchFamily="49" charset="-128"/>
                <a:ea typeface="ＭＳ ゴシック" panose="020B0609070205080204" pitchFamily="49" charset="-128"/>
              </a:rPr>
              <a:t>(</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訪問介護・通所介護</a:t>
            </a:r>
            <a:r>
              <a:rPr lang="en-US" altLang="ja-JP" sz="1300" b="1" u="sng" dirty="0" smtClean="0">
                <a:solidFill>
                  <a:prstClr val="black"/>
                </a:solidFill>
                <a:latin typeface="ＭＳ ゴシック" panose="020B0609070205080204" pitchFamily="49" charset="-128"/>
                <a:ea typeface="ＭＳ ゴシック" panose="020B0609070205080204" pitchFamily="49" charset="-128"/>
              </a:rPr>
              <a:t>)</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を地域</a:t>
            </a:r>
            <a:r>
              <a:rPr lang="ja-JP" altLang="en-US" sz="1300" b="1" u="sng" dirty="0">
                <a:solidFill>
                  <a:prstClr val="black"/>
                </a:solidFill>
                <a:latin typeface="ＭＳ ゴシック" panose="020B0609070205080204" pitchFamily="49" charset="-128"/>
                <a:ea typeface="ＭＳ ゴシック" panose="020B0609070205080204" pitchFamily="49" charset="-128"/>
              </a:rPr>
              <a:t>支援事業</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に　</a:t>
            </a:r>
            <a:endParaRPr lang="en-US" altLang="ja-JP" sz="1300" b="1" u="sng" dirty="0" smtClean="0">
              <a:solidFill>
                <a:prstClr val="black"/>
              </a:solidFill>
              <a:latin typeface="ＭＳ ゴシック" panose="020B0609070205080204" pitchFamily="49" charset="-128"/>
              <a:ea typeface="ＭＳ ゴシック" panose="020B0609070205080204" pitchFamily="49" charset="-128"/>
            </a:endParaRPr>
          </a:p>
          <a:p>
            <a:pPr>
              <a:spcBef>
                <a:spcPts val="100"/>
              </a:spcBef>
            </a:pPr>
            <a:r>
              <a:rPr lang="ja-JP" altLang="en-US" sz="1300" b="1" dirty="0">
                <a:solidFill>
                  <a:prstClr val="black"/>
                </a:solidFill>
                <a:latin typeface="ＭＳ ゴシック" panose="020B0609070205080204" pitchFamily="49" charset="-128"/>
                <a:ea typeface="ＭＳ ゴシック" panose="020B0609070205080204" pitchFamily="49" charset="-128"/>
              </a:rPr>
              <a:t>　</a:t>
            </a:r>
            <a:r>
              <a:rPr lang="ja-JP" altLang="en-US" sz="1300" b="1" dirty="0" smtClean="0">
                <a:solidFill>
                  <a:prstClr val="black"/>
                </a:solidFill>
                <a:latin typeface="ＭＳ ゴシック" panose="020B0609070205080204" pitchFamily="49" charset="-128"/>
                <a:ea typeface="ＭＳ ゴシック" panose="020B0609070205080204" pitchFamily="49" charset="-128"/>
              </a:rPr>
              <a:t>　</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移行</a:t>
            </a:r>
            <a:r>
              <a:rPr lang="ja-JP" altLang="en-US" sz="1300" b="1" u="sng" dirty="0">
                <a:solidFill>
                  <a:prstClr val="black"/>
                </a:solidFill>
                <a:latin typeface="ＭＳ ゴシック" panose="020B0609070205080204" pitchFamily="49" charset="-128"/>
                <a:ea typeface="ＭＳ ゴシック" panose="020B0609070205080204" pitchFamily="49" charset="-128"/>
              </a:rPr>
              <a:t>し</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、多様化</a:t>
            </a:r>
            <a:r>
              <a:rPr lang="ja-JP" altLang="en-US" sz="1300" b="1" dirty="0">
                <a:solidFill>
                  <a:prstClr val="black"/>
                </a:solidFill>
                <a:latin typeface="ＭＳ ゴシック" panose="020B0609070205080204" pitchFamily="49" charset="-128"/>
                <a:ea typeface="ＭＳ ゴシック" panose="020B0609070205080204" pitchFamily="49" charset="-128"/>
              </a:rPr>
              <a:t>　</a:t>
            </a:r>
            <a:r>
              <a:rPr lang="ja-JP" altLang="en-US" sz="1300" b="1" dirty="0" smtClean="0">
                <a:solidFill>
                  <a:prstClr val="black"/>
                </a:solidFill>
                <a:latin typeface="ＭＳ ゴシック" panose="020B0609070205080204" pitchFamily="49" charset="-128"/>
                <a:ea typeface="ＭＳ ゴシック" panose="020B0609070205080204" pitchFamily="49" charset="-128"/>
              </a:rPr>
              <a:t>　</a:t>
            </a:r>
            <a:r>
              <a:rPr lang="en-US" altLang="ja-JP" sz="1300" dirty="0" smtClean="0">
                <a:solidFill>
                  <a:prstClr val="black"/>
                </a:solidFill>
                <a:latin typeface="ＭＳ 明朝" panose="02020609040205080304" pitchFamily="17" charset="-128"/>
                <a:ea typeface="ＭＳ 明朝" panose="02020609040205080304" pitchFamily="17" charset="-128"/>
              </a:rPr>
              <a:t>※</a:t>
            </a:r>
            <a:r>
              <a:rPr lang="ja-JP" altLang="en-US" sz="1300" dirty="0">
                <a:solidFill>
                  <a:prstClr val="black"/>
                </a:solidFill>
                <a:latin typeface="ＭＳ 明朝" panose="02020609040205080304" pitchFamily="17" charset="-128"/>
                <a:ea typeface="ＭＳ 明朝" panose="02020609040205080304" pitchFamily="17" charset="-128"/>
              </a:rPr>
              <a:t>地域支援</a:t>
            </a:r>
            <a:r>
              <a:rPr lang="ja-JP" altLang="en-US" sz="1300" dirty="0" smtClean="0">
                <a:solidFill>
                  <a:prstClr val="black"/>
                </a:solidFill>
                <a:latin typeface="ＭＳ 明朝" panose="02020609040205080304" pitchFamily="17" charset="-128"/>
                <a:ea typeface="ＭＳ 明朝" panose="02020609040205080304" pitchFamily="17" charset="-128"/>
              </a:rPr>
              <a:t>事業：介護</a:t>
            </a:r>
            <a:r>
              <a:rPr lang="ja-JP" altLang="en-US" sz="1300" dirty="0">
                <a:solidFill>
                  <a:prstClr val="black"/>
                </a:solidFill>
                <a:latin typeface="ＭＳ 明朝" panose="02020609040205080304" pitchFamily="17" charset="-128"/>
                <a:ea typeface="ＭＳ 明朝" panose="02020609040205080304" pitchFamily="17" charset="-128"/>
              </a:rPr>
              <a:t>保険財源で市町村が取り組む事業</a:t>
            </a:r>
            <a:endParaRPr lang="en-US" altLang="ja-JP" sz="1300" dirty="0">
              <a:solidFill>
                <a:prstClr val="black"/>
              </a:solidFill>
              <a:latin typeface="ＭＳ 明朝" panose="02020609040205080304" pitchFamily="17" charset="-128"/>
              <a:ea typeface="ＭＳ 明朝" panose="02020609040205080304" pitchFamily="17" charset="-128"/>
            </a:endParaRPr>
          </a:p>
          <a:p>
            <a:pPr>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②</a:t>
            </a:r>
            <a:r>
              <a:rPr lang="ja-JP" altLang="en-US" sz="1300" b="1" u="sng" dirty="0">
                <a:solidFill>
                  <a:prstClr val="black"/>
                </a:solidFill>
                <a:latin typeface="ＭＳ ゴシック" panose="020B0609070205080204" pitchFamily="49" charset="-128"/>
                <a:ea typeface="ＭＳ ゴシック" panose="020B0609070205080204" pitchFamily="49" charset="-128"/>
              </a:rPr>
              <a:t>特別養護老人</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ホーム</a:t>
            </a:r>
            <a:r>
              <a:rPr lang="ja-JP" altLang="en-US" sz="1300" dirty="0" smtClean="0">
                <a:solidFill>
                  <a:prstClr val="black"/>
                </a:solidFill>
                <a:latin typeface="ＭＳ 明朝" panose="02020609040205080304" pitchFamily="17" charset="-128"/>
                <a:ea typeface="ＭＳ 明朝" panose="02020609040205080304" pitchFamily="17" charset="-128"/>
              </a:rPr>
              <a:t>について、在宅</a:t>
            </a:r>
            <a:r>
              <a:rPr lang="ja-JP" altLang="en-US" sz="1300" dirty="0">
                <a:solidFill>
                  <a:prstClr val="black"/>
                </a:solidFill>
                <a:latin typeface="ＭＳ 明朝" panose="02020609040205080304" pitchFamily="17" charset="-128"/>
                <a:ea typeface="ＭＳ 明朝" panose="02020609040205080304" pitchFamily="17" charset="-128"/>
              </a:rPr>
              <a:t>での生活が困難な中重度の要介護者を</a:t>
            </a:r>
            <a:r>
              <a:rPr lang="ja-JP" altLang="en-US" sz="1300" dirty="0" smtClean="0">
                <a:solidFill>
                  <a:prstClr val="black"/>
                </a:solidFill>
                <a:latin typeface="ＭＳ 明朝" panose="02020609040205080304" pitchFamily="17" charset="-128"/>
                <a:ea typeface="ＭＳ 明朝" panose="02020609040205080304" pitchFamily="17" charset="-128"/>
              </a:rPr>
              <a:t>支える</a:t>
            </a:r>
            <a:r>
              <a:rPr lang="ja-JP" altLang="en-US" sz="1300" dirty="0">
                <a:solidFill>
                  <a:prstClr val="black"/>
                </a:solidFill>
                <a:latin typeface="ＭＳ 明朝" panose="02020609040205080304" pitchFamily="17" charset="-128"/>
                <a:ea typeface="ＭＳ 明朝" panose="02020609040205080304" pitchFamily="17" charset="-128"/>
              </a:rPr>
              <a:t>機能に</a:t>
            </a:r>
            <a:r>
              <a:rPr lang="ja-JP" altLang="en-US" sz="1300" dirty="0" smtClean="0">
                <a:solidFill>
                  <a:prstClr val="black"/>
                </a:solidFill>
                <a:latin typeface="ＭＳ 明朝" panose="02020609040205080304" pitchFamily="17" charset="-128"/>
                <a:ea typeface="ＭＳ 明朝" panose="02020609040205080304" pitchFamily="17" charset="-128"/>
              </a:rPr>
              <a:t>重点化 </a:t>
            </a:r>
            <a:endParaRPr lang="en-US" altLang="ja-JP" sz="1300" dirty="0" smtClean="0">
              <a:solidFill>
                <a:prstClr val="black"/>
              </a:solidFill>
              <a:latin typeface="ＭＳ 明朝" panose="02020609040205080304" pitchFamily="17" charset="-128"/>
              <a:ea typeface="ＭＳ 明朝" panose="02020609040205080304" pitchFamily="17" charset="-128"/>
            </a:endParaRPr>
          </a:p>
          <a:p>
            <a:pPr>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a:t>
            </a:r>
            <a:r>
              <a:rPr lang="ja-JP" altLang="en-US" sz="1300" dirty="0">
                <a:solidFill>
                  <a:prstClr val="black"/>
                </a:solidFill>
                <a:latin typeface="ＭＳ 明朝" panose="02020609040205080304" pitchFamily="17" charset="-128"/>
                <a:ea typeface="ＭＳ 明朝" panose="02020609040205080304" pitchFamily="17" charset="-128"/>
              </a:rPr>
              <a:t>③</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低所得者の保険料軽減を拡充</a:t>
            </a:r>
            <a:r>
              <a:rPr lang="ja-JP" altLang="en-US" sz="1300" b="1" dirty="0" smtClean="0">
                <a:solidFill>
                  <a:prstClr val="black"/>
                </a:solidFill>
                <a:latin typeface="ＭＳ ゴシック" panose="020B0609070205080204" pitchFamily="49" charset="-128"/>
                <a:ea typeface="ＭＳ ゴシック" panose="020B0609070205080204" pitchFamily="49" charset="-128"/>
              </a:rPr>
              <a:t> </a:t>
            </a:r>
            <a:endParaRPr lang="ja-JP" altLang="en-US" sz="1300" b="1" u="sng" dirty="0" smtClean="0">
              <a:solidFill>
                <a:prstClr val="black"/>
              </a:solidFill>
              <a:latin typeface="ＭＳ ゴシック" panose="020B0609070205080204" pitchFamily="49" charset="-128"/>
              <a:ea typeface="ＭＳ ゴシック" panose="020B0609070205080204" pitchFamily="49" charset="-128"/>
            </a:endParaRPr>
          </a:p>
          <a:p>
            <a:pPr>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④</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一定以上の所得のある利用者の自己負担を２割へ引上げ</a:t>
            </a:r>
            <a:r>
              <a:rPr lang="ja-JP" altLang="en-US" sz="1300" u="sng" dirty="0" smtClean="0">
                <a:solidFill>
                  <a:prstClr val="black"/>
                </a:solidFill>
                <a:latin typeface="ＭＳ 明朝" panose="02020609040205080304" pitchFamily="17" charset="-128"/>
                <a:ea typeface="ＭＳ 明朝" panose="02020609040205080304" pitchFamily="17" charset="-128"/>
              </a:rPr>
              <a:t>（</a:t>
            </a:r>
            <a:r>
              <a:rPr lang="ja-JP" altLang="en-US" sz="1300" dirty="0" smtClean="0">
                <a:solidFill>
                  <a:prstClr val="black"/>
                </a:solidFill>
                <a:latin typeface="ＭＳ 明朝" panose="02020609040205080304" pitchFamily="17" charset="-128"/>
                <a:ea typeface="ＭＳ 明朝" panose="02020609040205080304" pitchFamily="17" charset="-128"/>
              </a:rPr>
              <a:t>ただし、月額上限あり）</a:t>
            </a:r>
            <a:endParaRPr lang="en-US" altLang="ja-JP" sz="1300" dirty="0" smtClean="0">
              <a:solidFill>
                <a:prstClr val="black"/>
              </a:solidFill>
              <a:latin typeface="ＭＳ 明朝" panose="02020609040205080304" pitchFamily="17" charset="-128"/>
              <a:ea typeface="ＭＳ 明朝" panose="02020609040205080304" pitchFamily="17" charset="-128"/>
            </a:endParaRPr>
          </a:p>
          <a:p>
            <a:pPr>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⑤低所得の施設利用者の食費・居住費を補填する</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「補足給付」の要件に資産などを追加</a:t>
            </a:r>
            <a:r>
              <a:rPr lang="ja-JP" altLang="en-US" sz="1300" dirty="0" smtClean="0">
                <a:solidFill>
                  <a:prstClr val="black"/>
                </a:solidFill>
                <a:latin typeface="ＭＳ 明朝" panose="02020609040205080304" pitchFamily="17" charset="-128"/>
                <a:ea typeface="ＭＳ 明朝" panose="02020609040205080304" pitchFamily="17" charset="-128"/>
              </a:rPr>
              <a:t> </a:t>
            </a:r>
            <a:endParaRPr lang="en-US" altLang="ja-JP" sz="1300" b="1" u="sng" dirty="0" smtClean="0">
              <a:solidFill>
                <a:prstClr val="black"/>
              </a:solidFill>
              <a:latin typeface="ＭＳ ゴシック" panose="020B0609070205080204" pitchFamily="49" charset="-128"/>
              <a:ea typeface="ＭＳ ゴシック" panose="020B0609070205080204" pitchFamily="49" charset="-128"/>
            </a:endParaRPr>
          </a:p>
          <a:p>
            <a:pPr>
              <a:lnSpc>
                <a:spcPts val="500"/>
              </a:lnSpc>
              <a:spcBef>
                <a:spcPts val="100"/>
              </a:spcBef>
            </a:pPr>
            <a:endParaRPr lang="en-US" altLang="ja-JP" sz="1300" b="1" u="sng" dirty="0" smtClean="0">
              <a:solidFill>
                <a:prstClr val="black"/>
              </a:solidFill>
              <a:latin typeface="ＭＳ ゴシック" panose="020B0609070205080204" pitchFamily="49" charset="-128"/>
              <a:ea typeface="ＭＳ ゴシック" panose="020B0609070205080204" pitchFamily="49" charset="-128"/>
            </a:endParaRPr>
          </a:p>
          <a:p>
            <a:pPr>
              <a:spcBef>
                <a:spcPts val="100"/>
              </a:spcBef>
            </a:pP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４．その他</a:t>
            </a:r>
            <a:r>
              <a:rPr lang="ja-JP" altLang="en-US" sz="1300" u="sng" dirty="0" smtClean="0">
                <a:solidFill>
                  <a:prstClr val="black"/>
                </a:solidFill>
                <a:latin typeface="ＭＳ 明朝" panose="02020609040205080304" pitchFamily="17" charset="-128"/>
                <a:ea typeface="ＭＳ 明朝" panose="02020609040205080304" pitchFamily="17" charset="-128"/>
              </a:rPr>
              <a:t>　</a:t>
            </a:r>
            <a:endParaRPr lang="en-US" altLang="ja-JP" sz="1300" u="sng" dirty="0" smtClean="0">
              <a:solidFill>
                <a:prstClr val="black"/>
              </a:solidFill>
              <a:latin typeface="ＭＳ 明朝" panose="02020609040205080304" pitchFamily="17" charset="-128"/>
              <a:ea typeface="ＭＳ 明朝" panose="02020609040205080304" pitchFamily="17" charset="-128"/>
            </a:endParaRPr>
          </a:p>
          <a:p>
            <a:pPr marL="361950" indent="-361950">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①診療</a:t>
            </a:r>
            <a:r>
              <a:rPr lang="ja-JP" altLang="en-US" sz="1300" dirty="0">
                <a:solidFill>
                  <a:prstClr val="black"/>
                </a:solidFill>
                <a:latin typeface="ＭＳ 明朝" panose="02020609040205080304" pitchFamily="17" charset="-128"/>
                <a:ea typeface="ＭＳ 明朝" panose="02020609040205080304" pitchFamily="17" charset="-128"/>
              </a:rPr>
              <a:t>の補助の</a:t>
            </a:r>
            <a:r>
              <a:rPr lang="ja-JP" altLang="en-US" sz="1300" dirty="0" smtClean="0">
                <a:solidFill>
                  <a:prstClr val="black"/>
                </a:solidFill>
                <a:latin typeface="ＭＳ 明朝" panose="02020609040205080304" pitchFamily="17" charset="-128"/>
                <a:ea typeface="ＭＳ 明朝" panose="02020609040205080304" pitchFamily="17" charset="-128"/>
              </a:rPr>
              <a:t>うちの</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特定</a:t>
            </a:r>
            <a:r>
              <a:rPr lang="ja-JP" altLang="en-US" sz="1300" b="1" u="sng" dirty="0">
                <a:solidFill>
                  <a:prstClr val="black"/>
                </a:solidFill>
                <a:latin typeface="ＭＳ ゴシック" panose="020B0609070205080204" pitchFamily="49" charset="-128"/>
                <a:ea typeface="ＭＳ ゴシック" panose="020B0609070205080204" pitchFamily="49" charset="-128"/>
              </a:rPr>
              <a:t>行為を明確化</a:t>
            </a:r>
            <a:r>
              <a:rPr lang="ja-JP" altLang="en-US" sz="1300" dirty="0">
                <a:solidFill>
                  <a:prstClr val="black"/>
                </a:solidFill>
                <a:latin typeface="ＭＳ 明朝" panose="02020609040205080304" pitchFamily="17" charset="-128"/>
                <a:ea typeface="ＭＳ 明朝" panose="02020609040205080304" pitchFamily="17" charset="-128"/>
              </a:rPr>
              <a:t>し</a:t>
            </a:r>
            <a:r>
              <a:rPr lang="ja-JP" altLang="en-US" sz="1300" dirty="0" smtClean="0">
                <a:solidFill>
                  <a:prstClr val="black"/>
                </a:solidFill>
                <a:latin typeface="ＭＳ 明朝" panose="02020609040205080304" pitchFamily="17" charset="-128"/>
                <a:ea typeface="ＭＳ 明朝" panose="02020609040205080304" pitchFamily="17" charset="-128"/>
              </a:rPr>
              <a:t>、</a:t>
            </a:r>
            <a:r>
              <a:rPr lang="ja-JP" altLang="en-US" sz="1300" dirty="0">
                <a:solidFill>
                  <a:prstClr val="black"/>
                </a:solidFill>
                <a:latin typeface="ＭＳ 明朝" panose="02020609040205080304" pitchFamily="17" charset="-128"/>
                <a:ea typeface="ＭＳ 明朝" panose="02020609040205080304" pitchFamily="17" charset="-128"/>
              </a:rPr>
              <a:t>それ</a:t>
            </a:r>
            <a:r>
              <a:rPr lang="ja-JP" altLang="en-US" sz="1300" dirty="0" smtClean="0">
                <a:solidFill>
                  <a:prstClr val="black"/>
                </a:solidFill>
                <a:latin typeface="ＭＳ 明朝" panose="02020609040205080304" pitchFamily="17" charset="-128"/>
                <a:ea typeface="ＭＳ 明朝" panose="02020609040205080304" pitchFamily="17" charset="-128"/>
              </a:rPr>
              <a:t>を手順書により行う看護師の研修</a:t>
            </a:r>
            <a:r>
              <a:rPr lang="ja-JP" altLang="en-US" sz="1300" dirty="0">
                <a:solidFill>
                  <a:prstClr val="black"/>
                </a:solidFill>
                <a:latin typeface="ＭＳ 明朝" panose="02020609040205080304" pitchFamily="17" charset="-128"/>
                <a:ea typeface="ＭＳ 明朝" panose="02020609040205080304" pitchFamily="17" charset="-128"/>
              </a:rPr>
              <a:t>制度を</a:t>
            </a:r>
            <a:r>
              <a:rPr lang="ja-JP" altLang="en-US" sz="1300" dirty="0" smtClean="0">
                <a:solidFill>
                  <a:prstClr val="black"/>
                </a:solidFill>
                <a:latin typeface="ＭＳ 明朝" panose="02020609040205080304" pitchFamily="17" charset="-128"/>
                <a:ea typeface="ＭＳ 明朝" panose="02020609040205080304" pitchFamily="17" charset="-128"/>
              </a:rPr>
              <a:t>新設</a:t>
            </a:r>
            <a:endParaRPr lang="ja-JP" altLang="en-US" sz="1300" dirty="0">
              <a:solidFill>
                <a:prstClr val="black"/>
              </a:solidFill>
              <a:latin typeface="ＭＳ 明朝" panose="02020609040205080304" pitchFamily="17" charset="-128"/>
              <a:ea typeface="ＭＳ 明朝" panose="02020609040205080304" pitchFamily="17" charset="-128"/>
            </a:endParaRPr>
          </a:p>
          <a:p>
            <a:pPr>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②</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医療</a:t>
            </a:r>
            <a:r>
              <a:rPr lang="ja-JP" altLang="en-US" sz="1300" b="1" u="sng" dirty="0">
                <a:solidFill>
                  <a:prstClr val="black"/>
                </a:solidFill>
                <a:latin typeface="ＭＳ ゴシック" panose="020B0609070205080204" pitchFamily="49" charset="-128"/>
                <a:ea typeface="ＭＳ ゴシック" panose="020B0609070205080204" pitchFamily="49" charset="-128"/>
              </a:rPr>
              <a:t>事故に係る調査の仕組み</a:t>
            </a:r>
            <a:r>
              <a:rPr lang="ja-JP" altLang="en-US" sz="1300" dirty="0" smtClean="0">
                <a:solidFill>
                  <a:prstClr val="black"/>
                </a:solidFill>
                <a:latin typeface="ＭＳ 明朝" panose="02020609040205080304" pitchFamily="17" charset="-128"/>
                <a:ea typeface="ＭＳ 明朝" panose="02020609040205080304" pitchFamily="17" charset="-128"/>
              </a:rPr>
              <a:t>を位置づけ</a:t>
            </a:r>
            <a:endParaRPr lang="ja-JP" altLang="en-US" sz="1300" dirty="0">
              <a:solidFill>
                <a:prstClr val="black"/>
              </a:solidFill>
              <a:latin typeface="ＭＳ Ｐゴシック"/>
            </a:endParaRPr>
          </a:p>
          <a:p>
            <a:pPr>
              <a:spcBef>
                <a:spcPts val="100"/>
              </a:spcBef>
            </a:pPr>
            <a:r>
              <a:rPr lang="ja-JP" altLang="en-US" sz="1300" dirty="0">
                <a:solidFill>
                  <a:prstClr val="black"/>
                </a:solidFill>
                <a:latin typeface="ＭＳ 明朝" panose="02020609040205080304" pitchFamily="17" charset="-128"/>
                <a:ea typeface="ＭＳ 明朝" panose="02020609040205080304" pitchFamily="17" charset="-128"/>
              </a:rPr>
              <a:t>　</a:t>
            </a:r>
            <a:r>
              <a:rPr lang="ja-JP" altLang="en-US" sz="1300" dirty="0" smtClean="0">
                <a:solidFill>
                  <a:prstClr val="black"/>
                </a:solidFill>
                <a:latin typeface="ＭＳ 明朝" panose="02020609040205080304" pitchFamily="17" charset="-128"/>
                <a:ea typeface="ＭＳ 明朝" panose="02020609040205080304" pitchFamily="17" charset="-128"/>
              </a:rPr>
              <a:t>③医療</a:t>
            </a:r>
            <a:r>
              <a:rPr lang="ja-JP" altLang="en-US" sz="1300" dirty="0">
                <a:solidFill>
                  <a:prstClr val="black"/>
                </a:solidFill>
                <a:latin typeface="ＭＳ 明朝" panose="02020609040205080304" pitchFamily="17" charset="-128"/>
                <a:ea typeface="ＭＳ 明朝" panose="02020609040205080304" pitchFamily="17" charset="-128"/>
              </a:rPr>
              <a:t>法人社団と医療法人財団の</a:t>
            </a:r>
            <a:r>
              <a:rPr lang="ja-JP" altLang="en-US" sz="1300" dirty="0" smtClean="0">
                <a:solidFill>
                  <a:prstClr val="black"/>
                </a:solidFill>
                <a:latin typeface="ＭＳ 明朝" panose="02020609040205080304" pitchFamily="17" charset="-128"/>
                <a:ea typeface="ＭＳ 明朝" panose="02020609040205080304" pitchFamily="17" charset="-128"/>
              </a:rPr>
              <a:t>合併、</a:t>
            </a:r>
            <a:r>
              <a:rPr lang="ja-JP" altLang="en-US" sz="1300" dirty="0">
                <a:solidFill>
                  <a:prstClr val="black"/>
                </a:solidFill>
                <a:latin typeface="ＭＳ 明朝" panose="02020609040205080304" pitchFamily="17" charset="-128"/>
                <a:ea typeface="ＭＳ 明朝" panose="02020609040205080304" pitchFamily="17" charset="-128"/>
              </a:rPr>
              <a:t>持分なし医療法人への移行促進</a:t>
            </a:r>
            <a:r>
              <a:rPr lang="ja-JP" altLang="en-US" sz="1300" dirty="0" smtClean="0">
                <a:solidFill>
                  <a:prstClr val="black"/>
                </a:solidFill>
                <a:latin typeface="ＭＳ 明朝" panose="02020609040205080304" pitchFamily="17" charset="-128"/>
                <a:ea typeface="ＭＳ 明朝" panose="02020609040205080304" pitchFamily="17" charset="-128"/>
              </a:rPr>
              <a:t>策を措置</a:t>
            </a:r>
            <a:endParaRPr lang="en-US" altLang="ja-JP" sz="1300" dirty="0" smtClean="0">
              <a:solidFill>
                <a:prstClr val="black"/>
              </a:solidFill>
              <a:latin typeface="ＭＳ 明朝" panose="02020609040205080304" pitchFamily="17" charset="-128"/>
              <a:ea typeface="ＭＳ 明朝" panose="02020609040205080304" pitchFamily="17" charset="-128"/>
            </a:endParaRPr>
          </a:p>
          <a:p>
            <a:pPr>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④介護人材確保対策の検討（介護福祉士の資格取得方法見直しの施行時期を</a:t>
            </a:r>
            <a:r>
              <a:rPr lang="en-US" altLang="ja-JP" sz="1300" dirty="0" smtClean="0">
                <a:solidFill>
                  <a:prstClr val="black"/>
                </a:solidFill>
                <a:latin typeface="ＭＳ 明朝" panose="02020609040205080304" pitchFamily="17" charset="-128"/>
                <a:ea typeface="ＭＳ 明朝" panose="02020609040205080304" pitchFamily="17" charset="-128"/>
              </a:rPr>
              <a:t>27</a:t>
            </a:r>
            <a:r>
              <a:rPr lang="ja-JP" altLang="en-US" sz="1300" dirty="0" smtClean="0">
                <a:solidFill>
                  <a:prstClr val="black"/>
                </a:solidFill>
                <a:latin typeface="ＭＳ 明朝" panose="02020609040205080304" pitchFamily="17" charset="-128"/>
                <a:ea typeface="ＭＳ 明朝" panose="02020609040205080304" pitchFamily="17" charset="-128"/>
              </a:rPr>
              <a:t>年度から</a:t>
            </a:r>
            <a:r>
              <a:rPr lang="en-US" altLang="ja-JP" sz="1300" dirty="0" smtClean="0">
                <a:solidFill>
                  <a:prstClr val="black"/>
                </a:solidFill>
                <a:latin typeface="ＭＳ 明朝" panose="02020609040205080304" pitchFamily="17" charset="-128"/>
                <a:ea typeface="ＭＳ 明朝" panose="02020609040205080304" pitchFamily="17" charset="-128"/>
              </a:rPr>
              <a:t>28</a:t>
            </a:r>
            <a:r>
              <a:rPr lang="ja-JP" altLang="en-US" sz="1300" dirty="0" smtClean="0">
                <a:solidFill>
                  <a:prstClr val="black"/>
                </a:solidFill>
                <a:latin typeface="ＭＳ 明朝" panose="02020609040205080304" pitchFamily="17" charset="-128"/>
                <a:ea typeface="ＭＳ 明朝" panose="02020609040205080304" pitchFamily="17" charset="-128"/>
              </a:rPr>
              <a:t>年度に延期）</a:t>
            </a:r>
            <a:endParaRPr lang="en-US" altLang="ja-JP" sz="900" b="1" u="sng" dirty="0">
              <a:solidFill>
                <a:prstClr val="black"/>
              </a:solidFill>
              <a:latin typeface="ＭＳ ゴシック" panose="020B0609070205080204" pitchFamily="49" charset="-128"/>
              <a:ea typeface="ＭＳ ゴシック" panose="020B0609070205080204" pitchFamily="49" charset="-128"/>
            </a:endParaRPr>
          </a:p>
          <a:p>
            <a:pPr>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a:t>
            </a:r>
            <a:endParaRPr lang="ja-JP" altLang="en-US" sz="1300" dirty="0">
              <a:solidFill>
                <a:prstClr val="black"/>
              </a:solidFill>
              <a:latin typeface="ＭＳ 明朝" panose="02020609040205080304" pitchFamily="17" charset="-128"/>
              <a:ea typeface="ＭＳ 明朝" panose="02020609040205080304" pitchFamily="17" charset="-128"/>
            </a:endParaRPr>
          </a:p>
        </p:txBody>
      </p:sp>
      <p:sp>
        <p:nvSpPr>
          <p:cNvPr id="31" name="正方形/長方形 30"/>
          <p:cNvSpPr/>
          <p:nvPr/>
        </p:nvSpPr>
        <p:spPr bwMode="auto">
          <a:xfrm>
            <a:off x="57348" y="6491860"/>
            <a:ext cx="9757175" cy="321516"/>
          </a:xfrm>
          <a:prstGeom prst="rect">
            <a:avLst/>
          </a:prstGeom>
          <a:noFill/>
          <a:ln w="25400">
            <a:solidFill>
              <a:schemeClr val="accent1"/>
            </a:solidFill>
            <a:round/>
            <a:headEnd/>
            <a:tailEnd/>
          </a:ln>
        </p:spPr>
        <p:txBody>
          <a:bodyPr lIns="68415" tIns="34208" rIns="68415" bIns="34208" rtlCol="0" anchor="ctr"/>
          <a:lstStyle/>
          <a:p>
            <a:pPr algn="just" defTabSz="957263"/>
            <a:r>
              <a:rPr lang="ja-JP" altLang="en-US" sz="1400" smtClean="0">
                <a:solidFill>
                  <a:prstClr val="black"/>
                </a:solidFill>
                <a:latin typeface="ＭＳ 明朝" panose="02020609040205080304" pitchFamily="17" charset="-128"/>
                <a:ea typeface="ＭＳ 明朝" panose="02020609040205080304" pitchFamily="17" charset="-128"/>
              </a:rPr>
              <a:t>　</a:t>
            </a:r>
            <a:r>
              <a:rPr lang="ja-JP" altLang="en-US" sz="1200" smtClean="0">
                <a:solidFill>
                  <a:prstClr val="black"/>
                </a:solidFill>
                <a:latin typeface="ＭＳ 明朝" panose="02020609040205080304" pitchFamily="17" charset="-128"/>
                <a:ea typeface="ＭＳ 明朝" panose="02020609040205080304" pitchFamily="17" charset="-128"/>
              </a:rPr>
              <a:t>公布日。</a:t>
            </a:r>
            <a:r>
              <a:rPr lang="ja-JP" altLang="en-US" sz="1200">
                <a:solidFill>
                  <a:prstClr val="black"/>
                </a:solidFill>
                <a:latin typeface="ＭＳ 明朝" panose="02020609040205080304" pitchFamily="17" charset="-128"/>
                <a:ea typeface="ＭＳ 明朝" panose="02020609040205080304" pitchFamily="17" charset="-128"/>
              </a:rPr>
              <a:t>ただし</a:t>
            </a:r>
            <a:r>
              <a:rPr lang="ja-JP" altLang="en-US" sz="1200" smtClean="0">
                <a:solidFill>
                  <a:prstClr val="black"/>
                </a:solidFill>
                <a:latin typeface="ＭＳ 明朝" panose="02020609040205080304" pitchFamily="17" charset="-128"/>
                <a:ea typeface="ＭＳ 明朝" panose="02020609040205080304" pitchFamily="17" charset="-128"/>
              </a:rPr>
              <a:t>、</a:t>
            </a:r>
            <a:r>
              <a:rPr lang="ja-JP" altLang="en-US" sz="1200" dirty="0" smtClean="0">
                <a:solidFill>
                  <a:prstClr val="black"/>
                </a:solidFill>
                <a:latin typeface="ＭＳ 明朝" panose="02020609040205080304" pitchFamily="17" charset="-128"/>
                <a:ea typeface="ＭＳ 明朝" panose="02020609040205080304" pitchFamily="17" charset="-128"/>
              </a:rPr>
              <a:t>医療法関係は平成</a:t>
            </a:r>
            <a:r>
              <a:rPr lang="en-US" altLang="ja-JP" sz="1200" dirty="0" smtClean="0">
                <a:solidFill>
                  <a:prstClr val="black"/>
                </a:solidFill>
                <a:latin typeface="ＭＳ 明朝" panose="02020609040205080304" pitchFamily="17" charset="-128"/>
                <a:ea typeface="ＭＳ 明朝" panose="02020609040205080304" pitchFamily="17" charset="-128"/>
              </a:rPr>
              <a:t>26</a:t>
            </a:r>
            <a:r>
              <a:rPr lang="ja-JP" altLang="en-US" sz="1200" dirty="0" smtClean="0">
                <a:solidFill>
                  <a:prstClr val="black"/>
                </a:solidFill>
                <a:latin typeface="ＭＳ 明朝" panose="02020609040205080304" pitchFamily="17" charset="-128"/>
                <a:ea typeface="ＭＳ 明朝" panose="02020609040205080304" pitchFamily="17" charset="-128"/>
              </a:rPr>
              <a:t>年</a:t>
            </a:r>
            <a:r>
              <a:rPr lang="en-US" altLang="ja-JP" sz="1200" dirty="0" smtClean="0">
                <a:solidFill>
                  <a:prstClr val="black"/>
                </a:solidFill>
                <a:latin typeface="ＭＳ 明朝" panose="02020609040205080304" pitchFamily="17" charset="-128"/>
                <a:ea typeface="ＭＳ 明朝" panose="02020609040205080304" pitchFamily="17" charset="-128"/>
              </a:rPr>
              <a:t>10</a:t>
            </a:r>
            <a:r>
              <a:rPr lang="ja-JP" altLang="en-US" sz="1200" dirty="0" smtClean="0">
                <a:solidFill>
                  <a:prstClr val="black"/>
                </a:solidFill>
                <a:latin typeface="ＭＳ 明朝" panose="02020609040205080304" pitchFamily="17" charset="-128"/>
                <a:ea typeface="ＭＳ 明朝" panose="02020609040205080304" pitchFamily="17" charset="-128"/>
              </a:rPr>
              <a:t>月以降、介護保険法関係は平成</a:t>
            </a:r>
            <a:r>
              <a:rPr lang="en-US" altLang="ja-JP" sz="1200" dirty="0">
                <a:solidFill>
                  <a:prstClr val="black"/>
                </a:solidFill>
                <a:latin typeface="ＭＳ 明朝" panose="02020609040205080304" pitchFamily="17" charset="-128"/>
                <a:ea typeface="ＭＳ 明朝" panose="02020609040205080304" pitchFamily="17" charset="-128"/>
              </a:rPr>
              <a:t>27</a:t>
            </a:r>
            <a:r>
              <a:rPr lang="ja-JP" altLang="en-US" sz="1200" dirty="0" smtClean="0">
                <a:solidFill>
                  <a:prstClr val="black"/>
                </a:solidFill>
                <a:latin typeface="ＭＳ 明朝" panose="02020609040205080304" pitchFamily="17" charset="-128"/>
                <a:ea typeface="ＭＳ 明朝" panose="02020609040205080304" pitchFamily="17" charset="-128"/>
              </a:rPr>
              <a:t>年４月以降など、順次施行。</a:t>
            </a:r>
            <a:endParaRPr lang="ja-JP" altLang="en-US" sz="1200" dirty="0">
              <a:solidFill>
                <a:prstClr val="black"/>
              </a:solidFill>
              <a:latin typeface="ＭＳ 明朝" panose="02020609040205080304" pitchFamily="17" charset="-128"/>
              <a:ea typeface="ＭＳ 明朝" panose="02020609040205080304" pitchFamily="17" charset="-128"/>
            </a:endParaRPr>
          </a:p>
        </p:txBody>
      </p:sp>
      <p:sp>
        <p:nvSpPr>
          <p:cNvPr id="11" name="角丸四角形 10"/>
          <p:cNvSpPr/>
          <p:nvPr/>
        </p:nvSpPr>
        <p:spPr>
          <a:xfrm>
            <a:off x="-15552" y="1484784"/>
            <a:ext cx="1139056" cy="2160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200" dirty="0" smtClean="0">
                <a:solidFill>
                  <a:prstClr val="white"/>
                </a:solidFill>
                <a:latin typeface="ＭＳ Ｐゴシック"/>
              </a:rPr>
              <a:t>　</a:t>
            </a:r>
            <a:r>
              <a:rPr lang="ja-JP" altLang="en-US" sz="1400" dirty="0" smtClean="0">
                <a:solidFill>
                  <a:prstClr val="white"/>
                </a:solidFill>
                <a:latin typeface="ＭＳ Ｐゴシック"/>
              </a:rPr>
              <a:t>概　要</a:t>
            </a:r>
            <a:endParaRPr lang="en-US" altLang="ja-JP" sz="1400" dirty="0" smtClean="0">
              <a:solidFill>
                <a:prstClr val="white"/>
              </a:solidFill>
              <a:latin typeface="ＭＳ Ｐゴシック"/>
            </a:endParaRPr>
          </a:p>
        </p:txBody>
      </p:sp>
      <p:sp>
        <p:nvSpPr>
          <p:cNvPr id="12" name="角丸四角形 11"/>
          <p:cNvSpPr/>
          <p:nvPr/>
        </p:nvSpPr>
        <p:spPr>
          <a:xfrm>
            <a:off x="-15552" y="548680"/>
            <a:ext cx="1139056" cy="2160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200" dirty="0" smtClean="0">
                <a:solidFill>
                  <a:prstClr val="white"/>
                </a:solidFill>
                <a:latin typeface="ＭＳ Ｐゴシック"/>
              </a:rPr>
              <a:t>　</a:t>
            </a:r>
            <a:r>
              <a:rPr lang="ja-JP" altLang="en-US" sz="1400" dirty="0" smtClean="0">
                <a:solidFill>
                  <a:prstClr val="white"/>
                </a:solidFill>
                <a:latin typeface="ＭＳ Ｐゴシック"/>
              </a:rPr>
              <a:t>趣　旨</a:t>
            </a:r>
            <a:endParaRPr lang="en-US" altLang="ja-JP" sz="1400" dirty="0" smtClean="0">
              <a:solidFill>
                <a:prstClr val="white"/>
              </a:solidFill>
              <a:latin typeface="ＭＳ Ｐゴシック"/>
            </a:endParaRPr>
          </a:p>
        </p:txBody>
      </p:sp>
      <p:sp>
        <p:nvSpPr>
          <p:cNvPr id="15" name="角丸四角形 14"/>
          <p:cNvSpPr/>
          <p:nvPr/>
        </p:nvSpPr>
        <p:spPr>
          <a:xfrm>
            <a:off x="-15552" y="6309320"/>
            <a:ext cx="1800200" cy="2160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200" dirty="0" smtClean="0">
                <a:solidFill>
                  <a:prstClr val="white"/>
                </a:solidFill>
                <a:latin typeface="ＭＳ Ｐゴシック"/>
              </a:rPr>
              <a:t>　</a:t>
            </a:r>
            <a:r>
              <a:rPr lang="ja-JP" altLang="en-US" sz="1400" dirty="0" smtClean="0">
                <a:solidFill>
                  <a:prstClr val="white"/>
                </a:solidFill>
                <a:latin typeface="ＭＳ Ｐゴシック"/>
              </a:rPr>
              <a:t>施行期日（予定）</a:t>
            </a:r>
            <a:endParaRPr lang="en-US" altLang="ja-JP" sz="1400" dirty="0" smtClean="0">
              <a:solidFill>
                <a:prstClr val="white"/>
              </a:solidFill>
              <a:latin typeface="ＭＳ Ｐゴシック"/>
            </a:endParaRPr>
          </a:p>
        </p:txBody>
      </p:sp>
      <p:sp>
        <p:nvSpPr>
          <p:cNvPr id="3" name="テキスト ボックス 2"/>
          <p:cNvSpPr txBox="1"/>
          <p:nvPr/>
        </p:nvSpPr>
        <p:spPr>
          <a:xfrm>
            <a:off x="8855149" y="5229612"/>
            <a:ext cx="1080120" cy="207749"/>
          </a:xfrm>
          <a:prstGeom prst="rect">
            <a:avLst/>
          </a:prstGeom>
          <a:noFill/>
        </p:spPr>
        <p:txBody>
          <a:bodyPr wrap="square" rtlCol="0">
            <a:spAutoFit/>
          </a:bodyPr>
          <a:lstStyle/>
          <a:p>
            <a:pPr>
              <a:lnSpc>
                <a:spcPts val="900"/>
              </a:lnSpc>
            </a:pPr>
            <a:endParaRPr lang="ja-JP" altLang="en-US" sz="900" dirty="0">
              <a:solidFill>
                <a:srgbClr val="FF0000"/>
              </a:solidFill>
              <a:latin typeface="ＭＳ Ｐゴシック"/>
            </a:endParaRPr>
          </a:p>
        </p:txBody>
      </p:sp>
      <p:sp>
        <p:nvSpPr>
          <p:cNvPr id="13" name="スライド番号プレースホルダー 1"/>
          <p:cNvSpPr txBox="1">
            <a:spLocks/>
          </p:cNvSpPr>
          <p:nvPr/>
        </p:nvSpPr>
        <p:spPr>
          <a:xfrm>
            <a:off x="7682235" y="6592677"/>
            <a:ext cx="2311400" cy="365125"/>
          </a:xfrm>
          <a:prstGeom prst="rect">
            <a:avLst/>
          </a:prstGeom>
        </p:spPr>
        <p:txBody>
          <a:bodyPr vert="horz" lIns="91413" tIns="45707" rIns="91413" bIns="45707"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1400" dirty="0">
              <a:solidFill>
                <a:prstClr val="black"/>
              </a:solidFill>
            </a:endParaRPr>
          </a:p>
        </p:txBody>
      </p:sp>
      <p:sp>
        <p:nvSpPr>
          <p:cNvPr id="14" name="スライド番号プレースホルダ 10"/>
          <p:cNvSpPr>
            <a:spLocks noGrp="1"/>
          </p:cNvSpPr>
          <p:nvPr>
            <p:ph type="sldNum" sz="quarter" idx="12"/>
          </p:nvPr>
        </p:nvSpPr>
        <p:spPr>
          <a:xfrm>
            <a:off x="9494367" y="6520790"/>
            <a:ext cx="427197" cy="365125"/>
          </a:xfrm>
        </p:spPr>
        <p:txBody>
          <a:bodyPr/>
          <a:lstStyle/>
          <a:p>
            <a:fld id="{72D2F0F9-40FE-47A2-901C-3C832B0C1FC9}" type="slidenum">
              <a:rPr lang="ja-JP" altLang="en-US" sz="1400">
                <a:solidFill>
                  <a:prstClr val="black"/>
                </a:solidFill>
              </a:rPr>
              <a:pPr/>
              <a:t>8</a:t>
            </a:fld>
            <a:endParaRPr lang="ja-JP" altLang="en-US" sz="1400" dirty="0">
              <a:solidFill>
                <a:prstClr val="black"/>
              </a:solidFill>
            </a:endParaRPr>
          </a:p>
        </p:txBody>
      </p:sp>
    </p:spTree>
    <p:extLst>
      <p:ext uri="{BB962C8B-B14F-4D97-AF65-F5344CB8AC3E}">
        <p14:creationId xmlns:p14="http://schemas.microsoft.com/office/powerpoint/2010/main" val="32999710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CFF99"/>
        </a:solidFill>
        <a:ln w="25400">
          <a:noFill/>
          <a:round/>
          <a:headEnd/>
          <a:tailEnd/>
        </a:ln>
      </a:spPr>
      <a:bodyPr lIns="68415" tIns="34208" rIns="68415" bIns="34208"/>
      <a:lstStyle>
        <a:defPPr marL="201613" indent="-201613" algn="just" defTabSz="957263">
          <a:buFont typeface="Wingdings" pitchFamily="2" charset="2"/>
          <a:buChar char="p"/>
          <a:defRPr sz="1800">
            <a:latin typeface="HGP創英角ｺﾞｼｯｸUB" pitchFamily="50" charset="-128"/>
          </a:defRPr>
        </a:defPPr>
      </a:lstStyle>
    </a:spDef>
  </a:objectDefaults>
  <a:extraClrSchemeLst/>
</a:theme>
</file>

<file path=ppt/theme/theme13.xml><?xml version="1.0" encoding="utf-8"?>
<a:theme xmlns:a="http://schemas.openxmlformats.org/drawingml/2006/main" name="4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5E9EFF"/>
            </a:gs>
            <a:gs pos="39999">
              <a:srgbClr val="85C2FF"/>
            </a:gs>
            <a:gs pos="70000">
              <a:srgbClr val="C4D6EB"/>
            </a:gs>
            <a:gs pos="100000">
              <a:srgbClr val="FFEBFA"/>
            </a:gs>
          </a:gsLst>
          <a:lin ang="5400000" scaled="0"/>
        </a:gradFill>
        <a:ln w="9525">
          <a:solidFill>
            <a:schemeClr val="accent1">
              <a:lumMod val="75000"/>
            </a:schemeClr>
          </a:solidFill>
        </a:ln>
      </a:spPr>
      <a:bodyPr rtlCol="0" anchor="ctr"/>
      <a:lstStyle>
        <a:defPPr algn="ctr">
          <a:defRPr sz="2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5.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CFF99"/>
        </a:solidFill>
        <a:ln w="25400">
          <a:noFill/>
          <a:round/>
          <a:headEnd/>
          <a:tailEnd/>
        </a:ln>
      </a:spPr>
      <a:bodyPr lIns="68415" tIns="34208" rIns="68415" bIns="34208"/>
      <a:lstStyle>
        <a:defPPr marL="201613" indent="-201613" algn="just" defTabSz="957263">
          <a:buFont typeface="Wingdings" pitchFamily="2" charset="2"/>
          <a:buChar char="p"/>
          <a:defRPr sz="1800">
            <a:latin typeface="HGP創英角ｺﾞｼｯｸUB" pitchFamily="50" charset="-128"/>
          </a:defRPr>
        </a:defPPr>
      </a:lstStyle>
    </a:spDef>
  </a:objectDefaults>
  <a:extraClrSchemeLst/>
</a:theme>
</file>

<file path=ppt/theme/theme17.xml><?xml version="1.0" encoding="utf-8"?>
<a:theme xmlns:a="http://schemas.openxmlformats.org/drawingml/2006/main" name="5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5E9EFF"/>
            </a:gs>
            <a:gs pos="39999">
              <a:srgbClr val="85C2FF"/>
            </a:gs>
            <a:gs pos="70000">
              <a:srgbClr val="C4D6EB"/>
            </a:gs>
            <a:gs pos="100000">
              <a:srgbClr val="FFEBFA"/>
            </a:gs>
          </a:gsLst>
          <a:lin ang="5400000" scaled="0"/>
        </a:gradFill>
        <a:ln w="9525">
          <a:solidFill>
            <a:schemeClr val="accent1">
              <a:lumMod val="75000"/>
            </a:schemeClr>
          </a:solidFill>
        </a:ln>
      </a:spPr>
      <a:bodyPr rtlCol="0" anchor="ctr"/>
      <a:lstStyle>
        <a:defPPr algn="ctr">
          <a:defRPr sz="2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0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5E9EFF"/>
            </a:gs>
            <a:gs pos="39999">
              <a:srgbClr val="85C2FF"/>
            </a:gs>
            <a:gs pos="70000">
              <a:srgbClr val="C4D6EB"/>
            </a:gs>
            <a:gs pos="100000">
              <a:srgbClr val="FFEBFA"/>
            </a:gs>
          </a:gsLst>
          <a:lin ang="5400000" scaled="0"/>
        </a:gradFill>
        <a:ln w="9525">
          <a:solidFill>
            <a:schemeClr val="accent1">
              <a:lumMod val="75000"/>
            </a:schemeClr>
          </a:solidFill>
        </a:ln>
      </a:spPr>
      <a:bodyPr rtlCol="0" anchor="ctr"/>
      <a:lstStyle>
        <a:defPPr algn="ctr">
          <a:defRPr sz="2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2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配布用パターン1">
  <a:themeElements>
    <a:clrScheme name="パステル">
      <a:dk1>
        <a:sysClr val="windowText" lastClr="000000"/>
      </a:dk1>
      <a:lt1>
        <a:sysClr val="window" lastClr="FFFFFF"/>
      </a:lt1>
      <a:dk2>
        <a:srgbClr val="1F497D"/>
      </a:dk2>
      <a:lt2>
        <a:srgbClr val="EEECE1"/>
      </a:lt2>
      <a:accent1>
        <a:srgbClr val="FF99FF"/>
      </a:accent1>
      <a:accent2>
        <a:srgbClr val="FFCC99"/>
      </a:accent2>
      <a:accent3>
        <a:srgbClr val="FFFF99"/>
      </a:accent3>
      <a:accent4>
        <a:srgbClr val="99FF99"/>
      </a:accent4>
      <a:accent5>
        <a:srgbClr val="CCFFFF"/>
      </a:accent5>
      <a:accent6>
        <a:srgbClr val="9999FF"/>
      </a:accent6>
      <a:hlink>
        <a:srgbClr val="333399"/>
      </a:hlink>
      <a:folHlink>
        <a:srgbClr val="9966FF"/>
      </a:folHlink>
    </a:clrScheme>
    <a:fontScheme name="標準３（マイスタイル）">
      <a:majorFont>
        <a:latin typeface="Arial Black"/>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7171"/>
        </a:solidFill>
        <a:ln w="22225">
          <a:solidFill>
            <a:srgbClr val="FF3B3B"/>
          </a:solidFill>
        </a:ln>
      </a:spPr>
      <a:bodyPr rtlCol="0" anchor="ctr"/>
      <a:lstStyle>
        <a:defPPr algn="ctr">
          <a:defRPr kumimoji="1" sz="16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6337</TotalTime>
  <Words>9214</Words>
  <Application>Microsoft Office PowerPoint</Application>
  <PresentationFormat>A4 210 x 297 mm</PresentationFormat>
  <Paragraphs>1773</Paragraphs>
  <Slides>41</Slides>
  <Notes>25</Notes>
  <HiddenSlides>0</HiddenSlides>
  <MMClips>0</MMClips>
  <ScaleCrop>false</ScaleCrop>
  <HeadingPairs>
    <vt:vector size="4" baseType="variant">
      <vt:variant>
        <vt:lpstr>テーマ</vt:lpstr>
      </vt:variant>
      <vt:variant>
        <vt:i4>17</vt:i4>
      </vt:variant>
      <vt:variant>
        <vt:lpstr>スライド タイトル</vt:lpstr>
      </vt:variant>
      <vt:variant>
        <vt:i4>41</vt:i4>
      </vt:variant>
    </vt:vector>
  </HeadingPairs>
  <TitlesOfParts>
    <vt:vector size="58" baseType="lpstr">
      <vt:lpstr>Office ​​テーマ</vt:lpstr>
      <vt:lpstr>9_Office テーマ</vt:lpstr>
      <vt:lpstr>10_Office テーマ</vt:lpstr>
      <vt:lpstr>2_blank</vt:lpstr>
      <vt:lpstr>7_blank</vt:lpstr>
      <vt:lpstr>3_blank</vt:lpstr>
      <vt:lpstr>1_blank</vt:lpstr>
      <vt:lpstr>2_配布用パターン1</vt:lpstr>
      <vt:lpstr>3_Office テーマ</vt:lpstr>
      <vt:lpstr>2_Office テーマ</vt:lpstr>
      <vt:lpstr>Office テーマ</vt:lpstr>
      <vt:lpstr>16_Office テーマ</vt:lpstr>
      <vt:lpstr>4_blank</vt:lpstr>
      <vt:lpstr>12_Office テーマ</vt:lpstr>
      <vt:lpstr>1_Office テーマ</vt:lpstr>
      <vt:lpstr>14_Office テーマ</vt:lpstr>
      <vt:lpstr>5_blank</vt:lpstr>
      <vt:lpstr>PowerPoint プレゼンテーション</vt:lpstr>
      <vt:lpstr>PowerPoint プレゼンテーション</vt:lpstr>
      <vt:lpstr>　１．社会保障をとりまく状況と 医療介護総合確保推進法案について</vt:lpstr>
      <vt:lpstr>PowerPoint プレゼンテーション</vt:lpstr>
      <vt:lpstr>PowerPoint プレゼンテーション</vt:lpstr>
      <vt:lpstr>PowerPoint プレゼンテーション</vt:lpstr>
      <vt:lpstr>PowerPoint プレゼンテーション</vt:lpstr>
      <vt:lpstr>介護サービス量と給付費の将来見通し</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市町村の新しい総合事業実施に向けたスケジュールについて（イメージ）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２．地域包括ケアシステム構築推進のための 市町村支援の具体的な取組</vt:lpstr>
      <vt:lpstr>PowerPoint プレゼンテーション</vt:lpstr>
      <vt:lpstr>PowerPoint プレゼンテーション</vt:lpstr>
      <vt:lpstr>○市町村介護予防強化推進事業（介護予防モデル事業）に関する事例・ ・・・・・ ・・・・ ・・・・・Ｐ２ 　　http://www.mhlw.go.jp/seisakunitsuite/bunya/hukushi_kaigo/kaigo_koureisha/yobou/jitsurei.html 　【厚生労働省のHP＞政策について &gt; 分野別の政策一覧 &gt; 福祉・介護 &gt; 介護・高齢者福祉 &gt; 介護予防＞５　市町村介護予防強化推進事業 】  ○介護予防・日常生活支援総合事業に関する事例・・・・・・・・・・・・・・・・ ・・・・ ・・・・・・・ ・・・・Ｐ20  ○介護予防事業に関する事例・・・・・・・・・・・・・・・・・・・・・・・・・ ・・・・ ・・・・ ・・・・ ・・・・・・・・・・・Ｐ28 　「地域の実情に応じた効果的・効率的な介護予防の取組事例」（参考） 　http://www.mhlw.go.jp/topics/kaigo/yobou/torikumi_02.html 　【厚生労働省のHP＞&gt; 政策について &gt; 分野別の政策一覧 &gt; 福祉・介護 &gt; 介護・高齢者福祉 &gt; 介護予防  　　&gt;４　 地域の実情に応じた効果的・効率的な介護予防の取組事例】  ○生活支援サービスコーディネーターに関する事例・・・・・・・ ・・・・ ・・・・ ・・・・ ・・・・ ・・・・・・・Ｐ36  　「地域における生活支援サービスのコーディネーターの育成に関する調査研究事業　報告書」 　　http://www.mhlw.go.jp/file/06-Seisakujouhou-12300000-Roukenkyoku/0000045585.pdf 　【厚生労働省のHP&gt;政策について &gt; 分野別の政策一覧 &gt; 福祉・介護 &gt; 介護・高齢者福祉 &gt; 地域包括ケアシステム&gt; ５．生活支援サービスの充実と高齢者の社会参加】  ○地域包括ケアシステム構築に関する事例 　「事例を通じて、我がまちの地域包括ケアを考えよう 「地域包括ケアシステム」事例集成 　　～できること探しの素材集～」 ・・・・・・・・・ ・・・・・ ・・・・・ ・・・・・ ・・・・・ ・・・ ・・・・・・・・・・・・・Ｐ54 　http://www.mhlw.go.jp/seisakunitsuite/bunya/hukushi_kaigo/kaigo_koureisha/chiiki-houkatsu/dl/jirei.pdf 　　【厚生労働省のHP＞政策について &gt; 分野別の政策一覧 &gt; 福祉・介護 &gt; 介護・高齢者福祉 &gt; 地域包括ケアシステム＞１．地域包括ケアシステムの実現に向けて】 　「過疎地域における地域包括ケアシステムの構築に関する調査研究事業報告書」 ・・・・・・Ｐ59 　　http://www.hit-north.or.jp/houkokusyo/2013tiikihokatsu-shiryo.pdf　【社団法人北海道総合研究調査会HP】  ○地域ケア会議に関する事例（参考）　 　「地域包括ケアの実現に向けた地域ケア会議実践事例集～地域の特色を活かした実践のために～」 　　　http://www.mhlw.go.jp/seisakunitsuite/bunya/hukushi_kaigo/kaigo_koureisha/chiiki-houkatsu/dl/link3-0-01.pdf 　　【厚生労働省のHP＞政策について &gt; 分野別の政策一覧 &gt; 福祉・介護 &gt; 介護・高齢者福祉 &gt; 地域包括ケアシステム＞３．地域ケア会議について】</vt:lpstr>
      <vt:lpstr>PowerPoint プレゼンテーション</vt:lpstr>
      <vt:lpstr>PowerPoint プレゼンテーション</vt:lpstr>
      <vt:lpstr>PowerPoint プレゼンテーション</vt:lpstr>
      <vt:lpstr>平成２６年度のスケジュール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パパ</dc:creator>
  <cp:lastModifiedBy>厚生労働省ネットワークシステム</cp:lastModifiedBy>
  <cp:revision>664</cp:revision>
  <cp:lastPrinted>2014-05-28T16:37:15Z</cp:lastPrinted>
  <dcterms:created xsi:type="dcterms:W3CDTF">2013-10-13T14:34:05Z</dcterms:created>
  <dcterms:modified xsi:type="dcterms:W3CDTF">2014-06-04T00:53:48Z</dcterms:modified>
</cp:coreProperties>
</file>