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40" r:id="rId1"/>
    <p:sldMasterId id="2147484410" r:id="rId2"/>
    <p:sldMasterId id="2147484552" r:id="rId3"/>
    <p:sldMasterId id="2147484564" r:id="rId4"/>
    <p:sldMasterId id="2147484651" r:id="rId5"/>
    <p:sldMasterId id="2147484701" r:id="rId6"/>
  </p:sldMasterIdLst>
  <p:notesMasterIdLst>
    <p:notesMasterId r:id="rId68"/>
  </p:notesMasterIdLst>
  <p:handoutMasterIdLst>
    <p:handoutMasterId r:id="rId69"/>
  </p:handoutMasterIdLst>
  <p:sldIdLst>
    <p:sldId id="854" r:id="rId7"/>
    <p:sldId id="855" r:id="rId8"/>
    <p:sldId id="856" r:id="rId9"/>
    <p:sldId id="1022" r:id="rId10"/>
    <p:sldId id="1023" r:id="rId11"/>
    <p:sldId id="834" r:id="rId12"/>
    <p:sldId id="837" r:id="rId13"/>
    <p:sldId id="656" r:id="rId14"/>
    <p:sldId id="1027" r:id="rId15"/>
    <p:sldId id="907" r:id="rId16"/>
    <p:sldId id="1005" r:id="rId17"/>
    <p:sldId id="1006" r:id="rId18"/>
    <p:sldId id="1024" r:id="rId19"/>
    <p:sldId id="1013" r:id="rId20"/>
    <p:sldId id="1014" r:id="rId21"/>
    <p:sldId id="1004" r:id="rId22"/>
    <p:sldId id="1015" r:id="rId23"/>
    <p:sldId id="1016" r:id="rId24"/>
    <p:sldId id="1017" r:id="rId25"/>
    <p:sldId id="1028" r:id="rId26"/>
    <p:sldId id="1018" r:id="rId27"/>
    <p:sldId id="1019" r:id="rId28"/>
    <p:sldId id="970" r:id="rId29"/>
    <p:sldId id="971" r:id="rId30"/>
    <p:sldId id="972" r:id="rId31"/>
    <p:sldId id="973" r:id="rId32"/>
    <p:sldId id="974" r:id="rId33"/>
    <p:sldId id="975" r:id="rId34"/>
    <p:sldId id="976" r:id="rId35"/>
    <p:sldId id="977" r:id="rId36"/>
    <p:sldId id="978" r:id="rId37"/>
    <p:sldId id="1020" r:id="rId38"/>
    <p:sldId id="1021" r:id="rId39"/>
    <p:sldId id="980" r:id="rId40"/>
    <p:sldId id="981" r:id="rId41"/>
    <p:sldId id="982" r:id="rId42"/>
    <p:sldId id="983" r:id="rId43"/>
    <p:sldId id="984" r:id="rId44"/>
    <p:sldId id="985" r:id="rId45"/>
    <p:sldId id="986" r:id="rId46"/>
    <p:sldId id="987" r:id="rId47"/>
    <p:sldId id="988" r:id="rId48"/>
    <p:sldId id="991" r:id="rId49"/>
    <p:sldId id="992" r:id="rId50"/>
    <p:sldId id="993" r:id="rId51"/>
    <p:sldId id="994" r:id="rId52"/>
    <p:sldId id="1007" r:id="rId53"/>
    <p:sldId id="996" r:id="rId54"/>
    <p:sldId id="997" r:id="rId55"/>
    <p:sldId id="998" r:id="rId56"/>
    <p:sldId id="999" r:id="rId57"/>
    <p:sldId id="1038" r:id="rId58"/>
    <p:sldId id="1029" r:id="rId59"/>
    <p:sldId id="1030" r:id="rId60"/>
    <p:sldId id="1031" r:id="rId61"/>
    <p:sldId id="1032" r:id="rId62"/>
    <p:sldId id="1033" r:id="rId63"/>
    <p:sldId id="1034" r:id="rId64"/>
    <p:sldId id="1035" r:id="rId65"/>
    <p:sldId id="1036" r:id="rId66"/>
    <p:sldId id="1037" r:id="rId67"/>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EF194"/>
    <a:srgbClr val="FFFF99"/>
    <a:srgbClr val="CCFFCC"/>
    <a:srgbClr val="CCFFFF"/>
    <a:srgbClr val="FFCCCC"/>
    <a:srgbClr val="99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9460" autoAdjust="0"/>
  </p:normalViewPr>
  <p:slideViewPr>
    <p:cSldViewPr>
      <p:cViewPr>
        <p:scale>
          <a:sx n="70" d="100"/>
          <a:sy n="70" d="100"/>
        </p:scale>
        <p:origin x="-852" y="-960"/>
      </p:cViewPr>
      <p:guideLst>
        <p:guide orient="horz" pos="2160"/>
        <p:guide pos="3121"/>
      </p:guideLst>
    </p:cSldViewPr>
  </p:slideViewPr>
  <p:notesTextViewPr>
    <p:cViewPr>
      <p:scale>
        <a:sx n="1" d="1"/>
        <a:sy n="1" d="1"/>
      </p:scale>
      <p:origin x="0" y="0"/>
    </p:cViewPr>
  </p:notesTextViewPr>
  <p:sorterViewPr>
    <p:cViewPr>
      <p:scale>
        <a:sx n="100" d="100"/>
        <a:sy n="100" d="100"/>
      </p:scale>
      <p:origin x="0" y="26976"/>
    </p:cViewPr>
  </p:sorterViewPr>
  <p:notesViewPr>
    <p:cSldViewPr>
      <p:cViewPr varScale="1">
        <p:scale>
          <a:sx n="47" d="100"/>
          <a:sy n="47" d="100"/>
        </p:scale>
        <p:origin x="-2964" y="-102"/>
      </p:cViewPr>
      <p:guideLst>
        <p:guide orient="horz" pos="3130"/>
        <p:guide pos="214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MKXS\Documents\&#22522;&#30990;&#36039;&#26009;\&#35469;&#30693;&#30151;&#12464;&#12521;&#125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MKXS\Documents\&#22522;&#30990;&#36039;&#26009;\&#26085;&#26412;&#12398;&#19990;&#24111;&#25968;&#12398;&#23558;&#26469;&#25512;&#35336;&#65288;2013&#65288;&#24179;&#25104;25&#65289;&#24180;&#65297;&#26376;&#25512;&#35336;&#65289;.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______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______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ja-JP"/>
  <c:chart>
    <c:autoTitleDeleted val="1"/>
    <c:plotArea>
      <c:layout/>
      <c:barChart>
        <c:barDir val="col"/>
        <c:grouping val="clustered"/>
        <c:ser>
          <c:idx val="0"/>
          <c:order val="0"/>
          <c:tx>
            <c:v>日常生活自立度Ⅱ以上</c:v>
          </c:tx>
          <c:spPr>
            <a:solidFill>
              <a:schemeClr val="accent1">
                <a:lumMod val="40000"/>
                <a:lumOff val="60000"/>
              </a:schemeClr>
            </a:solidFill>
            <a:ln>
              <a:solidFill>
                <a:schemeClr val="accent1">
                  <a:lumMod val="40000"/>
                  <a:lumOff val="60000"/>
                </a:schemeClr>
              </a:solidFill>
            </a:ln>
          </c:spPr>
          <c:dLbls>
            <c:dLbl>
              <c:idx val="0"/>
              <c:layout/>
              <c:tx>
                <c:rich>
                  <a:bodyPr/>
                  <a:lstStyle/>
                  <a:p>
                    <a:r>
                      <a:rPr lang="en-US" altLang="en-US" sz="1100"/>
                      <a:t>2</a:t>
                    </a:r>
                    <a:r>
                      <a:rPr lang="en-US" altLang="en-US"/>
                      <a:t>80</a:t>
                    </a:r>
                    <a:r>
                      <a:rPr lang="ja-JP" altLang="en-US"/>
                      <a:t>万人</a:t>
                    </a:r>
                    <a:endParaRPr lang="en-US" altLang="ja-JP"/>
                  </a:p>
                  <a:p>
                    <a:r>
                      <a:rPr lang="ja-JP" altLang="en-US"/>
                      <a:t>（</a:t>
                    </a:r>
                    <a:r>
                      <a:rPr lang="en-US" altLang="ja-JP"/>
                      <a:t>9.5</a:t>
                    </a:r>
                    <a:r>
                      <a:rPr lang="ja-JP" altLang="en-US"/>
                      <a:t>％）</a:t>
                    </a:r>
                    <a:endParaRPr lang="en-US" altLang="en-US"/>
                  </a:p>
                </c:rich>
              </c:tx>
              <c:dLblPos val="inEnd"/>
              <c:showVal val="1"/>
            </c:dLbl>
            <c:dLbl>
              <c:idx val="1"/>
              <c:layout/>
              <c:tx>
                <c:rich>
                  <a:bodyPr/>
                  <a:lstStyle/>
                  <a:p>
                    <a:r>
                      <a:rPr lang="en-US" altLang="en-US" sz="1100"/>
                      <a:t>3</a:t>
                    </a:r>
                    <a:r>
                      <a:rPr lang="en-US" altLang="en-US"/>
                      <a:t>45</a:t>
                    </a:r>
                    <a:r>
                      <a:rPr lang="ja-JP" altLang="en-US"/>
                      <a:t>万人</a:t>
                    </a:r>
                    <a:endParaRPr lang="en-US" altLang="ja-JP"/>
                  </a:p>
                  <a:p>
                    <a:r>
                      <a:rPr lang="ja-JP" altLang="en-US"/>
                      <a:t>（</a:t>
                    </a:r>
                    <a:r>
                      <a:rPr lang="en-US" altLang="en-US"/>
                      <a:t>10.2</a:t>
                    </a:r>
                    <a:r>
                      <a:rPr lang="ja-JP" altLang="en-US"/>
                      <a:t>％）</a:t>
                    </a:r>
                    <a:endParaRPr lang="en-US" altLang="en-US"/>
                  </a:p>
                </c:rich>
              </c:tx>
              <c:dLblPos val="inEnd"/>
              <c:showVal val="1"/>
            </c:dLbl>
            <c:dLbl>
              <c:idx val="2"/>
              <c:layout/>
              <c:tx>
                <c:rich>
                  <a:bodyPr/>
                  <a:lstStyle/>
                  <a:p>
                    <a:r>
                      <a:rPr lang="en-US" altLang="en-US" sz="1100"/>
                      <a:t>4</a:t>
                    </a:r>
                    <a:r>
                      <a:rPr lang="en-US" altLang="en-US"/>
                      <a:t>10</a:t>
                    </a:r>
                    <a:r>
                      <a:rPr lang="ja-JP" altLang="en-US"/>
                      <a:t>万人</a:t>
                    </a:r>
                    <a:endParaRPr lang="en-US" altLang="ja-JP"/>
                  </a:p>
                  <a:p>
                    <a:r>
                      <a:rPr lang="ja-JP" altLang="en-US"/>
                      <a:t>（</a:t>
                    </a:r>
                    <a:r>
                      <a:rPr lang="en-US" altLang="ja-JP"/>
                      <a:t>11.3</a:t>
                    </a:r>
                    <a:r>
                      <a:rPr lang="ja-JP" altLang="en-US"/>
                      <a:t>％）</a:t>
                    </a:r>
                    <a:endParaRPr lang="en-US" altLang="ja-JP"/>
                  </a:p>
                </c:rich>
              </c:tx>
              <c:dLblPos val="inEnd"/>
              <c:showVal val="1"/>
            </c:dLbl>
            <c:dLbl>
              <c:idx val="3"/>
              <c:layout/>
              <c:tx>
                <c:rich>
                  <a:bodyPr/>
                  <a:lstStyle/>
                  <a:p>
                    <a:r>
                      <a:rPr lang="en-US" altLang="en-US" sz="1100"/>
                      <a:t>4</a:t>
                    </a:r>
                    <a:r>
                      <a:rPr lang="en-US" altLang="en-US"/>
                      <a:t>70</a:t>
                    </a:r>
                    <a:r>
                      <a:rPr lang="ja-JP" altLang="en-US"/>
                      <a:t>万人</a:t>
                    </a:r>
                    <a:endParaRPr lang="en-US" altLang="ja-JP"/>
                  </a:p>
                  <a:p>
                    <a:r>
                      <a:rPr lang="ja-JP" altLang="en-US"/>
                      <a:t>（</a:t>
                    </a:r>
                    <a:r>
                      <a:rPr lang="en-US" altLang="ja-JP"/>
                      <a:t>12.8</a:t>
                    </a:r>
                    <a:r>
                      <a:rPr lang="ja-JP" altLang="en-US"/>
                      <a:t>％）</a:t>
                    </a:r>
                    <a:endParaRPr lang="en-US" altLang="ja-JP"/>
                  </a:p>
                </c:rich>
              </c:tx>
              <c:dLblPos val="inEnd"/>
              <c:showVal val="1"/>
            </c:dLbl>
            <c:txPr>
              <a:bodyPr/>
              <a:lstStyle/>
              <a:p>
                <a:pPr>
                  <a:defRPr sz="1100"/>
                </a:pPr>
                <a:endParaRPr lang="ja-JP"/>
              </a:p>
            </c:txPr>
            <c:dLblPos val="inEnd"/>
            <c:showVal val="1"/>
          </c:dLbls>
          <c:cat>
            <c:strRef>
              <c:f>Sheet1!$A$2:$A$5</c:f>
              <c:strCache>
                <c:ptCount val="4"/>
                <c:pt idx="0">
                  <c:v>2010年</c:v>
                </c:pt>
                <c:pt idx="1">
                  <c:v>2015年</c:v>
                </c:pt>
                <c:pt idx="2">
                  <c:v>2020年</c:v>
                </c:pt>
                <c:pt idx="3">
                  <c:v>2025年</c:v>
                </c:pt>
              </c:strCache>
            </c:strRef>
          </c:cat>
          <c:val>
            <c:numRef>
              <c:f>Sheet1!$B$2:$B$5</c:f>
              <c:numCache>
                <c:formatCode>General</c:formatCode>
                <c:ptCount val="4"/>
                <c:pt idx="0">
                  <c:v>280</c:v>
                </c:pt>
                <c:pt idx="1">
                  <c:v>345</c:v>
                </c:pt>
                <c:pt idx="2">
                  <c:v>410</c:v>
                </c:pt>
                <c:pt idx="3">
                  <c:v>470</c:v>
                </c:pt>
              </c:numCache>
            </c:numRef>
          </c:val>
        </c:ser>
        <c:dLbls/>
        <c:gapWidth val="70"/>
        <c:axId val="355899648"/>
        <c:axId val="355938688"/>
      </c:barChart>
      <c:catAx>
        <c:axId val="355899648"/>
        <c:scaling>
          <c:orientation val="minMax"/>
        </c:scaling>
        <c:axPos val="b"/>
        <c:tickLblPos val="nextTo"/>
        <c:txPr>
          <a:bodyPr/>
          <a:lstStyle/>
          <a:p>
            <a:pPr>
              <a:defRPr sz="1200"/>
            </a:pPr>
            <a:endParaRPr lang="ja-JP"/>
          </a:p>
        </c:txPr>
        <c:crossAx val="355938688"/>
        <c:crosses val="autoZero"/>
        <c:auto val="1"/>
        <c:lblAlgn val="ctr"/>
        <c:lblOffset val="70"/>
        <c:tickLblSkip val="1"/>
      </c:catAx>
      <c:valAx>
        <c:axId val="355938688"/>
        <c:scaling>
          <c:orientation val="minMax"/>
        </c:scaling>
        <c:axPos val="l"/>
        <c:majorGridlines/>
        <c:numFmt formatCode="General" sourceLinked="1"/>
        <c:tickLblPos val="nextTo"/>
        <c:crossAx val="355899648"/>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ja-JP"/>
  <c:chart>
    <c:plotArea>
      <c:layout/>
      <c:barChart>
        <c:barDir val="col"/>
        <c:grouping val="stacked"/>
        <c:ser>
          <c:idx val="0"/>
          <c:order val="0"/>
          <c:tx>
            <c:v>世帯主が65歳以上の単独世帯数</c:v>
          </c:tx>
          <c:dLbls>
            <c:showVal val="1"/>
          </c:dLbls>
          <c:cat>
            <c:strRef>
              <c:f>作業用!$A$25:$A$30</c:f>
              <c:strCache>
                <c:ptCount val="6"/>
                <c:pt idx="0">
                  <c:v>2010年</c:v>
                </c:pt>
                <c:pt idx="1">
                  <c:v>2015年</c:v>
                </c:pt>
                <c:pt idx="2">
                  <c:v>2020年</c:v>
                </c:pt>
                <c:pt idx="3">
                  <c:v>2025年</c:v>
                </c:pt>
                <c:pt idx="4">
                  <c:v>2030年</c:v>
                </c:pt>
                <c:pt idx="5">
                  <c:v>2035年</c:v>
                </c:pt>
              </c:strCache>
            </c:strRef>
          </c:cat>
          <c:val>
            <c:numRef>
              <c:f>作業用!$J$12:$J$17</c:f>
              <c:numCache>
                <c:formatCode>#,##0_ </c:formatCode>
                <c:ptCount val="6"/>
                <c:pt idx="0">
                  <c:v>4979.7809999999999</c:v>
                </c:pt>
                <c:pt idx="1">
                  <c:v>6008.31</c:v>
                </c:pt>
                <c:pt idx="2">
                  <c:v>6678.7610000000004</c:v>
                </c:pt>
                <c:pt idx="3">
                  <c:v>7006.6630000000014</c:v>
                </c:pt>
                <c:pt idx="4">
                  <c:v>7297.9990000000007</c:v>
                </c:pt>
                <c:pt idx="5">
                  <c:v>7622.1730000000016</c:v>
                </c:pt>
              </c:numCache>
            </c:numRef>
          </c:val>
        </c:ser>
        <c:ser>
          <c:idx val="1"/>
          <c:order val="1"/>
          <c:tx>
            <c:v>世帯主が65歳以上の夫婦のみの世帯数</c:v>
          </c:tx>
          <c:dLbls>
            <c:showVal val="1"/>
          </c:dLbls>
          <c:cat>
            <c:strRef>
              <c:f>作業用!$A$25:$A$30</c:f>
              <c:strCache>
                <c:ptCount val="6"/>
                <c:pt idx="0">
                  <c:v>2010年</c:v>
                </c:pt>
                <c:pt idx="1">
                  <c:v>2015年</c:v>
                </c:pt>
                <c:pt idx="2">
                  <c:v>2020年</c:v>
                </c:pt>
                <c:pt idx="3">
                  <c:v>2025年</c:v>
                </c:pt>
                <c:pt idx="4">
                  <c:v>2030年</c:v>
                </c:pt>
                <c:pt idx="5">
                  <c:v>2035年</c:v>
                </c:pt>
              </c:strCache>
            </c:strRef>
          </c:cat>
          <c:val>
            <c:numRef>
              <c:f>作業用!$K$12:$K$17</c:f>
              <c:numCache>
                <c:formatCode>#,##0_ </c:formatCode>
                <c:ptCount val="6"/>
                <c:pt idx="0">
                  <c:v>5402.51</c:v>
                </c:pt>
                <c:pt idx="1">
                  <c:v>6209.1510000000044</c:v>
                </c:pt>
                <c:pt idx="2">
                  <c:v>6511.7190000000001</c:v>
                </c:pt>
                <c:pt idx="3">
                  <c:v>6453.3220000000247</c:v>
                </c:pt>
                <c:pt idx="4">
                  <c:v>6327.991</c:v>
                </c:pt>
                <c:pt idx="5">
                  <c:v>6254.1450000000004</c:v>
                </c:pt>
              </c:numCache>
            </c:numRef>
          </c:val>
        </c:ser>
        <c:dLbls/>
        <c:overlap val="100"/>
        <c:axId val="436499968"/>
        <c:axId val="436501504"/>
      </c:barChart>
      <c:lineChart>
        <c:grouping val="standard"/>
        <c:ser>
          <c:idx val="2"/>
          <c:order val="2"/>
          <c:tx>
            <c:v>世帯主が65歳以上の単独世帯と夫婦のみ世帯の世帯数全体に占める割合</c:v>
          </c:tx>
          <c:spPr>
            <a:ln>
              <a:solidFill>
                <a:schemeClr val="tx2"/>
              </a:solidFill>
            </a:ln>
          </c:spPr>
          <c:marker>
            <c:spPr>
              <a:solidFill>
                <a:schemeClr val="tx2"/>
              </a:solidFill>
              <a:ln w="19050">
                <a:solidFill>
                  <a:schemeClr val="tx2"/>
                </a:solidFill>
              </a:ln>
            </c:spPr>
          </c:marker>
          <c:dLbls>
            <c:dLblPos val="r"/>
            <c:showVal val="1"/>
          </c:dLbls>
          <c:cat>
            <c:strRef>
              <c:f>作業用!$A$25:$A$30</c:f>
              <c:strCache>
                <c:ptCount val="6"/>
                <c:pt idx="0">
                  <c:v>2010年</c:v>
                </c:pt>
                <c:pt idx="1">
                  <c:v>2015年</c:v>
                </c:pt>
                <c:pt idx="2">
                  <c:v>2020年</c:v>
                </c:pt>
                <c:pt idx="3">
                  <c:v>2025年</c:v>
                </c:pt>
                <c:pt idx="4">
                  <c:v>2030年</c:v>
                </c:pt>
                <c:pt idx="5">
                  <c:v>2035年</c:v>
                </c:pt>
              </c:strCache>
            </c:strRef>
          </c:cat>
          <c:val>
            <c:numRef>
              <c:f>作業用!$L$25:$L$30</c:f>
              <c:numCache>
                <c:formatCode>0.0_ </c:formatCode>
                <c:ptCount val="6"/>
                <c:pt idx="0">
                  <c:v>20.026676281979373</c:v>
                </c:pt>
                <c:pt idx="1">
                  <c:v>23.093754952390515</c:v>
                </c:pt>
                <c:pt idx="2">
                  <c:v>24.862755140498631</c:v>
                </c:pt>
                <c:pt idx="3">
                  <c:v>25.667838915252378</c:v>
                </c:pt>
                <c:pt idx="4">
                  <c:v>26.597400421346393</c:v>
                </c:pt>
                <c:pt idx="5">
                  <c:v>28.001697659869663</c:v>
                </c:pt>
              </c:numCache>
            </c:numRef>
          </c:val>
        </c:ser>
        <c:dLbls/>
        <c:marker val="1"/>
        <c:axId val="436525312"/>
        <c:axId val="436523776"/>
      </c:lineChart>
      <c:catAx>
        <c:axId val="436499968"/>
        <c:scaling>
          <c:orientation val="minMax"/>
        </c:scaling>
        <c:axPos val="b"/>
        <c:tickLblPos val="nextTo"/>
        <c:crossAx val="436501504"/>
        <c:crosses val="autoZero"/>
        <c:auto val="1"/>
        <c:lblAlgn val="ctr"/>
        <c:lblOffset val="100"/>
      </c:catAx>
      <c:valAx>
        <c:axId val="436501504"/>
        <c:scaling>
          <c:orientation val="minMax"/>
        </c:scaling>
        <c:axPos val="l"/>
        <c:majorGridlines/>
        <c:numFmt formatCode="#,##0_ " sourceLinked="1"/>
        <c:tickLblPos val="nextTo"/>
        <c:crossAx val="436499968"/>
        <c:crosses val="autoZero"/>
        <c:crossBetween val="between"/>
        <c:majorUnit val="5000"/>
      </c:valAx>
      <c:valAx>
        <c:axId val="436523776"/>
        <c:scaling>
          <c:orientation val="minMax"/>
        </c:scaling>
        <c:axPos val="r"/>
        <c:numFmt formatCode="0.0_ " sourceLinked="1"/>
        <c:tickLblPos val="nextTo"/>
        <c:crossAx val="436525312"/>
        <c:crosses val="max"/>
        <c:crossBetween val="between"/>
        <c:majorUnit val="10"/>
      </c:valAx>
      <c:catAx>
        <c:axId val="436525312"/>
        <c:scaling>
          <c:orientation val="minMax"/>
        </c:scaling>
        <c:delete val="1"/>
        <c:axPos val="b"/>
        <c:tickLblPos val="none"/>
        <c:crossAx val="436523776"/>
        <c:crosses val="autoZero"/>
        <c:auto val="1"/>
        <c:lblAlgn val="ctr"/>
        <c:lblOffset val="100"/>
      </c:catAx>
    </c:plotArea>
    <c:legend>
      <c:legendPos val="b"/>
      <c:legendEntry>
        <c:idx val="0"/>
        <c:txPr>
          <a:bodyPr/>
          <a:lstStyle/>
          <a:p>
            <a:pPr>
              <a:defRPr sz="900"/>
            </a:pPr>
            <a:endParaRPr lang="ja-JP"/>
          </a:p>
        </c:txPr>
      </c:legendEntry>
      <c:legendEntry>
        <c:idx val="1"/>
        <c:txPr>
          <a:bodyPr/>
          <a:lstStyle/>
          <a:p>
            <a:pPr>
              <a:defRPr sz="900"/>
            </a:pPr>
            <a:endParaRPr lang="ja-JP"/>
          </a:p>
        </c:txPr>
      </c:legendEntry>
      <c:legendEntry>
        <c:idx val="2"/>
        <c:txPr>
          <a:bodyPr/>
          <a:lstStyle/>
          <a:p>
            <a:pPr>
              <a:defRPr sz="900"/>
            </a:pPr>
            <a:endParaRPr lang="ja-JP"/>
          </a:p>
        </c:txPr>
      </c:legendEntry>
      <c:layout/>
      <c:txPr>
        <a:bodyPr/>
        <a:lstStyle/>
        <a:p>
          <a:pPr>
            <a:defRPr sz="800"/>
          </a:pPr>
          <a:endParaRPr lang="ja-JP"/>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ja-JP"/>
  <c:clrMapOvr bg1="lt1" tx1="dk1" bg2="lt2" tx2="dk2" accent1="accent1" accent2="accent2" accent3="accent3" accent4="accent4" accent5="accent5" accent6="accent6" hlink="hlink" folHlink="folHlink"/>
  <c:chart>
    <c:plotArea>
      <c:layout/>
      <c:barChart>
        <c:barDir val="col"/>
        <c:grouping val="stacked"/>
        <c:ser>
          <c:idx val="0"/>
          <c:order val="0"/>
          <c:tx>
            <c:strRef>
              <c:f>'40～ (4)'!$A$11</c:f>
              <c:strCache>
                <c:ptCount val="1"/>
                <c:pt idx="0">
                  <c:v>40歳～64歳</c:v>
                </c:pt>
              </c:strCache>
            </c:strRef>
          </c:tx>
          <c:spPr>
            <a:solidFill>
              <a:srgbClr val="FFCC00"/>
            </a:solidFill>
          </c:spPr>
          <c:dLbls>
            <c:dLbl>
              <c:idx val="0"/>
              <c:layout>
                <c:manualLayout>
                  <c:x val="2.5273591604232271E-3"/>
                  <c:y val="-5.0792643086643476E-2"/>
                </c:manualLayout>
              </c:layout>
              <c:dLblPos val="ctr"/>
              <c:showVal val="1"/>
            </c:dLbl>
            <c:dLbl>
              <c:idx val="1"/>
              <c:layout>
                <c:manualLayout>
                  <c:x val="-2.5273591604232271E-3"/>
                  <c:y val="-2.6732970045601816E-2"/>
                </c:manualLayout>
              </c:layout>
              <c:dLblPos val="ctr"/>
              <c:showVal val="1"/>
            </c:dLbl>
            <c:dLbl>
              <c:idx val="2"/>
              <c:layout>
                <c:manualLayout>
                  <c:x val="-2.5273591604232271E-3"/>
                  <c:y val="-1.0693188018240728E-2"/>
                </c:manualLayout>
              </c:layout>
              <c:dLblPos val="ctr"/>
              <c:showVal val="1"/>
            </c:dLbl>
            <c:dLbl>
              <c:idx val="4"/>
              <c:layout>
                <c:manualLayout>
                  <c:x val="4.6334382682349924E-17"/>
                  <c:y val="1.3366485022800911E-2"/>
                </c:manualLayout>
              </c:layout>
              <c:dLblPos val="ctr"/>
              <c:showVal val="1"/>
            </c:dLbl>
            <c:dLbl>
              <c:idx val="5"/>
              <c:layout>
                <c:manualLayout>
                  <c:x val="0"/>
                  <c:y val="2.6732970045601816E-2"/>
                </c:manualLayout>
              </c:layout>
              <c:dLblPos val="ctr"/>
              <c:showVal val="1"/>
            </c:dLbl>
            <c:dLbl>
              <c:idx val="9"/>
              <c:layout>
                <c:manualLayout>
                  <c:x val="-9.2668765364699886E-17"/>
                  <c:y val="1.3366485022800911E-2"/>
                </c:manualLayout>
              </c:layout>
              <c:dLblPos val="ctr"/>
              <c:showVal val="1"/>
            </c:dLbl>
            <c:dLbl>
              <c:idx val="10"/>
              <c:layout>
                <c:manualLayout>
                  <c:x val="2.5273591604232271E-3"/>
                  <c:y val="1.8713079031921275E-2"/>
                </c:manualLayout>
              </c:layout>
              <c:dLblPos val="ctr"/>
              <c:showVal val="1"/>
            </c:dLbl>
            <c:dLbl>
              <c:idx val="11"/>
              <c:layout>
                <c:manualLayout>
                  <c:x val="-2.5273591604232271E-3"/>
                  <c:y val="4.5445838581695951E-2"/>
                </c:manualLayout>
              </c:layout>
              <c:dLblPos val="ctr"/>
              <c:showVal val="1"/>
            </c:dLbl>
            <c:dLbl>
              <c:idx val="12"/>
              <c:layout>
                <c:manualLayout>
                  <c:x val="0"/>
                  <c:y val="5.3465940091203729E-2"/>
                </c:manualLayout>
              </c:layout>
              <c:dLblPos val="ctr"/>
              <c:showVal val="1"/>
            </c:dLbl>
            <c:txPr>
              <a:bodyPr/>
              <a:lstStyle/>
              <a:p>
                <a:pPr>
                  <a:defRPr sz="1050"/>
                </a:pPr>
                <a:endParaRPr lang="ja-JP"/>
              </a:p>
            </c:txPr>
            <c:dLblPos val="ctr"/>
            <c:showVal val="1"/>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(4)'!$B$11:$N$11</c:f>
              <c:numCache>
                <c:formatCode>#,##0_ </c:formatCode>
                <c:ptCount val="13"/>
                <c:pt idx="0">
                  <c:v>4370.6817000000001</c:v>
                </c:pt>
                <c:pt idx="1">
                  <c:v>4356.6473000000015</c:v>
                </c:pt>
                <c:pt idx="2">
                  <c:v>4344.1505000000016</c:v>
                </c:pt>
                <c:pt idx="3">
                  <c:v>4250.0296000000008</c:v>
                </c:pt>
                <c:pt idx="4">
                  <c:v>4175.0896999999995</c:v>
                </c:pt>
                <c:pt idx="5">
                  <c:v>4111.6257000000014</c:v>
                </c:pt>
                <c:pt idx="6">
                  <c:v>3941.0290999999997</c:v>
                </c:pt>
                <c:pt idx="7">
                  <c:v>3680.2120000000004</c:v>
                </c:pt>
                <c:pt idx="8">
                  <c:v>3324.0097999999998</c:v>
                </c:pt>
                <c:pt idx="9">
                  <c:v>3076.5144</c:v>
                </c:pt>
                <c:pt idx="10">
                  <c:v>2895.9477000000002</c:v>
                </c:pt>
                <c:pt idx="11">
                  <c:v>2761.3964000000001</c:v>
                </c:pt>
                <c:pt idx="12">
                  <c:v>2596.0740000000001</c:v>
                </c:pt>
              </c:numCache>
            </c:numRef>
          </c:val>
        </c:ser>
        <c:ser>
          <c:idx val="1"/>
          <c:order val="1"/>
          <c:tx>
            <c:strRef>
              <c:f>'40～ (4)'!$A$12</c:f>
              <c:strCache>
                <c:ptCount val="1"/>
                <c:pt idx="0">
                  <c:v>64歳～74歳</c:v>
                </c:pt>
              </c:strCache>
            </c:strRef>
          </c:tx>
          <c:spPr>
            <a:solidFill>
              <a:srgbClr val="00CC00"/>
            </a:solidFill>
          </c:spPr>
          <c:dLbls>
            <c:dLbl>
              <c:idx val="0"/>
              <c:layout>
                <c:manualLayout>
                  <c:x val="2.5273591604232271E-3"/>
                  <c:y val="1.3366485022800911E-2"/>
                </c:manualLayout>
              </c:layout>
              <c:dLblPos val="ctr"/>
              <c:showVal val="1"/>
            </c:dLbl>
            <c:dLbl>
              <c:idx val="2"/>
              <c:layout>
                <c:manualLayout>
                  <c:x val="0"/>
                  <c:y val="-8.0198910136805458E-3"/>
                </c:manualLayout>
              </c:layout>
              <c:dLblPos val="ctr"/>
              <c:showVal val="1"/>
            </c:dLbl>
            <c:dLbl>
              <c:idx val="3"/>
              <c:layout>
                <c:manualLayout>
                  <c:x val="0"/>
                  <c:y val="-2.4059673041041636E-2"/>
                </c:manualLayout>
              </c:layout>
              <c:dLblPos val="ctr"/>
              <c:showVal val="1"/>
            </c:dLbl>
            <c:dLbl>
              <c:idx val="4"/>
              <c:layout>
                <c:manualLayout>
                  <c:x val="4.6334382682349924E-17"/>
                  <c:y val="-8.0198910136805458E-3"/>
                </c:manualLayout>
              </c:layout>
              <c:dLblPos val="ctr"/>
              <c:showVal val="1"/>
            </c:dLbl>
            <c:dLbl>
              <c:idx val="5"/>
              <c:layout>
                <c:manualLayout>
                  <c:x val="-2.5273591604232271E-3"/>
                  <c:y val="-5.3465940091203638E-3"/>
                </c:manualLayout>
              </c:layout>
              <c:dLblPos val="ctr"/>
              <c:showVal val="1"/>
            </c:dLbl>
            <c:dLbl>
              <c:idx val="7"/>
              <c:layout>
                <c:manualLayout>
                  <c:x val="0"/>
                  <c:y val="-2.4059673041041636E-2"/>
                </c:manualLayout>
              </c:layout>
              <c:dLblPos val="ctr"/>
              <c:showVal val="1"/>
            </c:dLbl>
            <c:dLbl>
              <c:idx val="8"/>
              <c:layout>
                <c:manualLayout>
                  <c:x val="2.5273591604232271E-3"/>
                  <c:y val="-4.8119346082083271E-2"/>
                </c:manualLayout>
              </c:layout>
              <c:dLblPos val="ctr"/>
              <c:showVal val="1"/>
            </c:dLbl>
            <c:txPr>
              <a:bodyPr/>
              <a:lstStyle/>
              <a:p>
                <a:pPr>
                  <a:defRPr sz="1050"/>
                </a:pPr>
                <a:endParaRPr lang="ja-JP"/>
              </a:p>
            </c:txPr>
            <c:dLblPos val="ctr"/>
            <c:showVal val="1"/>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(4)'!$B$12:$N$12</c:f>
              <c:numCache>
                <c:formatCode>#,##0_ </c:formatCode>
                <c:ptCount val="13"/>
                <c:pt idx="0">
                  <c:v>1302.8421000000001</c:v>
                </c:pt>
                <c:pt idx="1">
                  <c:v>1412.1618999999998</c:v>
                </c:pt>
                <c:pt idx="2">
                  <c:v>1529.0026000000003</c:v>
                </c:pt>
                <c:pt idx="3">
                  <c:v>1749.3674999999998</c:v>
                </c:pt>
                <c:pt idx="4">
                  <c:v>1733.3796000000002</c:v>
                </c:pt>
                <c:pt idx="5">
                  <c:v>1478.7849999999999</c:v>
                </c:pt>
                <c:pt idx="6">
                  <c:v>1406.5431999999998</c:v>
                </c:pt>
                <c:pt idx="7">
                  <c:v>1495.2788</c:v>
                </c:pt>
                <c:pt idx="8">
                  <c:v>1644.8169000000003</c:v>
                </c:pt>
                <c:pt idx="9">
                  <c:v>1599.7041000000002</c:v>
                </c:pt>
                <c:pt idx="10">
                  <c:v>1382.9528</c:v>
                </c:pt>
                <c:pt idx="11">
                  <c:v>1224.6497999999999</c:v>
                </c:pt>
                <c:pt idx="12">
                  <c:v>1127.9451000000001</c:v>
                </c:pt>
              </c:numCache>
            </c:numRef>
          </c:val>
        </c:ser>
        <c:ser>
          <c:idx val="2"/>
          <c:order val="2"/>
          <c:tx>
            <c:strRef>
              <c:f>'40～ (4)'!$A$13</c:f>
              <c:strCache>
                <c:ptCount val="1"/>
                <c:pt idx="0">
                  <c:v>75歳～84歳</c:v>
                </c:pt>
              </c:strCache>
            </c:strRef>
          </c:tx>
          <c:spPr>
            <a:solidFill>
              <a:srgbClr val="66FFFF"/>
            </a:solidFill>
          </c:spPr>
          <c:dLbls>
            <c:dLbl>
              <c:idx val="3"/>
              <c:layout>
                <c:manualLayout>
                  <c:x val="0"/>
                  <c:y val="-1.0693188018240728E-2"/>
                </c:manualLayout>
              </c:layout>
              <c:dLblPos val="ctr"/>
              <c:showVal val="1"/>
            </c:dLbl>
            <c:dLbl>
              <c:idx val="7"/>
              <c:layout>
                <c:manualLayout>
                  <c:x val="0"/>
                  <c:y val="-1.0693188018240728E-2"/>
                </c:manualLayout>
              </c:layout>
              <c:dLblPos val="ctr"/>
              <c:showVal val="1"/>
            </c:dLbl>
            <c:dLbl>
              <c:idx val="8"/>
              <c:layout>
                <c:manualLayout>
                  <c:x val="0"/>
                  <c:y val="-2.4059673041041636E-2"/>
                </c:manualLayout>
              </c:layout>
              <c:dLblPos val="ctr"/>
              <c:showVal val="1"/>
            </c:dLbl>
            <c:txPr>
              <a:bodyPr/>
              <a:lstStyle/>
              <a:p>
                <a:pPr>
                  <a:defRPr sz="1050"/>
                </a:pPr>
                <a:endParaRPr lang="ja-JP"/>
              </a:p>
            </c:txPr>
            <c:dLblPos val="ctr"/>
            <c:showVal val="1"/>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(4)'!$B$13:$N$13</c:f>
              <c:numCache>
                <c:formatCode>#,##0_ </c:formatCode>
                <c:ptCount val="13"/>
                <c:pt idx="0">
                  <c:v>677.5678999999999</c:v>
                </c:pt>
                <c:pt idx="1">
                  <c:v>870.37799999999982</c:v>
                </c:pt>
                <c:pt idx="2">
                  <c:v>1036.8440999999998</c:v>
                </c:pt>
                <c:pt idx="3">
                  <c:v>1134.7764</c:v>
                </c:pt>
                <c:pt idx="4">
                  <c:v>1242.1539999999998</c:v>
                </c:pt>
                <c:pt idx="5">
                  <c:v>1442.3580000000002</c:v>
                </c:pt>
                <c:pt idx="6">
                  <c:v>1432.1466</c:v>
                </c:pt>
                <c:pt idx="7">
                  <c:v>1230.6118999999999</c:v>
                </c:pt>
                <c:pt idx="8">
                  <c:v>1186.402</c:v>
                </c:pt>
                <c:pt idx="9">
                  <c:v>1271.799</c:v>
                </c:pt>
                <c:pt idx="10">
                  <c:v>1407.2474</c:v>
                </c:pt>
                <c:pt idx="11">
                  <c:v>1366.346</c:v>
                </c:pt>
                <c:pt idx="12">
                  <c:v>1187.2160000000001</c:v>
                </c:pt>
              </c:numCache>
            </c:numRef>
          </c:val>
        </c:ser>
        <c:ser>
          <c:idx val="3"/>
          <c:order val="3"/>
          <c:tx>
            <c:strRef>
              <c:f>'40～ (4)'!$A$14</c:f>
              <c:strCache>
                <c:ptCount val="1"/>
                <c:pt idx="0">
                  <c:v>85歳～</c:v>
                </c:pt>
              </c:strCache>
            </c:strRef>
          </c:tx>
          <c:spPr>
            <a:solidFill>
              <a:srgbClr val="FF66FF"/>
            </a:solidFill>
          </c:spPr>
          <c:dLbls>
            <c:dLbl>
              <c:idx val="7"/>
              <c:layout>
                <c:manualLayout>
                  <c:x val="7.5820774812696843E-3"/>
                  <c:y val="-2.1386376036481448E-2"/>
                </c:manualLayout>
              </c:layout>
              <c:dLblPos val="ctr"/>
              <c:showVal val="1"/>
            </c:dLbl>
            <c:dLbl>
              <c:idx val="8"/>
              <c:layout>
                <c:manualLayout>
                  <c:x val="-5.0547183208464533E-3"/>
                  <c:y val="-2.4059673041041608E-2"/>
                </c:manualLayout>
              </c:layout>
              <c:dLblPos val="ctr"/>
              <c:showVal val="1"/>
            </c:dLbl>
            <c:txPr>
              <a:bodyPr/>
              <a:lstStyle/>
              <a:p>
                <a:pPr>
                  <a:defRPr sz="1050"/>
                </a:pPr>
                <a:endParaRPr lang="ja-JP"/>
              </a:p>
            </c:txPr>
            <c:dLblPos val="ctr"/>
            <c:showVal val="1"/>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(4)'!$B$14:$N$14</c:f>
              <c:numCache>
                <c:formatCode>#,##0_ </c:formatCode>
                <c:ptCount val="13"/>
                <c:pt idx="0">
                  <c:v>223.65389999999996</c:v>
                </c:pt>
                <c:pt idx="1">
                  <c:v>293.55879999999991</c:v>
                </c:pt>
                <c:pt idx="2">
                  <c:v>382.51979999999992</c:v>
                </c:pt>
                <c:pt idx="3">
                  <c:v>511.04290000000009</c:v>
                </c:pt>
                <c:pt idx="4">
                  <c:v>636.84669999999971</c:v>
                </c:pt>
                <c:pt idx="5">
                  <c:v>736.20580000000018</c:v>
                </c:pt>
                <c:pt idx="6">
                  <c:v>846.23590000000002</c:v>
                </c:pt>
                <c:pt idx="7">
                  <c:v>1014.8273999999998</c:v>
                </c:pt>
                <c:pt idx="8">
                  <c:v>1036.5912999999998</c:v>
                </c:pt>
                <c:pt idx="9">
                  <c:v>984.88020000000017</c:v>
                </c:pt>
                <c:pt idx="10">
                  <c:v>977.3676999999999</c:v>
                </c:pt>
                <c:pt idx="11">
                  <c:v>1034.6650000000002</c:v>
                </c:pt>
                <c:pt idx="12">
                  <c:v>1149.0293999999999</c:v>
                </c:pt>
              </c:numCache>
            </c:numRef>
          </c:val>
        </c:ser>
        <c:ser>
          <c:idx val="4"/>
          <c:order val="4"/>
          <c:tx>
            <c:strRef>
              <c:f>'40～ (4)'!$A$15</c:f>
              <c:strCache>
                <c:ptCount val="1"/>
                <c:pt idx="0">
                  <c:v>合計40歳～</c:v>
                </c:pt>
              </c:strCache>
            </c:strRef>
          </c:tx>
          <c:spPr>
            <a:noFill/>
            <a:ln>
              <a:noFill/>
            </a:ln>
          </c:spPr>
          <c:dLbls>
            <c:dLbl>
              <c:idx val="4"/>
              <c:layout>
                <c:manualLayout>
                  <c:x val="-1.8905442538598946E-5"/>
                  <c:y val="7.3410630207666777E-2"/>
                </c:manualLayout>
              </c:layout>
              <c:dLblPos val="ctr"/>
              <c:showVal val="1"/>
            </c:dLbl>
            <c:txPr>
              <a:bodyPr/>
              <a:lstStyle/>
              <a:p>
                <a:pPr>
                  <a:defRPr sz="1050" b="1"/>
                </a:pPr>
                <a:endParaRPr lang="ja-JP"/>
              </a:p>
            </c:txPr>
            <c:dLblPos val="inBase"/>
            <c:showVal val="1"/>
          </c:dLbls>
          <c:cat>
            <c:strRef>
              <c:f>'40～ (4)'!$B$3:$N$3</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'40～ (4)'!$B$15:$N$15</c:f>
              <c:numCache>
                <c:formatCode>#,##0_ </c:formatCode>
                <c:ptCount val="13"/>
                <c:pt idx="0">
                  <c:v>6574.7456000000011</c:v>
                </c:pt>
                <c:pt idx="1">
                  <c:v>6932.7459999999992</c:v>
                </c:pt>
                <c:pt idx="2">
                  <c:v>7292.5170000000016</c:v>
                </c:pt>
                <c:pt idx="3">
                  <c:v>7645.2164000000002</c:v>
                </c:pt>
                <c:pt idx="4">
                  <c:v>7787.47</c:v>
                </c:pt>
                <c:pt idx="5">
                  <c:v>7768.9744999999984</c:v>
                </c:pt>
                <c:pt idx="6">
                  <c:v>7625.9548000000004</c:v>
                </c:pt>
                <c:pt idx="7">
                  <c:v>7420.9301000000005</c:v>
                </c:pt>
                <c:pt idx="8">
                  <c:v>7191.8200000000006</c:v>
                </c:pt>
                <c:pt idx="9">
                  <c:v>6932.8976999999995</c:v>
                </c:pt>
                <c:pt idx="10">
                  <c:v>6663.5156000000015</c:v>
                </c:pt>
                <c:pt idx="11">
                  <c:v>6387.0572000000002</c:v>
                </c:pt>
                <c:pt idx="12">
                  <c:v>6060.2644999999993</c:v>
                </c:pt>
              </c:numCache>
            </c:numRef>
          </c:val>
        </c:ser>
        <c:dLbls/>
        <c:overlap val="100"/>
        <c:axId val="437631616"/>
        <c:axId val="437715328"/>
      </c:barChart>
      <c:catAx>
        <c:axId val="437631616"/>
        <c:scaling>
          <c:orientation val="minMax"/>
        </c:scaling>
        <c:axPos val="b"/>
        <c:numFmt formatCode="General" sourceLinked="1"/>
        <c:tickLblPos val="nextTo"/>
        <c:txPr>
          <a:bodyPr/>
          <a:lstStyle/>
          <a:p>
            <a:pPr>
              <a:defRPr sz="1050"/>
            </a:pPr>
            <a:endParaRPr lang="ja-JP"/>
          </a:p>
        </c:txPr>
        <c:crossAx val="437715328"/>
        <c:crosses val="autoZero"/>
        <c:auto val="1"/>
        <c:lblAlgn val="ctr"/>
        <c:lblOffset val="100"/>
      </c:catAx>
      <c:valAx>
        <c:axId val="437715328"/>
        <c:scaling>
          <c:orientation val="minMax"/>
          <c:max val="9000"/>
        </c:scaling>
        <c:axPos val="l"/>
        <c:majorGridlines/>
        <c:numFmt formatCode="#,##0_ " sourceLinked="1"/>
        <c:tickLblPos val="nextTo"/>
        <c:crossAx val="437631616"/>
        <c:crosses val="autoZero"/>
        <c:crossBetween val="between"/>
      </c:valAx>
    </c:plotArea>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ja-JP"/>
  <c:clrMapOvr bg1="lt1" tx1="dk1" bg2="lt2" tx2="dk2" accent1="accent1" accent2="accent2" accent3="accent3" accent4="accent4" accent5="accent5" accent6="accent6" hlink="hlink" folHlink="folHlink"/>
  <c:chart>
    <c:plotArea>
      <c:layout>
        <c:manualLayout>
          <c:layoutTarget val="inner"/>
          <c:xMode val="edge"/>
          <c:yMode val="edge"/>
          <c:x val="0.11733111245709671"/>
          <c:y val="4.5529632179987574E-2"/>
          <c:w val="0.85648843751521242"/>
          <c:h val="0.74507022500050102"/>
        </c:manualLayout>
      </c:layout>
      <c:barChart>
        <c:barDir val="col"/>
        <c:grouping val="stacked"/>
        <c:ser>
          <c:idx val="0"/>
          <c:order val="0"/>
          <c:tx>
            <c:strRef>
              <c:f>'75～ (2)'!$A$12</c:f>
              <c:strCache>
                <c:ptCount val="1"/>
                <c:pt idx="0">
                  <c:v>75歳～84歳</c:v>
                </c:pt>
              </c:strCache>
            </c:strRef>
          </c:tx>
          <c:spPr>
            <a:solidFill>
              <a:srgbClr val="00FFFF"/>
            </a:solidFill>
          </c:spPr>
          <c:dLbls>
            <c:dLbl>
              <c:idx val="0"/>
              <c:layout>
                <c:manualLayout>
                  <c:x val="2.5641025641025645E-3"/>
                  <c:y val="2.2986739687943451E-2"/>
                </c:manualLayout>
              </c:layout>
              <c:showVal val="1"/>
            </c:dLbl>
            <c:dLbl>
              <c:idx val="1"/>
              <c:layout>
                <c:manualLayout>
                  <c:x val="-2.5641025641025645E-3"/>
                  <c:y val="1.7878575312844903E-2"/>
                </c:manualLayout>
              </c:layout>
              <c:showVal val="1"/>
            </c:dLbl>
            <c:dLbl>
              <c:idx val="2"/>
              <c:layout>
                <c:manualLayout>
                  <c:x val="-5.1282051282051282E-3"/>
                  <c:y val="1.0216328750197087E-2"/>
                </c:manualLayout>
              </c:layout>
              <c:showVal val="1"/>
            </c:dLbl>
            <c:dLbl>
              <c:idx val="3"/>
              <c:layout>
                <c:manualLayout>
                  <c:x val="2.5641025641025645E-3"/>
                  <c:y val="-2.5540821875492717E-3"/>
                </c:manualLayout>
              </c:layout>
              <c:showVal val="1"/>
            </c:dLbl>
            <c:dLbl>
              <c:idx val="4"/>
              <c:layout>
                <c:manualLayout>
                  <c:x val="-4.7008003968073862E-17"/>
                  <c:y val="-1.532449312529563E-2"/>
                </c:manualLayout>
              </c:layout>
              <c:showVal val="1"/>
            </c:dLbl>
            <c:dLbl>
              <c:idx val="5"/>
              <c:layout>
                <c:manualLayout>
                  <c:x val="-7.6923076923076936E-3"/>
                  <c:y val="-1.532449312529563E-2"/>
                </c:manualLayout>
              </c:layout>
              <c:showVal val="1"/>
            </c:dLbl>
            <c:dLbl>
              <c:idx val="8"/>
              <c:layout>
                <c:manualLayout>
                  <c:x val="0"/>
                  <c:y val="2.8094904063041989E-2"/>
                </c:manualLayout>
              </c:layout>
              <c:showVal val="1"/>
            </c:dLbl>
            <c:dLbl>
              <c:idx val="10"/>
              <c:layout>
                <c:manualLayout>
                  <c:x val="-5.1282051282052219E-3"/>
                  <c:y val="-2.2986739687943451E-2"/>
                </c:manualLayout>
              </c:layout>
              <c:showVal val="1"/>
            </c:dLbl>
            <c:txPr>
              <a:bodyPr/>
              <a:lstStyle/>
              <a:p>
                <a:pPr>
                  <a:defRPr sz="1050"/>
                </a:pPr>
                <a:endParaRPr lang="ja-JP"/>
              </a:p>
            </c:txPr>
            <c:showVal val="1"/>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(2)'!$B$12:$N$12</c:f>
              <c:numCache>
                <c:formatCode>#,##0_ </c:formatCode>
                <c:ptCount val="13"/>
                <c:pt idx="0">
                  <c:v>677.5678999999999</c:v>
                </c:pt>
                <c:pt idx="1">
                  <c:v>870.37799999999982</c:v>
                </c:pt>
                <c:pt idx="2">
                  <c:v>1036.8440999999998</c:v>
                </c:pt>
                <c:pt idx="3">
                  <c:v>1134.7764</c:v>
                </c:pt>
                <c:pt idx="4">
                  <c:v>1242.1539999999998</c:v>
                </c:pt>
                <c:pt idx="5">
                  <c:v>1442.3580000000002</c:v>
                </c:pt>
                <c:pt idx="6">
                  <c:v>1432.1466</c:v>
                </c:pt>
                <c:pt idx="7">
                  <c:v>1230.6118999999999</c:v>
                </c:pt>
                <c:pt idx="8">
                  <c:v>1186.402</c:v>
                </c:pt>
                <c:pt idx="9">
                  <c:v>1271.799</c:v>
                </c:pt>
                <c:pt idx="10">
                  <c:v>1407.2474</c:v>
                </c:pt>
                <c:pt idx="11">
                  <c:v>1366.346</c:v>
                </c:pt>
                <c:pt idx="12">
                  <c:v>1187.2160000000001</c:v>
                </c:pt>
              </c:numCache>
            </c:numRef>
          </c:val>
        </c:ser>
        <c:ser>
          <c:idx val="1"/>
          <c:order val="1"/>
          <c:tx>
            <c:strRef>
              <c:f>'75～ (2)'!$A$13</c:f>
              <c:strCache>
                <c:ptCount val="1"/>
                <c:pt idx="0">
                  <c:v>85歳～</c:v>
                </c:pt>
              </c:strCache>
            </c:strRef>
          </c:tx>
          <c:spPr>
            <a:solidFill>
              <a:srgbClr val="FF6699"/>
            </a:solidFill>
          </c:spPr>
          <c:dLbls>
            <c:dLbl>
              <c:idx val="7"/>
              <c:layout>
                <c:manualLayout>
                  <c:x val="0"/>
                  <c:y val="1.2770410937746404E-2"/>
                </c:manualLayout>
              </c:layout>
              <c:showVal val="1"/>
            </c:dLbl>
            <c:dLbl>
              <c:idx val="8"/>
              <c:layout>
                <c:manualLayout>
                  <c:x val="-5.1282051282051282E-3"/>
                  <c:y val="3.3203068438140484E-2"/>
                </c:manualLayout>
              </c:layout>
              <c:showVal val="1"/>
            </c:dLbl>
            <c:dLbl>
              <c:idx val="9"/>
              <c:layout>
                <c:manualLayout>
                  <c:x val="-9.4016007936147724E-17"/>
                  <c:y val="1.2770410937746404E-2"/>
                </c:manualLayout>
              </c:layout>
              <c:showVal val="1"/>
            </c:dLbl>
            <c:txPr>
              <a:bodyPr/>
              <a:lstStyle/>
              <a:p>
                <a:pPr>
                  <a:defRPr sz="1200"/>
                </a:pPr>
                <a:endParaRPr lang="ja-JP"/>
              </a:p>
            </c:txPr>
            <c:showVal val="1"/>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(2)'!$B$13:$N$13</c:f>
              <c:numCache>
                <c:formatCode>#,##0_ </c:formatCode>
                <c:ptCount val="13"/>
                <c:pt idx="0">
                  <c:v>223.65389999999996</c:v>
                </c:pt>
                <c:pt idx="1">
                  <c:v>293.55879999999991</c:v>
                </c:pt>
                <c:pt idx="2">
                  <c:v>382.51979999999992</c:v>
                </c:pt>
                <c:pt idx="3">
                  <c:v>511.04290000000009</c:v>
                </c:pt>
                <c:pt idx="4">
                  <c:v>636.84669999999971</c:v>
                </c:pt>
                <c:pt idx="5">
                  <c:v>736.20580000000018</c:v>
                </c:pt>
                <c:pt idx="6">
                  <c:v>846.23590000000002</c:v>
                </c:pt>
                <c:pt idx="7">
                  <c:v>1014.8273999999998</c:v>
                </c:pt>
                <c:pt idx="8">
                  <c:v>1036.5912999999998</c:v>
                </c:pt>
                <c:pt idx="9">
                  <c:v>984.88020000000017</c:v>
                </c:pt>
                <c:pt idx="10">
                  <c:v>977.3676999999999</c:v>
                </c:pt>
                <c:pt idx="11">
                  <c:v>1034.6650000000002</c:v>
                </c:pt>
                <c:pt idx="12">
                  <c:v>1149.0293999999999</c:v>
                </c:pt>
              </c:numCache>
            </c:numRef>
          </c:val>
        </c:ser>
        <c:ser>
          <c:idx val="2"/>
          <c:order val="2"/>
          <c:tx>
            <c:strRef>
              <c:f>'75～ (2)'!$A$14</c:f>
              <c:strCache>
                <c:ptCount val="1"/>
                <c:pt idx="0">
                  <c:v>75以上計</c:v>
                </c:pt>
              </c:strCache>
            </c:strRef>
          </c:tx>
          <c:spPr>
            <a:noFill/>
            <a:ln>
              <a:noFill/>
            </a:ln>
          </c:spPr>
          <c:dLbls>
            <c:dLbl>
              <c:idx val="2"/>
              <c:layout>
                <c:manualLayout>
                  <c:x val="-1.282051282051282E-2"/>
                  <c:y val="0.14328119519784283"/>
                </c:manualLayout>
              </c:layout>
              <c:dLblPos val="ctr"/>
              <c:showVal val="1"/>
            </c:dLbl>
            <c:spPr>
              <a:noFill/>
              <a:ln>
                <a:noFill/>
              </a:ln>
            </c:spPr>
            <c:txPr>
              <a:bodyPr/>
              <a:lstStyle/>
              <a:p>
                <a:pPr>
                  <a:defRPr sz="1050"/>
                </a:pPr>
                <a:endParaRPr lang="ja-JP"/>
              </a:p>
            </c:txPr>
            <c:dLblPos val="inBase"/>
            <c:showVal val="1"/>
          </c:dLbls>
          <c:cat>
            <c:strRef>
              <c:f>'75～ (2)'!$B$10:$N$10</c:f>
              <c:strCache>
                <c:ptCount val="13"/>
                <c:pt idx="0">
                  <c:v>平成12(2000)年</c:v>
                </c:pt>
                <c:pt idx="1">
                  <c:v>平成17(2005)年</c:v>
                </c:pt>
                <c:pt idx="2">
                  <c:v>平成22(2010)年</c:v>
                </c:pt>
                <c:pt idx="3">
                  <c:v>平成27(2015)年</c:v>
                </c:pt>
                <c:pt idx="4">
                  <c:v>平成32(2020)年</c:v>
                </c:pt>
                <c:pt idx="5">
                  <c:v>平成37(2025)年</c:v>
                </c:pt>
                <c:pt idx="6">
                  <c:v>平成42(2030)年</c:v>
                </c:pt>
                <c:pt idx="7">
                  <c:v>平成47(2035)年</c:v>
                </c:pt>
                <c:pt idx="8">
                  <c:v>平成52(2040)年</c:v>
                </c:pt>
                <c:pt idx="9">
                  <c:v>平成57(2045)年</c:v>
                </c:pt>
                <c:pt idx="10">
                  <c:v>平成62(2050)年</c:v>
                </c:pt>
                <c:pt idx="11">
                  <c:v>平成67(2055)年</c:v>
                </c:pt>
                <c:pt idx="12">
                  <c:v>平成72(2060)年</c:v>
                </c:pt>
              </c:strCache>
            </c:strRef>
          </c:cat>
          <c:val>
            <c:numRef>
              <c:f>'75～ (2)'!$B$14:$N$14</c:f>
              <c:numCache>
                <c:formatCode>#,##0_ </c:formatCode>
                <c:ptCount val="13"/>
                <c:pt idx="0">
                  <c:v>901.22180000000003</c:v>
                </c:pt>
                <c:pt idx="1">
                  <c:v>1163.9368000000002</c:v>
                </c:pt>
                <c:pt idx="2">
                  <c:v>1419.3638999999998</c:v>
                </c:pt>
                <c:pt idx="3">
                  <c:v>1645.8192999999999</c:v>
                </c:pt>
                <c:pt idx="4">
                  <c:v>1879.0007000000001</c:v>
                </c:pt>
                <c:pt idx="5">
                  <c:v>2178.5638000000004</c:v>
                </c:pt>
                <c:pt idx="6">
                  <c:v>2278.3825000000002</c:v>
                </c:pt>
                <c:pt idx="7">
                  <c:v>2245.4393000000005</c:v>
                </c:pt>
                <c:pt idx="8">
                  <c:v>2222.9933000000005</c:v>
                </c:pt>
                <c:pt idx="9">
                  <c:v>2256.6792</c:v>
                </c:pt>
                <c:pt idx="10">
                  <c:v>2384.6151000000004</c:v>
                </c:pt>
                <c:pt idx="11">
                  <c:v>2401.0110000000009</c:v>
                </c:pt>
                <c:pt idx="12">
                  <c:v>2336.2453999999998</c:v>
                </c:pt>
              </c:numCache>
            </c:numRef>
          </c:val>
        </c:ser>
        <c:dLbls/>
        <c:overlap val="100"/>
        <c:axId val="437782400"/>
        <c:axId val="437783936"/>
      </c:barChart>
      <c:catAx>
        <c:axId val="437782400"/>
        <c:scaling>
          <c:orientation val="minMax"/>
        </c:scaling>
        <c:axPos val="b"/>
        <c:numFmt formatCode="General" sourceLinked="1"/>
        <c:tickLblPos val="nextTo"/>
        <c:txPr>
          <a:bodyPr/>
          <a:lstStyle/>
          <a:p>
            <a:pPr>
              <a:defRPr sz="1050"/>
            </a:pPr>
            <a:endParaRPr lang="ja-JP"/>
          </a:p>
        </c:txPr>
        <c:crossAx val="437783936"/>
        <c:crosses val="autoZero"/>
        <c:auto val="1"/>
        <c:lblAlgn val="ctr"/>
        <c:lblOffset val="100"/>
      </c:catAx>
      <c:valAx>
        <c:axId val="437783936"/>
        <c:scaling>
          <c:orientation val="minMax"/>
          <c:max val="3000"/>
        </c:scaling>
        <c:axPos val="l"/>
        <c:majorGridlines/>
        <c:numFmt formatCode="#,##0_ " sourceLinked="1"/>
        <c:tickLblPos val="nextTo"/>
        <c:txPr>
          <a:bodyPr/>
          <a:lstStyle/>
          <a:p>
            <a:pPr>
              <a:defRPr sz="1100"/>
            </a:pPr>
            <a:endParaRPr lang="ja-JP"/>
          </a:p>
        </c:txPr>
        <c:crossAx val="437782400"/>
        <c:crosses val="autoZero"/>
        <c:crossBetween val="between"/>
      </c:valAx>
    </c:plotArea>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2" tIns="45716" rIns="91432" bIns="45716" rtlCol="0"/>
          <a:lstStyle>
            <a:lvl1pPr algn="r">
              <a:defRPr sz="1200"/>
            </a:lvl1pPr>
          </a:lstStyle>
          <a:p>
            <a:fld id="{D2276B7C-4569-4E27-BD60-F8325AA75BD8}" type="datetimeFigureOut">
              <a:rPr kumimoji="1" lang="ja-JP" altLang="en-US" smtClean="0"/>
              <a:pPr/>
              <a:t>2015/12/18</a:t>
            </a:fld>
            <a:endParaRPr kumimoji="1" lang="ja-JP" altLang="en-US"/>
          </a:p>
        </p:txBody>
      </p:sp>
      <p:sp>
        <p:nvSpPr>
          <p:cNvPr id="4" name="フッター プレースホルダー 3"/>
          <p:cNvSpPr>
            <a:spLocks noGrp="1"/>
          </p:cNvSpPr>
          <p:nvPr>
            <p:ph type="ftr" sz="quarter" idx="2"/>
          </p:nvPr>
        </p:nvSpPr>
        <p:spPr>
          <a:xfrm>
            <a:off x="1" y="9440864"/>
            <a:ext cx="2949575"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4"/>
            <a:ext cx="2949575" cy="496887"/>
          </a:xfrm>
          <a:prstGeom prst="rect">
            <a:avLst/>
          </a:prstGeom>
        </p:spPr>
        <p:txBody>
          <a:bodyPr vert="horz" lIns="91432" tIns="45716" rIns="91432" bIns="45716" rtlCol="0" anchor="b"/>
          <a:lstStyle>
            <a:lvl1pPr algn="r">
              <a:defRPr sz="1200"/>
            </a:lvl1pPr>
          </a:lstStyle>
          <a:p>
            <a:fld id="{15DDC63A-4E04-4CFF-87FB-F4E457F1D631}" type="slidenum">
              <a:rPr kumimoji="1" lang="ja-JP" altLang="en-US" smtClean="0"/>
              <a:pPr/>
              <a:t>&lt;#&gt;</a:t>
            </a:fld>
            <a:endParaRPr kumimoji="1" lang="ja-JP" altLang="en-US"/>
          </a:p>
        </p:txBody>
      </p:sp>
    </p:spTree>
    <p:extLst>
      <p:ext uri="{BB962C8B-B14F-4D97-AF65-F5344CB8AC3E}">
        <p14:creationId xmlns:p14="http://schemas.microsoft.com/office/powerpoint/2010/main" xmlns="" val="421798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7"/>
          </a:xfrm>
          <a:prstGeom prst="rect">
            <a:avLst/>
          </a:prstGeom>
        </p:spPr>
        <p:txBody>
          <a:bodyPr vert="horz" lIns="95679" tIns="47839" rIns="95679" bIns="4783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5838" y="1"/>
            <a:ext cx="2949787" cy="496967"/>
          </a:xfrm>
          <a:prstGeom prst="rect">
            <a:avLst/>
          </a:prstGeom>
        </p:spPr>
        <p:txBody>
          <a:bodyPr vert="horz" lIns="95679" tIns="47839" rIns="95679" bIns="47839" rtlCol="0"/>
          <a:lstStyle>
            <a:lvl1pPr algn="r">
              <a:defRPr sz="1300"/>
            </a:lvl1pPr>
          </a:lstStyle>
          <a:p>
            <a:fld id="{30B5B6DB-E5ED-43A6-A7A1-5659AE97A17A}" type="datetimeFigureOut">
              <a:rPr kumimoji="1" lang="ja-JP" altLang="en-US" smtClean="0"/>
              <a:pPr/>
              <a:t>2015/12/18</a:t>
            </a:fld>
            <a:endParaRPr kumimoji="1" lang="ja-JP" altLang="en-US"/>
          </a:p>
        </p:txBody>
      </p:sp>
      <p:sp>
        <p:nvSpPr>
          <p:cNvPr id="4" name="スライド イメージ プレースホルダー 3"/>
          <p:cNvSpPr>
            <a:spLocks noGrp="1" noRot="1" noChangeAspect="1"/>
          </p:cNvSpPr>
          <p:nvPr>
            <p:ph type="sldImg" idx="2"/>
          </p:nvPr>
        </p:nvSpPr>
        <p:spPr>
          <a:xfrm>
            <a:off x="712788" y="744538"/>
            <a:ext cx="5381625" cy="3727450"/>
          </a:xfrm>
          <a:prstGeom prst="rect">
            <a:avLst/>
          </a:prstGeom>
          <a:noFill/>
          <a:ln w="12700">
            <a:solidFill>
              <a:prstClr val="black"/>
            </a:solidFill>
          </a:ln>
        </p:spPr>
        <p:txBody>
          <a:bodyPr vert="horz" lIns="95679" tIns="47839" rIns="95679" bIns="47839" rtlCol="0" anchor="ctr"/>
          <a:lstStyle/>
          <a:p>
            <a:endParaRPr lang="ja-JP" altLang="en-US"/>
          </a:p>
        </p:txBody>
      </p:sp>
      <p:sp>
        <p:nvSpPr>
          <p:cNvPr id="5" name="ノート プレースホルダー 4"/>
          <p:cNvSpPr>
            <a:spLocks noGrp="1"/>
          </p:cNvSpPr>
          <p:nvPr>
            <p:ph type="body" sz="quarter" idx="3"/>
          </p:nvPr>
        </p:nvSpPr>
        <p:spPr>
          <a:xfrm>
            <a:off x="680720" y="4721187"/>
            <a:ext cx="5445760" cy="4472702"/>
          </a:xfrm>
          <a:prstGeom prst="rect">
            <a:avLst/>
          </a:prstGeom>
        </p:spPr>
        <p:txBody>
          <a:bodyPr vert="horz" lIns="95679" tIns="47839" rIns="95679" bIns="4783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8"/>
            <a:ext cx="2949787" cy="496967"/>
          </a:xfrm>
          <a:prstGeom prst="rect">
            <a:avLst/>
          </a:prstGeom>
        </p:spPr>
        <p:txBody>
          <a:bodyPr vert="horz" lIns="95679" tIns="47839" rIns="95679" bIns="478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5838" y="9440648"/>
            <a:ext cx="2949787" cy="496967"/>
          </a:xfrm>
          <a:prstGeom prst="rect">
            <a:avLst/>
          </a:prstGeom>
        </p:spPr>
        <p:txBody>
          <a:bodyPr vert="horz" lIns="95679" tIns="47839" rIns="95679" bIns="47839" rtlCol="0" anchor="b"/>
          <a:lstStyle>
            <a:lvl1pPr algn="r">
              <a:defRPr sz="1300"/>
            </a:lvl1pPr>
          </a:lstStyle>
          <a:p>
            <a:fld id="{6DBD21F5-9C51-43D2-8E34-71EB923BF425}" type="slidenum">
              <a:rPr kumimoji="1" lang="ja-JP" altLang="en-US" smtClean="0"/>
              <a:pPr/>
              <a:t>&lt;#&gt;</a:t>
            </a:fld>
            <a:endParaRPr kumimoji="1" lang="ja-JP" altLang="en-US"/>
          </a:p>
        </p:txBody>
      </p:sp>
    </p:spTree>
    <p:extLst>
      <p:ext uri="{BB962C8B-B14F-4D97-AF65-F5344CB8AC3E}">
        <p14:creationId xmlns:p14="http://schemas.microsoft.com/office/powerpoint/2010/main" xmlns="" val="302621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74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FF2E2F2-51A5-4A07-B056-2271C4C63D72}" type="slidenum">
              <a:rPr lang="ja-JP" altLang="en-US" smtClean="0">
                <a:solidFill>
                  <a:prstClr val="black"/>
                </a:solidFill>
              </a:rPr>
              <a:pPr>
                <a:defRPr/>
              </a:pPr>
              <a:t>1</a:t>
            </a:fld>
            <a:endParaRPr lang="ja-JP" alt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スライド イメージ プレースホルダー 1"/>
          <p:cNvSpPr>
            <a:spLocks noGrp="1" noRot="1" noChangeAspect="1" noTextEdit="1"/>
          </p:cNvSpPr>
          <p:nvPr>
            <p:ph type="sldImg"/>
          </p:nvPr>
        </p:nvSpPr>
        <p:spPr bwMode="auto">
          <a:xfrm>
            <a:off x="714375" y="746125"/>
            <a:ext cx="5381625" cy="3725863"/>
          </a:xfrm>
          <a:noFill/>
          <a:ln>
            <a:solidFill>
              <a:srgbClr val="000000"/>
            </a:solidFill>
            <a:miter lim="800000"/>
            <a:headEnd/>
            <a:tailEnd/>
          </a:ln>
        </p:spPr>
      </p:sp>
      <p:sp>
        <p:nvSpPr>
          <p:cNvPr id="14131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u="sng" smtClean="0">
              <a:solidFill>
                <a:srgbClr val="FF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スライド イメージ プレースホルダー 1"/>
          <p:cNvSpPr>
            <a:spLocks noGrp="1" noRot="1" noChangeAspect="1" noTextEdit="1"/>
          </p:cNvSpPr>
          <p:nvPr>
            <p:ph type="sldImg"/>
          </p:nvPr>
        </p:nvSpPr>
        <p:spPr bwMode="auto">
          <a:xfrm>
            <a:off x="714375" y="746125"/>
            <a:ext cx="5381625" cy="3725863"/>
          </a:xfrm>
          <a:noFill/>
          <a:ln>
            <a:solidFill>
              <a:srgbClr val="000000"/>
            </a:solidFill>
            <a:miter lim="800000"/>
            <a:headEnd/>
            <a:tailEnd/>
          </a:ln>
        </p:spPr>
      </p:sp>
      <p:sp>
        <p:nvSpPr>
          <p:cNvPr id="14131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u="sng" smtClean="0">
              <a:solidFill>
                <a:srgbClr val="FF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6F842AE-3295-45B3-93F0-E3FFFE4BC0DD}" type="slidenum">
              <a:rPr lang="ja-JP" altLang="en-US" smtClean="0">
                <a:solidFill>
                  <a:prstClr val="black"/>
                </a:solidFill>
              </a:rPr>
              <a:pPr/>
              <a:t>58</a:t>
            </a:fld>
            <a:endParaRPr lang="ja-JP"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81625"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6F842AE-3295-45B3-93F0-E3FFFE4BC0DD}" type="slidenum">
              <a:rPr lang="ja-JP" altLang="en-US" smtClean="0">
                <a:solidFill>
                  <a:prstClr val="black"/>
                </a:solidFill>
              </a:rPr>
              <a:pPr/>
              <a:t>59</a:t>
            </a:fld>
            <a:endParaRPr lang="ja-JP"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46F842AE-3295-45B3-93F0-E3FFFE4BC0DD}" type="slidenum">
              <a:rPr lang="ja-JP" altLang="en-US" smtClean="0">
                <a:solidFill>
                  <a:prstClr val="black"/>
                </a:solidFill>
              </a:rPr>
              <a:pPr/>
              <a:t>60</a:t>
            </a:fld>
            <a:endParaRPr lang="ja-JP"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27CB3B11-08EB-4660-8992-0DB80295CEBC}" type="slidenum">
              <a:rPr lang="en-US" altLang="ja-JP" smtClean="0">
                <a:solidFill>
                  <a:srgbClr val="000000"/>
                </a:solidFill>
              </a:rPr>
              <a:pPr eaLnBrk="1" hangingPunct="1"/>
              <a:t>3</a:t>
            </a:fld>
            <a:endParaRPr lang="en-US" altLang="ja-JP" smtClean="0">
              <a:solidFill>
                <a:srgbClr val="000000"/>
              </a:solidFill>
            </a:endParaRPr>
          </a:p>
        </p:txBody>
      </p:sp>
      <p:sp>
        <p:nvSpPr>
          <p:cNvPr id="68611" name="Rectangle 2"/>
          <p:cNvSpPr>
            <a:spLocks noGrp="1" noRot="1" noChangeAspect="1" noChangeArrowheads="1" noTextEdit="1"/>
          </p:cNvSpPr>
          <p:nvPr>
            <p:ph type="sldImg"/>
          </p:nvPr>
        </p:nvSpPr>
        <p:spPr>
          <a:xfrm>
            <a:off x="771525" y="784225"/>
            <a:ext cx="5264150" cy="3644900"/>
          </a:xfrm>
          <a:ln w="12700" cap="flat">
            <a:solidFill>
              <a:schemeClr val="tx1"/>
            </a:solidFill>
          </a:ln>
        </p:spPr>
      </p:sp>
      <p:sp>
        <p:nvSpPr>
          <p:cNvPr id="68612" name="Rectangle 3"/>
          <p:cNvSpPr>
            <a:spLocks noGrp="1" noChangeArrowheads="1"/>
          </p:cNvSpPr>
          <p:nvPr>
            <p:ph type="body" idx="1"/>
          </p:nvPr>
        </p:nvSpPr>
        <p:spPr>
          <a:xfrm>
            <a:off x="887624" y="4738689"/>
            <a:ext cx="5030373" cy="44243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341" tIns="44378" rIns="90341" bIns="44378"/>
          <a:lstStyle/>
          <a:p>
            <a:pPr defTabSz="733425" eaLnBrk="1" hangingPunct="1"/>
            <a:endParaRPr lang="ja-JP"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881" indent="-285723" eaLnBrk="0" hangingPunct="0">
              <a:defRPr kumimoji="1">
                <a:solidFill>
                  <a:schemeClr val="tx1"/>
                </a:solidFill>
                <a:latin typeface="Arial" charset="0"/>
                <a:ea typeface="ＭＳ Ｐゴシック" charset="-128"/>
              </a:defRPr>
            </a:lvl2pPr>
            <a:lvl3pPr marL="1142895" indent="-228579" eaLnBrk="0" hangingPunct="0">
              <a:defRPr kumimoji="1">
                <a:solidFill>
                  <a:schemeClr val="tx1"/>
                </a:solidFill>
                <a:latin typeface="Arial" charset="0"/>
                <a:ea typeface="ＭＳ Ｐゴシック" charset="-128"/>
              </a:defRPr>
            </a:lvl3pPr>
            <a:lvl4pPr marL="1600053" indent="-228579" eaLnBrk="0" hangingPunct="0">
              <a:defRPr kumimoji="1">
                <a:solidFill>
                  <a:schemeClr val="tx1"/>
                </a:solidFill>
                <a:latin typeface="Arial" charset="0"/>
                <a:ea typeface="ＭＳ Ｐゴシック" charset="-128"/>
              </a:defRPr>
            </a:lvl4pPr>
            <a:lvl5pPr marL="2057210" indent="-228579" eaLnBrk="0" hangingPunct="0">
              <a:defRPr kumimoji="1">
                <a:solidFill>
                  <a:schemeClr val="tx1"/>
                </a:solidFill>
                <a:latin typeface="Arial" charset="0"/>
                <a:ea typeface="ＭＳ Ｐゴシック" charset="-128"/>
              </a:defRPr>
            </a:lvl5pPr>
            <a:lvl6pPr marL="2514368" indent="-228579" algn="ctr" eaLnBrk="0" fontAlgn="base" hangingPunct="0">
              <a:spcBef>
                <a:spcPct val="0"/>
              </a:spcBef>
              <a:spcAft>
                <a:spcPct val="0"/>
              </a:spcAft>
              <a:defRPr kumimoji="1">
                <a:solidFill>
                  <a:schemeClr val="tx1"/>
                </a:solidFill>
                <a:latin typeface="Arial" charset="0"/>
                <a:ea typeface="ＭＳ Ｐゴシック" charset="-128"/>
              </a:defRPr>
            </a:lvl6pPr>
            <a:lvl7pPr marL="2971526" indent="-228579" algn="ctr" eaLnBrk="0" fontAlgn="base" hangingPunct="0">
              <a:spcBef>
                <a:spcPct val="0"/>
              </a:spcBef>
              <a:spcAft>
                <a:spcPct val="0"/>
              </a:spcAft>
              <a:defRPr kumimoji="1">
                <a:solidFill>
                  <a:schemeClr val="tx1"/>
                </a:solidFill>
                <a:latin typeface="Arial" charset="0"/>
                <a:ea typeface="ＭＳ Ｐゴシック" charset="-128"/>
              </a:defRPr>
            </a:lvl7pPr>
            <a:lvl8pPr marL="3428684" indent="-228579" algn="ctr" eaLnBrk="0" fontAlgn="base" hangingPunct="0">
              <a:spcBef>
                <a:spcPct val="0"/>
              </a:spcBef>
              <a:spcAft>
                <a:spcPct val="0"/>
              </a:spcAft>
              <a:defRPr kumimoji="1">
                <a:solidFill>
                  <a:schemeClr val="tx1"/>
                </a:solidFill>
                <a:latin typeface="Arial" charset="0"/>
                <a:ea typeface="ＭＳ Ｐゴシック" charset="-128"/>
              </a:defRPr>
            </a:lvl8pPr>
            <a:lvl9pPr marL="3885842" indent="-228579"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28B84E9-53FC-438A-A52F-F551E246F98E}" type="slidenum">
              <a:rPr lang="en-US" altLang="ja-JP" smtClean="0">
                <a:solidFill>
                  <a:srgbClr val="000000"/>
                </a:solidFill>
              </a:rPr>
              <a:pPr eaLnBrk="1" hangingPunct="1"/>
              <a:t>4</a:t>
            </a:fld>
            <a:endParaRPr lang="en-US" altLang="ja-JP" smtClean="0">
              <a:solidFill>
                <a:srgbClr val="000000"/>
              </a:solidFill>
            </a:endParaRPr>
          </a:p>
        </p:txBody>
      </p:sp>
      <p:sp>
        <p:nvSpPr>
          <p:cNvPr id="74755" name="Rectangle 2"/>
          <p:cNvSpPr>
            <a:spLocks noGrp="1" noRot="1" noChangeAspect="1" noChangeArrowheads="1" noTextEdit="1"/>
          </p:cNvSpPr>
          <p:nvPr>
            <p:ph type="sldImg"/>
          </p:nvPr>
        </p:nvSpPr>
        <p:spPr>
          <a:xfrm>
            <a:off x="712788" y="741363"/>
            <a:ext cx="5387975" cy="3730625"/>
          </a:xfrm>
          <a:ln/>
        </p:spPr>
      </p:sp>
      <p:sp>
        <p:nvSpPr>
          <p:cNvPr id="74756" name="Rectangle 3"/>
          <p:cNvSpPr>
            <a:spLocks noGrp="1" noChangeArrowheads="1"/>
          </p:cNvSpPr>
          <p:nvPr>
            <p:ph type="body" idx="1"/>
          </p:nvPr>
        </p:nvSpPr>
        <p:spPr>
          <a:xfrm>
            <a:off x="906464" y="4722813"/>
            <a:ext cx="4994275" cy="44751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4538"/>
            <a:ext cx="5381625"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7</a:t>
            </a:fld>
            <a:endParaRPr lang="ja-JP" altLang="en-US" dirty="0">
              <a:solidFill>
                <a:prstClr val="black"/>
              </a:solidFill>
            </a:endParaRPr>
          </a:p>
        </p:txBody>
      </p:sp>
    </p:spTree>
    <p:extLst>
      <p:ext uri="{BB962C8B-B14F-4D97-AF65-F5344CB8AC3E}">
        <p14:creationId xmlns:p14="http://schemas.microsoft.com/office/powerpoint/2010/main" xmlns="" val="30009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a:xfrm>
            <a:off x="307259" y="4721188"/>
            <a:ext cx="6192687" cy="4856995"/>
          </a:xfrm>
        </p:spPr>
        <p:txBody>
          <a:bodyPr>
            <a:normAutofit/>
          </a:bodyPr>
          <a:lstStyle/>
          <a:p>
            <a:endParaRPr lang="ja-JP"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0A673924-0404-4AA6-B922-A49C92EE4E27}"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xmlns="" val="3783357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xfrm>
            <a:off x="714375" y="746125"/>
            <a:ext cx="5380038" cy="3725863"/>
          </a:xfrm>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357BF3-16C3-4418-84F6-F3749E63C2BB}"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xmlns="" val="2980518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スライド イメージ プレースホルダー 1"/>
          <p:cNvSpPr>
            <a:spLocks noGrp="1" noRot="1" noChangeAspect="1" noTextEdit="1"/>
          </p:cNvSpPr>
          <p:nvPr>
            <p:ph type="sldImg"/>
          </p:nvPr>
        </p:nvSpPr>
        <p:spPr bwMode="auto">
          <a:xfrm>
            <a:off x="714375" y="746125"/>
            <a:ext cx="5381625" cy="3725863"/>
          </a:xfrm>
          <a:noFill/>
          <a:ln>
            <a:solidFill>
              <a:srgbClr val="000000"/>
            </a:solidFill>
            <a:miter lim="800000"/>
            <a:headEnd/>
            <a:tailEnd/>
          </a:ln>
        </p:spPr>
      </p:sp>
      <p:sp>
        <p:nvSpPr>
          <p:cNvPr id="13926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u="sng" smtClean="0">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スライド イメージ プレースホルダー 1"/>
          <p:cNvSpPr>
            <a:spLocks noGrp="1" noRot="1" noChangeAspect="1" noTextEdit="1"/>
          </p:cNvSpPr>
          <p:nvPr>
            <p:ph type="sldImg"/>
          </p:nvPr>
        </p:nvSpPr>
        <p:spPr bwMode="auto">
          <a:xfrm>
            <a:off x="714375" y="746125"/>
            <a:ext cx="5381625" cy="3725863"/>
          </a:xfrm>
          <a:noFill/>
          <a:ln>
            <a:solidFill>
              <a:srgbClr val="000000"/>
            </a:solidFill>
            <a:miter lim="800000"/>
            <a:headEnd/>
            <a:tailEnd/>
          </a:ln>
        </p:spPr>
      </p:sp>
      <p:sp>
        <p:nvSpPr>
          <p:cNvPr id="13926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u="sng" smtClean="0">
              <a:solidFill>
                <a:srgbClr val="FF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4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74845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53040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76"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020834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2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ADD7F9F-46AC-41D0-95A8-0E0DF6DD8C3A}"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473280" y="6453604"/>
            <a:ext cx="2311400" cy="365125"/>
          </a:xfrm>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378810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1AEB0DE-BF5E-4A70-A413-085EF0E24882}"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752248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20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5C5312C-F2DD-493C-8460-9CE9CC1F25E2}"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303653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3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247FD79-0FDD-45F1-8C95-E983E1BFE2E3}"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927905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A653F17-304B-4B5E-A3CF-8A419578CA09}"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433430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BBD9AC5-A07E-435A-94C3-AD228E374386}"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41814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A859779-4FE6-42D8-88A8-1F938C1A9A30}"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811826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06"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B770821-C83B-4DD5-8AD1-92296D96404B}"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297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43595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ADE444B-BA66-4C72-8BD9-1FC08269E1B8}"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265820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7C8239-1342-492D-B7DA-9035E541EDE1}"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31847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34"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EE607C5-A97B-466C-B082-9D3329A0301D}"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105238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65"/>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365D73A-D95E-4BAE-96CF-8A5E6DB929B3}" type="datetime1">
              <a:rPr lang="ja-JP" altLang="en-US" smtClean="0">
                <a:solidFill>
                  <a:prstClr val="black">
                    <a:tint val="75000"/>
                  </a:prstClr>
                </a:solidFill>
              </a:rPr>
              <a:pPr/>
              <a:t>2015/12/18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221724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BA08EFD-C2CB-4B12-89B0-3591C049D3BA}" type="datetime1">
              <a:rPr lang="ja-JP" altLang="en-US" smtClean="0">
                <a:solidFill>
                  <a:prstClr val="black">
                    <a:tint val="75000"/>
                  </a:prstClr>
                </a:solidFill>
              </a:rPr>
              <a:pPr/>
              <a:t>2015/12/18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3200703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40"/>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F8194E6-3315-425E-9D23-55DAE5B9DF87}" type="datetime1">
              <a:rPr lang="ja-JP" altLang="en-US" smtClean="0">
                <a:solidFill>
                  <a:prstClr val="black">
                    <a:tint val="75000"/>
                  </a:prstClr>
                </a:solidFill>
              </a:rPr>
              <a:pPr/>
              <a:t>2015/12/18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2665192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28"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9D4FAB3-7A93-4EAF-A459-ACCCC136C261}" type="datetime1">
              <a:rPr lang="ja-JP" altLang="en-US" smtClean="0">
                <a:solidFill>
                  <a:prstClr val="black">
                    <a:tint val="75000"/>
                  </a:prstClr>
                </a:solidFill>
              </a:rPr>
              <a:pPr/>
              <a:t>2015/12/18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4136243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551DADD-68D1-4A9E-9E36-09F074033AF6}" type="datetime1">
              <a:rPr lang="ja-JP" altLang="en-US" smtClean="0">
                <a:solidFill>
                  <a:prstClr val="black">
                    <a:tint val="75000"/>
                  </a:prstClr>
                </a:solidFill>
              </a:rPr>
              <a:pPr/>
              <a:t>2015/12/18</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031145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38642EF-D66F-4DAD-B0FF-CA01CE5926AE}" type="datetime1">
              <a:rPr lang="ja-JP" altLang="en-US" smtClean="0">
                <a:solidFill>
                  <a:prstClr val="black">
                    <a:tint val="75000"/>
                  </a:prstClr>
                </a:solidFill>
              </a:rPr>
              <a:pPr/>
              <a:t>2015/12/18</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760018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FD2F116-0058-4FCE-9EBF-EFDC9ABF6249}" type="datetime1">
              <a:rPr lang="ja-JP" altLang="en-US" smtClean="0">
                <a:solidFill>
                  <a:prstClr val="black">
                    <a:tint val="75000"/>
                  </a:prstClr>
                </a:solidFill>
              </a:rPr>
              <a:pPr/>
              <a:t>2015/12/18</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3854309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31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370988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03"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12AD494-C872-4273-8400-CEB3EE465B49}" type="datetime1">
              <a:rPr lang="ja-JP" altLang="en-US" smtClean="0">
                <a:solidFill>
                  <a:prstClr val="black">
                    <a:tint val="75000"/>
                  </a:prstClr>
                </a:solidFill>
              </a:rPr>
              <a:pPr/>
              <a:t>2015/12/18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3821345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3"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7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62E99BF-DC2B-4564-85BF-17BC0E3B9F2D}" type="datetime1">
              <a:rPr lang="ja-JP" altLang="en-US" smtClean="0">
                <a:solidFill>
                  <a:prstClr val="black">
                    <a:tint val="75000"/>
                  </a:prstClr>
                </a:solidFill>
              </a:rPr>
              <a:pPr/>
              <a:t>2015/12/18</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630671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EB48693-C040-48E8-8F87-6E7BC2754F62}" type="datetime1">
              <a:rPr lang="ja-JP" altLang="en-US" smtClean="0">
                <a:solidFill>
                  <a:prstClr val="black">
                    <a:tint val="75000"/>
                  </a:prstClr>
                </a:solidFill>
              </a:rPr>
              <a:pPr/>
              <a:t>2015/12/18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042759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27"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ED88B60-64E7-4F7B-8341-7BCBDEEE85D7}" type="datetime1">
              <a:rPr lang="ja-JP" altLang="en-US" smtClean="0">
                <a:solidFill>
                  <a:prstClr val="black">
                    <a:tint val="75000"/>
                  </a:prstClr>
                </a:solidFill>
              </a:rPr>
              <a:pPr/>
              <a:t>2015/12/18</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9339401-F51B-47DA-999D-0ADA06BC13E2}"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971366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7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5"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AADBA3F-8594-4572-8962-8009E0C55EC8}"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465355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5F79AD8-FA25-41A4-BE7F-FB48BE3D0C8F}"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216651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25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2AF7FF0-73D0-40AA-9724-046A863CF9F3}"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673611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84"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E41140C-FCF9-4BC7-AE21-DB26428641F3}"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8531616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9DA29F8-E33E-43A2-AF63-25E7C33BFB04}"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487449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D2EE1F9-0508-42FE-8B47-1A55C7FF31A5}"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2256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77"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2"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2015/12/18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885856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7C1E301-288D-4FC9-8214-E425A95A4B4F}"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029613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3055"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9"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8971B5E-6BDA-4FBD-91BD-26671F89B4CF}"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8864464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B1F7C69-143D-4F7A-A097-49C3D8243511}"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025849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AF0FF11-7568-4525-8691-9865FFC17830}"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843109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82"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E83F58F-11C6-4776-B9C9-9F6ABDEE912D}"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873688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0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6980" indent="0" algn="ctr">
              <a:buNone/>
              <a:defRPr>
                <a:solidFill>
                  <a:schemeClr val="tx1">
                    <a:tint val="75000"/>
                  </a:schemeClr>
                </a:solidFill>
              </a:defRPr>
            </a:lvl2pPr>
            <a:lvl3pPr marL="913960" indent="0" algn="ctr">
              <a:buNone/>
              <a:defRPr>
                <a:solidFill>
                  <a:schemeClr val="tx1">
                    <a:tint val="75000"/>
                  </a:schemeClr>
                </a:solidFill>
              </a:defRPr>
            </a:lvl3pPr>
            <a:lvl4pPr marL="1370941" indent="0" algn="ctr">
              <a:buNone/>
              <a:defRPr>
                <a:solidFill>
                  <a:schemeClr val="tx1">
                    <a:tint val="75000"/>
                  </a:schemeClr>
                </a:solidFill>
              </a:defRPr>
            </a:lvl4pPr>
            <a:lvl5pPr marL="1827921" indent="0" algn="ctr">
              <a:buNone/>
              <a:defRPr>
                <a:solidFill>
                  <a:schemeClr val="tx1">
                    <a:tint val="75000"/>
                  </a:schemeClr>
                </a:solidFill>
              </a:defRPr>
            </a:lvl5pPr>
            <a:lvl6pPr marL="2284902" indent="0" algn="ctr">
              <a:buNone/>
              <a:defRPr>
                <a:solidFill>
                  <a:schemeClr val="tx1">
                    <a:tint val="75000"/>
                  </a:schemeClr>
                </a:solidFill>
              </a:defRPr>
            </a:lvl6pPr>
            <a:lvl7pPr marL="2741882" indent="0" algn="ctr">
              <a:buNone/>
              <a:defRPr>
                <a:solidFill>
                  <a:schemeClr val="tx1">
                    <a:tint val="75000"/>
                  </a:schemeClr>
                </a:solidFill>
              </a:defRPr>
            </a:lvl7pPr>
            <a:lvl8pPr marL="3198862" indent="0" algn="ctr">
              <a:buNone/>
              <a:defRPr>
                <a:solidFill>
                  <a:schemeClr val="tx1">
                    <a:tint val="75000"/>
                  </a:schemeClr>
                </a:solidFill>
              </a:defRPr>
            </a:lvl8pPr>
            <a:lvl9pPr marL="365584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&lt;#&gt;</a:t>
            </a:fld>
            <a:endParaRPr lang="ja-JP" altLang="en-US" dirty="0">
              <a:solidFill>
                <a:prstClr val="black"/>
              </a:solidFill>
            </a:endParaRPr>
          </a:p>
        </p:txBody>
      </p:sp>
    </p:spTree>
    <p:extLst>
      <p:ext uri="{BB962C8B-B14F-4D97-AF65-F5344CB8AC3E}">
        <p14:creationId xmlns:p14="http://schemas.microsoft.com/office/powerpoint/2010/main" xmlns="" val="37485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1438794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8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6980" indent="0">
              <a:buNone/>
              <a:defRPr sz="1800">
                <a:solidFill>
                  <a:schemeClr val="tx1">
                    <a:tint val="75000"/>
                  </a:schemeClr>
                </a:solidFill>
              </a:defRPr>
            </a:lvl2pPr>
            <a:lvl3pPr marL="913960" indent="0">
              <a:buNone/>
              <a:defRPr sz="1600">
                <a:solidFill>
                  <a:schemeClr val="tx1">
                    <a:tint val="75000"/>
                  </a:schemeClr>
                </a:solidFill>
              </a:defRPr>
            </a:lvl3pPr>
            <a:lvl4pPr marL="1370941" indent="0">
              <a:buNone/>
              <a:defRPr sz="1400">
                <a:solidFill>
                  <a:schemeClr val="tx1">
                    <a:tint val="75000"/>
                  </a:schemeClr>
                </a:solidFill>
              </a:defRPr>
            </a:lvl4pPr>
            <a:lvl5pPr marL="1827921" indent="0">
              <a:buNone/>
              <a:defRPr sz="1400">
                <a:solidFill>
                  <a:schemeClr val="tx1">
                    <a:tint val="75000"/>
                  </a:schemeClr>
                </a:solidFill>
              </a:defRPr>
            </a:lvl5pPr>
            <a:lvl6pPr marL="2284902" indent="0">
              <a:buNone/>
              <a:defRPr sz="1400">
                <a:solidFill>
                  <a:schemeClr val="tx1">
                    <a:tint val="75000"/>
                  </a:schemeClr>
                </a:solidFill>
              </a:defRPr>
            </a:lvl6pPr>
            <a:lvl7pPr marL="2741882" indent="0">
              <a:buNone/>
              <a:defRPr sz="1400">
                <a:solidFill>
                  <a:schemeClr val="tx1">
                    <a:tint val="75000"/>
                  </a:schemeClr>
                </a:solidFill>
              </a:defRPr>
            </a:lvl7pPr>
            <a:lvl8pPr marL="3198862" indent="0">
              <a:buNone/>
              <a:defRPr sz="1400">
                <a:solidFill>
                  <a:schemeClr val="tx1">
                    <a:tint val="75000"/>
                  </a:schemeClr>
                </a:solidFill>
              </a:defRPr>
            </a:lvl8pPr>
            <a:lvl9pPr marL="365584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7295684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18"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36902219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6980" indent="0">
              <a:buNone/>
              <a:defRPr sz="2000" b="1"/>
            </a:lvl2pPr>
            <a:lvl3pPr marL="913960" indent="0">
              <a:buNone/>
              <a:defRPr sz="1800" b="1"/>
            </a:lvl3pPr>
            <a:lvl4pPr marL="1370941" indent="0">
              <a:buNone/>
              <a:defRPr sz="1600" b="1"/>
            </a:lvl4pPr>
            <a:lvl5pPr marL="1827921" indent="0">
              <a:buNone/>
              <a:defRPr sz="1600" b="1"/>
            </a:lvl5pPr>
            <a:lvl6pPr marL="2284902" indent="0">
              <a:buNone/>
              <a:defRPr sz="1600" b="1"/>
            </a:lvl6pPr>
            <a:lvl7pPr marL="2741882" indent="0">
              <a:buNone/>
              <a:defRPr sz="1600" b="1"/>
            </a:lvl7pPr>
            <a:lvl8pPr marL="3198862" indent="0">
              <a:buNone/>
              <a:defRPr sz="1600" b="1"/>
            </a:lvl8pPr>
            <a:lvl9pPr marL="365584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6980" indent="0">
              <a:buNone/>
              <a:defRPr sz="2000" b="1"/>
            </a:lvl2pPr>
            <a:lvl3pPr marL="913960" indent="0">
              <a:buNone/>
              <a:defRPr sz="1800" b="1"/>
            </a:lvl3pPr>
            <a:lvl4pPr marL="1370941" indent="0">
              <a:buNone/>
              <a:defRPr sz="1600" b="1"/>
            </a:lvl4pPr>
            <a:lvl5pPr marL="1827921" indent="0">
              <a:buNone/>
              <a:defRPr sz="1600" b="1"/>
            </a:lvl5pPr>
            <a:lvl6pPr marL="2284902" indent="0">
              <a:buNone/>
              <a:defRPr sz="1600" b="1"/>
            </a:lvl6pPr>
            <a:lvl7pPr marL="2741882" indent="0">
              <a:buNone/>
              <a:defRPr sz="1600" b="1"/>
            </a:lvl7pPr>
            <a:lvl8pPr marL="3198862" indent="0">
              <a:buNone/>
              <a:defRPr sz="1600" b="1"/>
            </a:lvl8pPr>
            <a:lvl9pPr marL="365584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680830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2015/12/18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197299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2654729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5483128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90" y="2730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6980" indent="0">
              <a:buNone/>
              <a:defRPr sz="1200"/>
            </a:lvl2pPr>
            <a:lvl3pPr marL="913960" indent="0">
              <a:buNone/>
              <a:defRPr sz="1000"/>
            </a:lvl3pPr>
            <a:lvl4pPr marL="1370941" indent="0">
              <a:buNone/>
              <a:defRPr sz="900"/>
            </a:lvl4pPr>
            <a:lvl5pPr marL="1827921" indent="0">
              <a:buNone/>
              <a:defRPr sz="900"/>
            </a:lvl5pPr>
            <a:lvl6pPr marL="2284902" indent="0">
              <a:buNone/>
              <a:defRPr sz="900"/>
            </a:lvl6pPr>
            <a:lvl7pPr marL="2741882" indent="0">
              <a:buNone/>
              <a:defRPr sz="900"/>
            </a:lvl7pPr>
            <a:lvl8pPr marL="3198862" indent="0">
              <a:buNone/>
              <a:defRPr sz="900"/>
            </a:lvl8pPr>
            <a:lvl9pPr marL="365584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6301212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63" y="612778"/>
            <a:ext cx="5943600" cy="4114800"/>
          </a:xfrm>
        </p:spPr>
        <p:txBody>
          <a:bodyPr/>
          <a:lstStyle>
            <a:lvl1pPr marL="0" indent="0">
              <a:buNone/>
              <a:defRPr sz="3200"/>
            </a:lvl1pPr>
            <a:lvl2pPr marL="456980" indent="0">
              <a:buNone/>
              <a:defRPr sz="2800"/>
            </a:lvl2pPr>
            <a:lvl3pPr marL="913960" indent="0">
              <a:buNone/>
              <a:defRPr sz="2400"/>
            </a:lvl3pPr>
            <a:lvl4pPr marL="1370941" indent="0">
              <a:buNone/>
              <a:defRPr sz="2000"/>
            </a:lvl4pPr>
            <a:lvl5pPr marL="1827921" indent="0">
              <a:buNone/>
              <a:defRPr sz="2000"/>
            </a:lvl5pPr>
            <a:lvl6pPr marL="2284902" indent="0">
              <a:buNone/>
              <a:defRPr sz="2000"/>
            </a:lvl6pPr>
            <a:lvl7pPr marL="2741882" indent="0">
              <a:buNone/>
              <a:defRPr sz="2000"/>
            </a:lvl7pPr>
            <a:lvl8pPr marL="3198862" indent="0">
              <a:buNone/>
              <a:defRPr sz="2000"/>
            </a:lvl8pPr>
            <a:lvl9pPr marL="365584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63" y="5367338"/>
            <a:ext cx="5943600" cy="804862"/>
          </a:xfrm>
        </p:spPr>
        <p:txBody>
          <a:bodyPr/>
          <a:lstStyle>
            <a:lvl1pPr marL="0" indent="0">
              <a:buNone/>
              <a:defRPr sz="1400"/>
            </a:lvl1pPr>
            <a:lvl2pPr marL="456980" indent="0">
              <a:buNone/>
              <a:defRPr sz="1200"/>
            </a:lvl2pPr>
            <a:lvl3pPr marL="913960" indent="0">
              <a:buNone/>
              <a:defRPr sz="1000"/>
            </a:lvl3pPr>
            <a:lvl4pPr marL="1370941" indent="0">
              <a:buNone/>
              <a:defRPr sz="900"/>
            </a:lvl4pPr>
            <a:lvl5pPr marL="1827921" indent="0">
              <a:buNone/>
              <a:defRPr sz="900"/>
            </a:lvl5pPr>
            <a:lvl6pPr marL="2284902" indent="0">
              <a:buNone/>
              <a:defRPr sz="900"/>
            </a:lvl6pPr>
            <a:lvl7pPr marL="2741882" indent="0">
              <a:buNone/>
              <a:defRPr sz="900"/>
            </a:lvl7pPr>
            <a:lvl8pPr marL="3198862" indent="0">
              <a:buNone/>
              <a:defRPr sz="900"/>
            </a:lvl8pPr>
            <a:lvl9pPr marL="365584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3231667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15588268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18" y="27465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2749536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9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F2BA709-6443-4AC3-8C1A-4704D3C3F89F}"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9535386" y="6588695"/>
            <a:ext cx="370614" cy="261610"/>
          </a:xfrm>
        </p:spPr>
        <p:txBody>
          <a:bodyPr wrap="none">
            <a:spAutoFit/>
          </a:bodyPr>
          <a:lstStyle>
            <a:lvl1pPr>
              <a:defRPr sz="1100">
                <a:solidFill>
                  <a:schemeClr val="tx1"/>
                </a:solidFill>
                <a:latin typeface="Arial Black" pitchFamily="34" charset="0"/>
              </a:defRPr>
            </a:lvl1pPr>
          </a:lstStyle>
          <a:p>
            <a:fld id="{EEEB7C10-621D-4CCB-B993-54DCE03EBD51}" type="slidenum">
              <a:rPr lang="ja-JP" altLang="en-US" smtClean="0">
                <a:solidFill>
                  <a:prstClr val="black"/>
                </a:solidFill>
              </a:rPr>
              <a:pPr/>
              <a:t>&lt;#&gt;</a:t>
            </a:fld>
            <a:endParaRPr lang="ja-JP" altLang="en-US" dirty="0">
              <a:solidFill>
                <a:prstClr val="black"/>
              </a:solidFill>
            </a:endParaRPr>
          </a:p>
        </p:txBody>
      </p:sp>
    </p:spTree>
    <p:extLst>
      <p:ext uri="{BB962C8B-B14F-4D97-AF65-F5344CB8AC3E}">
        <p14:creationId xmlns:p14="http://schemas.microsoft.com/office/powerpoint/2010/main" xmlns="" val="26522656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DCD7356-04AB-4898-A07C-BE2287948B59}"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1159988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7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82C6D51-5B8E-4F71-B95D-4D73BC6822F6}"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24563804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18"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FB47903-214D-422D-88CD-EC5CD1358B97}"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5457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2015/12/18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8983675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1F53512-4736-405B-9C0F-A8BCC02478F0}"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007522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E7BA67E-97E4-4ABA-BBEF-515E6E04F11A}"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36421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550D8E8-DB3B-460C-AC88-9296827986A1}"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7212634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90" y="273054"/>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80A8C11-EF45-49AE-A217-200D6EA411F2}"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6493109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63"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6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6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A796C5F-C27F-4F12-834A-0CF2959914AB}"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7471373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22CBF3E-AB26-4215-8D88-5B428E1154AF}"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77206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18"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90111DB-7BCD-4F04-8162-D44A2146513D}"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9244260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7853BFA-90F3-4AF7-86B1-FA682C23BC65}"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05421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2015/12/18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83442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3081"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2015/12/18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34477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76"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7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7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0873A49-C6AC-4590-96B0-2E58BC87426E}" type="datetimeFigureOut">
              <a:rPr lang="ja-JP" altLang="en-US" smtClean="0">
                <a:solidFill>
                  <a:prstClr val="black">
                    <a:tint val="75000"/>
                  </a:prstClr>
                </a:solidFill>
              </a:rPr>
              <a:pPr/>
              <a:t>2015/12/18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357723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2"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2"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75" y="63567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73A49-C6AC-4590-96B0-2E58BC87426E}" type="datetimeFigureOut">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7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76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7341B-C055-4E9F-AA45-0E5459FA9D73}"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413264045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34" y="63566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EC557-6EBF-4D01-836E-3804107231E6}"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6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6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58994883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28" y="635659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26"/>
            <a:fld id="{146F781B-66D6-4C58-8787-7172BD7C6499}" type="datetime1">
              <a:rPr lang="ja-JP" altLang="en-US" smtClean="0">
                <a:solidFill>
                  <a:prstClr val="black">
                    <a:tint val="75000"/>
                  </a:prstClr>
                </a:solidFill>
              </a:rPr>
              <a:pPr defTabSz="914326"/>
              <a:t>2015/12/18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59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26"/>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59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26"/>
            <a:fld id="{09339401-F51B-47DA-999D-0ADA06BC13E2}" type="slidenum">
              <a:rPr lang="ja-JP" altLang="en-US" smtClean="0">
                <a:solidFill>
                  <a:prstClr val="black">
                    <a:tint val="75000"/>
                  </a:prstClr>
                </a:solidFill>
              </a:rPr>
              <a:pPr defTabSz="914326"/>
              <a:t>&lt;#&gt;</a:t>
            </a:fld>
            <a:endParaRPr lang="ja-JP" altLang="en-US">
              <a:solidFill>
                <a:prstClr val="black">
                  <a:tint val="75000"/>
                </a:prstClr>
              </a:solidFill>
            </a:endParaRPr>
          </a:p>
        </p:txBody>
      </p:sp>
    </p:spTree>
    <p:extLst>
      <p:ext uri="{BB962C8B-B14F-4D97-AF65-F5344CB8AC3E}">
        <p14:creationId xmlns:p14="http://schemas.microsoft.com/office/powerpoint/2010/main" xmlns="" val="4204639042"/>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83" y="6356704"/>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96959-A17E-4461-9875-C741D88C2C82}"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704"/>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704"/>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713357377"/>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396" tIns="45699" rIns="91396" bIns="45699"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396" tIns="45699" rIns="91396" bIns="45699"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21" y="6356533"/>
            <a:ext cx="2311400" cy="365125"/>
          </a:xfrm>
          <a:prstGeom prst="rect">
            <a:avLst/>
          </a:prstGeom>
        </p:spPr>
        <p:txBody>
          <a:bodyPr vert="horz" lIns="91396" tIns="45699" rIns="91396" bIns="45699" rtlCol="0" anchor="ctr"/>
          <a:lstStyle>
            <a:lvl1pPr algn="l">
              <a:defRPr sz="1200">
                <a:solidFill>
                  <a:schemeClr val="tx1">
                    <a:tint val="75000"/>
                  </a:schemeClr>
                </a:solidFill>
              </a:defRPr>
            </a:lvl1pPr>
          </a:lstStyle>
          <a:p>
            <a:pPr defTabSz="913960"/>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533"/>
            <a:ext cx="3136900" cy="365125"/>
          </a:xfrm>
          <a:prstGeom prst="rect">
            <a:avLst/>
          </a:prstGeom>
        </p:spPr>
        <p:txBody>
          <a:bodyPr vert="horz" lIns="91396" tIns="45699" rIns="91396" bIns="45699" rtlCol="0" anchor="ctr"/>
          <a:lstStyle>
            <a:lvl1pPr algn="ctr">
              <a:defRPr sz="1200">
                <a:solidFill>
                  <a:schemeClr val="tx1">
                    <a:tint val="75000"/>
                  </a:schemeClr>
                </a:solidFill>
              </a:defRPr>
            </a:lvl1pPr>
          </a:lstStyle>
          <a:p>
            <a:pPr defTabSz="913960"/>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3039"/>
            <a:ext cx="2311400" cy="365125"/>
          </a:xfrm>
          <a:prstGeom prst="rect">
            <a:avLst/>
          </a:prstGeom>
        </p:spPr>
        <p:txBody>
          <a:bodyPr vert="horz" lIns="91396" tIns="45699" rIns="91396" bIns="45699" rtlCol="0" anchor="ctr"/>
          <a:lstStyle>
            <a:lvl1pPr algn="r">
              <a:defRPr sz="1200">
                <a:solidFill>
                  <a:schemeClr val="tx1">
                    <a:tint val="75000"/>
                  </a:schemeClr>
                </a:solidFill>
              </a:defRPr>
            </a:lvl1pPr>
          </a:lstStyle>
          <a:p>
            <a:pPr defTabSz="913960"/>
            <a:fld id="{5A02BD7A-635E-43A0-8464-FD5073BFE4FA}" type="slidenum">
              <a:rPr lang="ja-JP" altLang="en-US" smtClean="0">
                <a:solidFill>
                  <a:prstClr val="black">
                    <a:tint val="75000"/>
                  </a:prstClr>
                </a:solidFill>
              </a:rPr>
              <a:pPr defTabSz="913960"/>
              <a:t>&lt;#&gt;</a:t>
            </a:fld>
            <a:endParaRPr lang="ja-JP" altLang="en-US" dirty="0">
              <a:solidFill>
                <a:prstClr val="black">
                  <a:tint val="75000"/>
                </a:prstClr>
              </a:solidFill>
            </a:endParaRPr>
          </a:p>
        </p:txBody>
      </p:sp>
    </p:spTree>
    <p:extLst>
      <p:ext uri="{BB962C8B-B14F-4D97-AF65-F5344CB8AC3E}">
        <p14:creationId xmlns:p14="http://schemas.microsoft.com/office/powerpoint/2010/main" xmlns="" val="452243139"/>
      </p:ext>
    </p:extLst>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Lst>
  <p:hf hdr="0" ftr="0" dt="0"/>
  <p:txStyles>
    <p:titleStyle>
      <a:lvl1pPr algn="ctr" defTabSz="913960" rtl="0" eaLnBrk="1" latinLnBrk="0" hangingPunct="1">
        <a:spcBef>
          <a:spcPct val="0"/>
        </a:spcBef>
        <a:buNone/>
        <a:defRPr kumimoji="1" sz="4400" kern="1200">
          <a:solidFill>
            <a:schemeClr val="tx1"/>
          </a:solidFill>
          <a:latin typeface="+mj-lt"/>
          <a:ea typeface="+mj-ea"/>
          <a:cs typeface="+mj-cs"/>
        </a:defRPr>
      </a:lvl1pPr>
    </p:titleStyle>
    <p:bodyStyle>
      <a:lvl1pPr marL="342735" indent="-342735" algn="l" defTabSz="91396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593" indent="-285613" algn="l" defTabSz="91396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451" indent="-228491" algn="l" defTabSz="91396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432"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41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39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371"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352"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333" indent="-228491" algn="l" defTabSz="91396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60" rtl="0" eaLnBrk="1" latinLnBrk="0" hangingPunct="1">
        <a:defRPr kumimoji="1" sz="1800" kern="1200">
          <a:solidFill>
            <a:schemeClr val="tx1"/>
          </a:solidFill>
          <a:latin typeface="+mn-lt"/>
          <a:ea typeface="+mn-ea"/>
          <a:cs typeface="+mn-cs"/>
        </a:defRPr>
      </a:lvl1pPr>
      <a:lvl2pPr marL="456980" algn="l" defTabSz="913960" rtl="0" eaLnBrk="1" latinLnBrk="0" hangingPunct="1">
        <a:defRPr kumimoji="1" sz="1800" kern="1200">
          <a:solidFill>
            <a:schemeClr val="tx1"/>
          </a:solidFill>
          <a:latin typeface="+mn-lt"/>
          <a:ea typeface="+mn-ea"/>
          <a:cs typeface="+mn-cs"/>
        </a:defRPr>
      </a:lvl2pPr>
      <a:lvl3pPr marL="913960" algn="l" defTabSz="913960" rtl="0" eaLnBrk="1" latinLnBrk="0" hangingPunct="1">
        <a:defRPr kumimoji="1" sz="1800" kern="1200">
          <a:solidFill>
            <a:schemeClr val="tx1"/>
          </a:solidFill>
          <a:latin typeface="+mn-lt"/>
          <a:ea typeface="+mn-ea"/>
          <a:cs typeface="+mn-cs"/>
        </a:defRPr>
      </a:lvl3pPr>
      <a:lvl4pPr marL="1370941" algn="l" defTabSz="913960" rtl="0" eaLnBrk="1" latinLnBrk="0" hangingPunct="1">
        <a:defRPr kumimoji="1" sz="1800" kern="1200">
          <a:solidFill>
            <a:schemeClr val="tx1"/>
          </a:solidFill>
          <a:latin typeface="+mn-lt"/>
          <a:ea typeface="+mn-ea"/>
          <a:cs typeface="+mn-cs"/>
        </a:defRPr>
      </a:lvl4pPr>
      <a:lvl5pPr marL="1827921" algn="l" defTabSz="913960" rtl="0" eaLnBrk="1" latinLnBrk="0" hangingPunct="1">
        <a:defRPr kumimoji="1" sz="1800" kern="1200">
          <a:solidFill>
            <a:schemeClr val="tx1"/>
          </a:solidFill>
          <a:latin typeface="+mn-lt"/>
          <a:ea typeface="+mn-ea"/>
          <a:cs typeface="+mn-cs"/>
        </a:defRPr>
      </a:lvl5pPr>
      <a:lvl6pPr marL="2284902" algn="l" defTabSz="913960" rtl="0" eaLnBrk="1" latinLnBrk="0" hangingPunct="1">
        <a:defRPr kumimoji="1" sz="1800" kern="1200">
          <a:solidFill>
            <a:schemeClr val="tx1"/>
          </a:solidFill>
          <a:latin typeface="+mn-lt"/>
          <a:ea typeface="+mn-ea"/>
          <a:cs typeface="+mn-cs"/>
        </a:defRPr>
      </a:lvl6pPr>
      <a:lvl7pPr marL="2741882" algn="l" defTabSz="913960" rtl="0" eaLnBrk="1" latinLnBrk="0" hangingPunct="1">
        <a:defRPr kumimoji="1" sz="1800" kern="1200">
          <a:solidFill>
            <a:schemeClr val="tx1"/>
          </a:solidFill>
          <a:latin typeface="+mn-lt"/>
          <a:ea typeface="+mn-ea"/>
          <a:cs typeface="+mn-cs"/>
        </a:defRPr>
      </a:lvl7pPr>
      <a:lvl8pPr marL="3198862" algn="l" defTabSz="913960" rtl="0" eaLnBrk="1" latinLnBrk="0" hangingPunct="1">
        <a:defRPr kumimoji="1" sz="1800" kern="1200">
          <a:solidFill>
            <a:schemeClr val="tx1"/>
          </a:solidFill>
          <a:latin typeface="+mn-lt"/>
          <a:ea typeface="+mn-ea"/>
          <a:cs typeface="+mn-cs"/>
        </a:defRPr>
      </a:lvl8pPr>
      <a:lvl9pPr marL="3655841" algn="l" defTabSz="91396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18" y="635652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74257-D2D5-48BB-8927-949971343247}" type="datetime1">
              <a:rPr lang="ja-JP" altLang="en-US" smtClean="0">
                <a:solidFill>
                  <a:prstClr val="black">
                    <a:tint val="75000"/>
                  </a:prstClr>
                </a:solidFill>
              </a:rPr>
              <a:pPr/>
              <a:t>2015/12/18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52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52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B7C10-621D-4CCB-B993-54DCE03EBD51}"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p14="http://schemas.microsoft.com/office/powerpoint/2010/main" xmlns="" val="1929788784"/>
      </p:ext>
    </p:extLst>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 id="2147484713"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6.xml"/><Relationship Id="rId4" Type="http://schemas.openxmlformats.org/officeDocument/2006/relationships/image" Target="../media/image1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image" Target="../media/image25.emf"/></Relationships>
</file>

<file path=ppt/slides/_rels/slide5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45.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130710"/>
            <a:ext cx="9906000" cy="1727203"/>
          </a:xfrm>
          <a:prstGeom prst="rect">
            <a:avLst/>
          </a:prstGeom>
        </p:spPr>
        <p:txBody>
          <a:bodyPr vert="horz" lIns="91402" tIns="45702" rIns="91402" bIns="45702" rtlCol="0" anchor="ctr">
            <a:normAutofit/>
          </a:bodyPr>
          <a:lstStyle/>
          <a:p>
            <a:pPr algn="ctr" defTabSz="914326">
              <a:spcBef>
                <a:spcPct val="0"/>
              </a:spcBef>
              <a:defRPr/>
            </a:pPr>
            <a:r>
              <a:rPr lang="ja-JP" altLang="en-US" sz="4000" dirty="0" smtClean="0">
                <a:solidFill>
                  <a:prstClr val="black"/>
                </a:solidFill>
                <a:latin typeface="HG丸ｺﾞｼｯｸM-PRO" pitchFamily="50" charset="-128"/>
                <a:ea typeface="HG丸ｺﾞｼｯｸM-PRO" pitchFamily="50" charset="-128"/>
                <a:cs typeface="+mj-cs"/>
              </a:rPr>
              <a:t>１．介護保険及び要介護認定について</a:t>
            </a:r>
          </a:p>
        </p:txBody>
      </p:sp>
      <p:sp>
        <p:nvSpPr>
          <p:cNvPr id="6" name="タイトル 1"/>
          <p:cNvSpPr txBox="1">
            <a:spLocks/>
          </p:cNvSpPr>
          <p:nvPr/>
        </p:nvSpPr>
        <p:spPr>
          <a:xfrm>
            <a:off x="1568624" y="5301208"/>
            <a:ext cx="7780604" cy="1152128"/>
          </a:xfrm>
          <a:prstGeom prst="rect">
            <a:avLst/>
          </a:prstGeom>
        </p:spPr>
        <p:txBody>
          <a:bodyPr lIns="91416" tIns="45708" rIns="91416" bIns="45708">
            <a:noAutofit/>
          </a:bodyPr>
          <a:lstStyle/>
          <a:p>
            <a:pPr algn="r" defTabSz="914156">
              <a:spcBef>
                <a:spcPct val="20000"/>
              </a:spcBef>
              <a:defRPr/>
            </a:pPr>
            <a:r>
              <a:rPr lang="ja-JP" altLang="en-US" sz="2800" dirty="0" smtClean="0">
                <a:solidFill>
                  <a:prstClr val="black"/>
                </a:solidFill>
                <a:ea typeface="HG丸ｺﾞｼｯｸM-PRO" pitchFamily="50" charset="-128"/>
              </a:rPr>
              <a:t>厚生労働省</a:t>
            </a:r>
            <a:r>
              <a:rPr lang="en-US" altLang="ja-JP" sz="2800" dirty="0" smtClean="0">
                <a:solidFill>
                  <a:prstClr val="black"/>
                </a:solidFill>
                <a:ea typeface="HG丸ｺﾞｼｯｸM-PRO" pitchFamily="50" charset="-128"/>
              </a:rPr>
              <a:t> </a:t>
            </a:r>
            <a:r>
              <a:rPr lang="ja-JP" altLang="en-US" sz="2800" dirty="0" smtClean="0">
                <a:solidFill>
                  <a:prstClr val="black"/>
                </a:solidFill>
                <a:ea typeface="HG丸ｺﾞｼｯｸM-PRO" pitchFamily="50" charset="-128"/>
              </a:rPr>
              <a:t>老健局老人保健課</a:t>
            </a:r>
            <a:endParaRPr lang="en-US" altLang="ja-JP" sz="2800" dirty="0">
              <a:solidFill>
                <a:prstClr val="black"/>
              </a:solidFill>
              <a:ea typeface="HG丸ｺﾞｼｯｸM-PRO" pitchFamily="50" charset="-128"/>
            </a:endParaRPr>
          </a:p>
          <a:p>
            <a:pPr algn="r" defTabSz="914156">
              <a:spcBef>
                <a:spcPct val="20000"/>
              </a:spcBef>
              <a:defRPr/>
            </a:pPr>
            <a:r>
              <a:rPr lang="ja-JP" altLang="en-US" sz="2800" dirty="0" smtClean="0">
                <a:solidFill>
                  <a:prstClr val="black"/>
                </a:solidFill>
                <a:ea typeface="HG丸ｺﾞｼｯｸM-PRO" pitchFamily="50" charset="-128"/>
              </a:rPr>
              <a:t>課長補佐　福本　怜</a:t>
            </a:r>
            <a:endParaRPr lang="ja-JP" altLang="en-US" sz="2800" dirty="0">
              <a:solidFill>
                <a:prstClr val="black"/>
              </a:solidFill>
              <a:ea typeface="HG丸ｺﾞｼｯｸM-PRO" pitchFamily="50" charset="-128"/>
            </a:endParaRPr>
          </a:p>
        </p:txBody>
      </p:sp>
      <p:sp>
        <p:nvSpPr>
          <p:cNvPr id="7"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0</a:t>
            </a:fld>
            <a:endParaRPr lang="ja-JP" altLang="en-US" dirty="0">
              <a:solidFill>
                <a:prstClr val="black">
                  <a:tint val="75000"/>
                </a:prstClr>
              </a:solidFill>
            </a:endParaRPr>
          </a:p>
        </p:txBody>
      </p:sp>
      <p:sp>
        <p:nvSpPr>
          <p:cNvPr id="8" name="タイトル 1"/>
          <p:cNvSpPr txBox="1">
            <a:spLocks/>
          </p:cNvSpPr>
          <p:nvPr/>
        </p:nvSpPr>
        <p:spPr>
          <a:xfrm>
            <a:off x="25" y="0"/>
            <a:ext cx="9563728" cy="1772816"/>
          </a:xfrm>
          <a:prstGeom prst="rect">
            <a:avLst/>
          </a:prstGeom>
        </p:spPr>
        <p:txBody>
          <a:bodyPr lIns="91416" tIns="45708" rIns="91416" bIns="45708">
            <a:noAutofit/>
          </a:bodyPr>
          <a:lstStyle/>
          <a:p>
            <a:pPr defTabSz="914156" fontAlgn="base">
              <a:spcBef>
                <a:spcPct val="0"/>
              </a:spcBef>
              <a:spcAft>
                <a:spcPct val="0"/>
              </a:spcAft>
              <a:defRPr/>
            </a:pPr>
            <a:r>
              <a:rPr lang="ja-JP" altLang="en-US" sz="2400" dirty="0" smtClean="0">
                <a:solidFill>
                  <a:prstClr val="black"/>
                </a:solidFill>
                <a:latin typeface="HG丸ｺﾞｼｯｸM-PRO" pitchFamily="50" charset="-128"/>
                <a:ea typeface="HG丸ｺﾞｼｯｸM-PRO" pitchFamily="50" charset="-128"/>
              </a:rPr>
              <a:t>平成</a:t>
            </a:r>
            <a:r>
              <a:rPr lang="en-US" altLang="ja-JP" sz="2400" dirty="0" smtClean="0">
                <a:solidFill>
                  <a:prstClr val="black"/>
                </a:solidFill>
                <a:latin typeface="HG丸ｺﾞｼｯｸM-PRO" pitchFamily="50" charset="-128"/>
                <a:ea typeface="HG丸ｺﾞｼｯｸM-PRO" pitchFamily="50" charset="-128"/>
              </a:rPr>
              <a:t>2</a:t>
            </a:r>
            <a:r>
              <a:rPr lang="ja-JP" altLang="en-US" sz="2400" dirty="0" smtClean="0">
                <a:solidFill>
                  <a:prstClr val="black"/>
                </a:solidFill>
                <a:latin typeface="HG丸ｺﾞｼｯｸM-PRO" pitchFamily="50" charset="-128"/>
                <a:ea typeface="HG丸ｺﾞｼｯｸM-PRO" pitchFamily="50" charset="-128"/>
              </a:rPr>
              <a:t>７年</a:t>
            </a:r>
            <a:r>
              <a:rPr lang="ja-JP" altLang="en-US" sz="2400" dirty="0">
                <a:solidFill>
                  <a:prstClr val="black"/>
                </a:solidFill>
                <a:latin typeface="HG丸ｺﾞｼｯｸM-PRO" pitchFamily="50" charset="-128"/>
                <a:ea typeface="HG丸ｺﾞｼｯｸM-PRO" pitchFamily="50" charset="-128"/>
              </a:rPr>
              <a:t>５</a:t>
            </a:r>
            <a:r>
              <a:rPr lang="ja-JP" altLang="en-US" sz="2400" dirty="0" smtClean="0">
                <a:solidFill>
                  <a:prstClr val="black"/>
                </a:solidFill>
                <a:latin typeface="HG丸ｺﾞｼｯｸM-PRO" pitchFamily="50" charset="-128"/>
                <a:ea typeface="HG丸ｺﾞｼｯｸM-PRO" pitchFamily="50" charset="-128"/>
              </a:rPr>
              <a:t>月１１日（月）</a:t>
            </a:r>
            <a:endParaRPr lang="en-US" altLang="ja-JP" sz="2400" dirty="0" smtClean="0">
              <a:solidFill>
                <a:prstClr val="black"/>
              </a:solidFill>
              <a:latin typeface="HG丸ｺﾞｼｯｸM-PRO" pitchFamily="50" charset="-128"/>
              <a:ea typeface="HG丸ｺﾞｼｯｸM-PRO" pitchFamily="50" charset="-128"/>
            </a:endParaRPr>
          </a:p>
          <a:p>
            <a:pPr defTabSz="914156" fontAlgn="base">
              <a:spcBef>
                <a:spcPct val="0"/>
              </a:spcBef>
              <a:spcAft>
                <a:spcPct val="0"/>
              </a:spcAft>
              <a:defRPr/>
            </a:pPr>
            <a:r>
              <a:rPr lang="ja-JP" altLang="en-US" sz="2400" dirty="0" smtClean="0">
                <a:solidFill>
                  <a:prstClr val="black"/>
                </a:solidFill>
                <a:latin typeface="HG丸ｺﾞｼｯｸM-PRO" pitchFamily="50" charset="-128"/>
                <a:ea typeface="HG丸ｺﾞｼｯｸM-PRO" pitchFamily="50" charset="-128"/>
              </a:rPr>
              <a:t>平成</a:t>
            </a:r>
            <a:r>
              <a:rPr lang="en-US" altLang="ja-JP" sz="2400" dirty="0" smtClean="0">
                <a:solidFill>
                  <a:prstClr val="black"/>
                </a:solidFill>
                <a:latin typeface="HG丸ｺﾞｼｯｸM-PRO" pitchFamily="50" charset="-128"/>
                <a:ea typeface="HG丸ｺﾞｼｯｸM-PRO" pitchFamily="50" charset="-128"/>
              </a:rPr>
              <a:t>2</a:t>
            </a:r>
            <a:r>
              <a:rPr lang="ja-JP" altLang="en-US" sz="2400" dirty="0" smtClean="0">
                <a:solidFill>
                  <a:prstClr val="black"/>
                </a:solidFill>
                <a:latin typeface="HG丸ｺﾞｼｯｸM-PRO" pitchFamily="50" charset="-128"/>
                <a:ea typeface="HG丸ｺﾞｼｯｸM-PRO" pitchFamily="50" charset="-128"/>
              </a:rPr>
              <a:t>７年度</a:t>
            </a:r>
            <a:r>
              <a:rPr lang="ja-JP" altLang="en-US" sz="2400" dirty="0" smtClean="0">
                <a:latin typeface="HG丸ｺﾞｼｯｸM-PRO" pitchFamily="50" charset="-128"/>
                <a:ea typeface="HG丸ｺﾞｼｯｸM-PRO" pitchFamily="50" charset="-128"/>
              </a:rPr>
              <a:t>調査指導員養成研修</a:t>
            </a:r>
            <a:endParaRPr lang="ja-JP" altLang="en-US" sz="2400" dirty="0">
              <a:latin typeface="HG丸ｺﾞｼｯｸM-PRO" pitchFamily="50" charset="-128"/>
              <a:ea typeface="HG丸ｺﾞｼｯｸM-PRO" pitchFamily="50" charset="-128"/>
            </a:endParaRPr>
          </a:p>
          <a:p>
            <a:pPr defTabSz="914156" fontAlgn="base">
              <a:spcBef>
                <a:spcPct val="0"/>
              </a:spcBef>
              <a:spcAft>
                <a:spcPct val="0"/>
              </a:spcAft>
              <a:defRPr/>
            </a:pPr>
            <a:endParaRPr lang="en-US" altLang="ja-JP" sz="2400"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xmlns="" val="837715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7942" y="2565127"/>
            <a:ext cx="7981672" cy="584775"/>
          </a:xfrm>
        </p:spPr>
        <p:txBody>
          <a:bodyPr wrap="none">
            <a:spAutoFit/>
          </a:bodyPr>
          <a:lstStyle/>
          <a:p>
            <a:r>
              <a:rPr lang="ja-JP" altLang="en-US" sz="3200" dirty="0" smtClean="0">
                <a:latin typeface="HG丸ｺﾞｼｯｸM-PRO" pitchFamily="50" charset="-128"/>
                <a:ea typeface="HG丸ｺﾞｼｯｸM-PRO" pitchFamily="50" charset="-128"/>
              </a:rPr>
              <a:t>　２</a:t>
            </a:r>
            <a:r>
              <a:rPr lang="ja-JP" altLang="en-US" sz="3200" dirty="0">
                <a:latin typeface="HG丸ｺﾞｼｯｸM-PRO" pitchFamily="50" charset="-128"/>
                <a:ea typeface="HG丸ｺﾞｼｯｸM-PRO" pitchFamily="50" charset="-128"/>
              </a:rPr>
              <a:t>．要介護認定に係る報告事項について</a:t>
            </a:r>
          </a:p>
        </p:txBody>
      </p:sp>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9</a:t>
            </a:fld>
            <a:endParaRPr lang="ja-JP" altLang="en-US" dirty="0">
              <a:solidFill>
                <a:prstClr val="black">
                  <a:tint val="75000"/>
                </a:prstClr>
              </a:solidFill>
            </a:endParaRPr>
          </a:p>
        </p:txBody>
      </p:sp>
    </p:spTree>
    <p:extLst>
      <p:ext uri="{BB962C8B-B14F-4D97-AF65-F5344CB8AC3E}">
        <p14:creationId xmlns:p14="http://schemas.microsoft.com/office/powerpoint/2010/main" xmlns="" val="226924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0155" y="2565266"/>
            <a:ext cx="8597225" cy="584775"/>
          </a:xfrm>
        </p:spPr>
        <p:txBody>
          <a:bodyPr wrap="none">
            <a:spAutoFit/>
          </a:bodyPr>
          <a:lstStyle/>
          <a:p>
            <a:pPr fontAlgn="base">
              <a:spcAft>
                <a:spcPct val="0"/>
              </a:spcAft>
            </a:pPr>
            <a:r>
              <a:rPr lang="ja-JP" altLang="en-US" sz="3200" dirty="0" smtClean="0">
                <a:latin typeface="HG丸ｺﾞｼｯｸM-PRO" pitchFamily="50" charset="-128"/>
                <a:ea typeface="HG丸ｺﾞｼｯｸM-PRO" pitchFamily="50" charset="-128"/>
              </a:rPr>
              <a:t>　２</a:t>
            </a:r>
            <a:r>
              <a:rPr lang="en-US" altLang="ja-JP" sz="3200" dirty="0" smtClean="0">
                <a:latin typeface="HG丸ｺﾞｼｯｸM-PRO" pitchFamily="50" charset="-128"/>
                <a:ea typeface="HG丸ｺﾞｼｯｸM-PRO" pitchFamily="50" charset="-128"/>
              </a:rPr>
              <a:t>-</a:t>
            </a:r>
            <a:r>
              <a:rPr lang="ja-JP" altLang="en-US" sz="3200" dirty="0" smtClean="0">
                <a:latin typeface="HG丸ｺﾞｼｯｸM-PRO" pitchFamily="50" charset="-128"/>
                <a:ea typeface="HG丸ｺﾞｼｯｸM-PRO" pitchFamily="50" charset="-128"/>
              </a:rPr>
              <a:t>１要介護認定有効期間の見直しについて</a:t>
            </a:r>
            <a:endParaRPr lang="ja-JP" altLang="en-US" sz="3200" dirty="0">
              <a:latin typeface="HG丸ｺﾞｼｯｸM-PRO" pitchFamily="50" charset="-128"/>
              <a:ea typeface="HG丸ｺﾞｼｯｸM-PRO" pitchFamily="50" charset="-128"/>
            </a:endParaRPr>
          </a:p>
        </p:txBody>
      </p:sp>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10</a:t>
            </a:fld>
            <a:endParaRPr lang="ja-JP" altLang="en-US" dirty="0">
              <a:solidFill>
                <a:prstClr val="black">
                  <a:tint val="75000"/>
                </a:prstClr>
              </a:solidFill>
            </a:endParaRPr>
          </a:p>
        </p:txBody>
      </p:sp>
    </p:spTree>
    <p:extLst>
      <p:ext uri="{BB962C8B-B14F-4D97-AF65-F5344CB8AC3E}">
        <p14:creationId xmlns:p14="http://schemas.microsoft.com/office/powerpoint/2010/main" xmlns="" val="4197705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72480" y="1052736"/>
            <a:ext cx="9205023" cy="2631490"/>
          </a:xfrm>
          <a:prstGeom prst="rect">
            <a:avLst/>
          </a:prstGeom>
          <a:noFill/>
          <a:ln>
            <a:solidFill>
              <a:schemeClr val="tx1"/>
            </a:solidFill>
          </a:ln>
        </p:spPr>
        <p:txBody>
          <a:bodyPr wrap="square" rtlCol="0">
            <a:spAutoFit/>
          </a:bodyPr>
          <a:lstStyle/>
          <a:p>
            <a:pPr>
              <a:lnSpc>
                <a:spcPts val="2200"/>
              </a:lnSpc>
            </a:pPr>
            <a:r>
              <a:rPr kumimoji="1" lang="ja-JP" altLang="en-US" b="1" u="sng" dirty="0" smtClean="0">
                <a:latin typeface="+mn-ea"/>
              </a:rPr>
              <a:t>１</a:t>
            </a:r>
            <a:r>
              <a:rPr kumimoji="1" lang="en-US" altLang="ja-JP" b="1" u="sng" dirty="0" smtClean="0">
                <a:latin typeface="+mn-ea"/>
              </a:rPr>
              <a:t>.</a:t>
            </a:r>
            <a:r>
              <a:rPr kumimoji="1" lang="ja-JP" altLang="en-US" b="1" u="sng" dirty="0" smtClean="0">
                <a:latin typeface="+mn-ea"/>
              </a:rPr>
              <a:t>基本的な考え方</a:t>
            </a:r>
            <a:endParaRPr kumimoji="1" lang="en-US" altLang="ja-JP" b="1" u="sng" dirty="0" smtClean="0">
              <a:latin typeface="+mn-ea"/>
            </a:endParaRPr>
          </a:p>
          <a:p>
            <a:pPr>
              <a:lnSpc>
                <a:spcPts val="2200"/>
              </a:lnSpc>
            </a:pPr>
            <a:r>
              <a:rPr lang="ja-JP" altLang="en-US" dirty="0">
                <a:latin typeface="+mn-ea"/>
              </a:rPr>
              <a:t>　</a:t>
            </a:r>
            <a:r>
              <a:rPr lang="ja-JP" altLang="ja-JP" dirty="0" smtClean="0">
                <a:latin typeface="+mn-ea"/>
              </a:rPr>
              <a:t>「</a:t>
            </a:r>
            <a:r>
              <a:rPr lang="ja-JP" altLang="ja-JP" dirty="0">
                <a:latin typeface="+mn-ea"/>
              </a:rPr>
              <a:t>介護保険制度の見直しに関する意見」（第</a:t>
            </a:r>
            <a:r>
              <a:rPr lang="en-US" altLang="ja-JP" dirty="0">
                <a:latin typeface="+mn-ea"/>
              </a:rPr>
              <a:t>54</a:t>
            </a:r>
            <a:r>
              <a:rPr lang="ja-JP" altLang="ja-JP" dirty="0">
                <a:latin typeface="+mn-ea"/>
              </a:rPr>
              <a:t>回社会保障審議会介護保険部会</a:t>
            </a:r>
            <a:r>
              <a:rPr lang="ja-JP" altLang="ja-JP" dirty="0" smtClean="0">
                <a:latin typeface="+mn-ea"/>
              </a:rPr>
              <a:t>）を</a:t>
            </a:r>
            <a:r>
              <a:rPr lang="ja-JP" altLang="ja-JP" dirty="0">
                <a:latin typeface="+mn-ea"/>
              </a:rPr>
              <a:t>踏まえ、介護予防・日常生活支援総合</a:t>
            </a:r>
            <a:r>
              <a:rPr lang="ja-JP" altLang="ja-JP" dirty="0" smtClean="0">
                <a:latin typeface="+mn-ea"/>
              </a:rPr>
              <a:t>事業の</a:t>
            </a:r>
            <a:r>
              <a:rPr lang="ja-JP" altLang="en-US" dirty="0" smtClean="0">
                <a:latin typeface="+mn-ea"/>
              </a:rPr>
              <a:t>実施に当たり</a:t>
            </a:r>
            <a:r>
              <a:rPr lang="ja-JP" altLang="ja-JP" dirty="0" smtClean="0">
                <a:latin typeface="+mn-ea"/>
              </a:rPr>
              <a:t>、</a:t>
            </a:r>
            <a:r>
              <a:rPr lang="ja-JP" altLang="en-US" dirty="0" smtClean="0">
                <a:latin typeface="+mn-ea"/>
              </a:rPr>
              <a:t>市町村の事務負担を軽減するため、当該</a:t>
            </a:r>
            <a:r>
              <a:rPr lang="ja-JP" altLang="ja-JP" dirty="0" smtClean="0">
                <a:latin typeface="+mn-ea"/>
              </a:rPr>
              <a:t>事業を</a:t>
            </a:r>
            <a:r>
              <a:rPr lang="ja-JP" altLang="en-US" dirty="0" smtClean="0">
                <a:latin typeface="+mn-ea"/>
              </a:rPr>
              <a:t>実施している市町村に</a:t>
            </a:r>
            <a:r>
              <a:rPr lang="ja-JP" altLang="en-US" dirty="0">
                <a:latin typeface="+mn-ea"/>
              </a:rPr>
              <a:t>ついて</a:t>
            </a:r>
            <a:r>
              <a:rPr lang="ja-JP" altLang="ja-JP" dirty="0" smtClean="0">
                <a:latin typeface="+mn-ea"/>
              </a:rPr>
              <a:t>、</a:t>
            </a:r>
            <a:r>
              <a:rPr lang="ja-JP" altLang="ja-JP" dirty="0">
                <a:latin typeface="+mn-ea"/>
              </a:rPr>
              <a:t>更新申請時の要介護認定に係る有効</a:t>
            </a:r>
            <a:r>
              <a:rPr lang="ja-JP" altLang="ja-JP" dirty="0" smtClean="0">
                <a:latin typeface="+mn-ea"/>
              </a:rPr>
              <a:t>期間</a:t>
            </a:r>
            <a:r>
              <a:rPr lang="ja-JP" altLang="en-US" dirty="0">
                <a:latin typeface="+mn-ea"/>
              </a:rPr>
              <a:t>を</a:t>
            </a:r>
            <a:r>
              <a:rPr lang="ja-JP" altLang="en-US" dirty="0" smtClean="0">
                <a:latin typeface="+mn-ea"/>
              </a:rPr>
              <a:t>、</a:t>
            </a:r>
            <a:r>
              <a:rPr lang="ja-JP" altLang="ja-JP" dirty="0" smtClean="0">
                <a:latin typeface="+mn-ea"/>
              </a:rPr>
              <a:t>一律</a:t>
            </a:r>
            <a:r>
              <a:rPr lang="ja-JP" altLang="en-US" dirty="0" smtClean="0">
                <a:latin typeface="+mn-ea"/>
              </a:rPr>
              <a:t>に原則</a:t>
            </a:r>
            <a:r>
              <a:rPr lang="en-US" altLang="ja-JP" dirty="0" smtClean="0">
                <a:latin typeface="+mn-ea"/>
              </a:rPr>
              <a:t>12</a:t>
            </a:r>
            <a:r>
              <a:rPr lang="ja-JP" altLang="en-US" dirty="0">
                <a:latin typeface="+mn-ea"/>
              </a:rPr>
              <a:t>か</a:t>
            </a:r>
            <a:r>
              <a:rPr lang="ja-JP" altLang="en-US" dirty="0" smtClean="0">
                <a:latin typeface="+mn-ea"/>
              </a:rPr>
              <a:t>月、上限</a:t>
            </a:r>
            <a:r>
              <a:rPr lang="en-US" altLang="ja-JP" dirty="0" smtClean="0">
                <a:latin typeface="+mn-ea"/>
              </a:rPr>
              <a:t>24</a:t>
            </a:r>
            <a:r>
              <a:rPr lang="ja-JP" altLang="en-US" dirty="0">
                <a:latin typeface="+mn-ea"/>
              </a:rPr>
              <a:t>か</a:t>
            </a:r>
            <a:r>
              <a:rPr lang="ja-JP" altLang="ja-JP" dirty="0" smtClean="0">
                <a:latin typeface="+mn-ea"/>
              </a:rPr>
              <a:t>月に</a:t>
            </a:r>
            <a:r>
              <a:rPr lang="ja-JP" altLang="en-US" dirty="0" smtClean="0">
                <a:latin typeface="+mn-ea"/>
              </a:rPr>
              <a:t>延長し、簡素化する</a:t>
            </a:r>
            <a:r>
              <a:rPr lang="ja-JP" altLang="ja-JP" dirty="0" smtClean="0">
                <a:latin typeface="+mn-ea"/>
              </a:rPr>
              <a:t>。</a:t>
            </a:r>
            <a:endParaRPr lang="ja-JP" altLang="ja-JP" dirty="0">
              <a:latin typeface="+mn-ea"/>
            </a:endParaRPr>
          </a:p>
          <a:p>
            <a:pPr>
              <a:lnSpc>
                <a:spcPts val="2200"/>
              </a:lnSpc>
            </a:pPr>
            <a:r>
              <a:rPr kumimoji="1" lang="ja-JP" altLang="en-US" b="1" u="sng" dirty="0" smtClean="0">
                <a:latin typeface="+mn-ea"/>
              </a:rPr>
              <a:t>２．具体的内容</a:t>
            </a:r>
            <a:endParaRPr kumimoji="1" lang="en-US" altLang="ja-JP" b="1" u="sng" dirty="0" smtClean="0">
              <a:latin typeface="+mn-ea"/>
            </a:endParaRPr>
          </a:p>
          <a:p>
            <a:pPr>
              <a:lnSpc>
                <a:spcPts val="2200"/>
              </a:lnSpc>
            </a:pPr>
            <a:r>
              <a:rPr lang="ja-JP" altLang="en-US" dirty="0">
                <a:latin typeface="+mn-ea"/>
              </a:rPr>
              <a:t>　</a:t>
            </a:r>
            <a:r>
              <a:rPr lang="ja-JP" altLang="en-US" dirty="0" smtClean="0">
                <a:latin typeface="+mn-ea"/>
              </a:rPr>
              <a:t>介護保険法施行規則（平成</a:t>
            </a:r>
            <a:r>
              <a:rPr lang="en-US" altLang="ja-JP" dirty="0" smtClean="0">
                <a:latin typeface="+mn-ea"/>
              </a:rPr>
              <a:t>11</a:t>
            </a:r>
            <a:r>
              <a:rPr lang="ja-JP" altLang="en-US" dirty="0" smtClean="0">
                <a:latin typeface="+mn-ea"/>
              </a:rPr>
              <a:t>年厚生労働省令第</a:t>
            </a:r>
            <a:r>
              <a:rPr lang="en-US" altLang="ja-JP" dirty="0" smtClean="0">
                <a:latin typeface="+mn-ea"/>
              </a:rPr>
              <a:t>36</a:t>
            </a:r>
            <a:r>
              <a:rPr lang="ja-JP" altLang="en-US" dirty="0" smtClean="0">
                <a:latin typeface="+mn-ea"/>
              </a:rPr>
              <a:t>号）に規定する有効期間について、以下の通り改正する。なお、</a:t>
            </a:r>
            <a:r>
              <a:rPr lang="ja-JP" altLang="ja-JP" dirty="0" smtClean="0">
                <a:latin typeface="+mn-ea"/>
              </a:rPr>
              <a:t>介護</a:t>
            </a:r>
            <a:r>
              <a:rPr lang="ja-JP" altLang="ja-JP" dirty="0">
                <a:latin typeface="+mn-ea"/>
              </a:rPr>
              <a:t>予防・日常生活支援総合</a:t>
            </a:r>
            <a:r>
              <a:rPr lang="ja-JP" altLang="ja-JP" dirty="0" smtClean="0">
                <a:latin typeface="+mn-ea"/>
              </a:rPr>
              <a:t>事業</a:t>
            </a:r>
            <a:r>
              <a:rPr lang="ja-JP" altLang="en-US" dirty="0">
                <a:latin typeface="+mn-ea"/>
              </a:rPr>
              <a:t>を市町村全域</a:t>
            </a:r>
            <a:r>
              <a:rPr lang="ja-JP" altLang="en-US" dirty="0" smtClean="0">
                <a:latin typeface="+mn-ea"/>
              </a:rPr>
              <a:t>で実施している場合に限り、改正</a:t>
            </a:r>
            <a:r>
              <a:rPr lang="ja-JP" altLang="en-US" dirty="0">
                <a:latin typeface="+mn-ea"/>
              </a:rPr>
              <a:t>内容を</a:t>
            </a:r>
            <a:r>
              <a:rPr lang="ja-JP" altLang="en-US" dirty="0" smtClean="0">
                <a:latin typeface="+mn-ea"/>
              </a:rPr>
              <a:t>適用する</a:t>
            </a:r>
            <a:r>
              <a:rPr lang="ja-JP" altLang="en-US" dirty="0">
                <a:latin typeface="+mn-ea"/>
              </a:rPr>
              <a:t>こととする。 </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xmlns="" val="1851876231"/>
              </p:ext>
            </p:extLst>
          </p:nvPr>
        </p:nvGraphicFramePr>
        <p:xfrm>
          <a:off x="272481" y="4149081"/>
          <a:ext cx="9248935" cy="2592285"/>
        </p:xfrm>
        <a:graphic>
          <a:graphicData uri="http://schemas.openxmlformats.org/drawingml/2006/table">
            <a:tbl>
              <a:tblPr/>
              <a:tblGrid>
                <a:gridCol w="571872"/>
                <a:gridCol w="1990555"/>
                <a:gridCol w="1671627"/>
                <a:gridCol w="1671627"/>
                <a:gridCol w="1671627"/>
                <a:gridCol w="1671627"/>
              </a:tblGrid>
              <a:tr h="228948">
                <a:tc rowSpan="2" gridSpan="2">
                  <a:txBody>
                    <a:bodyPr/>
                    <a:lstStyle/>
                    <a:p>
                      <a:pPr algn="ctr" fontAlgn="ctr"/>
                      <a:r>
                        <a:rPr lang="ja-JP" altLang="en-US" sz="1100" b="0" i="0" u="none" strike="noStrike" dirty="0">
                          <a:solidFill>
                            <a:srgbClr val="000000"/>
                          </a:solidFill>
                          <a:effectLst/>
                          <a:latin typeface="ＭＳ Ｐゴシック"/>
                        </a:rPr>
                        <a:t>申請区分等</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gridSpan="2">
                  <a:txBody>
                    <a:bodyPr/>
                    <a:lstStyle/>
                    <a:p>
                      <a:pPr algn="ctr" fontAlgn="ctr"/>
                      <a:r>
                        <a:rPr lang="ja-JP" altLang="en-US" sz="1100" b="0" i="0" u="none" strike="noStrike" dirty="0">
                          <a:solidFill>
                            <a:srgbClr val="000000"/>
                          </a:solidFill>
                          <a:effectLst/>
                          <a:latin typeface="ＭＳ Ｐゴシック"/>
                        </a:rPr>
                        <a:t>現行</a:t>
                      </a:r>
                    </a:p>
                  </a:txBody>
                  <a:tcPr marL="10319" marR="10319"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kumimoji="1" lang="ja-JP" altLang="en-US"/>
                    </a:p>
                  </a:txBody>
                  <a:tcPr/>
                </a:tc>
                <a:tc gridSpan="2">
                  <a:txBody>
                    <a:bodyPr/>
                    <a:lstStyle/>
                    <a:p>
                      <a:pPr algn="ctr" fontAlgn="ctr"/>
                      <a:r>
                        <a:rPr lang="ja-JP" altLang="en-US" sz="1100" b="0" i="0" u="none" strike="noStrike" dirty="0" smtClean="0">
                          <a:solidFill>
                            <a:srgbClr val="000000"/>
                          </a:solidFill>
                          <a:effectLst/>
                          <a:latin typeface="ＭＳ Ｐゴシック"/>
                        </a:rPr>
                        <a:t>改正</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kumimoji="1" lang="ja-JP" altLang="en-US"/>
                    </a:p>
                  </a:txBody>
                  <a:tcPr/>
                </a:tc>
              </a:tr>
              <a:tr h="738543">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ＭＳ Ｐゴシック"/>
                        </a:rPr>
                        <a:t>原則の認定有効期間</a:t>
                      </a: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Ｐゴシック"/>
                        </a:rPr>
                        <a:t>設定可能な認定</a:t>
                      </a:r>
                      <a:br>
                        <a:rPr lang="ja-JP" altLang="en-US" sz="1100" b="0" i="0" u="none" strike="noStrike" dirty="0">
                          <a:solidFill>
                            <a:srgbClr val="000000"/>
                          </a:solidFill>
                          <a:effectLst/>
                          <a:latin typeface="ＭＳ Ｐゴシック"/>
                        </a:rPr>
                      </a:br>
                      <a:r>
                        <a:rPr lang="ja-JP" altLang="en-US" sz="1100" b="0" i="0" u="none" strike="noStrike" dirty="0">
                          <a:solidFill>
                            <a:srgbClr val="000000"/>
                          </a:solidFill>
                          <a:effectLst/>
                          <a:latin typeface="ＭＳ Ｐゴシック"/>
                        </a:rPr>
                        <a:t>有効期間の範囲</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Ｐゴシック"/>
                        </a:rPr>
                        <a:t>原則の認定有効期間</a:t>
                      </a: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Ｐゴシック"/>
                        </a:rPr>
                        <a:t>設定可能な認定</a:t>
                      </a:r>
                      <a:br>
                        <a:rPr lang="ja-JP" altLang="en-US" sz="1100" b="0" i="0" u="none" strike="noStrike" dirty="0">
                          <a:solidFill>
                            <a:srgbClr val="000000"/>
                          </a:solidFill>
                          <a:effectLst/>
                          <a:latin typeface="ＭＳ Ｐゴシック"/>
                        </a:rPr>
                      </a:br>
                      <a:r>
                        <a:rPr lang="ja-JP" altLang="en-US" sz="1100" b="0" i="0" u="none" strike="noStrike" dirty="0">
                          <a:solidFill>
                            <a:srgbClr val="000000"/>
                          </a:solidFill>
                          <a:effectLst/>
                          <a:latin typeface="ＭＳ Ｐゴシック"/>
                        </a:rPr>
                        <a:t>有効期間の範囲</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99">
                <a:tc gridSpan="2">
                  <a:txBody>
                    <a:bodyPr/>
                    <a:lstStyle/>
                    <a:p>
                      <a:pPr algn="ctr" fontAlgn="ctr"/>
                      <a:r>
                        <a:rPr lang="ja-JP" altLang="en-US" sz="1100" b="0" i="0" u="none" strike="noStrike" dirty="0">
                          <a:solidFill>
                            <a:srgbClr val="000000"/>
                          </a:solidFill>
                          <a:effectLst/>
                          <a:latin typeface="ＭＳ Ｐゴシック"/>
                        </a:rPr>
                        <a:t>新規申請</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a:rPr>
                        <a:t>6</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6</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99">
                <a:tc gridSpan="2">
                  <a:txBody>
                    <a:bodyPr/>
                    <a:lstStyle/>
                    <a:p>
                      <a:pPr algn="ctr" fontAlgn="ctr"/>
                      <a:r>
                        <a:rPr lang="ja-JP" altLang="en-US" sz="1100" b="0" i="0" u="none" strike="noStrike" dirty="0">
                          <a:solidFill>
                            <a:srgbClr val="000000"/>
                          </a:solidFill>
                          <a:effectLst/>
                          <a:latin typeface="ＭＳ Ｐゴシック"/>
                        </a:rPr>
                        <a:t>区分変更申請</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100" b="0" i="0" u="none" strike="noStrike" dirty="0" smtClean="0">
                          <a:solidFill>
                            <a:srgbClr val="000000"/>
                          </a:solidFill>
                          <a:effectLst/>
                          <a:latin typeface="ＭＳ Ｐゴシック"/>
                        </a:rPr>
                        <a:t>6</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6</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799">
                <a:tc rowSpan="4">
                  <a:txBody>
                    <a:bodyPr/>
                    <a:lstStyle/>
                    <a:p>
                      <a:pPr algn="ctr" fontAlgn="ctr"/>
                      <a:r>
                        <a:rPr lang="ja-JP" altLang="en-US" sz="1100" b="0" i="0" u="none" strike="noStrike">
                          <a:solidFill>
                            <a:srgbClr val="000000"/>
                          </a:solidFill>
                          <a:effectLst/>
                          <a:latin typeface="ＭＳ Ｐゴシック"/>
                        </a:rPr>
                        <a:t>更新申請</a:t>
                      </a:r>
                    </a:p>
                  </a:txBody>
                  <a:tcPr marL="10319" marR="10319"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Ｐゴシック"/>
                        </a:rPr>
                        <a:t>前回要支援→今回要支援</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smtClean="0">
                          <a:solidFill>
                            <a:srgbClr val="000000"/>
                          </a:solidFill>
                          <a:effectLst/>
                          <a:latin typeface="ＭＳ Ｐゴシック"/>
                        </a:rPr>
                        <a:t>3</a:t>
                      </a:r>
                      <a:r>
                        <a:rPr lang="ja-JP" altLang="en-US" sz="1100" b="1" i="0" u="none" strike="noStrike" dirty="0" smtClean="0">
                          <a:solidFill>
                            <a:srgbClr val="000000"/>
                          </a:solidFill>
                          <a:effectLst/>
                          <a:latin typeface="ＭＳ Ｐゴシック"/>
                        </a:rPr>
                        <a:t>か月</a:t>
                      </a:r>
                      <a:r>
                        <a:rPr lang="ja-JP" altLang="en-US" sz="1100" b="1" i="0" u="none" strike="noStrike" dirty="0">
                          <a:solidFill>
                            <a:srgbClr val="000000"/>
                          </a:solidFill>
                          <a:effectLst/>
                          <a:latin typeface="ＭＳ Ｐゴシック"/>
                        </a:rPr>
                        <a:t>～</a:t>
                      </a:r>
                      <a:r>
                        <a:rPr lang="en-US" altLang="ja-JP" sz="1100" b="1" i="0" u="none" strike="noStrike" dirty="0" smtClean="0">
                          <a:solidFill>
                            <a:srgbClr val="000000"/>
                          </a:solidFill>
                          <a:effectLst/>
                          <a:latin typeface="ＭＳ Ｐゴシック"/>
                        </a:rPr>
                        <a:t>24</a:t>
                      </a:r>
                      <a:r>
                        <a:rPr lang="ja-JP" altLang="en-US" sz="1100" b="1" i="0" u="none" strike="noStrike" dirty="0" smtClean="0">
                          <a:solidFill>
                            <a:srgbClr val="000000"/>
                          </a:solidFill>
                          <a:effectLst/>
                          <a:latin typeface="ＭＳ Ｐゴシック"/>
                        </a:rPr>
                        <a:t>か月</a:t>
                      </a:r>
                      <a:endParaRPr lang="ja-JP" altLang="en-US" sz="1100" b="1"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70799">
                <a:tc vMerge="1">
                  <a:txBody>
                    <a:bodyPr/>
                    <a:lstStyle/>
                    <a:p>
                      <a:endParaRPr kumimoji="1" lang="ja-JP" altLang="en-US"/>
                    </a:p>
                  </a:txBody>
                  <a:tcPr/>
                </a:tc>
                <a:tc>
                  <a:txBody>
                    <a:bodyPr/>
                    <a:lstStyle/>
                    <a:p>
                      <a:pPr algn="ctr"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前回要支援→今回要介護</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6</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smtClean="0">
                          <a:solidFill>
                            <a:srgbClr val="000000"/>
                          </a:solidFill>
                          <a:effectLst/>
                          <a:latin typeface="ＭＳ Ｐゴシック"/>
                        </a:rPr>
                        <a:t>12</a:t>
                      </a:r>
                      <a:r>
                        <a:rPr lang="ja-JP" altLang="en-US" sz="1100" b="1" i="0" u="none" strike="noStrike" dirty="0" smtClean="0">
                          <a:solidFill>
                            <a:srgbClr val="000000"/>
                          </a:solidFill>
                          <a:effectLst/>
                          <a:latin typeface="ＭＳ Ｐゴシック"/>
                        </a:rPr>
                        <a:t>か月</a:t>
                      </a:r>
                      <a:endParaRPr lang="ja-JP" altLang="en-US" sz="1100" b="1"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1" i="0" u="none" strike="noStrike" dirty="0" smtClean="0">
                          <a:solidFill>
                            <a:srgbClr val="000000"/>
                          </a:solidFill>
                          <a:effectLst/>
                          <a:latin typeface="ＭＳ Ｐゴシック"/>
                        </a:rPr>
                        <a:t>3</a:t>
                      </a:r>
                      <a:r>
                        <a:rPr lang="ja-JP" altLang="en-US" sz="1100" b="1" i="0" u="none" strike="noStrike" dirty="0" smtClean="0">
                          <a:solidFill>
                            <a:srgbClr val="000000"/>
                          </a:solidFill>
                          <a:effectLst/>
                          <a:latin typeface="ＭＳ Ｐゴシック"/>
                        </a:rPr>
                        <a:t>か月</a:t>
                      </a:r>
                      <a:r>
                        <a:rPr lang="ja-JP" altLang="en-US" sz="1100" b="1" i="0" u="none" strike="noStrike" dirty="0">
                          <a:solidFill>
                            <a:srgbClr val="000000"/>
                          </a:solidFill>
                          <a:effectLst/>
                          <a:latin typeface="ＭＳ Ｐゴシック"/>
                        </a:rPr>
                        <a:t>～</a:t>
                      </a:r>
                      <a:r>
                        <a:rPr lang="en-US" altLang="ja-JP" sz="1100" b="1" i="0" u="none" strike="noStrike" dirty="0" smtClean="0">
                          <a:solidFill>
                            <a:srgbClr val="000000"/>
                          </a:solidFill>
                          <a:effectLst/>
                          <a:latin typeface="ＭＳ Ｐゴシック"/>
                        </a:rPr>
                        <a:t>24</a:t>
                      </a:r>
                      <a:r>
                        <a:rPr lang="ja-JP" altLang="en-US" sz="1100" b="1" i="0" u="none" strike="noStrike" dirty="0" smtClean="0">
                          <a:solidFill>
                            <a:srgbClr val="000000"/>
                          </a:solidFill>
                          <a:effectLst/>
                          <a:latin typeface="ＭＳ Ｐゴシック"/>
                        </a:rPr>
                        <a:t>か月</a:t>
                      </a:r>
                      <a:endParaRPr lang="ja-JP" altLang="en-US" sz="1100" b="1"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70799">
                <a:tc vMerge="1">
                  <a:txBody>
                    <a:bodyPr/>
                    <a:lstStyle/>
                    <a:p>
                      <a:endParaRPr kumimoji="1" lang="ja-JP" altLang="en-US"/>
                    </a:p>
                  </a:txBody>
                  <a:tcPr/>
                </a:tc>
                <a:tc>
                  <a:txBody>
                    <a:bodyPr/>
                    <a:lstStyle/>
                    <a:p>
                      <a:pPr algn="ctr"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前回要介護→今回要支援</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6</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1" i="0" u="none" strike="noStrike" dirty="0" smtClean="0">
                          <a:solidFill>
                            <a:srgbClr val="000000"/>
                          </a:solidFill>
                          <a:effectLst/>
                          <a:latin typeface="ＭＳ Ｐゴシック"/>
                        </a:rPr>
                        <a:t>12</a:t>
                      </a:r>
                      <a:r>
                        <a:rPr lang="ja-JP" altLang="en-US" sz="1100" b="1" i="0" u="none" strike="noStrike" dirty="0" smtClean="0">
                          <a:solidFill>
                            <a:srgbClr val="000000"/>
                          </a:solidFill>
                          <a:effectLst/>
                          <a:latin typeface="ＭＳ Ｐゴシック"/>
                        </a:rPr>
                        <a:t>か月</a:t>
                      </a:r>
                      <a:endParaRPr lang="ja-JP" altLang="en-US" sz="1100" b="1"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1" i="0" u="none" strike="noStrike" dirty="0" smtClean="0">
                          <a:solidFill>
                            <a:srgbClr val="000000"/>
                          </a:solidFill>
                          <a:effectLst/>
                          <a:latin typeface="ＭＳ Ｐゴシック"/>
                        </a:rPr>
                        <a:t>3</a:t>
                      </a:r>
                      <a:r>
                        <a:rPr lang="ja-JP" altLang="en-US" sz="1100" b="1" i="0" u="none" strike="noStrike" dirty="0" smtClean="0">
                          <a:solidFill>
                            <a:srgbClr val="000000"/>
                          </a:solidFill>
                          <a:effectLst/>
                          <a:latin typeface="ＭＳ Ｐゴシック"/>
                        </a:rPr>
                        <a:t>か月</a:t>
                      </a:r>
                      <a:r>
                        <a:rPr lang="ja-JP" altLang="en-US" sz="1100" b="1" i="0" u="none" strike="noStrike" dirty="0">
                          <a:solidFill>
                            <a:srgbClr val="000000"/>
                          </a:solidFill>
                          <a:effectLst/>
                          <a:latin typeface="ＭＳ Ｐゴシック"/>
                        </a:rPr>
                        <a:t>～</a:t>
                      </a:r>
                      <a:r>
                        <a:rPr lang="en-US" altLang="ja-JP" sz="1100" b="1" i="0" u="none" strike="noStrike" dirty="0" smtClean="0">
                          <a:solidFill>
                            <a:srgbClr val="000000"/>
                          </a:solidFill>
                          <a:effectLst/>
                          <a:latin typeface="ＭＳ Ｐゴシック"/>
                        </a:rPr>
                        <a:t>24</a:t>
                      </a:r>
                      <a:r>
                        <a:rPr lang="ja-JP" altLang="en-US" sz="1100" b="1" i="0" u="none" strike="noStrike" dirty="0" smtClean="0">
                          <a:solidFill>
                            <a:srgbClr val="000000"/>
                          </a:solidFill>
                          <a:effectLst/>
                          <a:latin typeface="ＭＳ Ｐゴシック"/>
                        </a:rPr>
                        <a:t>か月</a:t>
                      </a:r>
                      <a:endParaRPr lang="ja-JP" altLang="en-US" sz="1100" b="1"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70799">
                <a:tc vMerge="1">
                  <a:txBody>
                    <a:bodyPr/>
                    <a:lstStyle/>
                    <a:p>
                      <a:endParaRPr kumimoji="1" lang="ja-JP" altLang="en-US"/>
                    </a:p>
                  </a:txBody>
                  <a:tcPr/>
                </a:tc>
                <a:tc>
                  <a:txBody>
                    <a:bodyPr/>
                    <a:lstStyle/>
                    <a:p>
                      <a:pPr algn="ctr" fontAlgn="ctr"/>
                      <a:r>
                        <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前回要介護→今回要介護</a:t>
                      </a: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24</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12</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rgbClr val="000000"/>
                          </a:solidFill>
                          <a:effectLst/>
                          <a:latin typeface="ＭＳ Ｐゴシック"/>
                        </a:rPr>
                        <a:t>3</a:t>
                      </a:r>
                      <a:r>
                        <a:rPr lang="ja-JP" altLang="en-US" sz="1100" b="0" i="0" u="none" strike="noStrike" dirty="0" smtClean="0">
                          <a:solidFill>
                            <a:srgbClr val="000000"/>
                          </a:solidFill>
                          <a:effectLst/>
                          <a:latin typeface="ＭＳ Ｐゴシック"/>
                        </a:rPr>
                        <a:t>か月</a:t>
                      </a:r>
                      <a:r>
                        <a:rPr lang="ja-JP" altLang="en-US" sz="1100" b="0" i="0" u="none" strike="noStrike" dirty="0">
                          <a:solidFill>
                            <a:srgbClr val="000000"/>
                          </a:solidFill>
                          <a:effectLst/>
                          <a:latin typeface="ＭＳ Ｐゴシック"/>
                        </a:rPr>
                        <a:t>～</a:t>
                      </a:r>
                      <a:r>
                        <a:rPr lang="en-US" altLang="ja-JP" sz="1100" b="0" i="0" u="none" strike="noStrike" dirty="0" smtClean="0">
                          <a:solidFill>
                            <a:srgbClr val="000000"/>
                          </a:solidFill>
                          <a:effectLst/>
                          <a:latin typeface="ＭＳ Ｐゴシック"/>
                        </a:rPr>
                        <a:t>24</a:t>
                      </a:r>
                      <a:r>
                        <a:rPr lang="ja-JP" altLang="en-US" sz="1100" b="0" i="0" u="none" strike="noStrike" dirty="0" smtClean="0">
                          <a:solidFill>
                            <a:srgbClr val="000000"/>
                          </a:solidFill>
                          <a:effectLst/>
                          <a:latin typeface="ＭＳ Ｐゴシック"/>
                        </a:rPr>
                        <a:t>か月</a:t>
                      </a:r>
                      <a:endParaRPr lang="ja-JP" altLang="en-US" sz="11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75425" y="315880"/>
            <a:ext cx="13758" cy="23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90323" y="315879"/>
            <a:ext cx="3071548" cy="12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正方形/長方形 7"/>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a:t>要介護認定に係る有効期間の見直しについて</a:t>
            </a:r>
            <a:endParaRPr lang="ja-JP" altLang="en-US" sz="3200" dirty="0">
              <a:solidFill>
                <a:prstClr val="white"/>
              </a:solidFill>
            </a:endParaRPr>
          </a:p>
        </p:txBody>
      </p:sp>
    </p:spTree>
    <p:extLst>
      <p:ext uri="{BB962C8B-B14F-4D97-AF65-F5344CB8AC3E}">
        <p14:creationId xmlns:p14="http://schemas.microsoft.com/office/powerpoint/2010/main" xmlns="" val="2056413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正方形/長方形 103"/>
          <p:cNvSpPr/>
          <p:nvPr/>
        </p:nvSpPr>
        <p:spPr>
          <a:xfrm>
            <a:off x="5596407" y="4275197"/>
            <a:ext cx="2542326" cy="19506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1037095" y="1751607"/>
            <a:ext cx="6847208" cy="36004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dirty="0" smtClean="0">
                <a:solidFill>
                  <a:prstClr val="white"/>
                </a:solidFill>
              </a:rPr>
              <a:t>経過措置期間</a:t>
            </a:r>
            <a:endParaRPr lang="ja-JP" altLang="en-US" dirty="0">
              <a:solidFill>
                <a:prstClr val="white"/>
              </a:solidFill>
            </a:endParaRPr>
          </a:p>
        </p:txBody>
      </p:sp>
      <p:sp>
        <p:nvSpPr>
          <p:cNvPr id="13" name="正方形/長方形 12"/>
          <p:cNvSpPr/>
          <p:nvPr/>
        </p:nvSpPr>
        <p:spPr>
          <a:xfrm>
            <a:off x="1037094" y="2487542"/>
            <a:ext cx="6847208" cy="876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ctrTitle"/>
          </p:nvPr>
        </p:nvSpPr>
        <p:spPr>
          <a:xfrm>
            <a:off x="61550" y="44624"/>
            <a:ext cx="9755363" cy="385537"/>
          </a:xfrm>
          <a:solidFill>
            <a:srgbClr val="FFFF00">
              <a:alpha val="27000"/>
            </a:srgbClr>
          </a:solidFill>
          <a:ln w="25400">
            <a:solidFill>
              <a:schemeClr val="accent1">
                <a:lumMod val="75000"/>
              </a:schemeClr>
            </a:solidFill>
          </a:ln>
          <a:effectLst/>
        </p:spPr>
        <p:style>
          <a:lnRef idx="1">
            <a:schemeClr val="accent5"/>
          </a:lnRef>
          <a:fillRef idx="3">
            <a:schemeClr val="accent5"/>
          </a:fillRef>
          <a:effectRef idx="2">
            <a:schemeClr val="accent5"/>
          </a:effectRef>
          <a:fontRef idx="minor">
            <a:schemeClr val="lt1"/>
          </a:fontRef>
        </p:style>
        <p:txBody>
          <a:bodyPr>
            <a:noAutofit/>
          </a:bodyPr>
          <a:lstStyle/>
          <a:p>
            <a:r>
              <a:rPr lang="ja-JP" altLang="en-US" sz="2000" dirty="0" smtClean="0">
                <a:solidFill>
                  <a:schemeClr val="tx1"/>
                </a:solidFill>
                <a:latin typeface="HGSｺﾞｼｯｸE" panose="020B0900000000000000" pitchFamily="50" charset="-128"/>
                <a:ea typeface="HGSｺﾞｼｯｸE" panose="020B0900000000000000" pitchFamily="50" charset="-128"/>
              </a:rPr>
              <a:t>　　　　</a:t>
            </a:r>
            <a:r>
              <a:rPr lang="ja-JP" altLang="en-US" sz="1600" dirty="0" smtClean="0">
                <a:solidFill>
                  <a:schemeClr val="tx1"/>
                </a:solidFill>
                <a:latin typeface="HGSｺﾞｼｯｸE" panose="020B0900000000000000" pitchFamily="50" charset="-128"/>
                <a:ea typeface="HGSｺﾞｼｯｸE" panose="020B0900000000000000" pitchFamily="50" charset="-128"/>
              </a:rPr>
              <a:t>市町村の新しい総合事業実施に向けた</a:t>
            </a:r>
            <a:r>
              <a:rPr kumimoji="1" lang="ja-JP" altLang="en-US" sz="1600" dirty="0" smtClean="0">
                <a:solidFill>
                  <a:schemeClr val="tx1"/>
                </a:solidFill>
                <a:latin typeface="HGSｺﾞｼｯｸE" panose="020B0900000000000000" pitchFamily="50" charset="-128"/>
                <a:ea typeface="HGSｺﾞｼｯｸE" panose="020B0900000000000000" pitchFamily="50" charset="-128"/>
              </a:rPr>
              <a:t>スケジュールについて（イメージ）</a:t>
            </a:r>
            <a:endParaRPr kumimoji="1" lang="ja-JP" altLang="en-US" sz="1600" dirty="0">
              <a:solidFill>
                <a:schemeClr val="tx1"/>
              </a:solidFill>
              <a:latin typeface="HGSｺﾞｼｯｸE" panose="020B0900000000000000" pitchFamily="50" charset="-128"/>
              <a:ea typeface="HGSｺﾞｼｯｸE" panose="020B0900000000000000" pitchFamily="50" charset="-128"/>
            </a:endParaRPr>
          </a:p>
        </p:txBody>
      </p:sp>
      <p:sp>
        <p:nvSpPr>
          <p:cNvPr id="4" name="正方形/長方形 3"/>
          <p:cNvSpPr/>
          <p:nvPr/>
        </p:nvSpPr>
        <p:spPr>
          <a:xfrm>
            <a:off x="1822935" y="1882041"/>
            <a:ext cx="858096" cy="30243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ja-JP" sz="2400" dirty="0" smtClean="0">
              <a:solidFill>
                <a:srgbClr val="FF0000"/>
              </a:solidFill>
            </a:endParaRPr>
          </a:p>
        </p:txBody>
      </p:sp>
      <p:sp>
        <p:nvSpPr>
          <p:cNvPr id="83" name="テキスト ボックス 82"/>
          <p:cNvSpPr txBox="1"/>
          <p:nvPr/>
        </p:nvSpPr>
        <p:spPr>
          <a:xfrm>
            <a:off x="1802567" y="2118210"/>
            <a:ext cx="702079" cy="369332"/>
          </a:xfrm>
          <a:prstGeom prst="rect">
            <a:avLst/>
          </a:prstGeom>
          <a:noFill/>
        </p:spPr>
        <p:txBody>
          <a:bodyPr wrap="square" rtlCol="0">
            <a:spAutoFit/>
          </a:bodyPr>
          <a:lstStyle/>
          <a:p>
            <a:r>
              <a:rPr lang="ja-JP" altLang="en-US" b="1" dirty="0" smtClean="0">
                <a:solidFill>
                  <a:srgbClr val="FF0000"/>
                </a:solidFill>
                <a:latin typeface="HGP創英角ｺﾞｼｯｸUB" pitchFamily="50" charset="-128"/>
                <a:ea typeface="HGP創英角ｺﾞｼｯｸUB" pitchFamily="50" charset="-128"/>
              </a:rPr>
              <a:t>２７’</a:t>
            </a:r>
            <a:endParaRPr lang="ja-JP" altLang="en-US" b="1" dirty="0">
              <a:solidFill>
                <a:srgbClr val="FF0000"/>
              </a:solidFill>
              <a:latin typeface="HGP創英角ｺﾞｼｯｸUB" pitchFamily="50" charset="-128"/>
              <a:ea typeface="HGP創英角ｺﾞｼｯｸUB" pitchFamily="50" charset="-128"/>
            </a:endParaRPr>
          </a:p>
        </p:txBody>
      </p:sp>
      <p:sp>
        <p:nvSpPr>
          <p:cNvPr id="84" name="テキスト ボックス 83"/>
          <p:cNvSpPr txBox="1"/>
          <p:nvPr/>
        </p:nvSpPr>
        <p:spPr>
          <a:xfrm>
            <a:off x="4058000" y="2118210"/>
            <a:ext cx="702079" cy="369332"/>
          </a:xfrm>
          <a:prstGeom prst="rect">
            <a:avLst/>
          </a:prstGeom>
          <a:noFill/>
        </p:spPr>
        <p:txBody>
          <a:bodyPr wrap="square" rtlCol="0">
            <a:spAutoFit/>
          </a:bodyPr>
          <a:lstStyle/>
          <a:p>
            <a:r>
              <a:rPr lang="ja-JP" altLang="en-US" b="1" dirty="0" smtClean="0">
                <a:solidFill>
                  <a:srgbClr val="FF0000"/>
                </a:solidFill>
                <a:latin typeface="HGP創英角ｺﾞｼｯｸUB" pitchFamily="50" charset="-128"/>
                <a:ea typeface="HGP創英角ｺﾞｼｯｸUB" pitchFamily="50" charset="-128"/>
              </a:rPr>
              <a:t>２８’</a:t>
            </a:r>
            <a:endParaRPr lang="ja-JP" altLang="en-US" b="1" dirty="0">
              <a:solidFill>
                <a:srgbClr val="FF0000"/>
              </a:solidFill>
              <a:latin typeface="HGP創英角ｺﾞｼｯｸUB" pitchFamily="50" charset="-128"/>
              <a:ea typeface="HGP創英角ｺﾞｼｯｸUB" pitchFamily="50" charset="-128"/>
            </a:endParaRPr>
          </a:p>
        </p:txBody>
      </p:sp>
      <p:sp>
        <p:nvSpPr>
          <p:cNvPr id="85" name="テキスト ボックス 84"/>
          <p:cNvSpPr txBox="1"/>
          <p:nvPr/>
        </p:nvSpPr>
        <p:spPr>
          <a:xfrm>
            <a:off x="6397720" y="2108918"/>
            <a:ext cx="702079" cy="369332"/>
          </a:xfrm>
          <a:prstGeom prst="rect">
            <a:avLst/>
          </a:prstGeom>
          <a:noFill/>
        </p:spPr>
        <p:txBody>
          <a:bodyPr wrap="square" rtlCol="0">
            <a:spAutoFit/>
          </a:bodyPr>
          <a:lstStyle/>
          <a:p>
            <a:r>
              <a:rPr lang="ja-JP" altLang="en-US" b="1" dirty="0" smtClean="0">
                <a:solidFill>
                  <a:srgbClr val="FF0000"/>
                </a:solidFill>
                <a:latin typeface="HGP創英角ｺﾞｼｯｸUB" pitchFamily="50" charset="-128"/>
                <a:ea typeface="HGP創英角ｺﾞｼｯｸUB" pitchFamily="50" charset="-128"/>
              </a:rPr>
              <a:t>２９’</a:t>
            </a:r>
            <a:endParaRPr lang="ja-JP" altLang="en-US" b="1" dirty="0">
              <a:solidFill>
                <a:srgbClr val="FF0000"/>
              </a:solidFill>
              <a:latin typeface="HGP創英角ｺﾞｼｯｸUB" pitchFamily="50" charset="-128"/>
              <a:ea typeface="HGP創英角ｺﾞｼｯｸUB" pitchFamily="50" charset="-128"/>
            </a:endParaRPr>
          </a:p>
        </p:txBody>
      </p:sp>
      <p:sp>
        <p:nvSpPr>
          <p:cNvPr id="96" name="テキスト ボックス 95"/>
          <p:cNvSpPr txBox="1"/>
          <p:nvPr/>
        </p:nvSpPr>
        <p:spPr>
          <a:xfrm>
            <a:off x="459466" y="2478253"/>
            <a:ext cx="461665" cy="3532995"/>
          </a:xfrm>
          <a:prstGeom prst="rect">
            <a:avLst/>
          </a:prstGeom>
          <a:gradFill>
            <a:gsLst>
              <a:gs pos="0">
                <a:schemeClr val="accent3">
                  <a:tint val="50000"/>
                  <a:satMod val="300000"/>
                </a:schemeClr>
              </a:gs>
              <a:gs pos="51000">
                <a:schemeClr val="accent3">
                  <a:tint val="37000"/>
                  <a:satMod val="300000"/>
                </a:schemeClr>
              </a:gs>
              <a:gs pos="100000">
                <a:schemeClr val="accent3">
                  <a:tint val="15000"/>
                  <a:satMod val="350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style>
          <a:lnRef idx="1">
            <a:schemeClr val="accent3"/>
          </a:lnRef>
          <a:fillRef idx="2">
            <a:schemeClr val="accent3"/>
          </a:fillRef>
          <a:effectRef idx="1">
            <a:schemeClr val="accent3"/>
          </a:effectRef>
          <a:fontRef idx="minor">
            <a:schemeClr val="dk1"/>
          </a:fontRef>
        </p:style>
        <p:txBody>
          <a:bodyPr vert="eaVert" wrap="square" tIns="180000" bIns="180000" rtlCol="0">
            <a:spAutoFit/>
          </a:bodyPr>
          <a:lstStyle/>
          <a:p>
            <a:pPr algn="dist"/>
            <a:r>
              <a:rPr lang="ja-JP" altLang="en-US" b="1" dirty="0" smtClean="0">
                <a:solidFill>
                  <a:srgbClr val="4F81BD"/>
                </a:solidFill>
              </a:rPr>
              <a:t>保険者数　</a:t>
            </a:r>
            <a:endParaRPr lang="ja-JP" altLang="en-US" b="1" dirty="0">
              <a:solidFill>
                <a:srgbClr val="4F81BD"/>
              </a:solidFill>
            </a:endParaRPr>
          </a:p>
        </p:txBody>
      </p:sp>
      <p:sp>
        <p:nvSpPr>
          <p:cNvPr id="72" name="正方形/長方形 71"/>
          <p:cNvSpPr/>
          <p:nvPr/>
        </p:nvSpPr>
        <p:spPr>
          <a:xfrm>
            <a:off x="3197246" y="3070200"/>
            <a:ext cx="4898355" cy="14252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06" name="直線コネクタ 105"/>
          <p:cNvCxnSpPr/>
          <p:nvPr/>
        </p:nvCxnSpPr>
        <p:spPr>
          <a:xfrm>
            <a:off x="1037095" y="1881332"/>
            <a:ext cx="0" cy="48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正方形/長方形 86"/>
          <p:cNvSpPr/>
          <p:nvPr/>
        </p:nvSpPr>
        <p:spPr>
          <a:xfrm>
            <a:off x="7884322" y="2478248"/>
            <a:ext cx="1737238" cy="3747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9" name="テキスト ボックス 88"/>
          <p:cNvSpPr txBox="1"/>
          <p:nvPr/>
        </p:nvSpPr>
        <p:spPr>
          <a:xfrm>
            <a:off x="8532949" y="2118210"/>
            <a:ext cx="702079" cy="369332"/>
          </a:xfrm>
          <a:prstGeom prst="rect">
            <a:avLst/>
          </a:prstGeom>
          <a:noFill/>
        </p:spPr>
        <p:txBody>
          <a:bodyPr wrap="square" rtlCol="0">
            <a:spAutoFit/>
          </a:bodyPr>
          <a:lstStyle/>
          <a:p>
            <a:r>
              <a:rPr lang="ja-JP" altLang="en-US" b="1" dirty="0">
                <a:solidFill>
                  <a:srgbClr val="FF0000"/>
                </a:solidFill>
                <a:latin typeface="HGP創英角ｺﾞｼｯｸUB" pitchFamily="50" charset="-128"/>
                <a:ea typeface="HGP創英角ｺﾞｼｯｸUB" pitchFamily="50" charset="-128"/>
              </a:rPr>
              <a:t>３０</a:t>
            </a:r>
            <a:r>
              <a:rPr lang="ja-JP" altLang="en-US" b="1" dirty="0" smtClean="0">
                <a:solidFill>
                  <a:srgbClr val="FF0000"/>
                </a:solidFill>
                <a:latin typeface="HGP創英角ｺﾞｼｯｸUB" pitchFamily="50" charset="-128"/>
                <a:ea typeface="HGP創英角ｺﾞｼｯｸUB" pitchFamily="50" charset="-128"/>
              </a:rPr>
              <a:t>’</a:t>
            </a:r>
            <a:endParaRPr lang="ja-JP" altLang="en-US" b="1" dirty="0">
              <a:solidFill>
                <a:srgbClr val="FF0000"/>
              </a:solidFill>
              <a:latin typeface="HGP創英角ｺﾞｼｯｸUB" pitchFamily="50" charset="-128"/>
              <a:ea typeface="HGP創英角ｺﾞｼｯｸUB" pitchFamily="50" charset="-128"/>
            </a:endParaRPr>
          </a:p>
        </p:txBody>
      </p:sp>
      <p:sp>
        <p:nvSpPr>
          <p:cNvPr id="21" name="線吹き出し 1 (枠付き) 20"/>
          <p:cNvSpPr/>
          <p:nvPr/>
        </p:nvSpPr>
        <p:spPr>
          <a:xfrm>
            <a:off x="24515" y="1767899"/>
            <a:ext cx="794959" cy="360040"/>
          </a:xfrm>
          <a:prstGeom prst="borderCallout1">
            <a:avLst>
              <a:gd name="adj1" fmla="val 65027"/>
              <a:gd name="adj2" fmla="val 101065"/>
              <a:gd name="adj3" fmla="val 35427"/>
              <a:gd name="adj4" fmla="val 125646"/>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法改正</a:t>
            </a:r>
            <a:endParaRPr lang="ja-JP" altLang="en-US" sz="1600" dirty="0">
              <a:solidFill>
                <a:prstClr val="black"/>
              </a:solidFill>
            </a:endParaRPr>
          </a:p>
        </p:txBody>
      </p:sp>
      <p:sp>
        <p:nvSpPr>
          <p:cNvPr id="101" name="角丸四角形 100"/>
          <p:cNvSpPr/>
          <p:nvPr/>
        </p:nvSpPr>
        <p:spPr>
          <a:xfrm>
            <a:off x="1092098" y="6237457"/>
            <a:ext cx="4484917" cy="57606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1400" dirty="0" smtClean="0">
                <a:solidFill>
                  <a:prstClr val="black"/>
                </a:solidFill>
                <a:latin typeface="ＭＳ Ｐゴシック"/>
              </a:rPr>
              <a:t>27</a:t>
            </a:r>
            <a:r>
              <a:rPr lang="ja-JP" altLang="en-US" sz="1400" dirty="0" err="1">
                <a:solidFill>
                  <a:prstClr val="black"/>
                </a:solidFill>
                <a:latin typeface="ＭＳ Ｐゴシック"/>
              </a:rPr>
              <a:t>、</a:t>
            </a:r>
            <a:r>
              <a:rPr lang="en-US" altLang="ja-JP" sz="1400" dirty="0" smtClean="0">
                <a:solidFill>
                  <a:prstClr val="black"/>
                </a:solidFill>
                <a:latin typeface="ＭＳ Ｐゴシック"/>
              </a:rPr>
              <a:t>28</a:t>
            </a:r>
            <a:r>
              <a:rPr lang="ja-JP" altLang="en-US" sz="1400" dirty="0" smtClean="0">
                <a:solidFill>
                  <a:prstClr val="black"/>
                </a:solidFill>
                <a:latin typeface="ＭＳ Ｐゴシック"/>
              </a:rPr>
              <a:t>年度は市町村の選択で移行（エリアごとも可）</a:t>
            </a:r>
            <a:endParaRPr lang="en-US" altLang="ja-JP" sz="1400" dirty="0" smtClean="0">
              <a:solidFill>
                <a:prstClr val="black"/>
              </a:solidFill>
              <a:latin typeface="ＭＳ Ｐゴシック"/>
            </a:endParaRPr>
          </a:p>
        </p:txBody>
      </p:sp>
      <p:sp>
        <p:nvSpPr>
          <p:cNvPr id="3" name="直角三角形 2"/>
          <p:cNvSpPr/>
          <p:nvPr/>
        </p:nvSpPr>
        <p:spPr>
          <a:xfrm rot="10800000">
            <a:off x="1007978" y="3365467"/>
            <a:ext cx="2240999" cy="452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直角三角形 34"/>
          <p:cNvSpPr/>
          <p:nvPr/>
        </p:nvSpPr>
        <p:spPr>
          <a:xfrm rot="10800000">
            <a:off x="3178186" y="4480503"/>
            <a:ext cx="2762093" cy="53267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86" name="直線コネクタ 85"/>
          <p:cNvCxnSpPr/>
          <p:nvPr/>
        </p:nvCxnSpPr>
        <p:spPr>
          <a:xfrm>
            <a:off x="5576989" y="1772430"/>
            <a:ext cx="0" cy="44649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1749222" y="2907689"/>
            <a:ext cx="7872341" cy="113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1381382" y="2675782"/>
            <a:ext cx="8240178" cy="1"/>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584250" y="3883344"/>
            <a:ext cx="6037351"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4232592" y="4114228"/>
            <a:ext cx="5388968" cy="169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5851042" y="5173179"/>
            <a:ext cx="3770503"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6227404" y="5368627"/>
            <a:ext cx="3394140" cy="865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2388073" y="3140085"/>
            <a:ext cx="7233487"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3178242" y="1772317"/>
            <a:ext cx="1" cy="324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5573397" y="5589241"/>
            <a:ext cx="2287895" cy="636612"/>
            <a:chOff x="5593717" y="4185940"/>
            <a:chExt cx="2286795" cy="699203"/>
          </a:xfrm>
        </p:grpSpPr>
        <p:sp>
          <p:nvSpPr>
            <p:cNvPr id="25" name="左右矢印 24"/>
            <p:cNvSpPr/>
            <p:nvPr/>
          </p:nvSpPr>
          <p:spPr>
            <a:xfrm>
              <a:off x="5593717" y="4185940"/>
              <a:ext cx="2286795" cy="699203"/>
            </a:xfrm>
            <a:prstGeom prst="leftRightArrow">
              <a:avLst>
                <a:gd name="adj1" fmla="val 63177"/>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テキスト ボックス 31"/>
            <p:cNvSpPr txBox="1"/>
            <p:nvPr/>
          </p:nvSpPr>
          <p:spPr>
            <a:xfrm>
              <a:off x="5677000" y="4299332"/>
              <a:ext cx="2120228" cy="523220"/>
            </a:xfrm>
            <a:prstGeom prst="rect">
              <a:avLst/>
            </a:prstGeom>
            <a:noFill/>
          </p:spPr>
          <p:txBody>
            <a:bodyPr wrap="square" rtlCol="0">
              <a:spAutoFit/>
            </a:bodyPr>
            <a:lstStyle/>
            <a:p>
              <a:pPr algn="ctr"/>
              <a:r>
                <a:rPr lang="ja-JP" altLang="en-US" sz="1200" b="1" dirty="0" smtClean="0">
                  <a:solidFill>
                    <a:srgbClr val="FF0000"/>
                  </a:solidFill>
                </a:rPr>
                <a:t>要支援認定期間</a:t>
              </a:r>
              <a:endParaRPr lang="en-US" altLang="ja-JP" sz="1200" b="1" dirty="0" smtClean="0">
                <a:solidFill>
                  <a:srgbClr val="FF0000"/>
                </a:solidFill>
              </a:endParaRPr>
            </a:p>
            <a:p>
              <a:pPr algn="ctr"/>
              <a:r>
                <a:rPr lang="ja-JP" altLang="en-US" sz="1200" b="1" dirty="0" smtClean="0">
                  <a:solidFill>
                    <a:srgbClr val="FF0000"/>
                  </a:solidFill>
                </a:rPr>
                <a:t>→最大</a:t>
              </a:r>
              <a:r>
                <a:rPr lang="en-US" altLang="ja-JP" sz="1200" b="1" dirty="0" smtClean="0">
                  <a:solidFill>
                    <a:srgbClr val="FF0000"/>
                  </a:solidFill>
                </a:rPr>
                <a:t>12</a:t>
              </a:r>
              <a:r>
                <a:rPr lang="ja-JP" altLang="en-US" sz="1200" b="1" dirty="0" smtClean="0">
                  <a:solidFill>
                    <a:srgbClr val="FF0000"/>
                  </a:solidFill>
                </a:rPr>
                <a:t>か月</a:t>
              </a:r>
              <a:endParaRPr lang="ja-JP" altLang="en-US" sz="1200" b="1" dirty="0">
                <a:solidFill>
                  <a:srgbClr val="FF0000"/>
                </a:solidFill>
              </a:endParaRPr>
            </a:p>
          </p:txBody>
        </p:sp>
      </p:grpSp>
      <p:cxnSp>
        <p:nvCxnSpPr>
          <p:cNvPr id="66" name="直線矢印コネクタ 65"/>
          <p:cNvCxnSpPr/>
          <p:nvPr/>
        </p:nvCxnSpPr>
        <p:spPr>
          <a:xfrm>
            <a:off x="5403039" y="4352723"/>
            <a:ext cx="4218581" cy="248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7537045" y="5589240"/>
            <a:ext cx="2084496"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4" name="角丸四角形吹き出し 33"/>
          <p:cNvSpPr/>
          <p:nvPr/>
        </p:nvSpPr>
        <p:spPr>
          <a:xfrm>
            <a:off x="5646403" y="6309364"/>
            <a:ext cx="3915110" cy="504012"/>
          </a:xfrm>
          <a:prstGeom prst="wedgeRoundRectCallout">
            <a:avLst>
              <a:gd name="adj1" fmla="val -49344"/>
              <a:gd name="adj2" fmla="val -68553"/>
              <a:gd name="adj3" fmla="val 16667"/>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全ての保険者</a:t>
            </a:r>
            <a:r>
              <a:rPr lang="ja-JP" altLang="en-US" sz="1600" dirty="0" smtClean="0">
                <a:solidFill>
                  <a:prstClr val="black"/>
                </a:solidFill>
              </a:rPr>
              <a:t>・</a:t>
            </a:r>
            <a:endParaRPr lang="en-US" altLang="ja-JP" sz="1600" dirty="0" smtClean="0">
              <a:solidFill>
                <a:prstClr val="black"/>
              </a:solidFill>
            </a:endParaRPr>
          </a:p>
          <a:p>
            <a:pPr algn="ctr"/>
            <a:r>
              <a:rPr lang="ja-JP" altLang="en-US" sz="1600" dirty="0" smtClean="0">
                <a:solidFill>
                  <a:prstClr val="black"/>
                </a:solidFill>
              </a:rPr>
              <a:t>エリアで導入</a:t>
            </a:r>
            <a:endParaRPr lang="ja-JP" altLang="en-US" sz="1600" dirty="0">
              <a:solidFill>
                <a:prstClr val="black"/>
              </a:solidFill>
            </a:endParaRPr>
          </a:p>
        </p:txBody>
      </p:sp>
      <p:sp>
        <p:nvSpPr>
          <p:cNvPr id="7" name="テキスト ボックス 6"/>
          <p:cNvSpPr txBox="1"/>
          <p:nvPr/>
        </p:nvSpPr>
        <p:spPr>
          <a:xfrm>
            <a:off x="68063" y="502169"/>
            <a:ext cx="9755363" cy="910607"/>
          </a:xfrm>
          <a:prstGeom prst="rect">
            <a:avLst/>
          </a:prstGeom>
          <a:noFill/>
          <a:ln>
            <a:solidFill>
              <a:schemeClr val="tx1"/>
            </a:solidFill>
          </a:ln>
        </p:spPr>
        <p:txBody>
          <a:bodyPr wrap="square" tIns="108000" bIns="108000" rtlCol="0">
            <a:spAutoFit/>
          </a:bodyPr>
          <a:lstStyle/>
          <a:p>
            <a:pPr marL="177800" indent="-177800"/>
            <a:r>
              <a:rPr lang="ja-JP" altLang="en-US" sz="1500" dirty="0" smtClean="0">
                <a:solidFill>
                  <a:prstClr val="black"/>
                </a:solidFill>
                <a:latin typeface="ＭＳ Ｐゴシック"/>
              </a:rPr>
              <a:t>○　</a:t>
            </a:r>
            <a:r>
              <a:rPr lang="ja-JP" altLang="en-US" sz="1500" dirty="0">
                <a:solidFill>
                  <a:prstClr val="black"/>
                </a:solidFill>
                <a:latin typeface="ＭＳ Ｐゴシック"/>
              </a:rPr>
              <a:t>移行</a:t>
            </a:r>
            <a:r>
              <a:rPr lang="ja-JP" altLang="en-US" sz="1500" dirty="0" smtClean="0">
                <a:solidFill>
                  <a:prstClr val="black"/>
                </a:solidFill>
                <a:latin typeface="ＭＳ Ｐゴシック"/>
              </a:rPr>
              <a:t>に際しては受け皿の整備に一定の時間がかかることも踏まえて、</a:t>
            </a:r>
            <a:r>
              <a:rPr lang="ja-JP" altLang="en-US" sz="1500" u="sng" dirty="0" smtClean="0">
                <a:solidFill>
                  <a:prstClr val="black"/>
                </a:solidFill>
                <a:latin typeface="ＭＳ Ｐゴシック"/>
              </a:rPr>
              <a:t>平成</a:t>
            </a:r>
            <a:r>
              <a:rPr lang="en-US" altLang="ja-JP" sz="1500" u="sng" dirty="0">
                <a:solidFill>
                  <a:prstClr val="black"/>
                </a:solidFill>
                <a:latin typeface="ＭＳ Ｐゴシック"/>
              </a:rPr>
              <a:t>29</a:t>
            </a:r>
            <a:r>
              <a:rPr lang="ja-JP" altLang="en-US" sz="1500" u="sng" dirty="0" smtClean="0">
                <a:solidFill>
                  <a:prstClr val="black"/>
                </a:solidFill>
                <a:latin typeface="ＭＳ Ｐゴシック"/>
              </a:rPr>
              <a:t>年４月までに、全ての保険者で要支援者に対する新しい総合事業を開始</a:t>
            </a:r>
            <a:r>
              <a:rPr lang="ja-JP" altLang="en-US" sz="1500" dirty="0" smtClean="0">
                <a:solidFill>
                  <a:prstClr val="black"/>
                </a:solidFill>
                <a:latin typeface="ＭＳ Ｐゴシック"/>
              </a:rPr>
              <a:t>。（</a:t>
            </a:r>
            <a:r>
              <a:rPr lang="en-US" altLang="ja-JP" sz="1500" dirty="0" smtClean="0">
                <a:solidFill>
                  <a:prstClr val="black"/>
                </a:solidFill>
                <a:latin typeface="ＭＳ Ｐゴシック"/>
              </a:rPr>
              <a:t>27</a:t>
            </a:r>
            <a:r>
              <a:rPr lang="ja-JP" altLang="en-US" sz="1500" dirty="0" err="1">
                <a:solidFill>
                  <a:prstClr val="black"/>
                </a:solidFill>
                <a:latin typeface="ＭＳ Ｐゴシック"/>
              </a:rPr>
              <a:t>、</a:t>
            </a:r>
            <a:r>
              <a:rPr lang="en-US" altLang="ja-JP" sz="1500" dirty="0" smtClean="0">
                <a:solidFill>
                  <a:prstClr val="black"/>
                </a:solidFill>
                <a:latin typeface="ＭＳ Ｐゴシック"/>
              </a:rPr>
              <a:t>28</a:t>
            </a:r>
            <a:r>
              <a:rPr lang="ja-JP" altLang="en-US" sz="1500" dirty="0" smtClean="0">
                <a:solidFill>
                  <a:prstClr val="black"/>
                </a:solidFill>
                <a:latin typeface="ＭＳ Ｐゴシック"/>
              </a:rPr>
              <a:t>年度は市町村の選択）</a:t>
            </a:r>
            <a:endParaRPr lang="en-US" altLang="ja-JP" sz="1500" dirty="0" smtClean="0">
              <a:solidFill>
                <a:prstClr val="black"/>
              </a:solidFill>
              <a:latin typeface="ＭＳ Ｐゴシック"/>
            </a:endParaRPr>
          </a:p>
          <a:p>
            <a:pPr marL="177800" indent="-177800"/>
            <a:r>
              <a:rPr lang="ja-JP" altLang="en-US" sz="1500" dirty="0" smtClean="0">
                <a:solidFill>
                  <a:prstClr val="black"/>
                </a:solidFill>
                <a:latin typeface="ＭＳ Ｐゴシック"/>
              </a:rPr>
              <a:t>○　平成</a:t>
            </a:r>
            <a:r>
              <a:rPr lang="en-US" altLang="ja-JP" sz="1500" dirty="0" smtClean="0">
                <a:solidFill>
                  <a:prstClr val="black"/>
                </a:solidFill>
                <a:latin typeface="ＭＳ Ｐゴシック"/>
              </a:rPr>
              <a:t>29</a:t>
            </a:r>
            <a:r>
              <a:rPr lang="ja-JP" altLang="en-US" sz="1500" dirty="0" smtClean="0">
                <a:solidFill>
                  <a:prstClr val="black"/>
                </a:solidFill>
                <a:latin typeface="ＭＳ Ｐゴシック"/>
              </a:rPr>
              <a:t>年度末をもって、予防給付のうち訪問介護と通所介護については終了。</a:t>
            </a:r>
            <a:endParaRPr lang="en-US" altLang="ja-JP" sz="1500" dirty="0" smtClean="0">
              <a:solidFill>
                <a:prstClr val="black"/>
              </a:solidFill>
              <a:latin typeface="ＭＳ Ｐゴシック"/>
            </a:endParaRPr>
          </a:p>
        </p:txBody>
      </p:sp>
      <p:sp>
        <p:nvSpPr>
          <p:cNvPr id="20" name="テキスト ボックス 19"/>
          <p:cNvSpPr txBox="1"/>
          <p:nvPr/>
        </p:nvSpPr>
        <p:spPr>
          <a:xfrm>
            <a:off x="7924490" y="1506167"/>
            <a:ext cx="1981528" cy="626701"/>
          </a:xfrm>
          <a:prstGeom prst="rect">
            <a:avLst/>
          </a:prstGeom>
          <a:solidFill>
            <a:schemeClr val="accent1"/>
          </a:solidFill>
        </p:spPr>
        <p:txBody>
          <a:bodyPr wrap="square" tIns="36000" bIns="36000" rtlCol="0">
            <a:spAutoFit/>
          </a:bodyPr>
          <a:lstStyle/>
          <a:p>
            <a:r>
              <a:rPr lang="ja-JP" altLang="en-US" sz="1200" dirty="0" smtClean="0">
                <a:solidFill>
                  <a:prstClr val="white"/>
                </a:solidFill>
              </a:rPr>
              <a:t>　　　　　：予防給付</a:t>
            </a:r>
            <a:endParaRPr lang="en-US" altLang="ja-JP" sz="1200" dirty="0" smtClean="0">
              <a:solidFill>
                <a:prstClr val="white"/>
              </a:solidFill>
            </a:endParaRPr>
          </a:p>
          <a:p>
            <a:r>
              <a:rPr lang="ja-JP" altLang="en-US" sz="1200" dirty="0">
                <a:solidFill>
                  <a:prstClr val="white"/>
                </a:solidFill>
              </a:rPr>
              <a:t>　</a:t>
            </a:r>
            <a:r>
              <a:rPr lang="ja-JP" altLang="en-US" sz="1200" dirty="0" smtClean="0">
                <a:solidFill>
                  <a:prstClr val="white"/>
                </a:solidFill>
              </a:rPr>
              <a:t>　　 　  </a:t>
            </a:r>
            <a:r>
              <a:rPr lang="ja-JP" altLang="en-US" sz="1000" dirty="0" smtClean="0">
                <a:solidFill>
                  <a:prstClr val="white"/>
                </a:solidFill>
              </a:rPr>
              <a:t>（訪問介護・通所介護）</a:t>
            </a:r>
            <a:endParaRPr lang="en-US" altLang="ja-JP" sz="1200" dirty="0" smtClean="0">
              <a:solidFill>
                <a:prstClr val="white"/>
              </a:solidFill>
            </a:endParaRPr>
          </a:p>
          <a:p>
            <a:r>
              <a:rPr lang="ja-JP" altLang="en-US" sz="1200" dirty="0" smtClean="0">
                <a:solidFill>
                  <a:prstClr val="white"/>
                </a:solidFill>
              </a:rPr>
              <a:t>　　　　　：新しい総合事業</a:t>
            </a:r>
            <a:endParaRPr lang="ja-JP" altLang="en-US" sz="1200" dirty="0">
              <a:solidFill>
                <a:prstClr val="white"/>
              </a:solidFill>
            </a:endParaRPr>
          </a:p>
        </p:txBody>
      </p:sp>
      <p:cxnSp>
        <p:nvCxnSpPr>
          <p:cNvPr id="61" name="直線矢印コネクタ 60"/>
          <p:cNvCxnSpPr/>
          <p:nvPr/>
        </p:nvCxnSpPr>
        <p:spPr>
          <a:xfrm>
            <a:off x="8049345" y="1988840"/>
            <a:ext cx="36004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1003174" y="2908968"/>
            <a:ext cx="746029" cy="567"/>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a:off x="990678" y="3138160"/>
            <a:ext cx="1404675" cy="567"/>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a:off x="3178175" y="4115923"/>
            <a:ext cx="1059669" cy="0"/>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3151958" y="4352303"/>
            <a:ext cx="2271401" cy="567"/>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5588511" y="5365346"/>
            <a:ext cx="665694" cy="6043"/>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flipV="1">
            <a:off x="5588528" y="5589386"/>
            <a:ext cx="1964699" cy="153"/>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8049345" y="1628800"/>
            <a:ext cx="360040" cy="0"/>
          </a:xfrm>
          <a:prstGeom prst="straightConnector1">
            <a:avLst/>
          </a:prstGeom>
          <a:ln w="38100">
            <a:solidFill>
              <a:schemeClr val="bg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a:off x="7884302" y="1700810"/>
            <a:ext cx="2" cy="4410905"/>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2864768" y="3212976"/>
            <a:ext cx="6379342" cy="503389"/>
          </a:xfrm>
          <a:prstGeom prst="round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dirty="0" smtClean="0">
                <a:solidFill>
                  <a:srgbClr val="002060"/>
                </a:solidFill>
                <a:latin typeface="ＤＦ特太ゴシック体" pitchFamily="49" charset="-128"/>
                <a:ea typeface="ＤＦ特太ゴシック体" pitchFamily="49" charset="-128"/>
              </a:rPr>
              <a:t>既にサービスを受けている者については事業移行後も</a:t>
            </a:r>
            <a:endParaRPr lang="en-US" altLang="ja-JP" sz="1400" dirty="0" smtClean="0">
              <a:solidFill>
                <a:srgbClr val="002060"/>
              </a:solidFill>
              <a:latin typeface="ＤＦ特太ゴシック体" pitchFamily="49" charset="-128"/>
              <a:ea typeface="ＤＦ特太ゴシック体" pitchFamily="49" charset="-128"/>
            </a:endParaRPr>
          </a:p>
          <a:p>
            <a:pPr algn="ctr"/>
            <a:r>
              <a:rPr lang="ja-JP" altLang="en-US" sz="1400" dirty="0" smtClean="0">
                <a:solidFill>
                  <a:srgbClr val="002060"/>
                </a:solidFill>
                <a:latin typeface="ＤＦ特太ゴシック体" pitchFamily="49" charset="-128"/>
                <a:ea typeface="ＤＦ特太ゴシック体" pitchFamily="49" charset="-128"/>
              </a:rPr>
              <a:t>必要に応じて既存サービス相当のサービスを利用可能とする。</a:t>
            </a:r>
            <a:endParaRPr lang="en-US" altLang="ja-JP" sz="1400" dirty="0" smtClean="0">
              <a:solidFill>
                <a:srgbClr val="002060"/>
              </a:solidFill>
              <a:latin typeface="ＤＦ特太ゴシック体" pitchFamily="49" charset="-128"/>
              <a:ea typeface="ＤＦ特太ゴシック体" pitchFamily="49" charset="-128"/>
            </a:endParaRPr>
          </a:p>
        </p:txBody>
      </p:sp>
      <p:sp>
        <p:nvSpPr>
          <p:cNvPr id="47" name="テキスト ボックス 46"/>
          <p:cNvSpPr txBox="1"/>
          <p:nvPr/>
        </p:nvSpPr>
        <p:spPr>
          <a:xfrm>
            <a:off x="992563" y="1412870"/>
            <a:ext cx="7350267" cy="307777"/>
          </a:xfrm>
          <a:prstGeom prst="rect">
            <a:avLst/>
          </a:prstGeom>
          <a:noFill/>
        </p:spPr>
        <p:txBody>
          <a:bodyPr wrap="square" rtlCol="0">
            <a:spAutoFit/>
          </a:bodyPr>
          <a:lstStyle/>
          <a:p>
            <a:pPr fontAlgn="base">
              <a:spcBef>
                <a:spcPct val="0"/>
              </a:spcBef>
              <a:spcAft>
                <a:spcPct val="0"/>
              </a:spcAft>
            </a:pPr>
            <a:r>
              <a:rPr lang="ja-JP" altLang="en-US" sz="1400" dirty="0" smtClean="0">
                <a:solidFill>
                  <a:prstClr val="black"/>
                </a:solidFill>
                <a:latin typeface="Arial" pitchFamily="34" charset="0"/>
              </a:rPr>
              <a:t>訪問介護、通所介護（予防給付）から訪問型サービス・通所型サービスへの移行（イメージ）</a:t>
            </a:r>
            <a:endParaRPr lang="en-US" altLang="ja-JP" sz="1400" dirty="0">
              <a:solidFill>
                <a:prstClr val="black"/>
              </a:solidFill>
              <a:latin typeface="Arial" pitchFamily="34" charset="0"/>
            </a:endParaRPr>
          </a:p>
        </p:txBody>
      </p:sp>
      <p:sp>
        <p:nvSpPr>
          <p:cNvPr id="50" name="角丸四角形 49"/>
          <p:cNvSpPr/>
          <p:nvPr/>
        </p:nvSpPr>
        <p:spPr>
          <a:xfrm>
            <a:off x="2864842" y="4522184"/>
            <a:ext cx="6370183" cy="490992"/>
          </a:xfrm>
          <a:prstGeom prst="round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dirty="0" smtClean="0">
                <a:solidFill>
                  <a:srgbClr val="002060"/>
                </a:solidFill>
                <a:latin typeface="ＤＦ特太ゴシック体" pitchFamily="49" charset="-128"/>
                <a:ea typeface="ＤＦ特太ゴシック体" pitchFamily="49" charset="-128"/>
              </a:rPr>
              <a:t>新しくサービスを受ける者については多様なサービスの利用を促進</a:t>
            </a:r>
            <a:endParaRPr lang="en-US" altLang="ja-JP" sz="1400" dirty="0" smtClean="0">
              <a:solidFill>
                <a:srgbClr val="002060"/>
              </a:solidFill>
              <a:latin typeface="ＤＦ特太ゴシック体" pitchFamily="49" charset="-128"/>
              <a:ea typeface="ＤＦ特太ゴシック体" pitchFamily="49" charset="-128"/>
            </a:endParaRPr>
          </a:p>
          <a:p>
            <a:pPr algn="ctr"/>
            <a:r>
              <a:rPr lang="ja-JP" altLang="en-US" sz="1400" dirty="0" smtClean="0">
                <a:solidFill>
                  <a:srgbClr val="002060"/>
                </a:solidFill>
                <a:latin typeface="ＤＦ特太ゴシック体" pitchFamily="49" charset="-128"/>
                <a:ea typeface="ＤＦ特太ゴシック体" pitchFamily="49" charset="-128"/>
              </a:rPr>
              <a:t>（必要に応じて既存サービス相当のサービスを利用可能とする</a:t>
            </a:r>
            <a:r>
              <a:rPr lang="ja-JP" altLang="en-US" sz="1600" dirty="0" smtClean="0">
                <a:solidFill>
                  <a:srgbClr val="002060"/>
                </a:solidFill>
                <a:latin typeface="ＤＦ特太ゴシック体" pitchFamily="49" charset="-128"/>
                <a:ea typeface="ＤＦ特太ゴシック体" pitchFamily="49" charset="-128"/>
              </a:rPr>
              <a:t>）</a:t>
            </a:r>
            <a:endParaRPr lang="en-US" altLang="ja-JP" sz="1600" dirty="0" smtClean="0">
              <a:solidFill>
                <a:srgbClr val="002060"/>
              </a:solidFill>
              <a:latin typeface="ＤＦ特太ゴシック体" pitchFamily="49" charset="-128"/>
              <a:ea typeface="ＤＦ特太ゴシック体" pitchFamily="49" charset="-128"/>
            </a:endParaRPr>
          </a:p>
        </p:txBody>
      </p:sp>
      <p:sp>
        <p:nvSpPr>
          <p:cNvPr id="51" name="スライド番号プレースホルダ 31"/>
          <p:cNvSpPr>
            <a:spLocks noGrp="1"/>
          </p:cNvSpPr>
          <p:nvPr>
            <p:ph type="sldNum" sz="quarter" idx="12"/>
          </p:nvPr>
        </p:nvSpPr>
        <p:spPr>
          <a:xfrm>
            <a:off x="9516150" y="6539572"/>
            <a:ext cx="389850" cy="338554"/>
          </a:xfrm>
        </p:spPr>
        <p:txBody>
          <a:bodyPr/>
          <a:lstStyle/>
          <a:p>
            <a:pPr>
              <a:defRPr/>
            </a:pPr>
            <a:fld id="{AFF62460-EC34-422A-A834-EA8B1E04C307}" type="slidenum">
              <a:rPr lang="en-US" altLang="ja-JP" sz="1600" smtClean="0">
                <a:solidFill>
                  <a:prstClr val="black"/>
                </a:solidFill>
                <a:latin typeface="ＭＳ ゴシック" panose="020B0609070205080204" pitchFamily="49" charset="-128"/>
                <a:ea typeface="ＭＳ ゴシック" panose="020B0609070205080204" pitchFamily="49" charset="-128"/>
              </a:rPr>
              <a:pPr>
                <a:defRPr/>
              </a:pPr>
              <a:t>12</a:t>
            </a:fld>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xmlns="" val="1127258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13</a:t>
            </a:fld>
            <a:endParaRPr lang="ja-JP" altLang="en-US">
              <a:solidFill>
                <a:prstClr val="black">
                  <a:tint val="75000"/>
                </a:prstClr>
              </a:solidFill>
            </a:endParaRPr>
          </a:p>
        </p:txBody>
      </p:sp>
      <p:sp>
        <p:nvSpPr>
          <p:cNvPr id="4" name="正方形/長方形 3"/>
          <p:cNvSpPr/>
          <p:nvPr/>
        </p:nvSpPr>
        <p:spPr>
          <a:xfrm>
            <a:off x="416496" y="1124744"/>
            <a:ext cx="9073008" cy="3785652"/>
          </a:xfrm>
          <a:prstGeom prst="rect">
            <a:avLst/>
          </a:prstGeom>
        </p:spPr>
        <p:txBody>
          <a:bodyPr wrap="square">
            <a:spAutoFit/>
          </a:bodyPr>
          <a:lstStyle/>
          <a:p>
            <a:r>
              <a:rPr lang="ja-JP" altLang="en-US" sz="2400" dirty="0" smtClean="0"/>
              <a:t>・改正後</a:t>
            </a:r>
            <a:r>
              <a:rPr lang="ja-JP" altLang="en-US" sz="2400" dirty="0"/>
              <a:t>の有効期間については、市町村全域で総合事業を実施した日以降に新しい有効期間の開始日を迎える被保険者から、改正後の有効期間が適用されるものとする。</a:t>
            </a:r>
          </a:p>
          <a:p>
            <a:r>
              <a:rPr lang="ja-JP" altLang="en-US" sz="2400" dirty="0"/>
              <a:t>　　　　</a:t>
            </a:r>
            <a:endParaRPr lang="en-US" altLang="ja-JP" sz="2400" dirty="0"/>
          </a:p>
          <a:p>
            <a:endParaRPr lang="ja-JP" altLang="en-US" sz="2400" dirty="0"/>
          </a:p>
          <a:p>
            <a:r>
              <a:rPr lang="ja-JP" altLang="en-US" sz="2400" dirty="0"/>
              <a:t>（例）平成</a:t>
            </a:r>
            <a:r>
              <a:rPr lang="en-US" altLang="ja-JP" sz="2400" dirty="0"/>
              <a:t>27</a:t>
            </a:r>
            <a:r>
              <a:rPr lang="ja-JP" altLang="en-US" sz="2400" dirty="0"/>
              <a:t>年５月１日から市町村全域で総合事業を実施する場合</a:t>
            </a:r>
          </a:p>
          <a:p>
            <a:r>
              <a:rPr lang="ja-JP" altLang="en-US" sz="2400" dirty="0"/>
              <a:t>　　・平成</a:t>
            </a:r>
            <a:r>
              <a:rPr lang="en-US" altLang="ja-JP" sz="2400" dirty="0"/>
              <a:t>27</a:t>
            </a:r>
            <a:r>
              <a:rPr lang="ja-JP" altLang="en-US" sz="2400" dirty="0"/>
              <a:t>年５月１日有効期間開始日の被保険者</a:t>
            </a:r>
          </a:p>
          <a:p>
            <a:r>
              <a:rPr lang="ja-JP" altLang="en-US" sz="2400" dirty="0"/>
              <a:t>　　　⇒改正後の有効期間が適用される。</a:t>
            </a:r>
          </a:p>
          <a:p>
            <a:r>
              <a:rPr lang="ja-JP" altLang="en-US" sz="2400" dirty="0"/>
              <a:t>　　・平成</a:t>
            </a:r>
            <a:r>
              <a:rPr lang="en-US" altLang="ja-JP" sz="2400" dirty="0"/>
              <a:t>27</a:t>
            </a:r>
            <a:r>
              <a:rPr lang="ja-JP" altLang="en-US" sz="2400" dirty="0"/>
              <a:t>年４月</a:t>
            </a:r>
            <a:r>
              <a:rPr lang="en-US" altLang="ja-JP" sz="2400" dirty="0"/>
              <a:t>1</a:t>
            </a:r>
            <a:r>
              <a:rPr lang="ja-JP" altLang="en-US" sz="2400" dirty="0"/>
              <a:t>日有効期間開始日の被保険者</a:t>
            </a:r>
          </a:p>
          <a:p>
            <a:r>
              <a:rPr lang="ja-JP" altLang="en-US" sz="2400" dirty="0"/>
              <a:t>　　　⇒改正前の有効期間が適用される。</a:t>
            </a:r>
          </a:p>
        </p:txBody>
      </p:sp>
      <p:sp>
        <p:nvSpPr>
          <p:cNvPr id="6" name="正方形/長方形 5"/>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a:t>改正後の認定有効期間の適用について</a:t>
            </a:r>
            <a:endParaRPr lang="ja-JP" altLang="en-US" sz="3200" dirty="0">
              <a:solidFill>
                <a:prstClr val="white"/>
              </a:solidFill>
            </a:endParaRPr>
          </a:p>
        </p:txBody>
      </p:sp>
    </p:spTree>
    <p:extLst>
      <p:ext uri="{BB962C8B-B14F-4D97-AF65-F5344CB8AC3E}">
        <p14:creationId xmlns:p14="http://schemas.microsoft.com/office/powerpoint/2010/main" xmlns="" val="854738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14</a:t>
            </a:fld>
            <a:endParaRPr lang="ja-JP" altLang="en-US">
              <a:solidFill>
                <a:prstClr val="black">
                  <a:tint val="75000"/>
                </a:prstClr>
              </a:solidFill>
            </a:endParaRPr>
          </a:p>
        </p:txBody>
      </p:sp>
      <p:sp>
        <p:nvSpPr>
          <p:cNvPr id="4" name="正方形/長方形 3"/>
          <p:cNvSpPr/>
          <p:nvPr/>
        </p:nvSpPr>
        <p:spPr>
          <a:xfrm>
            <a:off x="416496" y="1124744"/>
            <a:ext cx="9073008" cy="4524315"/>
          </a:xfrm>
          <a:prstGeom prst="rect">
            <a:avLst/>
          </a:prstGeom>
        </p:spPr>
        <p:txBody>
          <a:bodyPr wrap="square">
            <a:spAutoFit/>
          </a:bodyPr>
          <a:lstStyle/>
          <a:p>
            <a:r>
              <a:rPr lang="ja-JP" altLang="en-US" sz="2400" dirty="0" smtClean="0"/>
              <a:t>・改正後</a:t>
            </a:r>
            <a:r>
              <a:rPr lang="ja-JP" altLang="en-US" sz="2400" dirty="0"/>
              <a:t>の有効期間に関しては、市町村全域で総合事業を実施している場合に限り適用することとしているが、その要件は、エリアごとの総合事業の実施その他の総合事業の円滑な移行に係る特例規定を適用していない又は適用が終了した市町村であること</a:t>
            </a:r>
            <a:r>
              <a:rPr lang="ja-JP" altLang="en-US" sz="2400" dirty="0" smtClean="0"/>
              <a:t>である。</a:t>
            </a:r>
            <a:endParaRPr lang="en-US" altLang="ja-JP" sz="2400" dirty="0" smtClean="0"/>
          </a:p>
          <a:p>
            <a:endParaRPr lang="en-US" altLang="ja-JP" sz="2400" dirty="0"/>
          </a:p>
          <a:p>
            <a:r>
              <a:rPr lang="ja-JP" altLang="en-US" sz="2400" dirty="0" smtClean="0"/>
              <a:t>・具体的</a:t>
            </a:r>
            <a:r>
              <a:rPr lang="ja-JP" altLang="en-US" sz="2400" dirty="0"/>
              <a:t>には、以下</a:t>
            </a:r>
            <a:r>
              <a:rPr lang="ja-JP" altLang="en-US" sz="2400" dirty="0" smtClean="0"/>
              <a:t>の要件となる。</a:t>
            </a:r>
            <a:endParaRPr lang="ja-JP" altLang="en-US" sz="2400" dirty="0"/>
          </a:p>
          <a:p>
            <a:endParaRPr lang="en-US" altLang="ja-JP" sz="2400" dirty="0" smtClean="0"/>
          </a:p>
          <a:p>
            <a:r>
              <a:rPr lang="en-US" altLang="ja-JP" sz="2400" dirty="0" smtClean="0"/>
              <a:t>1</a:t>
            </a:r>
            <a:r>
              <a:rPr lang="en-US" altLang="ja-JP" sz="2400" dirty="0"/>
              <a:t>)</a:t>
            </a:r>
            <a:r>
              <a:rPr lang="ja-JP" altLang="en-US" sz="2400" dirty="0"/>
              <a:t>　総合事業について、エリアごとの実施をしていない市町村又はエリアごとの実施が終了した市町村であること。</a:t>
            </a:r>
          </a:p>
          <a:p>
            <a:endParaRPr lang="en-US" altLang="ja-JP" sz="2400" dirty="0" smtClean="0"/>
          </a:p>
          <a:p>
            <a:r>
              <a:rPr lang="en-US" altLang="ja-JP" sz="2400" dirty="0" smtClean="0"/>
              <a:t>2</a:t>
            </a:r>
            <a:r>
              <a:rPr lang="en-US" altLang="ja-JP" sz="2400" dirty="0"/>
              <a:t>)  </a:t>
            </a:r>
            <a:r>
              <a:rPr lang="ja-JP" altLang="en-US" sz="2400" dirty="0"/>
              <a:t>新たに要支援認定を受けた者に対して、総合事業のサービスを利用する体制となっている。</a:t>
            </a:r>
          </a:p>
        </p:txBody>
      </p:sp>
      <p:sp>
        <p:nvSpPr>
          <p:cNvPr id="6" name="正方形/長方形 5"/>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a:t>総合事業全域実施の要件について</a:t>
            </a:r>
          </a:p>
        </p:txBody>
      </p:sp>
    </p:spTree>
    <p:extLst>
      <p:ext uri="{BB962C8B-B14F-4D97-AF65-F5344CB8AC3E}">
        <p14:creationId xmlns:p14="http://schemas.microsoft.com/office/powerpoint/2010/main" xmlns="" val="2175436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0213" y="2565266"/>
            <a:ext cx="9417964" cy="584775"/>
          </a:xfrm>
        </p:spPr>
        <p:txBody>
          <a:bodyPr wrap="none">
            <a:spAutoFit/>
          </a:bodyPr>
          <a:lstStyle/>
          <a:p>
            <a:pPr fontAlgn="base">
              <a:spcAft>
                <a:spcPct val="0"/>
              </a:spcAft>
            </a:pPr>
            <a:r>
              <a:rPr lang="ja-JP" altLang="en-US" sz="3200" dirty="0" smtClean="0">
                <a:latin typeface="HG丸ｺﾞｼｯｸM-PRO" pitchFamily="50" charset="-128"/>
                <a:ea typeface="HG丸ｺﾞｼｯｸM-PRO" pitchFamily="50" charset="-128"/>
              </a:rPr>
              <a:t>　２</a:t>
            </a:r>
            <a:r>
              <a:rPr lang="en-US" altLang="ja-JP" sz="3200" dirty="0" smtClean="0">
                <a:latin typeface="HG丸ｺﾞｼｯｸM-PRO" pitchFamily="50" charset="-128"/>
                <a:ea typeface="HG丸ｺﾞｼｯｸM-PRO" pitchFamily="50" charset="-128"/>
              </a:rPr>
              <a:t>-</a:t>
            </a:r>
            <a:r>
              <a:rPr lang="ja-JP" altLang="en-US" sz="3200" dirty="0" smtClean="0">
                <a:latin typeface="HG丸ｺﾞｼｯｸM-PRO" pitchFamily="50" charset="-128"/>
                <a:ea typeface="HG丸ｺﾞｼｯｸM-PRO" pitchFamily="50" charset="-128"/>
              </a:rPr>
              <a:t>２　制度見直しに伴う通知等の改正について</a:t>
            </a:r>
            <a:endParaRPr lang="ja-JP" altLang="en-US" sz="3200" dirty="0">
              <a:latin typeface="HG丸ｺﾞｼｯｸM-PRO" pitchFamily="50" charset="-128"/>
              <a:ea typeface="HG丸ｺﾞｼｯｸM-PRO" pitchFamily="50" charset="-128"/>
            </a:endParaRPr>
          </a:p>
        </p:txBody>
      </p:sp>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15</a:t>
            </a:fld>
            <a:endParaRPr lang="ja-JP" altLang="en-US" dirty="0">
              <a:solidFill>
                <a:prstClr val="black">
                  <a:tint val="75000"/>
                </a:prstClr>
              </a:solidFill>
            </a:endParaRPr>
          </a:p>
        </p:txBody>
      </p:sp>
    </p:spTree>
    <p:extLst>
      <p:ext uri="{BB962C8B-B14F-4D97-AF65-F5344CB8AC3E}">
        <p14:creationId xmlns:p14="http://schemas.microsoft.com/office/powerpoint/2010/main" xmlns="" val="4197705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16</a:t>
            </a:fld>
            <a:endParaRPr lang="ja-JP" altLang="en-US">
              <a:solidFill>
                <a:prstClr val="black">
                  <a:tint val="75000"/>
                </a:prstClr>
              </a:solidFill>
            </a:endParaRPr>
          </a:p>
        </p:txBody>
      </p:sp>
      <p:sp>
        <p:nvSpPr>
          <p:cNvPr id="4" name="正方形/長方形 3"/>
          <p:cNvSpPr/>
          <p:nvPr/>
        </p:nvSpPr>
        <p:spPr>
          <a:xfrm>
            <a:off x="416496" y="1124744"/>
            <a:ext cx="9073008" cy="7109639"/>
          </a:xfrm>
          <a:prstGeom prst="rect">
            <a:avLst/>
          </a:prstGeom>
        </p:spPr>
        <p:txBody>
          <a:bodyPr wrap="square">
            <a:spAutoFit/>
          </a:bodyPr>
          <a:lstStyle/>
          <a:p>
            <a:r>
              <a:rPr lang="ja-JP" altLang="en-US" sz="2400" dirty="0" smtClean="0"/>
              <a:t>⑴　申</a:t>
            </a:r>
            <a:r>
              <a:rPr lang="ja-JP" altLang="en-US" sz="2400" dirty="0"/>
              <a:t>請書の様式について</a:t>
            </a:r>
          </a:p>
          <a:p>
            <a:endParaRPr lang="en-US" altLang="ja-JP" sz="2400" dirty="0" smtClean="0"/>
          </a:p>
          <a:p>
            <a:r>
              <a:rPr lang="ja-JP" altLang="en-US" sz="2400" dirty="0"/>
              <a:t>　</a:t>
            </a:r>
            <a:r>
              <a:rPr lang="ja-JP" altLang="en-US" sz="2400" dirty="0" smtClean="0"/>
              <a:t>本人</a:t>
            </a:r>
            <a:r>
              <a:rPr lang="ja-JP" altLang="en-US" sz="2400" dirty="0"/>
              <a:t>の同意に基づいて</a:t>
            </a:r>
            <a:r>
              <a:rPr lang="ja-JP" altLang="en-US" sz="2400" dirty="0" smtClean="0"/>
              <a:t>、総合事業に</a:t>
            </a:r>
            <a:r>
              <a:rPr lang="ja-JP" altLang="en-US" sz="2400" dirty="0"/>
              <a:t>おける介護予防ケアマネジメント等にも要介護認定・要支援認定にかかる調査内容、介護認定審査会による判定結果・意見及び主治医意見書を活用することが出来るよう</a:t>
            </a:r>
            <a:r>
              <a:rPr lang="ja-JP" altLang="en-US" sz="2400" dirty="0" smtClean="0"/>
              <a:t>、以下のとおり</a:t>
            </a:r>
            <a:r>
              <a:rPr lang="ja-JP" altLang="en-US" sz="2400" dirty="0"/>
              <a:t>見直し</a:t>
            </a:r>
            <a:r>
              <a:rPr lang="ja-JP" altLang="en-US" sz="2400" dirty="0" smtClean="0"/>
              <a:t>を</a:t>
            </a:r>
            <a:r>
              <a:rPr lang="ja-JP" altLang="en-US" sz="2400" dirty="0"/>
              <a:t>行った</a:t>
            </a:r>
            <a:r>
              <a:rPr lang="ja-JP" altLang="en-US" sz="2400" dirty="0" smtClean="0"/>
              <a:t>。</a:t>
            </a:r>
            <a:endParaRPr lang="ja-JP" altLang="en-US" sz="2400" dirty="0"/>
          </a:p>
          <a:p>
            <a:endParaRPr lang="en-US" altLang="ja-JP" sz="2400" dirty="0" smtClean="0"/>
          </a:p>
          <a:p>
            <a:r>
              <a:rPr lang="ja-JP" altLang="en-US" sz="2400" dirty="0" smtClean="0"/>
              <a:t>（見直し内容）</a:t>
            </a:r>
            <a:endParaRPr lang="en-US" altLang="ja-JP" sz="2400" dirty="0"/>
          </a:p>
          <a:p>
            <a:r>
              <a:rPr lang="ja-JP" altLang="en-US" sz="2400" u="sng" dirty="0"/>
              <a:t>介護サービス計画の作成等介護保険事業の適切な運営のために</a:t>
            </a:r>
            <a:r>
              <a:rPr lang="ja-JP" altLang="en-US" sz="2400" dirty="0"/>
              <a:t>必要があるときは、要介護認定・要支援認定にかかる調査内容、介護認定調査会による判定結果・意見、及び主治医意見書を、○○市（町村）から地域包括支援センター、居宅介護支援事業者、居宅サービス事業者若しくは介護保険施設の関係人、主治医意見書を記載した医師又は認定調査に従事した調査員に提示することに同意します。</a:t>
            </a:r>
          </a:p>
          <a:p>
            <a:endParaRPr lang="ja-JP" altLang="en-US" sz="2400" dirty="0"/>
          </a:p>
          <a:p>
            <a:endParaRPr lang="en-US" altLang="ja-JP" sz="2400" dirty="0" smtClean="0"/>
          </a:p>
          <a:p>
            <a:endParaRPr lang="en-US" altLang="ja-JP" sz="2400" dirty="0" smtClean="0"/>
          </a:p>
          <a:p>
            <a:r>
              <a:rPr lang="ja-JP" altLang="en-US" sz="2400" dirty="0"/>
              <a:t> </a:t>
            </a:r>
          </a:p>
          <a:p>
            <a:endParaRPr lang="ja-JP" altLang="en-US" sz="2400" dirty="0"/>
          </a:p>
        </p:txBody>
      </p:sp>
      <p:sp>
        <p:nvSpPr>
          <p:cNvPr id="6" name="正方形/長方形 5"/>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t>要介護認定に係る様式例の変更について</a:t>
            </a:r>
            <a:endParaRPr lang="en-US" altLang="ja-JP" sz="3200" dirty="0" smtClean="0"/>
          </a:p>
        </p:txBody>
      </p:sp>
    </p:spTree>
    <p:extLst>
      <p:ext uri="{BB962C8B-B14F-4D97-AF65-F5344CB8AC3E}">
        <p14:creationId xmlns:p14="http://schemas.microsoft.com/office/powerpoint/2010/main" xmlns="" val="1657169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17</a:t>
            </a:fld>
            <a:endParaRPr lang="ja-JP" altLang="en-US">
              <a:solidFill>
                <a:prstClr val="black">
                  <a:tint val="75000"/>
                </a:prstClr>
              </a:solidFill>
            </a:endParaRPr>
          </a:p>
        </p:txBody>
      </p:sp>
      <p:sp>
        <p:nvSpPr>
          <p:cNvPr id="4" name="正方形/長方形 3"/>
          <p:cNvSpPr/>
          <p:nvPr/>
        </p:nvSpPr>
        <p:spPr>
          <a:xfrm>
            <a:off x="416496" y="1124744"/>
            <a:ext cx="9073008" cy="1569660"/>
          </a:xfrm>
          <a:prstGeom prst="rect">
            <a:avLst/>
          </a:prstGeom>
        </p:spPr>
        <p:txBody>
          <a:bodyPr wrap="square">
            <a:spAutoFit/>
          </a:bodyPr>
          <a:lstStyle/>
          <a:p>
            <a:r>
              <a:rPr lang="ja-JP" altLang="en-US" sz="2400" dirty="0" smtClean="0"/>
              <a:t>⑵　認定</a:t>
            </a:r>
            <a:r>
              <a:rPr lang="ja-JP" altLang="en-US" sz="2400" dirty="0"/>
              <a:t>調査票の様式について</a:t>
            </a:r>
          </a:p>
          <a:p>
            <a:r>
              <a:rPr lang="ja-JP" altLang="en-US" sz="2400" dirty="0"/>
              <a:t>　　　　　　</a:t>
            </a:r>
            <a:endParaRPr lang="en-US" altLang="ja-JP" sz="2400" dirty="0" smtClean="0"/>
          </a:p>
          <a:p>
            <a:r>
              <a:rPr lang="ja-JP" altLang="en-US" sz="2400" dirty="0" smtClean="0"/>
              <a:t>・総合</a:t>
            </a:r>
            <a:r>
              <a:rPr lang="ja-JP" altLang="en-US" sz="2400" dirty="0"/>
              <a:t>事業の実施やサービス名称の変更に</a:t>
            </a:r>
            <a:r>
              <a:rPr lang="ja-JP" altLang="en-US" sz="2400" dirty="0" smtClean="0"/>
              <a:t>伴い、以下のとおり見直しを行った</a:t>
            </a:r>
            <a:endParaRPr lang="ja-JP" altLang="en-US" sz="2400" dirty="0"/>
          </a:p>
        </p:txBody>
      </p:sp>
      <p:sp>
        <p:nvSpPr>
          <p:cNvPr id="6" name="正方形/長方形 5"/>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t>要介護認定に係る様式例の変更について</a:t>
            </a:r>
            <a:endParaRPr lang="en-US" altLang="ja-JP" sz="32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4568" y="3284984"/>
            <a:ext cx="7372350" cy="3219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1841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18</a:t>
            </a:fld>
            <a:endParaRPr lang="ja-JP" altLang="en-US">
              <a:solidFill>
                <a:prstClr val="black">
                  <a:tint val="75000"/>
                </a:prstClr>
              </a:solidFill>
            </a:endParaRPr>
          </a:p>
        </p:txBody>
      </p:sp>
      <p:sp>
        <p:nvSpPr>
          <p:cNvPr id="4" name="正方形/長方形 3"/>
          <p:cNvSpPr/>
          <p:nvPr/>
        </p:nvSpPr>
        <p:spPr>
          <a:xfrm>
            <a:off x="365862" y="1628800"/>
            <a:ext cx="9073008" cy="3139321"/>
          </a:xfrm>
          <a:prstGeom prst="rect">
            <a:avLst/>
          </a:prstGeom>
        </p:spPr>
        <p:txBody>
          <a:bodyPr wrap="square">
            <a:spAutoFit/>
          </a:bodyPr>
          <a:lstStyle/>
          <a:p>
            <a:r>
              <a:rPr lang="ja-JP" altLang="en-US" sz="2200" dirty="0"/>
              <a:t>⑶</a:t>
            </a:r>
            <a:r>
              <a:rPr lang="ja-JP" altLang="en-US" sz="2200" dirty="0" smtClean="0"/>
              <a:t>　主治医意見書の様式について</a:t>
            </a:r>
            <a:endParaRPr lang="ja-JP" altLang="en-US" sz="2200" dirty="0"/>
          </a:p>
          <a:p>
            <a:endParaRPr lang="en-US" altLang="ja-JP" sz="2200" dirty="0" smtClean="0"/>
          </a:p>
          <a:p>
            <a:r>
              <a:rPr lang="ja-JP" altLang="en-US" sz="2200" dirty="0" smtClean="0"/>
              <a:t>○申請者</a:t>
            </a:r>
            <a:r>
              <a:rPr lang="ja-JP" altLang="en-US" sz="2200" dirty="0"/>
              <a:t>の同意に基づいて、総合事業における介護予防</a:t>
            </a:r>
            <a:r>
              <a:rPr lang="ja-JP" altLang="en-US" sz="2200" dirty="0" smtClean="0"/>
              <a:t>ケアマネジメント</a:t>
            </a:r>
            <a:r>
              <a:rPr lang="ja-JP" altLang="en-US" sz="2200" dirty="0"/>
              <a:t>等にも主治医意見書を活用することが出来るよう</a:t>
            </a:r>
            <a:r>
              <a:rPr lang="ja-JP" altLang="en-US" sz="2200" dirty="0" smtClean="0"/>
              <a:t>、見直しを行った。</a:t>
            </a:r>
            <a:endParaRPr lang="en-US" altLang="ja-JP" sz="2200" dirty="0" smtClean="0"/>
          </a:p>
          <a:p>
            <a:endParaRPr lang="en-US" altLang="ja-JP" sz="2200" dirty="0" smtClean="0"/>
          </a:p>
          <a:p>
            <a:r>
              <a:rPr lang="ja-JP" altLang="en-US" sz="2200" dirty="0" smtClean="0"/>
              <a:t>（見直し内容）</a:t>
            </a:r>
            <a:endParaRPr lang="en-US" altLang="ja-JP" sz="2200" dirty="0"/>
          </a:p>
          <a:p>
            <a:r>
              <a:rPr lang="ja-JP" altLang="en-US" sz="2200" dirty="0"/>
              <a:t>主治医として、本意見書が介護サービス計画作成</a:t>
            </a:r>
            <a:r>
              <a:rPr lang="ja-JP" altLang="en-US" sz="2200" u="sng" dirty="0"/>
              <a:t>等</a:t>
            </a:r>
            <a:r>
              <a:rPr lang="ja-JP" altLang="en-US" sz="2200" dirty="0"/>
              <a:t>に利用されること</a:t>
            </a:r>
            <a:r>
              <a:rPr lang="ja-JP" altLang="en-US" sz="2200" dirty="0" smtClean="0"/>
              <a:t>に</a:t>
            </a:r>
            <a:endParaRPr lang="en-US" altLang="ja-JP" sz="2200" dirty="0" smtClean="0"/>
          </a:p>
          <a:p>
            <a:r>
              <a:rPr lang="ja-JP" altLang="en-US" sz="2200" dirty="0" smtClean="0"/>
              <a:t>□</a:t>
            </a:r>
            <a:r>
              <a:rPr lang="ja-JP" altLang="en-US" sz="2200" dirty="0"/>
              <a:t>同意する。　 □同意しない。</a:t>
            </a:r>
            <a:endParaRPr lang="en-US" altLang="ja-JP" sz="2200" dirty="0" smtClean="0"/>
          </a:p>
          <a:p>
            <a:endParaRPr lang="en-US" altLang="ja-JP" sz="2200" dirty="0"/>
          </a:p>
        </p:txBody>
      </p:sp>
      <p:sp>
        <p:nvSpPr>
          <p:cNvPr id="6" name="正方形/長方形 5"/>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t>要介護認定に係る様式例の変更について</a:t>
            </a:r>
            <a:endParaRPr lang="en-US" altLang="ja-JP" sz="3200" dirty="0" smtClean="0"/>
          </a:p>
        </p:txBody>
      </p:sp>
    </p:spTree>
    <p:extLst>
      <p:ext uri="{BB962C8B-B14F-4D97-AF65-F5344CB8AC3E}">
        <p14:creationId xmlns:p14="http://schemas.microsoft.com/office/powerpoint/2010/main" xmlns="" val="1566037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04460" y="2276872"/>
            <a:ext cx="8645116" cy="1008112"/>
          </a:xfrm>
          <a:prstGeom prst="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26"/>
            <a:r>
              <a:rPr lang="ja-JP" altLang="en-US" sz="2000" dirty="0" smtClean="0">
                <a:solidFill>
                  <a:prstClr val="black"/>
                </a:solidFill>
                <a:latin typeface="HG丸ｺﾞｼｯｸM-PRO" pitchFamily="50" charset="-128"/>
                <a:ea typeface="HG丸ｺﾞｼｯｸM-PRO" pitchFamily="50" charset="-128"/>
              </a:rPr>
              <a:t>１．平成２７年度介護保険制度見直しの概要について</a:t>
            </a:r>
            <a:endParaRPr lang="ja-JP" altLang="en-US" sz="2000" dirty="0">
              <a:solidFill>
                <a:prstClr val="black"/>
              </a:solidFill>
              <a:latin typeface="HG丸ｺﾞｼｯｸM-PRO" pitchFamily="50" charset="-128"/>
              <a:ea typeface="HG丸ｺﾞｼｯｸM-PRO" pitchFamily="50" charset="-128"/>
            </a:endParaRPr>
          </a:p>
        </p:txBody>
      </p:sp>
      <p:sp>
        <p:nvSpPr>
          <p:cNvPr id="11" name="正方形/長方形 10"/>
          <p:cNvSpPr/>
          <p:nvPr/>
        </p:nvSpPr>
        <p:spPr>
          <a:xfrm>
            <a:off x="920552" y="3501008"/>
            <a:ext cx="8645116" cy="576064"/>
          </a:xfrm>
          <a:prstGeom prst="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26"/>
            <a:r>
              <a:rPr lang="ja-JP" altLang="en-US" sz="2000" dirty="0" smtClean="0">
                <a:solidFill>
                  <a:prstClr val="black"/>
                </a:solidFill>
                <a:latin typeface="HG丸ｺﾞｼｯｸM-PRO" pitchFamily="50" charset="-128"/>
                <a:ea typeface="HG丸ｺﾞｼｯｸM-PRO" pitchFamily="50" charset="-128"/>
              </a:rPr>
              <a:t>２．</a:t>
            </a:r>
            <a:r>
              <a:rPr lang="ja-JP" altLang="en-US" sz="2000" dirty="0">
                <a:solidFill>
                  <a:prstClr val="black"/>
                </a:solidFill>
                <a:latin typeface="HG丸ｺﾞｼｯｸM-PRO" pitchFamily="50" charset="-128"/>
                <a:ea typeface="HG丸ｺﾞｼｯｸM-PRO" pitchFamily="50" charset="-128"/>
              </a:rPr>
              <a:t>要介護</a:t>
            </a:r>
            <a:r>
              <a:rPr lang="ja-JP" altLang="en-US" sz="2000" dirty="0" smtClean="0">
                <a:solidFill>
                  <a:prstClr val="black"/>
                </a:solidFill>
                <a:latin typeface="HG丸ｺﾞｼｯｸM-PRO" pitchFamily="50" charset="-128"/>
                <a:ea typeface="HG丸ｺﾞｼｯｸM-PRO" pitchFamily="50" charset="-128"/>
              </a:rPr>
              <a:t>認定に係る報告事項について</a:t>
            </a:r>
            <a:endParaRPr lang="ja-JP" altLang="en-US" sz="2000" dirty="0">
              <a:solidFill>
                <a:prstClr val="black"/>
              </a:solidFill>
              <a:latin typeface="HG丸ｺﾞｼｯｸM-PRO" pitchFamily="50" charset="-128"/>
              <a:ea typeface="HG丸ｺﾞｼｯｸM-PRO" pitchFamily="50" charset="-128"/>
            </a:endParaRPr>
          </a:p>
        </p:txBody>
      </p:sp>
      <p:sp>
        <p:nvSpPr>
          <p:cNvPr id="10" name="正方形/長方形 9"/>
          <p:cNvSpPr/>
          <p:nvPr/>
        </p:nvSpPr>
        <p:spPr>
          <a:xfrm>
            <a:off x="96" y="188640"/>
            <a:ext cx="990599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26"/>
            <a:r>
              <a:rPr lang="ja-JP" altLang="en-US" sz="2800" b="1" dirty="0" smtClean="0">
                <a:solidFill>
                  <a:prstClr val="black"/>
                </a:solidFill>
              </a:rPr>
              <a:t>本日の内容</a:t>
            </a:r>
            <a:endParaRPr lang="ja-JP" altLang="en-US" sz="2800" b="1" dirty="0">
              <a:solidFill>
                <a:prstClr val="black"/>
              </a:solidFill>
            </a:endParaRPr>
          </a:p>
        </p:txBody>
      </p:sp>
      <p:sp>
        <p:nvSpPr>
          <p:cNvPr id="16"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1</a:t>
            </a:fld>
            <a:endParaRPr lang="ja-JP" altLang="en-US" dirty="0">
              <a:solidFill>
                <a:prstClr val="black">
                  <a:tint val="75000"/>
                </a:prstClr>
              </a:solidFill>
            </a:endParaRPr>
          </a:p>
        </p:txBody>
      </p:sp>
    </p:spTree>
    <p:extLst>
      <p:ext uri="{BB962C8B-B14F-4D97-AF65-F5344CB8AC3E}">
        <p14:creationId xmlns:p14="http://schemas.microsoft.com/office/powerpoint/2010/main" xmlns="" val="408001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19</a:t>
            </a:fld>
            <a:endParaRPr lang="ja-JP" altLang="en-US">
              <a:solidFill>
                <a:prstClr val="black">
                  <a:tint val="75000"/>
                </a:prstClr>
              </a:solidFill>
            </a:endParaRPr>
          </a:p>
        </p:txBody>
      </p:sp>
      <p:sp>
        <p:nvSpPr>
          <p:cNvPr id="4" name="正方形/長方形 3"/>
          <p:cNvSpPr/>
          <p:nvPr/>
        </p:nvSpPr>
        <p:spPr>
          <a:xfrm>
            <a:off x="400404" y="1340768"/>
            <a:ext cx="9073008" cy="3816429"/>
          </a:xfrm>
          <a:prstGeom prst="rect">
            <a:avLst/>
          </a:prstGeom>
        </p:spPr>
        <p:txBody>
          <a:bodyPr wrap="square">
            <a:spAutoFit/>
          </a:bodyPr>
          <a:lstStyle/>
          <a:p>
            <a:endParaRPr lang="en-US" altLang="ja-JP" sz="2200" dirty="0"/>
          </a:p>
          <a:p>
            <a:r>
              <a:rPr lang="ja-JP" altLang="en-US" sz="2200" dirty="0"/>
              <a:t>○</a:t>
            </a:r>
            <a:r>
              <a:rPr lang="ja-JP" altLang="en-US" sz="2200" dirty="0" smtClean="0"/>
              <a:t>「</a:t>
            </a:r>
            <a:r>
              <a:rPr lang="ja-JP" altLang="en-US" sz="2200" dirty="0"/>
              <a:t>介護サービス計画作成等」の想定する範囲は、介護保険事業の適切な運営のために必要な範囲であって、従前の介護サービス計画作成に加えて、例えば、</a:t>
            </a:r>
          </a:p>
          <a:p>
            <a:r>
              <a:rPr lang="ja-JP" altLang="en-US" sz="2200" dirty="0" smtClean="0"/>
              <a:t>・</a:t>
            </a:r>
            <a:r>
              <a:rPr lang="ja-JP" altLang="en-US" sz="2200" dirty="0"/>
              <a:t>総合事業における介護予防ケアマネジメントのケアプラン作成</a:t>
            </a:r>
          </a:p>
          <a:p>
            <a:r>
              <a:rPr lang="ja-JP" altLang="en-US" sz="2200" dirty="0"/>
              <a:t>・地域ケア会議における個別事例の検討</a:t>
            </a:r>
          </a:p>
          <a:p>
            <a:r>
              <a:rPr lang="ja-JP" altLang="en-US" sz="2200" dirty="0"/>
              <a:t>・指定介護老人福祉施設及び指定地域密着型介護老人福祉施設における入所に関する検討のための委員会での特例入所対象者の判定及び施設への優先入所対象者の判定</a:t>
            </a:r>
          </a:p>
          <a:p>
            <a:r>
              <a:rPr lang="ja-JP" altLang="en-US" sz="2200" dirty="0"/>
              <a:t>・認知症日常生活自立度を基準とした加算における日常生活自立度の</a:t>
            </a:r>
            <a:r>
              <a:rPr lang="ja-JP" altLang="en-US" sz="2200" dirty="0" smtClean="0"/>
              <a:t>決定</a:t>
            </a:r>
            <a:endParaRPr lang="en-US" altLang="ja-JP" sz="2200" dirty="0" smtClean="0"/>
          </a:p>
          <a:p>
            <a:r>
              <a:rPr lang="ja-JP" altLang="en-US" sz="2200" dirty="0" smtClean="0"/>
              <a:t>を想定している。</a:t>
            </a:r>
            <a:endParaRPr lang="ja-JP" altLang="en-US" sz="2200" dirty="0"/>
          </a:p>
        </p:txBody>
      </p:sp>
      <p:sp>
        <p:nvSpPr>
          <p:cNvPr id="5" name="正方形/長方形 4"/>
          <p:cNvSpPr/>
          <p:nvPr/>
        </p:nvSpPr>
        <p:spPr>
          <a:xfrm>
            <a:off x="0" y="11219"/>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27</a:t>
            </a:r>
            <a:r>
              <a:rPr lang="ja-JP" altLang="en-US" sz="3200" dirty="0" smtClean="0">
                <a:solidFill>
                  <a:prstClr val="white"/>
                </a:solidFill>
              </a:rPr>
              <a:t>年</a:t>
            </a:r>
            <a:r>
              <a:rPr lang="en-US" altLang="ja-JP" sz="3200" dirty="0" smtClean="0">
                <a:solidFill>
                  <a:prstClr val="white"/>
                </a:solidFill>
              </a:rPr>
              <a:t>4</a:t>
            </a:r>
            <a:r>
              <a:rPr lang="ja-JP" altLang="en-US" sz="3200" dirty="0" smtClean="0">
                <a:solidFill>
                  <a:prstClr val="white"/>
                </a:solidFill>
              </a:rPr>
              <a:t>月</a:t>
            </a:r>
            <a:r>
              <a:rPr lang="en-US" altLang="ja-JP" sz="3200" dirty="0" smtClean="0">
                <a:solidFill>
                  <a:prstClr val="white"/>
                </a:solidFill>
              </a:rPr>
              <a:t>22</a:t>
            </a:r>
            <a:r>
              <a:rPr lang="ja-JP" altLang="en-US" sz="3200" dirty="0" smtClean="0">
                <a:solidFill>
                  <a:prstClr val="white"/>
                </a:solidFill>
              </a:rPr>
              <a:t>日付事務連絡</a:t>
            </a:r>
            <a:endParaRPr lang="ja-JP" altLang="en-US" sz="3200" dirty="0">
              <a:solidFill>
                <a:prstClr val="white"/>
              </a:solidFill>
            </a:endParaRPr>
          </a:p>
        </p:txBody>
      </p:sp>
    </p:spTree>
    <p:extLst>
      <p:ext uri="{BB962C8B-B14F-4D97-AF65-F5344CB8AC3E}">
        <p14:creationId xmlns:p14="http://schemas.microsoft.com/office/powerpoint/2010/main" xmlns="" val="3553071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20</a:t>
            </a:fld>
            <a:endParaRPr lang="ja-JP" altLang="en-US">
              <a:solidFill>
                <a:prstClr val="black">
                  <a:tint val="75000"/>
                </a:prstClr>
              </a:solidFill>
            </a:endParaRPr>
          </a:p>
        </p:txBody>
      </p:sp>
      <p:sp>
        <p:nvSpPr>
          <p:cNvPr id="4" name="正方形/長方形 3"/>
          <p:cNvSpPr/>
          <p:nvPr/>
        </p:nvSpPr>
        <p:spPr>
          <a:xfrm>
            <a:off x="416496" y="980728"/>
            <a:ext cx="9073008" cy="1200329"/>
          </a:xfrm>
          <a:prstGeom prst="rect">
            <a:avLst/>
          </a:prstGeom>
        </p:spPr>
        <p:txBody>
          <a:bodyPr wrap="square">
            <a:spAutoFit/>
          </a:bodyPr>
          <a:lstStyle/>
          <a:p>
            <a:r>
              <a:rPr lang="ja-JP" altLang="en-US" sz="2400" dirty="0" smtClean="0"/>
              <a:t>⑷　介護</a:t>
            </a:r>
            <a:r>
              <a:rPr lang="ja-JP" altLang="en-US" sz="2400" dirty="0"/>
              <a:t>保険受給資格証明書の様式について</a:t>
            </a:r>
          </a:p>
          <a:p>
            <a:endParaRPr lang="en-US" altLang="ja-JP" sz="2400" dirty="0" smtClean="0"/>
          </a:p>
          <a:p>
            <a:r>
              <a:rPr lang="ja-JP" altLang="en-US" sz="2400" dirty="0" smtClean="0"/>
              <a:t>・利用者</a:t>
            </a:r>
            <a:r>
              <a:rPr lang="ja-JP" altLang="en-US" sz="2400" dirty="0"/>
              <a:t>の負担割合に関する情報の欄</a:t>
            </a:r>
            <a:r>
              <a:rPr lang="ja-JP" altLang="en-US" sz="2400" dirty="0" smtClean="0"/>
              <a:t>を</a:t>
            </a:r>
            <a:r>
              <a:rPr lang="ja-JP" altLang="en-US" sz="2400" dirty="0"/>
              <a:t>新た</a:t>
            </a:r>
            <a:r>
              <a:rPr lang="ja-JP" altLang="en-US" sz="2400" dirty="0" smtClean="0"/>
              <a:t>に新設した</a:t>
            </a:r>
            <a:endParaRPr lang="ja-JP" altLang="en-US" sz="2400" dirty="0"/>
          </a:p>
        </p:txBody>
      </p:sp>
      <p:sp>
        <p:nvSpPr>
          <p:cNvPr id="6" name="正方形/長方形 5"/>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t>要介護認定に係る様式例の変更について</a:t>
            </a:r>
            <a:endParaRPr lang="en-US" altLang="ja-JP" sz="3200" dirty="0" smtClean="0"/>
          </a:p>
        </p:txBody>
      </p:sp>
      <p:graphicFrame>
        <p:nvGraphicFramePr>
          <p:cNvPr id="5" name="表 4"/>
          <p:cNvGraphicFramePr>
            <a:graphicFrameLocks noGrp="1"/>
          </p:cNvGraphicFramePr>
          <p:nvPr>
            <p:extLst>
              <p:ext uri="{D42A27DB-BD31-4B8C-83A1-F6EECF244321}">
                <p14:modId xmlns:p14="http://schemas.microsoft.com/office/powerpoint/2010/main" xmlns="" val="4157951884"/>
              </p:ext>
            </p:extLst>
          </p:nvPr>
        </p:nvGraphicFramePr>
        <p:xfrm>
          <a:off x="2792760" y="2181057"/>
          <a:ext cx="3550502" cy="4525950"/>
        </p:xfrm>
        <a:graphic>
          <a:graphicData uri="http://schemas.openxmlformats.org/drawingml/2006/table">
            <a:tbl>
              <a:tblPr/>
              <a:tblGrid>
                <a:gridCol w="10144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4613"/>
                <a:gridCol w="101443"/>
              </a:tblGrid>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rowSpan="2" gridSpan="32">
                  <a:txBody>
                    <a:bodyPr/>
                    <a:lstStyle/>
                    <a:p>
                      <a:pPr algn="ctr" fontAlgn="ctr"/>
                      <a:r>
                        <a:rPr lang="zh-TW" altLang="en-US" sz="500" b="0" i="0" u="none" strike="noStrike">
                          <a:solidFill>
                            <a:srgbClr val="000000"/>
                          </a:solidFill>
                          <a:effectLst/>
                          <a:latin typeface="ＭＳ 明朝"/>
                        </a:rPr>
                        <a:t>介護保険受給資格証明書</a:t>
                      </a:r>
                    </a:p>
                  </a:txBody>
                  <a:tcPr marL="4623" marR="4623" marT="4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19" gridSpan="2">
                  <a:txBody>
                    <a:bodyPr/>
                    <a:lstStyle/>
                    <a:p>
                      <a:pPr algn="ctr" fontAlgn="ctr"/>
                      <a:r>
                        <a:rPr lang="ja-JP" altLang="en-US" sz="500" b="0" i="0" u="none" strike="noStrike">
                          <a:solidFill>
                            <a:srgbClr val="000000"/>
                          </a:solidFill>
                          <a:effectLst/>
                          <a:latin typeface="ＭＳ 明朝"/>
                        </a:rPr>
                        <a:t>被 保 険 者</a:t>
                      </a:r>
                    </a:p>
                  </a:txBody>
                  <a:tcPr marL="4623" marR="4623" marT="4623"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9" hMerge="1">
                  <a:txBody>
                    <a:bodyPr/>
                    <a:lstStyle/>
                    <a:p>
                      <a:endParaRPr kumimoji="1" lang="ja-JP" altLang="en-US"/>
                    </a:p>
                  </a:txBody>
                  <a:tcPr/>
                </a:tc>
                <a:tc rowSpan="5" gridSpan="6">
                  <a:txBody>
                    <a:bodyPr/>
                    <a:lstStyle/>
                    <a:p>
                      <a:pPr algn="ctr" fontAlgn="ctr"/>
                      <a:r>
                        <a:rPr lang="zh-CN" altLang="en-US" sz="500" b="0" i="0" u="none" strike="noStrike">
                          <a:solidFill>
                            <a:srgbClr val="000000"/>
                          </a:solidFill>
                          <a:effectLst/>
                          <a:latin typeface="ＭＳ 明朝"/>
                        </a:rPr>
                        <a:t>番　　　　号</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w="12700" cap="flat" cmpd="sng" algn="ctr">
                      <a:solidFill>
                        <a:srgbClr val="000000"/>
                      </a:solidFill>
                      <a:prstDash val="solid"/>
                      <a:round/>
                      <a:headEnd type="none" w="med" len="med"/>
                      <a:tailEnd type="none" w="med" len="med"/>
                    </a:lnR>
                    <a:lnT>
                      <a:noFill/>
                    </a:lnT>
                    <a:lnB>
                      <a:noFill/>
                    </a:lnB>
                  </a:tcPr>
                </a:tc>
                <a:tc rowSpan="3"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rowSpan="2" gridSpan="6">
                  <a:txBody>
                    <a:bodyPr/>
                    <a:lstStyle/>
                    <a:p>
                      <a:pPr algn="ctr" fontAlgn="ctr"/>
                      <a:r>
                        <a:rPr lang="ja-JP" altLang="en-US" sz="500" b="0" i="0" u="none" strike="noStrike">
                          <a:solidFill>
                            <a:srgbClr val="000000"/>
                          </a:solidFill>
                          <a:effectLst/>
                          <a:latin typeface="ＭＳ 明朝"/>
                        </a:rPr>
                        <a:t>フリガナ</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24">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rowSpan="3" gridSpan="6">
                  <a:txBody>
                    <a:bodyPr/>
                    <a:lstStyle/>
                    <a:p>
                      <a:pPr algn="ctr" fontAlgn="ctr"/>
                      <a:r>
                        <a:rPr lang="ja-JP" altLang="en-US" sz="500" b="0" i="0" u="none" strike="noStrike">
                          <a:solidFill>
                            <a:srgbClr val="000000"/>
                          </a:solidFill>
                          <a:effectLst/>
                          <a:latin typeface="ＭＳ 明朝"/>
                        </a:rPr>
                        <a:t>氏　　　　名</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gridSpan="24">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rowSpan="2" gridSpan="6">
                  <a:txBody>
                    <a:bodyPr/>
                    <a:lstStyle/>
                    <a:p>
                      <a:pPr algn="ctr" fontAlgn="ctr"/>
                      <a:r>
                        <a:rPr lang="ja-JP" altLang="en-US" sz="500" b="0" i="0" u="none" strike="noStrike">
                          <a:solidFill>
                            <a:srgbClr val="000000"/>
                          </a:solidFill>
                          <a:effectLst/>
                          <a:latin typeface="ＭＳ 明朝"/>
                        </a:rPr>
                        <a:t>生 年 月 日</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18">
                  <a:txBody>
                    <a:bodyPr/>
                    <a:lstStyle/>
                    <a:p>
                      <a:pPr algn="l" fontAlgn="ctr"/>
                      <a:r>
                        <a:rPr lang="ja-JP" altLang="en-US" sz="500" b="0" i="0" u="none" strike="noStrike">
                          <a:solidFill>
                            <a:srgbClr val="000000"/>
                          </a:solidFill>
                          <a:effectLst/>
                          <a:latin typeface="ＭＳ 明朝"/>
                        </a:rPr>
                        <a:t>　明・大・昭　　　　　年　　　　月　　　　日</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6">
                  <a:txBody>
                    <a:bodyPr/>
                    <a:lstStyle/>
                    <a:p>
                      <a:pPr algn="ctr" fontAlgn="ctr"/>
                      <a:r>
                        <a:rPr lang="ja-JP" altLang="en-US" sz="500" b="0" i="0" u="none" strike="noStrike">
                          <a:solidFill>
                            <a:srgbClr val="000000"/>
                          </a:solidFill>
                          <a:effectLst/>
                          <a:latin typeface="ＭＳ 明朝"/>
                        </a:rPr>
                        <a:t>男　・　女</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1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rowSpan="5" gridSpan="6">
                  <a:txBody>
                    <a:bodyPr/>
                    <a:lstStyle/>
                    <a:p>
                      <a:pPr algn="ctr" fontAlgn="ctr"/>
                      <a:r>
                        <a:rPr lang="ja-JP" altLang="en-US" sz="500" b="0" i="0" u="none" strike="noStrike">
                          <a:solidFill>
                            <a:srgbClr val="000000"/>
                          </a:solidFill>
                          <a:effectLst/>
                          <a:latin typeface="ＭＳ 明朝"/>
                        </a:rPr>
                        <a:t>住　　　　所</a:t>
                      </a:r>
                      <a:br>
                        <a:rPr lang="ja-JP" altLang="en-US" sz="500" b="0" i="0" u="none" strike="noStrike">
                          <a:solidFill>
                            <a:srgbClr val="000000"/>
                          </a:solidFill>
                          <a:effectLst/>
                          <a:latin typeface="ＭＳ 明朝"/>
                        </a:rPr>
                      </a:br>
                      <a:r>
                        <a:rPr lang="ja-JP" altLang="en-US" sz="500" b="0" i="0" u="none" strike="noStrike">
                          <a:solidFill>
                            <a:srgbClr val="000000"/>
                          </a:solidFill>
                          <a:effectLst/>
                          <a:latin typeface="ＭＳ 明朝"/>
                        </a:rPr>
                        <a:t/>
                      </a:r>
                      <a:br>
                        <a:rPr lang="ja-JP" altLang="en-US" sz="500" b="0" i="0" u="none" strike="noStrike">
                          <a:solidFill>
                            <a:srgbClr val="000000"/>
                          </a:solidFill>
                          <a:effectLst/>
                          <a:latin typeface="ＭＳ 明朝"/>
                        </a:rPr>
                      </a:br>
                      <a:r>
                        <a:rPr lang="ja-JP" altLang="en-US" sz="500" b="0" i="0" u="none" strike="noStrike">
                          <a:solidFill>
                            <a:srgbClr val="000000"/>
                          </a:solidFill>
                          <a:effectLst/>
                          <a:latin typeface="ＭＳ 明朝"/>
                        </a:rPr>
                        <a:t/>
                      </a:r>
                      <a:br>
                        <a:rPr lang="ja-JP" altLang="en-US" sz="500" b="0" i="0" u="none" strike="noStrike">
                          <a:solidFill>
                            <a:srgbClr val="000000"/>
                          </a:solidFill>
                          <a:effectLst/>
                          <a:latin typeface="ＭＳ 明朝"/>
                        </a:rPr>
                      </a:br>
                      <a:r>
                        <a:rPr lang="ja-JP" altLang="en-US" sz="500" b="0" i="0" u="none" strike="noStrike">
                          <a:solidFill>
                            <a:srgbClr val="000000"/>
                          </a:solidFill>
                          <a:effectLst/>
                          <a:latin typeface="ＭＳ 明朝"/>
                        </a:rPr>
                        <a:t>（転出先予定）</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gridSpan="24">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rowSpan="2" gridSpan="6">
                  <a:txBody>
                    <a:bodyPr/>
                    <a:lstStyle/>
                    <a:p>
                      <a:pPr algn="ctr" fontAlgn="ctr"/>
                      <a:r>
                        <a:rPr lang="zh-TW" altLang="en-US" sz="500" b="0" i="0" u="none" strike="noStrike">
                          <a:solidFill>
                            <a:srgbClr val="000000"/>
                          </a:solidFill>
                          <a:effectLst/>
                          <a:latin typeface="ＭＳ 明朝"/>
                        </a:rPr>
                        <a:t>異 動 予 定 日</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24">
                  <a:txBody>
                    <a:bodyPr/>
                    <a:lstStyle/>
                    <a:p>
                      <a:pPr algn="l" fontAlgn="ctr"/>
                      <a:r>
                        <a:rPr lang="ja-JP" altLang="en-US" sz="500" b="0" i="0" u="none" strike="noStrike">
                          <a:solidFill>
                            <a:srgbClr val="000000"/>
                          </a:solidFill>
                          <a:effectLst/>
                          <a:latin typeface="ＭＳ 明朝"/>
                        </a:rPr>
                        <a:t>　　　　平成　　　　　年　　　　月　　　　日</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4" gridSpan="32">
                  <a:txBody>
                    <a:bodyPr/>
                    <a:lstStyle/>
                    <a:p>
                      <a:pPr algn="l" fontAlgn="ctr"/>
                      <a:r>
                        <a:rPr lang="ja-JP" altLang="en-US" sz="500" b="0" i="0" u="none" strike="noStrike">
                          <a:solidFill>
                            <a:srgbClr val="000000"/>
                          </a:solidFill>
                          <a:effectLst/>
                          <a:latin typeface="ＭＳ 明朝"/>
                        </a:rPr>
                        <a:t>　上記の者は、介護保険の要介護認定・要支援認定等を次のとおり受けている（申請中の）者である</a:t>
                      </a:r>
                      <a:br>
                        <a:rPr lang="ja-JP" altLang="en-US" sz="500" b="0" i="0" u="none" strike="noStrike">
                          <a:solidFill>
                            <a:srgbClr val="000000"/>
                          </a:solidFill>
                          <a:effectLst/>
                          <a:latin typeface="ＭＳ 明朝"/>
                        </a:rPr>
                      </a:br>
                      <a:r>
                        <a:rPr lang="ja-JP" altLang="en-US" sz="500" b="0" i="0" u="none" strike="noStrike">
                          <a:solidFill>
                            <a:srgbClr val="000000"/>
                          </a:solidFill>
                          <a:effectLst/>
                          <a:latin typeface="ＭＳ 明朝"/>
                        </a:rPr>
                        <a:t>ことを証する。</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gridSpan="9">
                  <a:txBody>
                    <a:bodyPr/>
                    <a:lstStyle/>
                    <a:p>
                      <a:pPr algn="ctr" fontAlgn="ctr"/>
                      <a:r>
                        <a:rPr lang="ja-JP" altLang="en-US" sz="500" b="0" i="0" u="none" strike="noStrike">
                          <a:solidFill>
                            <a:srgbClr val="000000"/>
                          </a:solidFill>
                          <a:effectLst/>
                          <a:latin typeface="ＭＳ 明朝"/>
                        </a:rPr>
                        <a:t>平成　　年　　月　　日</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gridSpan="2">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9"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rowSpan="2" gridSpan="10">
                  <a:txBody>
                    <a:bodyPr/>
                    <a:lstStyle/>
                    <a:p>
                      <a:pPr algn="r" fontAlgn="ctr"/>
                      <a:r>
                        <a:rPr lang="zh-TW" altLang="en-US" sz="500" b="0" i="0" u="none" strike="noStrike">
                          <a:solidFill>
                            <a:srgbClr val="000000"/>
                          </a:solidFill>
                          <a:effectLst/>
                          <a:latin typeface="ＭＳ 明朝"/>
                        </a:rPr>
                        <a:t>○　○　市　（町　村）　長</a:t>
                      </a:r>
                    </a:p>
                  </a:txBody>
                  <a:tcPr marL="4623" marR="4623" marT="4623" marB="0" anchor="ctr">
                    <a:lnL>
                      <a:noFill/>
                    </a:lnL>
                    <a:lnR>
                      <a:noFill/>
                    </a:lnR>
                    <a:lnT>
                      <a:noFill/>
                    </a:lnT>
                    <a:lnB>
                      <a:noFill/>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rowSpan="3" gridSpan="4">
                  <a:txBody>
                    <a:bodyPr/>
                    <a:lstStyle/>
                    <a:p>
                      <a:pPr algn="ctr" fontAlgn="ctr"/>
                      <a:r>
                        <a:rPr lang="ja-JP" altLang="en-US" sz="500" b="0" i="0" u="none" strike="noStrike">
                          <a:solidFill>
                            <a:srgbClr val="000000"/>
                          </a:solidFill>
                          <a:effectLst/>
                          <a:latin typeface="ＭＳ 明朝"/>
                        </a:rPr>
                        <a:t>公印</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hMerge="1">
                  <a:txBody>
                    <a:bodyPr/>
                    <a:lstStyle/>
                    <a:p>
                      <a:endParaRPr kumimoji="1" lang="ja-JP" altLang="en-US"/>
                    </a:p>
                  </a:txBody>
                  <a:tcPr/>
                </a:tc>
                <a:tc rowSpan="3" h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gridSpan="10"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gridSpan="14">
                  <a:txBody>
                    <a:bodyPr/>
                    <a:lstStyle/>
                    <a:p>
                      <a:pPr algn="ctr" fontAlgn="ctr"/>
                      <a:r>
                        <a:rPr lang="ja-JP" altLang="en-US" sz="500" b="0" i="0" u="none" strike="noStrike">
                          <a:solidFill>
                            <a:srgbClr val="000000"/>
                          </a:solidFill>
                          <a:effectLst/>
                          <a:latin typeface="ＭＳ 明朝"/>
                        </a:rPr>
                        <a:t>認定済　　・　　申請中</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4">
                  <a:txBody>
                    <a:bodyPr/>
                    <a:lstStyle/>
                    <a:p>
                      <a:pPr algn="ctr" fontAlgn="ctr"/>
                      <a:r>
                        <a:rPr lang="ja-JP" altLang="en-US" sz="500" b="0" i="0" u="none" strike="noStrike">
                          <a:solidFill>
                            <a:srgbClr val="000000"/>
                          </a:solidFill>
                          <a:effectLst/>
                          <a:latin typeface="ＭＳ 明朝"/>
                        </a:rPr>
                        <a:t>申請年月日</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14">
                  <a:txBody>
                    <a:bodyPr/>
                    <a:lstStyle/>
                    <a:p>
                      <a:pPr algn="ctr" fontAlgn="ctr"/>
                      <a:r>
                        <a:rPr lang="en-US" altLang="ja-JP" sz="500" b="0" i="0" u="none" strike="noStrike">
                          <a:solidFill>
                            <a:srgbClr val="000000"/>
                          </a:solidFill>
                          <a:effectLst/>
                          <a:latin typeface="ＭＳ 明朝"/>
                        </a:rPr>
                        <a:t>.</a:t>
                      </a:r>
                      <a:r>
                        <a:rPr lang="ja-JP" altLang="en-US" sz="500" b="0" i="0" u="none" strike="noStrike">
                          <a:solidFill>
                            <a:srgbClr val="000000"/>
                          </a:solidFill>
                          <a:effectLst/>
                          <a:latin typeface="ＭＳ 明朝"/>
                        </a:rPr>
                        <a:t>　　　　　　　</a:t>
                      </a:r>
                      <a:r>
                        <a:rPr lang="en-US" altLang="ja-JP" sz="500" b="0" i="0" u="none" strike="noStrike">
                          <a:solidFill>
                            <a:srgbClr val="000000"/>
                          </a:solidFill>
                          <a:effectLst/>
                          <a:latin typeface="ＭＳ 明朝"/>
                        </a:rPr>
                        <a:t>.</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gridSpan="7">
                  <a:txBody>
                    <a:bodyPr/>
                    <a:lstStyle/>
                    <a:p>
                      <a:pPr algn="ctr" fontAlgn="ctr"/>
                      <a:r>
                        <a:rPr lang="ja-JP" altLang="en-US" sz="500" b="0" i="0" u="none" strike="noStrike">
                          <a:solidFill>
                            <a:srgbClr val="000000"/>
                          </a:solidFill>
                          <a:effectLst/>
                          <a:latin typeface="ＭＳ 明朝"/>
                        </a:rPr>
                        <a:t>要介護状態区分</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7">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4">
                  <a:txBody>
                    <a:bodyPr/>
                    <a:lstStyle/>
                    <a:p>
                      <a:pPr algn="ctr" fontAlgn="ctr"/>
                      <a:r>
                        <a:rPr lang="ja-JP" altLang="en-US" sz="500" b="0" i="0" u="none" strike="noStrike">
                          <a:solidFill>
                            <a:srgbClr val="000000"/>
                          </a:solidFill>
                          <a:effectLst/>
                          <a:latin typeface="ＭＳ 明朝"/>
                        </a:rPr>
                        <a:t>認定年月日</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14">
                  <a:txBody>
                    <a:bodyPr/>
                    <a:lstStyle/>
                    <a:p>
                      <a:pPr algn="ctr" fontAlgn="ctr"/>
                      <a:r>
                        <a:rPr lang="en-US" altLang="ja-JP" sz="500" b="0" i="0" u="none" strike="noStrike">
                          <a:solidFill>
                            <a:srgbClr val="000000"/>
                          </a:solidFill>
                          <a:effectLst/>
                          <a:latin typeface="ＭＳ 明朝"/>
                        </a:rPr>
                        <a:t>.</a:t>
                      </a:r>
                      <a:r>
                        <a:rPr lang="ja-JP" altLang="en-US" sz="500" b="0" i="0" u="none" strike="noStrike">
                          <a:solidFill>
                            <a:srgbClr val="000000"/>
                          </a:solidFill>
                          <a:effectLst/>
                          <a:latin typeface="ＭＳ 明朝"/>
                        </a:rPr>
                        <a:t>　　　　　　　</a:t>
                      </a:r>
                      <a:r>
                        <a:rPr lang="en-US" altLang="ja-JP" sz="500" b="0" i="0" u="none" strike="noStrike">
                          <a:solidFill>
                            <a:srgbClr val="000000"/>
                          </a:solidFill>
                          <a:effectLst/>
                          <a:latin typeface="ＭＳ 明朝"/>
                        </a:rPr>
                        <a:t>.</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1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gridSpan="7">
                  <a:txBody>
                    <a:bodyPr/>
                    <a:lstStyle/>
                    <a:p>
                      <a:pPr algn="ctr" fontAlgn="ctr"/>
                      <a:r>
                        <a:rPr lang="ja-JP" altLang="en-US" sz="500" b="0" i="0" u="none" strike="noStrike">
                          <a:solidFill>
                            <a:srgbClr val="000000"/>
                          </a:solidFill>
                          <a:effectLst/>
                          <a:latin typeface="ＭＳ 明朝"/>
                        </a:rPr>
                        <a:t>認定の有効期間</a:t>
                      </a:r>
                    </a:p>
                  </a:txBody>
                  <a:tcPr marL="4623" marR="4623" marT="46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25">
                  <a:txBody>
                    <a:bodyPr/>
                    <a:lstStyle/>
                    <a:p>
                      <a:pPr algn="ctr" fontAlgn="ctr"/>
                      <a:r>
                        <a:rPr lang="ja-JP" altLang="en-US" sz="500" b="0" i="0" u="none" strike="noStrike">
                          <a:solidFill>
                            <a:srgbClr val="000000"/>
                          </a:solidFill>
                          <a:effectLst/>
                          <a:latin typeface="ＭＳ 明朝"/>
                        </a:rPr>
                        <a:t>　平成　　　年　　　月　　　日から平成　　　年　　　月　　　日まで有効</a:t>
                      </a:r>
                    </a:p>
                  </a:txBody>
                  <a:tcPr marL="4623" marR="4623" marT="4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gridSpan="7">
                  <a:txBody>
                    <a:bodyPr/>
                    <a:lstStyle/>
                    <a:p>
                      <a:pPr algn="ctr" fontAlgn="ctr"/>
                      <a:r>
                        <a:rPr lang="ja-JP" altLang="en-US" sz="500" b="0" i="0" u="none" strike="noStrike">
                          <a:solidFill>
                            <a:srgbClr val="000000"/>
                          </a:solidFill>
                          <a:effectLst/>
                          <a:latin typeface="ＭＳ 明朝"/>
                        </a:rPr>
                        <a:t>利用者の負担割合</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gridSpan="25">
                  <a:txBody>
                    <a:bodyPr/>
                    <a:lstStyle/>
                    <a:p>
                      <a:pPr algn="l" fontAlgn="ctr"/>
                      <a:r>
                        <a:rPr lang="ja-JP" altLang="en-US" sz="500" b="0" i="0" u="none" strike="noStrike">
                          <a:solidFill>
                            <a:srgbClr val="000000"/>
                          </a:solidFill>
                          <a:effectLst/>
                          <a:latin typeface="ＭＳ 明朝"/>
                        </a:rPr>
                        <a:t>　　　　　割（　　　　　　）　　　　　　　　（住所移転前の負担割合）</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6" gridSpan="7">
                  <a:txBody>
                    <a:bodyPr/>
                    <a:lstStyle/>
                    <a:p>
                      <a:pPr algn="l" fontAlgn="ctr"/>
                      <a:r>
                        <a:rPr lang="ja-JP" altLang="en-US" sz="500" b="0" i="0" u="none" strike="noStrike">
                          <a:solidFill>
                            <a:srgbClr val="000000"/>
                          </a:solidFill>
                          <a:effectLst/>
                          <a:latin typeface="ＭＳ 明朝"/>
                        </a:rPr>
                        <a:t>   介護認定審査会 </a:t>
                      </a:r>
                      <a:br>
                        <a:rPr lang="ja-JP" altLang="en-US" sz="500" b="0" i="0" u="none" strike="noStrike">
                          <a:solidFill>
                            <a:srgbClr val="000000"/>
                          </a:solidFill>
                          <a:effectLst/>
                          <a:latin typeface="ＭＳ 明朝"/>
                        </a:rPr>
                      </a:br>
                      <a:r>
                        <a:rPr lang="ja-JP" altLang="en-US" sz="500" b="0" i="0" u="none" strike="noStrike">
                          <a:solidFill>
                            <a:srgbClr val="000000"/>
                          </a:solidFill>
                          <a:effectLst/>
                          <a:latin typeface="ＭＳ 明朝"/>
                        </a:rPr>
                        <a:t>   の意見</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gridSpan="25">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6" gridSpan="7">
                  <a:txBody>
                    <a:bodyPr/>
                    <a:lstStyle/>
                    <a:p>
                      <a:pPr algn="ctr" fontAlgn="ctr"/>
                      <a:r>
                        <a:rPr lang="zh-TW" altLang="en-US" sz="500" b="0" i="0" u="none" strike="noStrike">
                          <a:solidFill>
                            <a:srgbClr val="000000"/>
                          </a:solidFill>
                          <a:effectLst/>
                          <a:latin typeface="ＭＳ 明朝"/>
                        </a:rPr>
                        <a:t>備　　 　　考</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gridSpan="25">
                  <a:txBody>
                    <a:bodyPr/>
                    <a:lstStyle/>
                    <a:p>
                      <a:pPr algn="ctr"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rowSpan="6"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gridSpan="25"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500" b="0" i="0" u="none" strike="noStrike">
                        <a:solidFill>
                          <a:srgbClr val="000000"/>
                        </a:solidFill>
                        <a:effectLst/>
                        <a:latin typeface="ＭＳ 明朝"/>
                      </a:endParaRP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a:noFill/>
                    </a:lnB>
                  </a:tcPr>
                </a:tc>
                <a:tc rowSpan="2" gridSpan="32">
                  <a:txBody>
                    <a:bodyPr/>
                    <a:lstStyle/>
                    <a:p>
                      <a:pPr algn="l" fontAlgn="ctr"/>
                      <a:r>
                        <a:rPr lang="ja-JP" altLang="en-US" sz="500" b="0" i="0" u="none" strike="noStrike">
                          <a:solidFill>
                            <a:srgbClr val="000000"/>
                          </a:solidFill>
                          <a:effectLst/>
                          <a:latin typeface="ＭＳ 明朝"/>
                        </a:rPr>
                        <a:t>裏面に注意事項を記入</a:t>
                      </a:r>
                    </a:p>
                  </a:txBody>
                  <a:tcPr marL="4623" marR="4623" marT="4623" marB="0" anchor="ctr">
                    <a:lnL>
                      <a:noFill/>
                    </a:lnL>
                    <a:lnR>
                      <a:noFill/>
                    </a:lnR>
                    <a:lnT>
                      <a:noFill/>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l" fontAlgn="ctr"/>
                      <a:r>
                        <a:rPr lang="ja-JP" altLang="en-US" sz="500" b="0" i="0" u="none" strike="noStrike">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a:noFill/>
                    </a:lnB>
                  </a:tcPr>
                </a:tc>
              </a:tr>
              <a:tr h="82290">
                <a:tc>
                  <a:txBody>
                    <a:bodyPr/>
                    <a:lstStyle/>
                    <a:p>
                      <a:pPr algn="l" fontAlgn="ctr"/>
                      <a:r>
                        <a:rPr lang="ja-JP" altLang="en-US" sz="500" b="0" i="0" u="none" strike="noStrike">
                          <a:solidFill>
                            <a:srgbClr val="000000"/>
                          </a:solidFill>
                          <a:effectLst/>
                          <a:latin typeface="ＭＳ 明朝"/>
                        </a:rPr>
                        <a:t>　</a:t>
                      </a:r>
                    </a:p>
                  </a:txBody>
                  <a:tcPr marL="4623" marR="4623" marT="462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32"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500" b="0" i="0" u="none" strike="noStrike" dirty="0">
                          <a:solidFill>
                            <a:srgbClr val="000000"/>
                          </a:solidFill>
                          <a:effectLst/>
                          <a:latin typeface="ＭＳ 明朝"/>
                        </a:rPr>
                        <a:t>　</a:t>
                      </a:r>
                    </a:p>
                  </a:txBody>
                  <a:tcPr marL="4623" marR="4623" marT="462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7" name="正方形/長方形 6"/>
          <p:cNvSpPr/>
          <p:nvPr/>
        </p:nvSpPr>
        <p:spPr>
          <a:xfrm>
            <a:off x="2766667" y="5244955"/>
            <a:ext cx="36004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33832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21</a:t>
            </a:fld>
            <a:endParaRPr lang="ja-JP" altLang="en-US">
              <a:solidFill>
                <a:prstClr val="black">
                  <a:tint val="75000"/>
                </a:prstClr>
              </a:solidFill>
            </a:endParaRPr>
          </a:p>
        </p:txBody>
      </p:sp>
      <p:sp>
        <p:nvSpPr>
          <p:cNvPr id="6" name="正方形/長方形 5"/>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t>テキスト・認定ソフトの変更について</a:t>
            </a:r>
            <a:endParaRPr lang="en-US" altLang="ja-JP" sz="3200" dirty="0" smtClean="0"/>
          </a:p>
        </p:txBody>
      </p:sp>
      <p:sp>
        <p:nvSpPr>
          <p:cNvPr id="2" name="テキスト ボックス 1"/>
          <p:cNvSpPr txBox="1"/>
          <p:nvPr/>
        </p:nvSpPr>
        <p:spPr>
          <a:xfrm>
            <a:off x="272480" y="908720"/>
            <a:ext cx="8784976" cy="5262979"/>
          </a:xfrm>
          <a:prstGeom prst="rect">
            <a:avLst/>
          </a:prstGeom>
          <a:noFill/>
        </p:spPr>
        <p:txBody>
          <a:bodyPr wrap="square" rtlCol="0">
            <a:spAutoFit/>
          </a:bodyPr>
          <a:lstStyle/>
          <a:p>
            <a:r>
              <a:rPr lang="ja-JP" altLang="en-US" sz="2400" dirty="0" smtClean="0"/>
              <a:t>⑴</a:t>
            </a:r>
            <a:r>
              <a:rPr lang="ja-JP" altLang="en-US" sz="2400" dirty="0"/>
              <a:t>　認定調査員テキスト２００９改訂版及び認定審査会委員テキスト２００９改訂版の見直しに関して</a:t>
            </a:r>
          </a:p>
          <a:p>
            <a:endParaRPr lang="en-US" altLang="ja-JP" sz="2400" dirty="0" smtClean="0"/>
          </a:p>
          <a:p>
            <a:r>
              <a:rPr lang="ja-JP" altLang="en-US" sz="2400" dirty="0"/>
              <a:t>・</a:t>
            </a:r>
            <a:r>
              <a:rPr lang="ja-JP" altLang="en-US" sz="2400" dirty="0" smtClean="0"/>
              <a:t>認定</a:t>
            </a:r>
            <a:r>
              <a:rPr lang="ja-JP" altLang="en-US" sz="2400" dirty="0"/>
              <a:t>調査員テキスト２００９改訂版及び認定審査会委員テキスト２００９改訂版について、今回の制度改正に伴い</a:t>
            </a:r>
            <a:r>
              <a:rPr lang="ja-JP" altLang="en-US" sz="2400" dirty="0" smtClean="0"/>
              <a:t>、改訂を行った。</a:t>
            </a:r>
            <a:endParaRPr lang="en-US" altLang="ja-JP" sz="2400" dirty="0" smtClean="0"/>
          </a:p>
          <a:p>
            <a:r>
              <a:rPr lang="ja-JP" altLang="en-US" sz="2400" dirty="0"/>
              <a:t>　</a:t>
            </a:r>
            <a:r>
              <a:rPr lang="ja-JP" altLang="en-US" sz="2400" dirty="0" smtClean="0"/>
              <a:t>改訂後</a:t>
            </a:r>
            <a:r>
              <a:rPr lang="ja-JP" altLang="en-US" sz="2400" dirty="0"/>
              <a:t>のテキストについては</a:t>
            </a:r>
            <a:r>
              <a:rPr lang="ja-JP" altLang="en-US" sz="2400" dirty="0" smtClean="0"/>
              <a:t>、厚生</a:t>
            </a:r>
            <a:r>
              <a:rPr lang="ja-JP" altLang="en-US" sz="2400" dirty="0"/>
              <a:t>労働省</a:t>
            </a:r>
            <a:r>
              <a:rPr lang="ja-JP" altLang="en-US" sz="2400" dirty="0" smtClean="0"/>
              <a:t>ホームページ及び要介護認定適正化事業ホームページに掲載を行っている。</a:t>
            </a:r>
            <a:endParaRPr lang="ja-JP" altLang="en-US" sz="2400" dirty="0"/>
          </a:p>
          <a:p>
            <a:r>
              <a:rPr lang="ja-JP" altLang="en-US" sz="2400" dirty="0"/>
              <a:t> </a:t>
            </a:r>
          </a:p>
          <a:p>
            <a:r>
              <a:rPr lang="ja-JP" altLang="en-US" sz="2400" dirty="0" smtClean="0"/>
              <a:t>⑵</a:t>
            </a:r>
            <a:r>
              <a:rPr lang="ja-JP" altLang="en-US" sz="2400" dirty="0"/>
              <a:t>　認定ソフト２００９（ＳＰ４）の配布について</a:t>
            </a:r>
          </a:p>
          <a:p>
            <a:endParaRPr lang="en-US" altLang="ja-JP" sz="2400" dirty="0" smtClean="0"/>
          </a:p>
          <a:p>
            <a:r>
              <a:rPr lang="ja-JP" altLang="en-US" sz="2400" dirty="0"/>
              <a:t>・</a:t>
            </a:r>
            <a:r>
              <a:rPr lang="ja-JP" altLang="en-US" sz="2400" dirty="0" smtClean="0"/>
              <a:t>今回</a:t>
            </a:r>
            <a:r>
              <a:rPr lang="ja-JP" altLang="en-US" sz="2400" dirty="0"/>
              <a:t>の制度改正に対応した、「認定ソフト２００９（ＳＰ４）」を３月中旬頃に</a:t>
            </a:r>
            <a:r>
              <a:rPr lang="ja-JP" altLang="en-US" sz="2400" dirty="0" smtClean="0"/>
              <a:t>配布した。</a:t>
            </a:r>
            <a:endParaRPr lang="en-US" altLang="ja-JP" sz="2400" dirty="0" smtClean="0"/>
          </a:p>
          <a:p>
            <a:r>
              <a:rPr lang="ja-JP" altLang="en-US" sz="2400" dirty="0"/>
              <a:t>　</a:t>
            </a:r>
            <a:r>
              <a:rPr lang="ja-JP" altLang="en-US" sz="2400" dirty="0" smtClean="0"/>
              <a:t>既に対応頂いている自治体も多いと思われるが、未対応の自治体については、速やかに導入頂けるよう、改めてお願いしたい。</a:t>
            </a:r>
            <a:endParaRPr lang="ja-JP" altLang="en-US" sz="2400" dirty="0"/>
          </a:p>
        </p:txBody>
      </p:sp>
    </p:spTree>
    <p:extLst>
      <p:ext uri="{BB962C8B-B14F-4D97-AF65-F5344CB8AC3E}">
        <p14:creationId xmlns:p14="http://schemas.microsoft.com/office/powerpoint/2010/main" xmlns="" val="1254704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5021" y="2565287"/>
            <a:ext cx="9007505" cy="584733"/>
          </a:xfrm>
        </p:spPr>
        <p:txBody>
          <a:bodyPr wrap="none">
            <a:spAutoFit/>
          </a:bodyPr>
          <a:lstStyle/>
          <a:p>
            <a:pPr fontAlgn="base">
              <a:spcAft>
                <a:spcPct val="0"/>
              </a:spcAft>
            </a:pPr>
            <a:r>
              <a:rPr lang="ja-JP" altLang="en-US" sz="3200" dirty="0" smtClean="0">
                <a:latin typeface="HG丸ｺﾞｼｯｸM-PRO" pitchFamily="50" charset="-128"/>
                <a:ea typeface="HG丸ｺﾞｼｯｸM-PRO" pitchFamily="50" charset="-128"/>
              </a:rPr>
              <a:t>　２</a:t>
            </a:r>
            <a:r>
              <a:rPr lang="en-US" altLang="ja-JP" sz="3200" dirty="0" smtClean="0">
                <a:latin typeface="HG丸ｺﾞｼｯｸM-PRO" pitchFamily="50" charset="-128"/>
                <a:ea typeface="HG丸ｺﾞｼｯｸM-PRO" pitchFamily="50" charset="-128"/>
              </a:rPr>
              <a:t>-</a:t>
            </a:r>
            <a:r>
              <a:rPr lang="ja-JP" altLang="en-US" sz="3200" dirty="0">
                <a:latin typeface="HG丸ｺﾞｼｯｸM-PRO" pitchFamily="50" charset="-128"/>
                <a:ea typeface="HG丸ｺﾞｼｯｸM-PRO" pitchFamily="50" charset="-128"/>
              </a:rPr>
              <a:t>３</a:t>
            </a:r>
            <a:r>
              <a:rPr lang="ja-JP" altLang="en-US" sz="3200" dirty="0" smtClean="0">
                <a:latin typeface="HG丸ｺﾞｼｯｸM-PRO" pitchFamily="50" charset="-128"/>
                <a:ea typeface="HG丸ｺﾞｼｯｸM-PRO" pitchFamily="50" charset="-128"/>
              </a:rPr>
              <a:t>末期</a:t>
            </a:r>
            <a:r>
              <a:rPr lang="ja-JP" altLang="en-US" sz="3200" dirty="0">
                <a:latin typeface="HG丸ｺﾞｼｯｸM-PRO" pitchFamily="50" charset="-128"/>
                <a:ea typeface="HG丸ｺﾞｼｯｸM-PRO" pitchFamily="50" charset="-128"/>
              </a:rPr>
              <a:t>がん等の方へ</a:t>
            </a:r>
            <a:r>
              <a:rPr lang="ja-JP" altLang="en-US" sz="3200" dirty="0" smtClean="0">
                <a:latin typeface="HG丸ｺﾞｼｯｸM-PRO" pitchFamily="50" charset="-128"/>
                <a:ea typeface="HG丸ｺﾞｼｯｸM-PRO" pitchFamily="50" charset="-128"/>
              </a:rPr>
              <a:t>の要介護</a:t>
            </a:r>
            <a:r>
              <a:rPr lang="ja-JP" altLang="en-US" sz="3200" dirty="0">
                <a:latin typeface="HG丸ｺﾞｼｯｸM-PRO" pitchFamily="50" charset="-128"/>
                <a:ea typeface="HG丸ｺﾞｼｯｸM-PRO" pitchFamily="50" charset="-128"/>
              </a:rPr>
              <a:t>認定に</a:t>
            </a:r>
            <a:r>
              <a:rPr lang="ja-JP" altLang="en-US" sz="3200" dirty="0" smtClean="0">
                <a:latin typeface="HG丸ｺﾞｼｯｸM-PRO" pitchFamily="50" charset="-128"/>
                <a:ea typeface="HG丸ｺﾞｼｯｸM-PRO" pitchFamily="50" charset="-128"/>
              </a:rPr>
              <a:t>ついて</a:t>
            </a:r>
            <a:endParaRPr lang="ja-JP" altLang="en-US" sz="3200" dirty="0">
              <a:latin typeface="HG丸ｺﾞｼｯｸM-PRO" pitchFamily="50" charset="-128"/>
              <a:ea typeface="HG丸ｺﾞｼｯｸM-PRO" pitchFamily="50" charset="-128"/>
            </a:endParaRPr>
          </a:p>
        </p:txBody>
      </p:sp>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22</a:t>
            </a:fld>
            <a:endParaRPr lang="ja-JP" altLang="en-US" dirty="0">
              <a:solidFill>
                <a:prstClr val="black">
                  <a:tint val="75000"/>
                </a:prstClr>
              </a:solidFill>
            </a:endParaRPr>
          </a:p>
        </p:txBody>
      </p:sp>
    </p:spTree>
    <p:extLst>
      <p:ext uri="{BB962C8B-B14F-4D97-AF65-F5344CB8AC3E}">
        <p14:creationId xmlns:p14="http://schemas.microsoft.com/office/powerpoint/2010/main" xmlns="" val="754631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末期がん等の方への要介護認定について</a:t>
            </a:r>
            <a:endParaRPr lang="ja-JP" altLang="en-US" sz="3200" dirty="0">
              <a:solidFill>
                <a:prstClr val="white"/>
              </a:solidFill>
            </a:endParaRPr>
          </a:p>
        </p:txBody>
      </p:sp>
      <p:sp>
        <p:nvSpPr>
          <p:cNvPr id="4" name="コンテンツ プレースホルダ 5"/>
          <p:cNvSpPr>
            <a:spLocks noGrp="1"/>
          </p:cNvSpPr>
          <p:nvPr>
            <p:ph idx="1"/>
          </p:nvPr>
        </p:nvSpPr>
        <p:spPr>
          <a:xfrm>
            <a:off x="495306" y="1086763"/>
            <a:ext cx="8915400" cy="4792678"/>
          </a:xfrm>
        </p:spPr>
        <p:txBody>
          <a:bodyPr anchor="ctr"/>
          <a:lstStyle/>
          <a:p>
            <a:pPr>
              <a:spcBef>
                <a:spcPts val="400"/>
              </a:spcBef>
            </a:pPr>
            <a:r>
              <a:rPr lang="ja-JP" altLang="en-US" sz="2800" dirty="0" smtClean="0"/>
              <a:t>末期がん等の方は、心身の状況に応じて、迅速に介護サービスの提供が必要となる場合がある。</a:t>
            </a:r>
            <a:endParaRPr lang="en-US" altLang="ja-JP" sz="2800" dirty="0" smtClean="0"/>
          </a:p>
          <a:p>
            <a:pPr>
              <a:spcBef>
                <a:spcPts val="400"/>
              </a:spcBef>
            </a:pPr>
            <a:endParaRPr kumimoji="1" lang="en-US" altLang="ja-JP" sz="2800" dirty="0" smtClean="0"/>
          </a:p>
          <a:p>
            <a:pPr marL="0" indent="0">
              <a:spcBef>
                <a:spcPts val="0"/>
              </a:spcBef>
              <a:buNone/>
            </a:pPr>
            <a:r>
              <a:rPr kumimoji="1" lang="ja-JP" altLang="en-US" sz="2800" dirty="0" smtClean="0"/>
              <a:t>⇒　末期がん等の方で、介護サービスの利用につい</a:t>
            </a:r>
            <a:endParaRPr kumimoji="1" lang="en-US" altLang="ja-JP" sz="2800" dirty="0" smtClean="0"/>
          </a:p>
          <a:p>
            <a:pPr marL="0" indent="0">
              <a:spcBef>
                <a:spcPts val="0"/>
              </a:spcBef>
              <a:buNone/>
            </a:pPr>
            <a:r>
              <a:rPr lang="ja-JP" altLang="en-US" sz="2800" dirty="0"/>
              <a:t>　</a:t>
            </a:r>
            <a:r>
              <a:rPr kumimoji="1" lang="ja-JP" altLang="en-US" sz="2800" dirty="0" err="1" smtClean="0"/>
              <a:t>て</a:t>
            </a:r>
            <a:r>
              <a:rPr kumimoji="1" lang="ja-JP" altLang="en-US" sz="2800" dirty="0" smtClean="0"/>
              <a:t>急を要する場合は、以下の事務連絡の内容に留</a:t>
            </a:r>
            <a:endParaRPr kumimoji="1" lang="en-US" altLang="ja-JP" sz="2800" dirty="0" smtClean="0"/>
          </a:p>
          <a:p>
            <a:pPr marL="0" indent="0">
              <a:spcBef>
                <a:spcPts val="0"/>
              </a:spcBef>
              <a:buNone/>
            </a:pPr>
            <a:r>
              <a:rPr lang="ja-JP" altLang="en-US" sz="2800" dirty="0"/>
              <a:t>　</a:t>
            </a:r>
            <a:r>
              <a:rPr kumimoji="1" lang="ja-JP" altLang="en-US" sz="2800" dirty="0" err="1" smtClean="0"/>
              <a:t>意しつつ</a:t>
            </a:r>
            <a:r>
              <a:rPr kumimoji="1" lang="ja-JP" altLang="en-US" sz="2800" dirty="0" smtClean="0"/>
              <a:t>、適切な要介護認定の実施及び介護サー</a:t>
            </a:r>
            <a:endParaRPr kumimoji="1" lang="en-US" altLang="ja-JP" sz="2800" dirty="0" smtClean="0"/>
          </a:p>
          <a:p>
            <a:pPr marL="0" indent="0">
              <a:spcBef>
                <a:spcPts val="0"/>
              </a:spcBef>
              <a:buNone/>
            </a:pPr>
            <a:r>
              <a:rPr lang="ja-JP" altLang="en-US" sz="2800" dirty="0"/>
              <a:t>　</a:t>
            </a:r>
            <a:r>
              <a:rPr kumimoji="1" lang="ja-JP" altLang="en-US" sz="2800" dirty="0" smtClean="0"/>
              <a:t>ビスの提供を</a:t>
            </a:r>
            <a:r>
              <a:rPr lang="ja-JP" altLang="en-US" sz="2800" dirty="0" smtClean="0"/>
              <a:t>行って頂くようお願いする。</a:t>
            </a:r>
            <a:endParaRPr kumimoji="1" lang="ja-JP" altLang="en-US" sz="2800" dirty="0"/>
          </a:p>
        </p:txBody>
      </p:sp>
      <p:sp>
        <p:nvSpPr>
          <p:cNvPr id="5"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23</a:t>
            </a:fld>
            <a:endParaRPr lang="ja-JP" altLang="en-US" dirty="0">
              <a:solidFill>
                <a:prstClr val="black">
                  <a:tint val="75000"/>
                </a:prstClr>
              </a:solidFill>
            </a:endParaRPr>
          </a:p>
        </p:txBody>
      </p:sp>
    </p:spTree>
    <p:extLst>
      <p:ext uri="{BB962C8B-B14F-4D97-AF65-F5344CB8AC3E}">
        <p14:creationId xmlns:p14="http://schemas.microsoft.com/office/powerpoint/2010/main" xmlns="" val="143329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1"/>
          </p:nvPr>
        </p:nvSpPr>
        <p:spPr/>
        <p:txBody>
          <a:bodyPr/>
          <a:lstStyle/>
          <a:p>
            <a:r>
              <a:rPr kumimoji="1" lang="ja-JP" altLang="en-US" dirty="0" smtClean="0"/>
              <a:t>暫定ケアプランの作成</a:t>
            </a:r>
            <a:endParaRPr kumimoji="1" lang="en-US" altLang="ja-JP" dirty="0" smtClean="0"/>
          </a:p>
          <a:p>
            <a:r>
              <a:rPr lang="ja-JP" altLang="en-US" dirty="0" smtClean="0"/>
              <a:t>迅速な要介護認定の実施</a:t>
            </a:r>
            <a:endParaRPr lang="en-US" altLang="ja-JP" dirty="0" smtClean="0"/>
          </a:p>
          <a:p>
            <a:r>
              <a:rPr kumimoji="1" lang="ja-JP" altLang="en-US" dirty="0" smtClean="0"/>
              <a:t>入院中からの介護サービスと医療機関等との連携</a:t>
            </a:r>
            <a:endParaRPr kumimoji="1" lang="en-US" altLang="ja-JP" dirty="0" smtClean="0"/>
          </a:p>
          <a:p>
            <a:r>
              <a:rPr lang="ja-JP" altLang="en-US" dirty="0" smtClean="0"/>
              <a:t>主治医意見書の診断名欄への「末期がん」の明示</a:t>
            </a:r>
            <a:endParaRPr lang="en-US" altLang="ja-JP" dirty="0" smtClean="0"/>
          </a:p>
          <a:p>
            <a:r>
              <a:rPr lang="ja-JP" altLang="en-US" dirty="0" smtClean="0"/>
              <a:t>区分変更申請の機会の周知</a:t>
            </a:r>
            <a:endParaRPr lang="en-US" altLang="ja-JP" dirty="0" smtClean="0"/>
          </a:p>
        </p:txBody>
      </p:sp>
      <p:sp>
        <p:nvSpPr>
          <p:cNvPr id="3" name="正方形/長方形 2"/>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22</a:t>
            </a:r>
            <a:r>
              <a:rPr lang="ja-JP" altLang="en-US" sz="3200" dirty="0" smtClean="0">
                <a:solidFill>
                  <a:prstClr val="white"/>
                </a:solidFill>
              </a:rPr>
              <a:t>年</a:t>
            </a:r>
            <a:r>
              <a:rPr lang="en-US" altLang="ja-JP" sz="3200" dirty="0" smtClean="0">
                <a:solidFill>
                  <a:prstClr val="white"/>
                </a:solidFill>
              </a:rPr>
              <a:t>4</a:t>
            </a:r>
            <a:r>
              <a:rPr lang="ja-JP" altLang="en-US" sz="3200" dirty="0" smtClean="0">
                <a:solidFill>
                  <a:prstClr val="white"/>
                </a:solidFill>
              </a:rPr>
              <a:t>月</a:t>
            </a:r>
            <a:r>
              <a:rPr lang="en-US" altLang="ja-JP" sz="3200" dirty="0" smtClean="0">
                <a:solidFill>
                  <a:prstClr val="white"/>
                </a:solidFill>
              </a:rPr>
              <a:t>30</a:t>
            </a:r>
            <a:r>
              <a:rPr lang="ja-JP" altLang="en-US" sz="3200" dirty="0" smtClean="0">
                <a:solidFill>
                  <a:prstClr val="white"/>
                </a:solidFill>
              </a:rPr>
              <a:t>日付事務連絡</a:t>
            </a:r>
            <a:endParaRPr lang="ja-JP" altLang="en-US" sz="3200" dirty="0">
              <a:solidFill>
                <a:prstClr val="white"/>
              </a:solidFill>
            </a:endParaRPr>
          </a:p>
        </p:txBody>
      </p:sp>
      <p:sp>
        <p:nvSpPr>
          <p:cNvPr id="4"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24</a:t>
            </a:fld>
            <a:endParaRPr lang="ja-JP" altLang="en-US" dirty="0">
              <a:solidFill>
                <a:prstClr val="black">
                  <a:tint val="75000"/>
                </a:prstClr>
              </a:solidFill>
            </a:endParaRPr>
          </a:p>
        </p:txBody>
      </p:sp>
    </p:spTree>
    <p:extLst>
      <p:ext uri="{BB962C8B-B14F-4D97-AF65-F5344CB8AC3E}">
        <p14:creationId xmlns:p14="http://schemas.microsoft.com/office/powerpoint/2010/main" xmlns="" val="407270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1"/>
          </p:nvPr>
        </p:nvSpPr>
        <p:spPr/>
        <p:txBody>
          <a:bodyPr/>
          <a:lstStyle/>
          <a:p>
            <a:r>
              <a:rPr lang="ja-JP" altLang="en-US" dirty="0" smtClean="0"/>
              <a:t>末期がん等の方への福祉用具の取扱い</a:t>
            </a:r>
            <a:endParaRPr lang="en-US" altLang="ja-JP" dirty="0" smtClean="0"/>
          </a:p>
          <a:p>
            <a:pPr lvl="1"/>
            <a:r>
              <a:rPr kumimoji="1" lang="ja-JP" altLang="en-US" dirty="0" smtClean="0"/>
              <a:t>要支援者及び要介護１の者であっても、末期がんの急速な状態悪化等、疾病その他の原因により状態が急速に悪化することが確実に見込まれる者については市町村判断で福祉用具貸与費の算定が可能</a:t>
            </a:r>
            <a:endParaRPr kumimoji="1" lang="en-US" altLang="ja-JP" dirty="0" smtClean="0"/>
          </a:p>
          <a:p>
            <a:r>
              <a:rPr lang="ja-JP" altLang="en-US" dirty="0" smtClean="0"/>
              <a:t>介護認定審査会が付する意見について</a:t>
            </a:r>
            <a:endParaRPr lang="en-US" altLang="ja-JP" dirty="0" smtClean="0"/>
          </a:p>
          <a:p>
            <a:pPr lvl="1"/>
            <a:r>
              <a:rPr lang="ja-JP" altLang="en-US" dirty="0" smtClean="0"/>
              <a:t>介護認定審査会は、サービスの有効な利用に関する留意事項について意見を付すことができる</a:t>
            </a:r>
            <a:endParaRPr lang="en-US" altLang="ja-JP" dirty="0" smtClean="0"/>
          </a:p>
        </p:txBody>
      </p:sp>
      <p:sp>
        <p:nvSpPr>
          <p:cNvPr id="3" name="正方形/長方形 2"/>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22</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25</a:t>
            </a:r>
            <a:r>
              <a:rPr lang="ja-JP" altLang="en-US" sz="3200" dirty="0" smtClean="0">
                <a:solidFill>
                  <a:prstClr val="white"/>
                </a:solidFill>
              </a:rPr>
              <a:t>日付事務連絡</a:t>
            </a:r>
            <a:endParaRPr lang="ja-JP" altLang="en-US" sz="3200" dirty="0">
              <a:solidFill>
                <a:prstClr val="white"/>
              </a:solidFill>
            </a:endParaRPr>
          </a:p>
        </p:txBody>
      </p:sp>
      <p:sp>
        <p:nvSpPr>
          <p:cNvPr id="4"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25</a:t>
            </a:fld>
            <a:endParaRPr lang="ja-JP" altLang="en-US" dirty="0">
              <a:solidFill>
                <a:prstClr val="black">
                  <a:tint val="75000"/>
                </a:prstClr>
              </a:solidFill>
            </a:endParaRPr>
          </a:p>
        </p:txBody>
      </p:sp>
    </p:spTree>
    <p:extLst>
      <p:ext uri="{BB962C8B-B14F-4D97-AF65-F5344CB8AC3E}">
        <p14:creationId xmlns:p14="http://schemas.microsoft.com/office/powerpoint/2010/main" xmlns="" val="4179429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4"/>
          <p:cNvSpPr>
            <a:spLocks noGrp="1"/>
          </p:cNvSpPr>
          <p:nvPr>
            <p:ph idx="1"/>
          </p:nvPr>
        </p:nvSpPr>
        <p:spPr>
          <a:xfrm>
            <a:off x="495306" y="2419102"/>
            <a:ext cx="9144562" cy="4525963"/>
          </a:xfrm>
        </p:spPr>
        <p:txBody>
          <a:bodyPr>
            <a:normAutofit/>
          </a:bodyPr>
          <a:lstStyle/>
          <a:p>
            <a:r>
              <a:rPr lang="ja-JP" altLang="en-US" sz="2400" dirty="0" smtClean="0"/>
              <a:t>調査方法：介護保険全保険者（</a:t>
            </a:r>
            <a:r>
              <a:rPr lang="en-US" altLang="ja-JP" sz="2400" dirty="0" smtClean="0"/>
              <a:t>1,587</a:t>
            </a:r>
            <a:r>
              <a:rPr lang="ja-JP" altLang="en-US" sz="2400" dirty="0" smtClean="0"/>
              <a:t>）に対するアンケート調査</a:t>
            </a:r>
          </a:p>
          <a:p>
            <a:r>
              <a:rPr lang="ja-JP" altLang="en-US" sz="2400" dirty="0" smtClean="0"/>
              <a:t>調査対象：末期がんと診断された方のうち、平成</a:t>
            </a:r>
            <a:r>
              <a:rPr lang="en-US" altLang="ja-JP" sz="2400" dirty="0" smtClean="0"/>
              <a:t>22</a:t>
            </a:r>
            <a:r>
              <a:rPr lang="ja-JP" altLang="en-US" sz="2400" dirty="0" smtClean="0"/>
              <a:t>年</a:t>
            </a:r>
            <a:r>
              <a:rPr lang="en-US" altLang="ja-JP" sz="2400" dirty="0" smtClean="0"/>
              <a:t>5</a:t>
            </a:r>
            <a:r>
              <a:rPr lang="ja-JP" altLang="en-US" sz="2400" dirty="0" smtClean="0"/>
              <a:t>月～</a:t>
            </a:r>
            <a:r>
              <a:rPr lang="en-US" altLang="ja-JP" sz="2400" dirty="0" smtClean="0"/>
              <a:t>10</a:t>
            </a:r>
            <a:r>
              <a:rPr lang="ja-JP" altLang="en-US" sz="2400" dirty="0" smtClean="0"/>
              <a:t>月の</a:t>
            </a:r>
            <a:r>
              <a:rPr lang="en-US" altLang="ja-JP" sz="2400" dirty="0" smtClean="0"/>
              <a:t>6</a:t>
            </a:r>
            <a:r>
              <a:rPr lang="ja-JP" altLang="en-US" sz="2400" dirty="0" smtClean="0"/>
              <a:t>ヶ月間に要介護認定等の新規申請を行った第２号被保険者</a:t>
            </a:r>
          </a:p>
          <a:p>
            <a:r>
              <a:rPr lang="ja-JP" altLang="en-US" sz="2400" dirty="0" smtClean="0"/>
              <a:t>調査項目：年齢、性別、基礎疾患、申請日、認定調査日、審査会開催日、認定日、資格喪失日 等</a:t>
            </a:r>
          </a:p>
          <a:p>
            <a:r>
              <a:rPr lang="ja-JP" altLang="en-US" sz="2400" dirty="0" smtClean="0"/>
              <a:t>回 答 率：保険者調査 </a:t>
            </a:r>
            <a:r>
              <a:rPr lang="en-US" altLang="ja-JP" sz="2400" dirty="0" smtClean="0"/>
              <a:t>917</a:t>
            </a:r>
            <a:r>
              <a:rPr lang="ja-JP" altLang="en-US" sz="2400" dirty="0" smtClean="0"/>
              <a:t>／</a:t>
            </a:r>
            <a:r>
              <a:rPr lang="en-US" altLang="ja-JP" sz="2400" dirty="0" smtClean="0"/>
              <a:t>1,587</a:t>
            </a:r>
            <a:r>
              <a:rPr lang="ja-JP" altLang="en-US" sz="2400" dirty="0" smtClean="0"/>
              <a:t>（</a:t>
            </a:r>
            <a:r>
              <a:rPr lang="en-US" altLang="ja-JP" sz="2400" dirty="0" smtClean="0"/>
              <a:t>57.8%</a:t>
            </a:r>
            <a:r>
              <a:rPr lang="ja-JP" altLang="en-US" sz="2400" dirty="0" smtClean="0"/>
              <a:t>）</a:t>
            </a:r>
          </a:p>
          <a:p>
            <a:pPr>
              <a:buNone/>
            </a:pPr>
            <a:r>
              <a:rPr lang="en-US" altLang="ja-JP" sz="2400" dirty="0" smtClean="0"/>
              <a:t>		</a:t>
            </a:r>
            <a:r>
              <a:rPr lang="ja-JP" altLang="en-US" sz="2400" dirty="0" smtClean="0"/>
              <a:t>　　　個別申請者調査 </a:t>
            </a:r>
            <a:r>
              <a:rPr lang="en-US" altLang="ja-JP" sz="2400" dirty="0" smtClean="0"/>
              <a:t>4,680</a:t>
            </a:r>
            <a:r>
              <a:rPr lang="ja-JP" altLang="en-US" sz="2400" dirty="0" smtClean="0"/>
              <a:t>人分データ</a:t>
            </a:r>
            <a:endParaRPr lang="en-US" altLang="ja-JP" sz="2400" dirty="0" smtClean="0"/>
          </a:p>
        </p:txBody>
      </p:sp>
      <p:sp>
        <p:nvSpPr>
          <p:cNvPr id="3" name="正方形/長方形 2"/>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日付事務連絡①</a:t>
            </a:r>
            <a:endParaRPr lang="ja-JP" altLang="en-US" sz="3200" dirty="0">
              <a:solidFill>
                <a:prstClr val="white"/>
              </a:solidFill>
            </a:endParaRPr>
          </a:p>
        </p:txBody>
      </p:sp>
      <p:sp>
        <p:nvSpPr>
          <p:cNvPr id="6" name="テキスト ボックス 5"/>
          <p:cNvSpPr txBox="1"/>
          <p:nvPr/>
        </p:nvSpPr>
        <p:spPr>
          <a:xfrm>
            <a:off x="502693" y="1774227"/>
            <a:ext cx="6668068" cy="461665"/>
          </a:xfrm>
          <a:prstGeom prst="rect">
            <a:avLst/>
          </a:prstGeom>
          <a:noFill/>
        </p:spPr>
        <p:txBody>
          <a:bodyPr wrap="square" rtlCol="0">
            <a:spAutoFit/>
          </a:bodyPr>
          <a:lstStyle/>
          <a:p>
            <a:pPr fontAlgn="base">
              <a:spcBef>
                <a:spcPct val="0"/>
              </a:spcBef>
              <a:spcAft>
                <a:spcPct val="0"/>
              </a:spcAft>
            </a:pPr>
            <a:r>
              <a:rPr lang="ja-JP" altLang="en-US" sz="2400" u="sng" dirty="0" smtClean="0">
                <a:solidFill>
                  <a:prstClr val="black"/>
                </a:solidFill>
                <a:latin typeface="Arial" pitchFamily="34" charset="0"/>
              </a:rPr>
              <a:t>平成</a:t>
            </a:r>
            <a:r>
              <a:rPr lang="en-US" altLang="ja-JP" sz="2400" u="sng" dirty="0" smtClean="0">
                <a:solidFill>
                  <a:prstClr val="black"/>
                </a:solidFill>
                <a:latin typeface="Arial" pitchFamily="34" charset="0"/>
              </a:rPr>
              <a:t>22</a:t>
            </a:r>
            <a:r>
              <a:rPr lang="ja-JP" altLang="en-US" sz="2400" u="sng" dirty="0" smtClean="0">
                <a:solidFill>
                  <a:prstClr val="black"/>
                </a:solidFill>
                <a:latin typeface="Arial" pitchFamily="34" charset="0"/>
              </a:rPr>
              <a:t>年に実施した調査結果を周知</a:t>
            </a:r>
            <a:endParaRPr lang="ja-JP" altLang="en-US" u="sng" dirty="0">
              <a:solidFill>
                <a:prstClr val="black"/>
              </a:solidFill>
              <a:latin typeface="Arial" pitchFamily="34" charset="0"/>
            </a:endParaRPr>
          </a:p>
        </p:txBody>
      </p:sp>
    </p:spTree>
    <p:extLst>
      <p:ext uri="{BB962C8B-B14F-4D97-AF65-F5344CB8AC3E}">
        <p14:creationId xmlns:p14="http://schemas.microsoft.com/office/powerpoint/2010/main" xmlns="" val="107035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日付事務連絡②</a:t>
            </a:r>
            <a:endParaRPr lang="ja-JP" altLang="en-US" sz="3200" dirty="0">
              <a:solidFill>
                <a:prstClr val="white"/>
              </a:solidFill>
            </a:endParaRPr>
          </a:p>
        </p:txBody>
      </p:sp>
      <p:pic>
        <p:nvPicPr>
          <p:cNvPr id="676867" name="Picture 3"/>
          <p:cNvPicPr>
            <a:picLocks noChangeAspect="1" noChangeArrowheads="1"/>
          </p:cNvPicPr>
          <p:nvPr/>
        </p:nvPicPr>
        <p:blipFill>
          <a:blip r:embed="rId2" cstate="print"/>
          <a:srcRect/>
          <a:stretch>
            <a:fillRect/>
          </a:stretch>
        </p:blipFill>
        <p:spPr bwMode="auto">
          <a:xfrm>
            <a:off x="1094095" y="822913"/>
            <a:ext cx="7485248" cy="5711626"/>
          </a:xfrm>
          <a:prstGeom prst="rect">
            <a:avLst/>
          </a:prstGeom>
          <a:noFill/>
          <a:ln w="9525">
            <a:noFill/>
            <a:miter lim="800000"/>
            <a:headEnd/>
            <a:tailEnd/>
          </a:ln>
        </p:spPr>
      </p:pic>
      <p:sp>
        <p:nvSpPr>
          <p:cNvPr id="4"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27</a:t>
            </a:fld>
            <a:endParaRPr lang="ja-JP" altLang="en-US" dirty="0">
              <a:solidFill>
                <a:prstClr val="black">
                  <a:tint val="75000"/>
                </a:prstClr>
              </a:solidFill>
            </a:endParaRPr>
          </a:p>
        </p:txBody>
      </p:sp>
    </p:spTree>
    <p:extLst>
      <p:ext uri="{BB962C8B-B14F-4D97-AF65-F5344CB8AC3E}">
        <p14:creationId xmlns:p14="http://schemas.microsoft.com/office/powerpoint/2010/main" xmlns="" val="711794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日付事務連絡③</a:t>
            </a:r>
            <a:endParaRPr lang="ja-JP" altLang="en-US" sz="3200" dirty="0">
              <a:solidFill>
                <a:prstClr val="white"/>
              </a:solidFill>
            </a:endParaRPr>
          </a:p>
        </p:txBody>
      </p:sp>
      <p:pic>
        <p:nvPicPr>
          <p:cNvPr id="677890" name="Picture 2"/>
          <p:cNvPicPr>
            <a:picLocks noChangeAspect="1" noChangeArrowheads="1"/>
          </p:cNvPicPr>
          <p:nvPr/>
        </p:nvPicPr>
        <p:blipFill>
          <a:blip r:embed="rId2" cstate="print"/>
          <a:srcRect/>
          <a:stretch>
            <a:fillRect/>
          </a:stretch>
        </p:blipFill>
        <p:spPr bwMode="auto">
          <a:xfrm>
            <a:off x="532262" y="872320"/>
            <a:ext cx="8575344" cy="5277134"/>
          </a:xfrm>
          <a:prstGeom prst="rect">
            <a:avLst/>
          </a:prstGeom>
          <a:noFill/>
          <a:ln w="9525">
            <a:noFill/>
            <a:miter lim="800000"/>
            <a:headEnd/>
            <a:tailEnd/>
          </a:ln>
        </p:spPr>
      </p:pic>
      <p:sp>
        <p:nvSpPr>
          <p:cNvPr id="4"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28</a:t>
            </a:fld>
            <a:endParaRPr lang="ja-JP" altLang="en-US" dirty="0">
              <a:solidFill>
                <a:prstClr val="black">
                  <a:tint val="75000"/>
                </a:prstClr>
              </a:solidFill>
            </a:endParaRPr>
          </a:p>
        </p:txBody>
      </p:sp>
    </p:spTree>
    <p:extLst>
      <p:ext uri="{BB962C8B-B14F-4D97-AF65-F5344CB8AC3E}">
        <p14:creationId xmlns:p14="http://schemas.microsoft.com/office/powerpoint/2010/main" xmlns="" val="20666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2</a:t>
            </a:fld>
            <a:endParaRPr lang="ja-JP" altLang="en-US" dirty="0">
              <a:solidFill>
                <a:prstClr val="black">
                  <a:tint val="75000"/>
                </a:prstClr>
              </a:solidFill>
            </a:endParaRPr>
          </a:p>
        </p:txBody>
      </p:sp>
      <p:sp>
        <p:nvSpPr>
          <p:cNvPr id="5" name="タイトル 4"/>
          <p:cNvSpPr>
            <a:spLocks noGrp="1"/>
          </p:cNvSpPr>
          <p:nvPr>
            <p:ph type="ctrTitle"/>
          </p:nvPr>
        </p:nvSpPr>
        <p:spPr>
          <a:xfrm>
            <a:off x="742950" y="2130779"/>
            <a:ext cx="8602538" cy="1470025"/>
          </a:xfrm>
          <a:prstGeom prst="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defTabSz="914326"/>
            <a:r>
              <a:rPr lang="ja-JP" altLang="en-US" sz="2400" dirty="0" smtClean="0">
                <a:solidFill>
                  <a:prstClr val="black"/>
                </a:solidFill>
                <a:latin typeface="HG丸ｺﾞｼｯｸM-PRO" pitchFamily="50" charset="-128"/>
                <a:ea typeface="HG丸ｺﾞｼｯｸM-PRO" pitchFamily="50" charset="-128"/>
              </a:rPr>
              <a:t>１．平成</a:t>
            </a:r>
            <a:r>
              <a:rPr lang="ja-JP" altLang="en-US" sz="2400" dirty="0">
                <a:solidFill>
                  <a:prstClr val="black"/>
                </a:solidFill>
                <a:latin typeface="HG丸ｺﾞｼｯｸM-PRO" pitchFamily="50" charset="-128"/>
                <a:ea typeface="HG丸ｺﾞｼｯｸM-PRO" pitchFamily="50" charset="-128"/>
              </a:rPr>
              <a:t>２７年度介護保険制度見直しの概要について</a:t>
            </a:r>
            <a:br>
              <a:rPr lang="ja-JP" altLang="en-US" sz="2400" dirty="0">
                <a:solidFill>
                  <a:prstClr val="black"/>
                </a:solidFill>
                <a:latin typeface="HG丸ｺﾞｼｯｸM-PRO" pitchFamily="50" charset="-128"/>
                <a:ea typeface="HG丸ｺﾞｼｯｸM-PRO" pitchFamily="50" charset="-128"/>
              </a:rPr>
            </a:br>
            <a:endParaRPr lang="ja-JP" altLang="en-US" sz="2400"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xmlns="" val="638926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日付事務連絡④</a:t>
            </a:r>
            <a:endParaRPr lang="ja-JP" altLang="en-US" sz="3200" dirty="0">
              <a:solidFill>
                <a:prstClr val="white"/>
              </a:solidFill>
            </a:endParaRPr>
          </a:p>
        </p:txBody>
      </p:sp>
      <p:pic>
        <p:nvPicPr>
          <p:cNvPr id="678914" name="Picture 2"/>
          <p:cNvPicPr>
            <a:picLocks noChangeAspect="1" noChangeArrowheads="1"/>
          </p:cNvPicPr>
          <p:nvPr/>
        </p:nvPicPr>
        <p:blipFill>
          <a:blip r:embed="rId2" cstate="print"/>
          <a:srcRect/>
          <a:stretch>
            <a:fillRect/>
          </a:stretch>
        </p:blipFill>
        <p:spPr bwMode="auto">
          <a:xfrm>
            <a:off x="532280" y="2263121"/>
            <a:ext cx="9056775" cy="2718315"/>
          </a:xfrm>
          <a:prstGeom prst="rect">
            <a:avLst/>
          </a:prstGeom>
          <a:noFill/>
          <a:ln w="9525">
            <a:noFill/>
            <a:miter lim="800000"/>
            <a:headEnd/>
            <a:tailEnd/>
          </a:ln>
        </p:spPr>
      </p:pic>
      <p:sp>
        <p:nvSpPr>
          <p:cNvPr id="4"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29</a:t>
            </a:fld>
            <a:endParaRPr lang="ja-JP" altLang="en-US" dirty="0">
              <a:solidFill>
                <a:prstClr val="black">
                  <a:tint val="75000"/>
                </a:prstClr>
              </a:solidFill>
            </a:endParaRPr>
          </a:p>
        </p:txBody>
      </p:sp>
    </p:spTree>
    <p:extLst>
      <p:ext uri="{BB962C8B-B14F-4D97-AF65-F5344CB8AC3E}">
        <p14:creationId xmlns:p14="http://schemas.microsoft.com/office/powerpoint/2010/main" xmlns="" val="3493604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平成</a:t>
            </a:r>
            <a:r>
              <a:rPr lang="en-US" altLang="ja-JP" sz="3200" dirty="0" smtClean="0">
                <a:solidFill>
                  <a:prstClr val="white"/>
                </a:solidFill>
              </a:rPr>
              <a:t>23</a:t>
            </a:r>
            <a:r>
              <a:rPr lang="ja-JP" altLang="en-US" sz="3200" dirty="0" smtClean="0">
                <a:solidFill>
                  <a:prstClr val="white"/>
                </a:solidFill>
              </a:rPr>
              <a:t>年</a:t>
            </a:r>
            <a:r>
              <a:rPr lang="en-US" altLang="ja-JP" sz="3200" dirty="0" smtClean="0">
                <a:solidFill>
                  <a:prstClr val="white"/>
                </a:solidFill>
              </a:rPr>
              <a:t>10</a:t>
            </a:r>
            <a:r>
              <a:rPr lang="ja-JP" altLang="en-US" sz="3200" dirty="0" smtClean="0">
                <a:solidFill>
                  <a:prstClr val="white"/>
                </a:solidFill>
              </a:rPr>
              <a:t>月</a:t>
            </a:r>
            <a:r>
              <a:rPr lang="en-US" altLang="ja-JP" sz="3200" dirty="0" smtClean="0">
                <a:solidFill>
                  <a:prstClr val="white"/>
                </a:solidFill>
              </a:rPr>
              <a:t>18</a:t>
            </a:r>
            <a:r>
              <a:rPr lang="ja-JP" altLang="en-US" sz="3200" dirty="0" smtClean="0">
                <a:solidFill>
                  <a:prstClr val="white"/>
                </a:solidFill>
              </a:rPr>
              <a:t>日付事務連絡⑤</a:t>
            </a:r>
            <a:endParaRPr lang="ja-JP" altLang="en-US" sz="3200" dirty="0">
              <a:solidFill>
                <a:prstClr val="white"/>
              </a:solidFill>
            </a:endParaRPr>
          </a:p>
        </p:txBody>
      </p:sp>
      <p:pic>
        <p:nvPicPr>
          <p:cNvPr id="679938" name="Picture 2"/>
          <p:cNvPicPr>
            <a:picLocks noChangeAspect="1" noChangeArrowheads="1"/>
          </p:cNvPicPr>
          <p:nvPr/>
        </p:nvPicPr>
        <p:blipFill>
          <a:blip r:embed="rId2" cstate="print"/>
          <a:srcRect/>
          <a:stretch>
            <a:fillRect/>
          </a:stretch>
        </p:blipFill>
        <p:spPr bwMode="auto">
          <a:xfrm>
            <a:off x="1513417" y="993926"/>
            <a:ext cx="7071782" cy="5456718"/>
          </a:xfrm>
          <a:prstGeom prst="rect">
            <a:avLst/>
          </a:prstGeom>
          <a:noFill/>
          <a:ln w="9525">
            <a:noFill/>
            <a:miter lim="800000"/>
            <a:headEnd/>
            <a:tailEnd/>
          </a:ln>
        </p:spPr>
      </p:pic>
      <p:sp>
        <p:nvSpPr>
          <p:cNvPr id="4"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30</a:t>
            </a:fld>
            <a:endParaRPr lang="ja-JP" altLang="en-US" dirty="0">
              <a:solidFill>
                <a:prstClr val="black">
                  <a:tint val="75000"/>
                </a:prstClr>
              </a:solidFill>
            </a:endParaRPr>
          </a:p>
        </p:txBody>
      </p:sp>
    </p:spTree>
    <p:extLst>
      <p:ext uri="{BB962C8B-B14F-4D97-AF65-F5344CB8AC3E}">
        <p14:creationId xmlns:p14="http://schemas.microsoft.com/office/powerpoint/2010/main" xmlns="" val="34164640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a:solidFill>
                  <a:prstClr val="white"/>
                </a:solidFill>
              </a:rPr>
              <a:t>障害者</a:t>
            </a:r>
            <a:r>
              <a:rPr lang="ja-JP" altLang="en-US" sz="2400" dirty="0" smtClean="0">
                <a:solidFill>
                  <a:prstClr val="white"/>
                </a:solidFill>
              </a:rPr>
              <a:t>の自立</a:t>
            </a:r>
            <a:r>
              <a:rPr lang="ja-JP" altLang="en-US" sz="2400" dirty="0">
                <a:solidFill>
                  <a:prstClr val="white"/>
                </a:solidFill>
              </a:rPr>
              <a:t>支援給付と介護保険制度の適用</a:t>
            </a:r>
            <a:r>
              <a:rPr lang="ja-JP" altLang="en-US" sz="2400" dirty="0" smtClean="0">
                <a:solidFill>
                  <a:prstClr val="white"/>
                </a:solidFill>
              </a:rPr>
              <a:t>関係について</a:t>
            </a:r>
            <a:endParaRPr lang="ja-JP" altLang="en-US" sz="2400" dirty="0">
              <a:solidFill>
                <a:prstClr val="white"/>
              </a:solidFill>
            </a:endParaRPr>
          </a:p>
        </p:txBody>
      </p:sp>
      <p:sp>
        <p:nvSpPr>
          <p:cNvPr id="3" name="正方形/長方形 2"/>
          <p:cNvSpPr/>
          <p:nvPr/>
        </p:nvSpPr>
        <p:spPr>
          <a:xfrm>
            <a:off x="-25021" y="806418"/>
            <a:ext cx="9906000" cy="1656184"/>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fontAlgn="base">
              <a:spcAft>
                <a:spcPct val="0"/>
              </a:spcAft>
              <a:defRPr/>
            </a:pPr>
            <a:r>
              <a:rPr lang="ja-JP" altLang="en-US" sz="2000" dirty="0" smtClean="0">
                <a:solidFill>
                  <a:prstClr val="black"/>
                </a:solidFill>
              </a:rPr>
              <a:t>　・障害者</a:t>
            </a:r>
            <a:r>
              <a:rPr lang="ja-JP" altLang="en-US" sz="2000" dirty="0">
                <a:solidFill>
                  <a:prstClr val="black"/>
                </a:solidFill>
              </a:rPr>
              <a:t>の</a:t>
            </a:r>
            <a:r>
              <a:rPr lang="ja-JP" altLang="en-US" sz="2000" dirty="0" smtClean="0">
                <a:solidFill>
                  <a:prstClr val="black"/>
                </a:solidFill>
              </a:rPr>
              <a:t>自立</a:t>
            </a:r>
            <a:r>
              <a:rPr lang="ja-JP" altLang="en-US" sz="2000" dirty="0">
                <a:solidFill>
                  <a:prstClr val="black"/>
                </a:solidFill>
              </a:rPr>
              <a:t>支援給付と介護保険制度と</a:t>
            </a:r>
            <a:r>
              <a:rPr lang="ja-JP" altLang="en-US" sz="2000" dirty="0" smtClean="0">
                <a:solidFill>
                  <a:prstClr val="black"/>
                </a:solidFill>
              </a:rPr>
              <a:t>の適用</a:t>
            </a:r>
            <a:r>
              <a:rPr lang="ja-JP" altLang="en-US" sz="2000" dirty="0">
                <a:solidFill>
                  <a:prstClr val="black"/>
                </a:solidFill>
              </a:rPr>
              <a:t>関係に係る</a:t>
            </a:r>
            <a:r>
              <a:rPr lang="ja-JP" altLang="en-US" sz="2000" dirty="0" smtClean="0">
                <a:solidFill>
                  <a:prstClr val="black"/>
                </a:solidFill>
              </a:rPr>
              <a:t>留意事項に</a:t>
            </a:r>
            <a:r>
              <a:rPr lang="ja-JP" altLang="en-US" sz="2000" dirty="0">
                <a:solidFill>
                  <a:prstClr val="black"/>
                </a:solidFill>
              </a:rPr>
              <a:t>ついて</a:t>
            </a:r>
            <a:r>
              <a:rPr lang="ja-JP" altLang="en-US" sz="2000" dirty="0" smtClean="0">
                <a:solidFill>
                  <a:prstClr val="black"/>
                </a:solidFill>
              </a:rPr>
              <a:t>、平成２７　年</a:t>
            </a:r>
            <a:r>
              <a:rPr lang="ja-JP" altLang="en-US" sz="2000" dirty="0">
                <a:solidFill>
                  <a:prstClr val="black"/>
                </a:solidFill>
              </a:rPr>
              <a:t>２月１８日</a:t>
            </a:r>
            <a:r>
              <a:rPr lang="ja-JP" altLang="en-US" sz="2000" dirty="0" smtClean="0">
                <a:solidFill>
                  <a:prstClr val="black"/>
                </a:solidFill>
              </a:rPr>
              <a:t>に、社会</a:t>
            </a:r>
            <a:r>
              <a:rPr lang="ja-JP" altLang="en-US" sz="2000" dirty="0">
                <a:solidFill>
                  <a:prstClr val="black"/>
                </a:solidFill>
              </a:rPr>
              <a:t>・援護局障害保健福祉部 </a:t>
            </a:r>
            <a:r>
              <a:rPr lang="ja-JP" altLang="en-US" sz="2000" dirty="0" smtClean="0">
                <a:solidFill>
                  <a:prstClr val="black"/>
                </a:solidFill>
              </a:rPr>
              <a:t>企画課及び障害福祉課より事務連絡が発出されている。</a:t>
            </a:r>
            <a:endParaRPr lang="en-US" altLang="ja-JP" sz="2000" dirty="0" smtClean="0">
              <a:solidFill>
                <a:prstClr val="black"/>
              </a:solidFill>
            </a:endParaRPr>
          </a:p>
          <a:p>
            <a:pPr fontAlgn="base">
              <a:spcAft>
                <a:spcPct val="0"/>
              </a:spcAft>
              <a:defRPr/>
            </a:pPr>
            <a:endParaRPr lang="en-US" altLang="ja-JP" sz="2000" dirty="0">
              <a:solidFill>
                <a:prstClr val="black"/>
              </a:solidFill>
            </a:endParaRPr>
          </a:p>
          <a:p>
            <a:pPr fontAlgn="base">
              <a:spcAft>
                <a:spcPct val="0"/>
              </a:spcAft>
              <a:defRPr/>
            </a:pPr>
            <a:r>
              <a:rPr lang="ja-JP" altLang="en-US" sz="2000" dirty="0" smtClean="0">
                <a:solidFill>
                  <a:prstClr val="black"/>
                </a:solidFill>
              </a:rPr>
              <a:t>・詳細は当該事務連絡を参照頂きたいが、概要は以下のとおりである。</a:t>
            </a:r>
            <a:endParaRPr lang="en-US" altLang="ja-JP" sz="2000" dirty="0" smtClean="0">
              <a:solidFill>
                <a:prstClr val="black"/>
              </a:solidFill>
            </a:endParaRPr>
          </a:p>
        </p:txBody>
      </p:sp>
      <p:sp>
        <p:nvSpPr>
          <p:cNvPr id="7" name="正方形/長方形 6"/>
          <p:cNvSpPr/>
          <p:nvPr/>
        </p:nvSpPr>
        <p:spPr>
          <a:xfrm>
            <a:off x="299798" y="2852936"/>
            <a:ext cx="9525000" cy="32034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r>
              <a:rPr lang="ja-JP" altLang="en-US" sz="2000" dirty="0">
                <a:solidFill>
                  <a:prstClr val="black"/>
                </a:solidFill>
              </a:rPr>
              <a:t>障害者の日常生活及び社会生活を総合的に支援するための法律に</a:t>
            </a:r>
            <a:r>
              <a:rPr lang="ja-JP" altLang="en-US" sz="2000" dirty="0" smtClean="0">
                <a:solidFill>
                  <a:prstClr val="black"/>
                </a:solidFill>
              </a:rPr>
              <a:t>基づく</a:t>
            </a:r>
            <a:r>
              <a:rPr lang="ja-JP" altLang="en-US" sz="2000" dirty="0">
                <a:solidFill>
                  <a:prstClr val="black"/>
                </a:solidFill>
              </a:rPr>
              <a:t>自立支援給付と介護保険制度の適用関係等に係る留意事項等</a:t>
            </a:r>
            <a:r>
              <a:rPr lang="ja-JP" altLang="en-US" sz="2000" dirty="0" smtClean="0">
                <a:solidFill>
                  <a:prstClr val="black"/>
                </a:solidFill>
              </a:rPr>
              <a:t>について（抜粋）</a:t>
            </a:r>
            <a:endParaRPr lang="en-US" altLang="ja-JP" sz="2000" dirty="0" smtClean="0">
              <a:solidFill>
                <a:prstClr val="black"/>
              </a:solidFill>
            </a:endParaRPr>
          </a:p>
          <a:p>
            <a:pPr fontAlgn="base">
              <a:spcBef>
                <a:spcPct val="0"/>
              </a:spcBef>
              <a:spcAft>
                <a:spcPct val="0"/>
              </a:spcAft>
            </a:pPr>
            <a:endParaRPr lang="en-US" altLang="ja-JP" sz="2000" dirty="0">
              <a:solidFill>
                <a:prstClr val="black"/>
              </a:solidFill>
            </a:endParaRPr>
          </a:p>
          <a:p>
            <a:pPr fontAlgn="base">
              <a:spcBef>
                <a:spcPct val="0"/>
              </a:spcBef>
              <a:spcAft>
                <a:spcPct val="0"/>
              </a:spcAft>
            </a:pPr>
            <a:r>
              <a:rPr lang="ja-JP" altLang="en-US" sz="2000" dirty="0">
                <a:solidFill>
                  <a:prstClr val="black"/>
                </a:solidFill>
              </a:rPr>
              <a:t>　適用関係通知において、市町村は、介護保険の被保険者である</a:t>
            </a:r>
            <a:r>
              <a:rPr lang="ja-JP" altLang="en-US" sz="2000" dirty="0" smtClean="0">
                <a:solidFill>
                  <a:prstClr val="black"/>
                </a:solidFill>
              </a:rPr>
              <a:t>障害者</a:t>
            </a:r>
            <a:r>
              <a:rPr lang="ja-JP" altLang="en-US" sz="2000" dirty="0">
                <a:solidFill>
                  <a:prstClr val="black"/>
                </a:solidFill>
              </a:rPr>
              <a:t>から障害福祉サービスの利用に係る支給申請があった場合は、</a:t>
            </a:r>
            <a:r>
              <a:rPr lang="ja-JP" altLang="en-US" sz="2000" dirty="0" smtClean="0">
                <a:solidFill>
                  <a:prstClr val="black"/>
                </a:solidFill>
              </a:rPr>
              <a:t>個別の</a:t>
            </a:r>
            <a:r>
              <a:rPr lang="ja-JP" altLang="en-US" sz="2000" dirty="0">
                <a:solidFill>
                  <a:prstClr val="black"/>
                </a:solidFill>
              </a:rPr>
              <a:t>ケースに応じて、当該障害福祉サービスに相当する介護保険</a:t>
            </a:r>
            <a:r>
              <a:rPr lang="ja-JP" altLang="en-US" sz="2000" dirty="0" smtClean="0">
                <a:solidFill>
                  <a:prstClr val="black"/>
                </a:solidFill>
              </a:rPr>
              <a:t>サービス</a:t>
            </a:r>
            <a:r>
              <a:rPr lang="ja-JP" altLang="en-US" sz="2000" dirty="0">
                <a:solidFill>
                  <a:prstClr val="black"/>
                </a:solidFill>
              </a:rPr>
              <a:t>により適切な支援を受けることが可能か否か等について、申請に</a:t>
            </a:r>
            <a:r>
              <a:rPr lang="ja-JP" altLang="en-US" sz="2000" dirty="0" smtClean="0">
                <a:solidFill>
                  <a:prstClr val="black"/>
                </a:solidFill>
              </a:rPr>
              <a:t>係る</a:t>
            </a:r>
            <a:r>
              <a:rPr lang="ja-JP" altLang="en-US" sz="2000" dirty="0">
                <a:solidFill>
                  <a:prstClr val="black"/>
                </a:solidFill>
              </a:rPr>
              <a:t>障害福祉サービスの利用に関する具体的な内容（利用意向）を</a:t>
            </a:r>
            <a:r>
              <a:rPr lang="ja-JP" altLang="en-US" sz="2000" dirty="0" smtClean="0">
                <a:solidFill>
                  <a:prstClr val="black"/>
                </a:solidFill>
              </a:rPr>
              <a:t>聴き取り</a:t>
            </a:r>
            <a:r>
              <a:rPr lang="ja-JP" altLang="en-US" sz="2000" dirty="0">
                <a:solidFill>
                  <a:prstClr val="black"/>
                </a:solidFill>
              </a:rPr>
              <a:t>により把握した上で、適切に判断することとしているが、</a:t>
            </a:r>
            <a:r>
              <a:rPr lang="ja-JP" altLang="en-US" sz="2000" dirty="0" smtClean="0">
                <a:solidFill>
                  <a:prstClr val="black"/>
                </a:solidFill>
              </a:rPr>
              <a:t>改めて各市町村</a:t>
            </a:r>
            <a:r>
              <a:rPr lang="ja-JP" altLang="en-US" sz="2000" dirty="0">
                <a:solidFill>
                  <a:prstClr val="black"/>
                </a:solidFill>
              </a:rPr>
              <a:t>においては、適切な運用をお願いしたい。</a:t>
            </a:r>
          </a:p>
        </p:txBody>
      </p:sp>
      <p:sp>
        <p:nvSpPr>
          <p:cNvPr id="8" name="正方形/長方形 7"/>
          <p:cNvSpPr/>
          <p:nvPr/>
        </p:nvSpPr>
        <p:spPr>
          <a:xfrm>
            <a:off x="66421" y="2852936"/>
            <a:ext cx="9723116" cy="326408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31</a:t>
            </a:fld>
            <a:endParaRPr lang="ja-JP" altLang="en-US" dirty="0">
              <a:solidFill>
                <a:prstClr val="black">
                  <a:tint val="75000"/>
                </a:prstClr>
              </a:solidFill>
            </a:endParaRPr>
          </a:p>
        </p:txBody>
      </p:sp>
    </p:spTree>
    <p:extLst>
      <p:ext uri="{BB962C8B-B14F-4D97-AF65-F5344CB8AC3E}">
        <p14:creationId xmlns:p14="http://schemas.microsoft.com/office/powerpoint/2010/main" xmlns="" val="1670933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smtClean="0">
                <a:solidFill>
                  <a:prstClr val="white"/>
                </a:solidFill>
              </a:rPr>
              <a:t>要介護認定等申請書様式における記載項目の追加について</a:t>
            </a:r>
            <a:endParaRPr lang="ja-JP" altLang="en-US" sz="2400" dirty="0">
              <a:solidFill>
                <a:prstClr val="white"/>
              </a:solidFill>
            </a:endParaRPr>
          </a:p>
        </p:txBody>
      </p:sp>
      <p:sp>
        <p:nvSpPr>
          <p:cNvPr id="3" name="正方形/長方形 2"/>
          <p:cNvSpPr/>
          <p:nvPr/>
        </p:nvSpPr>
        <p:spPr>
          <a:xfrm>
            <a:off x="568735" y="1412776"/>
            <a:ext cx="9073008" cy="1584176"/>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fontAlgn="base">
              <a:spcAft>
                <a:spcPct val="0"/>
              </a:spcAft>
              <a:defRPr/>
            </a:pPr>
            <a:r>
              <a:rPr lang="ja-JP" altLang="en-US" sz="2000" dirty="0" smtClean="0">
                <a:solidFill>
                  <a:prstClr val="black"/>
                </a:solidFill>
              </a:rPr>
              <a:t>　・</a:t>
            </a:r>
            <a:r>
              <a:rPr lang="ja-JP" altLang="ja-JP" sz="2000" dirty="0"/>
              <a:t>「介護保険要介護・要支援認定等申請書」については、「要介護認定等の実施について」（平成</a:t>
            </a:r>
            <a:r>
              <a:rPr lang="en-US" altLang="ja-JP" sz="2000" dirty="0"/>
              <a:t>21</a:t>
            </a:r>
            <a:r>
              <a:rPr lang="ja-JP" altLang="ja-JP" sz="2000" dirty="0"/>
              <a:t>年９月</a:t>
            </a:r>
            <a:r>
              <a:rPr lang="en-US" altLang="ja-JP" sz="2000" dirty="0"/>
              <a:t>30</a:t>
            </a:r>
            <a:r>
              <a:rPr lang="ja-JP" altLang="ja-JP" sz="2000" dirty="0"/>
              <a:t>日付け老発</a:t>
            </a:r>
            <a:r>
              <a:rPr lang="en-US" altLang="ja-JP" sz="2000" dirty="0"/>
              <a:t>0930</a:t>
            </a:r>
            <a:r>
              <a:rPr lang="ja-JP" altLang="ja-JP" sz="2000" dirty="0"/>
              <a:t>第５号厚生労働省老健局長通知）において、「別添に示す様式と異なる様式を使用することは差し支えないが、介護保険法施行規則の各条に規定する申請書への記載事項に加え、別添に示す事項を含むものとする」と</a:t>
            </a:r>
            <a:r>
              <a:rPr lang="ja-JP" altLang="ja-JP" sz="2000" dirty="0" smtClean="0"/>
              <a:t>して</a:t>
            </a:r>
            <a:r>
              <a:rPr lang="ja-JP" altLang="en-US" sz="2000" dirty="0"/>
              <a:t>いる</a:t>
            </a:r>
            <a:r>
              <a:rPr lang="ja-JP" altLang="en-US" sz="2000" dirty="0" smtClean="0"/>
              <a:t>。</a:t>
            </a:r>
            <a:endParaRPr lang="en-US" altLang="ja-JP" sz="2000" dirty="0" smtClean="0">
              <a:solidFill>
                <a:prstClr val="black"/>
              </a:solidFill>
            </a:endParaRPr>
          </a:p>
        </p:txBody>
      </p:sp>
      <p:sp>
        <p:nvSpPr>
          <p:cNvPr id="9"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32</a:t>
            </a:fld>
            <a:endParaRPr lang="ja-JP" altLang="en-US" dirty="0">
              <a:solidFill>
                <a:prstClr val="black">
                  <a:tint val="75000"/>
                </a:prstClr>
              </a:solidFill>
            </a:endParaRPr>
          </a:p>
        </p:txBody>
      </p:sp>
      <p:sp>
        <p:nvSpPr>
          <p:cNvPr id="8" name="正方形/長方形 7"/>
          <p:cNvSpPr/>
          <p:nvPr/>
        </p:nvSpPr>
        <p:spPr>
          <a:xfrm>
            <a:off x="568735" y="3284984"/>
            <a:ext cx="9073008" cy="936104"/>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fontAlgn="base">
              <a:spcAft>
                <a:spcPct val="0"/>
              </a:spcAft>
              <a:defRPr/>
            </a:pPr>
            <a:r>
              <a:rPr lang="ja-JP" altLang="en-US" sz="2000" dirty="0" smtClean="0">
                <a:solidFill>
                  <a:prstClr val="black"/>
                </a:solidFill>
              </a:rPr>
              <a:t>　・</a:t>
            </a:r>
            <a:r>
              <a:rPr lang="ja-JP" altLang="ja-JP" sz="2000" dirty="0" smtClean="0"/>
              <a:t>各市町村</a:t>
            </a:r>
            <a:r>
              <a:rPr lang="ja-JP" altLang="ja-JP" sz="2000" dirty="0"/>
              <a:t>が住民のニーズを把握し、各市町村の判断で記載項目の追加を行うことが</a:t>
            </a:r>
            <a:r>
              <a:rPr lang="ja-JP" altLang="ja-JP" sz="2000" dirty="0" smtClean="0"/>
              <a:t>可能。</a:t>
            </a:r>
            <a:endParaRPr lang="ja-JP" altLang="ja-JP" sz="2000" dirty="0"/>
          </a:p>
          <a:p>
            <a:pPr fontAlgn="base">
              <a:spcAft>
                <a:spcPct val="0"/>
              </a:spcAft>
              <a:defRPr/>
            </a:pPr>
            <a:endParaRPr lang="en-US" altLang="ja-JP" sz="2000" dirty="0" smtClean="0">
              <a:solidFill>
                <a:prstClr val="black"/>
              </a:solidFill>
            </a:endParaRPr>
          </a:p>
        </p:txBody>
      </p:sp>
      <p:sp>
        <p:nvSpPr>
          <p:cNvPr id="11" name="正方形/長方形 10"/>
          <p:cNvSpPr/>
          <p:nvPr/>
        </p:nvSpPr>
        <p:spPr>
          <a:xfrm>
            <a:off x="721135" y="4581128"/>
            <a:ext cx="9073008" cy="136815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fontAlgn="base">
              <a:spcAft>
                <a:spcPct val="0"/>
              </a:spcAft>
              <a:defRPr/>
            </a:pPr>
            <a:r>
              <a:rPr lang="ja-JP" altLang="en-US" sz="2000" dirty="0" smtClean="0">
                <a:solidFill>
                  <a:prstClr val="black"/>
                </a:solidFill>
              </a:rPr>
              <a:t>（記載項目の追加例）</a:t>
            </a:r>
            <a:endParaRPr lang="en-US" altLang="ja-JP" sz="2000" dirty="0" smtClean="0">
              <a:solidFill>
                <a:prstClr val="black"/>
              </a:solidFill>
            </a:endParaRPr>
          </a:p>
          <a:p>
            <a:pPr fontAlgn="base">
              <a:spcAft>
                <a:spcPct val="0"/>
              </a:spcAft>
              <a:defRPr/>
            </a:pPr>
            <a:r>
              <a:rPr lang="ja-JP" altLang="en-US" sz="2000" dirty="0" smtClean="0"/>
              <a:t>　認定結果通知や介護保険証の紛失による再交付の未然防止のため、被保険者の住所欄に加え、「認定結果等の送付先住所欄」を追加</a:t>
            </a:r>
            <a:r>
              <a:rPr lang="ja-JP" altLang="ja-JP" sz="2000" dirty="0" smtClean="0"/>
              <a:t>。</a:t>
            </a:r>
            <a:endParaRPr lang="en-US" altLang="ja-JP" sz="2000" dirty="0" smtClean="0"/>
          </a:p>
          <a:p>
            <a:pPr fontAlgn="base">
              <a:spcAft>
                <a:spcPct val="0"/>
              </a:spcAft>
              <a:defRPr/>
            </a:pPr>
            <a:r>
              <a:rPr lang="ja-JP" altLang="en-US" sz="2000" dirty="0" smtClean="0"/>
              <a:t>　</a:t>
            </a:r>
            <a:endParaRPr lang="ja-JP" altLang="ja-JP" sz="2000" dirty="0"/>
          </a:p>
          <a:p>
            <a:pPr fontAlgn="base">
              <a:spcAft>
                <a:spcPct val="0"/>
              </a:spcAft>
              <a:defRPr/>
            </a:pPr>
            <a:endParaRPr lang="en-US" altLang="ja-JP" sz="2000" dirty="0" smtClean="0">
              <a:solidFill>
                <a:prstClr val="black"/>
              </a:solidFill>
            </a:endParaRPr>
          </a:p>
        </p:txBody>
      </p:sp>
    </p:spTree>
    <p:extLst>
      <p:ext uri="{BB962C8B-B14F-4D97-AF65-F5344CB8AC3E}">
        <p14:creationId xmlns:p14="http://schemas.microsoft.com/office/powerpoint/2010/main" xmlns="" val="71693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81366" y="2565287"/>
            <a:ext cx="6134925" cy="584733"/>
          </a:xfrm>
        </p:spPr>
        <p:txBody>
          <a:bodyPr wrap="none">
            <a:spAutoFit/>
          </a:bodyPr>
          <a:lstStyle/>
          <a:p>
            <a:pPr fontAlgn="base">
              <a:spcAft>
                <a:spcPct val="0"/>
              </a:spcAft>
            </a:pPr>
            <a:r>
              <a:rPr lang="ja-JP" altLang="en-US" sz="3200" dirty="0" smtClean="0">
                <a:latin typeface="HG丸ｺﾞｼｯｸM-PRO" pitchFamily="50" charset="-128"/>
                <a:ea typeface="HG丸ｺﾞｼｯｸM-PRO" pitchFamily="50" charset="-128"/>
              </a:rPr>
              <a:t>　</a:t>
            </a:r>
            <a:r>
              <a:rPr lang="ja-JP" altLang="en-US" sz="3200" dirty="0">
                <a:latin typeface="HG丸ｺﾞｼｯｸM-PRO" pitchFamily="50" charset="-128"/>
                <a:ea typeface="HG丸ｺﾞｼｯｸM-PRO" pitchFamily="50" charset="-128"/>
              </a:rPr>
              <a:t>２</a:t>
            </a:r>
            <a:r>
              <a:rPr lang="en-US" altLang="ja-JP" sz="3200" dirty="0">
                <a:latin typeface="HG丸ｺﾞｼｯｸM-PRO" pitchFamily="50" charset="-128"/>
                <a:ea typeface="HG丸ｺﾞｼｯｸM-PRO" pitchFamily="50" charset="-128"/>
              </a:rPr>
              <a:t>-</a:t>
            </a:r>
            <a:r>
              <a:rPr lang="ja-JP" altLang="en-US" sz="3200" dirty="0" smtClean="0">
                <a:latin typeface="HG丸ｺﾞｼｯｸM-PRO" pitchFamily="50" charset="-128"/>
                <a:ea typeface="HG丸ｺﾞｼｯｸM-PRO" pitchFamily="50" charset="-128"/>
              </a:rPr>
              <a:t>４　主治医意見書</a:t>
            </a:r>
            <a:r>
              <a:rPr lang="ja-JP" altLang="en-US" sz="3200" dirty="0">
                <a:latin typeface="HG丸ｺﾞｼｯｸM-PRO" pitchFamily="50" charset="-128"/>
                <a:ea typeface="HG丸ｺﾞｼｯｸM-PRO" pitchFamily="50" charset="-128"/>
              </a:rPr>
              <a:t>について</a:t>
            </a:r>
          </a:p>
        </p:txBody>
      </p:sp>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33</a:t>
            </a:fld>
            <a:endParaRPr lang="ja-JP" altLang="en-US" dirty="0">
              <a:solidFill>
                <a:prstClr val="black">
                  <a:tint val="75000"/>
                </a:prstClr>
              </a:solidFill>
            </a:endParaRPr>
          </a:p>
        </p:txBody>
      </p:sp>
    </p:spTree>
    <p:extLst>
      <p:ext uri="{BB962C8B-B14F-4D97-AF65-F5344CB8AC3E}">
        <p14:creationId xmlns:p14="http://schemas.microsoft.com/office/powerpoint/2010/main" xmlns="" val="3671431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主治医意見書について</a:t>
            </a:r>
            <a:endParaRPr lang="ja-JP" altLang="en-US" sz="2800" dirty="0">
              <a:solidFill>
                <a:prstClr val="white"/>
              </a:solidFill>
            </a:endParaRPr>
          </a:p>
        </p:txBody>
      </p:sp>
      <p:sp>
        <p:nvSpPr>
          <p:cNvPr id="4" name="コンテンツ プレースホルダ 5"/>
          <p:cNvSpPr txBox="1">
            <a:spLocks/>
          </p:cNvSpPr>
          <p:nvPr/>
        </p:nvSpPr>
        <p:spPr>
          <a:xfrm>
            <a:off x="495306" y="1086763"/>
            <a:ext cx="8915400" cy="4792678"/>
          </a:xfrm>
          <a:prstGeom prst="rect">
            <a:avLst/>
          </a:prstGeom>
        </p:spPr>
        <p:txBody>
          <a:bodyPr anchor="ctr"/>
          <a:lstStyle/>
          <a:p>
            <a:pPr marL="342236" indent="-342236" defTabSz="912641">
              <a:spcBef>
                <a:spcPts val="400"/>
              </a:spcBef>
              <a:buFont typeface="Arial" pitchFamily="34" charset="0"/>
              <a:buChar char="•"/>
              <a:defRPr/>
            </a:pPr>
            <a:r>
              <a:rPr lang="ja-JP" altLang="en-US" sz="2800" dirty="0" smtClean="0">
                <a:solidFill>
                  <a:prstClr val="black"/>
                </a:solidFill>
              </a:rPr>
              <a:t>本研修資料の内容については、各都道府県及び指定都市が実施する主治医研修事業において、現場の医師に周知していただくようお願いする。</a:t>
            </a:r>
            <a:endParaRPr lang="ja-JP" altLang="en-US" sz="2800" dirty="0">
              <a:solidFill>
                <a:prstClr val="black"/>
              </a:solidFill>
            </a:endParaRPr>
          </a:p>
        </p:txBody>
      </p:sp>
      <p:sp>
        <p:nvSpPr>
          <p:cNvPr id="5"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34</a:t>
            </a:fld>
            <a:endParaRPr lang="ja-JP" altLang="en-US" dirty="0">
              <a:solidFill>
                <a:prstClr val="black">
                  <a:tint val="75000"/>
                </a:prstClr>
              </a:solidFill>
            </a:endParaRPr>
          </a:p>
        </p:txBody>
      </p:sp>
    </p:spTree>
    <p:extLst>
      <p:ext uri="{BB962C8B-B14F-4D97-AF65-F5344CB8AC3E}">
        <p14:creationId xmlns:p14="http://schemas.microsoft.com/office/powerpoint/2010/main" xmlns="" val="35650847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主治医意見書の早期提出について（１）</a:t>
            </a:r>
            <a:endParaRPr lang="ja-JP" altLang="en-US" sz="2800" dirty="0">
              <a:solidFill>
                <a:prstClr val="white"/>
              </a:solidFill>
            </a:endParaRPr>
          </a:p>
        </p:txBody>
      </p:sp>
      <p:sp>
        <p:nvSpPr>
          <p:cNvPr id="4" name="コンテンツ プレースホルダ 5"/>
          <p:cNvSpPr txBox="1">
            <a:spLocks/>
          </p:cNvSpPr>
          <p:nvPr/>
        </p:nvSpPr>
        <p:spPr>
          <a:xfrm>
            <a:off x="480066" y="1279459"/>
            <a:ext cx="8915400" cy="4792678"/>
          </a:xfrm>
          <a:prstGeom prst="rect">
            <a:avLst/>
          </a:prstGeom>
        </p:spPr>
        <p:txBody>
          <a:bodyPr anchor="ctr"/>
          <a:lstStyle/>
          <a:p>
            <a:pPr fontAlgn="base">
              <a:spcAft>
                <a:spcPct val="0"/>
              </a:spcAft>
              <a:defRPr/>
            </a:pPr>
            <a:r>
              <a:rPr lang="ja-JP" altLang="en-US" sz="2400" dirty="0" smtClean="0">
                <a:solidFill>
                  <a:prstClr val="black"/>
                </a:solidFill>
                <a:latin typeface="Arial" pitchFamily="34" charset="0"/>
              </a:rPr>
              <a:t>・　介護保険法上、要介護認定は、申請日から３０日以内に行</a:t>
            </a:r>
            <a:endParaRPr lang="en-US" altLang="ja-JP" sz="2400" dirty="0" smtClean="0">
              <a:solidFill>
                <a:prstClr val="black"/>
              </a:solidFill>
              <a:latin typeface="Arial" pitchFamily="34" charset="0"/>
            </a:endParaRPr>
          </a:p>
          <a:p>
            <a:pPr fontAlgn="base">
              <a:spcAft>
                <a:spcPct val="0"/>
              </a:spcAft>
              <a:defRPr/>
            </a:pPr>
            <a:r>
              <a:rPr lang="ja-JP" altLang="en-US" sz="2400" dirty="0" smtClean="0">
                <a:solidFill>
                  <a:prstClr val="black"/>
                </a:solidFill>
                <a:latin typeface="Arial" pitchFamily="34" charset="0"/>
              </a:rPr>
              <a:t>　わなければならない。しかしながら、現状では、申請日から</a:t>
            </a:r>
            <a:endParaRPr lang="en-US" altLang="ja-JP" sz="2400" dirty="0" smtClean="0">
              <a:solidFill>
                <a:prstClr val="black"/>
              </a:solidFill>
              <a:latin typeface="Arial" pitchFamily="34" charset="0"/>
            </a:endParaRPr>
          </a:p>
          <a:p>
            <a:pPr fontAlgn="base">
              <a:spcAft>
                <a:spcPct val="0"/>
              </a:spcAft>
              <a:defRPr/>
            </a:pPr>
            <a:r>
              <a:rPr lang="ja-JP" altLang="en-US" sz="2400" dirty="0">
                <a:solidFill>
                  <a:prstClr val="black"/>
                </a:solidFill>
                <a:latin typeface="Arial" pitchFamily="34" charset="0"/>
              </a:rPr>
              <a:t>　</a:t>
            </a:r>
            <a:r>
              <a:rPr lang="ja-JP" altLang="en-US" sz="2400" dirty="0" smtClean="0">
                <a:solidFill>
                  <a:prstClr val="black"/>
                </a:solidFill>
                <a:latin typeface="Arial" pitchFamily="34" charset="0"/>
              </a:rPr>
              <a:t>３６日程度かかっている。</a:t>
            </a:r>
            <a:endParaRPr lang="en-US" altLang="ja-JP" sz="2400" dirty="0" smtClean="0">
              <a:solidFill>
                <a:prstClr val="black"/>
              </a:solidFill>
              <a:latin typeface="Arial" pitchFamily="34" charset="0"/>
            </a:endParaRPr>
          </a:p>
          <a:p>
            <a:pPr fontAlgn="base">
              <a:spcAft>
                <a:spcPct val="0"/>
              </a:spcAft>
              <a:defRPr/>
            </a:pPr>
            <a:endParaRPr lang="en-US" altLang="ja-JP" sz="2400" dirty="0" smtClean="0">
              <a:solidFill>
                <a:prstClr val="black"/>
              </a:solidFill>
              <a:latin typeface="Arial" pitchFamily="34" charset="0"/>
            </a:endParaRPr>
          </a:p>
          <a:p>
            <a:pPr fontAlgn="base">
              <a:spcAft>
                <a:spcPct val="0"/>
              </a:spcAft>
              <a:defRPr/>
            </a:pPr>
            <a:r>
              <a:rPr lang="ja-JP" altLang="en-US" sz="2400" dirty="0" smtClean="0">
                <a:solidFill>
                  <a:prstClr val="black"/>
                </a:solidFill>
                <a:latin typeface="Arial" pitchFamily="34" charset="0"/>
              </a:rPr>
              <a:t>・　こうした背景の１つに、主治医意見書の提出が遅延している</a:t>
            </a:r>
            <a:endParaRPr lang="en-US" altLang="ja-JP" sz="2400" dirty="0" smtClean="0">
              <a:solidFill>
                <a:prstClr val="black"/>
              </a:solidFill>
              <a:latin typeface="Arial" pitchFamily="34" charset="0"/>
            </a:endParaRPr>
          </a:p>
          <a:p>
            <a:pPr fontAlgn="base">
              <a:spcAft>
                <a:spcPct val="0"/>
              </a:spcAft>
              <a:defRPr/>
            </a:pPr>
            <a:r>
              <a:rPr lang="ja-JP" altLang="en-US" sz="2400" dirty="0" smtClean="0">
                <a:solidFill>
                  <a:prstClr val="black"/>
                </a:solidFill>
                <a:latin typeface="Arial" pitchFamily="34" charset="0"/>
              </a:rPr>
              <a:t>　ことが指摘されている。</a:t>
            </a:r>
            <a:endParaRPr lang="en-US" altLang="ja-JP" sz="2400" dirty="0" smtClean="0">
              <a:solidFill>
                <a:prstClr val="black"/>
              </a:solidFill>
              <a:latin typeface="Arial" pitchFamily="34" charset="0"/>
            </a:endParaRPr>
          </a:p>
          <a:p>
            <a:pPr fontAlgn="base">
              <a:spcAft>
                <a:spcPct val="0"/>
              </a:spcAft>
              <a:defRPr/>
            </a:pPr>
            <a:endParaRPr lang="en-US" altLang="ja-JP" sz="2400" dirty="0" smtClean="0">
              <a:solidFill>
                <a:prstClr val="black"/>
              </a:solidFill>
              <a:latin typeface="Arial" pitchFamily="34" charset="0"/>
            </a:endParaRPr>
          </a:p>
          <a:p>
            <a:pPr fontAlgn="base">
              <a:spcAft>
                <a:spcPct val="0"/>
              </a:spcAft>
              <a:defRPr/>
            </a:pPr>
            <a:r>
              <a:rPr lang="ja-JP" altLang="en-US" sz="2400" dirty="0" smtClean="0">
                <a:solidFill>
                  <a:prstClr val="black"/>
                </a:solidFill>
                <a:latin typeface="Arial" pitchFamily="34" charset="0"/>
              </a:rPr>
              <a:t>・　また、市町村では、主治医意見書の提出の遅延に伴う督促</a:t>
            </a:r>
            <a:endParaRPr lang="en-US" altLang="ja-JP" sz="2400" dirty="0" smtClean="0">
              <a:solidFill>
                <a:prstClr val="black"/>
              </a:solidFill>
              <a:latin typeface="Arial" pitchFamily="34" charset="0"/>
            </a:endParaRPr>
          </a:p>
          <a:p>
            <a:pPr fontAlgn="base">
              <a:spcAft>
                <a:spcPct val="0"/>
              </a:spcAft>
              <a:defRPr/>
            </a:pPr>
            <a:r>
              <a:rPr lang="ja-JP" altLang="en-US" sz="2400" dirty="0" smtClean="0">
                <a:solidFill>
                  <a:prstClr val="black"/>
                </a:solidFill>
                <a:latin typeface="Arial" pitchFamily="34" charset="0"/>
              </a:rPr>
              <a:t>　に負担がかかっている。</a:t>
            </a:r>
            <a:endParaRPr lang="en-US" altLang="ja-JP" sz="2400" dirty="0" smtClean="0">
              <a:solidFill>
                <a:prstClr val="black"/>
              </a:solidFill>
              <a:latin typeface="Arial" pitchFamily="34" charset="0"/>
            </a:endParaRPr>
          </a:p>
          <a:p>
            <a:pPr fontAlgn="base">
              <a:spcAft>
                <a:spcPct val="0"/>
              </a:spcAft>
              <a:defRPr/>
            </a:pPr>
            <a:endParaRPr lang="en-US" altLang="ja-JP" sz="2400" dirty="0" smtClean="0">
              <a:solidFill>
                <a:prstClr val="black"/>
              </a:solidFill>
              <a:latin typeface="Arial" pitchFamily="34" charset="0"/>
            </a:endParaRPr>
          </a:p>
          <a:p>
            <a:pPr fontAlgn="base">
              <a:spcAft>
                <a:spcPct val="0"/>
              </a:spcAft>
              <a:defRPr/>
            </a:pPr>
            <a:r>
              <a:rPr lang="ja-JP" altLang="en-US" sz="2400" dirty="0" smtClean="0">
                <a:solidFill>
                  <a:prstClr val="black"/>
                </a:solidFill>
                <a:latin typeface="Arial" pitchFamily="34" charset="0"/>
              </a:rPr>
              <a:t>⇒　申請者が可能な限り早くサービス利用を開始することがで</a:t>
            </a:r>
            <a:endParaRPr lang="en-US" altLang="ja-JP" sz="2400" dirty="0" smtClean="0">
              <a:solidFill>
                <a:prstClr val="black"/>
              </a:solidFill>
              <a:latin typeface="Arial" pitchFamily="34" charset="0"/>
            </a:endParaRPr>
          </a:p>
          <a:p>
            <a:pPr fontAlgn="base">
              <a:spcAft>
                <a:spcPct val="0"/>
              </a:spcAft>
              <a:defRPr/>
            </a:pPr>
            <a:r>
              <a:rPr lang="ja-JP" altLang="en-US" sz="2400" dirty="0">
                <a:solidFill>
                  <a:prstClr val="black"/>
                </a:solidFill>
                <a:latin typeface="Arial" pitchFamily="34" charset="0"/>
              </a:rPr>
              <a:t>　</a:t>
            </a:r>
            <a:r>
              <a:rPr lang="ja-JP" altLang="en-US" sz="2400" dirty="0" smtClean="0">
                <a:solidFill>
                  <a:prstClr val="black"/>
                </a:solidFill>
                <a:latin typeface="Arial" pitchFamily="34" charset="0"/>
              </a:rPr>
              <a:t>きるようにするためにも、主治医意見書の早期提出にご協力　　　</a:t>
            </a:r>
            <a:endParaRPr lang="en-US" altLang="ja-JP" sz="2400" dirty="0" smtClean="0">
              <a:solidFill>
                <a:prstClr val="black"/>
              </a:solidFill>
              <a:latin typeface="Arial" pitchFamily="34" charset="0"/>
            </a:endParaRPr>
          </a:p>
          <a:p>
            <a:pPr fontAlgn="base">
              <a:spcAft>
                <a:spcPct val="0"/>
              </a:spcAft>
              <a:defRPr/>
            </a:pPr>
            <a:r>
              <a:rPr lang="ja-JP" altLang="en-US" sz="2400" dirty="0">
                <a:solidFill>
                  <a:prstClr val="black"/>
                </a:solidFill>
                <a:latin typeface="Arial" pitchFamily="34" charset="0"/>
              </a:rPr>
              <a:t>　</a:t>
            </a:r>
            <a:r>
              <a:rPr lang="ja-JP" altLang="en-US" sz="2400" dirty="0" smtClean="0">
                <a:solidFill>
                  <a:prstClr val="black"/>
                </a:solidFill>
                <a:latin typeface="Arial" pitchFamily="34" charset="0"/>
              </a:rPr>
              <a:t>いただきたい。</a:t>
            </a:r>
            <a:endParaRPr lang="ja-JP" altLang="en-US" sz="2400" dirty="0">
              <a:solidFill>
                <a:prstClr val="black"/>
              </a:solidFill>
            </a:endParaRPr>
          </a:p>
        </p:txBody>
      </p:sp>
      <p:sp>
        <p:nvSpPr>
          <p:cNvPr id="5"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35</a:t>
            </a:fld>
            <a:endParaRPr lang="ja-JP" altLang="en-US" dirty="0">
              <a:solidFill>
                <a:prstClr val="black">
                  <a:tint val="75000"/>
                </a:prstClr>
              </a:solidFill>
            </a:endParaRPr>
          </a:p>
        </p:txBody>
      </p:sp>
    </p:spTree>
    <p:extLst>
      <p:ext uri="{BB962C8B-B14F-4D97-AF65-F5344CB8AC3E}">
        <p14:creationId xmlns:p14="http://schemas.microsoft.com/office/powerpoint/2010/main" xmlns="" val="38227632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42" name="図 11"/>
          <p:cNvPicPr>
            <a:picLocks noChangeAspect="1" noChangeArrowheads="1"/>
          </p:cNvPicPr>
          <p:nvPr/>
        </p:nvPicPr>
        <p:blipFill>
          <a:blip r:embed="rId2" cstate="print"/>
          <a:srcRect/>
          <a:stretch>
            <a:fillRect/>
          </a:stretch>
        </p:blipFill>
        <p:spPr bwMode="auto">
          <a:xfrm>
            <a:off x="261426" y="3302000"/>
            <a:ext cx="9190567" cy="3017055"/>
          </a:xfrm>
          <a:prstGeom prst="rect">
            <a:avLst/>
          </a:prstGeom>
          <a:noFill/>
          <a:ln w="9525">
            <a:noFill/>
            <a:miter lim="800000"/>
            <a:headEnd/>
            <a:tailEnd/>
          </a:ln>
        </p:spPr>
      </p:pic>
      <p:sp>
        <p:nvSpPr>
          <p:cNvPr id="4" name="正方形/長方形 3"/>
          <p:cNvSpPr/>
          <p:nvPr/>
        </p:nvSpPr>
        <p:spPr>
          <a:xfrm>
            <a:off x="286238" y="1725178"/>
            <a:ext cx="9283031" cy="769441"/>
          </a:xfrm>
          <a:prstGeom prst="rect">
            <a:avLst/>
          </a:prstGeom>
        </p:spPr>
        <p:txBody>
          <a:bodyPr wrap="square">
            <a:spAutoFit/>
          </a:bodyPr>
          <a:lstStyle/>
          <a:p>
            <a:pPr fontAlgn="base">
              <a:spcBef>
                <a:spcPct val="0"/>
              </a:spcBef>
              <a:spcAft>
                <a:spcPct val="0"/>
              </a:spcAft>
            </a:pPr>
            <a:r>
              <a:rPr lang="ja-JP" altLang="en-US" sz="2200" dirty="0" smtClean="0">
                <a:solidFill>
                  <a:prstClr val="black"/>
                </a:solidFill>
                <a:latin typeface="Arial" pitchFamily="34" charset="0"/>
              </a:rPr>
              <a:t>　介護保険法上、要介護認定は、申請日から３０日以内に行わなければならないこととなっているが、現状では、中央値３６日</a:t>
            </a:r>
            <a:r>
              <a:rPr lang="ja-JP" altLang="en-US" sz="2200" dirty="0">
                <a:solidFill>
                  <a:prstClr val="black"/>
                </a:solidFill>
                <a:latin typeface="Arial" pitchFamily="34" charset="0"/>
              </a:rPr>
              <a:t>か</a:t>
            </a:r>
            <a:r>
              <a:rPr lang="ja-JP" altLang="en-US" sz="2200" dirty="0" smtClean="0">
                <a:solidFill>
                  <a:prstClr val="black"/>
                </a:solidFill>
                <a:latin typeface="Arial" pitchFamily="34" charset="0"/>
              </a:rPr>
              <a:t>かっている。</a:t>
            </a:r>
            <a:endParaRPr lang="ja-JP" altLang="en-US" sz="2200" dirty="0">
              <a:solidFill>
                <a:prstClr val="black"/>
              </a:solidFill>
              <a:latin typeface="Arial" pitchFamily="34" charset="0"/>
            </a:endParaRPr>
          </a:p>
        </p:txBody>
      </p:sp>
      <p:sp>
        <p:nvSpPr>
          <p:cNvPr id="5" name="正方形/長方形 4"/>
          <p:cNvSpPr/>
          <p:nvPr/>
        </p:nvSpPr>
        <p:spPr>
          <a:xfrm>
            <a:off x="194489" y="1018580"/>
            <a:ext cx="7350599"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base">
              <a:spcBef>
                <a:spcPct val="0"/>
              </a:spcBef>
              <a:spcAft>
                <a:spcPct val="0"/>
              </a:spcAft>
            </a:pPr>
            <a:r>
              <a:rPr lang="en-US" altLang="ja-JP" sz="2400" dirty="0" smtClean="0">
                <a:solidFill>
                  <a:prstClr val="black"/>
                </a:solidFill>
              </a:rPr>
              <a:t>【</a:t>
            </a:r>
            <a:r>
              <a:rPr lang="ja-JP" altLang="en-US" sz="2400" dirty="0" smtClean="0">
                <a:solidFill>
                  <a:prstClr val="black"/>
                </a:solidFill>
              </a:rPr>
              <a:t>要介護認定申請から要介護認定にかかる日数</a:t>
            </a:r>
            <a:r>
              <a:rPr lang="en-US" altLang="ja-JP" sz="2400" dirty="0" smtClean="0">
                <a:solidFill>
                  <a:prstClr val="black"/>
                </a:solidFill>
              </a:rPr>
              <a:t>】</a:t>
            </a:r>
            <a:endParaRPr lang="ja-JP" altLang="en-US" sz="2400" dirty="0">
              <a:solidFill>
                <a:prstClr val="black"/>
              </a:solidFill>
            </a:endParaRPr>
          </a:p>
        </p:txBody>
      </p:sp>
      <p:sp>
        <p:nvSpPr>
          <p:cNvPr id="6" name="正方形/長方形 5"/>
          <p:cNvSpPr/>
          <p:nvPr/>
        </p:nvSpPr>
        <p:spPr>
          <a:xfrm>
            <a:off x="162413" y="6512520"/>
            <a:ext cx="936104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smtClean="0">
                <a:solidFill>
                  <a:prstClr val="black"/>
                </a:solidFill>
              </a:rPr>
              <a:t>出典：平成</a:t>
            </a:r>
            <a:r>
              <a:rPr lang="en-US" altLang="ja-JP" sz="1200" dirty="0" smtClean="0">
                <a:solidFill>
                  <a:prstClr val="black"/>
                </a:solidFill>
              </a:rPr>
              <a:t>23</a:t>
            </a:r>
            <a:r>
              <a:rPr lang="ja-JP" altLang="en-US" sz="1200" dirty="0" smtClean="0">
                <a:solidFill>
                  <a:prstClr val="black"/>
                </a:solidFill>
              </a:rPr>
              <a:t>年度老人保健健康増進等事業「要介護認定における事務負担の軽減に関する調査研究事業報告書」</a:t>
            </a:r>
            <a:endParaRPr lang="ja-JP" altLang="en-US" sz="1200" dirty="0">
              <a:solidFill>
                <a:prstClr val="black"/>
              </a:solidFill>
            </a:endParaRPr>
          </a:p>
        </p:txBody>
      </p:sp>
      <p:sp>
        <p:nvSpPr>
          <p:cNvPr id="7" name="正方形/長方形 6"/>
          <p:cNvSpPr/>
          <p:nvPr/>
        </p:nvSpPr>
        <p:spPr>
          <a:xfrm>
            <a:off x="2" y="-27384"/>
            <a:ext cx="9945555"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主治医意見書の早期提出について（２）</a:t>
            </a:r>
            <a:endParaRPr lang="ja-JP" altLang="en-US" sz="2800" dirty="0">
              <a:solidFill>
                <a:prstClr val="white"/>
              </a:solidFill>
            </a:endParaRPr>
          </a:p>
        </p:txBody>
      </p:sp>
      <p:sp>
        <p:nvSpPr>
          <p:cNvPr id="2" name="正方形/長方形 1"/>
          <p:cNvSpPr/>
          <p:nvPr/>
        </p:nvSpPr>
        <p:spPr>
          <a:xfrm>
            <a:off x="7181868" y="2970865"/>
            <a:ext cx="2237105"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400" dirty="0" smtClean="0">
                <a:solidFill>
                  <a:prstClr val="black"/>
                </a:solidFill>
              </a:rPr>
              <a:t>集計対象自治体数：</a:t>
            </a:r>
            <a:r>
              <a:rPr lang="en-US" altLang="ja-JP" sz="1400" dirty="0" smtClean="0">
                <a:solidFill>
                  <a:prstClr val="black"/>
                </a:solidFill>
              </a:rPr>
              <a:t>658</a:t>
            </a:r>
            <a:endParaRPr lang="ja-JP" altLang="en-US" sz="1400" dirty="0">
              <a:solidFill>
                <a:prstClr val="black"/>
              </a:solidFill>
            </a:endParaRPr>
          </a:p>
        </p:txBody>
      </p:sp>
      <p:sp>
        <p:nvSpPr>
          <p:cNvPr id="8"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36</a:t>
            </a:fld>
            <a:endParaRPr lang="ja-JP" altLang="en-US" dirty="0">
              <a:solidFill>
                <a:prstClr val="black">
                  <a:tint val="75000"/>
                </a:prstClr>
              </a:solidFill>
            </a:endParaRPr>
          </a:p>
        </p:txBody>
      </p:sp>
    </p:spTree>
    <p:extLst>
      <p:ext uri="{BB962C8B-B14F-4D97-AF65-F5344CB8AC3E}">
        <p14:creationId xmlns:p14="http://schemas.microsoft.com/office/powerpoint/2010/main" xmlns="" val="12360741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cstate="print"/>
          <a:srcRect/>
          <a:stretch>
            <a:fillRect/>
          </a:stretch>
        </p:blipFill>
        <p:spPr bwMode="auto">
          <a:xfrm>
            <a:off x="-1" y="3593108"/>
            <a:ext cx="9906001" cy="2174000"/>
          </a:xfrm>
          <a:prstGeom prst="rect">
            <a:avLst/>
          </a:prstGeom>
          <a:noFill/>
          <a:ln w="9525">
            <a:noFill/>
            <a:miter lim="800000"/>
            <a:headEnd/>
            <a:tailEnd/>
          </a:ln>
          <a:effectLst/>
        </p:spPr>
      </p:pic>
      <p:sp>
        <p:nvSpPr>
          <p:cNvPr id="8" name="正方形/長方形 7"/>
          <p:cNvSpPr/>
          <p:nvPr/>
        </p:nvSpPr>
        <p:spPr>
          <a:xfrm>
            <a:off x="208230" y="1272580"/>
            <a:ext cx="647832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base">
              <a:spcBef>
                <a:spcPct val="0"/>
              </a:spcBef>
              <a:spcAft>
                <a:spcPct val="0"/>
              </a:spcAft>
            </a:pPr>
            <a:r>
              <a:rPr lang="en-US" altLang="ja-JP" sz="2400" dirty="0" smtClean="0">
                <a:solidFill>
                  <a:prstClr val="black"/>
                </a:solidFill>
              </a:rPr>
              <a:t>【</a:t>
            </a:r>
            <a:r>
              <a:rPr lang="ja-JP" altLang="en-US" sz="2400" dirty="0" smtClean="0">
                <a:solidFill>
                  <a:prstClr val="black"/>
                </a:solidFill>
              </a:rPr>
              <a:t>期限内に提出される主治医意見書の割合</a:t>
            </a:r>
            <a:r>
              <a:rPr lang="en-US" altLang="ja-JP" sz="2400" dirty="0" smtClean="0">
                <a:solidFill>
                  <a:prstClr val="black"/>
                </a:solidFill>
              </a:rPr>
              <a:t>】</a:t>
            </a:r>
            <a:endParaRPr lang="ja-JP" altLang="en-US" sz="2400" dirty="0">
              <a:solidFill>
                <a:prstClr val="black"/>
              </a:solidFill>
            </a:endParaRPr>
          </a:p>
        </p:txBody>
      </p:sp>
      <p:sp>
        <p:nvSpPr>
          <p:cNvPr id="9" name="正方形/長方形 8"/>
          <p:cNvSpPr/>
          <p:nvPr/>
        </p:nvSpPr>
        <p:spPr>
          <a:xfrm>
            <a:off x="272500" y="2078915"/>
            <a:ext cx="9439049" cy="1200329"/>
          </a:xfrm>
          <a:prstGeom prst="rect">
            <a:avLst/>
          </a:prstGeom>
        </p:spPr>
        <p:txBody>
          <a:bodyPr wrap="square">
            <a:spAutoFit/>
          </a:bodyPr>
          <a:lstStyle/>
          <a:p>
            <a:pPr fontAlgn="base">
              <a:spcBef>
                <a:spcPct val="0"/>
              </a:spcBef>
              <a:spcAft>
                <a:spcPct val="0"/>
              </a:spcAft>
            </a:pPr>
            <a:r>
              <a:rPr lang="ja-JP" altLang="en-US" sz="2400" dirty="0" smtClean="0">
                <a:solidFill>
                  <a:prstClr val="black"/>
                </a:solidFill>
                <a:latin typeface="Arial" pitchFamily="34" charset="0"/>
              </a:rPr>
              <a:t>　</a:t>
            </a:r>
            <a:r>
              <a:rPr lang="ja-JP" altLang="ja-JP" sz="2400" dirty="0" smtClean="0">
                <a:solidFill>
                  <a:prstClr val="black"/>
                </a:solidFill>
                <a:latin typeface="Arial" pitchFamily="34" charset="0"/>
              </a:rPr>
              <a:t>期限内に提出される主治医意見書の割合は、「</a:t>
            </a:r>
            <a:r>
              <a:rPr lang="en-US" altLang="ja-JP" sz="2400" dirty="0" smtClean="0">
                <a:solidFill>
                  <a:prstClr val="black"/>
                </a:solidFill>
                <a:latin typeface="Arial" pitchFamily="34" charset="0"/>
              </a:rPr>
              <a:t>4</a:t>
            </a:r>
            <a:r>
              <a:rPr lang="ja-JP" altLang="ja-JP" sz="2400" dirty="0" smtClean="0">
                <a:solidFill>
                  <a:prstClr val="black"/>
                </a:solidFill>
                <a:latin typeface="Arial" pitchFamily="34" charset="0"/>
              </a:rPr>
              <a:t>割以上</a:t>
            </a:r>
            <a:r>
              <a:rPr lang="en-US" altLang="ja-JP" sz="2400" dirty="0" smtClean="0">
                <a:solidFill>
                  <a:prstClr val="black"/>
                </a:solidFill>
                <a:latin typeface="Arial" pitchFamily="34" charset="0"/>
              </a:rPr>
              <a:t>6</a:t>
            </a:r>
            <a:r>
              <a:rPr lang="ja-JP" altLang="ja-JP" sz="2400" dirty="0" smtClean="0">
                <a:solidFill>
                  <a:prstClr val="black"/>
                </a:solidFill>
                <a:latin typeface="Arial" pitchFamily="34" charset="0"/>
              </a:rPr>
              <a:t>割未満」が</a:t>
            </a:r>
            <a:r>
              <a:rPr lang="en-US" altLang="ja-JP" sz="2400" dirty="0" smtClean="0">
                <a:solidFill>
                  <a:prstClr val="black"/>
                </a:solidFill>
                <a:latin typeface="Arial" pitchFamily="34" charset="0"/>
              </a:rPr>
              <a:t>32.4</a:t>
            </a:r>
            <a:r>
              <a:rPr lang="ja-JP" altLang="ja-JP" sz="2400" dirty="0" smtClean="0">
                <a:solidFill>
                  <a:prstClr val="black"/>
                </a:solidFill>
                <a:latin typeface="Arial" pitchFamily="34" charset="0"/>
              </a:rPr>
              <a:t>％と最も高く、次いで「</a:t>
            </a:r>
            <a:r>
              <a:rPr lang="en-US" altLang="ja-JP" sz="2400" dirty="0" smtClean="0">
                <a:solidFill>
                  <a:prstClr val="black"/>
                </a:solidFill>
                <a:latin typeface="Arial" pitchFamily="34" charset="0"/>
              </a:rPr>
              <a:t>6</a:t>
            </a:r>
            <a:r>
              <a:rPr lang="ja-JP" altLang="ja-JP" sz="2400" dirty="0" smtClean="0">
                <a:solidFill>
                  <a:prstClr val="black"/>
                </a:solidFill>
                <a:latin typeface="Arial" pitchFamily="34" charset="0"/>
              </a:rPr>
              <a:t>割以上</a:t>
            </a:r>
            <a:r>
              <a:rPr lang="en-US" altLang="ja-JP" sz="2400" dirty="0" smtClean="0">
                <a:solidFill>
                  <a:prstClr val="black"/>
                </a:solidFill>
                <a:latin typeface="Arial" pitchFamily="34" charset="0"/>
              </a:rPr>
              <a:t>8</a:t>
            </a:r>
            <a:r>
              <a:rPr lang="ja-JP" altLang="ja-JP" sz="2400" dirty="0" smtClean="0">
                <a:solidFill>
                  <a:prstClr val="black"/>
                </a:solidFill>
                <a:latin typeface="Arial" pitchFamily="34" charset="0"/>
              </a:rPr>
              <a:t>割未満」が</a:t>
            </a:r>
            <a:r>
              <a:rPr lang="en-US" altLang="ja-JP" sz="2400" dirty="0" smtClean="0">
                <a:solidFill>
                  <a:prstClr val="black"/>
                </a:solidFill>
                <a:latin typeface="Arial" pitchFamily="34" charset="0"/>
              </a:rPr>
              <a:t>28.3</a:t>
            </a:r>
            <a:r>
              <a:rPr lang="ja-JP" altLang="ja-JP" sz="2400" dirty="0" smtClean="0">
                <a:solidFill>
                  <a:prstClr val="black"/>
                </a:solidFill>
                <a:latin typeface="Arial" pitchFamily="34" charset="0"/>
              </a:rPr>
              <a:t>％、「</a:t>
            </a:r>
            <a:r>
              <a:rPr lang="en-US" altLang="ja-JP" sz="2400" dirty="0" smtClean="0">
                <a:solidFill>
                  <a:prstClr val="black"/>
                </a:solidFill>
                <a:latin typeface="Arial" pitchFamily="34" charset="0"/>
              </a:rPr>
              <a:t>8</a:t>
            </a:r>
            <a:r>
              <a:rPr lang="ja-JP" altLang="ja-JP" sz="2400" dirty="0" smtClean="0">
                <a:solidFill>
                  <a:prstClr val="black"/>
                </a:solidFill>
                <a:latin typeface="Arial" pitchFamily="34" charset="0"/>
              </a:rPr>
              <a:t>割以上</a:t>
            </a:r>
            <a:r>
              <a:rPr lang="en-US" altLang="ja-JP" sz="2400" dirty="0" smtClean="0">
                <a:solidFill>
                  <a:prstClr val="black"/>
                </a:solidFill>
                <a:latin typeface="Arial" pitchFamily="34" charset="0"/>
              </a:rPr>
              <a:t>10</a:t>
            </a:r>
            <a:r>
              <a:rPr lang="ja-JP" altLang="ja-JP" sz="2400" dirty="0" smtClean="0">
                <a:solidFill>
                  <a:prstClr val="black"/>
                </a:solidFill>
                <a:latin typeface="Arial" pitchFamily="34" charset="0"/>
              </a:rPr>
              <a:t>割未満」が</a:t>
            </a:r>
            <a:r>
              <a:rPr lang="en-US" altLang="ja-JP" sz="2400" dirty="0" smtClean="0">
                <a:solidFill>
                  <a:prstClr val="black"/>
                </a:solidFill>
                <a:latin typeface="Arial" pitchFamily="34" charset="0"/>
              </a:rPr>
              <a:t>16.1</a:t>
            </a:r>
            <a:r>
              <a:rPr lang="ja-JP" altLang="ja-JP" sz="2400" dirty="0" smtClean="0">
                <a:solidFill>
                  <a:prstClr val="black"/>
                </a:solidFill>
                <a:latin typeface="Arial" pitchFamily="34" charset="0"/>
              </a:rPr>
              <a:t>％であった。</a:t>
            </a:r>
            <a:endParaRPr lang="ja-JP" altLang="en-US" sz="2400" dirty="0">
              <a:solidFill>
                <a:prstClr val="black"/>
              </a:solidFill>
              <a:latin typeface="Arial" pitchFamily="34" charset="0"/>
            </a:endParaRPr>
          </a:p>
        </p:txBody>
      </p:sp>
      <p:sp>
        <p:nvSpPr>
          <p:cNvPr id="10" name="正方形/長方形 9"/>
          <p:cNvSpPr/>
          <p:nvPr/>
        </p:nvSpPr>
        <p:spPr>
          <a:xfrm>
            <a:off x="162413" y="6512520"/>
            <a:ext cx="936104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smtClean="0">
                <a:solidFill>
                  <a:prstClr val="black"/>
                </a:solidFill>
              </a:rPr>
              <a:t>出典：平成</a:t>
            </a:r>
            <a:r>
              <a:rPr lang="en-US" altLang="ja-JP" sz="1200" dirty="0" smtClean="0">
                <a:solidFill>
                  <a:prstClr val="black"/>
                </a:solidFill>
              </a:rPr>
              <a:t>23</a:t>
            </a:r>
            <a:r>
              <a:rPr lang="ja-JP" altLang="en-US" sz="1200" dirty="0" smtClean="0">
                <a:solidFill>
                  <a:prstClr val="black"/>
                </a:solidFill>
              </a:rPr>
              <a:t>年度老人保健健康増進等事業「要介護認定における事務負担の軽減に関する調査研究事業報告書」</a:t>
            </a:r>
            <a:endParaRPr lang="ja-JP" altLang="en-US" sz="1200" dirty="0">
              <a:solidFill>
                <a:prstClr val="black"/>
              </a:solidFill>
            </a:endParaRPr>
          </a:p>
        </p:txBody>
      </p:sp>
      <p:sp>
        <p:nvSpPr>
          <p:cNvPr id="11" name="正方形/長方形 10"/>
          <p:cNvSpPr/>
          <p:nvPr/>
        </p:nvSpPr>
        <p:spPr>
          <a:xfrm>
            <a:off x="2" y="-27384"/>
            <a:ext cx="9945555"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主治医意見書の早期提出について（３）</a:t>
            </a:r>
            <a:endParaRPr lang="ja-JP" altLang="en-US" sz="2800" dirty="0">
              <a:solidFill>
                <a:prstClr val="white"/>
              </a:solidFill>
            </a:endParaRPr>
          </a:p>
        </p:txBody>
      </p:sp>
      <p:sp>
        <p:nvSpPr>
          <p:cNvPr id="12" name="正方形/長方形 11"/>
          <p:cNvSpPr/>
          <p:nvPr/>
        </p:nvSpPr>
        <p:spPr>
          <a:xfrm>
            <a:off x="7957838" y="3366898"/>
            <a:ext cx="1642745"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ja-JP" sz="1400" dirty="0" smtClean="0">
                <a:solidFill>
                  <a:prstClr val="black"/>
                </a:solidFill>
              </a:rPr>
              <a:t>n=1,169</a:t>
            </a:r>
            <a:r>
              <a:rPr lang="ja-JP" altLang="en-US" sz="1400" dirty="0" smtClean="0">
                <a:solidFill>
                  <a:prstClr val="black"/>
                </a:solidFill>
              </a:rPr>
              <a:t>自治体</a:t>
            </a:r>
            <a:endParaRPr lang="ja-JP" altLang="en-US" sz="1400" dirty="0">
              <a:solidFill>
                <a:prstClr val="black"/>
              </a:solidFill>
            </a:endParaRPr>
          </a:p>
        </p:txBody>
      </p:sp>
      <p:sp>
        <p:nvSpPr>
          <p:cNvPr id="13"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37</a:t>
            </a:fld>
            <a:endParaRPr lang="ja-JP" altLang="en-US" dirty="0">
              <a:solidFill>
                <a:prstClr val="black">
                  <a:tint val="75000"/>
                </a:prstClr>
              </a:solidFill>
            </a:endParaRPr>
          </a:p>
        </p:txBody>
      </p:sp>
    </p:spTree>
    <p:extLst>
      <p:ext uri="{BB962C8B-B14F-4D97-AF65-F5344CB8AC3E}">
        <p14:creationId xmlns:p14="http://schemas.microsoft.com/office/powerpoint/2010/main" xmlns="" val="1959739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62413" y="6512520"/>
            <a:ext cx="936104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smtClean="0">
                <a:solidFill>
                  <a:prstClr val="black"/>
                </a:solidFill>
              </a:rPr>
              <a:t>出典：平成</a:t>
            </a:r>
            <a:r>
              <a:rPr lang="en-US" altLang="ja-JP" sz="1200" dirty="0" smtClean="0">
                <a:solidFill>
                  <a:prstClr val="black"/>
                </a:solidFill>
              </a:rPr>
              <a:t>23</a:t>
            </a:r>
            <a:r>
              <a:rPr lang="ja-JP" altLang="en-US" sz="1200" dirty="0" smtClean="0">
                <a:solidFill>
                  <a:prstClr val="black"/>
                </a:solidFill>
              </a:rPr>
              <a:t>年度老人保健健康増進等事業「要介護認定における事務負担の軽減に関する調査研究事業報告書」</a:t>
            </a:r>
            <a:endParaRPr lang="ja-JP" altLang="en-US" sz="1200" dirty="0">
              <a:solidFill>
                <a:prstClr val="black"/>
              </a:solidFill>
            </a:endParaRPr>
          </a:p>
        </p:txBody>
      </p:sp>
      <p:pic>
        <p:nvPicPr>
          <p:cNvPr id="11" name="Picture 2"/>
          <p:cNvPicPr>
            <a:picLocks noChangeAspect="1" noChangeArrowheads="1"/>
          </p:cNvPicPr>
          <p:nvPr/>
        </p:nvPicPr>
        <p:blipFill>
          <a:blip r:embed="rId2" cstate="print"/>
          <a:srcRect/>
          <a:stretch>
            <a:fillRect/>
          </a:stretch>
        </p:blipFill>
        <p:spPr bwMode="auto">
          <a:xfrm>
            <a:off x="267956" y="2972296"/>
            <a:ext cx="9133781" cy="3441204"/>
          </a:xfrm>
          <a:prstGeom prst="rect">
            <a:avLst/>
          </a:prstGeom>
          <a:noFill/>
          <a:ln w="9525">
            <a:noFill/>
            <a:miter lim="800000"/>
            <a:headEnd/>
            <a:tailEnd/>
          </a:ln>
          <a:effectLst/>
        </p:spPr>
      </p:pic>
      <p:sp>
        <p:nvSpPr>
          <p:cNvPr id="12" name="正方形/長方形 11"/>
          <p:cNvSpPr/>
          <p:nvPr/>
        </p:nvSpPr>
        <p:spPr>
          <a:xfrm>
            <a:off x="286238" y="1618499"/>
            <a:ext cx="9283031" cy="1200329"/>
          </a:xfrm>
          <a:prstGeom prst="rect">
            <a:avLst/>
          </a:prstGeom>
        </p:spPr>
        <p:txBody>
          <a:bodyPr wrap="square">
            <a:spAutoFit/>
          </a:bodyPr>
          <a:lstStyle/>
          <a:p>
            <a:pPr fontAlgn="base">
              <a:spcBef>
                <a:spcPct val="0"/>
              </a:spcBef>
              <a:spcAft>
                <a:spcPct val="0"/>
              </a:spcAft>
            </a:pPr>
            <a:r>
              <a:rPr lang="ja-JP" altLang="en-US" sz="2400" dirty="0" smtClean="0">
                <a:solidFill>
                  <a:prstClr val="black"/>
                </a:solidFill>
                <a:latin typeface="Arial" pitchFamily="34" charset="0"/>
              </a:rPr>
              <a:t>　</a:t>
            </a:r>
            <a:r>
              <a:rPr lang="ja-JP" altLang="ja-JP" sz="2400" dirty="0" smtClean="0">
                <a:solidFill>
                  <a:prstClr val="black"/>
                </a:solidFill>
                <a:latin typeface="Arial" pitchFamily="34" charset="0"/>
              </a:rPr>
              <a:t>主治医意見書の平均回収日数について、「</a:t>
            </a:r>
            <a:r>
              <a:rPr lang="en-US" altLang="ja-JP" sz="2400" dirty="0" smtClean="0">
                <a:solidFill>
                  <a:prstClr val="black"/>
                </a:solidFill>
                <a:latin typeface="Arial" pitchFamily="34" charset="0"/>
              </a:rPr>
              <a:t>14</a:t>
            </a:r>
            <a:r>
              <a:rPr lang="ja-JP" altLang="ja-JP" sz="2400" dirty="0" smtClean="0">
                <a:solidFill>
                  <a:prstClr val="black"/>
                </a:solidFill>
                <a:latin typeface="Arial" pitchFamily="34" charset="0"/>
              </a:rPr>
              <a:t>日以上</a:t>
            </a:r>
            <a:r>
              <a:rPr lang="en-US" altLang="ja-JP" sz="2400" dirty="0" smtClean="0">
                <a:solidFill>
                  <a:prstClr val="black"/>
                </a:solidFill>
                <a:latin typeface="Arial" pitchFamily="34" charset="0"/>
              </a:rPr>
              <a:t>15</a:t>
            </a:r>
            <a:r>
              <a:rPr lang="ja-JP" altLang="ja-JP" sz="2400" dirty="0" smtClean="0">
                <a:solidFill>
                  <a:prstClr val="black"/>
                </a:solidFill>
                <a:latin typeface="Arial" pitchFamily="34" charset="0"/>
              </a:rPr>
              <a:t>日未満」が</a:t>
            </a:r>
            <a:r>
              <a:rPr lang="en-US" altLang="ja-JP" sz="2400" dirty="0" smtClean="0">
                <a:solidFill>
                  <a:prstClr val="black"/>
                </a:solidFill>
                <a:latin typeface="Arial" pitchFamily="34" charset="0"/>
              </a:rPr>
              <a:t>186</a:t>
            </a:r>
            <a:r>
              <a:rPr lang="ja-JP" altLang="ja-JP" sz="2400" dirty="0" smtClean="0">
                <a:solidFill>
                  <a:prstClr val="black"/>
                </a:solidFill>
                <a:latin typeface="Arial" pitchFamily="34" charset="0"/>
              </a:rPr>
              <a:t>件と最も多く、次いで「</a:t>
            </a:r>
            <a:r>
              <a:rPr lang="en-US" altLang="ja-JP" sz="2400" dirty="0" smtClean="0">
                <a:solidFill>
                  <a:prstClr val="black"/>
                </a:solidFill>
                <a:latin typeface="Arial" pitchFamily="34" charset="0"/>
              </a:rPr>
              <a:t>15</a:t>
            </a:r>
            <a:r>
              <a:rPr lang="ja-JP" altLang="ja-JP" sz="2400" dirty="0" smtClean="0">
                <a:solidFill>
                  <a:prstClr val="black"/>
                </a:solidFill>
                <a:latin typeface="Arial" pitchFamily="34" charset="0"/>
              </a:rPr>
              <a:t>日以上</a:t>
            </a:r>
            <a:r>
              <a:rPr lang="en-US" altLang="ja-JP" sz="2400" dirty="0" smtClean="0">
                <a:solidFill>
                  <a:prstClr val="black"/>
                </a:solidFill>
                <a:latin typeface="Arial" pitchFamily="34" charset="0"/>
              </a:rPr>
              <a:t>16</a:t>
            </a:r>
            <a:r>
              <a:rPr lang="ja-JP" altLang="ja-JP" sz="2400" dirty="0" smtClean="0">
                <a:solidFill>
                  <a:prstClr val="black"/>
                </a:solidFill>
                <a:latin typeface="Arial" pitchFamily="34" charset="0"/>
              </a:rPr>
              <a:t>日未満」が</a:t>
            </a:r>
            <a:r>
              <a:rPr lang="en-US" altLang="ja-JP" sz="2400" dirty="0" smtClean="0">
                <a:solidFill>
                  <a:prstClr val="black"/>
                </a:solidFill>
                <a:latin typeface="Arial" pitchFamily="34" charset="0"/>
              </a:rPr>
              <a:t>136</a:t>
            </a:r>
            <a:r>
              <a:rPr lang="ja-JP" altLang="ja-JP" sz="2400" dirty="0" smtClean="0">
                <a:solidFill>
                  <a:prstClr val="black"/>
                </a:solidFill>
                <a:latin typeface="Arial" pitchFamily="34" charset="0"/>
              </a:rPr>
              <a:t>件、「</a:t>
            </a:r>
            <a:r>
              <a:rPr lang="en-US" altLang="ja-JP" sz="2400" dirty="0" smtClean="0">
                <a:solidFill>
                  <a:prstClr val="black"/>
                </a:solidFill>
                <a:latin typeface="Arial" pitchFamily="34" charset="0"/>
              </a:rPr>
              <a:t>16</a:t>
            </a:r>
            <a:r>
              <a:rPr lang="ja-JP" altLang="ja-JP" sz="2400" dirty="0" smtClean="0">
                <a:solidFill>
                  <a:prstClr val="black"/>
                </a:solidFill>
                <a:latin typeface="Arial" pitchFamily="34" charset="0"/>
              </a:rPr>
              <a:t>日以上</a:t>
            </a:r>
            <a:r>
              <a:rPr lang="en-US" altLang="ja-JP" sz="2400" dirty="0" smtClean="0">
                <a:solidFill>
                  <a:prstClr val="black"/>
                </a:solidFill>
                <a:latin typeface="Arial" pitchFamily="34" charset="0"/>
              </a:rPr>
              <a:t>17</a:t>
            </a:r>
            <a:r>
              <a:rPr lang="ja-JP" altLang="ja-JP" sz="2400" dirty="0" smtClean="0">
                <a:solidFill>
                  <a:prstClr val="black"/>
                </a:solidFill>
                <a:latin typeface="Arial" pitchFamily="34" charset="0"/>
              </a:rPr>
              <a:t>日未満」及び「</a:t>
            </a:r>
            <a:r>
              <a:rPr lang="en-US" altLang="ja-JP" sz="2400" dirty="0" smtClean="0">
                <a:solidFill>
                  <a:prstClr val="black"/>
                </a:solidFill>
                <a:latin typeface="Arial" pitchFamily="34" charset="0"/>
              </a:rPr>
              <a:t>20</a:t>
            </a:r>
            <a:r>
              <a:rPr lang="ja-JP" altLang="ja-JP" sz="2400" dirty="0" smtClean="0">
                <a:solidFill>
                  <a:prstClr val="black"/>
                </a:solidFill>
                <a:latin typeface="Arial" pitchFamily="34" charset="0"/>
              </a:rPr>
              <a:t>日以上</a:t>
            </a:r>
            <a:r>
              <a:rPr lang="en-US" altLang="ja-JP" sz="2400" dirty="0" smtClean="0">
                <a:solidFill>
                  <a:prstClr val="black"/>
                </a:solidFill>
                <a:latin typeface="Arial" pitchFamily="34" charset="0"/>
              </a:rPr>
              <a:t>21</a:t>
            </a:r>
            <a:r>
              <a:rPr lang="ja-JP" altLang="ja-JP" sz="2400" dirty="0" smtClean="0">
                <a:solidFill>
                  <a:prstClr val="black"/>
                </a:solidFill>
                <a:latin typeface="Arial" pitchFamily="34" charset="0"/>
              </a:rPr>
              <a:t>日未満」が</a:t>
            </a:r>
            <a:r>
              <a:rPr lang="en-US" altLang="ja-JP" sz="2400" dirty="0" smtClean="0">
                <a:solidFill>
                  <a:prstClr val="black"/>
                </a:solidFill>
                <a:latin typeface="Arial" pitchFamily="34" charset="0"/>
              </a:rPr>
              <a:t>109</a:t>
            </a:r>
            <a:r>
              <a:rPr lang="ja-JP" altLang="ja-JP" sz="2400" dirty="0" smtClean="0">
                <a:solidFill>
                  <a:prstClr val="black"/>
                </a:solidFill>
                <a:latin typeface="Arial" pitchFamily="34" charset="0"/>
              </a:rPr>
              <a:t>件であった。</a:t>
            </a:r>
            <a:endParaRPr lang="ja-JP" altLang="en-US" sz="2400" dirty="0">
              <a:solidFill>
                <a:prstClr val="black"/>
              </a:solidFill>
              <a:latin typeface="Arial" pitchFamily="34" charset="0"/>
            </a:endParaRPr>
          </a:p>
        </p:txBody>
      </p:sp>
      <p:sp>
        <p:nvSpPr>
          <p:cNvPr id="14" name="正方形/長方形 13"/>
          <p:cNvSpPr/>
          <p:nvPr/>
        </p:nvSpPr>
        <p:spPr>
          <a:xfrm>
            <a:off x="12879" y="1018580"/>
            <a:ext cx="5105239"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r>
              <a:rPr lang="en-US" altLang="ja-JP" sz="2400" dirty="0" smtClean="0">
                <a:solidFill>
                  <a:prstClr val="black"/>
                </a:solidFill>
              </a:rPr>
              <a:t>【</a:t>
            </a:r>
            <a:r>
              <a:rPr lang="ja-JP" altLang="en-US" sz="2400" dirty="0" smtClean="0">
                <a:solidFill>
                  <a:prstClr val="black"/>
                </a:solidFill>
              </a:rPr>
              <a:t>主治医意見書の平均回収日数</a:t>
            </a:r>
            <a:r>
              <a:rPr lang="en-US" altLang="ja-JP" sz="2400" dirty="0" smtClean="0">
                <a:solidFill>
                  <a:prstClr val="black"/>
                </a:solidFill>
              </a:rPr>
              <a:t>】</a:t>
            </a:r>
            <a:endParaRPr lang="ja-JP" altLang="en-US" sz="2400" dirty="0">
              <a:solidFill>
                <a:prstClr val="black"/>
              </a:solidFill>
            </a:endParaRPr>
          </a:p>
        </p:txBody>
      </p:sp>
      <p:sp>
        <p:nvSpPr>
          <p:cNvPr id="7" name="正方形/長方形 6"/>
          <p:cNvSpPr/>
          <p:nvPr/>
        </p:nvSpPr>
        <p:spPr>
          <a:xfrm>
            <a:off x="2" y="-27384"/>
            <a:ext cx="9945555"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主治医意見書の早期提出について（４）</a:t>
            </a:r>
            <a:endParaRPr lang="ja-JP" altLang="en-US" sz="2800" dirty="0">
              <a:solidFill>
                <a:prstClr val="white"/>
              </a:solidFill>
            </a:endParaRPr>
          </a:p>
        </p:txBody>
      </p:sp>
      <p:sp>
        <p:nvSpPr>
          <p:cNvPr id="8" name="正方形/長方形 7"/>
          <p:cNvSpPr/>
          <p:nvPr/>
        </p:nvSpPr>
        <p:spPr>
          <a:xfrm>
            <a:off x="7792738" y="2909905"/>
            <a:ext cx="1642745"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ja-JP" sz="1400" dirty="0" smtClean="0">
                <a:solidFill>
                  <a:prstClr val="black"/>
                </a:solidFill>
              </a:rPr>
              <a:t>n=1,151</a:t>
            </a:r>
            <a:r>
              <a:rPr lang="ja-JP" altLang="en-US" sz="1400" dirty="0" smtClean="0">
                <a:solidFill>
                  <a:prstClr val="black"/>
                </a:solidFill>
              </a:rPr>
              <a:t>自治体</a:t>
            </a:r>
            <a:endParaRPr lang="ja-JP" altLang="en-US" sz="1400" dirty="0">
              <a:solidFill>
                <a:prstClr val="black"/>
              </a:solidFill>
            </a:endParaRPr>
          </a:p>
        </p:txBody>
      </p:sp>
      <p:sp>
        <p:nvSpPr>
          <p:cNvPr id="9"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38</a:t>
            </a:fld>
            <a:endParaRPr lang="ja-JP" altLang="en-US" dirty="0">
              <a:solidFill>
                <a:prstClr val="black">
                  <a:tint val="75000"/>
                </a:prstClr>
              </a:solidFill>
            </a:endParaRPr>
          </a:p>
        </p:txBody>
      </p:sp>
    </p:spTree>
    <p:extLst>
      <p:ext uri="{BB962C8B-B14F-4D97-AF65-F5344CB8AC3E}">
        <p14:creationId xmlns:p14="http://schemas.microsoft.com/office/powerpoint/2010/main" xmlns="" val="1939945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829074" y="851944"/>
            <a:ext cx="3737185" cy="2141537"/>
          </a:xfrm>
          <a:prstGeom prst="rect">
            <a:avLst/>
          </a:prstGeom>
          <a:solidFill>
            <a:srgbClr val="CCFFFF"/>
          </a:solidFill>
          <a:ln w="38100">
            <a:solidFill>
              <a:schemeClr val="tx1"/>
            </a:solidFill>
            <a:miter lim="800000"/>
            <a:headEnd/>
            <a:tailEnd/>
          </a:ln>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11" name="Rectangle 3"/>
          <p:cNvSpPr>
            <a:spLocks noChangeArrowheads="1"/>
          </p:cNvSpPr>
          <p:nvPr/>
        </p:nvSpPr>
        <p:spPr bwMode="auto">
          <a:xfrm>
            <a:off x="5030038" y="764632"/>
            <a:ext cx="1445320" cy="588963"/>
          </a:xfrm>
          <a:prstGeom prst="rect">
            <a:avLst/>
          </a:prstGeom>
          <a:solidFill>
            <a:srgbClr val="FFFF99"/>
          </a:solidFill>
          <a:ln w="38100" cmpd="dbl">
            <a:solidFill>
              <a:schemeClr val="tx1"/>
            </a:solidFill>
            <a:miter lim="800000"/>
            <a:headEnd/>
            <a:tailEnd/>
          </a:ln>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12" name="Oval 4"/>
          <p:cNvSpPr>
            <a:spLocks noChangeArrowheads="1"/>
          </p:cNvSpPr>
          <p:nvPr/>
        </p:nvSpPr>
        <p:spPr bwMode="auto">
          <a:xfrm>
            <a:off x="3159108" y="3499891"/>
            <a:ext cx="1404025" cy="508000"/>
          </a:xfrm>
          <a:prstGeom prst="ellipse">
            <a:avLst/>
          </a:prstGeom>
          <a:solidFill>
            <a:srgbClr val="CCECFF"/>
          </a:solidFill>
          <a:ln w="12700">
            <a:solidFill>
              <a:schemeClr val="tx1"/>
            </a:solidFill>
            <a:round/>
            <a:headEnd/>
            <a:tailEnd/>
          </a:ln>
        </p:spPr>
        <p:txBody>
          <a:bodyPr wrap="none" lIns="87279" tIns="43640" rIns="87279" bIns="43640" anchor="ctr"/>
          <a:lstStyle/>
          <a:p>
            <a:pPr defTabSz="873125" fontAlgn="auto">
              <a:spcBef>
                <a:spcPts val="0"/>
              </a:spcBef>
              <a:spcAft>
                <a:spcPts val="0"/>
              </a:spcAft>
            </a:pPr>
            <a:endParaRPr lang="ja-JP" altLang="ja-JP" sz="2300" dirty="0">
              <a:solidFill>
                <a:srgbClr val="000000"/>
              </a:solidFill>
              <a:latin typeface="Times New Roman" pitchFamily="18" charset="0"/>
              <a:ea typeface="ＭＳ Ｐゴシック"/>
            </a:endParaRPr>
          </a:p>
        </p:txBody>
      </p:sp>
      <p:sp>
        <p:nvSpPr>
          <p:cNvPr id="17413" name="Rectangle 5"/>
          <p:cNvSpPr>
            <a:spLocks noChangeArrowheads="1"/>
          </p:cNvSpPr>
          <p:nvPr/>
        </p:nvSpPr>
        <p:spPr bwMode="auto">
          <a:xfrm>
            <a:off x="5030080" y="764628"/>
            <a:ext cx="1462790"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886" tIns="43943" rIns="87886" bIns="43943"/>
          <a:lstStyle/>
          <a:p>
            <a:pPr defTabSz="727075" fontAlgn="auto">
              <a:spcBef>
                <a:spcPts val="0"/>
              </a:spcBef>
              <a:spcAft>
                <a:spcPts val="0"/>
              </a:spcAft>
            </a:pPr>
            <a:r>
              <a:rPr lang="ja-JP" altLang="en-US" sz="1500" dirty="0">
                <a:solidFill>
                  <a:srgbClr val="000000"/>
                </a:solidFill>
                <a:latin typeface="Times New Roman" pitchFamily="18" charset="0"/>
                <a:ea typeface="ＭＳ Ｐゴシック"/>
              </a:rPr>
              <a:t>費用の９割分</a:t>
            </a:r>
          </a:p>
          <a:p>
            <a:pPr defTabSz="727075" fontAlgn="auto">
              <a:spcBef>
                <a:spcPts val="0"/>
              </a:spcBef>
              <a:spcAft>
                <a:spcPts val="0"/>
              </a:spcAft>
            </a:pPr>
            <a:r>
              <a:rPr lang="ja-JP" altLang="en-US" sz="1500" dirty="0">
                <a:solidFill>
                  <a:srgbClr val="000000"/>
                </a:solidFill>
                <a:latin typeface="Times New Roman" pitchFamily="18" charset="0"/>
                <a:ea typeface="ＭＳ Ｐゴシック"/>
              </a:rPr>
              <a:t>の支払い</a:t>
            </a:r>
          </a:p>
        </p:txBody>
      </p:sp>
      <p:sp>
        <p:nvSpPr>
          <p:cNvPr id="17414" name="Rectangle 6"/>
          <p:cNvSpPr>
            <a:spLocks noChangeArrowheads="1"/>
          </p:cNvSpPr>
          <p:nvPr/>
        </p:nvSpPr>
        <p:spPr bwMode="auto">
          <a:xfrm>
            <a:off x="2476119" y="4652416"/>
            <a:ext cx="5128502" cy="1484312"/>
          </a:xfrm>
          <a:prstGeom prst="rect">
            <a:avLst/>
          </a:prstGeom>
          <a:solidFill>
            <a:srgbClr val="FFFFCC">
              <a:alpha val="50195"/>
            </a:srgbClr>
          </a:solidFill>
          <a:ln w="38100">
            <a:solidFill>
              <a:schemeClr val="tx1"/>
            </a:solidFill>
            <a:miter lim="800000"/>
            <a:headEnd/>
            <a:tailEnd/>
          </a:ln>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15" name="Rectangle 7" descr="20%"/>
          <p:cNvSpPr>
            <a:spLocks noChangeArrowheads="1"/>
          </p:cNvSpPr>
          <p:nvPr/>
        </p:nvSpPr>
        <p:spPr bwMode="auto">
          <a:xfrm>
            <a:off x="2612746" y="5300227"/>
            <a:ext cx="2082213" cy="561975"/>
          </a:xfrm>
          <a:prstGeom prst="rect">
            <a:avLst/>
          </a:prstGeom>
          <a:pattFill prst="pct20">
            <a:fgClr>
              <a:srgbClr val="FF3300"/>
            </a:fgClr>
            <a:bgClr>
              <a:srgbClr val="FFFFFF"/>
            </a:bgClr>
          </a:pattFill>
          <a:ln w="15875">
            <a:solidFill>
              <a:schemeClr val="tx1"/>
            </a:solidFill>
            <a:prstDash val="dash"/>
            <a:miter lim="800000"/>
            <a:headEnd/>
            <a:tailEnd/>
          </a:ln>
        </p:spPr>
        <p:txBody>
          <a:bodyPr lIns="87886" tIns="43943" rIns="87886" bIns="43943">
            <a:spAutoFit/>
          </a:bodyPr>
          <a:lstStyle/>
          <a:p>
            <a:pPr algn="ctr" defTabSz="727075" fontAlgn="auto">
              <a:spcBef>
                <a:spcPts val="0"/>
              </a:spcBef>
              <a:spcAft>
                <a:spcPts val="0"/>
              </a:spcAft>
            </a:pPr>
            <a:r>
              <a:rPr lang="ja-JP" altLang="en-US" sz="1500" b="1" dirty="0" smtClean="0">
                <a:solidFill>
                  <a:srgbClr val="000000"/>
                </a:solidFill>
                <a:latin typeface="Arial"/>
                <a:ea typeface="ＭＳ Ｐゴシック"/>
              </a:rPr>
              <a:t>第１号被</a:t>
            </a:r>
            <a:r>
              <a:rPr lang="ja-JP" altLang="en-US" sz="1500" b="1" dirty="0">
                <a:solidFill>
                  <a:srgbClr val="000000"/>
                </a:solidFill>
                <a:latin typeface="Arial"/>
                <a:ea typeface="ＭＳ Ｐゴシック"/>
              </a:rPr>
              <a:t>保険者　</a:t>
            </a:r>
            <a:endParaRPr lang="ja-JP" altLang="en-US" sz="1000" b="1" dirty="0">
              <a:solidFill>
                <a:srgbClr val="000000"/>
              </a:solidFill>
              <a:latin typeface="Arial"/>
              <a:ea typeface="ＭＳ Ｐゴシック"/>
            </a:endParaRPr>
          </a:p>
          <a:p>
            <a:pPr algn="ctr" defTabSz="727075" fontAlgn="auto">
              <a:spcBef>
                <a:spcPts val="0"/>
              </a:spcBef>
              <a:spcAft>
                <a:spcPts val="0"/>
              </a:spcAft>
            </a:pPr>
            <a:r>
              <a:rPr lang="ja-JP" altLang="en-US" sz="1500" dirty="0" smtClean="0">
                <a:solidFill>
                  <a:srgbClr val="000000"/>
                </a:solidFill>
                <a:latin typeface="Arial"/>
                <a:ea typeface="ＭＳ Ｐゴシック"/>
              </a:rPr>
              <a:t>・</a:t>
            </a:r>
            <a:r>
              <a:rPr lang="en-US" altLang="ja-JP" sz="1500" dirty="0" smtClean="0">
                <a:solidFill>
                  <a:srgbClr val="000000"/>
                </a:solidFill>
                <a:latin typeface="Arial"/>
                <a:ea typeface="ＭＳ Ｐゴシック"/>
              </a:rPr>
              <a:t>65</a:t>
            </a:r>
            <a:r>
              <a:rPr lang="ja-JP" altLang="en-US" sz="1500" dirty="0" smtClean="0">
                <a:solidFill>
                  <a:srgbClr val="000000"/>
                </a:solidFill>
                <a:latin typeface="Arial"/>
                <a:ea typeface="ＭＳ Ｐゴシック"/>
              </a:rPr>
              <a:t>歳</a:t>
            </a:r>
            <a:r>
              <a:rPr lang="ja-JP" altLang="en-US" sz="1500" dirty="0">
                <a:solidFill>
                  <a:srgbClr val="000000"/>
                </a:solidFill>
                <a:latin typeface="Arial"/>
                <a:ea typeface="ＭＳ Ｐゴシック"/>
              </a:rPr>
              <a:t>以上の者</a:t>
            </a:r>
          </a:p>
        </p:txBody>
      </p:sp>
      <p:sp>
        <p:nvSpPr>
          <p:cNvPr id="17416" name="Rectangle 8" descr="50%"/>
          <p:cNvSpPr>
            <a:spLocks noChangeArrowheads="1"/>
          </p:cNvSpPr>
          <p:nvPr/>
        </p:nvSpPr>
        <p:spPr bwMode="auto">
          <a:xfrm>
            <a:off x="4875382" y="5300227"/>
            <a:ext cx="2166253" cy="550409"/>
          </a:xfrm>
          <a:prstGeom prst="rect">
            <a:avLst/>
          </a:prstGeom>
          <a:pattFill prst="pct50">
            <a:fgClr>
              <a:schemeClr val="hlink"/>
            </a:fgClr>
            <a:bgClr>
              <a:srgbClr val="FFFFFF"/>
            </a:bgClr>
          </a:pattFill>
          <a:ln w="15875">
            <a:solidFill>
              <a:schemeClr val="tx1"/>
            </a:solidFill>
            <a:prstDash val="dash"/>
            <a:miter lim="800000"/>
            <a:headEnd/>
            <a:tailEnd/>
          </a:ln>
        </p:spPr>
        <p:txBody>
          <a:bodyPr wrap="none" lIns="87886" tIns="43943" rIns="87886" bIns="43943">
            <a:spAutoFit/>
          </a:bodyPr>
          <a:lstStyle/>
          <a:p>
            <a:pPr algn="ctr" defTabSz="727075" fontAlgn="auto">
              <a:spcBef>
                <a:spcPts val="0"/>
              </a:spcBef>
              <a:spcAft>
                <a:spcPts val="0"/>
              </a:spcAft>
            </a:pPr>
            <a:r>
              <a:rPr lang="ja-JP" altLang="en-US" sz="1500" b="1" dirty="0" smtClean="0">
                <a:solidFill>
                  <a:srgbClr val="000000"/>
                </a:solidFill>
                <a:latin typeface="Arial"/>
                <a:ea typeface="ＭＳ Ｐゴシック"/>
              </a:rPr>
              <a:t>第２号被</a:t>
            </a:r>
            <a:r>
              <a:rPr lang="ja-JP" altLang="en-US" sz="1500" b="1" dirty="0">
                <a:solidFill>
                  <a:srgbClr val="000000"/>
                </a:solidFill>
                <a:latin typeface="Arial"/>
                <a:ea typeface="ＭＳ Ｐゴシック"/>
              </a:rPr>
              <a:t>保険者</a:t>
            </a:r>
            <a:endParaRPr lang="ja-JP" altLang="en-US" sz="1000" b="1" dirty="0">
              <a:solidFill>
                <a:srgbClr val="000000"/>
              </a:solidFill>
              <a:latin typeface="Arial"/>
              <a:ea typeface="ＭＳ Ｐゴシック"/>
            </a:endParaRPr>
          </a:p>
          <a:p>
            <a:pPr algn="ctr" defTabSz="727075" fontAlgn="auto">
              <a:spcBef>
                <a:spcPts val="0"/>
              </a:spcBef>
              <a:spcAft>
                <a:spcPts val="0"/>
              </a:spcAft>
            </a:pPr>
            <a:r>
              <a:rPr lang="ja-JP" altLang="en-US" sz="1500" dirty="0" smtClean="0">
                <a:solidFill>
                  <a:srgbClr val="000000"/>
                </a:solidFill>
                <a:latin typeface="Arial"/>
                <a:ea typeface="ＭＳ Ｐゴシック"/>
              </a:rPr>
              <a:t>・</a:t>
            </a:r>
            <a:r>
              <a:rPr lang="en-US" altLang="ja-JP" sz="1500" dirty="0" smtClean="0">
                <a:solidFill>
                  <a:srgbClr val="000000"/>
                </a:solidFill>
                <a:latin typeface="Arial"/>
                <a:ea typeface="ＭＳ Ｐゴシック"/>
              </a:rPr>
              <a:t>40</a:t>
            </a:r>
            <a:r>
              <a:rPr lang="ja-JP" altLang="en-US" sz="1500" dirty="0" smtClean="0">
                <a:solidFill>
                  <a:srgbClr val="000000"/>
                </a:solidFill>
                <a:latin typeface="Arial"/>
                <a:ea typeface="ＭＳ Ｐゴシック"/>
              </a:rPr>
              <a:t>歳から</a:t>
            </a:r>
            <a:r>
              <a:rPr lang="en-US" altLang="ja-JP" sz="1500" dirty="0">
                <a:solidFill>
                  <a:srgbClr val="000000"/>
                </a:solidFill>
                <a:latin typeface="Arial"/>
                <a:ea typeface="ＭＳ Ｐゴシック"/>
              </a:rPr>
              <a:t>64</a:t>
            </a:r>
            <a:r>
              <a:rPr lang="ja-JP" altLang="en-US" sz="1500" dirty="0" smtClean="0">
                <a:solidFill>
                  <a:srgbClr val="000000"/>
                </a:solidFill>
                <a:latin typeface="Arial"/>
                <a:ea typeface="ＭＳ Ｐゴシック"/>
              </a:rPr>
              <a:t>歳</a:t>
            </a:r>
            <a:r>
              <a:rPr lang="ja-JP" altLang="en-US" sz="1500" dirty="0">
                <a:solidFill>
                  <a:srgbClr val="000000"/>
                </a:solidFill>
                <a:latin typeface="Arial"/>
                <a:ea typeface="ＭＳ Ｐゴシック"/>
              </a:rPr>
              <a:t>までの</a:t>
            </a:r>
            <a:r>
              <a:rPr lang="ja-JP" altLang="en-US" sz="1500" dirty="0" smtClean="0">
                <a:solidFill>
                  <a:srgbClr val="000000"/>
                </a:solidFill>
                <a:latin typeface="Arial"/>
                <a:ea typeface="ＭＳ Ｐゴシック"/>
              </a:rPr>
              <a:t>者</a:t>
            </a:r>
            <a:endParaRPr lang="ja-JP" altLang="en-US" sz="1500" b="1" dirty="0">
              <a:solidFill>
                <a:srgbClr val="000000"/>
              </a:solidFill>
              <a:latin typeface="Arial"/>
              <a:ea typeface="ＭＳ Ｐゴシック"/>
            </a:endParaRPr>
          </a:p>
        </p:txBody>
      </p:sp>
      <p:sp>
        <p:nvSpPr>
          <p:cNvPr id="17417" name="Rectangle 9"/>
          <p:cNvSpPr>
            <a:spLocks noChangeArrowheads="1"/>
          </p:cNvSpPr>
          <p:nvPr/>
        </p:nvSpPr>
        <p:spPr bwMode="auto">
          <a:xfrm>
            <a:off x="1053075" y="4004716"/>
            <a:ext cx="9370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886" tIns="43943" rIns="87886" bIns="43943">
            <a:spAutoFit/>
          </a:bodyPr>
          <a:lstStyle/>
          <a:p>
            <a:pPr algn="l" defTabSz="727075" fontAlgn="auto">
              <a:spcBef>
                <a:spcPts val="0"/>
              </a:spcBef>
              <a:spcAft>
                <a:spcPts val="0"/>
              </a:spcAft>
            </a:pPr>
            <a:r>
              <a:rPr lang="ja-JP" altLang="en-US" sz="1500">
                <a:solidFill>
                  <a:srgbClr val="000000"/>
                </a:solidFill>
                <a:latin typeface="Times New Roman" pitchFamily="18" charset="0"/>
                <a:ea typeface="ＭＳ Ｐゴシック"/>
              </a:rPr>
              <a:t>保険料</a:t>
            </a:r>
          </a:p>
          <a:p>
            <a:pPr algn="l" defTabSz="727075" fontAlgn="auto">
              <a:spcBef>
                <a:spcPts val="0"/>
              </a:spcBef>
              <a:spcAft>
                <a:spcPts val="0"/>
              </a:spcAft>
            </a:pPr>
            <a:endParaRPr lang="en-US" altLang="ja-JP" sz="1200">
              <a:solidFill>
                <a:srgbClr val="000000"/>
              </a:solidFill>
              <a:latin typeface="Times New Roman" pitchFamily="18" charset="0"/>
              <a:ea typeface="ＭＳ Ｐゴシック"/>
            </a:endParaRPr>
          </a:p>
        </p:txBody>
      </p:sp>
      <p:sp>
        <p:nvSpPr>
          <p:cNvPr id="17418" name="Rectangle 10"/>
          <p:cNvSpPr>
            <a:spLocks noChangeArrowheads="1"/>
          </p:cNvSpPr>
          <p:nvPr/>
        </p:nvSpPr>
        <p:spPr bwMode="auto">
          <a:xfrm>
            <a:off x="48" y="4353966"/>
            <a:ext cx="2353806"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886" tIns="43943" rIns="87886" bIns="43943">
            <a:spAutoFit/>
          </a:bodyPr>
          <a:lstStyle/>
          <a:p>
            <a:pPr algn="l" defTabSz="727075" fontAlgn="auto">
              <a:spcBef>
                <a:spcPts val="0"/>
              </a:spcBef>
              <a:spcAft>
                <a:spcPts val="0"/>
              </a:spcAft>
            </a:pPr>
            <a:r>
              <a:rPr lang="ja-JP" altLang="en-US" sz="1500" b="1">
                <a:solidFill>
                  <a:srgbClr val="000000"/>
                </a:solidFill>
                <a:latin typeface="Times New Roman" pitchFamily="18" charset="0"/>
                <a:ea typeface="ＭＳ Ｐゴシック"/>
              </a:rPr>
              <a:t>　</a:t>
            </a:r>
          </a:p>
        </p:txBody>
      </p:sp>
      <p:sp>
        <p:nvSpPr>
          <p:cNvPr id="17419" name="Rectangle 11"/>
          <p:cNvSpPr>
            <a:spLocks noChangeArrowheads="1"/>
          </p:cNvSpPr>
          <p:nvPr/>
        </p:nvSpPr>
        <p:spPr bwMode="auto">
          <a:xfrm>
            <a:off x="428879" y="4292163"/>
            <a:ext cx="1845499" cy="288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300" u="sng">
                <a:solidFill>
                  <a:srgbClr val="000000"/>
                </a:solidFill>
                <a:latin typeface="Times New Roman" pitchFamily="18" charset="0"/>
                <a:ea typeface="ＭＳ ゴシック" pitchFamily="49" charset="-128"/>
              </a:rPr>
              <a:t>原則年金からの天引き</a:t>
            </a:r>
          </a:p>
        </p:txBody>
      </p:sp>
      <p:sp>
        <p:nvSpPr>
          <p:cNvPr id="17420" name="Rectangle 12"/>
          <p:cNvSpPr>
            <a:spLocks noChangeArrowheads="1"/>
          </p:cNvSpPr>
          <p:nvPr/>
        </p:nvSpPr>
        <p:spPr bwMode="auto">
          <a:xfrm>
            <a:off x="3364811" y="3585444"/>
            <a:ext cx="1048424" cy="30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defTabSz="727075" fontAlgn="auto">
              <a:spcBef>
                <a:spcPts val="0"/>
              </a:spcBef>
              <a:spcAft>
                <a:spcPts val="0"/>
              </a:spcAft>
            </a:pPr>
            <a:r>
              <a:rPr lang="ja-JP" altLang="en-US" sz="1400" dirty="0">
                <a:solidFill>
                  <a:srgbClr val="000000"/>
                </a:solidFill>
                <a:latin typeface="Times New Roman" pitchFamily="18" charset="0"/>
                <a:ea typeface="ＭＳ Ｐゴシック"/>
              </a:rPr>
              <a:t>全国プール</a:t>
            </a:r>
          </a:p>
        </p:txBody>
      </p:sp>
      <p:sp>
        <p:nvSpPr>
          <p:cNvPr id="17421" name="Line 13"/>
          <p:cNvSpPr>
            <a:spLocks noChangeShapeType="1"/>
          </p:cNvSpPr>
          <p:nvPr/>
        </p:nvSpPr>
        <p:spPr bwMode="auto">
          <a:xfrm flipH="1" flipV="1">
            <a:off x="4016725" y="4004716"/>
            <a:ext cx="859250" cy="1295400"/>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22" name="Rectangle 14"/>
          <p:cNvSpPr>
            <a:spLocks noChangeArrowheads="1"/>
          </p:cNvSpPr>
          <p:nvPr/>
        </p:nvSpPr>
        <p:spPr bwMode="auto">
          <a:xfrm>
            <a:off x="4172423" y="3933280"/>
            <a:ext cx="1697951" cy="488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300" b="1">
                <a:solidFill>
                  <a:srgbClr val="000000"/>
                </a:solidFill>
                <a:latin typeface="Times New Roman" pitchFamily="18" charset="0"/>
                <a:ea typeface="ＭＳ Ｐゴシック"/>
              </a:rPr>
              <a:t>　</a:t>
            </a:r>
            <a:r>
              <a:rPr lang="ja-JP" altLang="en-US" sz="1300">
                <a:solidFill>
                  <a:srgbClr val="000000"/>
                </a:solidFill>
                <a:latin typeface="Times New Roman" pitchFamily="18" charset="0"/>
                <a:ea typeface="ＭＳ Ｐゴシック"/>
              </a:rPr>
              <a:t>国民健康保険 ・</a:t>
            </a:r>
          </a:p>
          <a:p>
            <a:pPr algn="l" defTabSz="727075" fontAlgn="auto">
              <a:spcBef>
                <a:spcPts val="0"/>
              </a:spcBef>
              <a:spcAft>
                <a:spcPts val="0"/>
              </a:spcAft>
            </a:pPr>
            <a:r>
              <a:rPr lang="ja-JP" altLang="en-US" sz="1300">
                <a:solidFill>
                  <a:srgbClr val="000000"/>
                </a:solidFill>
                <a:latin typeface="Times New Roman" pitchFamily="18" charset="0"/>
                <a:ea typeface="ＭＳ Ｐゴシック"/>
              </a:rPr>
              <a:t>　　健康保険組合など</a:t>
            </a:r>
          </a:p>
        </p:txBody>
      </p:sp>
      <p:sp>
        <p:nvSpPr>
          <p:cNvPr id="17424" name="Rectangle 16"/>
          <p:cNvSpPr>
            <a:spLocks noChangeArrowheads="1"/>
          </p:cNvSpPr>
          <p:nvPr/>
        </p:nvSpPr>
        <p:spPr bwMode="auto">
          <a:xfrm>
            <a:off x="6286754" y="3116196"/>
            <a:ext cx="886442" cy="319577"/>
          </a:xfrm>
          <a:prstGeom prst="rect">
            <a:avLst/>
          </a:prstGeom>
          <a:solidFill>
            <a:srgbClr val="FFCCCC"/>
          </a:solidFill>
          <a:ln w="9525">
            <a:solidFill>
              <a:schemeClr val="tx1"/>
            </a:solidFill>
            <a:miter lim="800000"/>
            <a:headEnd/>
            <a:tailEnd/>
          </a:ln>
        </p:spPr>
        <p:txBody>
          <a:bodyPr wrap="none" lIns="87886" tIns="43943" rIns="87886" bIns="43943">
            <a:spAutoFit/>
          </a:bodyPr>
          <a:lstStyle/>
          <a:p>
            <a:pPr algn="l" defTabSz="727075" fontAlgn="auto">
              <a:spcBef>
                <a:spcPts val="0"/>
              </a:spcBef>
              <a:spcAft>
                <a:spcPts val="0"/>
              </a:spcAft>
            </a:pPr>
            <a:r>
              <a:rPr lang="ja-JP" altLang="en-US" sz="1500" dirty="0">
                <a:solidFill>
                  <a:srgbClr val="000000"/>
                </a:solidFill>
                <a:latin typeface="Times New Roman" pitchFamily="18" charset="0"/>
                <a:ea typeface="ＭＳ Ｐゴシック"/>
              </a:rPr>
              <a:t>１割負担</a:t>
            </a:r>
          </a:p>
        </p:txBody>
      </p:sp>
      <p:sp>
        <p:nvSpPr>
          <p:cNvPr id="17426" name="Rectangle 18"/>
          <p:cNvSpPr>
            <a:spLocks noChangeArrowheads="1"/>
          </p:cNvSpPr>
          <p:nvPr/>
        </p:nvSpPr>
        <p:spPr bwMode="auto">
          <a:xfrm>
            <a:off x="7375438" y="3707000"/>
            <a:ext cx="1279367" cy="319577"/>
          </a:xfrm>
          <a:prstGeom prst="rect">
            <a:avLst/>
          </a:prstGeom>
          <a:solidFill>
            <a:srgbClr val="FFCCCC"/>
          </a:solidFill>
          <a:ln w="9525">
            <a:solidFill>
              <a:schemeClr val="tx1"/>
            </a:solidFill>
            <a:miter lim="800000"/>
            <a:headEnd/>
            <a:tailEnd/>
          </a:ln>
        </p:spPr>
        <p:txBody>
          <a:bodyPr wrap="none" lIns="87886" tIns="43943" rIns="87886" bIns="43943">
            <a:spAutoFit/>
          </a:bodyPr>
          <a:lstStyle/>
          <a:p>
            <a:pPr algn="l" defTabSz="727075" fontAlgn="auto">
              <a:spcBef>
                <a:spcPts val="0"/>
              </a:spcBef>
              <a:spcAft>
                <a:spcPts val="0"/>
              </a:spcAft>
            </a:pPr>
            <a:r>
              <a:rPr lang="ja-JP" altLang="en-US" sz="1500">
                <a:solidFill>
                  <a:srgbClr val="000000"/>
                </a:solidFill>
                <a:latin typeface="Times New Roman" pitchFamily="18" charset="0"/>
                <a:ea typeface="ＭＳ Ｐゴシック"/>
              </a:rPr>
              <a:t>サービス利用</a:t>
            </a:r>
          </a:p>
        </p:txBody>
      </p:sp>
      <p:sp>
        <p:nvSpPr>
          <p:cNvPr id="17427" name="Rectangle 19"/>
          <p:cNvSpPr>
            <a:spLocks noChangeArrowheads="1"/>
          </p:cNvSpPr>
          <p:nvPr/>
        </p:nvSpPr>
        <p:spPr bwMode="auto">
          <a:xfrm>
            <a:off x="236700" y="5558894"/>
            <a:ext cx="2102103" cy="319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500" b="1">
                <a:solidFill>
                  <a:srgbClr val="000000"/>
                </a:solidFill>
                <a:latin typeface="Times New Roman" pitchFamily="18" charset="0"/>
                <a:ea typeface="ＭＳ Ｐゴシック"/>
              </a:rPr>
              <a:t>加　入　者　（被保険者）</a:t>
            </a:r>
          </a:p>
        </p:txBody>
      </p:sp>
      <p:sp>
        <p:nvSpPr>
          <p:cNvPr id="17428" name="Line 20"/>
          <p:cNvSpPr>
            <a:spLocks noChangeShapeType="1"/>
          </p:cNvSpPr>
          <p:nvPr/>
        </p:nvSpPr>
        <p:spPr bwMode="auto">
          <a:xfrm flipH="1" flipV="1">
            <a:off x="1832856" y="2996661"/>
            <a:ext cx="1481850" cy="2303463"/>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29" name="Line 21"/>
          <p:cNvSpPr>
            <a:spLocks noChangeShapeType="1"/>
          </p:cNvSpPr>
          <p:nvPr/>
        </p:nvSpPr>
        <p:spPr bwMode="auto">
          <a:xfrm>
            <a:off x="4718731" y="1628228"/>
            <a:ext cx="2107625" cy="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30" name="Rectangle 22"/>
          <p:cNvSpPr>
            <a:spLocks noChangeArrowheads="1"/>
          </p:cNvSpPr>
          <p:nvPr/>
        </p:nvSpPr>
        <p:spPr bwMode="auto">
          <a:xfrm>
            <a:off x="1486616" y="545663"/>
            <a:ext cx="1909650" cy="319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500" b="1">
                <a:solidFill>
                  <a:srgbClr val="000000"/>
                </a:solidFill>
                <a:latin typeface="Times New Roman" pitchFamily="18" charset="0"/>
                <a:ea typeface="ＭＳ Ｐゴシック"/>
              </a:rPr>
              <a:t>市　町　村　（保険者）</a:t>
            </a:r>
          </a:p>
        </p:txBody>
      </p:sp>
      <p:sp>
        <p:nvSpPr>
          <p:cNvPr id="17431" name="Rectangle 23"/>
          <p:cNvSpPr>
            <a:spLocks noChangeArrowheads="1"/>
          </p:cNvSpPr>
          <p:nvPr/>
        </p:nvSpPr>
        <p:spPr bwMode="auto">
          <a:xfrm>
            <a:off x="1539076" y="1307553"/>
            <a:ext cx="201709"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32" name="Rectangle 24"/>
          <p:cNvSpPr>
            <a:spLocks noChangeArrowheads="1"/>
          </p:cNvSpPr>
          <p:nvPr/>
        </p:nvSpPr>
        <p:spPr bwMode="auto">
          <a:xfrm>
            <a:off x="1256006" y="2216541"/>
            <a:ext cx="1411941" cy="319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7886" tIns="43943" rIns="87886" bIns="43943">
            <a:spAutoFit/>
          </a:bodyPr>
          <a:lstStyle/>
          <a:p>
            <a:pPr defTabSz="727075" fontAlgn="auto">
              <a:spcBef>
                <a:spcPts val="0"/>
              </a:spcBef>
              <a:spcAft>
                <a:spcPts val="0"/>
              </a:spcAft>
            </a:pPr>
            <a:r>
              <a:rPr lang="ja-JP" altLang="en-US" sz="1500" b="1" dirty="0" smtClean="0">
                <a:solidFill>
                  <a:srgbClr val="000000"/>
                </a:solidFill>
                <a:latin typeface="ＭＳ Ｐゴシック"/>
                <a:ea typeface="ＭＳ Ｐゴシック"/>
              </a:rPr>
              <a:t>２１％</a:t>
            </a:r>
            <a:endParaRPr lang="en-US" altLang="ja-JP" sz="1500" b="1" dirty="0" smtClean="0">
              <a:solidFill>
                <a:srgbClr val="000000"/>
              </a:solidFill>
              <a:latin typeface="ＭＳ Ｐゴシック"/>
              <a:ea typeface="ＭＳ Ｐゴシック"/>
            </a:endParaRPr>
          </a:p>
        </p:txBody>
      </p:sp>
      <p:sp>
        <p:nvSpPr>
          <p:cNvPr id="17433" name="Rectangle 25"/>
          <p:cNvSpPr>
            <a:spLocks noChangeArrowheads="1"/>
          </p:cNvSpPr>
          <p:nvPr/>
        </p:nvSpPr>
        <p:spPr bwMode="auto">
          <a:xfrm>
            <a:off x="2841134" y="2226312"/>
            <a:ext cx="635947" cy="550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defTabSz="727075" fontAlgn="auto">
              <a:spcBef>
                <a:spcPts val="0"/>
              </a:spcBef>
              <a:spcAft>
                <a:spcPts val="0"/>
              </a:spcAft>
            </a:pPr>
            <a:r>
              <a:rPr lang="ja-JP" altLang="en-US" sz="1500" b="1" dirty="0" smtClean="0">
                <a:solidFill>
                  <a:srgbClr val="000000"/>
                </a:solidFill>
                <a:latin typeface="Times New Roman" pitchFamily="18" charset="0"/>
                <a:ea typeface="ＭＳ Ｐゴシック"/>
              </a:rPr>
              <a:t>２９％</a:t>
            </a:r>
            <a:endParaRPr lang="ja-JP" altLang="en-US" sz="1100" b="1" dirty="0" smtClean="0">
              <a:solidFill>
                <a:srgbClr val="000000"/>
              </a:solidFill>
              <a:latin typeface="ＭＳ Ｐゴシック"/>
              <a:ea typeface="ＭＳ Ｐゴシック"/>
            </a:endParaRPr>
          </a:p>
          <a:p>
            <a:pPr algn="l" defTabSz="727075" fontAlgn="auto">
              <a:spcBef>
                <a:spcPts val="0"/>
              </a:spcBef>
              <a:spcAft>
                <a:spcPts val="0"/>
              </a:spcAft>
            </a:pPr>
            <a:endParaRPr lang="ja-JP" altLang="en-US" sz="1500" b="1" dirty="0">
              <a:solidFill>
                <a:srgbClr val="000000"/>
              </a:solidFill>
              <a:latin typeface="Times New Roman" pitchFamily="18" charset="0"/>
              <a:ea typeface="ＭＳ Ｐゴシック"/>
            </a:endParaRPr>
          </a:p>
        </p:txBody>
      </p:sp>
      <p:sp>
        <p:nvSpPr>
          <p:cNvPr id="17434" name="Line 26"/>
          <p:cNvSpPr>
            <a:spLocks noChangeShapeType="1"/>
          </p:cNvSpPr>
          <p:nvPr/>
        </p:nvSpPr>
        <p:spPr bwMode="auto">
          <a:xfrm>
            <a:off x="817956" y="2060029"/>
            <a:ext cx="3729243" cy="31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35" name="Line 27"/>
          <p:cNvSpPr>
            <a:spLocks noChangeShapeType="1"/>
          </p:cNvSpPr>
          <p:nvPr/>
        </p:nvSpPr>
        <p:spPr bwMode="auto">
          <a:xfrm>
            <a:off x="2296518" y="2100477"/>
            <a:ext cx="0" cy="936625"/>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36" name="Rectangle 28"/>
          <p:cNvSpPr>
            <a:spLocks noChangeArrowheads="1"/>
          </p:cNvSpPr>
          <p:nvPr/>
        </p:nvSpPr>
        <p:spPr bwMode="auto">
          <a:xfrm>
            <a:off x="47" y="1196538"/>
            <a:ext cx="738895" cy="319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en-US" altLang="ja-JP" sz="1500" b="1">
                <a:solidFill>
                  <a:srgbClr val="000000"/>
                </a:solidFill>
                <a:latin typeface="Times New Roman" pitchFamily="18" charset="0"/>
                <a:ea typeface="ＭＳ Ｐゴシック"/>
              </a:rPr>
              <a:t> </a:t>
            </a:r>
            <a:r>
              <a:rPr lang="ja-JP" altLang="en-US" sz="1500" b="1">
                <a:solidFill>
                  <a:srgbClr val="000000"/>
                </a:solidFill>
                <a:latin typeface="Times New Roman" pitchFamily="18" charset="0"/>
                <a:ea typeface="ＭＳ Ｐゴシック"/>
              </a:rPr>
              <a:t>税　金</a:t>
            </a:r>
          </a:p>
        </p:txBody>
      </p:sp>
      <p:sp>
        <p:nvSpPr>
          <p:cNvPr id="17437" name="Rectangle 29"/>
          <p:cNvSpPr>
            <a:spLocks noChangeArrowheads="1"/>
          </p:cNvSpPr>
          <p:nvPr/>
        </p:nvSpPr>
        <p:spPr bwMode="auto">
          <a:xfrm>
            <a:off x="38165" y="2204601"/>
            <a:ext cx="754933" cy="319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500" b="1">
                <a:solidFill>
                  <a:srgbClr val="000000"/>
                </a:solidFill>
                <a:latin typeface="Times New Roman" pitchFamily="18" charset="0"/>
                <a:ea typeface="ＭＳ Ｐゴシック"/>
              </a:rPr>
              <a:t>保険料</a:t>
            </a:r>
          </a:p>
        </p:txBody>
      </p:sp>
      <p:sp>
        <p:nvSpPr>
          <p:cNvPr id="17438" name="Line 30"/>
          <p:cNvSpPr>
            <a:spLocks noChangeShapeType="1"/>
          </p:cNvSpPr>
          <p:nvPr/>
        </p:nvSpPr>
        <p:spPr bwMode="auto">
          <a:xfrm>
            <a:off x="1725279" y="909092"/>
            <a:ext cx="0" cy="1150937"/>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39" name="Line 31"/>
          <p:cNvSpPr>
            <a:spLocks noChangeShapeType="1"/>
          </p:cNvSpPr>
          <p:nvPr/>
        </p:nvSpPr>
        <p:spPr bwMode="auto">
          <a:xfrm>
            <a:off x="2656641" y="909092"/>
            <a:ext cx="0" cy="1150937"/>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40" name="Rectangle 32"/>
          <p:cNvSpPr>
            <a:spLocks noChangeArrowheads="1"/>
          </p:cNvSpPr>
          <p:nvPr/>
        </p:nvSpPr>
        <p:spPr bwMode="auto">
          <a:xfrm>
            <a:off x="975194" y="980529"/>
            <a:ext cx="716442" cy="30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a:solidFill>
                  <a:srgbClr val="000000"/>
                </a:solidFill>
                <a:latin typeface="Times New Roman" pitchFamily="18" charset="0"/>
                <a:ea typeface="ＭＳ Ｐゴシック"/>
              </a:rPr>
              <a:t>市町村</a:t>
            </a:r>
          </a:p>
        </p:txBody>
      </p:sp>
      <p:sp>
        <p:nvSpPr>
          <p:cNvPr id="17441" name="Rectangle 33"/>
          <p:cNvSpPr>
            <a:spLocks noChangeArrowheads="1"/>
          </p:cNvSpPr>
          <p:nvPr/>
        </p:nvSpPr>
        <p:spPr bwMode="auto">
          <a:xfrm>
            <a:off x="1745251" y="980529"/>
            <a:ext cx="896065" cy="30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dirty="0">
                <a:solidFill>
                  <a:srgbClr val="000000"/>
                </a:solidFill>
                <a:latin typeface="Times New Roman" pitchFamily="18" charset="0"/>
                <a:ea typeface="ＭＳ Ｐゴシック"/>
              </a:rPr>
              <a:t>都道府県</a:t>
            </a:r>
          </a:p>
        </p:txBody>
      </p:sp>
      <p:sp>
        <p:nvSpPr>
          <p:cNvPr id="17442" name="Rectangle 34"/>
          <p:cNvSpPr>
            <a:spLocks noChangeArrowheads="1"/>
          </p:cNvSpPr>
          <p:nvPr/>
        </p:nvSpPr>
        <p:spPr bwMode="auto">
          <a:xfrm>
            <a:off x="3549826" y="980529"/>
            <a:ext cx="357197" cy="30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a:solidFill>
                  <a:srgbClr val="000000"/>
                </a:solidFill>
                <a:latin typeface="Times New Roman" pitchFamily="18" charset="0"/>
                <a:ea typeface="ＭＳ Ｐゴシック"/>
              </a:rPr>
              <a:t>国</a:t>
            </a:r>
          </a:p>
        </p:txBody>
      </p:sp>
      <p:sp>
        <p:nvSpPr>
          <p:cNvPr id="17443" name="Rectangle 35"/>
          <p:cNvSpPr>
            <a:spLocks noChangeArrowheads="1"/>
          </p:cNvSpPr>
          <p:nvPr/>
        </p:nvSpPr>
        <p:spPr bwMode="auto">
          <a:xfrm>
            <a:off x="895781" y="1196430"/>
            <a:ext cx="847952" cy="30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b="1" dirty="0">
                <a:solidFill>
                  <a:srgbClr val="000000"/>
                </a:solidFill>
                <a:latin typeface="Times New Roman" pitchFamily="18" charset="0"/>
                <a:ea typeface="ＭＳ Ｐゴシック"/>
              </a:rPr>
              <a:t>１２．５％</a:t>
            </a:r>
          </a:p>
        </p:txBody>
      </p:sp>
      <p:sp>
        <p:nvSpPr>
          <p:cNvPr id="17444" name="Rectangle 36"/>
          <p:cNvSpPr>
            <a:spLocks noChangeArrowheads="1"/>
          </p:cNvSpPr>
          <p:nvPr/>
        </p:nvSpPr>
        <p:spPr bwMode="auto">
          <a:xfrm>
            <a:off x="1695016" y="1196539"/>
            <a:ext cx="1583498"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886" tIns="43943" rIns="87886" bIns="43943">
            <a:spAutoFit/>
          </a:bodyPr>
          <a:lstStyle/>
          <a:p>
            <a:pPr algn="l" defTabSz="727075" fontAlgn="auto">
              <a:spcBef>
                <a:spcPts val="0"/>
              </a:spcBef>
              <a:spcAft>
                <a:spcPts val="0"/>
              </a:spcAft>
            </a:pPr>
            <a:r>
              <a:rPr lang="ja-JP" altLang="en-US" sz="1400" b="1" dirty="0">
                <a:solidFill>
                  <a:srgbClr val="000000"/>
                </a:solidFill>
                <a:latin typeface="Times New Roman" pitchFamily="18" charset="0"/>
                <a:ea typeface="ＭＳ Ｐゴシック"/>
              </a:rPr>
              <a:t>１２．５％</a:t>
            </a:r>
            <a:r>
              <a:rPr lang="ja-JP" altLang="en-US" sz="1000" dirty="0">
                <a:solidFill>
                  <a:srgbClr val="000000"/>
                </a:solidFill>
                <a:latin typeface="Times New Roman" pitchFamily="18" charset="0"/>
                <a:ea typeface="ＭＳ Ｐゴシック"/>
              </a:rPr>
              <a:t>（</a:t>
            </a:r>
            <a:r>
              <a:rPr lang="en-US" altLang="ja-JP" sz="1000" dirty="0">
                <a:solidFill>
                  <a:srgbClr val="000000"/>
                </a:solidFill>
                <a:latin typeface="Times New Roman" pitchFamily="18" charset="0"/>
                <a:ea typeface="ＭＳ Ｐゴシック"/>
              </a:rPr>
              <a:t>※</a:t>
            </a:r>
            <a:r>
              <a:rPr lang="ja-JP" altLang="en-US" sz="1000" dirty="0">
                <a:solidFill>
                  <a:srgbClr val="000000"/>
                </a:solidFill>
                <a:latin typeface="Times New Roman" pitchFamily="18" charset="0"/>
                <a:ea typeface="ＭＳ Ｐゴシック"/>
              </a:rPr>
              <a:t>）</a:t>
            </a:r>
          </a:p>
        </p:txBody>
      </p:sp>
      <p:sp>
        <p:nvSpPr>
          <p:cNvPr id="17445" name="Rectangle 37"/>
          <p:cNvSpPr>
            <a:spLocks noChangeArrowheads="1"/>
          </p:cNvSpPr>
          <p:nvPr/>
        </p:nvSpPr>
        <p:spPr bwMode="auto">
          <a:xfrm>
            <a:off x="3454474" y="1196430"/>
            <a:ext cx="860782" cy="30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b="1">
                <a:solidFill>
                  <a:srgbClr val="000000"/>
                </a:solidFill>
                <a:latin typeface="Times New Roman" pitchFamily="18" charset="0"/>
                <a:ea typeface="ＭＳ Ｐゴシック"/>
              </a:rPr>
              <a:t>２５％</a:t>
            </a:r>
            <a:r>
              <a:rPr lang="ja-JP" altLang="en-US" sz="1000">
                <a:solidFill>
                  <a:srgbClr val="000000"/>
                </a:solidFill>
                <a:latin typeface="Times New Roman" pitchFamily="18" charset="0"/>
                <a:ea typeface="ＭＳ Ｐゴシック"/>
              </a:rPr>
              <a:t>（</a:t>
            </a:r>
            <a:r>
              <a:rPr lang="en-US" altLang="ja-JP" sz="1000">
                <a:solidFill>
                  <a:srgbClr val="000000"/>
                </a:solidFill>
                <a:latin typeface="Times New Roman" pitchFamily="18" charset="0"/>
                <a:ea typeface="ＭＳ Ｐゴシック"/>
              </a:rPr>
              <a:t>※</a:t>
            </a:r>
            <a:r>
              <a:rPr lang="ja-JP" altLang="en-US" sz="1000">
                <a:solidFill>
                  <a:srgbClr val="000000"/>
                </a:solidFill>
                <a:latin typeface="Times New Roman" pitchFamily="18" charset="0"/>
                <a:ea typeface="ＭＳ Ｐゴシック"/>
              </a:rPr>
              <a:t>）</a:t>
            </a:r>
          </a:p>
        </p:txBody>
      </p:sp>
      <p:sp>
        <p:nvSpPr>
          <p:cNvPr id="17446" name="Rectangle 38"/>
          <p:cNvSpPr>
            <a:spLocks noChangeArrowheads="1"/>
          </p:cNvSpPr>
          <p:nvPr/>
        </p:nvSpPr>
        <p:spPr bwMode="auto">
          <a:xfrm>
            <a:off x="128698" y="3212553"/>
            <a:ext cx="1561263" cy="5207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7886" tIns="43943" rIns="87886" bIns="43943">
            <a:spAutoFit/>
          </a:bodyPr>
          <a:lstStyle/>
          <a:p>
            <a:pPr algn="l" defTabSz="727075" fontAlgn="auto">
              <a:lnSpc>
                <a:spcPct val="50000"/>
              </a:lnSpc>
              <a:spcBef>
                <a:spcPts val="0"/>
              </a:spcBef>
              <a:spcAft>
                <a:spcPts val="0"/>
              </a:spcAft>
            </a:pPr>
            <a:endParaRPr lang="en-US" altLang="ja-JP" sz="1300" b="1">
              <a:solidFill>
                <a:srgbClr val="000000"/>
              </a:solidFill>
              <a:latin typeface="Times New Roman" pitchFamily="18" charset="0"/>
              <a:ea typeface="ＭＳ Ｐゴシック"/>
            </a:endParaRPr>
          </a:p>
          <a:p>
            <a:pPr algn="l" defTabSz="727075" fontAlgn="auto">
              <a:spcBef>
                <a:spcPts val="0"/>
              </a:spcBef>
              <a:spcAft>
                <a:spcPts val="0"/>
              </a:spcAft>
            </a:pPr>
            <a:r>
              <a:rPr lang="ja-JP" altLang="en-US" sz="1400" b="1">
                <a:solidFill>
                  <a:srgbClr val="000000"/>
                </a:solidFill>
                <a:latin typeface="Times New Roman" pitchFamily="18" charset="0"/>
                <a:ea typeface="ＭＳ Ｐゴシック"/>
              </a:rPr>
              <a:t>財政安定化基金</a:t>
            </a:r>
          </a:p>
          <a:p>
            <a:pPr algn="l" defTabSz="727075" fontAlgn="auto">
              <a:lnSpc>
                <a:spcPct val="50000"/>
              </a:lnSpc>
              <a:spcBef>
                <a:spcPts val="0"/>
              </a:spcBef>
              <a:spcAft>
                <a:spcPts val="0"/>
              </a:spcAft>
            </a:pPr>
            <a:endParaRPr lang="en-US" altLang="ja-JP" sz="1400" b="1">
              <a:solidFill>
                <a:srgbClr val="000000"/>
              </a:solidFill>
              <a:latin typeface="Times New Roman" pitchFamily="18" charset="0"/>
              <a:ea typeface="ＭＳ Ｐゴシック"/>
            </a:endParaRPr>
          </a:p>
        </p:txBody>
      </p:sp>
      <p:sp>
        <p:nvSpPr>
          <p:cNvPr id="17447" name="Text Box 39"/>
          <p:cNvSpPr txBox="1">
            <a:spLocks noChangeArrowheads="1"/>
          </p:cNvSpPr>
          <p:nvPr/>
        </p:nvSpPr>
        <p:spPr bwMode="auto">
          <a:xfrm>
            <a:off x="3703830" y="3068201"/>
            <a:ext cx="1486615" cy="257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87279" tIns="43640" rIns="87279" bIns="43640">
            <a:spAutoFit/>
          </a:bodyPr>
          <a:lstStyle>
            <a:lvl1pPr defTabSz="727075" eaLnBrk="0" hangingPunct="0">
              <a:defRPr kumimoji="1">
                <a:solidFill>
                  <a:schemeClr val="tx1"/>
                </a:solidFill>
                <a:latin typeface="Arial" charset="0"/>
                <a:ea typeface="ＭＳ Ｐゴシック" pitchFamily="50" charset="-128"/>
              </a:defRPr>
            </a:lvl1pPr>
            <a:lvl2pPr marL="742950" indent="-285750" defTabSz="727075" eaLnBrk="0" hangingPunct="0">
              <a:defRPr kumimoji="1">
                <a:solidFill>
                  <a:schemeClr val="tx1"/>
                </a:solidFill>
                <a:latin typeface="Arial" charset="0"/>
                <a:ea typeface="ＭＳ Ｐゴシック" pitchFamily="50" charset="-128"/>
              </a:defRPr>
            </a:lvl2pPr>
            <a:lvl3pPr marL="1143000" indent="-228600" defTabSz="727075" eaLnBrk="0" hangingPunct="0">
              <a:defRPr kumimoji="1">
                <a:solidFill>
                  <a:schemeClr val="tx1"/>
                </a:solidFill>
                <a:latin typeface="Arial" charset="0"/>
                <a:ea typeface="ＭＳ Ｐゴシック" pitchFamily="50" charset="-128"/>
              </a:defRPr>
            </a:lvl3pPr>
            <a:lvl4pPr marL="1600200" indent="-228600" defTabSz="727075" eaLnBrk="0" hangingPunct="0">
              <a:defRPr kumimoji="1">
                <a:solidFill>
                  <a:schemeClr val="tx1"/>
                </a:solidFill>
                <a:latin typeface="Arial" charset="0"/>
                <a:ea typeface="ＭＳ Ｐゴシック" pitchFamily="50" charset="-128"/>
              </a:defRPr>
            </a:lvl4pPr>
            <a:lvl5pPr marL="2057400" indent="-228600" defTabSz="727075" eaLnBrk="0" hangingPunct="0">
              <a:defRPr kumimoji="1">
                <a:solidFill>
                  <a:schemeClr val="tx1"/>
                </a:solidFill>
                <a:latin typeface="Arial" charset="0"/>
                <a:ea typeface="ＭＳ Ｐゴシック" pitchFamily="50" charset="-128"/>
              </a:defRPr>
            </a:lvl5pPr>
            <a:lvl6pPr marL="25146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fontAlgn="auto" hangingPunct="1">
              <a:spcBef>
                <a:spcPct val="50000"/>
              </a:spcBef>
              <a:spcAft>
                <a:spcPts val="0"/>
              </a:spcAft>
            </a:pPr>
            <a:r>
              <a:rPr lang="ja-JP" altLang="en-US" sz="1100" dirty="0">
                <a:solidFill>
                  <a:srgbClr val="000000"/>
                </a:solidFill>
                <a:latin typeface="Times New Roman" pitchFamily="18" charset="0"/>
              </a:rPr>
              <a:t>（平成</a:t>
            </a:r>
            <a:r>
              <a:rPr lang="en-US" altLang="ja-JP" sz="1100" dirty="0" smtClean="0">
                <a:solidFill>
                  <a:srgbClr val="000000"/>
                </a:solidFill>
                <a:latin typeface="Times New Roman" pitchFamily="18" charset="0"/>
              </a:rPr>
              <a:t>24</a:t>
            </a:r>
            <a:r>
              <a:rPr lang="ja-JP" altLang="en-US" sz="1100" dirty="0" smtClean="0">
                <a:solidFill>
                  <a:srgbClr val="000000"/>
                </a:solidFill>
                <a:latin typeface="Times New Roman" pitchFamily="18" charset="0"/>
              </a:rPr>
              <a:t>－</a:t>
            </a:r>
            <a:r>
              <a:rPr lang="en-US" altLang="ja-JP" sz="1100" dirty="0" smtClean="0">
                <a:solidFill>
                  <a:srgbClr val="000000"/>
                </a:solidFill>
                <a:latin typeface="Times New Roman" pitchFamily="18" charset="0"/>
              </a:rPr>
              <a:t>26</a:t>
            </a:r>
            <a:r>
              <a:rPr lang="ja-JP" altLang="en-US" sz="1100" dirty="0" smtClean="0">
                <a:solidFill>
                  <a:srgbClr val="000000"/>
                </a:solidFill>
                <a:latin typeface="Times New Roman" pitchFamily="18" charset="0"/>
              </a:rPr>
              <a:t>年度</a:t>
            </a:r>
            <a:r>
              <a:rPr lang="ja-JP" altLang="en-US" sz="1100" dirty="0">
                <a:solidFill>
                  <a:srgbClr val="000000"/>
                </a:solidFill>
                <a:latin typeface="Times New Roman" pitchFamily="18" charset="0"/>
              </a:rPr>
              <a:t>）</a:t>
            </a:r>
          </a:p>
        </p:txBody>
      </p:sp>
      <p:sp>
        <p:nvSpPr>
          <p:cNvPr id="17449" name="Line 41"/>
          <p:cNvSpPr>
            <a:spLocks noChangeShapeType="1"/>
          </p:cNvSpPr>
          <p:nvPr/>
        </p:nvSpPr>
        <p:spPr bwMode="auto">
          <a:xfrm flipV="1">
            <a:off x="1053019" y="2707839"/>
            <a:ext cx="0" cy="504825"/>
          </a:xfrm>
          <a:prstGeom prst="line">
            <a:avLst/>
          </a:prstGeom>
          <a:noFill/>
          <a:ln w="25400">
            <a:solidFill>
              <a:schemeClr val="tx1"/>
            </a:solidFill>
            <a:prstDash val="sysDot"/>
            <a:round/>
            <a:headEnd type="none" w="sm" len="sm"/>
            <a:tailEnd type="stealth" w="med" len="lg"/>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50" name="Text Box 42"/>
          <p:cNvSpPr txBox="1">
            <a:spLocks noChangeArrowheads="1"/>
          </p:cNvSpPr>
          <p:nvPr/>
        </p:nvSpPr>
        <p:spPr bwMode="auto">
          <a:xfrm>
            <a:off x="2768344" y="5876489"/>
            <a:ext cx="1816973" cy="28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9" tIns="43640" rIns="87279" bIns="43640">
            <a:spAutoFit/>
          </a:bodyPr>
          <a:lstStyle>
            <a:lvl1pPr defTabSz="873125" eaLnBrk="0" hangingPunct="0">
              <a:defRPr kumimoji="1">
                <a:solidFill>
                  <a:schemeClr val="tx1"/>
                </a:solidFill>
                <a:latin typeface="Arial" charset="0"/>
                <a:ea typeface="ＭＳ Ｐゴシック" pitchFamily="50" charset="-128"/>
              </a:defRPr>
            </a:lvl1pPr>
            <a:lvl2pPr marL="742950" indent="-285750" defTabSz="873125" eaLnBrk="0" hangingPunct="0">
              <a:defRPr kumimoji="1">
                <a:solidFill>
                  <a:schemeClr val="tx1"/>
                </a:solidFill>
                <a:latin typeface="Arial" charset="0"/>
                <a:ea typeface="ＭＳ Ｐゴシック" pitchFamily="50" charset="-128"/>
              </a:defRPr>
            </a:lvl2pPr>
            <a:lvl3pPr marL="1143000" indent="-228600" defTabSz="873125" eaLnBrk="0" hangingPunct="0">
              <a:defRPr kumimoji="1">
                <a:solidFill>
                  <a:schemeClr val="tx1"/>
                </a:solidFill>
                <a:latin typeface="Arial" charset="0"/>
                <a:ea typeface="ＭＳ Ｐゴシック" pitchFamily="50" charset="-128"/>
              </a:defRPr>
            </a:lvl3pPr>
            <a:lvl4pPr marL="1600200" indent="-228600" defTabSz="873125" eaLnBrk="0" hangingPunct="0">
              <a:defRPr kumimoji="1">
                <a:solidFill>
                  <a:schemeClr val="tx1"/>
                </a:solidFill>
                <a:latin typeface="Arial" charset="0"/>
                <a:ea typeface="ＭＳ Ｐゴシック" pitchFamily="50" charset="-128"/>
              </a:defRPr>
            </a:lvl4pPr>
            <a:lvl5pPr marL="2057400" indent="-228600" defTabSz="873125" eaLnBrk="0" hangingPunct="0">
              <a:defRPr kumimoji="1">
                <a:solidFill>
                  <a:schemeClr val="tx1"/>
                </a:solidFill>
                <a:latin typeface="Arial" charset="0"/>
                <a:ea typeface="ＭＳ Ｐゴシック" pitchFamily="50" charset="-128"/>
              </a:defRPr>
            </a:lvl5pPr>
            <a:lvl6pPr marL="25146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fontAlgn="auto" hangingPunct="1">
              <a:spcBef>
                <a:spcPct val="50000"/>
              </a:spcBef>
              <a:spcAft>
                <a:spcPts val="0"/>
              </a:spcAft>
            </a:pPr>
            <a:r>
              <a:rPr lang="ja-JP" altLang="en-US" sz="1300" dirty="0" smtClean="0">
                <a:solidFill>
                  <a:srgbClr val="000000"/>
                </a:solidFill>
                <a:latin typeface="Times New Roman" pitchFamily="18" charset="0"/>
                <a:ea typeface="ＭＳ ゴシック" pitchFamily="49" charset="-128"/>
              </a:rPr>
              <a:t>（</a:t>
            </a:r>
            <a:r>
              <a:rPr lang="ja-JP" altLang="en-US" sz="1200" dirty="0">
                <a:solidFill>
                  <a:prstClr val="black"/>
                </a:solidFill>
                <a:latin typeface="Times New Roman" pitchFamily="18" charset="0"/>
                <a:ea typeface="ＭＳ ゴシック" pitchFamily="49" charset="-128"/>
              </a:rPr>
              <a:t>３，０９４</a:t>
            </a:r>
            <a:r>
              <a:rPr lang="ja-JP" altLang="en-US" sz="1200" dirty="0" smtClean="0">
                <a:solidFill>
                  <a:prstClr val="black"/>
                </a:solidFill>
                <a:latin typeface="Times New Roman" pitchFamily="18" charset="0"/>
                <a:ea typeface="ＭＳ ゴシック" pitchFamily="49" charset="-128"/>
              </a:rPr>
              <a:t>万人</a:t>
            </a:r>
            <a:r>
              <a:rPr lang="ja-JP" altLang="en-US" sz="1300" dirty="0">
                <a:solidFill>
                  <a:srgbClr val="000000"/>
                </a:solidFill>
                <a:latin typeface="Times New Roman" pitchFamily="18" charset="0"/>
                <a:ea typeface="ＭＳ ゴシック" pitchFamily="49" charset="-128"/>
              </a:rPr>
              <a:t>）</a:t>
            </a:r>
          </a:p>
        </p:txBody>
      </p:sp>
      <p:sp>
        <p:nvSpPr>
          <p:cNvPr id="17451" name="Text Box 43"/>
          <p:cNvSpPr txBox="1">
            <a:spLocks noChangeArrowheads="1"/>
          </p:cNvSpPr>
          <p:nvPr/>
        </p:nvSpPr>
        <p:spPr bwMode="auto">
          <a:xfrm>
            <a:off x="5263505" y="5876489"/>
            <a:ext cx="1899563"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9" tIns="43640" rIns="87279" bIns="43640">
            <a:spAutoFit/>
          </a:bodyPr>
          <a:lstStyle>
            <a:lvl1pPr defTabSz="873125" eaLnBrk="0" hangingPunct="0">
              <a:defRPr kumimoji="1">
                <a:solidFill>
                  <a:schemeClr val="tx1"/>
                </a:solidFill>
                <a:latin typeface="Arial" charset="0"/>
                <a:ea typeface="ＭＳ Ｐゴシック" pitchFamily="50" charset="-128"/>
              </a:defRPr>
            </a:lvl1pPr>
            <a:lvl2pPr marL="742950" indent="-285750" defTabSz="873125" eaLnBrk="0" hangingPunct="0">
              <a:defRPr kumimoji="1">
                <a:solidFill>
                  <a:schemeClr val="tx1"/>
                </a:solidFill>
                <a:latin typeface="Arial" charset="0"/>
                <a:ea typeface="ＭＳ Ｐゴシック" pitchFamily="50" charset="-128"/>
              </a:defRPr>
            </a:lvl2pPr>
            <a:lvl3pPr marL="1143000" indent="-228600" defTabSz="873125" eaLnBrk="0" hangingPunct="0">
              <a:defRPr kumimoji="1">
                <a:solidFill>
                  <a:schemeClr val="tx1"/>
                </a:solidFill>
                <a:latin typeface="Arial" charset="0"/>
                <a:ea typeface="ＭＳ Ｐゴシック" pitchFamily="50" charset="-128"/>
              </a:defRPr>
            </a:lvl3pPr>
            <a:lvl4pPr marL="1600200" indent="-228600" defTabSz="873125" eaLnBrk="0" hangingPunct="0">
              <a:defRPr kumimoji="1">
                <a:solidFill>
                  <a:schemeClr val="tx1"/>
                </a:solidFill>
                <a:latin typeface="Arial" charset="0"/>
                <a:ea typeface="ＭＳ Ｐゴシック" pitchFamily="50" charset="-128"/>
              </a:defRPr>
            </a:lvl4pPr>
            <a:lvl5pPr marL="2057400" indent="-228600" defTabSz="873125" eaLnBrk="0" hangingPunct="0">
              <a:defRPr kumimoji="1">
                <a:solidFill>
                  <a:schemeClr val="tx1"/>
                </a:solidFill>
                <a:latin typeface="Arial" charset="0"/>
                <a:ea typeface="ＭＳ Ｐゴシック" pitchFamily="50" charset="-128"/>
              </a:defRPr>
            </a:lvl5pPr>
            <a:lvl6pPr marL="25146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fontAlgn="auto" hangingPunct="1">
              <a:spcBef>
                <a:spcPct val="50000"/>
              </a:spcBef>
              <a:spcAft>
                <a:spcPts val="0"/>
              </a:spcAft>
            </a:pPr>
            <a:r>
              <a:rPr lang="ja-JP" altLang="en-US" sz="1300" dirty="0">
                <a:solidFill>
                  <a:prstClr val="black"/>
                </a:solidFill>
                <a:latin typeface="Times New Roman" pitchFamily="18" charset="0"/>
                <a:ea typeface="ＭＳ ゴシック" pitchFamily="49" charset="-128"/>
              </a:rPr>
              <a:t>（</a:t>
            </a:r>
            <a:r>
              <a:rPr lang="ja-JP" altLang="en-US" sz="1200" dirty="0" smtClean="0">
                <a:solidFill>
                  <a:prstClr val="black"/>
                </a:solidFill>
                <a:latin typeface="Times New Roman" pitchFamily="18" charset="0"/>
                <a:ea typeface="ＭＳ ゴシック" pitchFamily="49" charset="-128"/>
              </a:rPr>
              <a:t>４，２７５万人</a:t>
            </a:r>
            <a:r>
              <a:rPr lang="ja-JP" altLang="en-US" sz="1300" dirty="0">
                <a:solidFill>
                  <a:srgbClr val="000000"/>
                </a:solidFill>
                <a:latin typeface="Times New Roman" pitchFamily="18" charset="0"/>
                <a:ea typeface="ＭＳ ゴシック" pitchFamily="49" charset="-128"/>
              </a:rPr>
              <a:t>）</a:t>
            </a:r>
          </a:p>
        </p:txBody>
      </p:sp>
      <p:sp>
        <p:nvSpPr>
          <p:cNvPr id="17452" name="Text Box 44"/>
          <p:cNvSpPr txBox="1">
            <a:spLocks noChangeArrowheads="1"/>
          </p:cNvSpPr>
          <p:nvPr/>
        </p:nvSpPr>
        <p:spPr bwMode="auto">
          <a:xfrm>
            <a:off x="3059046" y="4273003"/>
            <a:ext cx="1113373"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fontAlgn="auto" hangingPunct="1">
              <a:spcBef>
                <a:spcPts val="0"/>
              </a:spcBef>
              <a:spcAft>
                <a:spcPts val="0"/>
              </a:spcAft>
            </a:pPr>
            <a:endParaRPr lang="ja-JP" altLang="ja-JP" sz="900">
              <a:solidFill>
                <a:srgbClr val="000000"/>
              </a:solidFill>
              <a:latin typeface="Times New Roman" pitchFamily="18" charset="0"/>
              <a:ea typeface="ＭＳ ゴシック" pitchFamily="49" charset="-128"/>
            </a:endParaRPr>
          </a:p>
        </p:txBody>
      </p:sp>
      <p:sp>
        <p:nvSpPr>
          <p:cNvPr id="17453" name="Oval 45"/>
          <p:cNvSpPr>
            <a:spLocks noChangeArrowheads="1"/>
          </p:cNvSpPr>
          <p:nvPr/>
        </p:nvSpPr>
        <p:spPr bwMode="auto">
          <a:xfrm>
            <a:off x="1910688" y="3860253"/>
            <a:ext cx="1404025" cy="503238"/>
          </a:xfrm>
          <a:prstGeom prst="ellipse">
            <a:avLst/>
          </a:prstGeom>
          <a:solidFill>
            <a:srgbClr val="CCECFF"/>
          </a:solidFill>
          <a:ln w="12700">
            <a:solidFill>
              <a:schemeClr val="tx1"/>
            </a:solidFill>
            <a:round/>
            <a:headEnd/>
            <a:tailEnd/>
          </a:ln>
        </p:spPr>
        <p:txBody>
          <a:bodyPr wrap="none" lIns="87279" tIns="43640" rIns="87279" bIns="43640" anchor="ctr"/>
          <a:lstStyle/>
          <a:p>
            <a:pPr algn="l" defTabSz="873125" fontAlgn="auto">
              <a:spcBef>
                <a:spcPts val="0"/>
              </a:spcBef>
              <a:spcAft>
                <a:spcPts val="0"/>
              </a:spcAft>
            </a:pPr>
            <a:r>
              <a:rPr lang="ja-JP" altLang="en-US" sz="1400">
                <a:solidFill>
                  <a:srgbClr val="000000"/>
                </a:solidFill>
                <a:latin typeface="Times New Roman" pitchFamily="18" charset="0"/>
                <a:ea typeface="ＭＳ Ｐゴシック"/>
              </a:rPr>
              <a:t>個別市町村</a:t>
            </a:r>
          </a:p>
        </p:txBody>
      </p:sp>
      <p:sp>
        <p:nvSpPr>
          <p:cNvPr id="17454" name="Rectangle 46"/>
          <p:cNvSpPr>
            <a:spLocks noChangeArrowheads="1"/>
          </p:cNvSpPr>
          <p:nvPr/>
        </p:nvSpPr>
        <p:spPr bwMode="auto">
          <a:xfrm>
            <a:off x="5416566" y="3616162"/>
            <a:ext cx="1236064" cy="319577"/>
          </a:xfrm>
          <a:prstGeom prst="rect">
            <a:avLst/>
          </a:prstGeom>
          <a:solidFill>
            <a:srgbClr val="FFCCCC"/>
          </a:solidFill>
          <a:ln w="9525">
            <a:solidFill>
              <a:schemeClr val="tx1"/>
            </a:solidFill>
            <a:miter lim="800000"/>
            <a:headEnd/>
            <a:tailEnd/>
          </a:ln>
        </p:spPr>
        <p:txBody>
          <a:bodyPr wrap="none" lIns="87886" tIns="43943" rIns="87886" bIns="43943">
            <a:spAutoFit/>
          </a:bodyPr>
          <a:lstStyle/>
          <a:p>
            <a:pPr algn="l" defTabSz="727075" fontAlgn="auto">
              <a:spcBef>
                <a:spcPts val="0"/>
              </a:spcBef>
              <a:spcAft>
                <a:spcPts val="0"/>
              </a:spcAft>
            </a:pPr>
            <a:r>
              <a:rPr lang="ja-JP" altLang="en-US" sz="1500">
                <a:solidFill>
                  <a:srgbClr val="000000"/>
                </a:solidFill>
                <a:latin typeface="Times New Roman" pitchFamily="18" charset="0"/>
                <a:ea typeface="ＭＳ Ｐゴシック"/>
              </a:rPr>
              <a:t>居住費・食費</a:t>
            </a:r>
          </a:p>
        </p:txBody>
      </p:sp>
      <p:sp>
        <p:nvSpPr>
          <p:cNvPr id="17455" name="Line 47"/>
          <p:cNvSpPr>
            <a:spLocks noChangeShapeType="1"/>
          </p:cNvSpPr>
          <p:nvPr/>
        </p:nvSpPr>
        <p:spPr bwMode="auto">
          <a:xfrm flipH="1" flipV="1">
            <a:off x="3392531" y="2996653"/>
            <a:ext cx="312888" cy="503238"/>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56" name="Text Box 48"/>
          <p:cNvSpPr txBox="1">
            <a:spLocks noChangeArrowheads="1"/>
          </p:cNvSpPr>
          <p:nvPr/>
        </p:nvSpPr>
        <p:spPr bwMode="auto">
          <a:xfrm>
            <a:off x="5025316" y="4796989"/>
            <a:ext cx="1489791" cy="314325"/>
          </a:xfrm>
          <a:prstGeom prst="rect">
            <a:avLst/>
          </a:prstGeom>
          <a:solidFill>
            <a:srgbClr val="CCFFCC"/>
          </a:solidFill>
          <a:ln w="9525" algn="ctr">
            <a:solidFill>
              <a:schemeClr val="tx1"/>
            </a:solidFill>
            <a:prstDash val="dash"/>
            <a:miter lim="800000"/>
            <a:headEnd/>
            <a:tailEnd/>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fontAlgn="auto" hangingPunct="1">
              <a:spcBef>
                <a:spcPct val="50000"/>
              </a:spcBef>
              <a:spcAft>
                <a:spcPts val="0"/>
              </a:spcAft>
            </a:pPr>
            <a:r>
              <a:rPr lang="ja-JP" altLang="en-US" sz="1400" b="1">
                <a:solidFill>
                  <a:srgbClr val="000000"/>
                </a:solidFill>
                <a:latin typeface="Times New Roman" pitchFamily="18" charset="0"/>
                <a:ea typeface="ＭＳ ゴシック" pitchFamily="49" charset="-128"/>
              </a:rPr>
              <a:t>要介護認定</a:t>
            </a:r>
          </a:p>
        </p:txBody>
      </p:sp>
      <p:sp>
        <p:nvSpPr>
          <p:cNvPr id="17457" name="Line 49"/>
          <p:cNvSpPr>
            <a:spLocks noChangeShapeType="1"/>
          </p:cNvSpPr>
          <p:nvPr/>
        </p:nvSpPr>
        <p:spPr bwMode="auto">
          <a:xfrm rot="10800000">
            <a:off x="4718731" y="2060028"/>
            <a:ext cx="2107625" cy="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58" name="Rectangle 50"/>
          <p:cNvSpPr>
            <a:spLocks noChangeArrowheads="1"/>
          </p:cNvSpPr>
          <p:nvPr/>
        </p:nvSpPr>
        <p:spPr bwMode="auto">
          <a:xfrm>
            <a:off x="5187319" y="2276039"/>
            <a:ext cx="1014901" cy="360363"/>
          </a:xfrm>
          <a:prstGeom prst="rect">
            <a:avLst/>
          </a:prstGeom>
          <a:solidFill>
            <a:srgbClr val="FFFF99"/>
          </a:solidFill>
          <a:ln w="38100" cmpd="dbl">
            <a:solidFill>
              <a:schemeClr val="tx1"/>
            </a:solidFill>
            <a:miter lim="800000"/>
            <a:headEnd/>
            <a:tailEnd/>
          </a:ln>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59" name="Rectangle 51"/>
          <p:cNvSpPr>
            <a:spLocks noChangeArrowheads="1"/>
          </p:cNvSpPr>
          <p:nvPr/>
        </p:nvSpPr>
        <p:spPr bwMode="auto">
          <a:xfrm>
            <a:off x="5443175" y="2300980"/>
            <a:ext cx="703601"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886" tIns="43943" rIns="87886" bIns="43943"/>
          <a:lstStyle/>
          <a:p>
            <a:pPr algn="l" defTabSz="727075" fontAlgn="auto">
              <a:spcBef>
                <a:spcPts val="0"/>
              </a:spcBef>
              <a:spcAft>
                <a:spcPts val="0"/>
              </a:spcAft>
            </a:pPr>
            <a:r>
              <a:rPr lang="ja-JP" altLang="en-US" sz="1500">
                <a:solidFill>
                  <a:srgbClr val="000000"/>
                </a:solidFill>
                <a:latin typeface="Times New Roman" pitchFamily="18" charset="0"/>
                <a:ea typeface="ＭＳ Ｐゴシック"/>
              </a:rPr>
              <a:t>請求</a:t>
            </a:r>
          </a:p>
        </p:txBody>
      </p:sp>
      <p:sp>
        <p:nvSpPr>
          <p:cNvPr id="17460" name="Rectangle 52"/>
          <p:cNvSpPr>
            <a:spLocks noChangeArrowheads="1"/>
          </p:cNvSpPr>
          <p:nvPr/>
        </p:nvSpPr>
        <p:spPr bwMode="auto">
          <a:xfrm>
            <a:off x="2134680" y="1521871"/>
            <a:ext cx="2302982" cy="484187"/>
          </a:xfrm>
          <a:prstGeom prst="rect">
            <a:avLst/>
          </a:prstGeom>
          <a:solidFill>
            <a:srgbClr val="CCFFFF">
              <a:alpha val="70195"/>
            </a:srgbClr>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lIns="87886" tIns="43943" rIns="87886" bIns="43943">
            <a:spAutoFit/>
          </a:bodyPr>
          <a:lstStyle/>
          <a:p>
            <a:pPr algn="l" defTabSz="727075" fontAlgn="auto">
              <a:spcBef>
                <a:spcPts val="0"/>
              </a:spcBef>
              <a:spcAft>
                <a:spcPts val="0"/>
              </a:spcAft>
            </a:pPr>
            <a:r>
              <a:rPr lang="en-US" altLang="ja-JP" sz="1200" b="1" u="sng">
                <a:solidFill>
                  <a:srgbClr val="000000"/>
                </a:solidFill>
                <a:latin typeface="Times New Roman" pitchFamily="18" charset="0"/>
                <a:ea typeface="ＭＳ Ｐゴシック"/>
              </a:rPr>
              <a:t>※</a:t>
            </a:r>
            <a:r>
              <a:rPr lang="ja-JP" altLang="en-US" sz="1200" b="1" u="sng">
                <a:solidFill>
                  <a:srgbClr val="000000"/>
                </a:solidFill>
                <a:latin typeface="Times New Roman" pitchFamily="18" charset="0"/>
                <a:ea typeface="ＭＳ Ｐゴシック"/>
              </a:rPr>
              <a:t>施設等給付の場合は、</a:t>
            </a:r>
          </a:p>
          <a:p>
            <a:pPr algn="l" defTabSz="727075" fontAlgn="auto">
              <a:spcBef>
                <a:spcPts val="0"/>
              </a:spcBef>
              <a:spcAft>
                <a:spcPts val="0"/>
              </a:spcAft>
            </a:pPr>
            <a:r>
              <a:rPr lang="ja-JP" altLang="en-US" sz="1200" b="1">
                <a:solidFill>
                  <a:srgbClr val="000000"/>
                </a:solidFill>
                <a:latin typeface="Times New Roman" pitchFamily="18" charset="0"/>
                <a:ea typeface="ＭＳ Ｐゴシック"/>
              </a:rPr>
              <a:t>　</a:t>
            </a:r>
            <a:r>
              <a:rPr lang="ja-JP" altLang="en-US" sz="1200" b="1" u="sng">
                <a:solidFill>
                  <a:srgbClr val="000000"/>
                </a:solidFill>
                <a:latin typeface="Times New Roman" pitchFamily="18" charset="0"/>
                <a:ea typeface="ＭＳ Ｐゴシック"/>
              </a:rPr>
              <a:t>国２０％、都道府県１７．５％</a:t>
            </a:r>
            <a:r>
              <a:rPr lang="ja-JP" altLang="en-US" sz="1400" b="1" u="sng">
                <a:solidFill>
                  <a:srgbClr val="000000"/>
                </a:solidFill>
                <a:latin typeface="Times New Roman" pitchFamily="18" charset="0"/>
                <a:ea typeface="ＭＳ Ｐゴシック"/>
              </a:rPr>
              <a:t>　</a:t>
            </a:r>
          </a:p>
        </p:txBody>
      </p:sp>
      <p:sp>
        <p:nvSpPr>
          <p:cNvPr id="17461" name="Rectangle 53"/>
          <p:cNvSpPr>
            <a:spLocks noChangeArrowheads="1"/>
          </p:cNvSpPr>
          <p:nvPr/>
        </p:nvSpPr>
        <p:spPr bwMode="auto">
          <a:xfrm>
            <a:off x="95354" y="1412330"/>
            <a:ext cx="604177" cy="30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b="1" u="sng">
                <a:solidFill>
                  <a:srgbClr val="000000"/>
                </a:solidFill>
                <a:latin typeface="Times New Roman" pitchFamily="18" charset="0"/>
                <a:ea typeface="ＭＳ Ｐゴシック"/>
              </a:rPr>
              <a:t>５０％</a:t>
            </a:r>
          </a:p>
        </p:txBody>
      </p:sp>
      <p:sp>
        <p:nvSpPr>
          <p:cNvPr id="17462" name="Rectangle 54"/>
          <p:cNvSpPr>
            <a:spLocks noChangeArrowheads="1"/>
          </p:cNvSpPr>
          <p:nvPr/>
        </p:nvSpPr>
        <p:spPr bwMode="auto">
          <a:xfrm>
            <a:off x="109647" y="2421980"/>
            <a:ext cx="604177" cy="30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7886" tIns="43943" rIns="87886" bIns="43943">
            <a:spAutoFit/>
          </a:bodyPr>
          <a:lstStyle/>
          <a:p>
            <a:pPr algn="l" defTabSz="727075" fontAlgn="auto">
              <a:spcBef>
                <a:spcPts val="0"/>
              </a:spcBef>
              <a:spcAft>
                <a:spcPts val="0"/>
              </a:spcAft>
            </a:pPr>
            <a:r>
              <a:rPr lang="ja-JP" altLang="en-US" sz="1400" b="1" u="sng">
                <a:solidFill>
                  <a:srgbClr val="000000"/>
                </a:solidFill>
                <a:latin typeface="Times New Roman" pitchFamily="18" charset="0"/>
                <a:ea typeface="ＭＳ Ｐゴシック"/>
              </a:rPr>
              <a:t>５０％</a:t>
            </a:r>
          </a:p>
        </p:txBody>
      </p:sp>
      <p:sp>
        <p:nvSpPr>
          <p:cNvPr id="17463" name="AutoShape 55"/>
          <p:cNvSpPr>
            <a:spLocks/>
          </p:cNvSpPr>
          <p:nvPr/>
        </p:nvSpPr>
        <p:spPr bwMode="auto">
          <a:xfrm rot="5400000">
            <a:off x="2288778" y="1407542"/>
            <a:ext cx="144463" cy="2447515"/>
          </a:xfrm>
          <a:prstGeom prst="rightBrace">
            <a:avLst>
              <a:gd name="adj1" fmla="val 141117"/>
              <a:gd name="adj2" fmla="val 31861"/>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17464" name="Rectangle 56"/>
          <p:cNvSpPr>
            <a:spLocks noChangeArrowheads="1"/>
          </p:cNvSpPr>
          <p:nvPr/>
        </p:nvSpPr>
        <p:spPr bwMode="auto">
          <a:xfrm>
            <a:off x="2133089" y="2650596"/>
            <a:ext cx="1728031"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7886" tIns="43943" rIns="87886" bIns="43943">
            <a:spAutoFit/>
          </a:bodyPr>
          <a:lstStyle/>
          <a:p>
            <a:pPr algn="l" defTabSz="727075" fontAlgn="auto">
              <a:spcBef>
                <a:spcPts val="0"/>
              </a:spcBef>
              <a:spcAft>
                <a:spcPts val="0"/>
              </a:spcAft>
            </a:pPr>
            <a:r>
              <a:rPr lang="ja-JP" altLang="en-US" sz="1200" b="1" u="sng" dirty="0">
                <a:solidFill>
                  <a:srgbClr val="000000"/>
                </a:solidFill>
                <a:latin typeface="Times New Roman" pitchFamily="18" charset="0"/>
                <a:ea typeface="ＭＳ Ｐゴシック"/>
              </a:rPr>
              <a:t>人口比に基づき設定</a:t>
            </a:r>
            <a:r>
              <a:rPr lang="ja-JP" altLang="en-US" sz="1400" b="1" u="sng" dirty="0">
                <a:solidFill>
                  <a:srgbClr val="000000"/>
                </a:solidFill>
                <a:latin typeface="Times New Roman" pitchFamily="18" charset="0"/>
                <a:ea typeface="ＭＳ Ｐゴシック"/>
              </a:rPr>
              <a:t>　</a:t>
            </a:r>
          </a:p>
        </p:txBody>
      </p:sp>
      <p:sp>
        <p:nvSpPr>
          <p:cNvPr id="17465" name="Text Box 58"/>
          <p:cNvSpPr txBox="1">
            <a:spLocks noChangeArrowheads="1"/>
          </p:cNvSpPr>
          <p:nvPr/>
        </p:nvSpPr>
        <p:spPr bwMode="auto">
          <a:xfrm>
            <a:off x="160463" y="6237312"/>
            <a:ext cx="9144947" cy="525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7279" tIns="43640" rIns="87279" bIns="43640" anchor="ctr"/>
          <a:lstStyle>
            <a:lvl1pPr defTabSz="873125" eaLnBrk="0" hangingPunct="0">
              <a:defRPr kumimoji="1">
                <a:solidFill>
                  <a:schemeClr val="tx1"/>
                </a:solidFill>
                <a:latin typeface="Arial" charset="0"/>
                <a:ea typeface="ＭＳ Ｐゴシック" pitchFamily="50" charset="-128"/>
              </a:defRPr>
            </a:lvl1pPr>
            <a:lvl2pPr marL="742950" indent="-285750" defTabSz="873125" eaLnBrk="0" hangingPunct="0">
              <a:defRPr kumimoji="1">
                <a:solidFill>
                  <a:schemeClr val="tx1"/>
                </a:solidFill>
                <a:latin typeface="Arial" charset="0"/>
                <a:ea typeface="ＭＳ Ｐゴシック" pitchFamily="50" charset="-128"/>
              </a:defRPr>
            </a:lvl2pPr>
            <a:lvl3pPr marL="1143000" indent="-228600" defTabSz="873125" eaLnBrk="0" hangingPunct="0">
              <a:defRPr kumimoji="1">
                <a:solidFill>
                  <a:schemeClr val="tx1"/>
                </a:solidFill>
                <a:latin typeface="Arial" charset="0"/>
                <a:ea typeface="ＭＳ Ｐゴシック" pitchFamily="50" charset="-128"/>
              </a:defRPr>
            </a:lvl3pPr>
            <a:lvl4pPr marL="1600200" indent="-228600" defTabSz="873125" eaLnBrk="0" hangingPunct="0">
              <a:defRPr kumimoji="1">
                <a:solidFill>
                  <a:schemeClr val="tx1"/>
                </a:solidFill>
                <a:latin typeface="Arial" charset="0"/>
                <a:ea typeface="ＭＳ Ｐゴシック" pitchFamily="50" charset="-128"/>
              </a:defRPr>
            </a:lvl4pPr>
            <a:lvl5pPr marL="2057400" indent="-228600" defTabSz="873125" eaLnBrk="0" hangingPunct="0">
              <a:defRPr kumimoji="1">
                <a:solidFill>
                  <a:schemeClr val="tx1"/>
                </a:solidFill>
                <a:latin typeface="Arial" charset="0"/>
                <a:ea typeface="ＭＳ Ｐゴシック" pitchFamily="50" charset="-128"/>
              </a:defRPr>
            </a:lvl5pPr>
            <a:lvl6pPr marL="25146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873125"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fontAlgn="auto" hangingPunct="1">
              <a:spcBef>
                <a:spcPts val="0"/>
              </a:spcBef>
              <a:spcAft>
                <a:spcPts val="0"/>
              </a:spcAft>
            </a:pPr>
            <a:r>
              <a:rPr lang="ja-JP" altLang="en-US" sz="1200" dirty="0">
                <a:solidFill>
                  <a:srgbClr val="000000"/>
                </a:solidFill>
                <a:latin typeface="Arial Narrow" pitchFamily="34" charset="0"/>
                <a:ea typeface="HGPｺﾞｼｯｸM" pitchFamily="50" charset="-128"/>
              </a:rPr>
              <a:t>（注</a:t>
            </a:r>
            <a:r>
              <a:rPr lang="ja-JP" altLang="en-US" sz="1200" dirty="0" smtClean="0">
                <a:solidFill>
                  <a:srgbClr val="000000"/>
                </a:solidFill>
                <a:latin typeface="Arial Narrow" pitchFamily="34" charset="0"/>
                <a:ea typeface="HGPｺﾞｼｯｸM" pitchFamily="50" charset="-128"/>
              </a:rPr>
              <a:t>） 第１号</a:t>
            </a:r>
            <a:r>
              <a:rPr lang="ja-JP" altLang="en-US" sz="1200" dirty="0">
                <a:solidFill>
                  <a:srgbClr val="000000"/>
                </a:solidFill>
                <a:latin typeface="Arial Narrow" pitchFamily="34" charset="0"/>
                <a:ea typeface="HGPｺﾞｼｯｸM" pitchFamily="50" charset="-128"/>
              </a:rPr>
              <a:t>被保険者の数は、</a:t>
            </a:r>
            <a:r>
              <a:rPr lang="ja-JP" altLang="en-US" sz="1200" dirty="0" smtClean="0">
                <a:solidFill>
                  <a:srgbClr val="000000"/>
                </a:solidFill>
                <a:latin typeface="Arial Narrow" pitchFamily="34" charset="0"/>
                <a:ea typeface="HGPｺﾞｼｯｸM" pitchFamily="50" charset="-128"/>
              </a:rPr>
              <a:t>「</a:t>
            </a:r>
            <a:r>
              <a:rPr lang="ja-JP" altLang="en-US" sz="1200" dirty="0" smtClean="0">
                <a:solidFill>
                  <a:prstClr val="black"/>
                </a:solidFill>
                <a:latin typeface="Arial Narrow" pitchFamily="34" charset="0"/>
                <a:ea typeface="HGPｺﾞｼｯｸM" pitchFamily="50" charset="-128"/>
              </a:rPr>
              <a:t>平成２４年度介護</a:t>
            </a:r>
            <a:r>
              <a:rPr lang="ja-JP" altLang="en-US" sz="1200" dirty="0">
                <a:solidFill>
                  <a:prstClr val="black"/>
                </a:solidFill>
                <a:latin typeface="Arial Narrow" pitchFamily="34" charset="0"/>
                <a:ea typeface="HGPｺﾞｼｯｸM" pitchFamily="50" charset="-128"/>
              </a:rPr>
              <a:t>保険事業状況</a:t>
            </a:r>
            <a:r>
              <a:rPr lang="ja-JP" altLang="en-US" sz="1200" dirty="0" smtClean="0">
                <a:solidFill>
                  <a:prstClr val="black"/>
                </a:solidFill>
                <a:latin typeface="Arial Narrow" pitchFamily="34" charset="0"/>
                <a:ea typeface="HGPｺﾞｼｯｸM" pitchFamily="50" charset="-128"/>
              </a:rPr>
              <a:t>報告年報」</a:t>
            </a:r>
            <a:r>
              <a:rPr lang="ja-JP" altLang="en-US" sz="1200" dirty="0">
                <a:solidFill>
                  <a:prstClr val="black"/>
                </a:solidFill>
                <a:latin typeface="Arial Narrow" pitchFamily="34" charset="0"/>
                <a:ea typeface="HGPｺﾞｼｯｸM" pitchFamily="50" charset="-128"/>
              </a:rPr>
              <a:t>に</a:t>
            </a:r>
            <a:r>
              <a:rPr lang="ja-JP" altLang="en-US" sz="1200" dirty="0" smtClean="0">
                <a:solidFill>
                  <a:prstClr val="black"/>
                </a:solidFill>
                <a:latin typeface="Arial Narrow" pitchFamily="34" charset="0"/>
                <a:ea typeface="HGPｺﾞｼｯｸM" pitchFamily="50" charset="-128"/>
              </a:rPr>
              <a:t>よるものであり、平成２４年度末現在の数である。</a:t>
            </a:r>
            <a:endParaRPr lang="ja-JP" altLang="en-US" sz="1200" dirty="0">
              <a:solidFill>
                <a:prstClr val="black"/>
              </a:solidFill>
              <a:latin typeface="Arial Narrow" pitchFamily="34" charset="0"/>
              <a:ea typeface="HGPｺﾞｼｯｸM" pitchFamily="50" charset="-128"/>
            </a:endParaRPr>
          </a:p>
          <a:p>
            <a:pPr marL="261938" indent="-261938" algn="l" eaLnBrk="1" fontAlgn="auto" hangingPunct="1">
              <a:spcBef>
                <a:spcPts val="0"/>
              </a:spcBef>
              <a:spcAft>
                <a:spcPts val="0"/>
              </a:spcAft>
            </a:pPr>
            <a:r>
              <a:rPr lang="ja-JP" altLang="en-US" sz="1200" dirty="0">
                <a:solidFill>
                  <a:prstClr val="black"/>
                </a:solidFill>
                <a:latin typeface="Arial Narrow" pitchFamily="34" charset="0"/>
                <a:ea typeface="HGPｺﾞｼｯｸM" pitchFamily="50" charset="-128"/>
              </a:rPr>
              <a:t>　　   </a:t>
            </a:r>
            <a:r>
              <a:rPr lang="ja-JP" altLang="en-US" sz="1200" dirty="0" smtClean="0">
                <a:solidFill>
                  <a:prstClr val="black"/>
                </a:solidFill>
                <a:latin typeface="Arial Narrow" pitchFamily="34" charset="0"/>
                <a:ea typeface="HGPｺﾞｼｯｸM" pitchFamily="50" charset="-128"/>
              </a:rPr>
              <a:t> 第２号</a:t>
            </a:r>
            <a:r>
              <a:rPr lang="ja-JP" altLang="en-US" sz="1200" dirty="0">
                <a:solidFill>
                  <a:prstClr val="black"/>
                </a:solidFill>
                <a:latin typeface="Arial Narrow" pitchFamily="34" charset="0"/>
                <a:ea typeface="HGPｺﾞｼｯｸM" pitchFamily="50" charset="-128"/>
              </a:rPr>
              <a:t>被保険者の数は、社会保険診療報酬支払基金が介護給付費納付金額を確定するための医療保険者からの報告によるものであり、</a:t>
            </a:r>
            <a:r>
              <a:rPr lang="ja-JP" altLang="en-US" sz="1200" dirty="0" smtClean="0">
                <a:solidFill>
                  <a:prstClr val="black"/>
                </a:solidFill>
                <a:latin typeface="Arial Narrow" pitchFamily="34" charset="0"/>
                <a:ea typeface="HGPｺﾞｼｯｸM" pitchFamily="50" charset="-128"/>
              </a:rPr>
              <a:t>平成２４年度内</a:t>
            </a:r>
            <a:r>
              <a:rPr lang="ja-JP" altLang="en-US" sz="1200" dirty="0">
                <a:solidFill>
                  <a:prstClr val="black"/>
                </a:solidFill>
                <a:latin typeface="Arial Narrow" pitchFamily="34" charset="0"/>
                <a:ea typeface="HGPｺﾞｼｯｸM" pitchFamily="50" charset="-128"/>
              </a:rPr>
              <a:t>の月平均値である。</a:t>
            </a:r>
          </a:p>
        </p:txBody>
      </p:sp>
      <p:sp>
        <p:nvSpPr>
          <p:cNvPr id="2" name="タイトル 1"/>
          <p:cNvSpPr>
            <a:spLocks noGrp="1"/>
          </p:cNvSpPr>
          <p:nvPr>
            <p:ph type="title"/>
          </p:nvPr>
        </p:nvSpPr>
        <p:spPr>
          <a:xfrm>
            <a:off x="1229853" y="-86245"/>
            <a:ext cx="8059072" cy="871975"/>
          </a:xfrm>
          <a:noFill/>
        </p:spPr>
        <p:txBody>
          <a:bodyPr>
            <a:normAutofit/>
          </a:bodyPr>
          <a:lstStyle/>
          <a:p>
            <a:r>
              <a:rPr kumimoji="1" lang="ja-JP" altLang="en-US" sz="2800" dirty="0" smtClean="0"/>
              <a:t>介護保険制度の仕組み</a:t>
            </a:r>
            <a:endParaRPr kumimoji="1" lang="ja-JP" altLang="en-US" sz="2800" dirty="0"/>
          </a:p>
        </p:txBody>
      </p:sp>
      <p:sp>
        <p:nvSpPr>
          <p:cNvPr id="17425" name="Line 17"/>
          <p:cNvSpPr>
            <a:spLocks noChangeAspect="1" noChangeShapeType="1"/>
          </p:cNvSpPr>
          <p:nvPr/>
        </p:nvSpPr>
        <p:spPr bwMode="auto">
          <a:xfrm rot="60000" flipV="1">
            <a:off x="6200489" y="3053504"/>
            <a:ext cx="1704963" cy="1736889"/>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23" name="Line 15"/>
          <p:cNvSpPr>
            <a:spLocks noChangeAspect="1" noChangeShapeType="1"/>
          </p:cNvSpPr>
          <p:nvPr/>
        </p:nvSpPr>
        <p:spPr bwMode="auto">
          <a:xfrm flipV="1">
            <a:off x="5889281" y="3068879"/>
            <a:ext cx="1751506" cy="1728001"/>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a:lstStyle/>
          <a:p>
            <a:pPr algn="l" fontAlgn="auto">
              <a:spcBef>
                <a:spcPts val="0"/>
              </a:spcBef>
              <a:spcAft>
                <a:spcPts val="0"/>
              </a:spcAft>
            </a:pPr>
            <a:endParaRPr lang="ja-JP" altLang="en-US">
              <a:solidFill>
                <a:prstClr val="black"/>
              </a:solidFill>
              <a:latin typeface="Arial"/>
              <a:ea typeface="ＭＳ Ｐゴシック"/>
            </a:endParaRPr>
          </a:p>
        </p:txBody>
      </p:sp>
      <p:sp>
        <p:nvSpPr>
          <p:cNvPr id="17448" name="Rectangle 40"/>
          <p:cNvSpPr>
            <a:spLocks noChangeArrowheads="1"/>
          </p:cNvSpPr>
          <p:nvPr/>
        </p:nvSpPr>
        <p:spPr bwMode="auto">
          <a:xfrm>
            <a:off x="7007474" y="764628"/>
            <a:ext cx="2787403" cy="2273958"/>
          </a:xfrm>
          <a:prstGeom prst="rect">
            <a:avLst/>
          </a:prstGeom>
          <a:pattFill prst="pct50">
            <a:fgClr>
              <a:srgbClr val="99CCFF"/>
            </a:fgClr>
            <a:bgClr>
              <a:schemeClr val="bg1"/>
            </a:bgClr>
          </a:pattFill>
          <a:ln w="38100" cmpd="dbl">
            <a:solidFill>
              <a:schemeClr val="tx1"/>
            </a:solidFill>
            <a:miter lim="800000"/>
            <a:headEnd/>
            <a:tailEnd/>
          </a:ln>
        </p:spPr>
        <p:txBody>
          <a:bodyPr lIns="87886" tIns="43943" rIns="87886" bIns="43943">
            <a:spAutoFit/>
          </a:bodyPr>
          <a:lstStyle/>
          <a:p>
            <a:pPr algn="l" defTabSz="727075" fontAlgn="auto">
              <a:spcBef>
                <a:spcPts val="0"/>
              </a:spcBef>
              <a:spcAft>
                <a:spcPts val="0"/>
              </a:spcAft>
            </a:pPr>
            <a:r>
              <a:rPr lang="ja-JP" altLang="en-US" sz="1400" b="1" dirty="0">
                <a:solidFill>
                  <a:srgbClr val="000000"/>
                </a:solidFill>
                <a:latin typeface="Times New Roman" pitchFamily="18" charset="0"/>
                <a:ea typeface="ＭＳ ゴシック" pitchFamily="49" charset="-128"/>
              </a:rPr>
              <a:t>サービス事業者</a:t>
            </a:r>
          </a:p>
          <a:p>
            <a:pPr algn="l" defTabSz="727075" fontAlgn="auto">
              <a:spcBef>
                <a:spcPts val="0"/>
              </a:spcBef>
              <a:spcAft>
                <a:spcPts val="0"/>
              </a:spcAft>
            </a:pPr>
            <a:r>
              <a:rPr lang="ja-JP" altLang="en-US" sz="1400" dirty="0">
                <a:solidFill>
                  <a:srgbClr val="000000"/>
                </a:solidFill>
                <a:latin typeface="Times New Roman" pitchFamily="18" charset="0"/>
                <a:ea typeface="ＭＳ ゴシック" pitchFamily="49" charset="-128"/>
              </a:rPr>
              <a:t>　○在宅サービス</a:t>
            </a:r>
          </a:p>
          <a:p>
            <a:pPr algn="l" defTabSz="727075" fontAlgn="auto">
              <a:spcBef>
                <a:spcPts val="0"/>
              </a:spcBef>
              <a:spcAft>
                <a:spcPts val="0"/>
              </a:spcAft>
            </a:pPr>
            <a:r>
              <a:rPr lang="ja-JP" altLang="en-US" sz="1400" dirty="0">
                <a:solidFill>
                  <a:srgbClr val="000000"/>
                </a:solidFill>
                <a:latin typeface="Times New Roman" pitchFamily="18" charset="0"/>
                <a:ea typeface="ＭＳ ゴシック" pitchFamily="49" charset="-128"/>
              </a:rPr>
              <a:t>  　 </a:t>
            </a:r>
            <a:r>
              <a:rPr lang="ja-JP" altLang="en-US" sz="1200" dirty="0">
                <a:solidFill>
                  <a:srgbClr val="000000"/>
                </a:solidFill>
                <a:latin typeface="Times New Roman" pitchFamily="18" charset="0"/>
                <a:ea typeface="ＭＳ ゴシック" pitchFamily="49" charset="-128"/>
              </a:rPr>
              <a:t>・訪問介護　　      　</a:t>
            </a:r>
          </a:p>
          <a:p>
            <a:pPr algn="l" defTabSz="727075" fontAlgn="auto">
              <a:spcBef>
                <a:spcPts val="0"/>
              </a:spcBef>
              <a:spcAft>
                <a:spcPts val="0"/>
              </a:spcAft>
            </a:pPr>
            <a:r>
              <a:rPr lang="ja-JP" altLang="en-US" sz="1200" dirty="0">
                <a:solidFill>
                  <a:srgbClr val="000000"/>
                </a:solidFill>
                <a:latin typeface="Times New Roman" pitchFamily="18" charset="0"/>
                <a:ea typeface="ＭＳ ゴシック" pitchFamily="49" charset="-128"/>
              </a:rPr>
              <a:t>　　・通所介護　等</a:t>
            </a:r>
          </a:p>
          <a:p>
            <a:pPr algn="l" defTabSz="727075" fontAlgn="auto">
              <a:spcBef>
                <a:spcPts val="0"/>
              </a:spcBef>
              <a:spcAft>
                <a:spcPts val="0"/>
              </a:spcAft>
            </a:pPr>
            <a:r>
              <a:rPr lang="ja-JP" altLang="en-US" sz="1400" dirty="0">
                <a:solidFill>
                  <a:srgbClr val="000000"/>
                </a:solidFill>
                <a:latin typeface="Times New Roman" pitchFamily="18" charset="0"/>
                <a:ea typeface="ＭＳ ゴシック" pitchFamily="49" charset="-128"/>
              </a:rPr>
              <a:t>　○地域密着型サービス</a:t>
            </a:r>
            <a:endParaRPr lang="en-US" altLang="ja-JP" sz="1400" dirty="0">
              <a:solidFill>
                <a:srgbClr val="000000"/>
              </a:solidFill>
              <a:latin typeface="Times New Roman" pitchFamily="18" charset="0"/>
              <a:ea typeface="ＭＳ ゴシック" pitchFamily="49" charset="-128"/>
            </a:endParaRPr>
          </a:p>
          <a:p>
            <a:pPr algn="l" defTabSz="727075" fontAlgn="auto">
              <a:spcBef>
                <a:spcPts val="0"/>
              </a:spcBef>
              <a:spcAft>
                <a:spcPts val="0"/>
              </a:spcAft>
            </a:pPr>
            <a:r>
              <a:rPr lang="ja-JP" altLang="en-US" sz="1200" dirty="0">
                <a:solidFill>
                  <a:srgbClr val="000000"/>
                </a:solidFill>
                <a:latin typeface="Times New Roman" pitchFamily="18" charset="0"/>
                <a:ea typeface="ＭＳ ゴシック" pitchFamily="49" charset="-128"/>
              </a:rPr>
              <a:t>　　</a:t>
            </a:r>
            <a:r>
              <a:rPr lang="ja-JP" altLang="en-US" sz="1200" dirty="0" smtClean="0">
                <a:solidFill>
                  <a:srgbClr val="000000"/>
                </a:solidFill>
                <a:latin typeface="Times New Roman" pitchFamily="18" charset="0"/>
                <a:ea typeface="ＭＳ ゴシック" pitchFamily="49" charset="-128"/>
              </a:rPr>
              <a:t>・定期巡回・随時対応型訪問</a:t>
            </a:r>
            <a:endParaRPr lang="en-US" altLang="ja-JP" sz="1200" dirty="0" smtClean="0">
              <a:solidFill>
                <a:srgbClr val="000000"/>
              </a:solidFill>
              <a:latin typeface="Times New Roman" pitchFamily="18" charset="0"/>
              <a:ea typeface="ＭＳ ゴシック" pitchFamily="49" charset="-128"/>
            </a:endParaRPr>
          </a:p>
          <a:p>
            <a:pPr algn="l" defTabSz="727075" fontAlgn="auto">
              <a:spcBef>
                <a:spcPts val="0"/>
              </a:spcBef>
              <a:spcAft>
                <a:spcPts val="0"/>
              </a:spcAft>
            </a:pPr>
            <a:r>
              <a:rPr lang="ja-JP" altLang="en-US" sz="1200" dirty="0" smtClean="0">
                <a:solidFill>
                  <a:srgbClr val="000000"/>
                </a:solidFill>
                <a:latin typeface="Times New Roman" pitchFamily="18" charset="0"/>
                <a:ea typeface="ＭＳ ゴシック" pitchFamily="49" charset="-128"/>
              </a:rPr>
              <a:t>　　　介護看護</a:t>
            </a:r>
            <a:endParaRPr lang="en-US" altLang="ja-JP" sz="1200" dirty="0">
              <a:solidFill>
                <a:srgbClr val="000000"/>
              </a:solidFill>
              <a:latin typeface="Times New Roman" pitchFamily="18" charset="0"/>
              <a:ea typeface="ＭＳ ゴシック" pitchFamily="49" charset="-128"/>
            </a:endParaRPr>
          </a:p>
          <a:p>
            <a:pPr algn="l" defTabSz="727075" fontAlgn="auto">
              <a:spcBef>
                <a:spcPts val="0"/>
              </a:spcBef>
              <a:spcAft>
                <a:spcPts val="0"/>
              </a:spcAft>
            </a:pPr>
            <a:r>
              <a:rPr lang="ja-JP" altLang="en-US" sz="1200" dirty="0">
                <a:solidFill>
                  <a:srgbClr val="000000"/>
                </a:solidFill>
                <a:latin typeface="Times New Roman" pitchFamily="18" charset="0"/>
                <a:ea typeface="ＭＳ ゴシック" pitchFamily="49" charset="-128"/>
              </a:rPr>
              <a:t>　　</a:t>
            </a:r>
            <a:r>
              <a:rPr lang="ja-JP" altLang="en-US" sz="1200" dirty="0" smtClean="0">
                <a:solidFill>
                  <a:srgbClr val="000000"/>
                </a:solidFill>
                <a:latin typeface="Times New Roman" pitchFamily="18" charset="0"/>
                <a:ea typeface="ＭＳ ゴシック" pitchFamily="49" charset="-128"/>
              </a:rPr>
              <a:t>・認知症対応型共同生活介護</a:t>
            </a:r>
            <a:r>
              <a:rPr lang="ja-JP" altLang="en-US" sz="1200" dirty="0">
                <a:solidFill>
                  <a:srgbClr val="000000"/>
                </a:solidFill>
                <a:latin typeface="Times New Roman" pitchFamily="18" charset="0"/>
                <a:ea typeface="ＭＳ ゴシック" pitchFamily="49" charset="-128"/>
              </a:rPr>
              <a:t>　等</a:t>
            </a:r>
            <a:endParaRPr lang="en-US" altLang="ja-JP" sz="1200" dirty="0">
              <a:solidFill>
                <a:srgbClr val="000000"/>
              </a:solidFill>
              <a:latin typeface="Times New Roman" pitchFamily="18" charset="0"/>
              <a:ea typeface="ＭＳ ゴシック" pitchFamily="49" charset="-128"/>
            </a:endParaRPr>
          </a:p>
          <a:p>
            <a:pPr algn="l" defTabSz="727075" fontAlgn="auto">
              <a:spcBef>
                <a:spcPts val="0"/>
              </a:spcBef>
              <a:spcAft>
                <a:spcPts val="0"/>
              </a:spcAft>
            </a:pPr>
            <a:r>
              <a:rPr lang="ja-JP" altLang="en-US" sz="1400" dirty="0">
                <a:solidFill>
                  <a:srgbClr val="000000"/>
                </a:solidFill>
                <a:latin typeface="Times New Roman" pitchFamily="18" charset="0"/>
                <a:ea typeface="ＭＳ ゴシック" pitchFamily="49" charset="-128"/>
              </a:rPr>
              <a:t>　○施設サービス</a:t>
            </a:r>
          </a:p>
          <a:p>
            <a:pPr algn="l" defTabSz="727075" fontAlgn="auto">
              <a:spcBef>
                <a:spcPts val="0"/>
              </a:spcBef>
              <a:spcAft>
                <a:spcPts val="0"/>
              </a:spcAft>
            </a:pPr>
            <a:r>
              <a:rPr lang="ja-JP" altLang="en-US" sz="1200" dirty="0">
                <a:solidFill>
                  <a:srgbClr val="000000"/>
                </a:solidFill>
                <a:latin typeface="Times New Roman" pitchFamily="18" charset="0"/>
                <a:ea typeface="ＭＳ ゴシック" pitchFamily="49" charset="-128"/>
              </a:rPr>
              <a:t>　　・老人福祉施設　　      　</a:t>
            </a:r>
          </a:p>
          <a:p>
            <a:pPr algn="l" defTabSz="727075" fontAlgn="auto">
              <a:spcBef>
                <a:spcPts val="0"/>
              </a:spcBef>
              <a:spcAft>
                <a:spcPts val="0"/>
              </a:spcAft>
            </a:pPr>
            <a:r>
              <a:rPr lang="ja-JP" altLang="en-US" sz="1200" dirty="0">
                <a:solidFill>
                  <a:srgbClr val="000000"/>
                </a:solidFill>
                <a:latin typeface="Times New Roman" pitchFamily="18" charset="0"/>
                <a:ea typeface="ＭＳ ゴシック" pitchFamily="49" charset="-128"/>
              </a:rPr>
              <a:t>　　・老人保健施設　等</a:t>
            </a:r>
          </a:p>
        </p:txBody>
      </p:sp>
      <p:sp>
        <p:nvSpPr>
          <p:cNvPr id="5" name="Shp_Page"/>
          <p:cNvSpPr txBox="1"/>
          <p:nvPr/>
        </p:nvSpPr>
        <p:spPr>
          <a:xfrm>
            <a:off x="9593112" y="6667500"/>
            <a:ext cx="381183" cy="184666"/>
          </a:xfrm>
          <a:prstGeom prst="rect">
            <a:avLst/>
          </a:prstGeom>
          <a:noFill/>
        </p:spPr>
        <p:txBody>
          <a:bodyPr vert="horz" lIns="0" tIns="0" bIns="0" rtlCol="0">
            <a:spAutoFit/>
          </a:bodyPr>
          <a:lstStyle/>
          <a:p>
            <a:pPr algn="r"/>
            <a:r>
              <a:rPr kumimoji="1" lang="en-US" altLang="ja-JP" sz="1200" smtClean="0">
                <a:solidFill>
                  <a:srgbClr val="000000"/>
                </a:solidFill>
              </a:rPr>
              <a:t>25</a:t>
            </a:r>
            <a:endParaRPr kumimoji="1" lang="ja-JP" altLang="en-US" sz="1200">
              <a:solidFill>
                <a:srgbClr val="000000"/>
              </a:solidFill>
            </a:endParaRPr>
          </a:p>
        </p:txBody>
      </p:sp>
    </p:spTree>
    <p:extLst>
      <p:ext uri="{BB962C8B-B14F-4D97-AF65-F5344CB8AC3E}">
        <p14:creationId xmlns:p14="http://schemas.microsoft.com/office/powerpoint/2010/main" xmlns="" val="20656498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4941" y="1183680"/>
            <a:ext cx="7102949"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base">
              <a:spcBef>
                <a:spcPct val="0"/>
              </a:spcBef>
              <a:spcAft>
                <a:spcPct val="0"/>
              </a:spcAft>
            </a:pPr>
            <a:r>
              <a:rPr lang="en-US" altLang="ja-JP" sz="2400" dirty="0" smtClean="0">
                <a:solidFill>
                  <a:prstClr val="black"/>
                </a:solidFill>
              </a:rPr>
              <a:t>【</a:t>
            </a:r>
            <a:r>
              <a:rPr lang="ja-JP" altLang="en-US" sz="2400" dirty="0" smtClean="0">
                <a:solidFill>
                  <a:prstClr val="black"/>
                </a:solidFill>
              </a:rPr>
              <a:t>主治医意見書に係るもっとも負担の大きい業務</a:t>
            </a:r>
            <a:r>
              <a:rPr lang="en-US" altLang="ja-JP" sz="2400" dirty="0" smtClean="0">
                <a:solidFill>
                  <a:prstClr val="black"/>
                </a:solidFill>
              </a:rPr>
              <a:t>】</a:t>
            </a:r>
            <a:endParaRPr lang="ja-JP" altLang="en-US" sz="2400" dirty="0">
              <a:solidFill>
                <a:prstClr val="black"/>
              </a:solidFill>
            </a:endParaRPr>
          </a:p>
        </p:txBody>
      </p:sp>
      <p:sp>
        <p:nvSpPr>
          <p:cNvPr id="4" name="正方形/長方形 3"/>
          <p:cNvSpPr/>
          <p:nvPr/>
        </p:nvSpPr>
        <p:spPr>
          <a:xfrm>
            <a:off x="272480" y="4049419"/>
            <a:ext cx="9633520" cy="7200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endParaRPr lang="en-US" altLang="ja-JP" dirty="0" smtClean="0">
              <a:solidFill>
                <a:prstClr val="black"/>
              </a:solidFill>
            </a:endParaRPr>
          </a:p>
        </p:txBody>
      </p:sp>
      <p:pic>
        <p:nvPicPr>
          <p:cNvPr id="5" name="Picture 2"/>
          <p:cNvPicPr>
            <a:picLocks noChangeAspect="1" noChangeArrowheads="1"/>
          </p:cNvPicPr>
          <p:nvPr/>
        </p:nvPicPr>
        <p:blipFill>
          <a:blip r:embed="rId2" cstate="print"/>
          <a:srcRect/>
          <a:stretch>
            <a:fillRect/>
          </a:stretch>
        </p:blipFill>
        <p:spPr bwMode="auto">
          <a:xfrm>
            <a:off x="-1" y="3660160"/>
            <a:ext cx="9906001" cy="2174000"/>
          </a:xfrm>
          <a:prstGeom prst="rect">
            <a:avLst/>
          </a:prstGeom>
          <a:noFill/>
          <a:ln w="9525">
            <a:noFill/>
            <a:miter lim="800000"/>
            <a:headEnd/>
            <a:tailEnd/>
          </a:ln>
          <a:effectLst/>
        </p:spPr>
      </p:pic>
      <p:sp>
        <p:nvSpPr>
          <p:cNvPr id="7" name="Rectangle 4"/>
          <p:cNvSpPr>
            <a:spLocks noChangeArrowheads="1"/>
          </p:cNvSpPr>
          <p:nvPr/>
        </p:nvSpPr>
        <p:spPr bwMode="auto">
          <a:xfrm>
            <a:off x="212930" y="1855003"/>
            <a:ext cx="9555511"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39700" fontAlgn="base">
              <a:spcBef>
                <a:spcPct val="0"/>
              </a:spcBef>
              <a:spcAft>
                <a:spcPct val="0"/>
              </a:spcAft>
            </a:pPr>
            <a:r>
              <a:rPr lang="ja-JP" altLang="en-US" sz="2400" dirty="0" smtClean="0">
                <a:solidFill>
                  <a:prstClr val="black"/>
                </a:solidFill>
                <a:latin typeface="ＭＳ Ｐゴシック"/>
                <a:cs typeface="Times New Roman" pitchFamily="18" charset="0"/>
              </a:rPr>
              <a:t>主治医意見書にかかる業務のうち最も負担の大きい業務としては、「主治医意見書の回収にあたっての督促」が</a:t>
            </a:r>
            <a:r>
              <a:rPr lang="en-US" altLang="ja-JP" sz="2400" dirty="0" smtClean="0">
                <a:solidFill>
                  <a:prstClr val="black"/>
                </a:solidFill>
                <a:latin typeface="ＭＳ Ｐゴシック"/>
                <a:cs typeface="Times New Roman" pitchFamily="18" charset="0"/>
              </a:rPr>
              <a:t>52.2</a:t>
            </a:r>
            <a:r>
              <a:rPr lang="ja-JP" altLang="en-US" sz="2400" dirty="0" smtClean="0">
                <a:solidFill>
                  <a:prstClr val="black"/>
                </a:solidFill>
                <a:latin typeface="ＭＳ Ｐゴシック"/>
                <a:cs typeface="Times New Roman" pitchFamily="18" charset="0"/>
              </a:rPr>
              <a:t>％と半数以上を占めており、次いで「主治医意見書の記載内容についての確認」が</a:t>
            </a:r>
            <a:r>
              <a:rPr lang="en-US" altLang="ja-JP" sz="2400" dirty="0" smtClean="0">
                <a:solidFill>
                  <a:prstClr val="black"/>
                </a:solidFill>
                <a:latin typeface="ＭＳ Ｐゴシック"/>
                <a:cs typeface="Times New Roman" pitchFamily="18" charset="0"/>
              </a:rPr>
              <a:t>22.8</a:t>
            </a:r>
            <a:r>
              <a:rPr lang="ja-JP" altLang="en-US" sz="2400" dirty="0" smtClean="0">
                <a:solidFill>
                  <a:prstClr val="black"/>
                </a:solidFill>
                <a:latin typeface="ＭＳ Ｐゴシック"/>
                <a:cs typeface="Times New Roman" pitchFamily="18" charset="0"/>
              </a:rPr>
              <a:t>％、「主治医意見書の依頼」が</a:t>
            </a:r>
            <a:r>
              <a:rPr lang="en-US" altLang="ja-JP" sz="2400" dirty="0" smtClean="0">
                <a:solidFill>
                  <a:prstClr val="black"/>
                </a:solidFill>
                <a:latin typeface="ＭＳ Ｐゴシック"/>
                <a:cs typeface="Times New Roman" pitchFamily="18" charset="0"/>
              </a:rPr>
              <a:t>21.1</a:t>
            </a:r>
            <a:r>
              <a:rPr lang="ja-JP" altLang="en-US" sz="2400" dirty="0" smtClean="0">
                <a:solidFill>
                  <a:prstClr val="black"/>
                </a:solidFill>
                <a:latin typeface="ＭＳ Ｐゴシック"/>
                <a:cs typeface="Times New Roman" pitchFamily="18" charset="0"/>
              </a:rPr>
              <a:t>％であった。</a:t>
            </a:r>
            <a:endParaRPr lang="ja-JP" altLang="en-US" sz="2400" dirty="0" smtClean="0">
              <a:solidFill>
                <a:prstClr val="black"/>
              </a:solidFill>
              <a:latin typeface="ＭＳ Ｐゴシック"/>
              <a:cs typeface="ＭＳ Ｐゴシック" pitchFamily="50" charset="-128"/>
            </a:endParaRPr>
          </a:p>
        </p:txBody>
      </p:sp>
      <p:sp>
        <p:nvSpPr>
          <p:cNvPr id="8" name="正方形/長方形 7"/>
          <p:cNvSpPr/>
          <p:nvPr/>
        </p:nvSpPr>
        <p:spPr>
          <a:xfrm>
            <a:off x="2" y="-27384"/>
            <a:ext cx="9945555"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主治医意見書の早期提出について（５）</a:t>
            </a:r>
            <a:endParaRPr lang="ja-JP" altLang="en-US" sz="2800" dirty="0">
              <a:solidFill>
                <a:prstClr val="white"/>
              </a:solidFill>
            </a:endParaRPr>
          </a:p>
        </p:txBody>
      </p:sp>
      <p:sp>
        <p:nvSpPr>
          <p:cNvPr id="9" name="正方形/長方形 8"/>
          <p:cNvSpPr/>
          <p:nvPr/>
        </p:nvSpPr>
        <p:spPr>
          <a:xfrm>
            <a:off x="162413" y="6512520"/>
            <a:ext cx="9361040" cy="36004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fontAlgn="base">
              <a:spcBef>
                <a:spcPct val="0"/>
              </a:spcBef>
              <a:spcAft>
                <a:spcPct val="0"/>
              </a:spcAft>
            </a:pPr>
            <a:r>
              <a:rPr lang="ja-JP" altLang="en-US" sz="1200" dirty="0" smtClean="0">
                <a:solidFill>
                  <a:prstClr val="black"/>
                </a:solidFill>
              </a:rPr>
              <a:t>出典：平成</a:t>
            </a:r>
            <a:r>
              <a:rPr lang="en-US" altLang="ja-JP" sz="1200" dirty="0" smtClean="0">
                <a:solidFill>
                  <a:prstClr val="black"/>
                </a:solidFill>
              </a:rPr>
              <a:t>23</a:t>
            </a:r>
            <a:r>
              <a:rPr lang="ja-JP" altLang="en-US" sz="1200" dirty="0" smtClean="0">
                <a:solidFill>
                  <a:prstClr val="black"/>
                </a:solidFill>
              </a:rPr>
              <a:t>年度老人保健健康増進等事業「要介護認定における事務負担の軽減に関する調査研究事業報告書」</a:t>
            </a:r>
            <a:endParaRPr lang="ja-JP" altLang="en-US" sz="1200" dirty="0">
              <a:solidFill>
                <a:prstClr val="black"/>
              </a:solidFill>
            </a:endParaRPr>
          </a:p>
        </p:txBody>
      </p:sp>
      <p:sp>
        <p:nvSpPr>
          <p:cNvPr id="10" name="正方形/長方形 9"/>
          <p:cNvSpPr/>
          <p:nvPr/>
        </p:nvSpPr>
        <p:spPr>
          <a:xfrm>
            <a:off x="7891798" y="3412622"/>
            <a:ext cx="1642745" cy="3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ja-JP" sz="1400" dirty="0" smtClean="0">
                <a:solidFill>
                  <a:prstClr val="black"/>
                </a:solidFill>
              </a:rPr>
              <a:t>n=1,169</a:t>
            </a:r>
            <a:r>
              <a:rPr lang="ja-JP" altLang="en-US" sz="1400" dirty="0" smtClean="0">
                <a:solidFill>
                  <a:prstClr val="black"/>
                </a:solidFill>
              </a:rPr>
              <a:t>自治体</a:t>
            </a:r>
            <a:endParaRPr lang="ja-JP" altLang="en-US" sz="1400" dirty="0">
              <a:solidFill>
                <a:prstClr val="black"/>
              </a:solidFill>
            </a:endParaRPr>
          </a:p>
        </p:txBody>
      </p:sp>
      <p:sp>
        <p:nvSpPr>
          <p:cNvPr id="11"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39</a:t>
            </a:fld>
            <a:endParaRPr lang="ja-JP" altLang="en-US" dirty="0">
              <a:solidFill>
                <a:prstClr val="black">
                  <a:tint val="75000"/>
                </a:prstClr>
              </a:solidFill>
            </a:endParaRPr>
          </a:p>
        </p:txBody>
      </p:sp>
    </p:spTree>
    <p:extLst>
      <p:ext uri="{BB962C8B-B14F-4D97-AF65-F5344CB8AC3E}">
        <p14:creationId xmlns:p14="http://schemas.microsoft.com/office/powerpoint/2010/main" xmlns="" val="1027500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smtClean="0">
                <a:solidFill>
                  <a:prstClr val="white"/>
                </a:solidFill>
              </a:rPr>
              <a:t>主治医意見書の記入に当たっての口腔内の状態確認について（１）</a:t>
            </a:r>
            <a:endParaRPr lang="ja-JP" altLang="en-US" sz="2400" dirty="0">
              <a:solidFill>
                <a:prstClr val="white"/>
              </a:solidFill>
            </a:endParaRPr>
          </a:p>
        </p:txBody>
      </p:sp>
      <p:sp>
        <p:nvSpPr>
          <p:cNvPr id="3" name="正方形/長方形 2"/>
          <p:cNvSpPr/>
          <p:nvPr/>
        </p:nvSpPr>
        <p:spPr>
          <a:xfrm>
            <a:off x="0" y="548680"/>
            <a:ext cx="9906000" cy="2595116"/>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fontAlgn="base">
              <a:spcAft>
                <a:spcPct val="0"/>
              </a:spcAft>
              <a:defRPr/>
            </a:pPr>
            <a:r>
              <a:rPr lang="ja-JP" altLang="en-US" sz="2000" dirty="0" smtClean="0">
                <a:solidFill>
                  <a:prstClr val="black"/>
                </a:solidFill>
              </a:rPr>
              <a:t>　・　高齢者の口腔ケアは、</a:t>
            </a:r>
            <a:r>
              <a:rPr lang="en-US" altLang="ja-JP" sz="2000" dirty="0" smtClean="0">
                <a:solidFill>
                  <a:prstClr val="black"/>
                </a:solidFill>
              </a:rPr>
              <a:t>QOL</a:t>
            </a:r>
            <a:r>
              <a:rPr lang="ja-JP" altLang="en-US" sz="2000" dirty="0" smtClean="0">
                <a:solidFill>
                  <a:prstClr val="black"/>
                </a:solidFill>
              </a:rPr>
              <a:t>の維持向上に当たって非常に重要。</a:t>
            </a:r>
            <a:endParaRPr lang="en-US" altLang="ja-JP" sz="2000" dirty="0" smtClean="0">
              <a:solidFill>
                <a:prstClr val="black"/>
              </a:solidFill>
            </a:endParaRPr>
          </a:p>
          <a:p>
            <a:pPr fontAlgn="base">
              <a:spcAft>
                <a:spcPct val="0"/>
              </a:spcAft>
              <a:defRPr/>
            </a:pPr>
            <a:r>
              <a:rPr lang="ja-JP" altLang="en-US" sz="2000" dirty="0" smtClean="0">
                <a:solidFill>
                  <a:prstClr val="black"/>
                </a:solidFill>
              </a:rPr>
              <a:t>　</a:t>
            </a:r>
            <a:endParaRPr lang="en-US" altLang="ja-JP" sz="2000" dirty="0" smtClean="0">
              <a:solidFill>
                <a:prstClr val="black"/>
              </a:solidFill>
            </a:endParaRPr>
          </a:p>
          <a:p>
            <a:pPr fontAlgn="base">
              <a:spcAft>
                <a:spcPct val="0"/>
              </a:spcAft>
              <a:defRPr/>
            </a:pPr>
            <a:r>
              <a:rPr lang="ja-JP" altLang="en-US" sz="2000" dirty="0">
                <a:solidFill>
                  <a:prstClr val="black"/>
                </a:solidFill>
              </a:rPr>
              <a:t>　</a:t>
            </a:r>
            <a:r>
              <a:rPr lang="ja-JP" altLang="en-US" sz="2000" dirty="0" smtClean="0">
                <a:solidFill>
                  <a:prstClr val="black"/>
                </a:solidFill>
              </a:rPr>
              <a:t>・　主治医意見書では、主治医が、申請者の口腔内の状態をもとに、</a:t>
            </a:r>
            <a:endParaRPr lang="en-US" altLang="ja-JP" sz="2000" dirty="0" smtClean="0">
              <a:solidFill>
                <a:prstClr val="black"/>
              </a:solidFill>
            </a:endParaRPr>
          </a:p>
          <a:p>
            <a:pPr fontAlgn="base">
              <a:spcAft>
                <a:spcPct val="0"/>
              </a:spcAft>
              <a:defRPr/>
            </a:pPr>
            <a:r>
              <a:rPr lang="ja-JP" altLang="en-US" sz="2000" dirty="0">
                <a:solidFill>
                  <a:prstClr val="black"/>
                </a:solidFill>
              </a:rPr>
              <a:t>　</a:t>
            </a:r>
            <a:r>
              <a:rPr lang="ja-JP" altLang="en-US" sz="2000" dirty="0" smtClean="0">
                <a:solidFill>
                  <a:prstClr val="black"/>
                </a:solidFill>
              </a:rPr>
              <a:t>　　①　訪問歯科診療及び訪問歯科衛生指導の必要性について、チェックする　　</a:t>
            </a:r>
            <a:r>
              <a:rPr lang="ja-JP" altLang="en-US" sz="2000" dirty="0">
                <a:solidFill>
                  <a:prstClr val="black"/>
                </a:solidFill>
              </a:rPr>
              <a:t>　</a:t>
            </a:r>
            <a:r>
              <a:rPr lang="ja-JP" altLang="en-US" sz="2000" dirty="0" smtClean="0">
                <a:solidFill>
                  <a:prstClr val="black"/>
                </a:solidFill>
              </a:rPr>
              <a:t>　　</a:t>
            </a:r>
            <a:endParaRPr lang="en-US" altLang="ja-JP" sz="2000" dirty="0" smtClean="0">
              <a:solidFill>
                <a:prstClr val="black"/>
              </a:solidFill>
            </a:endParaRPr>
          </a:p>
          <a:p>
            <a:pPr fontAlgn="base">
              <a:spcAft>
                <a:spcPct val="0"/>
              </a:spcAft>
              <a:defRPr/>
            </a:pPr>
            <a:r>
              <a:rPr lang="ja-JP" altLang="en-US" sz="2000" dirty="0">
                <a:solidFill>
                  <a:prstClr val="black"/>
                </a:solidFill>
              </a:rPr>
              <a:t>　</a:t>
            </a:r>
            <a:r>
              <a:rPr lang="ja-JP" altLang="en-US" sz="2000" dirty="0" smtClean="0">
                <a:solidFill>
                  <a:prstClr val="black"/>
                </a:solidFill>
              </a:rPr>
              <a:t>　　②　口腔清潔に関して、特に留意事項があれば、特記事項に要点を記載する</a:t>
            </a:r>
            <a:endParaRPr lang="en-US" altLang="ja-JP" sz="2000" dirty="0" smtClean="0">
              <a:solidFill>
                <a:prstClr val="black"/>
              </a:solidFill>
            </a:endParaRPr>
          </a:p>
          <a:p>
            <a:pPr fontAlgn="base">
              <a:spcAft>
                <a:spcPct val="0"/>
              </a:spcAft>
              <a:defRPr/>
            </a:pPr>
            <a:r>
              <a:rPr lang="ja-JP" altLang="en-US" sz="2000" dirty="0">
                <a:solidFill>
                  <a:prstClr val="black"/>
                </a:solidFill>
              </a:rPr>
              <a:t>　</a:t>
            </a:r>
            <a:r>
              <a:rPr lang="ja-JP" altLang="en-US" sz="2000" dirty="0" smtClean="0">
                <a:solidFill>
                  <a:prstClr val="black"/>
                </a:solidFill>
              </a:rPr>
              <a:t>　こととなっている。</a:t>
            </a:r>
            <a:endParaRPr lang="ja-JP" altLang="en-US" sz="2000" dirty="0">
              <a:solidFill>
                <a:prstClr val="black"/>
              </a:solidFill>
            </a:endParaRPr>
          </a:p>
        </p:txBody>
      </p:sp>
      <p:sp>
        <p:nvSpPr>
          <p:cNvPr id="7" name="正方形/長方形 6"/>
          <p:cNvSpPr/>
          <p:nvPr/>
        </p:nvSpPr>
        <p:spPr>
          <a:xfrm>
            <a:off x="182884" y="3429000"/>
            <a:ext cx="9525000" cy="341951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r>
              <a:rPr lang="en-US" altLang="ja-JP" sz="1600" dirty="0" smtClean="0">
                <a:solidFill>
                  <a:prstClr val="black"/>
                </a:solidFill>
              </a:rPr>
              <a:t>Ⅲ</a:t>
            </a:r>
            <a:r>
              <a:rPr lang="ja-JP" altLang="en-US" sz="1600" dirty="0" smtClean="0">
                <a:solidFill>
                  <a:prstClr val="black"/>
                </a:solidFill>
              </a:rPr>
              <a:t>　記入マニュアル</a:t>
            </a:r>
            <a:endParaRPr lang="en-US" altLang="ja-JP" sz="1600" dirty="0" smtClean="0">
              <a:solidFill>
                <a:prstClr val="black"/>
              </a:solidFill>
            </a:endParaRPr>
          </a:p>
          <a:p>
            <a:pPr fontAlgn="base">
              <a:spcBef>
                <a:spcPct val="0"/>
              </a:spcBef>
              <a:spcAft>
                <a:spcPct val="0"/>
              </a:spcAft>
            </a:pPr>
            <a:endParaRPr lang="en-US" altLang="ja-JP" sz="1600" u="sng" dirty="0" smtClean="0">
              <a:solidFill>
                <a:prstClr val="black"/>
              </a:solidFill>
            </a:endParaRPr>
          </a:p>
          <a:p>
            <a:pPr fontAlgn="base">
              <a:spcBef>
                <a:spcPct val="0"/>
              </a:spcBef>
              <a:spcAft>
                <a:spcPct val="0"/>
              </a:spcAft>
            </a:pPr>
            <a:r>
              <a:rPr lang="ja-JP" altLang="ja-JP" sz="1600" u="sng" dirty="0" smtClean="0">
                <a:solidFill>
                  <a:prstClr val="black"/>
                </a:solidFill>
              </a:rPr>
              <a:t>４．生活機能とサービスに関する意見</a:t>
            </a:r>
          </a:p>
          <a:p>
            <a:pPr fontAlgn="base">
              <a:spcBef>
                <a:spcPct val="0"/>
              </a:spcBef>
              <a:spcAft>
                <a:spcPct val="0"/>
              </a:spcAft>
            </a:pPr>
            <a:r>
              <a:rPr lang="ja-JP" altLang="ja-JP" sz="1600" dirty="0" smtClean="0">
                <a:solidFill>
                  <a:prstClr val="black"/>
                </a:solidFill>
              </a:rPr>
              <a:t>（５）医学的管理の必要性</a:t>
            </a:r>
          </a:p>
          <a:p>
            <a:pPr fontAlgn="base">
              <a:spcBef>
                <a:spcPct val="0"/>
              </a:spcBef>
              <a:spcAft>
                <a:spcPct val="0"/>
              </a:spcAft>
            </a:pPr>
            <a:r>
              <a:rPr lang="ja-JP" altLang="en-US" sz="1600" dirty="0" smtClean="0">
                <a:solidFill>
                  <a:prstClr val="black"/>
                </a:solidFill>
              </a:rPr>
              <a:t>（略）</a:t>
            </a:r>
            <a:r>
              <a:rPr lang="en-US" altLang="ja-JP" sz="1600" dirty="0" smtClean="0">
                <a:solidFill>
                  <a:prstClr val="black"/>
                </a:solidFill>
              </a:rPr>
              <a:t>…</a:t>
            </a:r>
            <a:r>
              <a:rPr lang="ja-JP" altLang="ja-JP" sz="1600" dirty="0" smtClean="0">
                <a:solidFill>
                  <a:prstClr val="black"/>
                </a:solidFill>
              </a:rPr>
              <a:t>訪問歯科診療及び訪問歯科衛生指導については、口腔内の状態（例えば、歯の崩壊や喪失状態、歯の動揺や歯肉からの出血の有無、義歯の不適合等）をもとに、口腔ケアの必要性に応じて該当する□にレ印をつけてください。</a:t>
            </a:r>
            <a:r>
              <a:rPr lang="en-US" altLang="ja-JP" sz="1600" dirty="0" smtClean="0">
                <a:solidFill>
                  <a:prstClr val="black"/>
                </a:solidFill>
              </a:rPr>
              <a:t>…</a:t>
            </a:r>
            <a:r>
              <a:rPr lang="ja-JP" altLang="en-US" sz="1600" dirty="0" smtClean="0">
                <a:solidFill>
                  <a:prstClr val="black"/>
                </a:solidFill>
              </a:rPr>
              <a:t>（略）</a:t>
            </a:r>
            <a:endParaRPr lang="en-US" altLang="ja-JP" sz="1600" dirty="0" smtClean="0">
              <a:solidFill>
                <a:prstClr val="black"/>
              </a:solidFill>
            </a:endParaRPr>
          </a:p>
          <a:p>
            <a:pPr fontAlgn="base">
              <a:spcBef>
                <a:spcPct val="0"/>
              </a:spcBef>
              <a:spcAft>
                <a:spcPct val="0"/>
              </a:spcAft>
            </a:pPr>
            <a:endParaRPr lang="en-US" altLang="ja-JP" sz="1600" dirty="0" smtClean="0">
              <a:solidFill>
                <a:prstClr val="black"/>
              </a:solidFill>
            </a:endParaRPr>
          </a:p>
          <a:p>
            <a:pPr fontAlgn="base">
              <a:spcBef>
                <a:spcPct val="0"/>
              </a:spcBef>
              <a:spcAft>
                <a:spcPct val="0"/>
              </a:spcAft>
            </a:pPr>
            <a:r>
              <a:rPr lang="ja-JP" altLang="ja-JP" sz="1600" u="sng" dirty="0" smtClean="0">
                <a:solidFill>
                  <a:prstClr val="black"/>
                </a:solidFill>
              </a:rPr>
              <a:t>５．特記すべき事項</a:t>
            </a:r>
            <a:r>
              <a:rPr lang="en-US" altLang="ja-JP" sz="1600" dirty="0" smtClean="0">
                <a:solidFill>
                  <a:prstClr val="black"/>
                </a:solidFill>
              </a:rPr>
              <a:t>	</a:t>
            </a:r>
            <a:endParaRPr lang="ja-JP" altLang="ja-JP" sz="1600" dirty="0" smtClean="0">
              <a:solidFill>
                <a:prstClr val="black"/>
              </a:solidFill>
            </a:endParaRPr>
          </a:p>
          <a:p>
            <a:pPr fontAlgn="base">
              <a:spcBef>
                <a:spcPct val="0"/>
              </a:spcBef>
              <a:spcAft>
                <a:spcPct val="0"/>
              </a:spcAft>
            </a:pPr>
            <a:r>
              <a:rPr lang="ja-JP" altLang="en-US" sz="1600" dirty="0" smtClean="0">
                <a:solidFill>
                  <a:prstClr val="black"/>
                </a:solidFill>
              </a:rPr>
              <a:t>（略）</a:t>
            </a:r>
            <a:r>
              <a:rPr lang="en-US" altLang="ja-JP" sz="1600" dirty="0" smtClean="0">
                <a:solidFill>
                  <a:prstClr val="black"/>
                </a:solidFill>
              </a:rPr>
              <a:t>…</a:t>
            </a:r>
            <a:r>
              <a:rPr lang="ja-JP" altLang="ja-JP" sz="1600" dirty="0" smtClean="0">
                <a:solidFill>
                  <a:prstClr val="black"/>
                </a:solidFill>
              </a:rPr>
              <a:t>口腔内の状況から口腔清潔に関して、特に留意事項があれば、要点を記載してください。</a:t>
            </a:r>
          </a:p>
          <a:p>
            <a:pPr fontAlgn="base">
              <a:spcBef>
                <a:spcPct val="0"/>
              </a:spcBef>
              <a:spcAft>
                <a:spcPct val="0"/>
              </a:spcAft>
            </a:pPr>
            <a:r>
              <a:rPr lang="ja-JP" altLang="ja-JP" sz="1600" dirty="0" smtClean="0">
                <a:solidFill>
                  <a:prstClr val="black"/>
                </a:solidFill>
              </a:rPr>
              <a:t>また、専門医に意見を求めた場合にはその結果、内容を簡潔に記入してください。情報提供書や身体障害者申請診断書等の写しを添付していただいても構いません。なお、その場合は情報提供者の了解をとるようにしてください。</a:t>
            </a:r>
            <a:r>
              <a:rPr lang="en-US" altLang="ja-JP" sz="1600" dirty="0" smtClean="0">
                <a:solidFill>
                  <a:prstClr val="black"/>
                </a:solidFill>
              </a:rPr>
              <a:t>…</a:t>
            </a:r>
            <a:r>
              <a:rPr lang="ja-JP" altLang="en-US" sz="1600" dirty="0" smtClean="0">
                <a:solidFill>
                  <a:prstClr val="black"/>
                </a:solidFill>
              </a:rPr>
              <a:t>（略）</a:t>
            </a:r>
            <a:endParaRPr lang="ja-JP" altLang="en-US" sz="1600" dirty="0">
              <a:solidFill>
                <a:prstClr val="black"/>
              </a:solidFill>
            </a:endParaRPr>
          </a:p>
        </p:txBody>
      </p:sp>
      <p:sp>
        <p:nvSpPr>
          <p:cNvPr id="4" name="正方形/長方形 3"/>
          <p:cNvSpPr/>
          <p:nvPr/>
        </p:nvSpPr>
        <p:spPr>
          <a:xfrm>
            <a:off x="104893" y="3212976"/>
            <a:ext cx="438007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600" dirty="0" smtClean="0">
                <a:solidFill>
                  <a:prstClr val="black"/>
                </a:solidFill>
              </a:rPr>
              <a:t>主治医意見書記入の手引き（抜粋）</a:t>
            </a:r>
            <a:endParaRPr lang="ja-JP" altLang="en-US" sz="1600" dirty="0">
              <a:solidFill>
                <a:prstClr val="black"/>
              </a:solidFill>
            </a:endParaRPr>
          </a:p>
        </p:txBody>
      </p:sp>
      <p:sp>
        <p:nvSpPr>
          <p:cNvPr id="8" name="正方形/長方形 7"/>
          <p:cNvSpPr/>
          <p:nvPr/>
        </p:nvSpPr>
        <p:spPr>
          <a:xfrm>
            <a:off x="66421" y="3156208"/>
            <a:ext cx="9723116" cy="363554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40</a:t>
            </a:fld>
            <a:endParaRPr lang="ja-JP" altLang="en-US" dirty="0">
              <a:solidFill>
                <a:prstClr val="black">
                  <a:tint val="75000"/>
                </a:prstClr>
              </a:solidFill>
            </a:endParaRPr>
          </a:p>
        </p:txBody>
      </p:sp>
    </p:spTree>
    <p:extLst>
      <p:ext uri="{BB962C8B-B14F-4D97-AF65-F5344CB8AC3E}">
        <p14:creationId xmlns:p14="http://schemas.microsoft.com/office/powerpoint/2010/main" xmlns="" val="36985762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smtClean="0">
                <a:solidFill>
                  <a:prstClr val="white"/>
                </a:solidFill>
              </a:rPr>
              <a:t>主治医意見書の記入に当たっての口腔内の状態確認について（２）</a:t>
            </a:r>
            <a:endParaRPr lang="ja-JP" altLang="en-US" sz="2400" dirty="0">
              <a:solidFill>
                <a:prstClr val="white"/>
              </a:solidFill>
            </a:endParaRPr>
          </a:p>
        </p:txBody>
      </p:sp>
      <p:sp>
        <p:nvSpPr>
          <p:cNvPr id="3" name="正方形/長方形 2"/>
          <p:cNvSpPr/>
          <p:nvPr/>
        </p:nvSpPr>
        <p:spPr>
          <a:xfrm>
            <a:off x="471736" y="977900"/>
            <a:ext cx="8946847" cy="5486400"/>
          </a:xfrm>
          <a:prstGeom prst="rect">
            <a:avLst/>
          </a:prstGeom>
          <a:noFill/>
          <a:ln>
            <a:noFill/>
          </a:ln>
        </p:spPr>
        <p:style>
          <a:lnRef idx="2">
            <a:schemeClr val="dk1"/>
          </a:lnRef>
          <a:fillRef idx="1">
            <a:schemeClr val="lt1"/>
          </a:fillRef>
          <a:effectRef idx="0">
            <a:schemeClr val="dk1"/>
          </a:effectRef>
          <a:fontRef idx="minor">
            <a:schemeClr val="dk1"/>
          </a:fontRef>
        </p:style>
        <p:txBody>
          <a:bodyPr anchor="t"/>
          <a:lstStyle/>
          <a:p>
            <a:pPr fontAlgn="base">
              <a:spcAft>
                <a:spcPct val="0"/>
              </a:spcAft>
              <a:defRPr/>
            </a:pPr>
            <a:r>
              <a:rPr lang="en-US" altLang="ja-JP" sz="2100" dirty="0" smtClean="0">
                <a:solidFill>
                  <a:prstClr val="black"/>
                </a:solidFill>
              </a:rPr>
              <a:t>【</a:t>
            </a:r>
            <a:r>
              <a:rPr lang="ja-JP" altLang="en-US" sz="2100" dirty="0" smtClean="0">
                <a:solidFill>
                  <a:prstClr val="black"/>
                </a:solidFill>
              </a:rPr>
              <a:t>訪問歯科診療及び訪問歯科衛生指導が必要と考えられる状態</a:t>
            </a:r>
            <a:r>
              <a:rPr lang="ja-JP" altLang="en-US" sz="2100" dirty="0">
                <a:solidFill>
                  <a:prstClr val="black"/>
                </a:solidFill>
              </a:rPr>
              <a:t>の例</a:t>
            </a:r>
            <a:r>
              <a:rPr lang="en-US" altLang="ja-JP" sz="2100" dirty="0" smtClean="0">
                <a:solidFill>
                  <a:prstClr val="black"/>
                </a:solidFill>
              </a:rPr>
              <a:t>】</a:t>
            </a:r>
          </a:p>
          <a:p>
            <a:pPr marL="727075" indent="-457200" fontAlgn="base">
              <a:spcAft>
                <a:spcPct val="0"/>
              </a:spcAft>
              <a:buFont typeface="Arial" pitchFamily="34" charset="0"/>
              <a:buChar char="•"/>
              <a:defRPr/>
            </a:pPr>
            <a:endParaRPr lang="en-US" altLang="ja-JP" sz="28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歯</a:t>
            </a:r>
            <a:r>
              <a:rPr lang="ja-JP" altLang="en-US" sz="1900" dirty="0">
                <a:solidFill>
                  <a:prstClr val="black"/>
                </a:solidFill>
              </a:rPr>
              <a:t>が欠けたり、被せていた金属などが</a:t>
            </a:r>
            <a:r>
              <a:rPr lang="ja-JP" altLang="en-US" sz="1900" dirty="0" smtClean="0">
                <a:solidFill>
                  <a:prstClr val="black"/>
                </a:solidFill>
              </a:rPr>
              <a:t>はずれた状態</a:t>
            </a:r>
            <a:r>
              <a:rPr lang="ja-JP" altLang="en-US" sz="1900" dirty="0">
                <a:solidFill>
                  <a:prstClr val="black"/>
                </a:solidFill>
              </a:rPr>
              <a:t>を放置して</a:t>
            </a:r>
            <a:r>
              <a:rPr lang="ja-JP" altLang="en-US" sz="1900" dirty="0" smtClean="0">
                <a:solidFill>
                  <a:prstClr val="black"/>
                </a:solidFill>
              </a:rPr>
              <a:t>いる</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歯が抜けた状態のまま放置している</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歯肉から出血している</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動いて</a:t>
            </a:r>
            <a:r>
              <a:rPr lang="ja-JP" altLang="en-US" sz="1900" dirty="0">
                <a:solidFill>
                  <a:prstClr val="black"/>
                </a:solidFill>
              </a:rPr>
              <a:t>いる歯が</a:t>
            </a:r>
            <a:r>
              <a:rPr lang="ja-JP" altLang="en-US" sz="1900" dirty="0" smtClean="0">
                <a:solidFill>
                  <a:prstClr val="black"/>
                </a:solidFill>
              </a:rPr>
              <a:t>ある</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入れ歯がはずれやすい、かむと痛い</a:t>
            </a:r>
            <a:endParaRPr lang="en-US" altLang="ja-JP" sz="1900" dirty="0" smtClean="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口腔内に食物残渣がある</a:t>
            </a:r>
            <a:endParaRPr lang="en-US" altLang="ja-JP" sz="1900" dirty="0">
              <a:solidFill>
                <a:prstClr val="black"/>
              </a:solidFill>
            </a:endParaRPr>
          </a:p>
          <a:p>
            <a:pPr marL="727075" indent="-457200" fontAlgn="base">
              <a:spcBef>
                <a:spcPts val="1200"/>
              </a:spcBef>
              <a:spcAft>
                <a:spcPct val="0"/>
              </a:spcAft>
              <a:buFont typeface="Arial" pitchFamily="34" charset="0"/>
              <a:buChar char="•"/>
              <a:defRPr/>
            </a:pPr>
            <a:r>
              <a:rPr lang="ja-JP" altLang="en-US" sz="1900" dirty="0" smtClean="0">
                <a:solidFill>
                  <a:prstClr val="black"/>
                </a:solidFill>
              </a:rPr>
              <a:t>口臭</a:t>
            </a:r>
            <a:r>
              <a:rPr lang="ja-JP" altLang="en-US" sz="1900" dirty="0">
                <a:solidFill>
                  <a:prstClr val="black"/>
                </a:solidFill>
              </a:rPr>
              <a:t>が</a:t>
            </a:r>
            <a:r>
              <a:rPr lang="ja-JP" altLang="en-US" sz="1900" dirty="0" smtClean="0">
                <a:solidFill>
                  <a:prstClr val="black"/>
                </a:solidFill>
              </a:rPr>
              <a:t>強い</a:t>
            </a:r>
            <a:r>
              <a:rPr lang="ja-JP" altLang="en-US" dirty="0" smtClean="0">
                <a:solidFill>
                  <a:prstClr val="black"/>
                </a:solidFill>
              </a:rPr>
              <a:t>　　　　　　　　　　　　　　　　　　　　　　　　　　　　　　　</a:t>
            </a:r>
            <a:endParaRPr lang="en-US" altLang="ja-JP" dirty="0" smtClean="0">
              <a:solidFill>
                <a:prstClr val="black"/>
              </a:solidFill>
            </a:endParaRPr>
          </a:p>
          <a:p>
            <a:pPr marL="269875" indent="90488" fontAlgn="base">
              <a:spcAft>
                <a:spcPct val="0"/>
              </a:spcAft>
              <a:buFont typeface="Arial" pitchFamily="34" charset="0"/>
              <a:buChar char="•"/>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r>
              <a:rPr lang="ja-JP" altLang="en-US" sz="2800" dirty="0" smtClean="0">
                <a:solidFill>
                  <a:prstClr val="black"/>
                </a:solidFill>
              </a:rPr>
              <a:t>　</a:t>
            </a:r>
            <a:endParaRPr lang="ja-JP" altLang="en-US" sz="2800" dirty="0">
              <a:solidFill>
                <a:prstClr val="black"/>
              </a:solidFill>
            </a:endParaRPr>
          </a:p>
        </p:txBody>
      </p:sp>
      <p:sp>
        <p:nvSpPr>
          <p:cNvPr id="4"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41</a:t>
            </a:fld>
            <a:endParaRPr lang="ja-JP" altLang="en-US" dirty="0">
              <a:solidFill>
                <a:prstClr val="black">
                  <a:tint val="75000"/>
                </a:prstClr>
              </a:solidFill>
            </a:endParaRPr>
          </a:p>
        </p:txBody>
      </p:sp>
    </p:spTree>
    <p:extLst>
      <p:ext uri="{BB962C8B-B14F-4D97-AF65-F5344CB8AC3E}">
        <p14:creationId xmlns:p14="http://schemas.microsoft.com/office/powerpoint/2010/main" xmlns="" val="5239787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400" dirty="0" smtClean="0">
                <a:solidFill>
                  <a:prstClr val="white"/>
                </a:solidFill>
              </a:rPr>
              <a:t>主治医意見書の記入に当たっての口腔内の状態確認について（５）</a:t>
            </a:r>
            <a:endParaRPr lang="ja-JP" altLang="en-US" sz="2400" dirty="0">
              <a:solidFill>
                <a:prstClr val="white"/>
              </a:solidFill>
            </a:endParaRPr>
          </a:p>
        </p:txBody>
      </p:sp>
      <p:sp>
        <p:nvSpPr>
          <p:cNvPr id="7" name="正方形/長方形 6"/>
          <p:cNvSpPr/>
          <p:nvPr/>
        </p:nvSpPr>
        <p:spPr>
          <a:xfrm>
            <a:off x="471736" y="977900"/>
            <a:ext cx="8946847" cy="491136"/>
          </a:xfrm>
          <a:prstGeom prst="rect">
            <a:avLst/>
          </a:prstGeom>
          <a:noFill/>
          <a:ln>
            <a:noFill/>
          </a:ln>
        </p:spPr>
        <p:style>
          <a:lnRef idx="2">
            <a:schemeClr val="dk1"/>
          </a:lnRef>
          <a:fillRef idx="1">
            <a:schemeClr val="lt1"/>
          </a:fillRef>
          <a:effectRef idx="0">
            <a:schemeClr val="dk1"/>
          </a:effectRef>
          <a:fontRef idx="minor">
            <a:schemeClr val="dk1"/>
          </a:fontRef>
        </p:style>
        <p:txBody>
          <a:bodyPr anchor="t"/>
          <a:lstStyle/>
          <a:p>
            <a:pPr fontAlgn="base">
              <a:spcAft>
                <a:spcPct val="0"/>
              </a:spcAft>
              <a:defRPr/>
            </a:pPr>
            <a:r>
              <a:rPr lang="en-US" altLang="ja-JP" sz="2800" dirty="0" smtClean="0">
                <a:solidFill>
                  <a:prstClr val="black"/>
                </a:solidFill>
              </a:rPr>
              <a:t>【</a:t>
            </a:r>
            <a:r>
              <a:rPr lang="ja-JP" altLang="en-US" sz="2800" dirty="0" smtClean="0">
                <a:solidFill>
                  <a:prstClr val="black"/>
                </a:solidFill>
              </a:rPr>
              <a:t>口腔内の観察点</a:t>
            </a:r>
            <a:r>
              <a:rPr lang="en-US" altLang="ja-JP" sz="2800" dirty="0" smtClean="0">
                <a:solidFill>
                  <a:prstClr val="black"/>
                </a:solidFill>
              </a:rPr>
              <a:t>】</a:t>
            </a:r>
            <a:r>
              <a:rPr lang="ja-JP" altLang="en-US" sz="2400" dirty="0">
                <a:solidFill>
                  <a:prstClr val="black"/>
                </a:solidFill>
              </a:rPr>
              <a:t>～口腔衛生状態が不良の</a:t>
            </a:r>
            <a:r>
              <a:rPr lang="ja-JP" altLang="en-US" sz="2400" dirty="0" smtClean="0">
                <a:solidFill>
                  <a:prstClr val="black"/>
                </a:solidFill>
              </a:rPr>
              <a:t>一例②～</a:t>
            </a:r>
            <a:endParaRPr lang="en-US" altLang="ja-JP" sz="3200" dirty="0">
              <a:solidFill>
                <a:prstClr val="black"/>
              </a:solidFill>
            </a:endParaRPr>
          </a:p>
          <a:p>
            <a:pPr fontAlgn="base">
              <a:spcAft>
                <a:spcPct val="0"/>
              </a:spcAft>
              <a:defRPr/>
            </a:pPr>
            <a:endParaRPr lang="en-US" altLang="ja-JP" sz="2800" dirty="0" smtClean="0">
              <a:solidFill>
                <a:prstClr val="black"/>
              </a:solidFill>
            </a:endParaRPr>
          </a:p>
          <a:p>
            <a:pPr marL="269875" fontAlgn="base">
              <a:spcAft>
                <a:spcPct val="0"/>
              </a:spcAft>
              <a:defRPr/>
            </a:pPr>
            <a:endParaRPr lang="en-US" altLang="ja-JP" sz="2800" dirty="0" smtClean="0">
              <a:solidFill>
                <a:prstClr val="black"/>
              </a:solidFill>
            </a:endParaRPr>
          </a:p>
          <a:p>
            <a:pPr marL="269875" indent="90488" fontAlgn="base">
              <a:spcAft>
                <a:spcPct val="0"/>
              </a:spcAft>
              <a:buFont typeface="Arial" pitchFamily="34" charset="0"/>
              <a:buChar char="•"/>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endParaRPr lang="en-US" altLang="ja-JP" sz="2800" dirty="0" smtClean="0">
              <a:solidFill>
                <a:prstClr val="black"/>
              </a:solidFill>
            </a:endParaRPr>
          </a:p>
          <a:p>
            <a:pPr fontAlgn="base">
              <a:spcAft>
                <a:spcPct val="0"/>
              </a:spcAft>
              <a:defRPr/>
            </a:pPr>
            <a:r>
              <a:rPr lang="ja-JP" altLang="en-US" sz="2800" dirty="0" smtClean="0">
                <a:solidFill>
                  <a:prstClr val="black"/>
                </a:solidFill>
              </a:rPr>
              <a:t>　</a:t>
            </a:r>
            <a:endParaRPr lang="ja-JP" altLang="en-US" sz="2800" dirty="0">
              <a:solidFill>
                <a:prstClr val="black"/>
              </a:solidFill>
            </a:endParaRPr>
          </a:p>
        </p:txBody>
      </p:sp>
      <p:pic>
        <p:nvPicPr>
          <p:cNvPr id="10" name="図 9"/>
          <p:cNvPicPr>
            <a:picLocks noChangeAspect="1"/>
          </p:cNvPicPr>
          <p:nvPr/>
        </p:nvPicPr>
        <p:blipFill rotWithShape="1">
          <a:blip r:embed="rId2" cstate="print">
            <a:extLst>
              <a:ext uri="{28A0092B-C50C-407E-A947-70E740481C1C}">
                <a14:useLocalDpi xmlns:a14="http://schemas.microsoft.com/office/drawing/2010/main" xmlns="" val="0"/>
              </a:ext>
            </a:extLst>
          </a:blip>
          <a:srcRect l="426" t="8966" b="304"/>
          <a:stretch/>
        </p:blipFill>
        <p:spPr>
          <a:xfrm>
            <a:off x="698353" y="4350489"/>
            <a:ext cx="3533527" cy="2106000"/>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72008" y="1656000"/>
            <a:ext cx="3952298" cy="2106000"/>
          </a:xfrm>
          <a:prstGeom prst="rect">
            <a:avLst/>
          </a:prstGeom>
        </p:spPr>
      </p:pic>
      <p:pic>
        <p:nvPicPr>
          <p:cNvPr id="12" name="図 11"/>
          <p:cNvPicPr>
            <a:picLocks noChangeAspect="1"/>
          </p:cNvPicPr>
          <p:nvPr/>
        </p:nvPicPr>
        <p:blipFill rotWithShape="1">
          <a:blip r:embed="rId4" cstate="print">
            <a:extLst>
              <a:ext uri="{28A0092B-C50C-407E-A947-70E740481C1C}">
                <a14:useLocalDpi xmlns:a14="http://schemas.microsoft.com/office/drawing/2010/main" xmlns="" val="0"/>
              </a:ext>
            </a:extLst>
          </a:blip>
          <a:srcRect t="37021"/>
          <a:stretch/>
        </p:blipFill>
        <p:spPr>
          <a:xfrm>
            <a:off x="702018" y="1656000"/>
            <a:ext cx="3877327" cy="2106000"/>
          </a:xfrm>
          <a:prstGeom prst="rect">
            <a:avLst/>
          </a:prstGeom>
        </p:spPr>
      </p:pic>
      <p:sp>
        <p:nvSpPr>
          <p:cNvPr id="8" name="円/楕円 7"/>
          <p:cNvSpPr/>
          <p:nvPr/>
        </p:nvSpPr>
        <p:spPr>
          <a:xfrm rot="2452918">
            <a:off x="574905" y="2325543"/>
            <a:ext cx="1413772" cy="7339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円/楕円 8"/>
          <p:cNvSpPr/>
          <p:nvPr/>
        </p:nvSpPr>
        <p:spPr>
          <a:xfrm rot="21038015">
            <a:off x="1605851" y="5982001"/>
            <a:ext cx="1413772" cy="49137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13" name="円/楕円 12"/>
          <p:cNvSpPr/>
          <p:nvPr/>
        </p:nvSpPr>
        <p:spPr>
          <a:xfrm rot="19066740">
            <a:off x="3218903" y="5474010"/>
            <a:ext cx="1109018" cy="7339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cxnSp>
        <p:nvCxnSpPr>
          <p:cNvPr id="14" name="直線矢印コネクタ 13"/>
          <p:cNvCxnSpPr/>
          <p:nvPr/>
        </p:nvCxnSpPr>
        <p:spPr>
          <a:xfrm>
            <a:off x="1882420" y="3027344"/>
            <a:ext cx="3398117" cy="2701403"/>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stCxn id="13" idx="5"/>
          </p:cNvCxnSpPr>
          <p:nvPr/>
        </p:nvCxnSpPr>
        <p:spPr>
          <a:xfrm flipV="1">
            <a:off x="4252672" y="5728968"/>
            <a:ext cx="1027822" cy="60969"/>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2640664" y="5728968"/>
            <a:ext cx="2639831" cy="770789"/>
          </a:xfrm>
          <a:prstGeom prst="straightConnector1">
            <a:avLst/>
          </a:prstGeom>
          <a:ln w="190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312996" y="5409204"/>
            <a:ext cx="4138068" cy="830997"/>
          </a:xfrm>
          <a:prstGeom prst="rect">
            <a:avLst/>
          </a:prstGeom>
          <a:noFill/>
        </p:spPr>
        <p:txBody>
          <a:bodyPr wrap="square" rtlCol="0">
            <a:spAutoFit/>
          </a:bodyPr>
          <a:lstStyle/>
          <a:p>
            <a:pPr fontAlgn="base">
              <a:spcBef>
                <a:spcPct val="0"/>
              </a:spcBef>
              <a:spcAft>
                <a:spcPct val="0"/>
              </a:spcAft>
            </a:pPr>
            <a:r>
              <a:rPr lang="ja-JP" altLang="en-US" sz="2400" dirty="0" smtClean="0">
                <a:solidFill>
                  <a:prstClr val="black"/>
                </a:solidFill>
                <a:latin typeface="Arial" pitchFamily="34" charset="0"/>
              </a:rPr>
              <a:t>食事後も食物残渣が口腔内に残っている</a:t>
            </a:r>
            <a:endParaRPr lang="ja-JP" altLang="en-US" sz="2400" dirty="0">
              <a:solidFill>
                <a:prstClr val="black"/>
              </a:solidFill>
              <a:latin typeface="Arial" pitchFamily="34" charset="0"/>
            </a:endParaRPr>
          </a:p>
        </p:txBody>
      </p:sp>
      <p:sp>
        <p:nvSpPr>
          <p:cNvPr id="19" name="テキスト ボックス 18"/>
          <p:cNvSpPr txBox="1"/>
          <p:nvPr/>
        </p:nvSpPr>
        <p:spPr>
          <a:xfrm>
            <a:off x="5624226" y="3781472"/>
            <a:ext cx="4138068" cy="830997"/>
          </a:xfrm>
          <a:prstGeom prst="rect">
            <a:avLst/>
          </a:prstGeom>
          <a:noFill/>
        </p:spPr>
        <p:txBody>
          <a:bodyPr wrap="square" rtlCol="0">
            <a:spAutoFit/>
          </a:bodyPr>
          <a:lstStyle/>
          <a:p>
            <a:pPr fontAlgn="base">
              <a:spcBef>
                <a:spcPct val="0"/>
              </a:spcBef>
              <a:spcAft>
                <a:spcPct val="0"/>
              </a:spcAft>
            </a:pPr>
            <a:r>
              <a:rPr lang="ja-JP" altLang="en-US" sz="2400" dirty="0" smtClean="0">
                <a:solidFill>
                  <a:prstClr val="black"/>
                </a:solidFill>
                <a:latin typeface="Arial" pitchFamily="34" charset="0"/>
              </a:rPr>
              <a:t>義歯に汚れが多量に残っている</a:t>
            </a:r>
            <a:endParaRPr lang="ja-JP" altLang="en-US" sz="2400" dirty="0">
              <a:solidFill>
                <a:prstClr val="black"/>
              </a:solidFill>
              <a:latin typeface="Arial" pitchFamily="34" charset="0"/>
            </a:endParaRPr>
          </a:p>
        </p:txBody>
      </p:sp>
      <p:sp>
        <p:nvSpPr>
          <p:cNvPr id="16"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42</a:t>
            </a:fld>
            <a:endParaRPr lang="ja-JP" altLang="en-US" dirty="0">
              <a:solidFill>
                <a:prstClr val="black">
                  <a:tint val="75000"/>
                </a:prstClr>
              </a:solidFill>
            </a:endParaRPr>
          </a:p>
        </p:txBody>
      </p:sp>
    </p:spTree>
    <p:extLst>
      <p:ext uri="{BB962C8B-B14F-4D97-AF65-F5344CB8AC3E}">
        <p14:creationId xmlns:p14="http://schemas.microsoft.com/office/powerpoint/2010/main" xmlns="" val="24646017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8037" y="2565287"/>
            <a:ext cx="7981584" cy="584733"/>
          </a:xfrm>
        </p:spPr>
        <p:txBody>
          <a:bodyPr wrap="none">
            <a:spAutoFit/>
          </a:bodyPr>
          <a:lstStyle/>
          <a:p>
            <a:pPr fontAlgn="base">
              <a:spcAft>
                <a:spcPct val="0"/>
              </a:spcAft>
            </a:pPr>
            <a:r>
              <a:rPr lang="ja-JP" altLang="en-US" sz="3200" dirty="0" smtClean="0">
                <a:latin typeface="HG丸ｺﾞｼｯｸM-PRO" pitchFamily="50" charset="-128"/>
                <a:ea typeface="HG丸ｺﾞｼｯｸM-PRO" pitchFamily="50" charset="-128"/>
              </a:rPr>
              <a:t>　２－５　認定調査員等研修事業に</a:t>
            </a:r>
            <a:r>
              <a:rPr lang="ja-JP" altLang="en-US" sz="3200" dirty="0">
                <a:latin typeface="HG丸ｺﾞｼｯｸM-PRO" pitchFamily="50" charset="-128"/>
                <a:ea typeface="HG丸ｺﾞｼｯｸM-PRO" pitchFamily="50" charset="-128"/>
              </a:rPr>
              <a:t>ついて</a:t>
            </a:r>
          </a:p>
        </p:txBody>
      </p:sp>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43</a:t>
            </a:fld>
            <a:endParaRPr lang="ja-JP" altLang="en-US" dirty="0">
              <a:solidFill>
                <a:prstClr val="black">
                  <a:tint val="75000"/>
                </a:prstClr>
              </a:solidFill>
            </a:endParaRPr>
          </a:p>
        </p:txBody>
      </p:sp>
    </p:spTree>
    <p:extLst>
      <p:ext uri="{BB962C8B-B14F-4D97-AF65-F5344CB8AC3E}">
        <p14:creationId xmlns:p14="http://schemas.microsoft.com/office/powerpoint/2010/main" xmlns="" val="20065354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3200" dirty="0" smtClean="0">
                <a:solidFill>
                  <a:prstClr val="white"/>
                </a:solidFill>
              </a:rPr>
              <a:t>認定調査員等研修事業の実施について</a:t>
            </a:r>
            <a:endParaRPr lang="ja-JP" altLang="en-US" sz="3200" dirty="0">
              <a:solidFill>
                <a:prstClr val="white"/>
              </a:solidFill>
            </a:endParaRPr>
          </a:p>
        </p:txBody>
      </p:sp>
      <p:sp>
        <p:nvSpPr>
          <p:cNvPr id="4" name="コンテンツ プレースホルダ 5"/>
          <p:cNvSpPr>
            <a:spLocks noGrp="1"/>
          </p:cNvSpPr>
          <p:nvPr>
            <p:ph idx="1"/>
          </p:nvPr>
        </p:nvSpPr>
        <p:spPr>
          <a:xfrm>
            <a:off x="495306" y="1305131"/>
            <a:ext cx="8915400" cy="4792678"/>
          </a:xfrm>
        </p:spPr>
        <p:txBody>
          <a:bodyPr anchor="ctr">
            <a:normAutofit/>
          </a:bodyPr>
          <a:lstStyle/>
          <a:p>
            <a:pPr>
              <a:spcBef>
                <a:spcPts val="600"/>
              </a:spcBef>
            </a:pPr>
            <a:r>
              <a:rPr kumimoji="1" lang="ja-JP" altLang="en-US" sz="2800" dirty="0" smtClean="0"/>
              <a:t>要介護認定の適正な実施の重要性に鑑み、国は、都道府県及び指定都市が実施する「認定調査員等研修事業」について、国庫補助を行っている。</a:t>
            </a:r>
            <a:endParaRPr kumimoji="1" lang="en-US" altLang="ja-JP" sz="2800" dirty="0" smtClean="0"/>
          </a:p>
          <a:p>
            <a:pPr>
              <a:spcBef>
                <a:spcPts val="600"/>
              </a:spcBef>
            </a:pPr>
            <a:endParaRPr lang="en-US" altLang="ja-JP" sz="2800" dirty="0"/>
          </a:p>
          <a:p>
            <a:pPr marL="0" indent="0">
              <a:spcBef>
                <a:spcPts val="600"/>
              </a:spcBef>
              <a:buNone/>
            </a:pPr>
            <a:r>
              <a:rPr lang="ja-JP" altLang="en-US" sz="2800" dirty="0" smtClean="0"/>
              <a:t>⇒　平成</a:t>
            </a:r>
            <a:r>
              <a:rPr lang="ja-JP" altLang="en-US" sz="2800" dirty="0"/>
              <a:t>２７</a:t>
            </a:r>
            <a:r>
              <a:rPr lang="ja-JP" altLang="en-US" sz="2800" dirty="0" smtClean="0"/>
              <a:t>年度においても、着実な実施をお願いする</a:t>
            </a:r>
            <a:endParaRPr lang="en-US" altLang="ja-JP" sz="2800" dirty="0" smtClean="0"/>
          </a:p>
          <a:p>
            <a:pPr>
              <a:spcBef>
                <a:spcPts val="600"/>
              </a:spcBef>
            </a:pPr>
            <a:endParaRPr lang="en-US" altLang="ja-JP" sz="2800" dirty="0" smtClean="0"/>
          </a:p>
          <a:p>
            <a:pPr>
              <a:spcBef>
                <a:spcPts val="600"/>
              </a:spcBef>
            </a:pPr>
            <a:r>
              <a:rPr lang="ja-JP" altLang="en-US" sz="2800" dirty="0" smtClean="0"/>
              <a:t>なお、研修の実施にあたっては、本研修会資料や要介護認定適正化事業において提供している研修パッケージもご活用いただきたい。</a:t>
            </a:r>
            <a:endParaRPr lang="en-US" altLang="ja-JP" sz="2800" dirty="0" smtClean="0"/>
          </a:p>
        </p:txBody>
      </p:sp>
      <p:sp>
        <p:nvSpPr>
          <p:cNvPr id="5"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44</a:t>
            </a:fld>
            <a:endParaRPr lang="ja-JP" altLang="en-US" dirty="0">
              <a:solidFill>
                <a:prstClr val="black">
                  <a:tint val="75000"/>
                </a:prstClr>
              </a:solidFill>
            </a:endParaRPr>
          </a:p>
        </p:txBody>
      </p:sp>
    </p:spTree>
    <p:extLst>
      <p:ext uri="{BB962C8B-B14F-4D97-AF65-F5344CB8AC3E}">
        <p14:creationId xmlns:p14="http://schemas.microsoft.com/office/powerpoint/2010/main" xmlns="" val="36089966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63223" y="2565287"/>
            <a:ext cx="7571215" cy="584733"/>
          </a:xfrm>
        </p:spPr>
        <p:txBody>
          <a:bodyPr wrap="none">
            <a:spAutoFit/>
          </a:bodyPr>
          <a:lstStyle/>
          <a:p>
            <a:pPr fontAlgn="base">
              <a:spcAft>
                <a:spcPct val="0"/>
              </a:spcAft>
            </a:pPr>
            <a:r>
              <a:rPr lang="ja-JP" altLang="en-US" sz="3200" dirty="0" smtClean="0">
                <a:latin typeface="HG丸ｺﾞｼｯｸM-PRO" pitchFamily="50" charset="-128"/>
                <a:ea typeface="HG丸ｺﾞｼｯｸM-PRO" pitchFamily="50" charset="-128"/>
              </a:rPr>
              <a:t>　２－６　被災地における特例について</a:t>
            </a:r>
            <a:endParaRPr lang="ja-JP" altLang="en-US" sz="3200" dirty="0">
              <a:latin typeface="HG丸ｺﾞｼｯｸM-PRO" pitchFamily="50" charset="-128"/>
              <a:ea typeface="HG丸ｺﾞｼｯｸM-PRO" pitchFamily="50" charset="-128"/>
            </a:endParaRPr>
          </a:p>
        </p:txBody>
      </p:sp>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45</a:t>
            </a:fld>
            <a:endParaRPr lang="ja-JP" altLang="en-US" dirty="0">
              <a:solidFill>
                <a:prstClr val="black">
                  <a:tint val="75000"/>
                </a:prstClr>
              </a:solidFill>
            </a:endParaRPr>
          </a:p>
        </p:txBody>
      </p:sp>
    </p:spTree>
    <p:extLst>
      <p:ext uri="{BB962C8B-B14F-4D97-AF65-F5344CB8AC3E}">
        <p14:creationId xmlns:p14="http://schemas.microsoft.com/office/powerpoint/2010/main" xmlns="" val="33867513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78009" y="1340768"/>
            <a:ext cx="9727653" cy="543065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a:p>
        </p:txBody>
      </p:sp>
      <p:sp>
        <p:nvSpPr>
          <p:cNvPr id="4" name="正方形/長方形 3"/>
          <p:cNvSpPr/>
          <p:nvPr/>
        </p:nvSpPr>
        <p:spPr>
          <a:xfrm>
            <a:off x="194471" y="2662539"/>
            <a:ext cx="9439049" cy="1077218"/>
          </a:xfrm>
          <a:prstGeom prst="rect">
            <a:avLst/>
          </a:prstGeom>
          <a:noFill/>
        </p:spPr>
        <p:txBody>
          <a:bodyPr wrap="square">
            <a:spAutoFit/>
          </a:bodyPr>
          <a:lstStyle/>
          <a:p>
            <a:pPr fontAlgn="auto">
              <a:spcBef>
                <a:spcPts val="0"/>
              </a:spcBef>
              <a:spcAft>
                <a:spcPts val="0"/>
              </a:spcAft>
              <a:defRPr/>
            </a:pPr>
            <a:r>
              <a:rPr lang="ja-JP" altLang="en-US" sz="1600" b="1" u="sng" dirty="0" smtClean="0"/>
              <a:t>２．具体的内容</a:t>
            </a:r>
            <a:r>
              <a:rPr lang="ja-JP" altLang="en-US" sz="1600" dirty="0" smtClean="0"/>
              <a:t>　</a:t>
            </a:r>
            <a:endParaRPr lang="en-US" altLang="ja-JP" sz="1600" dirty="0" smtClean="0"/>
          </a:p>
          <a:p>
            <a:pPr fontAlgn="auto">
              <a:spcBef>
                <a:spcPts val="0"/>
              </a:spcBef>
              <a:spcAft>
                <a:spcPts val="0"/>
              </a:spcAft>
              <a:defRPr/>
            </a:pPr>
            <a:r>
              <a:rPr lang="ja-JP" altLang="en-US" sz="1600" dirty="0" smtClean="0"/>
              <a:t>○　平成２７年</a:t>
            </a:r>
            <a:r>
              <a:rPr lang="ja-JP" altLang="en-US" sz="1600" dirty="0"/>
              <a:t>３</a:t>
            </a:r>
            <a:r>
              <a:rPr lang="ja-JP" altLang="en-US" sz="1600" dirty="0" smtClean="0"/>
              <a:t>月３１日までの措置となっている、要介護認定等の有効期間を１２月間までの範囲内</a:t>
            </a:r>
            <a:endParaRPr lang="en-US" altLang="ja-JP" sz="1600" dirty="0" smtClean="0"/>
          </a:p>
          <a:p>
            <a:pPr fontAlgn="auto">
              <a:spcBef>
                <a:spcPts val="0"/>
              </a:spcBef>
              <a:spcAft>
                <a:spcPts val="0"/>
              </a:spcAft>
              <a:defRPr/>
            </a:pPr>
            <a:r>
              <a:rPr lang="ja-JP" altLang="en-US" sz="1600" dirty="0"/>
              <a:t>　</a:t>
            </a:r>
            <a:r>
              <a:rPr lang="ja-JP" altLang="en-US" sz="1600" dirty="0" smtClean="0"/>
              <a:t>で市町村が定める期間延長可能とする特例省令（</a:t>
            </a:r>
            <a:r>
              <a:rPr lang="en-US" altLang="ja-JP" sz="1600" dirty="0" smtClean="0"/>
              <a:t>※</a:t>
            </a:r>
            <a:r>
              <a:rPr lang="ja-JP" altLang="en-US" sz="1600" dirty="0" smtClean="0"/>
              <a:t>）について、平成２７年</a:t>
            </a:r>
            <a:r>
              <a:rPr lang="ja-JP" altLang="en-US" sz="1600" dirty="0"/>
              <a:t>９</a:t>
            </a:r>
            <a:r>
              <a:rPr lang="ja-JP" altLang="en-US" sz="1600" dirty="0" smtClean="0"/>
              <a:t>月３０日まで適用期間</a:t>
            </a:r>
            <a:endParaRPr lang="en-US" altLang="ja-JP" sz="1600" dirty="0" smtClean="0"/>
          </a:p>
          <a:p>
            <a:pPr fontAlgn="auto">
              <a:spcBef>
                <a:spcPts val="0"/>
              </a:spcBef>
              <a:spcAft>
                <a:spcPts val="0"/>
              </a:spcAft>
              <a:defRPr/>
            </a:pPr>
            <a:r>
              <a:rPr lang="ja-JP" altLang="en-US" sz="1600" dirty="0"/>
              <a:t>　</a:t>
            </a:r>
            <a:r>
              <a:rPr lang="ja-JP" altLang="en-US" sz="1600" dirty="0" smtClean="0"/>
              <a:t>を延長する。</a:t>
            </a:r>
            <a:endParaRPr lang="en-US" altLang="ja-JP" sz="1600" dirty="0" smtClean="0"/>
          </a:p>
        </p:txBody>
      </p:sp>
      <p:sp>
        <p:nvSpPr>
          <p:cNvPr id="5" name="テキスト ボックス 6"/>
          <p:cNvSpPr txBox="1">
            <a:spLocks noChangeArrowheads="1"/>
          </p:cNvSpPr>
          <p:nvPr/>
        </p:nvSpPr>
        <p:spPr bwMode="auto">
          <a:xfrm>
            <a:off x="78009" y="694438"/>
            <a:ext cx="9906000" cy="646331"/>
          </a:xfrm>
          <a:prstGeom prst="rect">
            <a:avLst/>
          </a:prstGeom>
          <a:noFill/>
          <a:ln w="9525">
            <a:noFill/>
            <a:miter lim="800000"/>
            <a:headEnd/>
            <a:tailEnd/>
          </a:ln>
        </p:spPr>
        <p:txBody>
          <a:bodyPr wrap="square">
            <a:spAutoFit/>
          </a:bodyPr>
          <a:lstStyle/>
          <a:p>
            <a:pPr algn="ctr">
              <a:defRPr/>
            </a:pPr>
            <a:r>
              <a:rPr lang="ja-JP" altLang="en-US" dirty="0" smtClean="0">
                <a:latin typeface="+mn-ea"/>
                <a:ea typeface="+mn-ea"/>
              </a:rPr>
              <a:t>東日本大震災に対処するための要介護認定有効期間</a:t>
            </a:r>
            <a:endParaRPr lang="en-US" altLang="ja-JP" dirty="0" smtClean="0">
              <a:latin typeface="+mn-ea"/>
              <a:ea typeface="+mn-ea"/>
            </a:endParaRPr>
          </a:p>
          <a:p>
            <a:pPr algn="ctr">
              <a:defRPr/>
            </a:pPr>
            <a:r>
              <a:rPr lang="ja-JP" altLang="en-US" dirty="0" smtClean="0">
                <a:latin typeface="+mn-ea"/>
                <a:ea typeface="+mn-ea"/>
              </a:rPr>
              <a:t>及び要支援認定有効期間の特例に関する省令の改正</a:t>
            </a:r>
            <a:endParaRPr lang="ja-JP" altLang="en-US" dirty="0">
              <a:latin typeface="+mn-ea"/>
              <a:ea typeface="+mn-ea"/>
            </a:endParaRPr>
          </a:p>
        </p:txBody>
      </p:sp>
      <p:sp>
        <p:nvSpPr>
          <p:cNvPr id="8" name="角丸四角形 7"/>
          <p:cNvSpPr/>
          <p:nvPr/>
        </p:nvSpPr>
        <p:spPr>
          <a:xfrm>
            <a:off x="186195" y="1420957"/>
            <a:ext cx="9439049" cy="1224136"/>
          </a:xfrm>
          <a:prstGeom prst="roundRect">
            <a:avLst>
              <a:gd name="adj" fmla="val 4269"/>
            </a:avLst>
          </a:prstGeom>
          <a:noFill/>
          <a:ln>
            <a:noFill/>
          </a:ln>
          <a:effectLst/>
        </p:spPr>
        <p:style>
          <a:lnRef idx="1">
            <a:schemeClr val="accent3"/>
          </a:lnRef>
          <a:fillRef idx="2">
            <a:schemeClr val="accent3"/>
          </a:fillRef>
          <a:effectRef idx="1">
            <a:schemeClr val="accent3"/>
          </a:effectRef>
          <a:fontRef idx="minor">
            <a:schemeClr val="dk1"/>
          </a:fontRef>
        </p:style>
        <p:txBody>
          <a:bodyPr lIns="72000" tIns="36000" rIns="72000" bIns="36000"/>
          <a:lstStyle/>
          <a:p>
            <a:pPr fontAlgn="auto">
              <a:spcBef>
                <a:spcPts val="0"/>
              </a:spcBef>
              <a:spcAft>
                <a:spcPts val="0"/>
              </a:spcAft>
              <a:defRPr/>
            </a:pPr>
            <a:r>
              <a:rPr lang="ja-JP" altLang="en-US" sz="1600" b="1" u="sng" dirty="0">
                <a:latin typeface="+mn-ea"/>
              </a:rPr>
              <a:t>１</a:t>
            </a:r>
            <a:r>
              <a:rPr lang="ja-JP" altLang="en-US" sz="1600" b="1" u="sng" dirty="0" smtClean="0">
                <a:latin typeface="+mn-ea"/>
              </a:rPr>
              <a:t>．基本的な考え方</a:t>
            </a:r>
            <a:endParaRPr lang="en-US" altLang="ja-JP" sz="1600" b="1" u="sng" dirty="0" smtClean="0">
              <a:latin typeface="+mn-ea"/>
            </a:endParaRPr>
          </a:p>
          <a:p>
            <a:pPr fontAlgn="auto">
              <a:spcBef>
                <a:spcPts val="0"/>
              </a:spcBef>
              <a:spcAft>
                <a:spcPts val="0"/>
              </a:spcAft>
              <a:defRPr/>
            </a:pPr>
            <a:r>
              <a:rPr lang="ja-JP" altLang="en-US" sz="1600" dirty="0" smtClean="0">
                <a:latin typeface="+mn-ea"/>
              </a:rPr>
              <a:t>○　東日本大震災により市町村が要介護認定等の更新に係る事務を行うことが困難となっている状</a:t>
            </a:r>
            <a:endParaRPr lang="en-US" altLang="ja-JP" sz="1600" dirty="0" smtClean="0">
              <a:latin typeface="+mn-ea"/>
            </a:endParaRPr>
          </a:p>
          <a:p>
            <a:pPr fontAlgn="auto">
              <a:spcBef>
                <a:spcPts val="0"/>
              </a:spcBef>
              <a:spcAft>
                <a:spcPts val="0"/>
              </a:spcAft>
              <a:defRPr/>
            </a:pPr>
            <a:r>
              <a:rPr lang="ja-JP" altLang="en-US" sz="1600" dirty="0">
                <a:latin typeface="+mn-ea"/>
              </a:rPr>
              <a:t>　</a:t>
            </a:r>
            <a:r>
              <a:rPr lang="ja-JP" altLang="en-US" sz="1600" dirty="0" smtClean="0">
                <a:latin typeface="+mn-ea"/>
              </a:rPr>
              <a:t>況が継続していることから、被災市町村からの要望も踏まえ、要介護認定等に係る有効期間を延長</a:t>
            </a:r>
            <a:endParaRPr lang="en-US" altLang="ja-JP" sz="1600" dirty="0" smtClean="0">
              <a:latin typeface="+mn-ea"/>
            </a:endParaRPr>
          </a:p>
          <a:p>
            <a:pPr fontAlgn="auto">
              <a:spcBef>
                <a:spcPts val="0"/>
              </a:spcBef>
              <a:spcAft>
                <a:spcPts val="0"/>
              </a:spcAft>
              <a:defRPr/>
            </a:pPr>
            <a:r>
              <a:rPr lang="ja-JP" altLang="en-US" sz="1600" dirty="0">
                <a:latin typeface="+mn-ea"/>
              </a:rPr>
              <a:t>　 </a:t>
            </a:r>
            <a:r>
              <a:rPr lang="ja-JP" altLang="en-US" sz="1600" dirty="0" smtClean="0">
                <a:latin typeface="+mn-ea"/>
              </a:rPr>
              <a:t>し、</a:t>
            </a:r>
            <a:r>
              <a:rPr lang="ja-JP" altLang="en-US" sz="1600" dirty="0" smtClean="0"/>
              <a:t>市町村の事務負担を軽減する。</a:t>
            </a:r>
            <a:endParaRPr lang="en-US" altLang="ja-JP" sz="1600" dirty="0">
              <a:latin typeface="+mn-ea"/>
            </a:endParaRPr>
          </a:p>
        </p:txBody>
      </p:sp>
      <p:sp>
        <p:nvSpPr>
          <p:cNvPr id="6" name="正方形/長方形 5"/>
          <p:cNvSpPr/>
          <p:nvPr/>
        </p:nvSpPr>
        <p:spPr>
          <a:xfrm>
            <a:off x="194471" y="3966156"/>
            <a:ext cx="9439049" cy="830997"/>
          </a:xfrm>
          <a:prstGeom prst="rect">
            <a:avLst/>
          </a:prstGeom>
        </p:spPr>
        <p:txBody>
          <a:bodyPr wrap="square">
            <a:spAutoFit/>
          </a:bodyPr>
          <a:lstStyle/>
          <a:p>
            <a:pPr fontAlgn="auto">
              <a:spcBef>
                <a:spcPts val="0"/>
              </a:spcBef>
              <a:spcAft>
                <a:spcPts val="0"/>
              </a:spcAft>
              <a:defRPr/>
            </a:pPr>
            <a:r>
              <a:rPr lang="ja-JP" altLang="en-US" sz="1600" b="1" u="sng" dirty="0" smtClean="0"/>
              <a:t>３．対象</a:t>
            </a:r>
            <a:r>
              <a:rPr lang="ja-JP" altLang="en-US" sz="1600" dirty="0" smtClean="0"/>
              <a:t>　</a:t>
            </a:r>
            <a:endParaRPr lang="en-US" altLang="ja-JP" sz="1600" dirty="0" smtClean="0"/>
          </a:p>
          <a:p>
            <a:pPr fontAlgn="auto">
              <a:spcBef>
                <a:spcPts val="0"/>
              </a:spcBef>
              <a:spcAft>
                <a:spcPts val="0"/>
              </a:spcAft>
              <a:defRPr/>
            </a:pPr>
            <a:r>
              <a:rPr lang="ja-JP" altLang="en-US" sz="1600" dirty="0" smtClean="0"/>
              <a:t>○　被災市町村（</a:t>
            </a:r>
            <a:r>
              <a:rPr lang="ja-JP" altLang="en-US" sz="1600" u="sng" dirty="0" smtClean="0"/>
              <a:t>下記の２町村に限る。</a:t>
            </a:r>
            <a:r>
              <a:rPr lang="ja-JP" altLang="en-US" sz="1600" dirty="0" smtClean="0"/>
              <a:t>）が行う介護保険の被保険者であって、</a:t>
            </a:r>
            <a:endParaRPr lang="en-US" altLang="ja-JP" sz="1600" dirty="0" smtClean="0"/>
          </a:p>
          <a:p>
            <a:pPr fontAlgn="auto">
              <a:spcBef>
                <a:spcPts val="0"/>
              </a:spcBef>
              <a:spcAft>
                <a:spcPts val="0"/>
              </a:spcAft>
              <a:defRPr/>
            </a:pPr>
            <a:r>
              <a:rPr lang="ja-JP" altLang="en-US" sz="1600" dirty="0"/>
              <a:t>　</a:t>
            </a:r>
            <a:r>
              <a:rPr lang="ja-JP" altLang="en-US" sz="1600" dirty="0" smtClean="0"/>
              <a:t>平成２７年</a:t>
            </a:r>
            <a:r>
              <a:rPr lang="ja-JP" altLang="en-US" sz="1600" dirty="0"/>
              <a:t>９</a:t>
            </a:r>
            <a:r>
              <a:rPr lang="ja-JP" altLang="en-US" sz="1600" dirty="0" smtClean="0"/>
              <a:t>月３０日までに要介護認定等の有効期間が満了する被保険者。</a:t>
            </a:r>
            <a:endParaRPr lang="en-US" altLang="ja-JP" sz="1600" dirty="0" smtClean="0"/>
          </a:p>
        </p:txBody>
      </p:sp>
      <p:sp>
        <p:nvSpPr>
          <p:cNvPr id="11" name="正方形/長方形 10"/>
          <p:cNvSpPr/>
          <p:nvPr/>
        </p:nvSpPr>
        <p:spPr>
          <a:xfrm>
            <a:off x="350489" y="5119612"/>
            <a:ext cx="9205023" cy="829668"/>
          </a:xfrm>
          <a:prstGeom prst="rect">
            <a:avLst/>
          </a:prstGeom>
          <a:ln w="57150" cmpd="dbl"/>
        </p:spPr>
        <p:style>
          <a:lnRef idx="2">
            <a:schemeClr val="dk1"/>
          </a:lnRef>
          <a:fillRef idx="1">
            <a:schemeClr val="lt1"/>
          </a:fillRef>
          <a:effectRef idx="0">
            <a:schemeClr val="dk1"/>
          </a:effectRef>
          <a:fontRef idx="minor">
            <a:schemeClr val="dk1"/>
          </a:fontRef>
        </p:style>
        <p:txBody>
          <a:bodyPr rtlCol="0" anchor="ctr"/>
          <a:lstStyle/>
          <a:p>
            <a:endParaRPr lang="en-US" altLang="ja-JP" sz="1600" b="1" dirty="0" smtClean="0"/>
          </a:p>
          <a:p>
            <a:r>
              <a:rPr lang="ja-JP" altLang="en-US" sz="1600" b="1" dirty="0" smtClean="0"/>
              <a:t>福島県：双葉町、飯舘村</a:t>
            </a:r>
            <a:endParaRPr lang="en-US" altLang="ja-JP" sz="1600" b="1" dirty="0" smtClean="0"/>
          </a:p>
        </p:txBody>
      </p:sp>
      <p:sp>
        <p:nvSpPr>
          <p:cNvPr id="12" name="角丸四角形 11"/>
          <p:cNvSpPr/>
          <p:nvPr/>
        </p:nvSpPr>
        <p:spPr>
          <a:xfrm>
            <a:off x="350489" y="4941168"/>
            <a:ext cx="2340260" cy="360040"/>
          </a:xfrm>
          <a:prstGeom prst="roundRect">
            <a:avLst/>
          </a:prstGeom>
          <a:ln w="57150" cmpd="db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t>対象町村</a:t>
            </a:r>
            <a:endParaRPr kumimoji="1" lang="ja-JP" altLang="en-US" sz="1600" b="1" strike="sngStrike" dirty="0">
              <a:solidFill>
                <a:srgbClr val="FF0000"/>
              </a:solidFill>
            </a:endParaRPr>
          </a:p>
        </p:txBody>
      </p:sp>
      <p:sp>
        <p:nvSpPr>
          <p:cNvPr id="9" name="正方形/長方形 8"/>
          <p:cNvSpPr/>
          <p:nvPr/>
        </p:nvSpPr>
        <p:spPr>
          <a:xfrm>
            <a:off x="224679" y="3753762"/>
            <a:ext cx="8892988"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kumimoji="1" lang="en-US" altLang="ja-JP" sz="1400" dirty="0" smtClean="0">
                <a:latin typeface="ＭＳ Ｐ明朝" pitchFamily="18" charset="-128"/>
                <a:ea typeface="ＭＳ Ｐ明朝" pitchFamily="18" charset="-128"/>
              </a:rPr>
              <a:t>※</a:t>
            </a:r>
            <a:r>
              <a:rPr kumimoji="1" lang="ja-JP" altLang="en-US" sz="1400" dirty="0" smtClean="0">
                <a:latin typeface="ＭＳ Ｐ明朝" pitchFamily="18" charset="-128"/>
                <a:ea typeface="ＭＳ Ｐ明朝" pitchFamily="18" charset="-128"/>
              </a:rPr>
              <a:t>東日本大震災に対処するための要介護認定有効期間及び要支援認定有効期間の特例に関する省令</a:t>
            </a:r>
            <a:endParaRPr kumimoji="1" lang="ja-JP" altLang="en-US" sz="1400" dirty="0">
              <a:latin typeface="ＭＳ Ｐ明朝" pitchFamily="18" charset="-128"/>
              <a:ea typeface="ＭＳ Ｐ明朝" pitchFamily="18" charset="-128"/>
            </a:endParaRPr>
          </a:p>
        </p:txBody>
      </p:sp>
      <p:sp>
        <p:nvSpPr>
          <p:cNvPr id="16" name="正方形/長方形 15"/>
          <p:cNvSpPr/>
          <p:nvPr/>
        </p:nvSpPr>
        <p:spPr>
          <a:xfrm>
            <a:off x="223873" y="6156594"/>
            <a:ext cx="9439049" cy="584775"/>
          </a:xfrm>
          <a:prstGeom prst="rect">
            <a:avLst/>
          </a:prstGeom>
        </p:spPr>
        <p:txBody>
          <a:bodyPr wrap="square">
            <a:spAutoFit/>
          </a:bodyPr>
          <a:lstStyle/>
          <a:p>
            <a:pPr fontAlgn="auto">
              <a:spcBef>
                <a:spcPts val="0"/>
              </a:spcBef>
              <a:spcAft>
                <a:spcPts val="0"/>
              </a:spcAft>
              <a:defRPr/>
            </a:pPr>
            <a:r>
              <a:rPr lang="ja-JP" altLang="en-US" sz="1600" b="1" u="sng" dirty="0" smtClean="0"/>
              <a:t>４．施行日</a:t>
            </a:r>
            <a:r>
              <a:rPr lang="ja-JP" altLang="en-US" sz="1600" dirty="0" smtClean="0"/>
              <a:t>　</a:t>
            </a:r>
            <a:endParaRPr lang="en-US" altLang="ja-JP" sz="1600" dirty="0" smtClean="0"/>
          </a:p>
          <a:p>
            <a:pPr fontAlgn="auto">
              <a:spcBef>
                <a:spcPts val="0"/>
              </a:spcBef>
              <a:spcAft>
                <a:spcPts val="0"/>
              </a:spcAft>
              <a:defRPr/>
            </a:pPr>
            <a:r>
              <a:rPr lang="ja-JP" altLang="en-US" sz="1600" dirty="0" smtClean="0"/>
              <a:t>○　平成２７年３月２６日（公布日施行）</a:t>
            </a:r>
            <a:endParaRPr lang="en-US" altLang="ja-JP" sz="1600" dirty="0" smtClean="0"/>
          </a:p>
        </p:txBody>
      </p:sp>
    </p:spTree>
    <p:extLst>
      <p:ext uri="{BB962C8B-B14F-4D97-AF65-F5344CB8AC3E}">
        <p14:creationId xmlns:p14="http://schemas.microsoft.com/office/powerpoint/2010/main" xmlns="" val="3629547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8100"/>
            <a:ext cx="9906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r>
              <a:rPr lang="ja-JP" altLang="en-US" sz="2800" dirty="0" smtClean="0">
                <a:solidFill>
                  <a:prstClr val="white"/>
                </a:solidFill>
              </a:rPr>
              <a:t>原発避難者特例法に基づく要介護認定の実施について</a:t>
            </a:r>
            <a:endParaRPr lang="ja-JP" altLang="en-US" sz="2800" dirty="0">
              <a:solidFill>
                <a:prstClr val="white"/>
              </a:solidFill>
            </a:endParaRPr>
          </a:p>
        </p:txBody>
      </p:sp>
      <p:sp>
        <p:nvSpPr>
          <p:cNvPr id="4" name="コンテンツ プレースホルダ 5"/>
          <p:cNvSpPr>
            <a:spLocks noGrp="1"/>
          </p:cNvSpPr>
          <p:nvPr>
            <p:ph idx="1"/>
          </p:nvPr>
        </p:nvSpPr>
        <p:spPr>
          <a:xfrm>
            <a:off x="495306" y="1086763"/>
            <a:ext cx="8915400" cy="4792678"/>
          </a:xfrm>
        </p:spPr>
        <p:txBody>
          <a:bodyPr anchor="ctr"/>
          <a:lstStyle/>
          <a:p>
            <a:pPr>
              <a:spcBef>
                <a:spcPts val="400"/>
              </a:spcBef>
            </a:pPr>
            <a:r>
              <a:rPr kumimoji="1" lang="ja-JP" altLang="en-US" sz="2800" dirty="0" smtClean="0"/>
              <a:t>福島県の一部市町村からの避難住民に係る要介護認定については、原発避難者特例法により、避難先の市区町村が実施することとされている。</a:t>
            </a:r>
            <a:endParaRPr kumimoji="1" lang="en-US" altLang="ja-JP" sz="2800" dirty="0" smtClean="0"/>
          </a:p>
          <a:p>
            <a:pPr>
              <a:spcBef>
                <a:spcPts val="400"/>
              </a:spcBef>
            </a:pPr>
            <a:endParaRPr lang="en-US" altLang="ja-JP" sz="2800" dirty="0" smtClean="0"/>
          </a:p>
          <a:p>
            <a:pPr marL="0" indent="0">
              <a:spcBef>
                <a:spcPts val="0"/>
              </a:spcBef>
              <a:buNone/>
            </a:pPr>
            <a:r>
              <a:rPr kumimoji="1" lang="ja-JP" altLang="en-US" sz="2800" dirty="0" smtClean="0"/>
              <a:t>⇒　引き続き、避難先の市区町村における避難住民</a:t>
            </a:r>
            <a:endParaRPr kumimoji="1" lang="en-US" altLang="ja-JP" sz="2800" dirty="0" smtClean="0"/>
          </a:p>
          <a:p>
            <a:pPr marL="0" indent="0">
              <a:spcBef>
                <a:spcPts val="0"/>
              </a:spcBef>
              <a:buNone/>
            </a:pPr>
            <a:r>
              <a:rPr lang="ja-JP" altLang="en-US" sz="2800" dirty="0"/>
              <a:t>　</a:t>
            </a:r>
            <a:r>
              <a:rPr kumimoji="1" lang="ja-JP" altLang="en-US" sz="2800" dirty="0" smtClean="0"/>
              <a:t>に係る要介護認定の実施についてお願いする。</a:t>
            </a:r>
            <a:endParaRPr kumimoji="1" lang="en-US" altLang="ja-JP" sz="2800" dirty="0" smtClean="0"/>
          </a:p>
        </p:txBody>
      </p:sp>
      <p:sp>
        <p:nvSpPr>
          <p:cNvPr id="5"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47</a:t>
            </a:fld>
            <a:endParaRPr lang="ja-JP" altLang="en-US" dirty="0">
              <a:solidFill>
                <a:prstClr val="black">
                  <a:tint val="75000"/>
                </a:prstClr>
              </a:solidFill>
            </a:endParaRPr>
          </a:p>
        </p:txBody>
      </p:sp>
    </p:spTree>
    <p:extLst>
      <p:ext uri="{BB962C8B-B14F-4D97-AF65-F5344CB8AC3E}">
        <p14:creationId xmlns:p14="http://schemas.microsoft.com/office/powerpoint/2010/main" xmlns="" val="19709917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6"/>
          <p:cNvSpPr txBox="1">
            <a:spLocks noChangeArrowheads="1"/>
          </p:cNvSpPr>
          <p:nvPr/>
        </p:nvSpPr>
        <p:spPr bwMode="auto">
          <a:xfrm>
            <a:off x="0" y="116756"/>
            <a:ext cx="9906000" cy="461665"/>
          </a:xfrm>
          <a:prstGeom prst="rect">
            <a:avLst/>
          </a:prstGeom>
          <a:noFill/>
          <a:ln w="9525">
            <a:noFill/>
            <a:miter lim="800000"/>
            <a:headEnd/>
            <a:tailEnd/>
          </a:ln>
        </p:spPr>
        <p:txBody>
          <a:bodyPr>
            <a:spAutoFit/>
          </a:bodyPr>
          <a:lstStyle/>
          <a:p>
            <a:pPr algn="ctr" fontAlgn="base">
              <a:spcBef>
                <a:spcPct val="0"/>
              </a:spcBef>
              <a:spcAft>
                <a:spcPct val="0"/>
              </a:spcAft>
              <a:defRPr/>
            </a:pPr>
            <a:r>
              <a:rPr lang="ja-JP" altLang="en-US" sz="2400" dirty="0" smtClean="0">
                <a:solidFill>
                  <a:srgbClr val="000000"/>
                </a:solidFill>
                <a:latin typeface="ＭＳ Ｐゴシック"/>
              </a:rPr>
              <a:t>原発避難者特例法</a:t>
            </a:r>
            <a:r>
              <a:rPr lang="ja-JP" altLang="en-US" sz="1400" dirty="0" smtClean="0">
                <a:solidFill>
                  <a:srgbClr val="000000"/>
                </a:solidFill>
                <a:latin typeface="ＭＳ Ｐゴシック"/>
              </a:rPr>
              <a:t>（</a:t>
            </a:r>
            <a:r>
              <a:rPr lang="en-US" altLang="ja-JP" sz="1400" dirty="0" smtClean="0">
                <a:solidFill>
                  <a:srgbClr val="000000"/>
                </a:solidFill>
                <a:latin typeface="ＭＳ Ｐゴシック"/>
              </a:rPr>
              <a:t>※</a:t>
            </a:r>
            <a:r>
              <a:rPr lang="ja-JP" altLang="en-US" sz="1400" dirty="0" smtClean="0">
                <a:solidFill>
                  <a:srgbClr val="000000"/>
                </a:solidFill>
                <a:latin typeface="ＭＳ Ｐゴシック"/>
              </a:rPr>
              <a:t>）</a:t>
            </a:r>
            <a:r>
              <a:rPr lang="ja-JP" altLang="en-US" sz="2400" dirty="0" smtClean="0">
                <a:solidFill>
                  <a:srgbClr val="000000"/>
                </a:solidFill>
                <a:latin typeface="ＭＳ Ｐゴシック"/>
              </a:rPr>
              <a:t>に基づく要介護認定等の事務について</a:t>
            </a:r>
            <a:endParaRPr lang="ja-JP" altLang="en-US" sz="2400" dirty="0">
              <a:solidFill>
                <a:srgbClr val="000000"/>
              </a:solidFill>
              <a:latin typeface="ＭＳ Ｐゴシック"/>
            </a:endParaRPr>
          </a:p>
        </p:txBody>
      </p:sp>
      <p:sp>
        <p:nvSpPr>
          <p:cNvPr id="5" name="正方形/長方形 4"/>
          <p:cNvSpPr/>
          <p:nvPr/>
        </p:nvSpPr>
        <p:spPr>
          <a:xfrm>
            <a:off x="96333" y="711200"/>
            <a:ext cx="9713383" cy="3175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base">
              <a:spcBef>
                <a:spcPct val="0"/>
              </a:spcBef>
              <a:spcAft>
                <a:spcPct val="0"/>
              </a:spcAft>
            </a:pPr>
            <a:r>
              <a:rPr lang="ja-JP" altLang="en-US" sz="1200" dirty="0" smtClean="0">
                <a:solidFill>
                  <a:prstClr val="black"/>
                </a:solidFill>
              </a:rPr>
              <a:t>（</a:t>
            </a:r>
            <a:r>
              <a:rPr lang="en-US" altLang="ja-JP" sz="1200" dirty="0" smtClean="0">
                <a:solidFill>
                  <a:prstClr val="black"/>
                </a:solidFill>
              </a:rPr>
              <a:t>※</a:t>
            </a:r>
            <a:r>
              <a:rPr lang="ja-JP" altLang="en-US" sz="1200" dirty="0" smtClean="0">
                <a:solidFill>
                  <a:prstClr val="black"/>
                </a:solidFill>
              </a:rPr>
              <a:t>）　東日本大震災における原子力発電所の事故による災害に対処するための避難住民に係る事務処理の特例及び住所移転者に係る</a:t>
            </a:r>
            <a:endParaRPr lang="en-US" altLang="ja-JP" sz="1200" dirty="0" smtClean="0">
              <a:solidFill>
                <a:prstClr val="black"/>
              </a:solidFill>
            </a:endParaRPr>
          </a:p>
          <a:p>
            <a:pPr fontAlgn="base">
              <a:spcBef>
                <a:spcPct val="0"/>
              </a:spcBef>
              <a:spcAft>
                <a:spcPct val="0"/>
              </a:spcAft>
            </a:pPr>
            <a:r>
              <a:rPr lang="ja-JP" altLang="en-US" sz="1200" dirty="0" smtClean="0">
                <a:solidFill>
                  <a:prstClr val="black"/>
                </a:solidFill>
              </a:rPr>
              <a:t>　　　措置に関する法律</a:t>
            </a:r>
            <a:endParaRPr lang="ja-JP" altLang="en-US" sz="1200" dirty="0">
              <a:solidFill>
                <a:prstClr val="black"/>
              </a:solidFill>
            </a:endParaRPr>
          </a:p>
        </p:txBody>
      </p:sp>
      <p:sp>
        <p:nvSpPr>
          <p:cNvPr id="6" name="正方形/長方形 5"/>
          <p:cNvSpPr/>
          <p:nvPr/>
        </p:nvSpPr>
        <p:spPr>
          <a:xfrm>
            <a:off x="235764" y="2480320"/>
            <a:ext cx="9439049" cy="1077218"/>
          </a:xfrm>
          <a:prstGeom prst="rect">
            <a:avLst/>
          </a:prstGeom>
        </p:spPr>
        <p:txBody>
          <a:bodyPr wrap="square">
            <a:spAutoFit/>
          </a:bodyPr>
          <a:lstStyle/>
          <a:p>
            <a:pPr>
              <a:defRPr/>
            </a:pPr>
            <a:r>
              <a:rPr lang="ja-JP" altLang="en-US" sz="2400" b="1" u="sng" dirty="0" smtClean="0">
                <a:solidFill>
                  <a:srgbClr val="000000"/>
                </a:solidFill>
                <a:latin typeface="Arial" charset="0"/>
              </a:rPr>
              <a:t>２．具体的内容</a:t>
            </a:r>
            <a:r>
              <a:rPr lang="ja-JP" altLang="en-US" dirty="0" smtClean="0">
                <a:solidFill>
                  <a:srgbClr val="000000"/>
                </a:solidFill>
                <a:latin typeface="Arial" charset="0"/>
              </a:rPr>
              <a:t>　</a:t>
            </a:r>
            <a:endParaRPr lang="en-US" altLang="ja-JP" dirty="0" smtClean="0">
              <a:solidFill>
                <a:srgbClr val="000000"/>
              </a:solidFill>
              <a:latin typeface="Arial" charset="0"/>
            </a:endParaRPr>
          </a:p>
          <a:p>
            <a:pPr>
              <a:defRPr/>
            </a:pPr>
            <a:r>
              <a:rPr lang="ja-JP" altLang="en-US" sz="2000" dirty="0" smtClean="0">
                <a:solidFill>
                  <a:srgbClr val="000000"/>
                </a:solidFill>
                <a:latin typeface="Arial" charset="0"/>
              </a:rPr>
              <a:t>○　指定市町村から避難住民の氏名等の通知があった場合、避難先市区町村</a:t>
            </a:r>
            <a:endParaRPr lang="en-US" altLang="ja-JP" sz="2000" dirty="0" smtClean="0">
              <a:solidFill>
                <a:srgbClr val="000000"/>
              </a:solidFill>
              <a:latin typeface="Arial" charset="0"/>
            </a:endParaRPr>
          </a:p>
          <a:p>
            <a:pPr>
              <a:defRPr/>
            </a:pPr>
            <a:r>
              <a:rPr lang="ja-JP" altLang="en-US" sz="2000" dirty="0" smtClean="0">
                <a:solidFill>
                  <a:srgbClr val="000000"/>
                </a:solidFill>
                <a:latin typeface="Arial" charset="0"/>
              </a:rPr>
              <a:t>　は、当該避難住民に関する要介護認定等の事務を処理する。</a:t>
            </a:r>
            <a:endParaRPr lang="en-US" altLang="ja-JP" sz="2000" dirty="0" smtClean="0">
              <a:solidFill>
                <a:srgbClr val="000000"/>
              </a:solidFill>
              <a:latin typeface="Arial" charset="0"/>
            </a:endParaRPr>
          </a:p>
        </p:txBody>
      </p:sp>
      <p:sp>
        <p:nvSpPr>
          <p:cNvPr id="7" name="正方形/長方形 6"/>
          <p:cNvSpPr/>
          <p:nvPr/>
        </p:nvSpPr>
        <p:spPr>
          <a:xfrm>
            <a:off x="197310" y="1196752"/>
            <a:ext cx="9555511" cy="53183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sp>
        <p:nvSpPr>
          <p:cNvPr id="8" name="角丸四角形 7"/>
          <p:cNvSpPr/>
          <p:nvPr/>
        </p:nvSpPr>
        <p:spPr>
          <a:xfrm>
            <a:off x="235764" y="1196752"/>
            <a:ext cx="9439049" cy="1584176"/>
          </a:xfrm>
          <a:prstGeom prst="roundRect">
            <a:avLst>
              <a:gd name="adj" fmla="val 4269"/>
            </a:avLst>
          </a:prstGeom>
          <a:noFill/>
          <a:ln>
            <a:noFill/>
          </a:ln>
          <a:effectLst/>
        </p:spPr>
        <p:style>
          <a:lnRef idx="1">
            <a:schemeClr val="accent3"/>
          </a:lnRef>
          <a:fillRef idx="2">
            <a:schemeClr val="accent3"/>
          </a:fillRef>
          <a:effectRef idx="1">
            <a:schemeClr val="accent3"/>
          </a:effectRef>
          <a:fontRef idx="minor">
            <a:schemeClr val="dk1"/>
          </a:fontRef>
        </p:style>
        <p:txBody>
          <a:bodyPr lIns="72000" tIns="36000" rIns="72000" bIns="36000"/>
          <a:lstStyle/>
          <a:p>
            <a:pPr>
              <a:defRPr/>
            </a:pPr>
            <a:r>
              <a:rPr lang="ja-JP" altLang="en-US" sz="2400" b="1" u="sng" dirty="0">
                <a:solidFill>
                  <a:srgbClr val="000000"/>
                </a:solidFill>
                <a:latin typeface="ＭＳ Ｐゴシック"/>
              </a:rPr>
              <a:t>１</a:t>
            </a:r>
            <a:r>
              <a:rPr lang="ja-JP" altLang="en-US" sz="2400" b="1" u="sng" dirty="0" smtClean="0">
                <a:solidFill>
                  <a:srgbClr val="000000"/>
                </a:solidFill>
                <a:latin typeface="ＭＳ Ｐゴシック"/>
              </a:rPr>
              <a:t>．基本的な考え方</a:t>
            </a:r>
            <a:endParaRPr lang="en-US" altLang="ja-JP" sz="2400" b="1" u="sng" dirty="0" smtClean="0">
              <a:solidFill>
                <a:srgbClr val="000000"/>
              </a:solidFill>
              <a:latin typeface="ＭＳ Ｐゴシック"/>
            </a:endParaRPr>
          </a:p>
          <a:p>
            <a:pPr>
              <a:defRPr/>
            </a:pPr>
            <a:r>
              <a:rPr lang="ja-JP" altLang="en-US" sz="2000" dirty="0" smtClean="0">
                <a:solidFill>
                  <a:srgbClr val="000000"/>
                </a:solidFill>
                <a:latin typeface="ＭＳ Ｐゴシック"/>
              </a:rPr>
              <a:t>○　東日本大震災における原子力発電所の事故による災害の影響により市町村</a:t>
            </a:r>
            <a:endParaRPr lang="en-US" altLang="ja-JP" sz="2000" dirty="0" smtClean="0">
              <a:solidFill>
                <a:srgbClr val="000000"/>
              </a:solidFill>
              <a:latin typeface="ＭＳ Ｐゴシック"/>
            </a:endParaRPr>
          </a:p>
          <a:p>
            <a:pPr>
              <a:defRPr/>
            </a:pPr>
            <a:r>
              <a:rPr lang="ja-JP" altLang="en-US" sz="2000" dirty="0" smtClean="0">
                <a:solidFill>
                  <a:srgbClr val="000000"/>
                </a:solidFill>
                <a:latin typeface="ＭＳ Ｐゴシック"/>
              </a:rPr>
              <a:t>　の区域外に避難している住民に対し、適切な行政サービスを提供する。</a:t>
            </a:r>
            <a:endParaRPr lang="en-US" altLang="ja-JP" sz="2000" dirty="0">
              <a:solidFill>
                <a:srgbClr val="000000"/>
              </a:solidFill>
              <a:latin typeface="ＭＳ Ｐゴシック"/>
            </a:endParaRPr>
          </a:p>
        </p:txBody>
      </p:sp>
      <p:sp>
        <p:nvSpPr>
          <p:cNvPr id="9" name="正方形/長方形 8"/>
          <p:cNvSpPr/>
          <p:nvPr/>
        </p:nvSpPr>
        <p:spPr>
          <a:xfrm>
            <a:off x="235764" y="3751609"/>
            <a:ext cx="9439049" cy="1384995"/>
          </a:xfrm>
          <a:prstGeom prst="rect">
            <a:avLst/>
          </a:prstGeom>
        </p:spPr>
        <p:txBody>
          <a:bodyPr wrap="square">
            <a:spAutoFit/>
          </a:bodyPr>
          <a:lstStyle/>
          <a:p>
            <a:pPr>
              <a:defRPr/>
            </a:pPr>
            <a:r>
              <a:rPr lang="ja-JP" altLang="en-US" sz="2400" b="1" u="sng" dirty="0" smtClean="0">
                <a:solidFill>
                  <a:srgbClr val="000000"/>
                </a:solidFill>
                <a:latin typeface="Arial" charset="0"/>
              </a:rPr>
              <a:t>３．指定市町村</a:t>
            </a:r>
            <a:r>
              <a:rPr lang="ja-JP" altLang="en-US" dirty="0" smtClean="0">
                <a:solidFill>
                  <a:srgbClr val="000000"/>
                </a:solidFill>
                <a:latin typeface="Arial" charset="0"/>
              </a:rPr>
              <a:t>　</a:t>
            </a:r>
            <a:endParaRPr lang="en-US" altLang="ja-JP" dirty="0" smtClean="0">
              <a:solidFill>
                <a:srgbClr val="000000"/>
              </a:solidFill>
              <a:latin typeface="Arial" charset="0"/>
            </a:endParaRPr>
          </a:p>
          <a:p>
            <a:pPr>
              <a:defRPr/>
            </a:pPr>
            <a:r>
              <a:rPr lang="ja-JP" altLang="en-US" sz="2000" dirty="0" smtClean="0">
                <a:solidFill>
                  <a:srgbClr val="000000"/>
                </a:solidFill>
                <a:latin typeface="Arial" charset="0"/>
              </a:rPr>
              <a:t>○　福島県</a:t>
            </a:r>
            <a:endParaRPr lang="en-US" altLang="ja-JP" sz="2000" dirty="0" smtClean="0">
              <a:solidFill>
                <a:srgbClr val="000000"/>
              </a:solidFill>
              <a:latin typeface="Arial" charset="0"/>
            </a:endParaRPr>
          </a:p>
          <a:p>
            <a:pPr>
              <a:defRPr/>
            </a:pPr>
            <a:r>
              <a:rPr lang="ja-JP" altLang="en-US" sz="2000" dirty="0" smtClean="0">
                <a:solidFill>
                  <a:srgbClr val="000000"/>
                </a:solidFill>
                <a:latin typeface="Arial" charset="0"/>
              </a:rPr>
              <a:t>　　　いわき市、田村市、南相馬市、川俣町、広野町、楢葉町、富岡町、大熊町</a:t>
            </a:r>
            <a:endParaRPr lang="en-US" altLang="ja-JP" sz="2000" dirty="0" smtClean="0">
              <a:solidFill>
                <a:srgbClr val="000000"/>
              </a:solidFill>
              <a:latin typeface="Arial" charset="0"/>
            </a:endParaRPr>
          </a:p>
          <a:p>
            <a:pPr>
              <a:defRPr/>
            </a:pPr>
            <a:r>
              <a:rPr lang="ja-JP" altLang="en-US" sz="2000" dirty="0" smtClean="0">
                <a:solidFill>
                  <a:srgbClr val="000000"/>
                </a:solidFill>
                <a:latin typeface="Arial" charset="0"/>
              </a:rPr>
              <a:t>　　　双葉町、浪江町、川内村、葛尾村、飯舘村</a:t>
            </a:r>
            <a:endParaRPr lang="en-US" altLang="ja-JP" sz="2000" dirty="0" smtClean="0">
              <a:solidFill>
                <a:srgbClr val="000000"/>
              </a:solidFill>
              <a:latin typeface="Arial" charset="0"/>
            </a:endParaRPr>
          </a:p>
        </p:txBody>
      </p:sp>
      <p:sp>
        <p:nvSpPr>
          <p:cNvPr id="12" name="正方形/長方形 11"/>
          <p:cNvSpPr/>
          <p:nvPr/>
        </p:nvSpPr>
        <p:spPr>
          <a:xfrm>
            <a:off x="133035" y="5250934"/>
            <a:ext cx="2598788" cy="338554"/>
          </a:xfrm>
          <a:prstGeom prst="rect">
            <a:avLst/>
          </a:prstGeom>
        </p:spPr>
        <p:txBody>
          <a:bodyPr wrap="none">
            <a:spAutoFit/>
          </a:bodyPr>
          <a:lstStyle/>
          <a:p>
            <a:pPr fontAlgn="base">
              <a:spcBef>
                <a:spcPct val="0"/>
              </a:spcBef>
              <a:spcAft>
                <a:spcPct val="0"/>
              </a:spcAft>
            </a:pPr>
            <a:r>
              <a:rPr lang="ja-JP" altLang="en-US" sz="1600" b="1" dirty="0" smtClean="0">
                <a:solidFill>
                  <a:prstClr val="black"/>
                </a:solidFill>
                <a:latin typeface="Arial" pitchFamily="34" charset="0"/>
              </a:rPr>
              <a:t>（参照）総務省ホームページ</a:t>
            </a:r>
            <a:endParaRPr lang="ja-JP" altLang="en-US" sz="1600" b="1" dirty="0">
              <a:solidFill>
                <a:prstClr val="black"/>
              </a:solidFill>
              <a:latin typeface="Arial" pitchFamily="34" charset="0"/>
            </a:endParaRPr>
          </a:p>
        </p:txBody>
      </p:sp>
      <p:sp>
        <p:nvSpPr>
          <p:cNvPr id="13" name="正方形/長方形 12"/>
          <p:cNvSpPr/>
          <p:nvPr/>
        </p:nvSpPr>
        <p:spPr>
          <a:xfrm>
            <a:off x="343976" y="6032500"/>
            <a:ext cx="9245600"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smtClean="0">
                <a:solidFill>
                  <a:prstClr val="black"/>
                </a:solidFill>
              </a:rPr>
              <a:t>・原発避難者特例法に基づく指定市町村及び特例事務の告示等について</a:t>
            </a:r>
          </a:p>
          <a:p>
            <a:pPr fontAlgn="base">
              <a:spcBef>
                <a:spcPct val="0"/>
              </a:spcBef>
              <a:spcAft>
                <a:spcPct val="0"/>
              </a:spcAft>
            </a:pPr>
            <a:r>
              <a:rPr lang="ja-JP" altLang="en-US" sz="1400" dirty="0" smtClean="0">
                <a:solidFill>
                  <a:prstClr val="black"/>
                </a:solidFill>
              </a:rPr>
              <a:t>　</a:t>
            </a:r>
            <a:r>
              <a:rPr lang="en-US" altLang="ja-JP" sz="1400" dirty="0" smtClean="0">
                <a:solidFill>
                  <a:prstClr val="black"/>
                </a:solidFill>
              </a:rPr>
              <a:t>http://www.soumu.go.jp/menu_kyotsuu/important/48479.html</a:t>
            </a:r>
          </a:p>
        </p:txBody>
      </p:sp>
      <p:sp>
        <p:nvSpPr>
          <p:cNvPr id="14" name="正方形/長方形 13"/>
          <p:cNvSpPr/>
          <p:nvPr/>
        </p:nvSpPr>
        <p:spPr>
          <a:xfrm>
            <a:off x="343976" y="5588000"/>
            <a:ext cx="9245600"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sz="1400" dirty="0" smtClean="0">
                <a:solidFill>
                  <a:prstClr val="black"/>
                </a:solidFill>
              </a:rPr>
              <a:t>・原発避難者特例法の概要</a:t>
            </a:r>
          </a:p>
          <a:p>
            <a:pPr fontAlgn="base">
              <a:spcBef>
                <a:spcPct val="0"/>
              </a:spcBef>
              <a:spcAft>
                <a:spcPct val="0"/>
              </a:spcAft>
            </a:pPr>
            <a:r>
              <a:rPr lang="ja-JP" altLang="en-US" sz="1400" dirty="0" smtClean="0">
                <a:solidFill>
                  <a:prstClr val="black"/>
                </a:solidFill>
              </a:rPr>
              <a:t>　</a:t>
            </a:r>
            <a:r>
              <a:rPr lang="en-US" altLang="ja-JP" sz="1400" dirty="0" smtClean="0">
                <a:solidFill>
                  <a:prstClr val="black"/>
                </a:solidFill>
              </a:rPr>
              <a:t>http://www.soumu.go.jp/main_content/000135451.pdf</a:t>
            </a:r>
          </a:p>
        </p:txBody>
      </p:sp>
      <p:sp>
        <p:nvSpPr>
          <p:cNvPr id="11" name="スライド番号プレースホルダー 3"/>
          <p:cNvSpPr>
            <a:spLocks noGrp="1"/>
          </p:cNvSpPr>
          <p:nvPr>
            <p:ph type="sldNum" sz="quarter" idx="12"/>
          </p:nvPr>
        </p:nvSpPr>
        <p:spPr>
          <a:xfrm>
            <a:off x="7594600" y="6493222"/>
            <a:ext cx="2311400" cy="365125"/>
          </a:xfrm>
        </p:spPr>
        <p:txBody>
          <a:bodyPr/>
          <a:lstStyle/>
          <a:p>
            <a:fld id="{D2D8002D-B5B0-4BAC-B1F6-782DDCCE6D9C}" type="slidenum">
              <a:rPr lang="ja-JP" altLang="en-US" smtClean="0">
                <a:solidFill>
                  <a:prstClr val="black">
                    <a:tint val="75000"/>
                  </a:prstClr>
                </a:solidFill>
              </a:rPr>
              <a:pPr/>
              <a:t>48</a:t>
            </a:fld>
            <a:endParaRPr lang="ja-JP" altLang="en-US" dirty="0">
              <a:solidFill>
                <a:prstClr val="black">
                  <a:tint val="75000"/>
                </a:prstClr>
              </a:solidFill>
            </a:endParaRPr>
          </a:p>
        </p:txBody>
      </p:sp>
    </p:spTree>
    <p:extLst>
      <p:ext uri="{BB962C8B-B14F-4D97-AF65-F5344CB8AC3E}">
        <p14:creationId xmlns:p14="http://schemas.microsoft.com/office/powerpoint/2010/main" xmlns="" val="2875129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7" name="Rectangle 19"/>
          <p:cNvSpPr>
            <a:spLocks noChangeArrowheads="1"/>
          </p:cNvSpPr>
          <p:nvPr/>
        </p:nvSpPr>
        <p:spPr bwMode="auto">
          <a:xfrm>
            <a:off x="4241131" y="3812785"/>
            <a:ext cx="879743" cy="577056"/>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70" name="Line 45"/>
          <p:cNvSpPr>
            <a:spLocks noChangeShapeType="1"/>
          </p:cNvSpPr>
          <p:nvPr/>
        </p:nvSpPr>
        <p:spPr bwMode="auto">
          <a:xfrm>
            <a:off x="4029341" y="4107590"/>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30" name="Rectangle 2"/>
          <p:cNvSpPr>
            <a:spLocks noChangeArrowheads="1"/>
          </p:cNvSpPr>
          <p:nvPr/>
        </p:nvSpPr>
        <p:spPr bwMode="auto">
          <a:xfrm>
            <a:off x="112144" y="2895741"/>
            <a:ext cx="462927" cy="1080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利　用　者</a:t>
            </a:r>
          </a:p>
        </p:txBody>
      </p:sp>
      <p:sp>
        <p:nvSpPr>
          <p:cNvPr id="48131" name="Rectangle 3"/>
          <p:cNvSpPr>
            <a:spLocks noChangeArrowheads="1"/>
          </p:cNvSpPr>
          <p:nvPr/>
        </p:nvSpPr>
        <p:spPr bwMode="auto">
          <a:xfrm>
            <a:off x="119166" y="2855918"/>
            <a:ext cx="444714" cy="1171575"/>
          </a:xfrm>
          <a:prstGeom prst="rect">
            <a:avLst/>
          </a:prstGeom>
          <a:noFill/>
          <a:ln w="47625" cmpd="thinThick">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2" name="Rectangle 4"/>
          <p:cNvSpPr>
            <a:spLocks noChangeArrowheads="1"/>
          </p:cNvSpPr>
          <p:nvPr/>
        </p:nvSpPr>
        <p:spPr bwMode="auto">
          <a:xfrm>
            <a:off x="799593" y="2466403"/>
            <a:ext cx="432149" cy="1869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市町村の窓口に相談</a:t>
            </a:r>
            <a:endParaRPr lang="ja-JP" altLang="en-US" sz="1600" b="1" dirty="0">
              <a:solidFill>
                <a:srgbClr val="000000"/>
              </a:solidFill>
              <a:latin typeface="Times New Roman" pitchFamily="18" charset="0"/>
            </a:endParaRPr>
          </a:p>
        </p:txBody>
      </p:sp>
      <p:sp>
        <p:nvSpPr>
          <p:cNvPr id="48133" name="Rectangle 5"/>
          <p:cNvSpPr>
            <a:spLocks noChangeArrowheads="1"/>
          </p:cNvSpPr>
          <p:nvPr/>
        </p:nvSpPr>
        <p:spPr bwMode="auto">
          <a:xfrm>
            <a:off x="837872" y="2377810"/>
            <a:ext cx="317654" cy="208306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eaVert"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4" name="Line 6"/>
          <p:cNvSpPr>
            <a:spLocks noChangeShapeType="1"/>
          </p:cNvSpPr>
          <p:nvPr/>
        </p:nvSpPr>
        <p:spPr bwMode="auto">
          <a:xfrm>
            <a:off x="589363" y="3441704"/>
            <a:ext cx="248563" cy="3"/>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6" name="Line 18"/>
          <p:cNvSpPr>
            <a:spLocks noChangeShapeType="1"/>
          </p:cNvSpPr>
          <p:nvPr/>
        </p:nvSpPr>
        <p:spPr bwMode="auto">
          <a:xfrm flipV="1">
            <a:off x="2159537" y="2264172"/>
            <a:ext cx="230541"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8" name="Rectangle 20"/>
          <p:cNvSpPr>
            <a:spLocks noChangeArrowheads="1"/>
          </p:cNvSpPr>
          <p:nvPr/>
        </p:nvSpPr>
        <p:spPr bwMode="auto">
          <a:xfrm>
            <a:off x="4269340" y="3845663"/>
            <a:ext cx="980402" cy="523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a:solidFill>
                  <a:srgbClr val="000000"/>
                </a:solidFill>
                <a:latin typeface="Times New Roman" pitchFamily="18" charset="0"/>
              </a:rPr>
              <a:t>要支援１</a:t>
            </a:r>
          </a:p>
          <a:p>
            <a:pPr defTabSz="760413" fontAlgn="base">
              <a:spcBef>
                <a:spcPct val="0"/>
              </a:spcBef>
              <a:spcAft>
                <a:spcPct val="0"/>
              </a:spcAft>
            </a:pPr>
            <a:r>
              <a:rPr lang="ja-JP" altLang="en-US" sz="1400" b="1" dirty="0">
                <a:solidFill>
                  <a:srgbClr val="000000"/>
                </a:solidFill>
                <a:latin typeface="Times New Roman" pitchFamily="18" charset="0"/>
              </a:rPr>
              <a:t>要支援２</a:t>
            </a:r>
          </a:p>
        </p:txBody>
      </p:sp>
      <p:sp>
        <p:nvSpPr>
          <p:cNvPr id="48149" name="Rectangle 21"/>
          <p:cNvSpPr>
            <a:spLocks noChangeArrowheads="1"/>
          </p:cNvSpPr>
          <p:nvPr/>
        </p:nvSpPr>
        <p:spPr bwMode="auto">
          <a:xfrm>
            <a:off x="4045993" y="3084766"/>
            <a:ext cx="185993" cy="462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endParaRPr lang="ja-JP" altLang="ja-JP" sz="2400">
              <a:solidFill>
                <a:srgbClr val="000000"/>
              </a:solidFill>
              <a:latin typeface="Times New Roman" pitchFamily="18" charset="0"/>
            </a:endParaRPr>
          </a:p>
        </p:txBody>
      </p:sp>
      <p:sp>
        <p:nvSpPr>
          <p:cNvPr id="48151" name="Line 23"/>
          <p:cNvSpPr>
            <a:spLocks noChangeShapeType="1"/>
          </p:cNvSpPr>
          <p:nvPr/>
        </p:nvSpPr>
        <p:spPr bwMode="auto">
          <a:xfrm flipH="1">
            <a:off x="4003219" y="1183779"/>
            <a:ext cx="0" cy="3960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52" name="Rectangle 24"/>
          <p:cNvSpPr>
            <a:spLocks noChangeArrowheads="1"/>
          </p:cNvSpPr>
          <p:nvPr/>
        </p:nvSpPr>
        <p:spPr bwMode="auto">
          <a:xfrm>
            <a:off x="6425879" y="559805"/>
            <a:ext cx="3024000" cy="847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a:solidFill>
                  <a:srgbClr val="000000"/>
                </a:solidFill>
                <a:latin typeface="Times New Roman" pitchFamily="18" charset="0"/>
              </a:rPr>
              <a:t>○</a:t>
            </a:r>
            <a:r>
              <a:rPr lang="ja-JP" altLang="en-US" sz="1200" b="1">
                <a:solidFill>
                  <a:srgbClr val="000000"/>
                </a:solidFill>
                <a:latin typeface="Times New Roman" pitchFamily="18" charset="0"/>
              </a:rPr>
              <a:t>施設サービス</a:t>
            </a:r>
          </a:p>
          <a:p>
            <a:pPr defTabSz="760413" fontAlgn="base">
              <a:spcBef>
                <a:spcPct val="0"/>
              </a:spcBef>
              <a:spcAft>
                <a:spcPct val="0"/>
              </a:spcAft>
            </a:pPr>
            <a:r>
              <a:rPr lang="ja-JP" altLang="en-US" sz="1200">
                <a:solidFill>
                  <a:srgbClr val="000000"/>
                </a:solidFill>
                <a:latin typeface="Times New Roman" pitchFamily="18" charset="0"/>
              </a:rPr>
              <a:t>　・特別養護老人ホーム</a:t>
            </a:r>
          </a:p>
          <a:p>
            <a:pPr defTabSz="760413" fontAlgn="base">
              <a:spcBef>
                <a:spcPct val="0"/>
              </a:spcBef>
              <a:spcAft>
                <a:spcPct val="0"/>
              </a:spcAft>
            </a:pPr>
            <a:r>
              <a:rPr lang="ja-JP" altLang="en-US" sz="1200">
                <a:solidFill>
                  <a:srgbClr val="000000"/>
                </a:solidFill>
                <a:latin typeface="Times New Roman" pitchFamily="18" charset="0"/>
              </a:rPr>
              <a:t>　・介護老人保健施設</a:t>
            </a:r>
          </a:p>
          <a:p>
            <a:pPr defTabSz="760413" fontAlgn="base">
              <a:spcBef>
                <a:spcPct val="0"/>
              </a:spcBef>
              <a:spcAft>
                <a:spcPct val="0"/>
              </a:spcAft>
            </a:pPr>
            <a:r>
              <a:rPr lang="ja-JP" altLang="en-US" sz="1200">
                <a:solidFill>
                  <a:srgbClr val="000000"/>
                </a:solidFill>
                <a:latin typeface="Times New Roman" pitchFamily="18" charset="0"/>
              </a:rPr>
              <a:t>　・介護療養型医療施設</a:t>
            </a:r>
          </a:p>
        </p:txBody>
      </p:sp>
      <p:sp>
        <p:nvSpPr>
          <p:cNvPr id="48153" name="Rectangle 25"/>
          <p:cNvSpPr>
            <a:spLocks noChangeArrowheads="1"/>
          </p:cNvSpPr>
          <p:nvPr/>
        </p:nvSpPr>
        <p:spPr bwMode="auto">
          <a:xfrm>
            <a:off x="6425879" y="1482295"/>
            <a:ext cx="3024000" cy="157029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居宅サービス</a:t>
            </a:r>
          </a:p>
          <a:p>
            <a:pPr defTabSz="760413" fontAlgn="base">
              <a:spcBef>
                <a:spcPct val="0"/>
              </a:spcBef>
              <a:spcAft>
                <a:spcPct val="0"/>
              </a:spcAft>
            </a:pPr>
            <a:r>
              <a:rPr lang="ja-JP" altLang="en-US" sz="1200" dirty="0">
                <a:solidFill>
                  <a:srgbClr val="000000"/>
                </a:solidFill>
                <a:latin typeface="Times New Roman" pitchFamily="18" charset="0"/>
              </a:rPr>
              <a:t>　・訪問介護　・訪問看護</a:t>
            </a:r>
          </a:p>
          <a:p>
            <a:pPr defTabSz="760413" fontAlgn="base">
              <a:spcBef>
                <a:spcPct val="0"/>
              </a:spcBef>
              <a:spcAft>
                <a:spcPct val="0"/>
              </a:spcAft>
            </a:pPr>
            <a:r>
              <a:rPr lang="ja-JP" altLang="en-US" sz="1200" dirty="0">
                <a:solidFill>
                  <a:srgbClr val="000000"/>
                </a:solidFill>
                <a:latin typeface="Times New Roman" pitchFamily="18" charset="0"/>
              </a:rPr>
              <a:t>　・通所</a:t>
            </a:r>
            <a:r>
              <a:rPr lang="ja-JP" altLang="en-US" sz="1200" dirty="0" smtClean="0">
                <a:solidFill>
                  <a:srgbClr val="000000"/>
                </a:solidFill>
                <a:latin typeface="Times New Roman" pitchFamily="18" charset="0"/>
              </a:rPr>
              <a:t>介護　・短期入所</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○地域密着型サービス</a:t>
            </a:r>
          </a:p>
          <a:p>
            <a:pPr defTabSz="760413" fontAlgn="base">
              <a:spcBef>
                <a:spcPct val="0"/>
              </a:spcBef>
              <a:spcAft>
                <a:spcPct val="0"/>
              </a:spcAft>
            </a:pPr>
            <a:r>
              <a:rPr lang="ja-JP" altLang="en-US" sz="1200" dirty="0">
                <a:solidFill>
                  <a:srgbClr val="000000"/>
                </a:solidFill>
                <a:latin typeface="Times New Roman" pitchFamily="18" charset="0"/>
              </a:rPr>
              <a:t>　・定期巡回・随時対応型</a:t>
            </a:r>
            <a:r>
              <a:rPr lang="ja-JP" altLang="en-US" sz="1200" dirty="0" smtClean="0">
                <a:solidFill>
                  <a:srgbClr val="000000"/>
                </a:solidFill>
                <a:latin typeface="Times New Roman" pitchFamily="18" charset="0"/>
              </a:rPr>
              <a:t>訪問介護</a:t>
            </a:r>
            <a:r>
              <a:rPr lang="ja-JP" altLang="en-US" sz="1200" dirty="0">
                <a:solidFill>
                  <a:srgbClr val="000000"/>
                </a:solidFill>
                <a:latin typeface="Times New Roman" pitchFamily="18" charset="0"/>
              </a:rPr>
              <a:t>看護</a:t>
            </a:r>
            <a:endParaRPr lang="en-US" altLang="ja-JP"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・小規模多機能型居宅介護</a:t>
            </a:r>
          </a:p>
          <a:p>
            <a:pPr defTabSz="760413" fontAlgn="base">
              <a:spcBef>
                <a:spcPct val="0"/>
              </a:spcBef>
              <a:spcAft>
                <a:spcPct val="0"/>
              </a:spcAft>
            </a:pPr>
            <a:r>
              <a:rPr lang="ja-JP" altLang="en-US" sz="1200" dirty="0">
                <a:solidFill>
                  <a:srgbClr val="000000"/>
                </a:solidFill>
                <a:latin typeface="Times New Roman" pitchFamily="18" charset="0"/>
              </a:rPr>
              <a:t>　・夜間対応型訪問介護</a:t>
            </a:r>
          </a:p>
          <a:p>
            <a:pPr defTabSz="760413" fontAlgn="base">
              <a:spcBef>
                <a:spcPct val="0"/>
              </a:spcBef>
              <a:spcAft>
                <a:spcPct val="0"/>
              </a:spcAft>
            </a:pPr>
            <a:r>
              <a:rPr lang="ja-JP" altLang="en-US" sz="1200" dirty="0">
                <a:solidFill>
                  <a:srgbClr val="000000"/>
                </a:solidFill>
                <a:latin typeface="Times New Roman" pitchFamily="18" charset="0"/>
              </a:rPr>
              <a:t>　・認知症対応型共同生活</a:t>
            </a:r>
            <a:r>
              <a:rPr lang="ja-JP" altLang="en-US" sz="1200" dirty="0" smtClean="0">
                <a:solidFill>
                  <a:srgbClr val="000000"/>
                </a:solidFill>
                <a:latin typeface="Times New Roman" pitchFamily="18" charset="0"/>
              </a:rPr>
              <a:t>介護</a:t>
            </a:r>
            <a:r>
              <a:rPr lang="ja-JP" altLang="en-US" sz="1200" dirty="0">
                <a:solidFill>
                  <a:srgbClr val="000000"/>
                </a:solidFill>
                <a:latin typeface="Times New Roman" pitchFamily="18" charset="0"/>
              </a:rPr>
              <a:t>　　など</a:t>
            </a:r>
            <a:endParaRPr lang="ja-JP" altLang="en-US" sz="1400" dirty="0">
              <a:solidFill>
                <a:srgbClr val="000000"/>
              </a:solidFill>
              <a:latin typeface="Times New Roman" pitchFamily="18" charset="0"/>
            </a:endParaRPr>
          </a:p>
        </p:txBody>
      </p:sp>
      <p:sp>
        <p:nvSpPr>
          <p:cNvPr id="23581" name="Rectangle 28"/>
          <p:cNvSpPr>
            <a:spLocks noChangeArrowheads="1"/>
          </p:cNvSpPr>
          <p:nvPr/>
        </p:nvSpPr>
        <p:spPr bwMode="auto">
          <a:xfrm>
            <a:off x="6425879" y="5699984"/>
            <a:ext cx="3024000" cy="1016297"/>
          </a:xfrm>
          <a:prstGeom prst="rect">
            <a:avLst/>
          </a:prstGeom>
          <a:noFill/>
          <a:ln w="9525">
            <a:solidFill>
              <a:schemeClr val="tx1"/>
            </a:solidFill>
            <a:miter lim="800000"/>
            <a:headEnd/>
            <a:tailEnd/>
          </a:ln>
          <a:extLst/>
        </p:spPr>
        <p:txBody>
          <a:bodyPr wrap="square" lIns="92065" tIns="46034" rIns="92065" bIns="46034">
            <a:spAutoFit/>
          </a:bodyPr>
          <a:lstStyle/>
          <a:p>
            <a:pPr marL="88891" indent="-88891" defTabSz="761924">
              <a:defRPr/>
            </a:pPr>
            <a:r>
              <a:rPr lang="en-US" altLang="ja-JP" sz="1200" b="1" dirty="0" smtClean="0">
                <a:solidFill>
                  <a:prstClr val="black"/>
                </a:solidFill>
                <a:latin typeface="Times New Roman" pitchFamily="18" charset="0"/>
              </a:rPr>
              <a:t>○</a:t>
            </a:r>
            <a:r>
              <a:rPr lang="ja-JP" altLang="en-US" sz="1200" b="1" dirty="0" smtClean="0">
                <a:solidFill>
                  <a:prstClr val="black"/>
                </a:solidFill>
                <a:latin typeface="Times New Roman" pitchFamily="18" charset="0"/>
              </a:rPr>
              <a:t>一般介護予防事業</a:t>
            </a:r>
            <a:endParaRPr lang="en-US" altLang="ja-JP" sz="1200" b="1" dirty="0" smtClean="0">
              <a:solidFill>
                <a:prstClr val="black"/>
              </a:solidFill>
              <a:latin typeface="Times New Roman" pitchFamily="18" charset="0"/>
            </a:endParaRPr>
          </a:p>
          <a:p>
            <a:pPr marL="88891" indent="-88891" defTabSz="761924">
              <a:defRPr/>
            </a:pPr>
            <a:r>
              <a:rPr lang="ja-JP" altLang="en-US" sz="1200" b="1" dirty="0">
                <a:solidFill>
                  <a:prstClr val="black"/>
                </a:solidFill>
                <a:latin typeface="Times New Roman" pitchFamily="18" charset="0"/>
              </a:rPr>
              <a:t>　</a:t>
            </a:r>
            <a:r>
              <a:rPr lang="ja-JP" altLang="en-US" sz="1200" dirty="0" smtClean="0">
                <a:solidFill>
                  <a:prstClr val="black"/>
                </a:solidFill>
                <a:latin typeface="Times New Roman" pitchFamily="18" charset="0"/>
              </a:rPr>
              <a:t>　（</a:t>
            </a:r>
            <a:r>
              <a:rPr lang="en-US" altLang="ja-JP" sz="1200" dirty="0" smtClean="0">
                <a:solidFill>
                  <a:prstClr val="black"/>
                </a:solidFill>
                <a:latin typeface="Times New Roman" pitchFamily="18" charset="0"/>
              </a:rPr>
              <a:t>※</a:t>
            </a:r>
            <a:r>
              <a:rPr lang="ja-JP" altLang="en-US" sz="1200" dirty="0">
                <a:solidFill>
                  <a:prstClr val="black"/>
                </a:solidFill>
                <a:latin typeface="Times New Roman" pitchFamily="18" charset="0"/>
              </a:rPr>
              <a:t>全ての</a:t>
            </a:r>
            <a:r>
              <a:rPr lang="ja-JP" altLang="en-US" sz="1200" dirty="0" smtClean="0">
                <a:solidFill>
                  <a:prstClr val="black"/>
                </a:solidFill>
                <a:latin typeface="Times New Roman" pitchFamily="18" charset="0"/>
              </a:rPr>
              <a:t>高齢者が利用可）</a:t>
            </a:r>
            <a:endParaRPr lang="ja-JP" altLang="en-US" sz="1200" b="1" dirty="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・介護予防普及啓発事業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・地域介護予防活動支援事業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・地域リハビリテーション活動支援事業など</a:t>
            </a:r>
            <a:endParaRPr lang="en-US" altLang="ja-JP" sz="1200" dirty="0" smtClean="0">
              <a:solidFill>
                <a:prstClr val="black"/>
              </a:solidFill>
              <a:latin typeface="Times New Roman" pitchFamily="18" charset="0"/>
            </a:endParaRPr>
          </a:p>
        </p:txBody>
      </p:sp>
      <p:sp>
        <p:nvSpPr>
          <p:cNvPr id="48159" name="Rectangle 34"/>
          <p:cNvSpPr>
            <a:spLocks noChangeArrowheads="1"/>
          </p:cNvSpPr>
          <p:nvPr/>
        </p:nvSpPr>
        <p:spPr bwMode="auto">
          <a:xfrm>
            <a:off x="4209341" y="748853"/>
            <a:ext cx="911500" cy="965200"/>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nvGrpSpPr>
          <p:cNvPr id="4" name="グループ化 3"/>
          <p:cNvGrpSpPr/>
          <p:nvPr/>
        </p:nvGrpSpPr>
        <p:grpSpPr>
          <a:xfrm>
            <a:off x="4251581" y="795176"/>
            <a:ext cx="827129" cy="872554"/>
            <a:chOff x="4391314" y="679578"/>
            <a:chExt cx="827129" cy="872554"/>
          </a:xfrm>
        </p:grpSpPr>
        <p:sp>
          <p:nvSpPr>
            <p:cNvPr id="48160" name="Rectangle 35"/>
            <p:cNvSpPr>
              <a:spLocks noChangeArrowheads="1"/>
            </p:cNvSpPr>
            <p:nvPr/>
          </p:nvSpPr>
          <p:spPr bwMode="auto">
            <a:xfrm>
              <a:off x="4391314" y="679578"/>
              <a:ext cx="801481" cy="293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要介護１</a:t>
              </a:r>
            </a:p>
          </p:txBody>
        </p:sp>
        <p:sp>
          <p:nvSpPr>
            <p:cNvPr id="48161" name="Rectangle 36"/>
            <p:cNvSpPr>
              <a:spLocks noChangeArrowheads="1"/>
            </p:cNvSpPr>
            <p:nvPr/>
          </p:nvSpPr>
          <p:spPr bwMode="auto">
            <a:xfrm>
              <a:off x="4391314" y="1212944"/>
              <a:ext cx="827129" cy="33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a:t>
              </a:r>
              <a:r>
                <a:rPr lang="ja-JP" altLang="en-US" sz="1600" b="1" dirty="0">
                  <a:solidFill>
                    <a:srgbClr val="000000"/>
                  </a:solidFill>
                  <a:latin typeface="Times New Roman" pitchFamily="18" charset="0"/>
                </a:rPr>
                <a:t>５</a:t>
              </a:r>
            </a:p>
          </p:txBody>
        </p:sp>
        <p:sp>
          <p:nvSpPr>
            <p:cNvPr id="48162" name="Rectangle 37"/>
            <p:cNvSpPr>
              <a:spLocks noChangeArrowheads="1"/>
            </p:cNvSpPr>
            <p:nvPr/>
          </p:nvSpPr>
          <p:spPr bwMode="auto">
            <a:xfrm>
              <a:off x="4627343" y="965543"/>
              <a:ext cx="432149" cy="294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a:solidFill>
                    <a:srgbClr val="000000"/>
                  </a:solidFill>
                  <a:latin typeface="Times New Roman" pitchFamily="18" charset="0"/>
                </a:rPr>
                <a:t>～</a:t>
              </a:r>
            </a:p>
          </p:txBody>
        </p:sp>
      </p:grpSp>
      <p:sp>
        <p:nvSpPr>
          <p:cNvPr id="48171" name="Rectangle 46"/>
          <p:cNvSpPr>
            <a:spLocks noChangeArrowheads="1"/>
          </p:cNvSpPr>
          <p:nvPr/>
        </p:nvSpPr>
        <p:spPr bwMode="auto">
          <a:xfrm>
            <a:off x="6425879" y="3138178"/>
            <a:ext cx="3024000" cy="138562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介護予防サービス</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a:t>
            </a:r>
            <a:r>
              <a:rPr lang="ja-JP" altLang="en-US" sz="1200" dirty="0" smtClean="0">
                <a:solidFill>
                  <a:srgbClr val="000000"/>
                </a:solidFill>
                <a:latin typeface="Times New Roman" pitchFamily="18" charset="0"/>
              </a:rPr>
              <a:t>介護予防訪問看護</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・介護予防通所</a:t>
            </a:r>
            <a:r>
              <a:rPr lang="ja-JP" altLang="en-US" sz="1200" dirty="0" smtClean="0">
                <a:solidFill>
                  <a:srgbClr val="000000"/>
                </a:solidFill>
                <a:latin typeface="Times New Roman" pitchFamily="18" charset="0"/>
              </a:rPr>
              <a:t>リハビリ</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・介護予防居宅療養管理指導</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○地域密着型介護予防サービス</a:t>
            </a:r>
          </a:p>
          <a:p>
            <a:pPr defTabSz="760413" fontAlgn="base">
              <a:spcBef>
                <a:spcPct val="0"/>
              </a:spcBef>
              <a:spcAft>
                <a:spcPct val="0"/>
              </a:spcAft>
            </a:pPr>
            <a:r>
              <a:rPr lang="ja-JP" altLang="en-US" sz="1200" dirty="0">
                <a:solidFill>
                  <a:srgbClr val="000000"/>
                </a:solidFill>
                <a:latin typeface="Times New Roman" pitchFamily="18" charset="0"/>
              </a:rPr>
              <a:t>　・介護予防小規模</a:t>
            </a:r>
            <a:r>
              <a:rPr lang="ja-JP" altLang="en-US" sz="1200" dirty="0" smtClean="0">
                <a:solidFill>
                  <a:srgbClr val="000000"/>
                </a:solidFill>
                <a:latin typeface="Times New Roman" pitchFamily="18" charset="0"/>
              </a:rPr>
              <a:t>多機能型居宅</a:t>
            </a:r>
            <a:r>
              <a:rPr lang="ja-JP" altLang="en-US" sz="1200" dirty="0">
                <a:solidFill>
                  <a:srgbClr val="000000"/>
                </a:solidFill>
                <a:latin typeface="Times New Roman" pitchFamily="18" charset="0"/>
              </a:rPr>
              <a:t>介護</a:t>
            </a:r>
          </a:p>
          <a:p>
            <a:pPr defTabSz="760413" fontAlgn="base">
              <a:spcBef>
                <a:spcPct val="0"/>
              </a:spcBef>
              <a:spcAft>
                <a:spcPct val="0"/>
              </a:spcAft>
            </a:pPr>
            <a:r>
              <a:rPr lang="ja-JP" altLang="en-US" sz="1200" dirty="0">
                <a:solidFill>
                  <a:srgbClr val="000000"/>
                </a:solidFill>
                <a:latin typeface="Times New Roman" pitchFamily="18" charset="0"/>
              </a:rPr>
              <a:t>　・介護予防認知症</a:t>
            </a:r>
            <a:r>
              <a:rPr lang="ja-JP" altLang="en-US" sz="1200" dirty="0" smtClean="0">
                <a:solidFill>
                  <a:srgbClr val="000000"/>
                </a:solidFill>
                <a:latin typeface="Times New Roman" pitchFamily="18" charset="0"/>
              </a:rPr>
              <a:t>対応型通所介護　など</a:t>
            </a:r>
            <a:endParaRPr lang="ja-JP" altLang="en-US" sz="1400" dirty="0">
              <a:solidFill>
                <a:srgbClr val="000000"/>
              </a:solidFill>
              <a:latin typeface="Times New Roman" pitchFamily="18" charset="0"/>
            </a:endParaRPr>
          </a:p>
        </p:txBody>
      </p:sp>
      <p:sp>
        <p:nvSpPr>
          <p:cNvPr id="48172" name="Rectangle 47"/>
          <p:cNvSpPr>
            <a:spLocks noChangeArrowheads="1"/>
          </p:cNvSpPr>
          <p:nvPr/>
        </p:nvSpPr>
        <p:spPr bwMode="auto">
          <a:xfrm>
            <a:off x="6425879" y="4703549"/>
            <a:ext cx="3024000" cy="83163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a:t>
            </a:r>
            <a:r>
              <a:rPr lang="ja-JP" altLang="en-US" sz="1200" b="1" dirty="0" smtClean="0">
                <a:solidFill>
                  <a:srgbClr val="000000"/>
                </a:solidFill>
                <a:latin typeface="Times New Roman" pitchFamily="18" charset="0"/>
              </a:rPr>
              <a:t>予防</a:t>
            </a:r>
            <a:r>
              <a:rPr lang="ja-JP" altLang="en-US" sz="1200" b="1" dirty="0">
                <a:latin typeface="Times New Roman" pitchFamily="18" charset="0"/>
              </a:rPr>
              <a:t>・</a:t>
            </a:r>
            <a:r>
              <a:rPr lang="ja-JP" altLang="en-US" sz="1200" b="1" dirty="0" smtClean="0">
                <a:latin typeface="Times New Roman" pitchFamily="18" charset="0"/>
              </a:rPr>
              <a:t>生活支援サービス</a:t>
            </a:r>
            <a:r>
              <a:rPr lang="ja-JP" altLang="en-US" sz="1200" b="1" dirty="0" smtClean="0">
                <a:solidFill>
                  <a:srgbClr val="000000"/>
                </a:solidFill>
                <a:latin typeface="Times New Roman" pitchFamily="18" charset="0"/>
              </a:rPr>
              <a:t>事業</a:t>
            </a:r>
            <a:endParaRPr lang="en-US" altLang="ja-JP" sz="1200" b="1"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・訪問型サービス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・通所型サービス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・生活支援サービス</a:t>
            </a:r>
            <a:endParaRPr lang="ja-JP" altLang="en-US" sz="1200" dirty="0">
              <a:solidFill>
                <a:srgbClr val="000000"/>
              </a:solidFill>
              <a:latin typeface="Times New Roman" pitchFamily="18" charset="0"/>
            </a:endParaRPr>
          </a:p>
        </p:txBody>
      </p:sp>
      <p:sp>
        <p:nvSpPr>
          <p:cNvPr id="48175" name="Line 50"/>
          <p:cNvSpPr>
            <a:spLocks noChangeShapeType="1"/>
          </p:cNvSpPr>
          <p:nvPr/>
        </p:nvSpPr>
        <p:spPr bwMode="auto">
          <a:xfrm>
            <a:off x="2027830" y="3429002"/>
            <a:ext cx="144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7" name="Line 52"/>
          <p:cNvSpPr>
            <a:spLocks noChangeShapeType="1"/>
          </p:cNvSpPr>
          <p:nvPr/>
        </p:nvSpPr>
        <p:spPr bwMode="auto">
          <a:xfrm flipV="1">
            <a:off x="4029341" y="5141806"/>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8" name="Line 53"/>
          <p:cNvSpPr>
            <a:spLocks noChangeShapeType="1"/>
          </p:cNvSpPr>
          <p:nvPr/>
        </p:nvSpPr>
        <p:spPr bwMode="auto">
          <a:xfrm>
            <a:off x="1155547" y="3437735"/>
            <a:ext cx="412949"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9" name="Line 54"/>
          <p:cNvSpPr>
            <a:spLocks noChangeShapeType="1"/>
          </p:cNvSpPr>
          <p:nvPr/>
        </p:nvSpPr>
        <p:spPr bwMode="auto">
          <a:xfrm flipV="1">
            <a:off x="1341177" y="6343281"/>
            <a:ext cx="507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0" name="Line 55"/>
          <p:cNvSpPr>
            <a:spLocks noChangeShapeType="1"/>
          </p:cNvSpPr>
          <p:nvPr/>
        </p:nvSpPr>
        <p:spPr bwMode="auto">
          <a:xfrm flipV="1">
            <a:off x="3512278" y="5597536"/>
            <a:ext cx="1944001"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23609" name="Rectangle 59"/>
          <p:cNvSpPr>
            <a:spLocks noChangeArrowheads="1"/>
          </p:cNvSpPr>
          <p:nvPr/>
        </p:nvSpPr>
        <p:spPr bwMode="auto">
          <a:xfrm>
            <a:off x="9514874" y="3211888"/>
            <a:ext cx="289064" cy="1296988"/>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smtClean="0">
                <a:solidFill>
                  <a:srgbClr val="FF0000"/>
                </a:solidFill>
                <a:latin typeface="Arial"/>
              </a:rPr>
              <a:t>　予防</a:t>
            </a:r>
            <a:r>
              <a:rPr lang="ja-JP" altLang="en-US" b="1" dirty="0">
                <a:solidFill>
                  <a:srgbClr val="FF0000"/>
                </a:solidFill>
                <a:latin typeface="Arial"/>
              </a:rPr>
              <a:t>給付</a:t>
            </a:r>
          </a:p>
        </p:txBody>
      </p:sp>
      <p:grpSp>
        <p:nvGrpSpPr>
          <p:cNvPr id="10" name="グループ化 9"/>
          <p:cNvGrpSpPr/>
          <p:nvPr/>
        </p:nvGrpSpPr>
        <p:grpSpPr>
          <a:xfrm>
            <a:off x="9433451" y="925149"/>
            <a:ext cx="362103" cy="1871662"/>
            <a:chOff x="8557584" y="1125538"/>
            <a:chExt cx="334249" cy="1871662"/>
          </a:xfrm>
        </p:grpSpPr>
        <p:sp>
          <p:nvSpPr>
            <p:cNvPr id="23608" name="Rectangle 58"/>
            <p:cNvSpPr>
              <a:spLocks noChangeArrowheads="1"/>
            </p:cNvSpPr>
            <p:nvPr/>
          </p:nvSpPr>
          <p:spPr bwMode="auto">
            <a:xfrm>
              <a:off x="8625005" y="1412875"/>
              <a:ext cx="266828" cy="1223963"/>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a:solidFill>
                    <a:srgbClr val="FF0000"/>
                  </a:solidFill>
                  <a:latin typeface="Arial"/>
                </a:rPr>
                <a:t> </a:t>
              </a:r>
              <a:r>
                <a:rPr lang="ja-JP" altLang="en-US" b="1" dirty="0" smtClean="0">
                  <a:solidFill>
                    <a:srgbClr val="FF0000"/>
                  </a:solidFill>
                  <a:latin typeface="Arial"/>
                </a:rPr>
                <a:t>介護</a:t>
              </a:r>
              <a:r>
                <a:rPr lang="ja-JP" altLang="en-US" b="1" dirty="0">
                  <a:solidFill>
                    <a:srgbClr val="FF0000"/>
                  </a:solidFill>
                  <a:latin typeface="Arial"/>
                </a:rPr>
                <a:t>給付</a:t>
              </a:r>
            </a:p>
          </p:txBody>
        </p:sp>
        <p:sp>
          <p:nvSpPr>
            <p:cNvPr id="48185"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6"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7" name="Line 62"/>
            <p:cNvSpPr>
              <a:spLocks noChangeShapeType="1"/>
            </p:cNvSpPr>
            <p:nvPr/>
          </p:nvSpPr>
          <p:spPr bwMode="auto">
            <a:xfrm>
              <a:off x="8758418" y="1125678"/>
              <a:ext cx="0" cy="2873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8" name="Line 63"/>
            <p:cNvSpPr>
              <a:spLocks noChangeShapeType="1"/>
            </p:cNvSpPr>
            <p:nvPr/>
          </p:nvSpPr>
          <p:spPr bwMode="auto">
            <a:xfrm flipV="1">
              <a:off x="8758418" y="2636838"/>
              <a:ext cx="0" cy="3603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87105" name="タイトル 1"/>
          <p:cNvSpPr>
            <a:spLocks noGrp="1"/>
          </p:cNvSpPr>
          <p:nvPr>
            <p:ph type="title"/>
          </p:nvPr>
        </p:nvSpPr>
        <p:spPr>
          <a:xfrm>
            <a:off x="0" y="4089"/>
            <a:ext cx="9906000" cy="504000"/>
          </a:xfrm>
          <a:extLst/>
        </p:spPr>
        <p:style>
          <a:lnRef idx="1">
            <a:schemeClr val="accent1"/>
          </a:lnRef>
          <a:fillRef idx="2">
            <a:schemeClr val="accent1"/>
          </a:fillRef>
          <a:effectRef idx="1">
            <a:schemeClr val="accent1"/>
          </a:effectRef>
          <a:fontRef idx="minor">
            <a:schemeClr val="dk1"/>
          </a:fontRef>
        </p:style>
        <p:txBody>
          <a:bodyPr rtlCol="0">
            <a:noAutofit/>
          </a:bodyPr>
          <a:lstStyle/>
          <a:p>
            <a:pPr eaLnBrk="1" fontAlgn="auto" hangingPunct="1">
              <a:spcAft>
                <a:spcPts val="0"/>
              </a:spcAft>
              <a:defRPr/>
            </a:pPr>
            <a:r>
              <a:rPr lang="en-US" altLang="ja-JP" sz="2800" dirty="0" smtClean="0">
                <a:latin typeface="+mj-ea"/>
                <a:ea typeface="+mj-ea"/>
              </a:rPr>
              <a:t>【</a:t>
            </a:r>
            <a:r>
              <a:rPr lang="ja-JP" altLang="en-US" sz="2800" dirty="0" smtClean="0">
                <a:latin typeface="+mj-ea"/>
                <a:ea typeface="+mj-ea"/>
              </a:rPr>
              <a:t>参考</a:t>
            </a:r>
            <a:r>
              <a:rPr lang="en-US" altLang="ja-JP" sz="2800" dirty="0" smtClean="0">
                <a:latin typeface="+mj-ea"/>
                <a:ea typeface="+mj-ea"/>
              </a:rPr>
              <a:t>】</a:t>
            </a:r>
            <a:r>
              <a:rPr lang="ja-JP" altLang="en-US" sz="2800" dirty="0" smtClean="0">
                <a:latin typeface="+mj-ea"/>
                <a:ea typeface="+mj-ea"/>
              </a:rPr>
              <a:t>介護サービスの利用の手続き</a:t>
            </a:r>
          </a:p>
        </p:txBody>
      </p:sp>
      <p:grpSp>
        <p:nvGrpSpPr>
          <p:cNvPr id="6" name="グループ化 5"/>
          <p:cNvGrpSpPr/>
          <p:nvPr/>
        </p:nvGrpSpPr>
        <p:grpSpPr>
          <a:xfrm>
            <a:off x="1551685" y="2643834"/>
            <a:ext cx="463131" cy="1787458"/>
            <a:chOff x="1493448" y="2967072"/>
            <a:chExt cx="429652" cy="1787458"/>
          </a:xfrm>
        </p:grpSpPr>
        <p:sp>
          <p:nvSpPr>
            <p:cNvPr id="73" name="Rectangle 16"/>
            <p:cNvSpPr>
              <a:spLocks noChangeArrowheads="1"/>
            </p:cNvSpPr>
            <p:nvPr/>
          </p:nvSpPr>
          <p:spPr bwMode="auto">
            <a:xfrm>
              <a:off x="1493448" y="2990314"/>
              <a:ext cx="429463" cy="1727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　</a:t>
              </a:r>
              <a:r>
                <a:rPr lang="ja-JP" altLang="en-US" b="1" dirty="0" smtClean="0">
                  <a:solidFill>
                    <a:srgbClr val="000000"/>
                  </a:solidFill>
                  <a:latin typeface="Times New Roman" pitchFamily="18" charset="0"/>
                </a:rPr>
                <a:t>チェックリスト</a:t>
              </a:r>
              <a:endParaRPr lang="ja-JP" altLang="en-US" b="1" dirty="0">
                <a:solidFill>
                  <a:srgbClr val="000000"/>
                </a:solidFill>
                <a:latin typeface="Times New Roman" pitchFamily="18" charset="0"/>
              </a:endParaRPr>
            </a:p>
          </p:txBody>
        </p:sp>
        <p:sp>
          <p:nvSpPr>
            <p:cNvPr id="74" name="Rectangle 15"/>
            <p:cNvSpPr>
              <a:spLocks noChangeArrowheads="1"/>
            </p:cNvSpPr>
            <p:nvPr/>
          </p:nvSpPr>
          <p:spPr bwMode="auto">
            <a:xfrm>
              <a:off x="1506930" y="2967072"/>
              <a:ext cx="416170" cy="1787458"/>
            </a:xfrm>
            <a:prstGeom prst="rect">
              <a:avLst/>
            </a:prstGeom>
            <a:noFill/>
            <a:ln w="47625" cmpd="thickThi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grpSp>
        <p:nvGrpSpPr>
          <p:cNvPr id="7" name="グループ化 6"/>
          <p:cNvGrpSpPr/>
          <p:nvPr/>
        </p:nvGrpSpPr>
        <p:grpSpPr>
          <a:xfrm>
            <a:off x="2323012" y="728366"/>
            <a:ext cx="1575518" cy="2507178"/>
            <a:chOff x="2127527" y="593901"/>
            <a:chExt cx="1454323" cy="2507178"/>
          </a:xfrm>
        </p:grpSpPr>
        <p:sp>
          <p:nvSpPr>
            <p:cNvPr id="48135" name="Rectangle 7"/>
            <p:cNvSpPr>
              <a:spLocks noChangeArrowheads="1"/>
            </p:cNvSpPr>
            <p:nvPr/>
          </p:nvSpPr>
          <p:spPr bwMode="auto">
            <a:xfrm>
              <a:off x="2620797" y="680624"/>
              <a:ext cx="398906" cy="1008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認定調査</a:t>
              </a:r>
              <a:endParaRPr lang="ja-JP" altLang="en-US" sz="1600" b="1" dirty="0">
                <a:solidFill>
                  <a:srgbClr val="000000"/>
                </a:solidFill>
                <a:latin typeface="Times New Roman" pitchFamily="18" charset="0"/>
              </a:endParaRPr>
            </a:p>
          </p:txBody>
        </p:sp>
        <p:sp>
          <p:nvSpPr>
            <p:cNvPr id="48136" name="Rectangle 8"/>
            <p:cNvSpPr>
              <a:spLocks noChangeArrowheads="1"/>
            </p:cNvSpPr>
            <p:nvPr/>
          </p:nvSpPr>
          <p:spPr bwMode="auto">
            <a:xfrm>
              <a:off x="2620797" y="1753917"/>
              <a:ext cx="398906" cy="1330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医師の意見書</a:t>
              </a:r>
              <a:endParaRPr lang="ja-JP" altLang="en-US" sz="1600" b="1" dirty="0">
                <a:solidFill>
                  <a:srgbClr val="000000"/>
                </a:solidFill>
                <a:latin typeface="Times New Roman" pitchFamily="18" charset="0"/>
              </a:endParaRPr>
            </a:p>
          </p:txBody>
        </p:sp>
        <p:sp>
          <p:nvSpPr>
            <p:cNvPr id="48137" name="Rectangle 9"/>
            <p:cNvSpPr>
              <a:spLocks noChangeArrowheads="1"/>
            </p:cNvSpPr>
            <p:nvPr/>
          </p:nvSpPr>
          <p:spPr bwMode="auto">
            <a:xfrm>
              <a:off x="2656281" y="593901"/>
              <a:ext cx="294684" cy="103899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8" name="Rectangle 10"/>
            <p:cNvSpPr>
              <a:spLocks noChangeArrowheads="1"/>
            </p:cNvSpPr>
            <p:nvPr/>
          </p:nvSpPr>
          <p:spPr bwMode="auto">
            <a:xfrm>
              <a:off x="2183399" y="793731"/>
              <a:ext cx="268010" cy="17156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3" name="Rectangle 15"/>
            <p:cNvSpPr>
              <a:spLocks noChangeArrowheads="1"/>
            </p:cNvSpPr>
            <p:nvPr/>
          </p:nvSpPr>
          <p:spPr bwMode="auto">
            <a:xfrm>
              <a:off x="3153956" y="741297"/>
              <a:ext cx="416170" cy="2232782"/>
            </a:xfrm>
            <a:prstGeom prst="rect">
              <a:avLst/>
            </a:prstGeom>
            <a:noFill/>
            <a:ln w="47625" cmpd="thickThi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4" name="Rectangle 16"/>
            <p:cNvSpPr>
              <a:spLocks noChangeArrowheads="1"/>
            </p:cNvSpPr>
            <p:nvPr/>
          </p:nvSpPr>
          <p:spPr bwMode="auto">
            <a:xfrm>
              <a:off x="3154533" y="753997"/>
              <a:ext cx="427317" cy="2203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92065" tIns="46034" rIns="92065" bIns="46034" anchor="ctr">
              <a:spAutoFit/>
            </a:bodyPr>
            <a:lstStyle/>
            <a:p>
              <a:pPr algn="ctr" defTabSz="760413" fontAlgn="base">
                <a:spcBef>
                  <a:spcPct val="0"/>
                </a:spcBef>
                <a:spcAft>
                  <a:spcPct val="0"/>
                </a:spcAft>
              </a:pPr>
              <a:r>
                <a:rPr lang="ja-JP" altLang="en-US" b="1" dirty="0" smtClean="0">
                  <a:solidFill>
                    <a:srgbClr val="000000"/>
                  </a:solidFill>
                  <a:latin typeface="Times New Roman" pitchFamily="18" charset="0"/>
                </a:rPr>
                <a:t>要 介 護 認 定</a:t>
              </a:r>
              <a:endParaRPr lang="ja-JP" altLang="en-US" b="1" dirty="0">
                <a:solidFill>
                  <a:srgbClr val="000000"/>
                </a:solidFill>
                <a:latin typeface="Times New Roman" pitchFamily="18" charset="0"/>
              </a:endParaRPr>
            </a:p>
          </p:txBody>
        </p:sp>
        <p:sp>
          <p:nvSpPr>
            <p:cNvPr id="77" name="Rectangle 10"/>
            <p:cNvSpPr>
              <a:spLocks noChangeArrowheads="1"/>
            </p:cNvSpPr>
            <p:nvPr/>
          </p:nvSpPr>
          <p:spPr bwMode="auto">
            <a:xfrm>
              <a:off x="2658579" y="1708836"/>
              <a:ext cx="294684" cy="139224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78" name="Rectangle 4"/>
            <p:cNvSpPr>
              <a:spLocks noChangeArrowheads="1"/>
            </p:cNvSpPr>
            <p:nvPr/>
          </p:nvSpPr>
          <p:spPr bwMode="auto">
            <a:xfrm>
              <a:off x="2127527" y="904628"/>
              <a:ext cx="398906" cy="1506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要介護認定申請</a:t>
              </a:r>
              <a:endParaRPr lang="ja-JP" altLang="en-US" sz="1600" b="1" dirty="0">
                <a:solidFill>
                  <a:srgbClr val="000000"/>
                </a:solidFill>
                <a:latin typeface="Times New Roman" pitchFamily="18" charset="0"/>
              </a:endParaRPr>
            </a:p>
          </p:txBody>
        </p:sp>
      </p:grpSp>
      <p:sp>
        <p:nvSpPr>
          <p:cNvPr id="80" name="Line 12"/>
          <p:cNvSpPr>
            <a:spLocks noChangeShapeType="1"/>
          </p:cNvSpPr>
          <p:nvPr/>
        </p:nvSpPr>
        <p:spPr bwMode="auto">
          <a:xfrm flipV="1">
            <a:off x="1328474" y="1382539"/>
            <a:ext cx="0" cy="496074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1" name="Line 6"/>
          <p:cNvSpPr>
            <a:spLocks noChangeShapeType="1"/>
          </p:cNvSpPr>
          <p:nvPr/>
        </p:nvSpPr>
        <p:spPr bwMode="auto">
          <a:xfrm flipV="1">
            <a:off x="1328477" y="1382538"/>
            <a:ext cx="106156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99" name="Line 33"/>
          <p:cNvSpPr>
            <a:spLocks noChangeShapeType="1"/>
          </p:cNvSpPr>
          <p:nvPr/>
        </p:nvSpPr>
        <p:spPr bwMode="auto">
          <a:xfrm flipV="1">
            <a:off x="5303551" y="952670"/>
            <a:ext cx="10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ja-JP" altLang="en-US">
              <a:solidFill>
                <a:prstClr val="black"/>
              </a:solidFill>
              <a:latin typeface="Arial" pitchFamily="34" charset="0"/>
            </a:endParaRPr>
          </a:p>
        </p:txBody>
      </p:sp>
      <p:sp>
        <p:nvSpPr>
          <p:cNvPr id="48157" name="Line 29"/>
          <p:cNvSpPr>
            <a:spLocks noChangeShapeType="1"/>
          </p:cNvSpPr>
          <p:nvPr/>
        </p:nvSpPr>
        <p:spPr bwMode="auto">
          <a:xfrm>
            <a:off x="5299715" y="2302478"/>
            <a:ext cx="216000" cy="941"/>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76" name="Line 12"/>
          <p:cNvSpPr>
            <a:spLocks noChangeShapeType="1"/>
          </p:cNvSpPr>
          <p:nvPr/>
        </p:nvSpPr>
        <p:spPr bwMode="auto">
          <a:xfrm flipH="1" flipV="1">
            <a:off x="5288732" y="941689"/>
            <a:ext cx="0" cy="137649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2" name="Line 22"/>
          <p:cNvSpPr>
            <a:spLocks noChangeShapeType="1"/>
          </p:cNvSpPr>
          <p:nvPr/>
        </p:nvSpPr>
        <p:spPr bwMode="auto">
          <a:xfrm flipV="1">
            <a:off x="5118277" y="1182291"/>
            <a:ext cx="144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4" name="Line 12"/>
          <p:cNvSpPr>
            <a:spLocks noChangeShapeType="1"/>
          </p:cNvSpPr>
          <p:nvPr/>
        </p:nvSpPr>
        <p:spPr bwMode="auto">
          <a:xfrm flipV="1">
            <a:off x="5285434" y="4988947"/>
            <a:ext cx="0" cy="432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1" name="Line 22"/>
          <p:cNvSpPr>
            <a:spLocks noChangeShapeType="1"/>
          </p:cNvSpPr>
          <p:nvPr/>
        </p:nvSpPr>
        <p:spPr bwMode="auto">
          <a:xfrm flipV="1">
            <a:off x="3884708" y="1786015"/>
            <a:ext cx="108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7" name="Line 29"/>
          <p:cNvSpPr>
            <a:spLocks noChangeShapeType="1"/>
          </p:cNvSpPr>
          <p:nvPr/>
        </p:nvSpPr>
        <p:spPr bwMode="auto">
          <a:xfrm>
            <a:off x="5831764" y="2294392"/>
            <a:ext cx="535539" cy="1878"/>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9" name="Line 29"/>
          <p:cNvSpPr>
            <a:spLocks noChangeShapeType="1"/>
          </p:cNvSpPr>
          <p:nvPr/>
        </p:nvSpPr>
        <p:spPr bwMode="auto">
          <a:xfrm>
            <a:off x="4015940" y="1184916"/>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4" name="Rectangle 16"/>
          <p:cNvSpPr>
            <a:spLocks noChangeArrowheads="1"/>
          </p:cNvSpPr>
          <p:nvPr/>
        </p:nvSpPr>
        <p:spPr bwMode="auto">
          <a:xfrm>
            <a:off x="5487972" y="1572198"/>
            <a:ext cx="401372" cy="1568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居宅サービス計画</a:t>
            </a:r>
            <a:endParaRPr lang="ja-JP" altLang="en-US" sz="1400" b="1" dirty="0">
              <a:solidFill>
                <a:srgbClr val="000000"/>
              </a:solidFill>
              <a:latin typeface="Times New Roman" pitchFamily="18" charset="0"/>
            </a:endParaRPr>
          </a:p>
        </p:txBody>
      </p:sp>
      <p:sp>
        <p:nvSpPr>
          <p:cNvPr id="105" name="Rectangle 15"/>
          <p:cNvSpPr>
            <a:spLocks noChangeArrowheads="1"/>
          </p:cNvSpPr>
          <p:nvPr/>
        </p:nvSpPr>
        <p:spPr bwMode="auto">
          <a:xfrm>
            <a:off x="5518896" y="1512120"/>
            <a:ext cx="317736" cy="1568305"/>
          </a:xfrm>
          <a:prstGeom prst="rect">
            <a:avLst/>
          </a:prstGeom>
          <a:noFill/>
          <a:ln w="47625" cmpd="thickThi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06" name="Rectangle 16"/>
          <p:cNvSpPr>
            <a:spLocks noChangeArrowheads="1"/>
          </p:cNvSpPr>
          <p:nvPr/>
        </p:nvSpPr>
        <p:spPr bwMode="auto">
          <a:xfrm>
            <a:off x="5499427" y="3218712"/>
            <a:ext cx="586038" cy="1361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300" b="1" dirty="0" smtClean="0">
                <a:solidFill>
                  <a:srgbClr val="000000"/>
                </a:solidFill>
                <a:latin typeface="Times New Roman" pitchFamily="18" charset="0"/>
              </a:rPr>
              <a:t>介護予防</a:t>
            </a:r>
            <a:endParaRPr lang="en-US" altLang="ja-JP" sz="1300" b="1" dirty="0" smtClean="0">
              <a:solidFill>
                <a:srgbClr val="000000"/>
              </a:solidFill>
              <a:latin typeface="Times New Roman" pitchFamily="18" charset="0"/>
            </a:endParaRPr>
          </a:p>
          <a:p>
            <a:pPr defTabSz="760413" fontAlgn="base">
              <a:spcBef>
                <a:spcPct val="0"/>
              </a:spcBef>
              <a:spcAft>
                <a:spcPct val="0"/>
              </a:spcAft>
            </a:pPr>
            <a:r>
              <a:rPr lang="ja-JP" altLang="en-US" sz="1300" b="1" dirty="0">
                <a:solidFill>
                  <a:srgbClr val="000000"/>
                </a:solidFill>
                <a:latin typeface="Times New Roman" pitchFamily="18" charset="0"/>
              </a:rPr>
              <a:t>　</a:t>
            </a:r>
            <a:r>
              <a:rPr lang="ja-JP" altLang="en-US" sz="1300" b="1" dirty="0" smtClean="0">
                <a:solidFill>
                  <a:srgbClr val="000000"/>
                </a:solidFill>
                <a:latin typeface="Times New Roman" pitchFamily="18" charset="0"/>
              </a:rPr>
              <a:t>　　サービス計画</a:t>
            </a:r>
            <a:endParaRPr lang="ja-JP" altLang="en-US" sz="1300" b="1" dirty="0">
              <a:solidFill>
                <a:srgbClr val="000000"/>
              </a:solidFill>
              <a:latin typeface="Times New Roman" pitchFamily="18" charset="0"/>
            </a:endParaRPr>
          </a:p>
        </p:txBody>
      </p:sp>
      <p:sp>
        <p:nvSpPr>
          <p:cNvPr id="107" name="Rectangle 15"/>
          <p:cNvSpPr>
            <a:spLocks noChangeArrowheads="1"/>
          </p:cNvSpPr>
          <p:nvPr/>
        </p:nvSpPr>
        <p:spPr bwMode="auto">
          <a:xfrm>
            <a:off x="5518916" y="3169705"/>
            <a:ext cx="513796" cy="1386413"/>
          </a:xfrm>
          <a:prstGeom prst="rect">
            <a:avLst/>
          </a:prstGeom>
          <a:noFill/>
          <a:ln w="47625" cmpd="thickThi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08" name="Rectangle 15"/>
          <p:cNvSpPr>
            <a:spLocks noChangeArrowheads="1"/>
          </p:cNvSpPr>
          <p:nvPr/>
        </p:nvSpPr>
        <p:spPr bwMode="auto">
          <a:xfrm>
            <a:off x="5463234" y="4673010"/>
            <a:ext cx="426148" cy="1498370"/>
          </a:xfrm>
          <a:prstGeom prst="rect">
            <a:avLst/>
          </a:prstGeom>
          <a:noFill/>
          <a:ln w="47625" cmpd="thickThi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109" name="Rectangle 16"/>
          <p:cNvSpPr>
            <a:spLocks noChangeArrowheads="1"/>
          </p:cNvSpPr>
          <p:nvPr/>
        </p:nvSpPr>
        <p:spPr bwMode="auto">
          <a:xfrm>
            <a:off x="5388929" y="4723997"/>
            <a:ext cx="586038" cy="1431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300" b="1" dirty="0" smtClean="0">
                <a:solidFill>
                  <a:srgbClr val="000000"/>
                </a:solidFill>
                <a:latin typeface="Times New Roman" pitchFamily="18" charset="0"/>
              </a:rPr>
              <a:t>介護予防</a:t>
            </a:r>
            <a:endParaRPr lang="en-US" altLang="ja-JP" sz="1300" b="1" dirty="0" smtClean="0">
              <a:solidFill>
                <a:srgbClr val="000000"/>
              </a:solidFill>
              <a:latin typeface="Times New Roman" pitchFamily="18" charset="0"/>
            </a:endParaRPr>
          </a:p>
          <a:p>
            <a:pPr algn="r" defTabSz="760413" fontAlgn="base">
              <a:spcBef>
                <a:spcPct val="0"/>
              </a:spcBef>
              <a:spcAft>
                <a:spcPct val="0"/>
              </a:spcAft>
            </a:pPr>
            <a:r>
              <a:rPr lang="ja-JP" altLang="en-US" sz="1300" b="1" dirty="0" smtClean="0">
                <a:solidFill>
                  <a:srgbClr val="000000"/>
                </a:solidFill>
                <a:latin typeface="Times New Roman" pitchFamily="18" charset="0"/>
              </a:rPr>
              <a:t>ケアマネジメント</a:t>
            </a:r>
            <a:endParaRPr lang="ja-JP" altLang="en-US" sz="1300" b="1" dirty="0">
              <a:solidFill>
                <a:srgbClr val="000000"/>
              </a:solidFill>
              <a:latin typeface="Times New Roman" pitchFamily="18" charset="0"/>
            </a:endParaRPr>
          </a:p>
        </p:txBody>
      </p:sp>
      <p:sp>
        <p:nvSpPr>
          <p:cNvPr id="112" name="Line 12"/>
          <p:cNvSpPr>
            <a:spLocks noChangeShapeType="1"/>
          </p:cNvSpPr>
          <p:nvPr/>
        </p:nvSpPr>
        <p:spPr bwMode="auto">
          <a:xfrm flipH="1" flipV="1">
            <a:off x="6187983" y="3497834"/>
            <a:ext cx="2772" cy="164397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1" name="Line 29"/>
          <p:cNvSpPr>
            <a:spLocks noChangeShapeType="1"/>
          </p:cNvSpPr>
          <p:nvPr/>
        </p:nvSpPr>
        <p:spPr bwMode="auto">
          <a:xfrm>
            <a:off x="6187984" y="3497835"/>
            <a:ext cx="252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1" name="Line 29"/>
          <p:cNvSpPr>
            <a:spLocks noChangeShapeType="1"/>
          </p:cNvSpPr>
          <p:nvPr/>
        </p:nvSpPr>
        <p:spPr bwMode="auto">
          <a:xfrm>
            <a:off x="6190753" y="4989572"/>
            <a:ext cx="252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3" name="Line 22"/>
          <p:cNvSpPr>
            <a:spLocks noChangeShapeType="1"/>
          </p:cNvSpPr>
          <p:nvPr/>
        </p:nvSpPr>
        <p:spPr bwMode="auto">
          <a:xfrm flipV="1">
            <a:off x="6069734" y="3762227"/>
            <a:ext cx="106601"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3" name="Rectangle 19"/>
          <p:cNvSpPr>
            <a:spLocks noChangeArrowheads="1"/>
          </p:cNvSpPr>
          <p:nvPr/>
        </p:nvSpPr>
        <p:spPr bwMode="auto">
          <a:xfrm>
            <a:off x="4243788" y="4824075"/>
            <a:ext cx="879743" cy="635689"/>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26" name="Rectangle 20"/>
          <p:cNvSpPr>
            <a:spLocks noChangeArrowheads="1"/>
          </p:cNvSpPr>
          <p:nvPr/>
        </p:nvSpPr>
        <p:spPr bwMode="auto">
          <a:xfrm>
            <a:off x="4241098" y="4834856"/>
            <a:ext cx="910444" cy="308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非該当</a:t>
            </a:r>
            <a:endParaRPr lang="ja-JP" altLang="en-US" sz="1400" b="1" dirty="0">
              <a:solidFill>
                <a:srgbClr val="000000"/>
              </a:solidFill>
              <a:latin typeface="Times New Roman" pitchFamily="18" charset="0"/>
            </a:endParaRPr>
          </a:p>
        </p:txBody>
      </p:sp>
      <p:sp>
        <p:nvSpPr>
          <p:cNvPr id="135" name="Rectangle 56"/>
          <p:cNvSpPr>
            <a:spLocks noChangeArrowheads="1"/>
          </p:cNvSpPr>
          <p:nvPr/>
        </p:nvSpPr>
        <p:spPr bwMode="auto">
          <a:xfrm>
            <a:off x="661244" y="650448"/>
            <a:ext cx="1683580" cy="708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明らかに要介護１以上と判断できる場合</a:t>
            </a:r>
            <a:endParaRPr lang="en-US" altLang="ja-JP" sz="1000" dirty="0" smtClean="0">
              <a:solidFill>
                <a:srgbClr val="000000"/>
              </a:solidFill>
              <a:latin typeface="Times New Roman" pitchFamily="18" charset="0"/>
            </a:endParaRPr>
          </a:p>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介護予防訪問看護等の利用が必要な場合</a:t>
            </a:r>
            <a:endParaRPr lang="en-US" altLang="ja-JP" sz="1000" dirty="0" smtClean="0">
              <a:solidFill>
                <a:srgbClr val="000000"/>
              </a:solidFill>
              <a:latin typeface="Times New Roman" pitchFamily="18" charset="0"/>
            </a:endParaRPr>
          </a:p>
        </p:txBody>
      </p:sp>
      <p:sp>
        <p:nvSpPr>
          <p:cNvPr id="137" name="Rectangle 19"/>
          <p:cNvSpPr>
            <a:spLocks noChangeArrowheads="1"/>
          </p:cNvSpPr>
          <p:nvPr/>
        </p:nvSpPr>
        <p:spPr bwMode="auto">
          <a:xfrm>
            <a:off x="2453101" y="5228502"/>
            <a:ext cx="1055568" cy="719137"/>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38" name="Line 45"/>
          <p:cNvSpPr>
            <a:spLocks noChangeShapeType="1"/>
          </p:cNvSpPr>
          <p:nvPr/>
        </p:nvSpPr>
        <p:spPr bwMode="auto">
          <a:xfrm>
            <a:off x="2180357" y="5582695"/>
            <a:ext cx="2600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1" name="Rectangle 20"/>
          <p:cNvSpPr>
            <a:spLocks noChangeArrowheads="1"/>
          </p:cNvSpPr>
          <p:nvPr/>
        </p:nvSpPr>
        <p:spPr bwMode="auto">
          <a:xfrm>
            <a:off x="2420070" y="5320767"/>
            <a:ext cx="1189595" cy="523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latin typeface="Times New Roman" pitchFamily="18" charset="0"/>
              </a:rPr>
              <a:t>サービス</a:t>
            </a:r>
            <a:endParaRPr lang="en-US" altLang="ja-JP" sz="1400" b="1" dirty="0" smtClean="0">
              <a:latin typeface="Times New Roman" pitchFamily="18" charset="0"/>
            </a:endParaRPr>
          </a:p>
          <a:p>
            <a:pPr defTabSz="760413" fontAlgn="base">
              <a:spcBef>
                <a:spcPct val="0"/>
              </a:spcBef>
              <a:spcAft>
                <a:spcPct val="0"/>
              </a:spcAft>
            </a:pPr>
            <a:r>
              <a:rPr lang="ja-JP" altLang="en-US" sz="1400" b="1" dirty="0" smtClean="0">
                <a:solidFill>
                  <a:srgbClr val="000000"/>
                </a:solidFill>
                <a:latin typeface="Times New Roman" pitchFamily="18" charset="0"/>
              </a:rPr>
              <a:t>事業対象者</a:t>
            </a:r>
            <a:endParaRPr lang="ja-JP" altLang="en-US" sz="1400" b="1" dirty="0">
              <a:solidFill>
                <a:srgbClr val="000000"/>
              </a:solidFill>
              <a:latin typeface="Times New Roman" pitchFamily="18" charset="0"/>
            </a:endParaRPr>
          </a:p>
        </p:txBody>
      </p:sp>
      <p:grpSp>
        <p:nvGrpSpPr>
          <p:cNvPr id="9" name="グループ化 8"/>
          <p:cNvGrpSpPr/>
          <p:nvPr/>
        </p:nvGrpSpPr>
        <p:grpSpPr>
          <a:xfrm>
            <a:off x="5195185" y="5419055"/>
            <a:ext cx="100003" cy="311602"/>
            <a:chOff x="5264419" y="5419055"/>
            <a:chExt cx="100002" cy="311602"/>
          </a:xfrm>
        </p:grpSpPr>
        <p:sp>
          <p:nvSpPr>
            <p:cNvPr id="4817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7"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2"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5" name="Line 29"/>
          <p:cNvSpPr>
            <a:spLocks noChangeShapeType="1"/>
          </p:cNvSpPr>
          <p:nvPr/>
        </p:nvSpPr>
        <p:spPr bwMode="auto">
          <a:xfrm>
            <a:off x="5283206" y="4984034"/>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7" name="Line 22"/>
          <p:cNvSpPr>
            <a:spLocks noChangeShapeType="1"/>
          </p:cNvSpPr>
          <p:nvPr/>
        </p:nvSpPr>
        <p:spPr bwMode="auto">
          <a:xfrm flipV="1">
            <a:off x="5108736" y="5128516"/>
            <a:ext cx="180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148" name="グループ化 147"/>
          <p:cNvGrpSpPr/>
          <p:nvPr/>
        </p:nvGrpSpPr>
        <p:grpSpPr>
          <a:xfrm>
            <a:off x="9468546" y="4765422"/>
            <a:ext cx="339439" cy="1871662"/>
            <a:chOff x="8557584" y="1125538"/>
            <a:chExt cx="313328" cy="1871662"/>
          </a:xfrm>
        </p:grpSpPr>
        <p:sp>
          <p:nvSpPr>
            <p:cNvPr id="149" name="Rectangle 58"/>
            <p:cNvSpPr>
              <a:spLocks noChangeArrowheads="1"/>
            </p:cNvSpPr>
            <p:nvPr/>
          </p:nvSpPr>
          <p:spPr bwMode="auto">
            <a:xfrm>
              <a:off x="8613281" y="1364525"/>
              <a:ext cx="257631" cy="1452494"/>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algn="ctr" defTabSz="914308">
                <a:defRPr/>
              </a:pPr>
              <a:r>
                <a:rPr lang="ja-JP" altLang="en-US" b="1" dirty="0" smtClean="0">
                  <a:solidFill>
                    <a:srgbClr val="FF0000"/>
                  </a:solidFill>
                  <a:latin typeface="Arial"/>
                </a:rPr>
                <a:t>総合事業</a:t>
              </a:r>
              <a:endParaRPr lang="ja-JP" altLang="en-US" b="1" dirty="0">
                <a:solidFill>
                  <a:srgbClr val="FF0000"/>
                </a:solidFill>
                <a:latin typeface="Arial"/>
              </a:endParaRPr>
            </a:p>
          </p:txBody>
        </p:sp>
        <p:sp>
          <p:nvSpPr>
            <p:cNvPr id="150"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1"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2" name="Line 62"/>
            <p:cNvSpPr>
              <a:spLocks noChangeShapeType="1"/>
            </p:cNvSpPr>
            <p:nvPr/>
          </p:nvSpPr>
          <p:spPr bwMode="auto">
            <a:xfrm>
              <a:off x="8758418" y="1125678"/>
              <a:ext cx="0" cy="23884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3" name="Line 63"/>
            <p:cNvSpPr>
              <a:spLocks noChangeShapeType="1"/>
            </p:cNvSpPr>
            <p:nvPr/>
          </p:nvSpPr>
          <p:spPr bwMode="auto">
            <a:xfrm flipV="1">
              <a:off x="8758418" y="2817018"/>
              <a:ext cx="20" cy="18018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54" name="Rectangle 56"/>
          <p:cNvSpPr>
            <a:spLocks noChangeArrowheads="1"/>
          </p:cNvSpPr>
          <p:nvPr/>
        </p:nvSpPr>
        <p:spPr bwMode="auto">
          <a:xfrm>
            <a:off x="798792" y="6387711"/>
            <a:ext cx="4240257" cy="246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a:t>
            </a:r>
            <a:r>
              <a:rPr lang="ja-JP" altLang="en-US" sz="1000" dirty="0">
                <a:solidFill>
                  <a:srgbClr val="000000"/>
                </a:solidFill>
                <a:latin typeface="Times New Roman" pitchFamily="18" charset="0"/>
              </a:rPr>
              <a:t>に介護予防・生活支援サービス</a:t>
            </a:r>
            <a:r>
              <a:rPr lang="ja-JP" altLang="en-US" sz="1000" dirty="0" smtClean="0">
                <a:solidFill>
                  <a:srgbClr val="000000"/>
                </a:solidFill>
                <a:latin typeface="Times New Roman" pitchFamily="18" charset="0"/>
              </a:rPr>
              <a:t>事業の対象外と判断できる場合</a:t>
            </a:r>
            <a:endParaRPr lang="ja-JP" altLang="en-US" sz="1000" dirty="0">
              <a:solidFill>
                <a:srgbClr val="000000"/>
              </a:solidFill>
              <a:latin typeface="Times New Roman" pitchFamily="18" charset="0"/>
            </a:endParaRPr>
          </a:p>
        </p:txBody>
      </p:sp>
      <p:sp>
        <p:nvSpPr>
          <p:cNvPr id="95" name="Line 45"/>
          <p:cNvSpPr>
            <a:spLocks noChangeShapeType="1"/>
          </p:cNvSpPr>
          <p:nvPr/>
        </p:nvSpPr>
        <p:spPr bwMode="auto">
          <a:xfrm>
            <a:off x="2157268" y="2269750"/>
            <a:ext cx="2263" cy="406800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6" name="Line 45"/>
          <p:cNvSpPr>
            <a:spLocks noChangeShapeType="1"/>
          </p:cNvSpPr>
          <p:nvPr/>
        </p:nvSpPr>
        <p:spPr bwMode="auto">
          <a:xfrm>
            <a:off x="5283199" y="5730656"/>
            <a:ext cx="0" cy="588314"/>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8" name="Line 12"/>
          <p:cNvSpPr>
            <a:spLocks noChangeShapeType="1"/>
          </p:cNvSpPr>
          <p:nvPr/>
        </p:nvSpPr>
        <p:spPr bwMode="auto">
          <a:xfrm flipV="1">
            <a:off x="5296646" y="3762226"/>
            <a:ext cx="6914" cy="1003336"/>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0" name="Line 29"/>
          <p:cNvSpPr>
            <a:spLocks noChangeShapeType="1"/>
          </p:cNvSpPr>
          <p:nvPr/>
        </p:nvSpPr>
        <p:spPr bwMode="auto">
          <a:xfrm>
            <a:off x="5283205" y="3762872"/>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2" name="Line 29"/>
          <p:cNvSpPr>
            <a:spLocks noChangeShapeType="1"/>
          </p:cNvSpPr>
          <p:nvPr/>
        </p:nvSpPr>
        <p:spPr bwMode="auto">
          <a:xfrm>
            <a:off x="5290486" y="4765562"/>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3" name="Line 22"/>
          <p:cNvSpPr>
            <a:spLocks noChangeShapeType="1"/>
          </p:cNvSpPr>
          <p:nvPr/>
        </p:nvSpPr>
        <p:spPr bwMode="auto">
          <a:xfrm flipV="1">
            <a:off x="5139207" y="4078151"/>
            <a:ext cx="144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1" name="Rectangle 56"/>
          <p:cNvSpPr>
            <a:spLocks noChangeArrowheads="1"/>
          </p:cNvSpPr>
          <p:nvPr/>
        </p:nvSpPr>
        <p:spPr bwMode="auto">
          <a:xfrm>
            <a:off x="4225716" y="5028016"/>
            <a:ext cx="969487" cy="400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smtClean="0">
                <a:latin typeface="+mn-ea"/>
              </a:rPr>
              <a:t>(</a:t>
            </a:r>
            <a:r>
              <a:rPr lang="ja-JP" altLang="en-US" sz="1000" dirty="0" smtClean="0">
                <a:latin typeface="+mn-ea"/>
              </a:rPr>
              <a:t>サービス</a:t>
            </a:r>
            <a:endParaRPr lang="en-US" altLang="ja-JP" sz="1000" dirty="0" smtClean="0">
              <a:latin typeface="+mn-ea"/>
            </a:endParaRPr>
          </a:p>
          <a:p>
            <a:pPr defTabSz="760413" fontAlgn="base">
              <a:spcBef>
                <a:spcPct val="0"/>
              </a:spcBef>
              <a:spcAft>
                <a:spcPct val="0"/>
              </a:spcAft>
            </a:pPr>
            <a:r>
              <a:rPr lang="ja-JP" altLang="en-US" sz="1000" dirty="0" smtClean="0">
                <a:solidFill>
                  <a:srgbClr val="000000"/>
                </a:solidFill>
                <a:latin typeface="+mn-ea"/>
              </a:rPr>
              <a:t>　事業対象者</a:t>
            </a:r>
            <a:r>
              <a:rPr lang="en-US" altLang="ja-JP" sz="1000" dirty="0" smtClean="0">
                <a:solidFill>
                  <a:srgbClr val="000000"/>
                </a:solidFill>
                <a:latin typeface="+mn-ea"/>
              </a:rPr>
              <a:t>)</a:t>
            </a:r>
          </a:p>
        </p:txBody>
      </p:sp>
      <p:sp>
        <p:nvSpPr>
          <p:cNvPr id="110" name="Rectangle 56"/>
          <p:cNvSpPr>
            <a:spLocks noChangeArrowheads="1"/>
          </p:cNvSpPr>
          <p:nvPr/>
        </p:nvSpPr>
        <p:spPr bwMode="auto">
          <a:xfrm>
            <a:off x="4119386" y="3530004"/>
            <a:ext cx="1240513" cy="246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予防給付を利用</a:t>
            </a:r>
            <a:endParaRPr lang="en-US" altLang="ja-JP" sz="1000" dirty="0" smtClean="0">
              <a:solidFill>
                <a:srgbClr val="000000"/>
              </a:solidFill>
              <a:latin typeface="Times New Roman" pitchFamily="18" charset="0"/>
            </a:endParaRPr>
          </a:p>
        </p:txBody>
      </p:sp>
      <p:sp>
        <p:nvSpPr>
          <p:cNvPr id="118" name="Line 12"/>
          <p:cNvSpPr>
            <a:spLocks noChangeShapeType="1"/>
          </p:cNvSpPr>
          <p:nvPr/>
        </p:nvSpPr>
        <p:spPr bwMode="auto">
          <a:xfrm flipV="1">
            <a:off x="6032743" y="5285560"/>
            <a:ext cx="1" cy="8904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9" name="Line 29"/>
          <p:cNvSpPr>
            <a:spLocks noChangeShapeType="1"/>
          </p:cNvSpPr>
          <p:nvPr/>
        </p:nvSpPr>
        <p:spPr bwMode="auto">
          <a:xfrm>
            <a:off x="6046754" y="5297751"/>
            <a:ext cx="36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0" name="Line 29"/>
          <p:cNvSpPr>
            <a:spLocks noChangeShapeType="1"/>
          </p:cNvSpPr>
          <p:nvPr/>
        </p:nvSpPr>
        <p:spPr bwMode="auto">
          <a:xfrm flipV="1">
            <a:off x="6032734" y="6171493"/>
            <a:ext cx="386033" cy="4487"/>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1" name="Line 22"/>
          <p:cNvSpPr>
            <a:spLocks noChangeShapeType="1"/>
          </p:cNvSpPr>
          <p:nvPr/>
        </p:nvSpPr>
        <p:spPr bwMode="auto">
          <a:xfrm flipV="1">
            <a:off x="5888918" y="5582695"/>
            <a:ext cx="1080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9" name="Line 29"/>
          <p:cNvSpPr>
            <a:spLocks noChangeShapeType="1"/>
          </p:cNvSpPr>
          <p:nvPr/>
        </p:nvSpPr>
        <p:spPr bwMode="auto">
          <a:xfrm>
            <a:off x="6209936" y="6024813"/>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134" name="グループ化 133"/>
          <p:cNvGrpSpPr/>
          <p:nvPr/>
        </p:nvGrpSpPr>
        <p:grpSpPr>
          <a:xfrm>
            <a:off x="6089442" y="5148048"/>
            <a:ext cx="100003" cy="311602"/>
            <a:chOff x="5264419" y="5419055"/>
            <a:chExt cx="100002" cy="311602"/>
          </a:xfrm>
        </p:grpSpPr>
        <p:sp>
          <p:nvSpPr>
            <p:cNvPr id="13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39"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0"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3" name="Line 12"/>
          <p:cNvSpPr>
            <a:spLocks noChangeShapeType="1"/>
          </p:cNvSpPr>
          <p:nvPr/>
        </p:nvSpPr>
        <p:spPr bwMode="auto">
          <a:xfrm flipH="1" flipV="1">
            <a:off x="6198266" y="5447602"/>
            <a:ext cx="5467" cy="576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5" name="Rectangle 56"/>
          <p:cNvSpPr>
            <a:spLocks noChangeArrowheads="1"/>
          </p:cNvSpPr>
          <p:nvPr/>
        </p:nvSpPr>
        <p:spPr bwMode="auto">
          <a:xfrm>
            <a:off x="4139010" y="4422100"/>
            <a:ext cx="1240513" cy="246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smtClean="0">
                <a:solidFill>
                  <a:srgbClr val="000000"/>
                </a:solidFill>
                <a:latin typeface="Times New Roman" pitchFamily="18" charset="0"/>
              </a:rPr>
              <a:t>※</a:t>
            </a:r>
            <a:r>
              <a:rPr lang="ja-JP" altLang="en-US" sz="1000" dirty="0" smtClean="0">
                <a:solidFill>
                  <a:srgbClr val="000000"/>
                </a:solidFill>
                <a:latin typeface="Times New Roman" pitchFamily="18" charset="0"/>
              </a:rPr>
              <a:t>事業のみ利用</a:t>
            </a:r>
            <a:endParaRPr lang="en-US" altLang="ja-JP" sz="1000" dirty="0" smtClean="0">
              <a:solidFill>
                <a:srgbClr val="000000"/>
              </a:solidFill>
              <a:latin typeface="Times New Roman" pitchFamily="18" charset="0"/>
            </a:endParaRPr>
          </a:p>
        </p:txBody>
      </p:sp>
      <p:sp>
        <p:nvSpPr>
          <p:cNvPr id="116" name="Line 18"/>
          <p:cNvSpPr>
            <a:spLocks noChangeShapeType="1"/>
          </p:cNvSpPr>
          <p:nvPr/>
        </p:nvSpPr>
        <p:spPr bwMode="auto">
          <a:xfrm flipV="1">
            <a:off x="2661481" y="2264172"/>
            <a:ext cx="230541"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2" name="Line 18"/>
          <p:cNvSpPr>
            <a:spLocks noChangeShapeType="1"/>
          </p:cNvSpPr>
          <p:nvPr/>
        </p:nvSpPr>
        <p:spPr bwMode="auto">
          <a:xfrm flipV="1">
            <a:off x="3199695" y="2248905"/>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4" name="Line 18"/>
          <p:cNvSpPr>
            <a:spLocks noChangeShapeType="1"/>
          </p:cNvSpPr>
          <p:nvPr/>
        </p:nvSpPr>
        <p:spPr bwMode="auto">
          <a:xfrm flipV="1">
            <a:off x="2699325" y="1400316"/>
            <a:ext cx="216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5" name="Line 18"/>
          <p:cNvSpPr>
            <a:spLocks noChangeShapeType="1"/>
          </p:cNvSpPr>
          <p:nvPr/>
        </p:nvSpPr>
        <p:spPr bwMode="auto">
          <a:xfrm flipV="1">
            <a:off x="3226567" y="1394333"/>
            <a:ext cx="180000"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7" name="スライド番号プレースホルダー 3"/>
          <p:cNvSpPr>
            <a:spLocks noGrp="1"/>
          </p:cNvSpPr>
          <p:nvPr>
            <p:ph type="sldNum" sz="quarter" idx="4294967295"/>
          </p:nvPr>
        </p:nvSpPr>
        <p:spPr>
          <a:xfrm>
            <a:off x="7653495" y="6550518"/>
            <a:ext cx="2311400" cy="365125"/>
          </a:xfrm>
          <a:prstGeom prst="rect">
            <a:avLst/>
          </a:prstGeom>
        </p:spPr>
        <p:txBody>
          <a:bodyPr/>
          <a:lstStyle/>
          <a:p>
            <a:pPr algn="r"/>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lgn="r"/>
              <a:t>4</a:t>
            </a:fld>
            <a:endParaRPr lang="ja-JP" altLang="en-US" sz="140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xmlns="" val="14602021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8020" y="2565288"/>
            <a:ext cx="7981584" cy="584733"/>
          </a:xfrm>
        </p:spPr>
        <p:txBody>
          <a:bodyPr wrap="none">
            <a:spAutoFit/>
          </a:bodyPr>
          <a:lstStyle/>
          <a:p>
            <a:r>
              <a:rPr lang="ja-JP" altLang="en-US" sz="3200" dirty="0" smtClean="0">
                <a:latin typeface="HG丸ｺﾞｼｯｸM-PRO" pitchFamily="50" charset="-128"/>
                <a:ea typeface="HG丸ｺﾞｼｯｸM-PRO" pitchFamily="50" charset="-128"/>
              </a:rPr>
              <a:t>　２－６　認定率の地域差の分析について</a:t>
            </a:r>
            <a:endParaRPr lang="ja-JP" altLang="en-US" sz="3200" dirty="0">
              <a:latin typeface="HG丸ｺﾞｼｯｸM-PRO" pitchFamily="50" charset="-128"/>
              <a:ea typeface="HG丸ｺﾞｼｯｸM-PRO" pitchFamily="50" charset="-128"/>
            </a:endParaRPr>
          </a:p>
        </p:txBody>
      </p:sp>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49</a:t>
            </a:fld>
            <a:endParaRPr lang="ja-JP" altLang="en-US" dirty="0">
              <a:solidFill>
                <a:prstClr val="black">
                  <a:tint val="75000"/>
                </a:prstClr>
              </a:solidFill>
            </a:endParaRPr>
          </a:p>
        </p:txBody>
      </p:sp>
      <p:sp>
        <p:nvSpPr>
          <p:cNvPr id="5" name="スライド番号プレースホルダー 3"/>
          <p:cNvSpPr txBox="1">
            <a:spLocks/>
          </p:cNvSpPr>
          <p:nvPr/>
        </p:nvSpPr>
        <p:spPr>
          <a:xfrm>
            <a:off x="7594600" y="6493222"/>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solidFill>
                  <a:prstClr val="black">
                    <a:tint val="75000"/>
                  </a:prstClr>
                </a:solidFill>
              </a:rPr>
              <a:pPr/>
              <a:t>49</a:t>
            </a:fld>
            <a:endParaRPr lang="ja-JP" altLang="en-US" dirty="0">
              <a:solidFill>
                <a:prstClr val="black">
                  <a:tint val="75000"/>
                </a:prstClr>
              </a:solidFill>
            </a:endParaRPr>
          </a:p>
        </p:txBody>
      </p:sp>
    </p:spTree>
    <p:extLst>
      <p:ext uri="{BB962C8B-B14F-4D97-AF65-F5344CB8AC3E}">
        <p14:creationId xmlns:p14="http://schemas.microsoft.com/office/powerpoint/2010/main" xmlns="" val="16381877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906000" cy="3326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rPr>
              <a:t>都道府県別にみた認定率</a:t>
            </a:r>
            <a:endParaRPr kumimoji="1" lang="ja-JP" altLang="en-US" b="1" dirty="0">
              <a:solidFill>
                <a:schemeClr val="bg1"/>
              </a:solidFill>
            </a:endParaRPr>
          </a:p>
        </p:txBody>
      </p:sp>
      <p:sp>
        <p:nvSpPr>
          <p:cNvPr id="7" name="正方形/長方形 6"/>
          <p:cNvSpPr/>
          <p:nvPr/>
        </p:nvSpPr>
        <p:spPr>
          <a:xfrm>
            <a:off x="27" y="5949280"/>
            <a:ext cx="11680586" cy="1152128"/>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bg1">
                    <a:lumMod val="50000"/>
                  </a:schemeClr>
                </a:solidFill>
                <a:latin typeface="+mj-ea"/>
                <a:ea typeface="+mj-ea"/>
              </a:rPr>
              <a:t>出典）介護保険事業状況報告（平成</a:t>
            </a:r>
            <a:r>
              <a:rPr lang="en-US" altLang="ja-JP" sz="1100" dirty="0" smtClean="0">
                <a:solidFill>
                  <a:schemeClr val="bg1">
                    <a:lumMod val="50000"/>
                  </a:schemeClr>
                </a:solidFill>
                <a:latin typeface="+mj-ea"/>
                <a:ea typeface="+mj-ea"/>
              </a:rPr>
              <a:t>24</a:t>
            </a:r>
            <a:r>
              <a:rPr lang="ja-JP" altLang="en-US" sz="1100" dirty="0" smtClean="0">
                <a:solidFill>
                  <a:schemeClr val="bg1">
                    <a:lumMod val="50000"/>
                  </a:schemeClr>
                </a:solidFill>
                <a:latin typeface="+mj-ea"/>
                <a:ea typeface="+mj-ea"/>
              </a:rPr>
              <a:t>年</a:t>
            </a:r>
            <a:r>
              <a:rPr lang="en-US" altLang="ja-JP" sz="1100" dirty="0" smtClean="0">
                <a:solidFill>
                  <a:schemeClr val="bg1">
                    <a:lumMod val="50000"/>
                  </a:schemeClr>
                </a:solidFill>
                <a:latin typeface="+mj-ea"/>
                <a:ea typeface="+mj-ea"/>
              </a:rPr>
              <a:t>12</a:t>
            </a:r>
            <a:r>
              <a:rPr lang="ja-JP" altLang="en-US" sz="1100" dirty="0" smtClean="0">
                <a:solidFill>
                  <a:schemeClr val="bg1">
                    <a:lumMod val="50000"/>
                  </a:schemeClr>
                </a:solidFill>
                <a:latin typeface="+mj-ea"/>
                <a:ea typeface="+mj-ea"/>
              </a:rPr>
              <a:t>月末時点）</a:t>
            </a:r>
            <a:endParaRPr lang="en-US" altLang="ja-JP" sz="1100" dirty="0">
              <a:solidFill>
                <a:schemeClr val="bg1">
                  <a:lumMod val="50000"/>
                </a:schemeClr>
              </a:solidFill>
              <a:latin typeface="+mj-ea"/>
              <a:ea typeface="+mj-ea"/>
            </a:endParaRPr>
          </a:p>
          <a:p>
            <a:r>
              <a:rPr kumimoji="1" lang="ja-JP" altLang="en-US" sz="1100" dirty="0" smtClean="0">
                <a:solidFill>
                  <a:schemeClr val="bg1">
                    <a:lumMod val="50000"/>
                  </a:schemeClr>
                </a:solidFill>
                <a:latin typeface="+mj-ea"/>
                <a:ea typeface="+mj-ea"/>
              </a:rPr>
              <a:t>　</a:t>
            </a:r>
            <a:r>
              <a:rPr kumimoji="1" lang="en-US" altLang="ja-JP" sz="1100" dirty="0" smtClean="0">
                <a:solidFill>
                  <a:schemeClr val="bg1">
                    <a:lumMod val="50000"/>
                  </a:schemeClr>
                </a:solidFill>
                <a:latin typeface="+mj-ea"/>
                <a:ea typeface="+mj-ea"/>
              </a:rPr>
              <a:t>※</a:t>
            </a:r>
            <a:r>
              <a:rPr kumimoji="1" lang="ja-JP" altLang="en-US" sz="1100" dirty="0" smtClean="0">
                <a:solidFill>
                  <a:schemeClr val="bg1">
                    <a:lumMod val="50000"/>
                  </a:schemeClr>
                </a:solidFill>
                <a:latin typeface="+mj-ea"/>
                <a:ea typeface="+mj-ea"/>
              </a:rPr>
              <a:t>標準偏差</a:t>
            </a:r>
            <a:r>
              <a:rPr lang="ja-JP" altLang="en-US" sz="1100" dirty="0">
                <a:solidFill>
                  <a:schemeClr val="bg1">
                    <a:lumMod val="50000"/>
                  </a:schemeClr>
                </a:solidFill>
                <a:latin typeface="+mj-ea"/>
                <a:ea typeface="+mj-ea"/>
              </a:rPr>
              <a:t>　</a:t>
            </a:r>
            <a:r>
              <a:rPr lang="ja-JP" altLang="en-US" sz="1100" dirty="0" smtClean="0">
                <a:solidFill>
                  <a:schemeClr val="bg1">
                    <a:lumMod val="50000"/>
                  </a:schemeClr>
                </a:solidFill>
                <a:latin typeface="+mj-ea"/>
                <a:ea typeface="+mj-ea"/>
              </a:rPr>
              <a:t>データ分析のバラツキの程度を</a:t>
            </a:r>
            <a:r>
              <a:rPr kumimoji="1" lang="ja-JP" altLang="en-US" sz="1100" dirty="0" smtClean="0">
                <a:solidFill>
                  <a:schemeClr val="bg1">
                    <a:lumMod val="50000"/>
                  </a:schemeClr>
                </a:solidFill>
                <a:latin typeface="+mj-ea"/>
                <a:ea typeface="+mj-ea"/>
              </a:rPr>
              <a:t>示す指標で、標準偏差が大きいとその集団のバラツキが大きい</a:t>
            </a:r>
            <a:r>
              <a:rPr lang="ja-JP" altLang="en-US" sz="1100" dirty="0" smtClean="0">
                <a:solidFill>
                  <a:schemeClr val="bg1">
                    <a:lumMod val="50000"/>
                  </a:schemeClr>
                </a:solidFill>
                <a:latin typeface="+mj-ea"/>
                <a:ea typeface="+mj-ea"/>
              </a:rPr>
              <a:t>ことを意味する。</a:t>
            </a:r>
            <a:endParaRPr lang="en-US" altLang="ja-JP" sz="1100" dirty="0" smtClean="0">
              <a:solidFill>
                <a:schemeClr val="bg1">
                  <a:lumMod val="50000"/>
                </a:schemeClr>
              </a:solidFill>
              <a:latin typeface="+mj-ea"/>
              <a:ea typeface="+mj-ea"/>
            </a:endParaRPr>
          </a:p>
          <a:p>
            <a:r>
              <a:rPr lang="ja-JP" altLang="en-US" sz="1100" dirty="0" smtClean="0">
                <a:solidFill>
                  <a:schemeClr val="bg1">
                    <a:lumMod val="50000"/>
                  </a:schemeClr>
                </a:solidFill>
                <a:latin typeface="+mj-ea"/>
                <a:ea typeface="+mj-ea"/>
              </a:rPr>
              <a:t>　</a:t>
            </a:r>
            <a:r>
              <a:rPr lang="en-US" altLang="ja-JP" sz="1100" dirty="0" smtClean="0">
                <a:solidFill>
                  <a:schemeClr val="bg1">
                    <a:lumMod val="50000"/>
                  </a:schemeClr>
                </a:solidFill>
                <a:latin typeface="+mj-ea"/>
                <a:ea typeface="+mj-ea"/>
              </a:rPr>
              <a:t>※</a:t>
            </a:r>
            <a:r>
              <a:rPr lang="ja-JP" altLang="en-US" sz="1100" dirty="0" smtClean="0">
                <a:solidFill>
                  <a:schemeClr val="bg1">
                    <a:lumMod val="50000"/>
                  </a:schemeClr>
                </a:solidFill>
                <a:latin typeface="+mj-ea"/>
                <a:ea typeface="+mj-ea"/>
              </a:rPr>
              <a:t>変動係数</a:t>
            </a:r>
            <a:r>
              <a:rPr lang="ja-JP" altLang="en-US" sz="1100" dirty="0">
                <a:solidFill>
                  <a:schemeClr val="bg1">
                    <a:lumMod val="50000"/>
                  </a:schemeClr>
                </a:solidFill>
                <a:latin typeface="+mj-ea"/>
                <a:ea typeface="+mj-ea"/>
              </a:rPr>
              <a:t>　</a:t>
            </a:r>
            <a:r>
              <a:rPr kumimoji="1" lang="ja-JP" altLang="en-US" sz="1100" dirty="0" smtClean="0">
                <a:solidFill>
                  <a:schemeClr val="bg1">
                    <a:lumMod val="50000"/>
                  </a:schemeClr>
                </a:solidFill>
                <a:latin typeface="+mj-ea"/>
                <a:ea typeface="+mj-ea"/>
              </a:rPr>
              <a:t>スケールの違いによる影響を除いたデータ分布のバラツキの程度を示す指標で、変動係数が大きいとその集団のバラツキが大きいことを意味する。</a:t>
            </a:r>
            <a:endParaRPr kumimoji="1" lang="ja-JP" altLang="en-US" sz="1100" dirty="0">
              <a:solidFill>
                <a:schemeClr val="bg1">
                  <a:lumMod val="50000"/>
                </a:schemeClr>
              </a:solidFill>
              <a:latin typeface="+mj-ea"/>
              <a:ea typeface="+mj-ea"/>
            </a:endParaRPr>
          </a:p>
        </p:txBody>
      </p:sp>
      <p:sp>
        <p:nvSpPr>
          <p:cNvPr id="2" name="角丸四角形 1"/>
          <p:cNvSpPr/>
          <p:nvPr/>
        </p:nvSpPr>
        <p:spPr>
          <a:xfrm>
            <a:off x="72043" y="404664"/>
            <a:ext cx="9779856"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smtClean="0"/>
              <a:t>○　都道府県毎の要支援・要介護認定率には地域差が認められる。</a:t>
            </a:r>
            <a:endParaRPr kumimoji="1" lang="en-US" altLang="ja-JP" dirty="0" smtClean="0"/>
          </a:p>
          <a:p>
            <a:r>
              <a:rPr lang="ja-JP" altLang="en-US" dirty="0" smtClean="0"/>
              <a:t>○　特に、要支援認定率の地域差が大きい。</a:t>
            </a:r>
            <a:endParaRPr kumimoji="1" lang="ja-JP" altLang="en-US" dirty="0"/>
          </a:p>
        </p:txBody>
      </p:sp>
      <p:pic>
        <p:nvPicPr>
          <p:cNvPr id="1028" name="Picture 4"/>
          <p:cNvPicPr>
            <a:picLocks noChangeAspect="1" noChangeArrowheads="1"/>
          </p:cNvPicPr>
          <p:nvPr/>
        </p:nvPicPr>
        <p:blipFill>
          <a:blip r:embed="rId2" cstate="print"/>
          <a:srcRect/>
          <a:stretch>
            <a:fillRect/>
          </a:stretch>
        </p:blipFill>
        <p:spPr bwMode="auto">
          <a:xfrm>
            <a:off x="54102" y="1268760"/>
            <a:ext cx="9797798" cy="4896544"/>
          </a:xfrm>
          <a:prstGeom prst="rect">
            <a:avLst/>
          </a:prstGeom>
          <a:noFill/>
          <a:ln w="9525">
            <a:noFill/>
            <a:miter lim="800000"/>
            <a:headEnd/>
            <a:tailEnd/>
          </a:ln>
          <a:effectLst/>
        </p:spPr>
      </p:pic>
      <p:sp>
        <p:nvSpPr>
          <p:cNvPr id="9" name="スライド番号プレースホルダー 1"/>
          <p:cNvSpPr>
            <a:spLocks noGrp="1"/>
          </p:cNvSpPr>
          <p:nvPr>
            <p:ph type="sldNum" sz="quarter" idx="12"/>
          </p:nvPr>
        </p:nvSpPr>
        <p:spPr>
          <a:xfrm>
            <a:off x="7612542" y="6520368"/>
            <a:ext cx="2311400" cy="365125"/>
          </a:xfrm>
        </p:spPr>
        <p:txBody>
          <a:bodyPr/>
          <a:lstStyle/>
          <a:p>
            <a:fld id="{32927FFD-3D24-4EC2-AEC8-E83A8D96C0AC}" type="slidenum">
              <a:rPr lang="ja-JP" altLang="en-US" smtClean="0">
                <a:solidFill>
                  <a:prstClr val="black">
                    <a:tint val="75000"/>
                  </a:prstClr>
                </a:solidFill>
              </a:rPr>
              <a:pPr/>
              <a:t>50</a:t>
            </a:fld>
            <a:endParaRPr lang="ja-JP" altLang="en-US" dirty="0">
              <a:solidFill>
                <a:prstClr val="black">
                  <a:tint val="75000"/>
                </a:prstClr>
              </a:solidFill>
            </a:endParaRPr>
          </a:p>
        </p:txBody>
      </p:sp>
    </p:spTree>
    <p:extLst>
      <p:ext uri="{BB962C8B-B14F-4D97-AF65-F5344CB8AC3E}">
        <p14:creationId xmlns:p14="http://schemas.microsoft.com/office/powerpoint/2010/main" xmlns="" val="27859162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21284" y="2565288"/>
            <a:ext cx="7055048" cy="584733"/>
          </a:xfrm>
        </p:spPr>
        <p:txBody>
          <a:bodyPr wrap="none">
            <a:spAutoFit/>
          </a:bodyPr>
          <a:lstStyle/>
          <a:p>
            <a:r>
              <a:rPr lang="ja-JP" altLang="en-US" sz="3200" dirty="0" smtClean="0">
                <a:latin typeface="HG丸ｺﾞｼｯｸM-PRO" pitchFamily="50" charset="-128"/>
                <a:ea typeface="HG丸ｺﾞｼｯｸM-PRO" pitchFamily="50" charset="-128"/>
              </a:rPr>
              <a:t>　２－</a:t>
            </a:r>
            <a:r>
              <a:rPr lang="en-US" altLang="ja-JP" sz="3200" dirty="0" smtClean="0">
                <a:latin typeface="HG丸ｺﾞｼｯｸM-PRO" pitchFamily="50" charset="-128"/>
                <a:ea typeface="HG丸ｺﾞｼｯｸM-PRO" pitchFamily="50" charset="-128"/>
              </a:rPr>
              <a:t>7</a:t>
            </a:r>
            <a:r>
              <a:rPr lang="ja-JP" altLang="en-US" sz="3200" dirty="0" smtClean="0">
                <a:latin typeface="HG丸ｺﾞｼｯｸM-PRO" pitchFamily="50" charset="-128"/>
                <a:ea typeface="HG丸ｺﾞｼｯｸM-PRO" pitchFamily="50" charset="-128"/>
              </a:rPr>
              <a:t>　見える化システムについて</a:t>
            </a:r>
            <a:endParaRPr lang="ja-JP" altLang="en-US" sz="3200" dirty="0">
              <a:latin typeface="HG丸ｺﾞｼｯｸM-PRO" pitchFamily="50" charset="-128"/>
              <a:ea typeface="HG丸ｺﾞｼｯｸM-PRO" pitchFamily="50" charset="-128"/>
            </a:endParaRPr>
          </a:p>
        </p:txBody>
      </p:sp>
      <p:sp>
        <p:nvSpPr>
          <p:cNvPr id="4" name="スライド番号プレースホルダー 3"/>
          <p:cNvSpPr>
            <a:spLocks noGrp="1"/>
          </p:cNvSpPr>
          <p:nvPr>
            <p:ph type="sldNum" sz="quarter" idx="12"/>
          </p:nvPr>
        </p:nvSpPr>
        <p:spPr>
          <a:xfrm>
            <a:off x="7594600" y="6493212"/>
            <a:ext cx="2311400" cy="365125"/>
          </a:xfrm>
        </p:spPr>
        <p:txBody>
          <a:bodyPr/>
          <a:lstStyle/>
          <a:p>
            <a:fld id="{D2D8002D-B5B0-4BAC-B1F6-782DDCCE6D9C}" type="slidenum">
              <a:rPr lang="ja-JP" altLang="en-US" smtClean="0">
                <a:solidFill>
                  <a:prstClr val="black">
                    <a:tint val="75000"/>
                  </a:prstClr>
                </a:solidFill>
              </a:rPr>
              <a:pPr/>
              <a:t>51</a:t>
            </a:fld>
            <a:endParaRPr lang="ja-JP" altLang="en-US" dirty="0">
              <a:solidFill>
                <a:prstClr val="black">
                  <a:tint val="75000"/>
                </a:prstClr>
              </a:solidFill>
            </a:endParaRPr>
          </a:p>
        </p:txBody>
      </p:sp>
      <p:sp>
        <p:nvSpPr>
          <p:cNvPr id="5" name="スライド番号プレースホルダー 3"/>
          <p:cNvSpPr txBox="1">
            <a:spLocks/>
          </p:cNvSpPr>
          <p:nvPr/>
        </p:nvSpPr>
        <p:spPr>
          <a:xfrm>
            <a:off x="7594600" y="6493222"/>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solidFill>
                  <a:prstClr val="black">
                    <a:tint val="75000"/>
                  </a:prstClr>
                </a:solidFill>
              </a:rPr>
              <a:pPr/>
              <a:t>51</a:t>
            </a:fld>
            <a:endParaRPr lang="ja-JP" altLang="en-US" dirty="0">
              <a:solidFill>
                <a:prstClr val="black">
                  <a:tint val="75000"/>
                </a:prstClr>
              </a:solidFill>
            </a:endParaRPr>
          </a:p>
        </p:txBody>
      </p:sp>
    </p:spTree>
    <p:extLst>
      <p:ext uri="{BB962C8B-B14F-4D97-AF65-F5344CB8AC3E}">
        <p14:creationId xmlns:p14="http://schemas.microsoft.com/office/powerpoint/2010/main" xmlns="" val="30236780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円/楕円 61"/>
          <p:cNvSpPr>
            <a:spLocks noChangeArrowheads="1"/>
          </p:cNvSpPr>
          <p:nvPr/>
        </p:nvSpPr>
        <p:spPr bwMode="auto">
          <a:xfrm>
            <a:off x="8885249" y="3996127"/>
            <a:ext cx="455612" cy="869950"/>
          </a:xfrm>
          <a:prstGeom prst="ellipse">
            <a:avLst/>
          </a:prstGeom>
          <a:solidFill>
            <a:srgbClr val="F6E8C2"/>
          </a:solidFill>
          <a:ln w="9525" algn="ctr">
            <a:solidFill>
              <a:srgbClr val="FFFFFF"/>
            </a:solidFill>
            <a:round/>
            <a:headEnd/>
            <a:tailEnd/>
          </a:ln>
        </p:spPr>
        <p:txBody>
          <a:bodyPr lIns="0" tIns="0" rIns="0" bIns="0" anchor="ctr"/>
          <a:lstStyle/>
          <a:p>
            <a:pPr algn="ctr" fontAlgn="b">
              <a:buFont typeface="Wingdings" pitchFamily="2" charset="2"/>
              <a:buNone/>
            </a:pPr>
            <a:endParaRPr lang="ja-JP" altLang="en-US" sz="1400" smtClean="0">
              <a:solidFill>
                <a:srgbClr val="000000"/>
              </a:solidFill>
              <a:latin typeface="ＭＳ Ｐゴシック" charset="-128"/>
              <a:ea typeface="ＭＳ Ｐゴシック" charset="-128"/>
            </a:endParaRPr>
          </a:p>
        </p:txBody>
      </p:sp>
      <p:sp>
        <p:nvSpPr>
          <p:cNvPr id="40" name="角丸四角形 39"/>
          <p:cNvSpPr/>
          <p:nvPr/>
        </p:nvSpPr>
        <p:spPr bwMode="auto">
          <a:xfrm>
            <a:off x="2962275" y="1325954"/>
            <a:ext cx="3359150" cy="5427663"/>
          </a:xfrm>
          <a:prstGeom prst="roundRect">
            <a:avLst>
              <a:gd name="adj" fmla="val 6215"/>
            </a:avLst>
          </a:prstGeom>
          <a:solidFill>
            <a:schemeClr val="accent3">
              <a:lumMod val="40000"/>
              <a:lumOff val="60000"/>
            </a:schemeClr>
          </a:solidFill>
          <a:ln w="6350"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a:extLst/>
        </p:spPr>
        <p:txBody>
          <a:bodyPr lIns="90000" tIns="46800" rIns="90000" bIns="46800"/>
          <a:lstStyle/>
          <a:p>
            <a:pPr algn="ctr">
              <a:defRPr/>
            </a:pPr>
            <a:endParaRPr lang="ja-JP" altLang="en-US" sz="1100" dirty="0">
              <a:solidFill>
                <a:srgbClr val="000000"/>
              </a:solidFill>
              <a:latin typeface="ＭＳ Ｐゴシック" charset="-128"/>
            </a:endParaRPr>
          </a:p>
        </p:txBody>
      </p:sp>
      <p:sp>
        <p:nvSpPr>
          <p:cNvPr id="41" name="フローチャート : 磁気ディスク 40"/>
          <p:cNvSpPr/>
          <p:nvPr/>
        </p:nvSpPr>
        <p:spPr bwMode="auto">
          <a:xfrm>
            <a:off x="3296019" y="1127515"/>
            <a:ext cx="2593535" cy="431800"/>
          </a:xfrm>
          <a:prstGeom prst="flowChartMagneticDisk">
            <a:avLst/>
          </a:prstGeom>
          <a:solidFill>
            <a:schemeClr val="bg1"/>
          </a:solidFill>
          <a:ln w="9525" cap="flat" cmpd="sng" algn="ctr">
            <a:solidFill>
              <a:schemeClr val="bg1">
                <a:lumMod val="50000"/>
              </a:schemeClr>
            </a:solidFill>
            <a:prstDash val="solid"/>
            <a:round/>
            <a:headEnd type="none" w="med" len="med"/>
            <a:tailEnd type="none" w="med" len="med"/>
          </a:ln>
          <a:effectLst/>
          <a:extLst/>
        </p:spPr>
        <p:txBody>
          <a:bodyPr lIns="0" tIns="36000" rIns="0" bIns="0"/>
          <a:lstStyle/>
          <a:p>
            <a:pPr algn="ctr">
              <a:defRPr/>
            </a:pPr>
            <a:endParaRPr lang="ja-JP" altLang="en-US" sz="1200" dirty="0">
              <a:solidFill>
                <a:srgbClr val="000000"/>
              </a:solidFill>
              <a:latin typeface="ＭＳ Ｐゴシック" pitchFamily="50" charset="-128"/>
            </a:endParaRPr>
          </a:p>
        </p:txBody>
      </p:sp>
      <p:graphicFrame>
        <p:nvGraphicFramePr>
          <p:cNvPr id="42" name="Group 324"/>
          <p:cNvGraphicFramePr>
            <a:graphicFrameLocks noGrp="1"/>
          </p:cNvGraphicFramePr>
          <p:nvPr>
            <p:extLst>
              <p:ext uri="{D42A27DB-BD31-4B8C-83A1-F6EECF244321}">
                <p14:modId xmlns:p14="http://schemas.microsoft.com/office/powerpoint/2010/main" xmlns="" val="2413017876"/>
              </p:ext>
            </p:extLst>
          </p:nvPr>
        </p:nvGraphicFramePr>
        <p:xfrm>
          <a:off x="3621090" y="4419990"/>
          <a:ext cx="2614612" cy="2243600"/>
        </p:xfrm>
        <a:graphic>
          <a:graphicData uri="http://schemas.openxmlformats.org/drawingml/2006/table">
            <a:tbl>
              <a:tblPr/>
              <a:tblGrid>
                <a:gridCol w="313372"/>
                <a:gridCol w="2301240"/>
              </a:tblGrid>
              <a:tr h="22431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データ項目　大分類</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hMerge="1">
                  <a:txBody>
                    <a:bodyPr/>
                    <a:lstStyle/>
                    <a:p>
                      <a:endParaRPr kumimoji="1" lang="ja-JP" altLang="en-US"/>
                    </a:p>
                  </a:txBody>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ＭＳ Ｐゴシック" pitchFamily="50" charset="-128"/>
                          <a:ea typeface="ＭＳ Ｐゴシック" pitchFamily="50" charset="-128"/>
                        </a:rPr>
                        <a:t>1</a:t>
                      </a:r>
                      <a:endParaRPr kumimoji="1" lang="ja-JP" altLang="en-US" sz="1000" b="0"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Ｐゴシック" pitchFamily="50" charset="-128"/>
                          <a:ea typeface="ＭＳ Ｐゴシック" pitchFamily="50" charset="-128"/>
                        </a:rPr>
                        <a:t>要介護認定情報</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ＭＳ Ｐゴシック" pitchFamily="50" charset="-128"/>
                          <a:ea typeface="ＭＳ Ｐゴシック" pitchFamily="50" charset="-128"/>
                        </a:rPr>
                        <a:t>2</a:t>
                      </a:r>
                      <a:endParaRPr kumimoji="1" lang="ja-JP" altLang="en-US" sz="1000" b="0"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smtClean="0">
                          <a:ln>
                            <a:noFill/>
                          </a:ln>
                          <a:solidFill>
                            <a:srgbClr val="000000"/>
                          </a:solidFill>
                          <a:effectLst/>
                          <a:latin typeface="ＭＳ Ｐゴシック" pitchFamily="50" charset="-128"/>
                          <a:ea typeface="ＭＳ Ｐゴシック" pitchFamily="50" charset="-128"/>
                        </a:rPr>
                        <a:t>介護保険レセプト情報</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FFFFFF"/>
                          </a:solidFill>
                          <a:effectLst/>
                          <a:latin typeface="ＭＳ Ｐゴシック" pitchFamily="50" charset="-128"/>
                          <a:ea typeface="ＭＳ Ｐゴシック" pitchFamily="50" charset="-128"/>
                        </a:rPr>
                        <a:t>3</a:t>
                      </a:r>
                      <a:endParaRPr kumimoji="1" lang="ja-JP" altLang="en-US" sz="1000" b="0"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日常生活圏域ニーズ調査情報</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4</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Ｐゴシック" pitchFamily="50" charset="-128"/>
                          <a:ea typeface="ＭＳ Ｐゴシック" pitchFamily="50" charset="-128"/>
                        </a:rPr>
                        <a:t>地域別推計人口</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5</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000000"/>
                          </a:solidFill>
                          <a:effectLst/>
                          <a:latin typeface="ＭＳ Ｐゴシック" pitchFamily="50" charset="-128"/>
                          <a:ea typeface="ＭＳ Ｐゴシック" pitchFamily="50" charset="-128"/>
                        </a:rPr>
                        <a:t>公的統計　小地域メッシュ情報</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6</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調査研究結果データ</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7</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000000"/>
                          </a:solidFill>
                          <a:effectLst/>
                          <a:latin typeface="ＭＳ Ｐゴシック" pitchFamily="50" charset="-128"/>
                          <a:ea typeface="ＭＳ Ｐゴシック" pitchFamily="50" charset="-128"/>
                        </a:rPr>
                        <a:t>医療保険レセプト情報</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8</a:t>
                      </a:r>
                      <a:endPar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施策情報</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smtClean="0">
                        <a:ln>
                          <a:noFill/>
                        </a:ln>
                        <a:solidFill>
                          <a:srgbClr val="FFFFFF"/>
                        </a:solidFill>
                        <a:effectLst/>
                        <a:latin typeface="ＭＳ Ｐゴシック" pitchFamily="50" charset="-128"/>
                        <a:ea typeface="ＭＳ Ｐゴシック" pitchFamily="50" charset="-128"/>
                      </a:endParaRP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rPr>
                        <a:t>　・・・</a:t>
                      </a:r>
                    </a:p>
                  </a:txBody>
                  <a:tcPr marL="36000" marR="36000" marT="35980" marB="35980"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bl>
          </a:graphicData>
        </a:graphic>
      </p:graphicFrame>
      <p:pic>
        <p:nvPicPr>
          <p:cNvPr id="43" name="図 6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17369" y="1052919"/>
            <a:ext cx="360363"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 name="左中かっこ 66"/>
          <p:cNvSpPr>
            <a:spLocks/>
          </p:cNvSpPr>
          <p:nvPr/>
        </p:nvSpPr>
        <p:spPr bwMode="auto">
          <a:xfrm>
            <a:off x="3500449" y="4653374"/>
            <a:ext cx="84137" cy="652463"/>
          </a:xfrm>
          <a:prstGeom prst="leftBrace">
            <a:avLst>
              <a:gd name="adj1" fmla="val 24018"/>
              <a:gd name="adj2" fmla="val 50000"/>
            </a:avLst>
          </a:prstGeom>
          <a:noFill/>
          <a:ln w="9525"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lstStyle/>
          <a:p>
            <a:endParaRPr lang="ja-JP" altLang="en-US" sz="1100" smtClean="0">
              <a:solidFill>
                <a:srgbClr val="000000"/>
              </a:solidFill>
              <a:latin typeface="Arial" charset="0"/>
              <a:ea typeface="ＭＳ Ｐゴシック" charset="-128"/>
            </a:endParaRPr>
          </a:p>
        </p:txBody>
      </p:sp>
      <p:sp>
        <p:nvSpPr>
          <p:cNvPr id="45" name="角丸四角形 67"/>
          <p:cNvSpPr>
            <a:spLocks noChangeArrowheads="1"/>
          </p:cNvSpPr>
          <p:nvPr/>
        </p:nvSpPr>
        <p:spPr bwMode="auto">
          <a:xfrm>
            <a:off x="1233488" y="2421349"/>
            <a:ext cx="1198562" cy="1223963"/>
          </a:xfrm>
          <a:prstGeom prst="roundRect">
            <a:avLst>
              <a:gd name="adj" fmla="val 7144"/>
            </a:avLst>
          </a:prstGeom>
          <a:noFill/>
          <a:ln w="6350"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lstStyle/>
          <a:p>
            <a:pPr algn="ctr"/>
            <a:r>
              <a:rPr lang="ja-JP" altLang="en-US" sz="1100" smtClean="0">
                <a:solidFill>
                  <a:srgbClr val="000000"/>
                </a:solidFill>
                <a:latin typeface="ＭＳ Ｐゴシック" charset="-128"/>
                <a:ea typeface="ＭＳ Ｐゴシック" charset="-128"/>
              </a:rPr>
              <a:t>介護保険総合</a:t>
            </a:r>
            <a:endParaRPr lang="en-US" altLang="ja-JP" sz="1100" smtClean="0">
              <a:solidFill>
                <a:srgbClr val="000000"/>
              </a:solidFill>
              <a:latin typeface="ＭＳ Ｐゴシック" charset="-128"/>
              <a:ea typeface="ＭＳ Ｐゴシック" charset="-128"/>
            </a:endParaRPr>
          </a:p>
          <a:p>
            <a:pPr algn="ctr"/>
            <a:r>
              <a:rPr lang="ja-JP" altLang="en-US" sz="1100" smtClean="0">
                <a:solidFill>
                  <a:srgbClr val="000000"/>
                </a:solidFill>
                <a:latin typeface="ＭＳ Ｐゴシック" charset="-128"/>
                <a:ea typeface="ＭＳ Ｐゴシック" charset="-128"/>
              </a:rPr>
              <a:t>データベース</a:t>
            </a:r>
            <a:endParaRPr lang="en-US" altLang="ja-JP" sz="1100" smtClean="0">
              <a:solidFill>
                <a:srgbClr val="000000"/>
              </a:solidFill>
              <a:latin typeface="ＭＳ Ｐゴシック" charset="-128"/>
              <a:ea typeface="ＭＳ Ｐゴシック" charset="-128"/>
            </a:endParaRPr>
          </a:p>
          <a:p>
            <a:pPr algn="ctr"/>
            <a:r>
              <a:rPr lang="ja-JP" altLang="en-US" sz="1100" smtClean="0">
                <a:solidFill>
                  <a:srgbClr val="000000"/>
                </a:solidFill>
                <a:latin typeface="ＭＳ Ｐゴシック" charset="-128"/>
                <a:ea typeface="ＭＳ Ｐゴシック" charset="-128"/>
              </a:rPr>
              <a:t>（老健局）</a:t>
            </a:r>
          </a:p>
        </p:txBody>
      </p:sp>
      <p:sp>
        <p:nvSpPr>
          <p:cNvPr id="46" name="正方形/長方形 68"/>
          <p:cNvSpPr>
            <a:spLocks noChangeArrowheads="1"/>
          </p:cNvSpPr>
          <p:nvPr/>
        </p:nvSpPr>
        <p:spPr bwMode="auto">
          <a:xfrm>
            <a:off x="273057" y="1700602"/>
            <a:ext cx="606424" cy="274638"/>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47" name="正方形/長方形 69"/>
          <p:cNvSpPr>
            <a:spLocks noChangeArrowheads="1"/>
          </p:cNvSpPr>
          <p:nvPr/>
        </p:nvSpPr>
        <p:spPr bwMode="auto">
          <a:xfrm>
            <a:off x="200037" y="1751413"/>
            <a:ext cx="608013" cy="276225"/>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48" name="正方形/長方形 70"/>
          <p:cNvSpPr>
            <a:spLocks noChangeArrowheads="1"/>
          </p:cNvSpPr>
          <p:nvPr/>
        </p:nvSpPr>
        <p:spPr bwMode="auto">
          <a:xfrm>
            <a:off x="71440" y="1811737"/>
            <a:ext cx="677862" cy="263525"/>
          </a:xfrm>
          <a:prstGeom prst="rect">
            <a:avLst/>
          </a:prstGeom>
          <a:solidFill>
            <a:schemeClr val="bg1"/>
          </a:solidFill>
          <a:ln w="6350" algn="ctr">
            <a:solidFill>
              <a:srgbClr val="7E7E7E"/>
            </a:solidFill>
            <a:round/>
            <a:headEnd/>
            <a:tailEnd/>
          </a:ln>
        </p:spPr>
        <p:txBody>
          <a:bodyPr lIns="90000" tIns="46800" rIns="90000" bIns="46800" anchor="ctr"/>
          <a:lstStyle/>
          <a:p>
            <a:pPr algn="ctr"/>
            <a:r>
              <a:rPr lang="ja-JP" altLang="en-US" sz="1000" dirty="0" smtClean="0">
                <a:solidFill>
                  <a:srgbClr val="000000"/>
                </a:solidFill>
                <a:latin typeface="ＭＳ Ｐゴシック" charset="-128"/>
                <a:ea typeface="ＭＳ Ｐゴシック" charset="-128"/>
              </a:rPr>
              <a:t>事業所</a:t>
            </a:r>
          </a:p>
        </p:txBody>
      </p:sp>
      <p:sp>
        <p:nvSpPr>
          <p:cNvPr id="49" name="テキスト ボックス 1"/>
          <p:cNvSpPr txBox="1">
            <a:spLocks noChangeArrowheads="1"/>
          </p:cNvSpPr>
          <p:nvPr/>
        </p:nvSpPr>
        <p:spPr bwMode="auto">
          <a:xfrm>
            <a:off x="3621097" y="1214845"/>
            <a:ext cx="1944687" cy="288925"/>
          </a:xfrm>
          <a:prstGeom prst="rect">
            <a:avLst/>
          </a:prstGeom>
          <a:noFill/>
          <a:ln w="9525" cap="flat" cmpd="sng" algn="ctr">
            <a:noFill/>
            <a:prstDash val="solid"/>
            <a:miter lim="800000"/>
            <a:headEnd type="none" w="med" len="med"/>
            <a:tailEnd type="none" w="med" len="med"/>
          </a:ln>
          <a:extLst/>
        </p:spPr>
        <p:txBody>
          <a:bodyPr wrap="none" anchor="ctr"/>
          <a:lstStyle>
            <a:lvl1pPr eaLnBrk="0" hangingPunct="0">
              <a:defRPr kumimoji="1" sz="900" b="1">
                <a:solidFill>
                  <a:schemeClr val="tx1"/>
                </a:solidFill>
                <a:latin typeface="Arial" pitchFamily="34" charset="0"/>
                <a:ea typeface="ＭＳ ゴシック" pitchFamily="49" charset="-128"/>
              </a:defRPr>
            </a:lvl1pPr>
            <a:lvl2pPr marL="742950" indent="-285750" eaLnBrk="0" hangingPunct="0">
              <a:defRPr kumimoji="1" sz="900" b="1">
                <a:solidFill>
                  <a:schemeClr val="tx1"/>
                </a:solidFill>
                <a:latin typeface="Arial" pitchFamily="34" charset="0"/>
                <a:ea typeface="ＭＳ ゴシック" pitchFamily="49" charset="-128"/>
              </a:defRPr>
            </a:lvl2pPr>
            <a:lvl3pPr marL="1143000" indent="-228600" eaLnBrk="0" hangingPunct="0">
              <a:defRPr kumimoji="1" sz="900" b="1">
                <a:solidFill>
                  <a:schemeClr val="tx1"/>
                </a:solidFill>
                <a:latin typeface="Arial" pitchFamily="34" charset="0"/>
                <a:ea typeface="ＭＳ ゴシック" pitchFamily="49" charset="-128"/>
              </a:defRPr>
            </a:lvl3pPr>
            <a:lvl4pPr marL="1600200" indent="-228600" eaLnBrk="0" hangingPunct="0">
              <a:defRPr kumimoji="1" sz="900" b="1">
                <a:solidFill>
                  <a:schemeClr val="tx1"/>
                </a:solidFill>
                <a:latin typeface="Arial" pitchFamily="34" charset="0"/>
                <a:ea typeface="ＭＳ ゴシック" pitchFamily="49" charset="-128"/>
              </a:defRPr>
            </a:lvl4pPr>
            <a:lvl5pPr marL="2057400" indent="-228600" eaLnBrk="0" hangingPunct="0">
              <a:defRPr kumimoji="1" sz="900" b="1">
                <a:solidFill>
                  <a:schemeClr val="tx1"/>
                </a:solidFill>
                <a:latin typeface="Arial" pitchFamily="34" charset="0"/>
                <a:ea typeface="ＭＳ ゴシック"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9pPr>
          </a:lstStyle>
          <a:p>
            <a:pPr algn="ctr" eaLnBrk="1" hangingPunct="1">
              <a:defRPr/>
            </a:pPr>
            <a:r>
              <a:rPr lang="ja-JP" altLang="en-US" sz="1200" dirty="0" smtClean="0">
                <a:solidFill>
                  <a:srgbClr val="000000"/>
                </a:solidFill>
                <a:latin typeface="ＭＳ Ｐゴシック"/>
                <a:ea typeface="ＭＳ Ｐゴシック"/>
              </a:rPr>
              <a:t>地域包括ケア「見える化」システム</a:t>
            </a:r>
            <a:endParaRPr lang="en-US" altLang="ja-JP" sz="1200" dirty="0" smtClean="0">
              <a:solidFill>
                <a:srgbClr val="000000"/>
              </a:solidFill>
              <a:latin typeface="ＭＳ Ｐゴシック"/>
              <a:ea typeface="ＭＳ Ｐゴシック"/>
            </a:endParaRPr>
          </a:p>
        </p:txBody>
      </p:sp>
      <p:sp>
        <p:nvSpPr>
          <p:cNvPr id="50" name="テキスト ボックス 1"/>
          <p:cNvSpPr txBox="1">
            <a:spLocks noChangeArrowheads="1"/>
          </p:cNvSpPr>
          <p:nvPr/>
        </p:nvSpPr>
        <p:spPr bwMode="auto">
          <a:xfrm>
            <a:off x="200027" y="1268802"/>
            <a:ext cx="2665414" cy="376238"/>
          </a:xfrm>
          <a:prstGeom prst="homePlate">
            <a:avLst/>
          </a:prstGeom>
          <a:solidFill>
            <a:srgbClr val="7E7E7E"/>
          </a:solidFill>
          <a:ln w="9525" cap="flat" cmpd="sng" algn="ctr">
            <a:noFill/>
            <a:prstDash val="solid"/>
            <a:miter lim="800000"/>
            <a:headEnd type="none" w="med" len="med"/>
            <a:tailEnd type="none" w="med" len="med"/>
          </a:ln>
          <a:extLst/>
        </p:spPr>
        <p:txBody>
          <a:bodyPr wrap="none" anchor="ctr"/>
          <a:lstStyle>
            <a:lvl1pPr eaLnBrk="0" hangingPunct="0">
              <a:defRPr kumimoji="1" sz="900" b="1">
                <a:solidFill>
                  <a:schemeClr val="tx1"/>
                </a:solidFill>
                <a:latin typeface="Arial" pitchFamily="34" charset="0"/>
                <a:ea typeface="ＭＳ ゴシック" pitchFamily="49" charset="-128"/>
              </a:defRPr>
            </a:lvl1pPr>
            <a:lvl2pPr marL="742950" indent="-285750" eaLnBrk="0" hangingPunct="0">
              <a:defRPr kumimoji="1" sz="900" b="1">
                <a:solidFill>
                  <a:schemeClr val="tx1"/>
                </a:solidFill>
                <a:latin typeface="Arial" pitchFamily="34" charset="0"/>
                <a:ea typeface="ＭＳ ゴシック" pitchFamily="49" charset="-128"/>
              </a:defRPr>
            </a:lvl2pPr>
            <a:lvl3pPr marL="1143000" indent="-228600" eaLnBrk="0" hangingPunct="0">
              <a:defRPr kumimoji="1" sz="900" b="1">
                <a:solidFill>
                  <a:schemeClr val="tx1"/>
                </a:solidFill>
                <a:latin typeface="Arial" pitchFamily="34" charset="0"/>
                <a:ea typeface="ＭＳ ゴシック" pitchFamily="49" charset="-128"/>
              </a:defRPr>
            </a:lvl3pPr>
            <a:lvl4pPr marL="1600200" indent="-228600" eaLnBrk="0" hangingPunct="0">
              <a:defRPr kumimoji="1" sz="900" b="1">
                <a:solidFill>
                  <a:schemeClr val="tx1"/>
                </a:solidFill>
                <a:latin typeface="Arial" pitchFamily="34" charset="0"/>
                <a:ea typeface="ＭＳ ゴシック" pitchFamily="49" charset="-128"/>
              </a:defRPr>
            </a:lvl4pPr>
            <a:lvl5pPr marL="2057400" indent="-228600" eaLnBrk="0" hangingPunct="0">
              <a:defRPr kumimoji="1" sz="900" b="1">
                <a:solidFill>
                  <a:schemeClr val="tx1"/>
                </a:solidFill>
                <a:latin typeface="Arial" pitchFamily="34" charset="0"/>
                <a:ea typeface="ＭＳ ゴシック"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9pPr>
          </a:lstStyle>
          <a:p>
            <a:pPr algn="ctr" eaLnBrk="1" hangingPunct="1">
              <a:defRPr/>
            </a:pPr>
            <a:r>
              <a:rPr lang="en-US" altLang="ja-JP" sz="1200" b="0" dirty="0" smtClean="0">
                <a:solidFill>
                  <a:srgbClr val="FFFFFF"/>
                </a:solidFill>
                <a:latin typeface="ＭＳ Ｐゴシック"/>
                <a:ea typeface="ＭＳ Ｐゴシック"/>
              </a:rPr>
              <a:t>Input</a:t>
            </a:r>
            <a:r>
              <a:rPr lang="ja-JP" altLang="en-US" sz="1200" b="0" dirty="0" smtClean="0">
                <a:solidFill>
                  <a:srgbClr val="FFFFFF"/>
                </a:solidFill>
                <a:latin typeface="ＭＳ Ｐゴシック"/>
                <a:ea typeface="ＭＳ Ｐゴシック"/>
              </a:rPr>
              <a:t>（情報入力元）</a:t>
            </a:r>
            <a:endParaRPr lang="en-US" altLang="ja-JP" sz="1200" b="0" dirty="0" smtClean="0">
              <a:solidFill>
                <a:srgbClr val="FFFFFF"/>
              </a:solidFill>
              <a:latin typeface="ＭＳ Ｐゴシック"/>
              <a:ea typeface="ＭＳ Ｐゴシック"/>
            </a:endParaRPr>
          </a:p>
        </p:txBody>
      </p:sp>
      <p:sp>
        <p:nvSpPr>
          <p:cNvPr id="51" name="正方形/長方形 74"/>
          <p:cNvSpPr>
            <a:spLocks noChangeArrowheads="1"/>
          </p:cNvSpPr>
          <p:nvPr/>
        </p:nvSpPr>
        <p:spPr bwMode="auto">
          <a:xfrm>
            <a:off x="6716715" y="2276880"/>
            <a:ext cx="2989262" cy="1641475"/>
          </a:xfrm>
          <a:prstGeom prst="rect">
            <a:avLst/>
          </a:prstGeom>
          <a:solidFill>
            <a:srgbClr val="F1DB9D"/>
          </a:solidFill>
          <a:ln w="6350" algn="ctr">
            <a:solidFill>
              <a:srgbClr val="FFFFFF"/>
            </a:solidFill>
            <a:round/>
            <a:headEnd/>
            <a:tailEnd/>
          </a:ln>
        </p:spPr>
        <p:txBody>
          <a:bodyPr lIns="90000" tIns="46800" rIns="90000" bIns="46800"/>
          <a:lstStyle/>
          <a:p>
            <a:r>
              <a:rPr lang="ja-JP" altLang="en-US" sz="1000" smtClean="0">
                <a:solidFill>
                  <a:srgbClr val="000000"/>
                </a:solidFill>
                <a:latin typeface="ＭＳ Ｐゴシック" charset="-128"/>
                <a:ea typeface="ＭＳ Ｐゴシック" charset="-128"/>
              </a:rPr>
              <a:t>現状分析結果</a:t>
            </a:r>
            <a:endParaRPr lang="en-US" altLang="ja-JP" sz="1000" smtClean="0">
              <a:solidFill>
                <a:srgbClr val="000000"/>
              </a:solidFill>
              <a:latin typeface="ＭＳ Ｐゴシック" charset="-128"/>
              <a:ea typeface="ＭＳ Ｐゴシック" charset="-128"/>
            </a:endParaRPr>
          </a:p>
          <a:p>
            <a:endParaRPr lang="en-US" altLang="ja-JP" sz="1000" smtClean="0">
              <a:solidFill>
                <a:srgbClr val="000000"/>
              </a:solidFill>
              <a:latin typeface="ＭＳ Ｐゴシック" charset="-128"/>
              <a:ea typeface="ＭＳ Ｐゴシック" charset="-128"/>
            </a:endParaRPr>
          </a:p>
        </p:txBody>
      </p:sp>
      <p:cxnSp>
        <p:nvCxnSpPr>
          <p:cNvPr id="52" name="直線コネクタ 75"/>
          <p:cNvCxnSpPr>
            <a:cxnSpLocks noChangeShapeType="1"/>
          </p:cNvCxnSpPr>
          <p:nvPr/>
        </p:nvCxnSpPr>
        <p:spPr bwMode="auto">
          <a:xfrm flipH="1" flipV="1">
            <a:off x="7673975" y="3915165"/>
            <a:ext cx="0" cy="696912"/>
          </a:xfrm>
          <a:prstGeom prst="line">
            <a:avLst/>
          </a:prstGeom>
          <a:noFill/>
          <a:ln w="12700" algn="ctr">
            <a:solidFill>
              <a:srgbClr val="7E7E7E"/>
            </a:solidFill>
            <a:round/>
            <a:headEnd/>
            <a:tailEnd/>
          </a:ln>
          <a:extLst>
            <a:ext uri="{909E8E84-426E-40DD-AFC4-6F175D3DCCD1}">
              <a14:hiddenFill xmlns:a14="http://schemas.microsoft.com/office/drawing/2010/main" xmlns="">
                <a:noFill/>
              </a14:hiddenFill>
            </a:ext>
          </a:extLst>
        </p:spPr>
      </p:cxnSp>
      <p:sp>
        <p:nvSpPr>
          <p:cNvPr id="53" name="角丸四角形 76"/>
          <p:cNvSpPr>
            <a:spLocks noChangeArrowheads="1"/>
          </p:cNvSpPr>
          <p:nvPr/>
        </p:nvSpPr>
        <p:spPr bwMode="auto">
          <a:xfrm>
            <a:off x="6681797" y="1987954"/>
            <a:ext cx="3095625" cy="2878137"/>
          </a:xfrm>
          <a:prstGeom prst="roundRect">
            <a:avLst>
              <a:gd name="adj" fmla="val 4421"/>
            </a:avLst>
          </a:prstGeom>
          <a:noFill/>
          <a:ln w="6350"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lstStyle/>
          <a:p>
            <a:pPr algn="ctr"/>
            <a:endParaRPr lang="en-US" altLang="ja-JP" sz="1000" smtClean="0">
              <a:solidFill>
                <a:srgbClr val="000000"/>
              </a:solidFill>
              <a:latin typeface="ＭＳ Ｐゴシック" charset="-128"/>
              <a:ea typeface="ＭＳ Ｐゴシック" charset="-128"/>
            </a:endParaRPr>
          </a:p>
        </p:txBody>
      </p:sp>
      <p:sp>
        <p:nvSpPr>
          <p:cNvPr id="54" name="角丸四角形 78"/>
          <p:cNvSpPr>
            <a:spLocks noChangeArrowheads="1"/>
          </p:cNvSpPr>
          <p:nvPr/>
        </p:nvSpPr>
        <p:spPr bwMode="auto">
          <a:xfrm>
            <a:off x="241311" y="2203857"/>
            <a:ext cx="608013" cy="276225"/>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55" name="角丸四角形 79"/>
          <p:cNvSpPr>
            <a:spLocks noChangeArrowheads="1"/>
          </p:cNvSpPr>
          <p:nvPr/>
        </p:nvSpPr>
        <p:spPr bwMode="auto">
          <a:xfrm>
            <a:off x="168286" y="2256227"/>
            <a:ext cx="608013" cy="274638"/>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56" name="角丸四角形 80"/>
          <p:cNvSpPr>
            <a:spLocks noChangeArrowheads="1"/>
          </p:cNvSpPr>
          <p:nvPr/>
        </p:nvSpPr>
        <p:spPr bwMode="auto">
          <a:xfrm>
            <a:off x="57159" y="2316552"/>
            <a:ext cx="676275" cy="261938"/>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algn="ctr"/>
            <a:r>
              <a:rPr lang="ja-JP" altLang="en-US" sz="1000" dirty="0" smtClean="0">
                <a:solidFill>
                  <a:srgbClr val="000000"/>
                </a:solidFill>
                <a:latin typeface="ＭＳ Ｐゴシック" charset="-128"/>
                <a:ea typeface="ＭＳ Ｐゴシック" charset="-128"/>
              </a:rPr>
              <a:t>国保連</a:t>
            </a:r>
          </a:p>
        </p:txBody>
      </p:sp>
      <p:cxnSp>
        <p:nvCxnSpPr>
          <p:cNvPr id="57" name="直線矢印コネクタ 81"/>
          <p:cNvCxnSpPr>
            <a:cxnSpLocks noChangeShapeType="1"/>
          </p:cNvCxnSpPr>
          <p:nvPr/>
        </p:nvCxnSpPr>
        <p:spPr bwMode="auto">
          <a:xfrm>
            <a:off x="395288" y="2038740"/>
            <a:ext cx="0" cy="252412"/>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sp>
        <p:nvSpPr>
          <p:cNvPr id="58" name="角丸四角形 83"/>
          <p:cNvSpPr>
            <a:spLocks noChangeArrowheads="1"/>
          </p:cNvSpPr>
          <p:nvPr/>
        </p:nvSpPr>
        <p:spPr bwMode="auto">
          <a:xfrm>
            <a:off x="1233488" y="3772298"/>
            <a:ext cx="1198562" cy="384175"/>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lstStyle/>
          <a:p>
            <a:pPr algn="ctr"/>
            <a:r>
              <a:rPr lang="ja-JP" altLang="en-US" sz="1000" dirty="0" smtClean="0">
                <a:solidFill>
                  <a:srgbClr val="000000"/>
                </a:solidFill>
                <a:latin typeface="ＭＳ Ｐゴシック" charset="-128"/>
                <a:ea typeface="ＭＳ Ｐゴシック" charset="-128"/>
              </a:rPr>
              <a:t>市町村</a:t>
            </a:r>
          </a:p>
        </p:txBody>
      </p:sp>
      <p:grpSp>
        <p:nvGrpSpPr>
          <p:cNvPr id="59" name="グループ化 3"/>
          <p:cNvGrpSpPr>
            <a:grpSpLocks/>
          </p:cNvGrpSpPr>
          <p:nvPr/>
        </p:nvGrpSpPr>
        <p:grpSpPr bwMode="auto">
          <a:xfrm>
            <a:off x="415934" y="2578512"/>
            <a:ext cx="817563" cy="777875"/>
            <a:chOff x="415925" y="3035300"/>
            <a:chExt cx="817563" cy="338138"/>
          </a:xfrm>
        </p:grpSpPr>
        <p:cxnSp>
          <p:nvCxnSpPr>
            <p:cNvPr id="60" name="直線矢印コネクタ 84"/>
            <p:cNvCxnSpPr>
              <a:cxnSpLocks noChangeShapeType="1"/>
            </p:cNvCxnSpPr>
            <p:nvPr/>
          </p:nvCxnSpPr>
          <p:spPr bwMode="auto">
            <a:xfrm flipV="1">
              <a:off x="415925" y="3371850"/>
              <a:ext cx="817563" cy="1588"/>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cxnSp>
          <p:nvCxnSpPr>
            <p:cNvPr id="61" name="直線矢印コネクタ 85"/>
            <p:cNvCxnSpPr>
              <a:cxnSpLocks noChangeShapeType="1"/>
            </p:cNvCxnSpPr>
            <p:nvPr/>
          </p:nvCxnSpPr>
          <p:spPr bwMode="auto">
            <a:xfrm>
              <a:off x="415925" y="3035300"/>
              <a:ext cx="0" cy="338138"/>
            </a:xfrm>
            <a:prstGeom prst="straightConnector1">
              <a:avLst/>
            </a:prstGeom>
            <a:noFill/>
            <a:ln w="9525" algn="ctr">
              <a:solidFill>
                <a:srgbClr val="7E7E7E"/>
              </a:solidFill>
              <a:round/>
              <a:headEnd/>
              <a:tailEnd/>
            </a:ln>
            <a:extLst>
              <a:ext uri="{909E8E84-426E-40DD-AFC4-6F175D3DCCD1}">
                <a14:hiddenFill xmlns:a14="http://schemas.microsoft.com/office/drawing/2010/main" xmlns="">
                  <a:noFill/>
                </a14:hiddenFill>
              </a:ext>
            </a:extLst>
          </p:spPr>
        </p:cxnSp>
      </p:grpSp>
      <p:sp>
        <p:nvSpPr>
          <p:cNvPr id="62" name="テキスト ボックス 1"/>
          <p:cNvSpPr txBox="1">
            <a:spLocks noChangeArrowheads="1"/>
          </p:cNvSpPr>
          <p:nvPr/>
        </p:nvSpPr>
        <p:spPr bwMode="auto">
          <a:xfrm>
            <a:off x="415936" y="3088077"/>
            <a:ext cx="828675" cy="287338"/>
          </a:xfrm>
          <a:prstGeom prst="rect">
            <a:avLst/>
          </a:prstGeom>
          <a:noFill/>
          <a:ln w="9525" cap="flat" cmpd="sng" algn="ctr">
            <a:noFill/>
            <a:prstDash val="solid"/>
            <a:miter lim="800000"/>
            <a:headEnd type="none" w="med" len="med"/>
            <a:tailEnd type="none" w="med" len="med"/>
          </a:ln>
          <a:extLst/>
        </p:spPr>
        <p:txBody>
          <a:bodyPr wrap="none" anchor="ctr"/>
          <a:lstStyle>
            <a:lvl1pPr eaLnBrk="0" hangingPunct="0">
              <a:defRPr kumimoji="1" sz="900" b="1">
                <a:solidFill>
                  <a:schemeClr val="tx1"/>
                </a:solidFill>
                <a:latin typeface="Arial" pitchFamily="34" charset="0"/>
                <a:ea typeface="ＭＳ ゴシック" pitchFamily="49" charset="-128"/>
              </a:defRPr>
            </a:lvl1pPr>
            <a:lvl2pPr marL="742950" indent="-285750" eaLnBrk="0" hangingPunct="0">
              <a:defRPr kumimoji="1" sz="900" b="1">
                <a:solidFill>
                  <a:schemeClr val="tx1"/>
                </a:solidFill>
                <a:latin typeface="Arial" pitchFamily="34" charset="0"/>
                <a:ea typeface="ＭＳ ゴシック" pitchFamily="49" charset="-128"/>
              </a:defRPr>
            </a:lvl2pPr>
            <a:lvl3pPr marL="1143000" indent="-228600" eaLnBrk="0" hangingPunct="0">
              <a:defRPr kumimoji="1" sz="900" b="1">
                <a:solidFill>
                  <a:schemeClr val="tx1"/>
                </a:solidFill>
                <a:latin typeface="Arial" pitchFamily="34" charset="0"/>
                <a:ea typeface="ＭＳ ゴシック" pitchFamily="49" charset="-128"/>
              </a:defRPr>
            </a:lvl3pPr>
            <a:lvl4pPr marL="1600200" indent="-228600" eaLnBrk="0" hangingPunct="0">
              <a:defRPr kumimoji="1" sz="900" b="1">
                <a:solidFill>
                  <a:schemeClr val="tx1"/>
                </a:solidFill>
                <a:latin typeface="Arial" pitchFamily="34" charset="0"/>
                <a:ea typeface="ＭＳ ゴシック" pitchFamily="49" charset="-128"/>
              </a:defRPr>
            </a:lvl4pPr>
            <a:lvl5pPr marL="2057400" indent="-228600" eaLnBrk="0" hangingPunct="0">
              <a:defRPr kumimoji="1" sz="900" b="1">
                <a:solidFill>
                  <a:schemeClr val="tx1"/>
                </a:solidFill>
                <a:latin typeface="Arial" pitchFamily="34" charset="0"/>
                <a:ea typeface="ＭＳ ゴシック"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9pPr>
          </a:lstStyle>
          <a:p>
            <a:pPr eaLnBrk="1" hangingPunct="1">
              <a:defRPr/>
            </a:pPr>
            <a:r>
              <a:rPr lang="ja-JP" altLang="en-US" sz="1000" b="0" dirty="0" smtClean="0">
                <a:solidFill>
                  <a:srgbClr val="000000"/>
                </a:solidFill>
                <a:latin typeface="ＭＳ Ｐゴシック"/>
                <a:ea typeface="ＭＳ Ｐゴシック"/>
              </a:rPr>
              <a:t>介護レセプト</a:t>
            </a:r>
            <a:endParaRPr lang="ja-JP" altLang="en-US" sz="1000" b="0" dirty="0">
              <a:solidFill>
                <a:srgbClr val="000000"/>
              </a:solidFill>
              <a:latin typeface="ＭＳ Ｐゴシック"/>
              <a:ea typeface="ＭＳ Ｐゴシック"/>
            </a:endParaRPr>
          </a:p>
        </p:txBody>
      </p:sp>
      <p:sp>
        <p:nvSpPr>
          <p:cNvPr id="63" name="テキスト ボックス 1"/>
          <p:cNvSpPr txBox="1">
            <a:spLocks noChangeArrowheads="1"/>
          </p:cNvSpPr>
          <p:nvPr/>
        </p:nvSpPr>
        <p:spPr bwMode="auto">
          <a:xfrm>
            <a:off x="450158" y="3448050"/>
            <a:ext cx="828675" cy="287338"/>
          </a:xfrm>
          <a:prstGeom prst="rect">
            <a:avLst/>
          </a:prstGeom>
          <a:noFill/>
          <a:ln w="9525" cap="flat" cmpd="sng" algn="ctr">
            <a:noFill/>
            <a:prstDash val="solid"/>
            <a:miter lim="800000"/>
            <a:headEnd type="none" w="med" len="med"/>
            <a:tailEnd type="none" w="med" len="med"/>
          </a:ln>
          <a:extLst/>
        </p:spPr>
        <p:txBody>
          <a:bodyPr wrap="none" anchor="ctr"/>
          <a:lstStyle>
            <a:lvl1pPr eaLnBrk="0" hangingPunct="0">
              <a:defRPr kumimoji="1" sz="900" b="1">
                <a:solidFill>
                  <a:schemeClr val="tx1"/>
                </a:solidFill>
                <a:latin typeface="Arial" pitchFamily="34" charset="0"/>
                <a:ea typeface="ＭＳ ゴシック" pitchFamily="49" charset="-128"/>
              </a:defRPr>
            </a:lvl1pPr>
            <a:lvl2pPr marL="742950" indent="-285750" eaLnBrk="0" hangingPunct="0">
              <a:defRPr kumimoji="1" sz="900" b="1">
                <a:solidFill>
                  <a:schemeClr val="tx1"/>
                </a:solidFill>
                <a:latin typeface="Arial" pitchFamily="34" charset="0"/>
                <a:ea typeface="ＭＳ ゴシック" pitchFamily="49" charset="-128"/>
              </a:defRPr>
            </a:lvl2pPr>
            <a:lvl3pPr marL="1143000" indent="-228600" eaLnBrk="0" hangingPunct="0">
              <a:defRPr kumimoji="1" sz="900" b="1">
                <a:solidFill>
                  <a:schemeClr val="tx1"/>
                </a:solidFill>
                <a:latin typeface="Arial" pitchFamily="34" charset="0"/>
                <a:ea typeface="ＭＳ ゴシック" pitchFamily="49" charset="-128"/>
              </a:defRPr>
            </a:lvl3pPr>
            <a:lvl4pPr marL="1600200" indent="-228600" eaLnBrk="0" hangingPunct="0">
              <a:defRPr kumimoji="1" sz="900" b="1">
                <a:solidFill>
                  <a:schemeClr val="tx1"/>
                </a:solidFill>
                <a:latin typeface="Arial" pitchFamily="34" charset="0"/>
                <a:ea typeface="ＭＳ ゴシック" pitchFamily="49" charset="-128"/>
              </a:defRPr>
            </a:lvl4pPr>
            <a:lvl5pPr marL="2057400" indent="-228600" eaLnBrk="0" hangingPunct="0">
              <a:defRPr kumimoji="1" sz="900" b="1">
                <a:solidFill>
                  <a:schemeClr val="tx1"/>
                </a:solidFill>
                <a:latin typeface="Arial" pitchFamily="34" charset="0"/>
                <a:ea typeface="ＭＳ ゴシック"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9pPr>
          </a:lstStyle>
          <a:p>
            <a:pPr eaLnBrk="1" hangingPunct="1">
              <a:defRPr/>
            </a:pPr>
            <a:r>
              <a:rPr lang="ja-JP" altLang="en-US" sz="1000" b="0" dirty="0">
                <a:solidFill>
                  <a:srgbClr val="000000"/>
                </a:solidFill>
                <a:latin typeface="ＭＳ Ｐゴシック"/>
                <a:ea typeface="ＭＳ Ｐゴシック"/>
              </a:rPr>
              <a:t>認定</a:t>
            </a:r>
            <a:r>
              <a:rPr lang="ja-JP" altLang="en-US" sz="1000" b="0" dirty="0" smtClean="0">
                <a:solidFill>
                  <a:srgbClr val="000000"/>
                </a:solidFill>
                <a:latin typeface="ＭＳ Ｐゴシック"/>
                <a:ea typeface="ＭＳ Ｐゴシック"/>
              </a:rPr>
              <a:t>情報</a:t>
            </a:r>
            <a:endParaRPr lang="ja-JP" altLang="en-US" sz="1000" b="0" dirty="0">
              <a:solidFill>
                <a:srgbClr val="000000"/>
              </a:solidFill>
              <a:latin typeface="ＭＳ Ｐゴシック"/>
              <a:ea typeface="ＭＳ Ｐゴシック"/>
            </a:endParaRPr>
          </a:p>
        </p:txBody>
      </p:sp>
      <p:sp>
        <p:nvSpPr>
          <p:cNvPr id="65" name="左中かっこ 91"/>
          <p:cNvSpPr>
            <a:spLocks/>
          </p:cNvSpPr>
          <p:nvPr/>
        </p:nvSpPr>
        <p:spPr bwMode="auto">
          <a:xfrm>
            <a:off x="3500449" y="5372512"/>
            <a:ext cx="84137" cy="173037"/>
          </a:xfrm>
          <a:prstGeom prst="leftBrace">
            <a:avLst>
              <a:gd name="adj1" fmla="val 23918"/>
              <a:gd name="adj2" fmla="val 50000"/>
            </a:avLst>
          </a:prstGeom>
          <a:noFill/>
          <a:ln w="9525"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lstStyle/>
          <a:p>
            <a:endParaRPr lang="ja-JP" altLang="en-US" sz="1100" smtClean="0">
              <a:solidFill>
                <a:srgbClr val="000000"/>
              </a:solidFill>
              <a:latin typeface="Arial" charset="0"/>
              <a:ea typeface="ＭＳ Ｐゴシック" charset="-128"/>
            </a:endParaRPr>
          </a:p>
        </p:txBody>
      </p:sp>
      <p:sp>
        <p:nvSpPr>
          <p:cNvPr id="66" name="左中かっこ 93"/>
          <p:cNvSpPr>
            <a:spLocks/>
          </p:cNvSpPr>
          <p:nvPr/>
        </p:nvSpPr>
        <p:spPr bwMode="auto">
          <a:xfrm>
            <a:off x="3500449" y="5588412"/>
            <a:ext cx="84137" cy="173037"/>
          </a:xfrm>
          <a:prstGeom prst="leftBrace">
            <a:avLst>
              <a:gd name="adj1" fmla="val 23918"/>
              <a:gd name="adj2" fmla="val 50000"/>
            </a:avLst>
          </a:prstGeom>
          <a:noFill/>
          <a:ln w="9525"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lstStyle/>
          <a:p>
            <a:endParaRPr lang="ja-JP" altLang="en-US" sz="1100" smtClean="0">
              <a:solidFill>
                <a:srgbClr val="000000"/>
              </a:solidFill>
              <a:latin typeface="Arial" charset="0"/>
              <a:ea typeface="ＭＳ Ｐゴシック" charset="-128"/>
            </a:endParaRPr>
          </a:p>
        </p:txBody>
      </p:sp>
      <p:sp>
        <p:nvSpPr>
          <p:cNvPr id="67" name="左中かっこ 94"/>
          <p:cNvSpPr>
            <a:spLocks/>
          </p:cNvSpPr>
          <p:nvPr/>
        </p:nvSpPr>
        <p:spPr bwMode="auto">
          <a:xfrm>
            <a:off x="3500449" y="5804312"/>
            <a:ext cx="84137" cy="173037"/>
          </a:xfrm>
          <a:prstGeom prst="leftBrace">
            <a:avLst>
              <a:gd name="adj1" fmla="val 23918"/>
              <a:gd name="adj2" fmla="val 50000"/>
            </a:avLst>
          </a:prstGeom>
          <a:noFill/>
          <a:ln w="9525"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lstStyle/>
          <a:p>
            <a:endParaRPr lang="ja-JP" altLang="en-US" sz="1100" smtClean="0">
              <a:solidFill>
                <a:srgbClr val="000000"/>
              </a:solidFill>
              <a:latin typeface="Arial" charset="0"/>
              <a:ea typeface="ＭＳ Ｐゴシック" charset="-128"/>
            </a:endParaRPr>
          </a:p>
        </p:txBody>
      </p:sp>
      <p:sp>
        <p:nvSpPr>
          <p:cNvPr id="69" name="角丸四角形 97"/>
          <p:cNvSpPr>
            <a:spLocks noChangeArrowheads="1"/>
          </p:cNvSpPr>
          <p:nvPr/>
        </p:nvSpPr>
        <p:spPr bwMode="auto">
          <a:xfrm>
            <a:off x="1233488" y="4256499"/>
            <a:ext cx="1198562" cy="550863"/>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lstStyle/>
          <a:p>
            <a:pPr algn="ctr"/>
            <a:r>
              <a:rPr lang="ja-JP" altLang="en-US" sz="1000" dirty="0">
                <a:solidFill>
                  <a:srgbClr val="000000"/>
                </a:solidFill>
                <a:latin typeface="ＭＳ Ｐゴシック" charset="-128"/>
                <a:ea typeface="ＭＳ Ｐゴシック" charset="-128"/>
              </a:rPr>
              <a:t>人口推計</a:t>
            </a:r>
            <a:r>
              <a:rPr lang="ja-JP" altLang="en-US" sz="1000" dirty="0" smtClean="0">
                <a:solidFill>
                  <a:srgbClr val="000000"/>
                </a:solidFill>
                <a:latin typeface="ＭＳ Ｐゴシック" charset="-128"/>
                <a:ea typeface="ＭＳ Ｐゴシック" charset="-128"/>
              </a:rPr>
              <a:t>／</a:t>
            </a:r>
            <a:endParaRPr lang="en-US" altLang="ja-JP" sz="1000" dirty="0" smtClean="0">
              <a:solidFill>
                <a:srgbClr val="000000"/>
              </a:solidFill>
              <a:latin typeface="ＭＳ Ｐゴシック" charset="-128"/>
              <a:ea typeface="ＭＳ Ｐゴシック" charset="-128"/>
            </a:endParaRPr>
          </a:p>
          <a:p>
            <a:pPr algn="ctr"/>
            <a:r>
              <a:rPr lang="ja-JP" altLang="en-US" sz="1000" dirty="0" smtClean="0">
                <a:solidFill>
                  <a:srgbClr val="000000"/>
                </a:solidFill>
                <a:latin typeface="ＭＳ Ｐゴシック" charset="-128"/>
                <a:ea typeface="ＭＳ Ｐゴシック" charset="-128"/>
              </a:rPr>
              <a:t>将来推計人口</a:t>
            </a:r>
          </a:p>
        </p:txBody>
      </p:sp>
      <p:sp>
        <p:nvSpPr>
          <p:cNvPr id="70" name="角丸四角形 99"/>
          <p:cNvSpPr>
            <a:spLocks noChangeArrowheads="1"/>
          </p:cNvSpPr>
          <p:nvPr/>
        </p:nvSpPr>
        <p:spPr bwMode="auto">
          <a:xfrm>
            <a:off x="1233488" y="4907352"/>
            <a:ext cx="1198562" cy="382588"/>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lstStyle/>
          <a:p>
            <a:pPr algn="ctr"/>
            <a:r>
              <a:rPr lang="ja-JP" altLang="en-US" sz="1000" smtClean="0">
                <a:solidFill>
                  <a:srgbClr val="000000"/>
                </a:solidFill>
                <a:latin typeface="ＭＳ Ｐゴシック" charset="-128"/>
                <a:ea typeface="ＭＳ Ｐゴシック" charset="-128"/>
              </a:rPr>
              <a:t>国勢調査等</a:t>
            </a:r>
            <a:endParaRPr lang="en-US" altLang="ja-JP" sz="1000" smtClean="0">
              <a:solidFill>
                <a:srgbClr val="000000"/>
              </a:solidFill>
              <a:latin typeface="ＭＳ Ｐゴシック" charset="-128"/>
              <a:ea typeface="ＭＳ Ｐゴシック" charset="-128"/>
            </a:endParaRPr>
          </a:p>
          <a:p>
            <a:pPr algn="ctr"/>
            <a:r>
              <a:rPr lang="ja-JP" altLang="en-US" sz="1000" smtClean="0">
                <a:solidFill>
                  <a:srgbClr val="000000"/>
                </a:solidFill>
                <a:latin typeface="ＭＳ Ｐゴシック" charset="-128"/>
                <a:ea typeface="ＭＳ Ｐゴシック" charset="-128"/>
              </a:rPr>
              <a:t>公的統計情報</a:t>
            </a:r>
            <a:endParaRPr lang="en-US" altLang="ja-JP" sz="1000" smtClean="0">
              <a:solidFill>
                <a:srgbClr val="000000"/>
              </a:solidFill>
              <a:latin typeface="ＭＳ Ｐゴシック" charset="-128"/>
              <a:ea typeface="ＭＳ Ｐゴシック" charset="-128"/>
            </a:endParaRPr>
          </a:p>
        </p:txBody>
      </p:sp>
      <p:grpSp>
        <p:nvGrpSpPr>
          <p:cNvPr id="71" name="グループ化 4"/>
          <p:cNvGrpSpPr>
            <a:grpSpLocks/>
          </p:cNvGrpSpPr>
          <p:nvPr/>
        </p:nvGrpSpPr>
        <p:grpSpPr bwMode="auto">
          <a:xfrm>
            <a:off x="411163" y="3500827"/>
            <a:ext cx="833437" cy="488950"/>
            <a:chOff x="411163" y="3212976"/>
            <a:chExt cx="833437" cy="595313"/>
          </a:xfrm>
        </p:grpSpPr>
        <p:cxnSp>
          <p:nvCxnSpPr>
            <p:cNvPr id="72" name="直線矢印コネクタ 87"/>
            <p:cNvCxnSpPr>
              <a:cxnSpLocks noChangeShapeType="1"/>
            </p:cNvCxnSpPr>
            <p:nvPr/>
          </p:nvCxnSpPr>
          <p:spPr bwMode="auto">
            <a:xfrm>
              <a:off x="415925" y="3212976"/>
              <a:ext cx="817563" cy="0"/>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cxnSp>
          <p:nvCxnSpPr>
            <p:cNvPr id="73" name="直線矢印コネクタ 89"/>
            <p:cNvCxnSpPr>
              <a:cxnSpLocks noChangeShapeType="1"/>
            </p:cNvCxnSpPr>
            <p:nvPr/>
          </p:nvCxnSpPr>
          <p:spPr bwMode="auto">
            <a:xfrm>
              <a:off x="422275" y="3228851"/>
              <a:ext cx="0" cy="579438"/>
            </a:xfrm>
            <a:prstGeom prst="straightConnector1">
              <a:avLst/>
            </a:prstGeom>
            <a:noFill/>
            <a:ln w="9525" algn="ctr">
              <a:solidFill>
                <a:srgbClr val="7E7E7E"/>
              </a:solidFill>
              <a:round/>
              <a:headEnd/>
              <a:tailEnd/>
            </a:ln>
            <a:extLst>
              <a:ext uri="{909E8E84-426E-40DD-AFC4-6F175D3DCCD1}">
                <a14:hiddenFill xmlns:a14="http://schemas.microsoft.com/office/drawing/2010/main" xmlns="">
                  <a:noFill/>
                </a14:hiddenFill>
              </a:ext>
            </a:extLst>
          </p:spPr>
        </p:cxnSp>
        <p:cxnSp>
          <p:nvCxnSpPr>
            <p:cNvPr id="74" name="直線矢印コネクタ 101"/>
            <p:cNvCxnSpPr>
              <a:cxnSpLocks noChangeShapeType="1"/>
            </p:cNvCxnSpPr>
            <p:nvPr/>
          </p:nvCxnSpPr>
          <p:spPr bwMode="auto">
            <a:xfrm>
              <a:off x="411163" y="3808289"/>
              <a:ext cx="833437" cy="0"/>
            </a:xfrm>
            <a:prstGeom prst="straightConnector1">
              <a:avLst/>
            </a:prstGeom>
            <a:noFill/>
            <a:ln w="9525" algn="ctr">
              <a:solidFill>
                <a:srgbClr val="7E7E7E"/>
              </a:solidFill>
              <a:round/>
              <a:headEnd/>
              <a:tailEnd/>
            </a:ln>
            <a:extLst>
              <a:ext uri="{909E8E84-426E-40DD-AFC4-6F175D3DCCD1}">
                <a14:hiddenFill xmlns:a14="http://schemas.microsoft.com/office/drawing/2010/main" xmlns="">
                  <a:noFill/>
                </a14:hiddenFill>
              </a:ext>
            </a:extLst>
          </p:spPr>
        </p:cxnSp>
      </p:grpSp>
      <p:sp>
        <p:nvSpPr>
          <p:cNvPr id="75" name="テキスト ボックス 1"/>
          <p:cNvSpPr txBox="1">
            <a:spLocks noChangeArrowheads="1"/>
          </p:cNvSpPr>
          <p:nvPr/>
        </p:nvSpPr>
        <p:spPr bwMode="auto">
          <a:xfrm>
            <a:off x="6608773" y="1268802"/>
            <a:ext cx="3168650" cy="376238"/>
          </a:xfrm>
          <a:prstGeom prst="homePlate">
            <a:avLst/>
          </a:prstGeom>
          <a:solidFill>
            <a:srgbClr val="7E7E7E"/>
          </a:solidFill>
          <a:ln w="9525" cap="flat" cmpd="sng" algn="ctr">
            <a:noFill/>
            <a:prstDash val="solid"/>
            <a:miter lim="800000"/>
            <a:headEnd type="none" w="med" len="med"/>
            <a:tailEnd type="none" w="med" len="med"/>
          </a:ln>
          <a:extLst/>
        </p:spPr>
        <p:txBody>
          <a:bodyPr wrap="none" anchor="ctr"/>
          <a:lstStyle>
            <a:lvl1pPr eaLnBrk="0" hangingPunct="0">
              <a:defRPr kumimoji="1" sz="900" b="1">
                <a:solidFill>
                  <a:schemeClr val="tx1"/>
                </a:solidFill>
                <a:latin typeface="Arial" pitchFamily="34" charset="0"/>
                <a:ea typeface="ＭＳ ゴシック" pitchFamily="49" charset="-128"/>
              </a:defRPr>
            </a:lvl1pPr>
            <a:lvl2pPr marL="742950" indent="-285750" eaLnBrk="0" hangingPunct="0">
              <a:defRPr kumimoji="1" sz="900" b="1">
                <a:solidFill>
                  <a:schemeClr val="tx1"/>
                </a:solidFill>
                <a:latin typeface="Arial" pitchFamily="34" charset="0"/>
                <a:ea typeface="ＭＳ ゴシック" pitchFamily="49" charset="-128"/>
              </a:defRPr>
            </a:lvl2pPr>
            <a:lvl3pPr marL="1143000" indent="-228600" eaLnBrk="0" hangingPunct="0">
              <a:defRPr kumimoji="1" sz="900" b="1">
                <a:solidFill>
                  <a:schemeClr val="tx1"/>
                </a:solidFill>
                <a:latin typeface="Arial" pitchFamily="34" charset="0"/>
                <a:ea typeface="ＭＳ ゴシック" pitchFamily="49" charset="-128"/>
              </a:defRPr>
            </a:lvl3pPr>
            <a:lvl4pPr marL="1600200" indent="-228600" eaLnBrk="0" hangingPunct="0">
              <a:defRPr kumimoji="1" sz="900" b="1">
                <a:solidFill>
                  <a:schemeClr val="tx1"/>
                </a:solidFill>
                <a:latin typeface="Arial" pitchFamily="34" charset="0"/>
                <a:ea typeface="ＭＳ ゴシック" pitchFamily="49" charset="-128"/>
              </a:defRPr>
            </a:lvl4pPr>
            <a:lvl5pPr marL="2057400" indent="-228600" eaLnBrk="0" hangingPunct="0">
              <a:defRPr kumimoji="1" sz="900" b="1">
                <a:solidFill>
                  <a:schemeClr val="tx1"/>
                </a:solidFill>
                <a:latin typeface="Arial" pitchFamily="34" charset="0"/>
                <a:ea typeface="ＭＳ ゴシック" pitchFamily="49" charset="-128"/>
              </a:defRPr>
            </a:lvl5pPr>
            <a:lvl6pPr marL="25146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6pPr>
            <a:lvl7pPr marL="29718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7pPr>
            <a:lvl8pPr marL="34290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8pPr>
            <a:lvl9pPr marL="3886200" indent="-228600" eaLnBrk="0" fontAlgn="base" hangingPunct="0">
              <a:spcBef>
                <a:spcPct val="0"/>
              </a:spcBef>
              <a:spcAft>
                <a:spcPct val="0"/>
              </a:spcAft>
              <a:defRPr kumimoji="1" sz="900" b="1">
                <a:solidFill>
                  <a:schemeClr val="tx1"/>
                </a:solidFill>
                <a:latin typeface="Arial" pitchFamily="34" charset="0"/>
                <a:ea typeface="ＭＳ ゴシック" pitchFamily="49" charset="-128"/>
              </a:defRPr>
            </a:lvl9pPr>
          </a:lstStyle>
          <a:p>
            <a:pPr algn="ctr" eaLnBrk="1" hangingPunct="1">
              <a:defRPr/>
            </a:pPr>
            <a:r>
              <a:rPr lang="en-US" altLang="ja-JP" sz="1200" b="0" dirty="0" smtClean="0">
                <a:solidFill>
                  <a:srgbClr val="FFFFFF"/>
                </a:solidFill>
                <a:latin typeface="ＭＳ Ｐゴシック"/>
                <a:ea typeface="ＭＳ Ｐゴシック"/>
              </a:rPr>
              <a:t>Output</a:t>
            </a:r>
            <a:r>
              <a:rPr lang="ja-JP" altLang="en-US" sz="1200" b="0" dirty="0" smtClean="0">
                <a:solidFill>
                  <a:srgbClr val="FFFFFF"/>
                </a:solidFill>
                <a:latin typeface="ＭＳ Ｐゴシック"/>
                <a:ea typeface="ＭＳ Ｐゴシック"/>
              </a:rPr>
              <a:t>（情報</a:t>
            </a:r>
            <a:r>
              <a:rPr lang="ja-JP" altLang="en-US" sz="1200" b="0" dirty="0">
                <a:solidFill>
                  <a:srgbClr val="FFFFFF"/>
                </a:solidFill>
                <a:latin typeface="ＭＳ Ｐゴシック"/>
                <a:ea typeface="ＭＳ Ｐゴシック"/>
              </a:rPr>
              <a:t>利活用</a:t>
            </a:r>
            <a:r>
              <a:rPr lang="ja-JP" altLang="en-US" sz="1200" b="0" dirty="0" smtClean="0">
                <a:solidFill>
                  <a:srgbClr val="FFFFFF"/>
                </a:solidFill>
                <a:latin typeface="ＭＳ Ｐゴシック"/>
                <a:ea typeface="ＭＳ Ｐゴシック"/>
              </a:rPr>
              <a:t>）</a:t>
            </a:r>
            <a:endParaRPr lang="en-US" altLang="ja-JP" sz="1200" b="0" dirty="0" smtClean="0">
              <a:solidFill>
                <a:srgbClr val="FFFFFF"/>
              </a:solidFill>
              <a:latin typeface="ＭＳ Ｐゴシック"/>
              <a:ea typeface="ＭＳ Ｐゴシック"/>
            </a:endParaRPr>
          </a:p>
        </p:txBody>
      </p:sp>
      <p:sp>
        <p:nvSpPr>
          <p:cNvPr id="76" name="角丸四角形 119"/>
          <p:cNvSpPr>
            <a:spLocks noChangeArrowheads="1"/>
          </p:cNvSpPr>
          <p:nvPr/>
        </p:nvSpPr>
        <p:spPr bwMode="auto">
          <a:xfrm>
            <a:off x="7642234" y="1700602"/>
            <a:ext cx="1198563" cy="382588"/>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77" name="角丸四角形 120"/>
          <p:cNvSpPr>
            <a:spLocks noChangeArrowheads="1"/>
          </p:cNvSpPr>
          <p:nvPr/>
        </p:nvSpPr>
        <p:spPr bwMode="auto">
          <a:xfrm>
            <a:off x="7562852" y="1772050"/>
            <a:ext cx="1200150" cy="384175"/>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78" name="角丸四角形 121"/>
          <p:cNvSpPr>
            <a:spLocks noChangeArrowheads="1"/>
          </p:cNvSpPr>
          <p:nvPr/>
        </p:nvSpPr>
        <p:spPr bwMode="auto">
          <a:xfrm>
            <a:off x="7499359" y="1845070"/>
            <a:ext cx="1198563" cy="382587"/>
          </a:xfrm>
          <a:prstGeom prst="roundRect">
            <a:avLst>
              <a:gd name="adj" fmla="val 16667"/>
            </a:avLst>
          </a:prstGeom>
          <a:solidFill>
            <a:schemeClr val="bg1"/>
          </a:solidFill>
          <a:ln w="6350" algn="ctr">
            <a:solidFill>
              <a:srgbClr val="7E7E7E"/>
            </a:solidFill>
            <a:round/>
            <a:headEnd/>
            <a:tailEnd/>
          </a:ln>
        </p:spPr>
        <p:txBody>
          <a:bodyPr lIns="90000" tIns="46800" rIns="90000" bIns="46800" anchor="ctr"/>
          <a:lstStyle/>
          <a:p>
            <a:pPr algn="ctr"/>
            <a:r>
              <a:rPr lang="ja-JP" altLang="en-US" sz="1000" dirty="0" smtClean="0">
                <a:solidFill>
                  <a:srgbClr val="000000"/>
                </a:solidFill>
                <a:latin typeface="ＭＳ Ｐゴシック" charset="-128"/>
                <a:ea typeface="ＭＳ Ｐゴシック" charset="-128"/>
              </a:rPr>
              <a:t>都道府県・市町村</a:t>
            </a:r>
          </a:p>
        </p:txBody>
      </p:sp>
      <p:pic>
        <p:nvPicPr>
          <p:cNvPr id="7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13552" y="2505465"/>
            <a:ext cx="1658938" cy="132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16886" y="2613437"/>
            <a:ext cx="1590675" cy="1277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 name="正方形/長方形 124"/>
          <p:cNvSpPr>
            <a:spLocks noChangeArrowheads="1"/>
          </p:cNvSpPr>
          <p:nvPr/>
        </p:nvSpPr>
        <p:spPr bwMode="auto">
          <a:xfrm>
            <a:off x="9258309" y="4078677"/>
            <a:ext cx="517525"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lgn="ctr">
                <a:solidFill>
                  <a:srgbClr val="000000"/>
                </a:solidFill>
                <a:round/>
                <a:headEnd/>
                <a:tailEnd/>
              </a14:hiddenLine>
            </a:ext>
          </a:extLst>
        </p:spPr>
        <p:txBody>
          <a:bodyPr lIns="90000" tIns="46800" rIns="90000" bIns="46800"/>
          <a:lstStyle/>
          <a:p>
            <a:r>
              <a:rPr lang="ja-JP" altLang="en-US" sz="1000" smtClean="0">
                <a:solidFill>
                  <a:srgbClr val="000000"/>
                </a:solidFill>
                <a:latin typeface="ＭＳ Ｐゴシック" charset="-128"/>
                <a:ea typeface="ＭＳ Ｐゴシック" charset="-128"/>
              </a:rPr>
              <a:t>施策</a:t>
            </a:r>
            <a:endParaRPr lang="en-US" altLang="ja-JP" sz="1000" smtClean="0">
              <a:solidFill>
                <a:srgbClr val="000000"/>
              </a:solidFill>
              <a:latin typeface="ＭＳ Ｐゴシック" charset="-128"/>
              <a:ea typeface="ＭＳ Ｐゴシック" charset="-128"/>
            </a:endParaRPr>
          </a:p>
        </p:txBody>
      </p:sp>
      <p:sp>
        <p:nvSpPr>
          <p:cNvPr id="82" name="正方形/長方形 125"/>
          <p:cNvSpPr>
            <a:spLocks noChangeArrowheads="1"/>
          </p:cNvSpPr>
          <p:nvPr/>
        </p:nvSpPr>
        <p:spPr bwMode="auto">
          <a:xfrm>
            <a:off x="9258309" y="4531115"/>
            <a:ext cx="517525" cy="31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lgn="ctr">
                <a:solidFill>
                  <a:srgbClr val="000000"/>
                </a:solidFill>
                <a:round/>
                <a:headEnd/>
                <a:tailEnd/>
              </a14:hiddenLine>
            </a:ext>
          </a:extLst>
        </p:spPr>
        <p:txBody>
          <a:bodyPr lIns="90000" tIns="46800" rIns="90000" bIns="46800"/>
          <a:lstStyle/>
          <a:p>
            <a:r>
              <a:rPr lang="ja-JP" altLang="en-US" sz="1000" smtClean="0">
                <a:solidFill>
                  <a:srgbClr val="000000"/>
                </a:solidFill>
                <a:latin typeface="ＭＳ Ｐゴシック" charset="-128"/>
                <a:ea typeface="ＭＳ Ｐゴシック" charset="-128"/>
              </a:rPr>
              <a:t>計画</a:t>
            </a:r>
            <a:endParaRPr lang="en-US" altLang="ja-JP" sz="1000" smtClean="0">
              <a:solidFill>
                <a:srgbClr val="000000"/>
              </a:solidFill>
              <a:latin typeface="ＭＳ Ｐゴシック" charset="-128"/>
              <a:ea typeface="ＭＳ Ｐゴシック" charset="-128"/>
            </a:endParaRPr>
          </a:p>
        </p:txBody>
      </p:sp>
      <p:grpSp>
        <p:nvGrpSpPr>
          <p:cNvPr id="83" name="Group 2"/>
          <p:cNvGrpSpPr>
            <a:grpSpLocks noChangeAspect="1"/>
          </p:cNvGrpSpPr>
          <p:nvPr/>
        </p:nvGrpSpPr>
        <p:grpSpPr bwMode="auto">
          <a:xfrm>
            <a:off x="8974140" y="4437474"/>
            <a:ext cx="271462" cy="333375"/>
            <a:chOff x="2714" y="353"/>
            <a:chExt cx="3047" cy="3735"/>
          </a:xfrm>
        </p:grpSpPr>
        <p:sp>
          <p:nvSpPr>
            <p:cNvPr id="84" name="Freeform 3"/>
            <p:cNvSpPr>
              <a:spLocks noChangeAspect="1"/>
            </p:cNvSpPr>
            <p:nvPr/>
          </p:nvSpPr>
          <p:spPr bwMode="gray">
            <a:xfrm>
              <a:off x="2714" y="353"/>
              <a:ext cx="3047" cy="3735"/>
            </a:xfrm>
            <a:custGeom>
              <a:avLst/>
              <a:gdLst>
                <a:gd name="T0" fmla="*/ 1248979 w 1290"/>
                <a:gd name="T1" fmla="*/ 16324 h 1581"/>
                <a:gd name="T2" fmla="*/ 1248979 w 1290"/>
                <a:gd name="T3" fmla="*/ 15665 h 1581"/>
                <a:gd name="T4" fmla="*/ 1248979 w 1290"/>
                <a:gd name="T5" fmla="*/ 13556 h 1581"/>
                <a:gd name="T6" fmla="*/ 1247742 w 1290"/>
                <a:gd name="T7" fmla="*/ 10588 h 1581"/>
                <a:gd name="T8" fmla="*/ 1246185 w 1290"/>
                <a:gd name="T9" fmla="*/ 8689 h 1581"/>
                <a:gd name="T10" fmla="*/ 1244936 w 1290"/>
                <a:gd name="T11" fmla="*/ 6910 h 1581"/>
                <a:gd name="T12" fmla="*/ 1242012 w 1290"/>
                <a:gd name="T13" fmla="*/ 4867 h 1581"/>
                <a:gd name="T14" fmla="*/ 1239926 w 1290"/>
                <a:gd name="T15" fmla="*/ 3678 h 1581"/>
                <a:gd name="T16" fmla="*/ 1235384 w 1290"/>
                <a:gd name="T17" fmla="*/ 2925 h 1581"/>
                <a:gd name="T18" fmla="*/ 130792 w 1290"/>
                <a:gd name="T19" fmla="*/ 2925 h 1581"/>
                <a:gd name="T20" fmla="*/ 55373 w 1290"/>
                <a:gd name="T21" fmla="*/ 21399 h 1581"/>
                <a:gd name="T22" fmla="*/ 10584 w 1290"/>
                <a:gd name="T23" fmla="*/ 85345 h 1581"/>
                <a:gd name="T24" fmla="*/ 10584 w 1290"/>
                <a:gd name="T25" fmla="*/ 86255 h 1581"/>
                <a:gd name="T26" fmla="*/ 10584 w 1290"/>
                <a:gd name="T27" fmla="*/ 1514681 h 1581"/>
                <a:gd name="T28" fmla="*/ 9925 w 1290"/>
                <a:gd name="T29" fmla="*/ 1519547 h 1581"/>
                <a:gd name="T30" fmla="*/ 10584 w 1290"/>
                <a:gd name="T31" fmla="*/ 1523209 h 1581"/>
                <a:gd name="T32" fmla="*/ 24130 w 1290"/>
                <a:gd name="T33" fmla="*/ 1533968 h 1581"/>
                <a:gd name="T34" fmla="*/ 1153108 w 1290"/>
                <a:gd name="T35" fmla="*/ 1533968 h 1581"/>
                <a:gd name="T36" fmla="*/ 1165751 w 1290"/>
                <a:gd name="T37" fmla="*/ 1526176 h 1581"/>
                <a:gd name="T38" fmla="*/ 1193541 w 1290"/>
                <a:gd name="T39" fmla="*/ 1496960 h 1581"/>
                <a:gd name="T40" fmla="*/ 1233482 w 1290"/>
                <a:gd name="T41" fmla="*/ 1474647 h 1581"/>
                <a:gd name="T42" fmla="*/ 1242012 w 1290"/>
                <a:gd name="T43" fmla="*/ 1470695 h 1581"/>
                <a:gd name="T44" fmla="*/ 1248979 w 1290"/>
                <a:gd name="T45" fmla="*/ 1459211 h 1581"/>
                <a:gd name="T46" fmla="*/ 1249801 w 1290"/>
                <a:gd name="T47" fmla="*/ 1418523 h 1581"/>
                <a:gd name="T48" fmla="*/ 1249801 w 1290"/>
                <a:gd name="T49" fmla="*/ 17721 h 1581"/>
                <a:gd name="T50" fmla="*/ 1248979 w 1290"/>
                <a:gd name="T51" fmla="*/ 16324 h 15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0"/>
                <a:gd name="T79" fmla="*/ 0 h 1581"/>
                <a:gd name="T80" fmla="*/ 1290 w 1290"/>
                <a:gd name="T81" fmla="*/ 1581 h 15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0" h="1581">
                  <a:moveTo>
                    <a:pt x="1289" y="17"/>
                  </a:moveTo>
                  <a:cubicBezTo>
                    <a:pt x="1289" y="17"/>
                    <a:pt x="1289" y="16"/>
                    <a:pt x="1289" y="16"/>
                  </a:cubicBezTo>
                  <a:cubicBezTo>
                    <a:pt x="1289" y="15"/>
                    <a:pt x="1289" y="15"/>
                    <a:pt x="1289" y="14"/>
                  </a:cubicBezTo>
                  <a:cubicBezTo>
                    <a:pt x="1289" y="13"/>
                    <a:pt x="1288" y="12"/>
                    <a:pt x="1288" y="11"/>
                  </a:cubicBezTo>
                  <a:cubicBezTo>
                    <a:pt x="1288" y="10"/>
                    <a:pt x="1287" y="10"/>
                    <a:pt x="1286" y="9"/>
                  </a:cubicBezTo>
                  <a:cubicBezTo>
                    <a:pt x="1286" y="8"/>
                    <a:pt x="1285" y="7"/>
                    <a:pt x="1285" y="7"/>
                  </a:cubicBezTo>
                  <a:cubicBezTo>
                    <a:pt x="1284" y="6"/>
                    <a:pt x="1283" y="5"/>
                    <a:pt x="1282" y="5"/>
                  </a:cubicBezTo>
                  <a:cubicBezTo>
                    <a:pt x="1281" y="5"/>
                    <a:pt x="1281" y="4"/>
                    <a:pt x="1280" y="4"/>
                  </a:cubicBezTo>
                  <a:cubicBezTo>
                    <a:pt x="1278" y="3"/>
                    <a:pt x="1277" y="3"/>
                    <a:pt x="1275" y="3"/>
                  </a:cubicBezTo>
                  <a:cubicBezTo>
                    <a:pt x="135" y="3"/>
                    <a:pt x="135" y="3"/>
                    <a:pt x="135" y="3"/>
                  </a:cubicBezTo>
                  <a:cubicBezTo>
                    <a:pt x="134" y="2"/>
                    <a:pt x="105" y="0"/>
                    <a:pt x="57" y="22"/>
                  </a:cubicBezTo>
                  <a:cubicBezTo>
                    <a:pt x="0" y="48"/>
                    <a:pt x="10" y="86"/>
                    <a:pt x="11" y="88"/>
                  </a:cubicBezTo>
                  <a:cubicBezTo>
                    <a:pt x="11" y="88"/>
                    <a:pt x="11" y="89"/>
                    <a:pt x="11" y="89"/>
                  </a:cubicBezTo>
                  <a:cubicBezTo>
                    <a:pt x="11" y="1561"/>
                    <a:pt x="11" y="1561"/>
                    <a:pt x="11" y="1561"/>
                  </a:cubicBezTo>
                  <a:cubicBezTo>
                    <a:pt x="11" y="1563"/>
                    <a:pt x="10" y="1564"/>
                    <a:pt x="10" y="1566"/>
                  </a:cubicBezTo>
                  <a:cubicBezTo>
                    <a:pt x="10" y="1567"/>
                    <a:pt x="10" y="1569"/>
                    <a:pt x="11" y="1570"/>
                  </a:cubicBezTo>
                  <a:cubicBezTo>
                    <a:pt x="13" y="1576"/>
                    <a:pt x="19" y="1581"/>
                    <a:pt x="25" y="1581"/>
                  </a:cubicBezTo>
                  <a:cubicBezTo>
                    <a:pt x="1190" y="1581"/>
                    <a:pt x="1190" y="1581"/>
                    <a:pt x="1190" y="1581"/>
                  </a:cubicBezTo>
                  <a:cubicBezTo>
                    <a:pt x="1195" y="1581"/>
                    <a:pt x="1200" y="1578"/>
                    <a:pt x="1203" y="1573"/>
                  </a:cubicBezTo>
                  <a:cubicBezTo>
                    <a:pt x="1203" y="1573"/>
                    <a:pt x="1209" y="1563"/>
                    <a:pt x="1232" y="1543"/>
                  </a:cubicBezTo>
                  <a:cubicBezTo>
                    <a:pt x="1250" y="1527"/>
                    <a:pt x="1265" y="1523"/>
                    <a:pt x="1273" y="1520"/>
                  </a:cubicBezTo>
                  <a:cubicBezTo>
                    <a:pt x="1282" y="1516"/>
                    <a:pt x="1282" y="1516"/>
                    <a:pt x="1282" y="1516"/>
                  </a:cubicBezTo>
                  <a:cubicBezTo>
                    <a:pt x="1287" y="1514"/>
                    <a:pt x="1289" y="1510"/>
                    <a:pt x="1289" y="1504"/>
                  </a:cubicBezTo>
                  <a:cubicBezTo>
                    <a:pt x="1290" y="1462"/>
                    <a:pt x="1290" y="1462"/>
                    <a:pt x="1290" y="1462"/>
                  </a:cubicBezTo>
                  <a:cubicBezTo>
                    <a:pt x="1290" y="18"/>
                    <a:pt x="1290" y="18"/>
                    <a:pt x="1290" y="18"/>
                  </a:cubicBezTo>
                  <a:cubicBezTo>
                    <a:pt x="1290" y="17"/>
                    <a:pt x="1289" y="17"/>
                    <a:pt x="1289" y="17"/>
                  </a:cubicBez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85" name="Freeform 4"/>
            <p:cNvSpPr>
              <a:spLocks noChangeAspect="1"/>
            </p:cNvSpPr>
            <p:nvPr/>
          </p:nvSpPr>
          <p:spPr bwMode="gray">
            <a:xfrm>
              <a:off x="5544" y="441"/>
              <a:ext cx="146" cy="3522"/>
            </a:xfrm>
            <a:custGeom>
              <a:avLst/>
              <a:gdLst>
                <a:gd name="T0" fmla="*/ 6466 w 62"/>
                <a:gd name="T1" fmla="*/ 21394 h 1491"/>
                <a:gd name="T2" fmla="*/ 5656 w 62"/>
                <a:gd name="T3" fmla="*/ 21394 h 1491"/>
                <a:gd name="T4" fmla="*/ 3537 w 62"/>
                <a:gd name="T5" fmla="*/ 37736 h 1491"/>
                <a:gd name="T6" fmla="*/ 5656 w 62"/>
                <a:gd name="T7" fmla="*/ 48479 h 1491"/>
                <a:gd name="T8" fmla="*/ 5656 w 62"/>
                <a:gd name="T9" fmla="*/ 1445414 h 1491"/>
                <a:gd name="T10" fmla="*/ 13957 w 62"/>
                <a:gd name="T11" fmla="*/ 1437595 h 1491"/>
                <a:gd name="T12" fmla="*/ 57781 w 62"/>
                <a:gd name="T13" fmla="*/ 1411337 h 1491"/>
                <a:gd name="T14" fmla="*/ 58647 w 62"/>
                <a:gd name="T15" fmla="*/ 1380459 h 1491"/>
                <a:gd name="T16" fmla="*/ 58647 w 62"/>
                <a:gd name="T17" fmla="*/ 0 h 1491"/>
                <a:gd name="T18" fmla="*/ 6466 w 62"/>
                <a:gd name="T19" fmla="*/ 21394 h 14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1491"/>
                <a:gd name="T32" fmla="*/ 62 w 62"/>
                <a:gd name="T33" fmla="*/ 1491 h 14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1491">
                  <a:moveTo>
                    <a:pt x="7" y="22"/>
                  </a:moveTo>
                  <a:cubicBezTo>
                    <a:pt x="6" y="22"/>
                    <a:pt x="6" y="22"/>
                    <a:pt x="6" y="22"/>
                  </a:cubicBezTo>
                  <a:cubicBezTo>
                    <a:pt x="1" y="27"/>
                    <a:pt x="0" y="32"/>
                    <a:pt x="4" y="39"/>
                  </a:cubicBezTo>
                  <a:cubicBezTo>
                    <a:pt x="6" y="42"/>
                    <a:pt x="7" y="46"/>
                    <a:pt x="6" y="50"/>
                  </a:cubicBezTo>
                  <a:cubicBezTo>
                    <a:pt x="6" y="1491"/>
                    <a:pt x="6" y="1491"/>
                    <a:pt x="6" y="1491"/>
                  </a:cubicBezTo>
                  <a:cubicBezTo>
                    <a:pt x="8" y="1489"/>
                    <a:pt x="11" y="1486"/>
                    <a:pt x="15" y="1483"/>
                  </a:cubicBezTo>
                  <a:cubicBezTo>
                    <a:pt x="34" y="1466"/>
                    <a:pt x="51" y="1460"/>
                    <a:pt x="61" y="1456"/>
                  </a:cubicBezTo>
                  <a:cubicBezTo>
                    <a:pt x="61" y="1444"/>
                    <a:pt x="62" y="1424"/>
                    <a:pt x="62" y="1424"/>
                  </a:cubicBezTo>
                  <a:cubicBezTo>
                    <a:pt x="62" y="1424"/>
                    <a:pt x="62" y="87"/>
                    <a:pt x="62" y="0"/>
                  </a:cubicBezTo>
                  <a:cubicBezTo>
                    <a:pt x="43" y="5"/>
                    <a:pt x="19" y="13"/>
                    <a:pt x="7" y="22"/>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86" name="Freeform 5"/>
            <p:cNvSpPr>
              <a:spLocks noChangeAspect="1"/>
            </p:cNvSpPr>
            <p:nvPr/>
          </p:nvSpPr>
          <p:spPr bwMode="gray">
            <a:xfrm>
              <a:off x="5518" y="436"/>
              <a:ext cx="0" cy="0"/>
            </a:xfrm>
            <a:custGeom>
              <a:avLst/>
              <a:gdLst>
                <a:gd name="T0" fmla="*/ 0 60000 65536"/>
                <a:gd name="T1" fmla="*/ 0 60000 65536"/>
                <a:gd name="T2" fmla="*/ 0 60000 65536"/>
              </a:gdLst>
              <a:ahLst/>
              <a:cxnLst>
                <a:cxn ang="T0">
                  <a:pos x="0" y="0"/>
                </a:cxn>
                <a:cxn ang="T1">
                  <a:pos x="0" y="0"/>
                </a:cxn>
                <a:cxn ang="T2">
                  <a:pos x="0" y="0"/>
                </a:cxn>
              </a:cxnLst>
              <a:rect l="0" t="0" r="0" b="0"/>
              <a:pathLst>
                <a:path>
                  <a:moveTo>
                    <a:pt x="0" y="0"/>
                  </a:moveTo>
                  <a:lnTo>
                    <a:pt x="0" y="0"/>
                  </a:lnTo>
                  <a:close/>
                </a:path>
              </a:pathLst>
            </a:custGeom>
            <a:solidFill>
              <a:srgbClr val="6B894B"/>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87" name="Freeform 6"/>
            <p:cNvSpPr>
              <a:spLocks noChangeAspect="1"/>
            </p:cNvSpPr>
            <p:nvPr/>
          </p:nvSpPr>
          <p:spPr bwMode="gray">
            <a:xfrm>
              <a:off x="2818" y="429"/>
              <a:ext cx="2709" cy="87"/>
            </a:xfrm>
            <a:custGeom>
              <a:avLst/>
              <a:gdLst>
                <a:gd name="T0" fmla="*/ 87309 w 1147"/>
                <a:gd name="T1" fmla="*/ 856 h 37"/>
                <a:gd name="T2" fmla="*/ 44619 w 1147"/>
                <a:gd name="T3" fmla="*/ 8256 h 37"/>
                <a:gd name="T4" fmla="*/ 710781 w 1147"/>
                <a:gd name="T5" fmla="*/ 8256 h 37"/>
                <a:gd name="T6" fmla="*/ 718211 w 1147"/>
                <a:gd name="T7" fmla="*/ 15900 h 37"/>
                <a:gd name="T8" fmla="*/ 710781 w 1147"/>
                <a:gd name="T9" fmla="*/ 22281 h 37"/>
                <a:gd name="T10" fmla="*/ 12636 w 1147"/>
                <a:gd name="T11" fmla="*/ 22281 h 37"/>
                <a:gd name="T12" fmla="*/ 0 w 1147"/>
                <a:gd name="T13" fmla="*/ 34633 h 37"/>
                <a:gd name="T14" fmla="*/ 1089984 w 1147"/>
                <a:gd name="T15" fmla="*/ 34633 h 37"/>
                <a:gd name="T16" fmla="*/ 1089984 w 1147"/>
                <a:gd name="T17" fmla="*/ 32641 h 37"/>
                <a:gd name="T18" fmla="*/ 1106824 w 1147"/>
                <a:gd name="T19" fmla="*/ 2716 h 37"/>
                <a:gd name="T20" fmla="*/ 1110501 w 1147"/>
                <a:gd name="T21" fmla="*/ 856 h 37"/>
                <a:gd name="T22" fmla="*/ 87309 w 1147"/>
                <a:gd name="T23" fmla="*/ 856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7"/>
                <a:gd name="T37" fmla="*/ 0 h 37"/>
                <a:gd name="T38" fmla="*/ 1147 w 1147"/>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7" h="37">
                  <a:moveTo>
                    <a:pt x="90" y="1"/>
                  </a:moveTo>
                  <a:cubicBezTo>
                    <a:pt x="89" y="1"/>
                    <a:pt x="74" y="0"/>
                    <a:pt x="46" y="9"/>
                  </a:cubicBezTo>
                  <a:cubicBezTo>
                    <a:pt x="734" y="9"/>
                    <a:pt x="734" y="9"/>
                    <a:pt x="734" y="9"/>
                  </a:cubicBezTo>
                  <a:cubicBezTo>
                    <a:pt x="739" y="9"/>
                    <a:pt x="742" y="13"/>
                    <a:pt x="742" y="17"/>
                  </a:cubicBezTo>
                  <a:cubicBezTo>
                    <a:pt x="742" y="21"/>
                    <a:pt x="739" y="24"/>
                    <a:pt x="734" y="24"/>
                  </a:cubicBezTo>
                  <a:cubicBezTo>
                    <a:pt x="13" y="24"/>
                    <a:pt x="13" y="24"/>
                    <a:pt x="13" y="24"/>
                  </a:cubicBezTo>
                  <a:cubicBezTo>
                    <a:pt x="6" y="29"/>
                    <a:pt x="2" y="33"/>
                    <a:pt x="0" y="37"/>
                  </a:cubicBezTo>
                  <a:cubicBezTo>
                    <a:pt x="1126" y="37"/>
                    <a:pt x="1126" y="37"/>
                    <a:pt x="1126" y="37"/>
                  </a:cubicBezTo>
                  <a:cubicBezTo>
                    <a:pt x="1126" y="36"/>
                    <a:pt x="1126" y="36"/>
                    <a:pt x="1126" y="35"/>
                  </a:cubicBezTo>
                  <a:cubicBezTo>
                    <a:pt x="1126" y="24"/>
                    <a:pt x="1130" y="12"/>
                    <a:pt x="1143" y="3"/>
                  </a:cubicBezTo>
                  <a:cubicBezTo>
                    <a:pt x="1144" y="2"/>
                    <a:pt x="1145" y="2"/>
                    <a:pt x="1147" y="1"/>
                  </a:cubicBezTo>
                  <a:cubicBezTo>
                    <a:pt x="1002" y="1"/>
                    <a:pt x="90" y="1"/>
                    <a:pt x="90" y="1"/>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88" name="Freeform 7"/>
            <p:cNvSpPr>
              <a:spLocks noChangeAspect="1"/>
            </p:cNvSpPr>
            <p:nvPr/>
          </p:nvSpPr>
          <p:spPr bwMode="gray">
            <a:xfrm>
              <a:off x="2806" y="585"/>
              <a:ext cx="2686" cy="3434"/>
            </a:xfrm>
            <a:custGeom>
              <a:avLst/>
              <a:gdLst>
                <a:gd name="T0" fmla="*/ 1102803 w 1137"/>
                <a:gd name="T1" fmla="*/ 0 h 1454"/>
                <a:gd name="T2" fmla="*/ 1102803 w 1137"/>
                <a:gd name="T3" fmla="*/ 1407463 h 1454"/>
                <a:gd name="T4" fmla="*/ 0 w 1137"/>
                <a:gd name="T5" fmla="*/ 1407463 h 1454"/>
                <a:gd name="T6" fmla="*/ 0 w 1137"/>
                <a:gd name="T7" fmla="*/ 0 h 1454"/>
                <a:gd name="T8" fmla="*/ 1102803 w 1137"/>
                <a:gd name="T9" fmla="*/ 0 h 1454"/>
                <a:gd name="T10" fmla="*/ 0 60000 65536"/>
                <a:gd name="T11" fmla="*/ 0 60000 65536"/>
                <a:gd name="T12" fmla="*/ 0 60000 65536"/>
                <a:gd name="T13" fmla="*/ 0 60000 65536"/>
                <a:gd name="T14" fmla="*/ 0 60000 65536"/>
                <a:gd name="T15" fmla="*/ 0 w 1137"/>
                <a:gd name="T16" fmla="*/ 0 h 1454"/>
                <a:gd name="T17" fmla="*/ 1137 w 1137"/>
                <a:gd name="T18" fmla="*/ 1454 h 1454"/>
              </a:gdLst>
              <a:ahLst/>
              <a:cxnLst>
                <a:cxn ang="T10">
                  <a:pos x="T0" y="T1"/>
                </a:cxn>
                <a:cxn ang="T11">
                  <a:pos x="T2" y="T3"/>
                </a:cxn>
                <a:cxn ang="T12">
                  <a:pos x="T4" y="T5"/>
                </a:cxn>
                <a:cxn ang="T13">
                  <a:pos x="T6" y="T7"/>
                </a:cxn>
                <a:cxn ang="T14">
                  <a:pos x="T8" y="T9"/>
                </a:cxn>
              </a:cxnLst>
              <a:rect l="T15" t="T16" r="T17" b="T18"/>
              <a:pathLst>
                <a:path w="1137" h="1454">
                  <a:moveTo>
                    <a:pt x="1137" y="0"/>
                  </a:moveTo>
                  <a:cubicBezTo>
                    <a:pt x="1137" y="27"/>
                    <a:pt x="1137" y="1427"/>
                    <a:pt x="1137" y="1454"/>
                  </a:cubicBezTo>
                  <a:cubicBezTo>
                    <a:pt x="1110" y="1454"/>
                    <a:pt x="27" y="1454"/>
                    <a:pt x="0" y="1454"/>
                  </a:cubicBezTo>
                  <a:cubicBezTo>
                    <a:pt x="0" y="1427"/>
                    <a:pt x="0" y="27"/>
                    <a:pt x="0" y="0"/>
                  </a:cubicBezTo>
                  <a:cubicBezTo>
                    <a:pt x="27" y="0"/>
                    <a:pt x="1110" y="0"/>
                    <a:pt x="1137" y="0"/>
                  </a:cubicBezTo>
                  <a:close/>
                </a:path>
              </a:pathLst>
            </a:custGeom>
            <a:solidFill>
              <a:srgbClr val="ACAC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89" name="Rectangle 8"/>
            <p:cNvSpPr>
              <a:spLocks noChangeAspect="1" noChangeArrowheads="1"/>
            </p:cNvSpPr>
            <p:nvPr/>
          </p:nvSpPr>
          <p:spPr bwMode="gray">
            <a:xfrm>
              <a:off x="2880" y="585"/>
              <a:ext cx="70" cy="3434"/>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0" name="Rectangle 9"/>
            <p:cNvSpPr>
              <a:spLocks noChangeAspect="1" noChangeArrowheads="1"/>
            </p:cNvSpPr>
            <p:nvPr/>
          </p:nvSpPr>
          <p:spPr bwMode="gray">
            <a:xfrm>
              <a:off x="3269" y="1149"/>
              <a:ext cx="1760" cy="874"/>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1" name="Rectangle 10"/>
            <p:cNvSpPr>
              <a:spLocks noChangeAspect="1" noChangeArrowheads="1"/>
            </p:cNvSpPr>
            <p:nvPr/>
          </p:nvSpPr>
          <p:spPr bwMode="gray">
            <a:xfrm>
              <a:off x="3673" y="3240"/>
              <a:ext cx="950" cy="236"/>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2" name="Freeform 11"/>
            <p:cNvSpPr>
              <a:spLocks noChangeAspect="1"/>
            </p:cNvSpPr>
            <p:nvPr/>
          </p:nvSpPr>
          <p:spPr bwMode="gray">
            <a:xfrm>
              <a:off x="3673" y="3240"/>
              <a:ext cx="973" cy="260"/>
            </a:xfrm>
            <a:custGeom>
              <a:avLst/>
              <a:gdLst>
                <a:gd name="T0" fmla="*/ 379442 w 412"/>
                <a:gd name="T1" fmla="*/ 0 h 110"/>
                <a:gd name="T2" fmla="*/ 379442 w 412"/>
                <a:gd name="T3" fmla="*/ 87707 h 110"/>
                <a:gd name="T4" fmla="*/ 0 w 412"/>
                <a:gd name="T5" fmla="*/ 87707 h 110"/>
                <a:gd name="T6" fmla="*/ 0 w 412"/>
                <a:gd name="T7" fmla="*/ 107278 h 110"/>
                <a:gd name="T8" fmla="*/ 398701 w 412"/>
                <a:gd name="T9" fmla="*/ 107278 h 110"/>
                <a:gd name="T10" fmla="*/ 398701 w 412"/>
                <a:gd name="T11" fmla="*/ 0 h 110"/>
                <a:gd name="T12" fmla="*/ 379442 w 412"/>
                <a:gd name="T13" fmla="*/ 0 h 110"/>
                <a:gd name="T14" fmla="*/ 0 60000 65536"/>
                <a:gd name="T15" fmla="*/ 0 60000 65536"/>
                <a:gd name="T16" fmla="*/ 0 60000 65536"/>
                <a:gd name="T17" fmla="*/ 0 60000 65536"/>
                <a:gd name="T18" fmla="*/ 0 60000 65536"/>
                <a:gd name="T19" fmla="*/ 0 60000 65536"/>
                <a:gd name="T20" fmla="*/ 0 60000 65536"/>
                <a:gd name="T21" fmla="*/ 0 w 412"/>
                <a:gd name="T22" fmla="*/ 0 h 110"/>
                <a:gd name="T23" fmla="*/ 412 w 412"/>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2" h="110">
                  <a:moveTo>
                    <a:pt x="392" y="0"/>
                  </a:moveTo>
                  <a:cubicBezTo>
                    <a:pt x="392" y="0"/>
                    <a:pt x="392" y="73"/>
                    <a:pt x="392" y="90"/>
                  </a:cubicBezTo>
                  <a:cubicBezTo>
                    <a:pt x="373" y="90"/>
                    <a:pt x="0" y="90"/>
                    <a:pt x="0" y="90"/>
                  </a:cubicBezTo>
                  <a:cubicBezTo>
                    <a:pt x="0" y="110"/>
                    <a:pt x="0" y="110"/>
                    <a:pt x="0" y="110"/>
                  </a:cubicBezTo>
                  <a:cubicBezTo>
                    <a:pt x="412" y="110"/>
                    <a:pt x="412" y="110"/>
                    <a:pt x="412" y="110"/>
                  </a:cubicBezTo>
                  <a:cubicBezTo>
                    <a:pt x="412" y="0"/>
                    <a:pt x="412" y="0"/>
                    <a:pt x="412" y="0"/>
                  </a:cubicBezTo>
                  <a:lnTo>
                    <a:pt x="392"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3" name="Freeform 12"/>
            <p:cNvSpPr>
              <a:spLocks noChangeAspect="1"/>
            </p:cNvSpPr>
            <p:nvPr/>
          </p:nvSpPr>
          <p:spPr bwMode="gray">
            <a:xfrm>
              <a:off x="3269" y="1149"/>
              <a:ext cx="1795" cy="910"/>
            </a:xfrm>
            <a:custGeom>
              <a:avLst/>
              <a:gdLst>
                <a:gd name="T0" fmla="*/ 706805 w 760"/>
                <a:gd name="T1" fmla="*/ 0 h 385"/>
                <a:gd name="T2" fmla="*/ 706805 w 760"/>
                <a:gd name="T3" fmla="*/ 345760 h 385"/>
                <a:gd name="T4" fmla="*/ 0 w 760"/>
                <a:gd name="T5" fmla="*/ 345760 h 385"/>
                <a:gd name="T6" fmla="*/ 0 w 760"/>
                <a:gd name="T7" fmla="*/ 375078 h 385"/>
                <a:gd name="T8" fmla="*/ 735962 w 760"/>
                <a:gd name="T9" fmla="*/ 375078 h 385"/>
                <a:gd name="T10" fmla="*/ 735962 w 760"/>
                <a:gd name="T11" fmla="*/ 0 h 385"/>
                <a:gd name="T12" fmla="*/ 706805 w 760"/>
                <a:gd name="T13" fmla="*/ 0 h 385"/>
                <a:gd name="T14" fmla="*/ 0 60000 65536"/>
                <a:gd name="T15" fmla="*/ 0 60000 65536"/>
                <a:gd name="T16" fmla="*/ 0 60000 65536"/>
                <a:gd name="T17" fmla="*/ 0 60000 65536"/>
                <a:gd name="T18" fmla="*/ 0 60000 65536"/>
                <a:gd name="T19" fmla="*/ 0 60000 65536"/>
                <a:gd name="T20" fmla="*/ 0 60000 65536"/>
                <a:gd name="T21" fmla="*/ 0 w 760"/>
                <a:gd name="T22" fmla="*/ 0 h 385"/>
                <a:gd name="T23" fmla="*/ 760 w 760"/>
                <a:gd name="T24" fmla="*/ 385 h 3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0" h="385">
                  <a:moveTo>
                    <a:pt x="730" y="0"/>
                  </a:moveTo>
                  <a:cubicBezTo>
                    <a:pt x="730" y="0"/>
                    <a:pt x="730" y="327"/>
                    <a:pt x="730" y="355"/>
                  </a:cubicBezTo>
                  <a:cubicBezTo>
                    <a:pt x="701" y="355"/>
                    <a:pt x="0" y="355"/>
                    <a:pt x="0" y="355"/>
                  </a:cubicBezTo>
                  <a:cubicBezTo>
                    <a:pt x="0" y="385"/>
                    <a:pt x="0" y="385"/>
                    <a:pt x="0" y="385"/>
                  </a:cubicBezTo>
                  <a:cubicBezTo>
                    <a:pt x="760" y="385"/>
                    <a:pt x="760" y="385"/>
                    <a:pt x="760" y="385"/>
                  </a:cubicBezTo>
                  <a:cubicBezTo>
                    <a:pt x="760" y="0"/>
                    <a:pt x="760" y="0"/>
                    <a:pt x="760" y="0"/>
                  </a:cubicBezTo>
                  <a:lnTo>
                    <a:pt x="73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nvGrpSpPr>
          <p:cNvPr id="94" name="Group 35"/>
          <p:cNvGrpSpPr>
            <a:grpSpLocks/>
          </p:cNvGrpSpPr>
          <p:nvPr/>
        </p:nvGrpSpPr>
        <p:grpSpPr bwMode="auto">
          <a:xfrm>
            <a:off x="8974138" y="4004080"/>
            <a:ext cx="279400" cy="357187"/>
            <a:chOff x="444" y="2994"/>
            <a:chExt cx="592" cy="754"/>
          </a:xfrm>
        </p:grpSpPr>
        <p:sp>
          <p:nvSpPr>
            <p:cNvPr id="95" name="Freeform 36"/>
            <p:cNvSpPr>
              <a:spLocks noChangeAspect="1"/>
            </p:cNvSpPr>
            <p:nvPr/>
          </p:nvSpPr>
          <p:spPr bwMode="gray">
            <a:xfrm>
              <a:off x="486" y="2994"/>
              <a:ext cx="550" cy="714"/>
            </a:xfrm>
            <a:custGeom>
              <a:avLst/>
              <a:gdLst>
                <a:gd name="T0" fmla="*/ 221773 w 233"/>
                <a:gd name="T1" fmla="*/ 0 h 302"/>
                <a:gd name="T2" fmla="*/ 2920 w 233"/>
                <a:gd name="T3" fmla="*/ 0 h 302"/>
                <a:gd name="T4" fmla="*/ 0 w 233"/>
                <a:gd name="T5" fmla="*/ 2974 h 302"/>
                <a:gd name="T6" fmla="*/ 0 w 233"/>
                <a:gd name="T7" fmla="*/ 292002 h 302"/>
                <a:gd name="T8" fmla="*/ 2920 w 233"/>
                <a:gd name="T9" fmla="*/ 294818 h 302"/>
                <a:gd name="T10" fmla="*/ 221773 w 233"/>
                <a:gd name="T11" fmla="*/ 294818 h 302"/>
                <a:gd name="T12" fmla="*/ 224570 w 233"/>
                <a:gd name="T13" fmla="*/ 292002 h 302"/>
                <a:gd name="T14" fmla="*/ 224570 w 233"/>
                <a:gd name="T15" fmla="*/ 2974 h 302"/>
                <a:gd name="T16" fmla="*/ 221773 w 233"/>
                <a:gd name="T17" fmla="*/ 0 h 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302"/>
                <a:gd name="T29" fmla="*/ 233 w 233"/>
                <a:gd name="T30" fmla="*/ 302 h 3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302">
                  <a:moveTo>
                    <a:pt x="230" y="0"/>
                  </a:moveTo>
                  <a:cubicBezTo>
                    <a:pt x="3" y="0"/>
                    <a:pt x="3" y="0"/>
                    <a:pt x="3" y="0"/>
                  </a:cubicBezTo>
                  <a:cubicBezTo>
                    <a:pt x="2" y="0"/>
                    <a:pt x="0" y="1"/>
                    <a:pt x="0" y="3"/>
                  </a:cubicBezTo>
                  <a:cubicBezTo>
                    <a:pt x="0" y="299"/>
                    <a:pt x="0" y="299"/>
                    <a:pt x="0" y="299"/>
                  </a:cubicBezTo>
                  <a:cubicBezTo>
                    <a:pt x="0" y="301"/>
                    <a:pt x="2" y="302"/>
                    <a:pt x="3" y="302"/>
                  </a:cubicBezTo>
                  <a:cubicBezTo>
                    <a:pt x="230" y="302"/>
                    <a:pt x="230" y="302"/>
                    <a:pt x="230" y="302"/>
                  </a:cubicBezTo>
                  <a:cubicBezTo>
                    <a:pt x="232" y="302"/>
                    <a:pt x="233" y="301"/>
                    <a:pt x="233" y="299"/>
                  </a:cubicBezTo>
                  <a:cubicBezTo>
                    <a:pt x="233" y="3"/>
                    <a:pt x="233" y="3"/>
                    <a:pt x="233" y="3"/>
                  </a:cubicBezTo>
                  <a:cubicBezTo>
                    <a:pt x="233" y="1"/>
                    <a:pt x="232" y="0"/>
                    <a:pt x="230" y="0"/>
                  </a:cubicBez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6" name="Freeform 37"/>
            <p:cNvSpPr>
              <a:spLocks noChangeAspect="1"/>
            </p:cNvSpPr>
            <p:nvPr/>
          </p:nvSpPr>
          <p:spPr bwMode="gray">
            <a:xfrm>
              <a:off x="500" y="3006"/>
              <a:ext cx="524" cy="687"/>
            </a:xfrm>
            <a:custGeom>
              <a:avLst/>
              <a:gdLst>
                <a:gd name="T0" fmla="*/ 213927 w 222"/>
                <a:gd name="T1" fmla="*/ 0 h 291"/>
                <a:gd name="T2" fmla="*/ 0 w 222"/>
                <a:gd name="T3" fmla="*/ 0 h 291"/>
                <a:gd name="T4" fmla="*/ 0 w 222"/>
                <a:gd name="T5" fmla="*/ 280820 h 291"/>
                <a:gd name="T6" fmla="*/ 213927 w 222"/>
                <a:gd name="T7" fmla="*/ 280820 h 291"/>
                <a:gd name="T8" fmla="*/ 213927 w 222"/>
                <a:gd name="T9" fmla="*/ 0 h 291"/>
                <a:gd name="T10" fmla="*/ 0 60000 65536"/>
                <a:gd name="T11" fmla="*/ 0 60000 65536"/>
                <a:gd name="T12" fmla="*/ 0 60000 65536"/>
                <a:gd name="T13" fmla="*/ 0 60000 65536"/>
                <a:gd name="T14" fmla="*/ 0 60000 65536"/>
                <a:gd name="T15" fmla="*/ 0 w 222"/>
                <a:gd name="T16" fmla="*/ 0 h 291"/>
                <a:gd name="T17" fmla="*/ 222 w 222"/>
                <a:gd name="T18" fmla="*/ 291 h 291"/>
              </a:gdLst>
              <a:ahLst/>
              <a:cxnLst>
                <a:cxn ang="T10">
                  <a:pos x="T0" y="T1"/>
                </a:cxn>
                <a:cxn ang="T11">
                  <a:pos x="T2" y="T3"/>
                </a:cxn>
                <a:cxn ang="T12">
                  <a:pos x="T4" y="T5"/>
                </a:cxn>
                <a:cxn ang="T13">
                  <a:pos x="T6" y="T7"/>
                </a:cxn>
                <a:cxn ang="T14">
                  <a:pos x="T8" y="T9"/>
                </a:cxn>
              </a:cxnLst>
              <a:rect l="T15" t="T16" r="T17" b="T18"/>
              <a:pathLst>
                <a:path w="222" h="291">
                  <a:moveTo>
                    <a:pt x="222" y="0"/>
                  </a:moveTo>
                  <a:cubicBezTo>
                    <a:pt x="216" y="0"/>
                    <a:pt x="5" y="0"/>
                    <a:pt x="0" y="0"/>
                  </a:cubicBezTo>
                  <a:cubicBezTo>
                    <a:pt x="0" y="6"/>
                    <a:pt x="0" y="286"/>
                    <a:pt x="0" y="291"/>
                  </a:cubicBezTo>
                  <a:cubicBezTo>
                    <a:pt x="5" y="291"/>
                    <a:pt x="216" y="291"/>
                    <a:pt x="222" y="291"/>
                  </a:cubicBezTo>
                  <a:cubicBezTo>
                    <a:pt x="222" y="286"/>
                    <a:pt x="222" y="6"/>
                    <a:pt x="22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7" name="Freeform 38"/>
            <p:cNvSpPr>
              <a:spLocks noChangeAspect="1"/>
            </p:cNvSpPr>
            <p:nvPr/>
          </p:nvSpPr>
          <p:spPr bwMode="gray">
            <a:xfrm>
              <a:off x="444" y="3034"/>
              <a:ext cx="550" cy="714"/>
            </a:xfrm>
            <a:custGeom>
              <a:avLst/>
              <a:gdLst>
                <a:gd name="T0" fmla="*/ 221773 w 233"/>
                <a:gd name="T1" fmla="*/ 0 h 302"/>
                <a:gd name="T2" fmla="*/ 2051 w 233"/>
                <a:gd name="T3" fmla="*/ 0 h 302"/>
                <a:gd name="T4" fmla="*/ 0 w 233"/>
                <a:gd name="T5" fmla="*/ 2974 h 302"/>
                <a:gd name="T6" fmla="*/ 0 w 233"/>
                <a:gd name="T7" fmla="*/ 292002 h 302"/>
                <a:gd name="T8" fmla="*/ 2051 w 233"/>
                <a:gd name="T9" fmla="*/ 294818 h 302"/>
                <a:gd name="T10" fmla="*/ 221773 w 233"/>
                <a:gd name="T11" fmla="*/ 294818 h 302"/>
                <a:gd name="T12" fmla="*/ 224570 w 233"/>
                <a:gd name="T13" fmla="*/ 292002 h 302"/>
                <a:gd name="T14" fmla="*/ 224570 w 233"/>
                <a:gd name="T15" fmla="*/ 2974 h 302"/>
                <a:gd name="T16" fmla="*/ 221773 w 233"/>
                <a:gd name="T17" fmla="*/ 0 h 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302"/>
                <a:gd name="T29" fmla="*/ 233 w 233"/>
                <a:gd name="T30" fmla="*/ 302 h 3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302">
                  <a:moveTo>
                    <a:pt x="230" y="0"/>
                  </a:moveTo>
                  <a:cubicBezTo>
                    <a:pt x="2" y="0"/>
                    <a:pt x="2" y="0"/>
                    <a:pt x="2" y="0"/>
                  </a:cubicBezTo>
                  <a:cubicBezTo>
                    <a:pt x="1" y="0"/>
                    <a:pt x="0" y="1"/>
                    <a:pt x="0" y="3"/>
                  </a:cubicBezTo>
                  <a:cubicBezTo>
                    <a:pt x="0" y="299"/>
                    <a:pt x="0" y="299"/>
                    <a:pt x="0" y="299"/>
                  </a:cubicBezTo>
                  <a:cubicBezTo>
                    <a:pt x="0" y="301"/>
                    <a:pt x="1" y="302"/>
                    <a:pt x="2" y="302"/>
                  </a:cubicBezTo>
                  <a:cubicBezTo>
                    <a:pt x="230" y="302"/>
                    <a:pt x="230" y="302"/>
                    <a:pt x="230" y="302"/>
                  </a:cubicBezTo>
                  <a:cubicBezTo>
                    <a:pt x="231" y="302"/>
                    <a:pt x="233" y="301"/>
                    <a:pt x="233" y="299"/>
                  </a:cubicBezTo>
                  <a:cubicBezTo>
                    <a:pt x="233" y="3"/>
                    <a:pt x="233" y="3"/>
                    <a:pt x="233" y="3"/>
                  </a:cubicBezTo>
                  <a:cubicBezTo>
                    <a:pt x="233" y="1"/>
                    <a:pt x="231" y="0"/>
                    <a:pt x="230" y="0"/>
                  </a:cubicBez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8" name="Freeform 39"/>
            <p:cNvSpPr>
              <a:spLocks noChangeAspect="1"/>
            </p:cNvSpPr>
            <p:nvPr/>
          </p:nvSpPr>
          <p:spPr bwMode="gray">
            <a:xfrm>
              <a:off x="455" y="3048"/>
              <a:ext cx="525" cy="688"/>
            </a:xfrm>
            <a:custGeom>
              <a:avLst/>
              <a:gdLst>
                <a:gd name="T0" fmla="*/ 217244 w 222"/>
                <a:gd name="T1" fmla="*/ 0 h 291"/>
                <a:gd name="T2" fmla="*/ 0 w 222"/>
                <a:gd name="T3" fmla="*/ 0 h 291"/>
                <a:gd name="T4" fmla="*/ 0 w 222"/>
                <a:gd name="T5" fmla="*/ 284177 h 291"/>
                <a:gd name="T6" fmla="*/ 217244 w 222"/>
                <a:gd name="T7" fmla="*/ 284177 h 291"/>
                <a:gd name="T8" fmla="*/ 217244 w 222"/>
                <a:gd name="T9" fmla="*/ 0 h 291"/>
                <a:gd name="T10" fmla="*/ 0 60000 65536"/>
                <a:gd name="T11" fmla="*/ 0 60000 65536"/>
                <a:gd name="T12" fmla="*/ 0 60000 65536"/>
                <a:gd name="T13" fmla="*/ 0 60000 65536"/>
                <a:gd name="T14" fmla="*/ 0 60000 65536"/>
                <a:gd name="T15" fmla="*/ 0 w 222"/>
                <a:gd name="T16" fmla="*/ 0 h 291"/>
                <a:gd name="T17" fmla="*/ 222 w 222"/>
                <a:gd name="T18" fmla="*/ 291 h 291"/>
              </a:gdLst>
              <a:ahLst/>
              <a:cxnLst>
                <a:cxn ang="T10">
                  <a:pos x="T0" y="T1"/>
                </a:cxn>
                <a:cxn ang="T11">
                  <a:pos x="T2" y="T3"/>
                </a:cxn>
                <a:cxn ang="T12">
                  <a:pos x="T4" y="T5"/>
                </a:cxn>
                <a:cxn ang="T13">
                  <a:pos x="T6" y="T7"/>
                </a:cxn>
                <a:cxn ang="T14">
                  <a:pos x="T8" y="T9"/>
                </a:cxn>
              </a:cxnLst>
              <a:rect l="T15" t="T16" r="T17" b="T18"/>
              <a:pathLst>
                <a:path w="222" h="291">
                  <a:moveTo>
                    <a:pt x="222" y="0"/>
                  </a:moveTo>
                  <a:cubicBezTo>
                    <a:pt x="217" y="0"/>
                    <a:pt x="6" y="0"/>
                    <a:pt x="0" y="0"/>
                  </a:cubicBezTo>
                  <a:cubicBezTo>
                    <a:pt x="0" y="5"/>
                    <a:pt x="0" y="285"/>
                    <a:pt x="0" y="291"/>
                  </a:cubicBezTo>
                  <a:cubicBezTo>
                    <a:pt x="6" y="291"/>
                    <a:pt x="217" y="291"/>
                    <a:pt x="222" y="291"/>
                  </a:cubicBezTo>
                  <a:cubicBezTo>
                    <a:pt x="222" y="285"/>
                    <a:pt x="222" y="5"/>
                    <a:pt x="22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99" name="Rectangle 40"/>
            <p:cNvSpPr>
              <a:spLocks noChangeAspect="1" noChangeArrowheads="1"/>
            </p:cNvSpPr>
            <p:nvPr/>
          </p:nvSpPr>
          <p:spPr bwMode="gray">
            <a:xfrm>
              <a:off x="533" y="3148"/>
              <a:ext cx="369" cy="80"/>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00" name="Rectangle 41"/>
            <p:cNvSpPr>
              <a:spLocks noChangeAspect="1" noChangeArrowheads="1"/>
            </p:cNvSpPr>
            <p:nvPr/>
          </p:nvSpPr>
          <p:spPr bwMode="gray">
            <a:xfrm>
              <a:off x="533" y="3408"/>
              <a:ext cx="369" cy="9"/>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01" name="Rectangle 42"/>
            <p:cNvSpPr>
              <a:spLocks noChangeAspect="1" noChangeArrowheads="1"/>
            </p:cNvSpPr>
            <p:nvPr/>
          </p:nvSpPr>
          <p:spPr bwMode="gray">
            <a:xfrm>
              <a:off x="533" y="3353"/>
              <a:ext cx="369" cy="10"/>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02" name="Rectangle 43"/>
            <p:cNvSpPr>
              <a:spLocks noChangeAspect="1" noChangeArrowheads="1"/>
            </p:cNvSpPr>
            <p:nvPr/>
          </p:nvSpPr>
          <p:spPr bwMode="gray">
            <a:xfrm>
              <a:off x="533" y="3299"/>
              <a:ext cx="369" cy="9"/>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03" name="Rectangle 44"/>
            <p:cNvSpPr>
              <a:spLocks noChangeAspect="1" noChangeArrowheads="1"/>
            </p:cNvSpPr>
            <p:nvPr/>
          </p:nvSpPr>
          <p:spPr bwMode="gray">
            <a:xfrm>
              <a:off x="533" y="3462"/>
              <a:ext cx="369" cy="9"/>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04" name="Rectangle 45"/>
            <p:cNvSpPr>
              <a:spLocks noChangeAspect="1" noChangeArrowheads="1"/>
            </p:cNvSpPr>
            <p:nvPr/>
          </p:nvSpPr>
          <p:spPr bwMode="gray">
            <a:xfrm>
              <a:off x="533" y="3516"/>
              <a:ext cx="369" cy="10"/>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05" name="Rectangle 46"/>
            <p:cNvSpPr>
              <a:spLocks noChangeAspect="1" noChangeArrowheads="1"/>
            </p:cNvSpPr>
            <p:nvPr/>
          </p:nvSpPr>
          <p:spPr bwMode="gray">
            <a:xfrm>
              <a:off x="533" y="3571"/>
              <a:ext cx="369" cy="9"/>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06" name="Rectangle 47"/>
            <p:cNvSpPr>
              <a:spLocks noChangeAspect="1" noChangeArrowheads="1"/>
            </p:cNvSpPr>
            <p:nvPr/>
          </p:nvSpPr>
          <p:spPr bwMode="gray">
            <a:xfrm>
              <a:off x="533" y="3625"/>
              <a:ext cx="369" cy="9"/>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cxnSp>
        <p:nvCxnSpPr>
          <p:cNvPr id="107" name="直線コネクタ 150"/>
          <p:cNvCxnSpPr>
            <a:cxnSpLocks noChangeShapeType="1"/>
          </p:cNvCxnSpPr>
          <p:nvPr/>
        </p:nvCxnSpPr>
        <p:spPr bwMode="auto">
          <a:xfrm flipH="1">
            <a:off x="7669222" y="4183452"/>
            <a:ext cx="1311275" cy="0"/>
          </a:xfrm>
          <a:prstGeom prst="line">
            <a:avLst/>
          </a:prstGeom>
          <a:noFill/>
          <a:ln w="12700" algn="ctr">
            <a:solidFill>
              <a:srgbClr val="7E7E7E"/>
            </a:solidFill>
            <a:round/>
            <a:headEnd type="arrow" w="med" len="med"/>
            <a:tailEnd/>
          </a:ln>
          <a:extLst>
            <a:ext uri="{909E8E84-426E-40DD-AFC4-6F175D3DCCD1}">
              <a14:hiddenFill xmlns:a14="http://schemas.microsoft.com/office/drawing/2010/main" xmlns="">
                <a:noFill/>
              </a14:hiddenFill>
            </a:ext>
          </a:extLst>
        </p:spPr>
      </p:cxnSp>
      <p:cxnSp>
        <p:nvCxnSpPr>
          <p:cNvPr id="108" name="直線コネクタ 151"/>
          <p:cNvCxnSpPr>
            <a:cxnSpLocks noChangeShapeType="1"/>
          </p:cNvCxnSpPr>
          <p:nvPr/>
        </p:nvCxnSpPr>
        <p:spPr bwMode="auto">
          <a:xfrm flipH="1" flipV="1">
            <a:off x="7673984" y="4610512"/>
            <a:ext cx="1311275" cy="1587"/>
          </a:xfrm>
          <a:prstGeom prst="line">
            <a:avLst/>
          </a:prstGeom>
          <a:noFill/>
          <a:ln w="12700" algn="ctr">
            <a:solidFill>
              <a:srgbClr val="7E7E7E"/>
            </a:solidFill>
            <a:round/>
            <a:headEnd type="arrow" w="med" len="med"/>
            <a:tailEnd/>
          </a:ln>
          <a:extLst>
            <a:ext uri="{909E8E84-426E-40DD-AFC4-6F175D3DCCD1}">
              <a14:hiddenFill xmlns:a14="http://schemas.microsoft.com/office/drawing/2010/main" xmlns="">
                <a:noFill/>
              </a14:hiddenFill>
            </a:ext>
          </a:extLst>
        </p:spPr>
      </p:cxnSp>
      <p:sp>
        <p:nvSpPr>
          <p:cNvPr id="109" name="右矢印 152"/>
          <p:cNvSpPr>
            <a:spLocks noChangeArrowheads="1"/>
          </p:cNvSpPr>
          <p:nvPr/>
        </p:nvSpPr>
        <p:spPr bwMode="auto">
          <a:xfrm>
            <a:off x="6140459" y="2249006"/>
            <a:ext cx="576263" cy="315913"/>
          </a:xfrm>
          <a:prstGeom prst="rightArrow">
            <a:avLst>
              <a:gd name="adj1" fmla="val 50000"/>
              <a:gd name="adj2" fmla="val 49918"/>
            </a:avLst>
          </a:prstGeom>
          <a:solidFill>
            <a:srgbClr val="F1DB9D"/>
          </a:solidFill>
          <a:ln w="9525" algn="ctr">
            <a:solidFill>
              <a:schemeClr val="bg1"/>
            </a:solidFill>
            <a:round/>
            <a:headEnd/>
            <a:tailEnd/>
          </a:ln>
        </p:spPr>
        <p:txBody>
          <a:bodyPr lIns="0" tIns="0" rIns="0" bIns="0" anchor="ctr"/>
          <a:lstStyle/>
          <a:p>
            <a:pPr algn="ctr" fontAlgn="b">
              <a:buFont typeface="Wingdings" pitchFamily="2" charset="2"/>
              <a:buNone/>
            </a:pPr>
            <a:endParaRPr lang="ja-JP" altLang="en-US" sz="1400" smtClean="0">
              <a:solidFill>
                <a:srgbClr val="000000"/>
              </a:solidFill>
              <a:latin typeface="ＭＳ Ｐゴシック" charset="-128"/>
              <a:ea typeface="ＭＳ Ｐゴシック" charset="-128"/>
            </a:endParaRPr>
          </a:p>
        </p:txBody>
      </p:sp>
      <p:grpSp>
        <p:nvGrpSpPr>
          <p:cNvPr id="110" name="グループ化 2"/>
          <p:cNvGrpSpPr>
            <a:grpSpLocks/>
          </p:cNvGrpSpPr>
          <p:nvPr/>
        </p:nvGrpSpPr>
        <p:grpSpPr bwMode="auto">
          <a:xfrm>
            <a:off x="6140462" y="3942152"/>
            <a:ext cx="2671763" cy="2654300"/>
            <a:chOff x="6140450" y="3784600"/>
            <a:chExt cx="2671763" cy="2524125"/>
          </a:xfrm>
        </p:grpSpPr>
        <p:cxnSp>
          <p:nvCxnSpPr>
            <p:cNvPr id="111" name="直線矢印コネクタ 156"/>
            <p:cNvCxnSpPr>
              <a:cxnSpLocks noChangeShapeType="1"/>
            </p:cNvCxnSpPr>
            <p:nvPr/>
          </p:nvCxnSpPr>
          <p:spPr bwMode="auto">
            <a:xfrm flipH="1" flipV="1">
              <a:off x="6140450" y="3784600"/>
              <a:ext cx="325438" cy="0"/>
            </a:xfrm>
            <a:prstGeom prst="straightConnector1">
              <a:avLst/>
            </a:prstGeom>
            <a:noFill/>
            <a:ln w="9525" algn="ctr">
              <a:solidFill>
                <a:srgbClr val="7E7E7E"/>
              </a:solidFill>
              <a:round/>
              <a:headEnd/>
              <a:tailEnd/>
            </a:ln>
            <a:extLst>
              <a:ext uri="{909E8E84-426E-40DD-AFC4-6F175D3DCCD1}">
                <a14:hiddenFill xmlns:a14="http://schemas.microsoft.com/office/drawing/2010/main" xmlns="">
                  <a:noFill/>
                </a14:hiddenFill>
              </a:ext>
            </a:extLst>
          </p:spPr>
        </p:cxnSp>
        <p:cxnSp>
          <p:nvCxnSpPr>
            <p:cNvPr id="112" name="直線矢印コネクタ 157"/>
            <p:cNvCxnSpPr>
              <a:cxnSpLocks noChangeShapeType="1"/>
            </p:cNvCxnSpPr>
            <p:nvPr/>
          </p:nvCxnSpPr>
          <p:spPr bwMode="auto">
            <a:xfrm>
              <a:off x="6465888" y="3789363"/>
              <a:ext cx="0" cy="2519362"/>
            </a:xfrm>
            <a:prstGeom prst="straightConnector1">
              <a:avLst/>
            </a:prstGeom>
            <a:noFill/>
            <a:ln w="9525" algn="ctr">
              <a:solidFill>
                <a:srgbClr val="7E7E7E"/>
              </a:solidFill>
              <a:round/>
              <a:headEnd/>
              <a:tailEnd/>
            </a:ln>
            <a:extLst>
              <a:ext uri="{909E8E84-426E-40DD-AFC4-6F175D3DCCD1}">
                <a14:hiddenFill xmlns:a14="http://schemas.microsoft.com/office/drawing/2010/main" xmlns="">
                  <a:noFill/>
                </a14:hiddenFill>
              </a:ext>
            </a:extLst>
          </p:spPr>
        </p:cxnSp>
        <p:cxnSp>
          <p:nvCxnSpPr>
            <p:cNvPr id="113" name="直線矢印コネクタ 158"/>
            <p:cNvCxnSpPr>
              <a:cxnSpLocks noChangeShapeType="1"/>
            </p:cNvCxnSpPr>
            <p:nvPr/>
          </p:nvCxnSpPr>
          <p:spPr bwMode="auto">
            <a:xfrm>
              <a:off x="6465888" y="6308725"/>
              <a:ext cx="2346325" cy="0"/>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grpSp>
      <p:pic>
        <p:nvPicPr>
          <p:cNvPr id="114"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42234" y="6107524"/>
            <a:ext cx="887413" cy="70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5" name="正方形/長方形 162"/>
          <p:cNvSpPr>
            <a:spLocks noChangeArrowheads="1"/>
          </p:cNvSpPr>
          <p:nvPr/>
        </p:nvSpPr>
        <p:spPr bwMode="auto">
          <a:xfrm>
            <a:off x="8786813" y="5510624"/>
            <a:ext cx="857250" cy="314325"/>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116" name="正方形/長方形 163"/>
          <p:cNvSpPr>
            <a:spLocks noChangeArrowheads="1"/>
          </p:cNvSpPr>
          <p:nvPr/>
        </p:nvSpPr>
        <p:spPr bwMode="auto">
          <a:xfrm>
            <a:off x="8713795" y="5563012"/>
            <a:ext cx="858836" cy="312737"/>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117" name="正方形/長方形 164"/>
          <p:cNvSpPr>
            <a:spLocks noChangeArrowheads="1"/>
          </p:cNvSpPr>
          <p:nvPr/>
        </p:nvSpPr>
        <p:spPr bwMode="auto">
          <a:xfrm>
            <a:off x="8556634" y="5623315"/>
            <a:ext cx="955675" cy="298450"/>
          </a:xfrm>
          <a:prstGeom prst="rect">
            <a:avLst/>
          </a:prstGeom>
          <a:solidFill>
            <a:schemeClr val="bg1"/>
          </a:solidFill>
          <a:ln w="6350" algn="ctr">
            <a:solidFill>
              <a:srgbClr val="7E7E7E"/>
            </a:solidFill>
            <a:round/>
            <a:headEnd/>
            <a:tailEnd/>
          </a:ln>
        </p:spPr>
        <p:txBody>
          <a:bodyPr lIns="90000" tIns="46800" rIns="90000" bIns="46800" anchor="ctr"/>
          <a:lstStyle/>
          <a:p>
            <a:pPr algn="ctr"/>
            <a:r>
              <a:rPr lang="ja-JP" altLang="en-US" sz="1000" smtClean="0">
                <a:solidFill>
                  <a:srgbClr val="000000"/>
                </a:solidFill>
                <a:latin typeface="ＭＳ Ｐゴシック" charset="-128"/>
                <a:ea typeface="ＭＳ Ｐゴシック" charset="-128"/>
              </a:rPr>
              <a:t>地域包括支援</a:t>
            </a:r>
            <a:endParaRPr lang="en-US" altLang="ja-JP" sz="1000" smtClean="0">
              <a:solidFill>
                <a:srgbClr val="000000"/>
              </a:solidFill>
              <a:latin typeface="ＭＳ Ｐゴシック" charset="-128"/>
              <a:ea typeface="ＭＳ Ｐゴシック" charset="-128"/>
            </a:endParaRPr>
          </a:p>
          <a:p>
            <a:pPr algn="ctr"/>
            <a:r>
              <a:rPr lang="ja-JP" altLang="en-US" sz="1000" smtClean="0">
                <a:solidFill>
                  <a:srgbClr val="000000"/>
                </a:solidFill>
                <a:latin typeface="ＭＳ Ｐゴシック" charset="-128"/>
                <a:ea typeface="ＭＳ Ｐゴシック" charset="-128"/>
              </a:rPr>
              <a:t>センター　等</a:t>
            </a:r>
          </a:p>
        </p:txBody>
      </p:sp>
      <p:grpSp>
        <p:nvGrpSpPr>
          <p:cNvPr id="118" name="グループ化 1"/>
          <p:cNvGrpSpPr>
            <a:grpSpLocks/>
          </p:cNvGrpSpPr>
          <p:nvPr/>
        </p:nvGrpSpPr>
        <p:grpSpPr bwMode="auto">
          <a:xfrm>
            <a:off x="6127752" y="3253177"/>
            <a:ext cx="2344738" cy="2478088"/>
            <a:chOff x="6127750" y="3135313"/>
            <a:chExt cx="2344738" cy="2308225"/>
          </a:xfrm>
        </p:grpSpPr>
        <p:cxnSp>
          <p:nvCxnSpPr>
            <p:cNvPr id="119" name="直線矢印コネクタ 160"/>
            <p:cNvCxnSpPr>
              <a:cxnSpLocks noChangeShapeType="1"/>
            </p:cNvCxnSpPr>
            <p:nvPr/>
          </p:nvCxnSpPr>
          <p:spPr bwMode="auto">
            <a:xfrm flipH="1">
              <a:off x="6127750" y="3141663"/>
              <a:ext cx="431800" cy="0"/>
            </a:xfrm>
            <a:prstGeom prst="straightConnector1">
              <a:avLst/>
            </a:prstGeom>
            <a:noFill/>
            <a:ln w="9525" algn="ctr">
              <a:solidFill>
                <a:srgbClr val="7E7E7E"/>
              </a:solidFill>
              <a:round/>
              <a:headEnd/>
              <a:tailEnd/>
            </a:ln>
            <a:extLst>
              <a:ext uri="{909E8E84-426E-40DD-AFC4-6F175D3DCCD1}">
                <a14:hiddenFill xmlns:a14="http://schemas.microsoft.com/office/drawing/2010/main" xmlns="">
                  <a:noFill/>
                </a14:hiddenFill>
              </a:ext>
            </a:extLst>
          </p:spPr>
        </p:cxnSp>
        <p:cxnSp>
          <p:nvCxnSpPr>
            <p:cNvPr id="120" name="直線矢印コネクタ 161"/>
            <p:cNvCxnSpPr>
              <a:cxnSpLocks noChangeShapeType="1"/>
            </p:cNvCxnSpPr>
            <p:nvPr/>
          </p:nvCxnSpPr>
          <p:spPr bwMode="auto">
            <a:xfrm>
              <a:off x="6575425" y="3135313"/>
              <a:ext cx="0" cy="2308225"/>
            </a:xfrm>
            <a:prstGeom prst="straightConnector1">
              <a:avLst/>
            </a:prstGeom>
            <a:noFill/>
            <a:ln w="9525" algn="ctr">
              <a:solidFill>
                <a:srgbClr val="7E7E7E"/>
              </a:solidFill>
              <a:round/>
              <a:headEnd/>
              <a:tailEnd/>
            </a:ln>
            <a:extLst>
              <a:ext uri="{909E8E84-426E-40DD-AFC4-6F175D3DCCD1}">
                <a14:hiddenFill xmlns:a14="http://schemas.microsoft.com/office/drawing/2010/main" xmlns="">
                  <a:noFill/>
                </a14:hiddenFill>
              </a:ext>
            </a:extLst>
          </p:spPr>
        </p:cxnSp>
        <p:cxnSp>
          <p:nvCxnSpPr>
            <p:cNvPr id="121" name="直線矢印コネクタ 165"/>
            <p:cNvCxnSpPr>
              <a:cxnSpLocks noChangeShapeType="1"/>
            </p:cNvCxnSpPr>
            <p:nvPr/>
          </p:nvCxnSpPr>
          <p:spPr bwMode="auto">
            <a:xfrm flipV="1">
              <a:off x="6575425" y="5430838"/>
              <a:ext cx="1897063" cy="12700"/>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grpSp>
      <p:pic>
        <p:nvPicPr>
          <p:cNvPr id="122"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48538" y="5315340"/>
            <a:ext cx="893762"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 name="正方形/長方形 167"/>
          <p:cNvSpPr>
            <a:spLocks noChangeArrowheads="1"/>
          </p:cNvSpPr>
          <p:nvPr/>
        </p:nvSpPr>
        <p:spPr bwMode="auto">
          <a:xfrm>
            <a:off x="6824672" y="4939124"/>
            <a:ext cx="15954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lgn="ctr">
                <a:solidFill>
                  <a:srgbClr val="000000"/>
                </a:solidFill>
                <a:round/>
                <a:headEnd/>
                <a:tailEnd/>
              </a14:hiddenLine>
            </a:ext>
          </a:extLst>
        </p:spPr>
        <p:txBody>
          <a:bodyPr lIns="90000" tIns="46800" rIns="90000" bIns="46800"/>
          <a:lstStyle/>
          <a:p>
            <a:r>
              <a:rPr lang="ja-JP" altLang="en-US" sz="1000" smtClean="0">
                <a:solidFill>
                  <a:srgbClr val="000000"/>
                </a:solidFill>
                <a:latin typeface="ＭＳ Ｐゴシック" charset="-128"/>
                <a:ea typeface="ＭＳ Ｐゴシック" charset="-128"/>
              </a:rPr>
              <a:t>日常生活圏域ニーズ調査</a:t>
            </a:r>
            <a:endParaRPr lang="en-US" altLang="ja-JP" sz="1000" smtClean="0">
              <a:solidFill>
                <a:srgbClr val="000000"/>
              </a:solidFill>
              <a:latin typeface="ＭＳ Ｐゴシック" charset="-128"/>
              <a:ea typeface="ＭＳ Ｐゴシック" charset="-128"/>
            </a:endParaRPr>
          </a:p>
          <a:p>
            <a:r>
              <a:rPr lang="ja-JP" altLang="en-US" sz="1000" smtClean="0">
                <a:solidFill>
                  <a:srgbClr val="000000"/>
                </a:solidFill>
                <a:latin typeface="ＭＳ Ｐゴシック" charset="-128"/>
                <a:ea typeface="ＭＳ Ｐゴシック" charset="-128"/>
              </a:rPr>
              <a:t>分析結果　等</a:t>
            </a:r>
            <a:endParaRPr lang="en-US" altLang="ja-JP" sz="1000" smtClean="0">
              <a:solidFill>
                <a:srgbClr val="000000"/>
              </a:solidFill>
              <a:latin typeface="ＭＳ Ｐゴシック" charset="-128"/>
              <a:ea typeface="ＭＳ Ｐゴシック" charset="-128"/>
            </a:endParaRPr>
          </a:p>
        </p:txBody>
      </p:sp>
      <p:grpSp>
        <p:nvGrpSpPr>
          <p:cNvPr id="124" name="Group 196"/>
          <p:cNvGrpSpPr>
            <a:grpSpLocks/>
          </p:cNvGrpSpPr>
          <p:nvPr/>
        </p:nvGrpSpPr>
        <p:grpSpPr bwMode="auto">
          <a:xfrm>
            <a:off x="7761288" y="3942162"/>
            <a:ext cx="412750" cy="392113"/>
            <a:chOff x="250" y="2918"/>
            <a:chExt cx="442" cy="421"/>
          </a:xfrm>
        </p:grpSpPr>
        <p:grpSp>
          <p:nvGrpSpPr>
            <p:cNvPr id="125" name="Group 197"/>
            <p:cNvGrpSpPr>
              <a:grpSpLocks noChangeAspect="1"/>
            </p:cNvGrpSpPr>
            <p:nvPr/>
          </p:nvGrpSpPr>
          <p:grpSpPr bwMode="auto">
            <a:xfrm>
              <a:off x="250" y="3129"/>
              <a:ext cx="442" cy="210"/>
              <a:chOff x="1816" y="-507"/>
              <a:chExt cx="2606" cy="1233"/>
            </a:xfrm>
          </p:grpSpPr>
          <p:sp>
            <p:nvSpPr>
              <p:cNvPr id="133" name="Freeform 198"/>
              <p:cNvSpPr>
                <a:spLocks noChangeAspect="1"/>
              </p:cNvSpPr>
              <p:nvPr/>
            </p:nvSpPr>
            <p:spPr bwMode="gray">
              <a:xfrm>
                <a:off x="1816" y="-507"/>
                <a:ext cx="2606" cy="1233"/>
              </a:xfrm>
              <a:custGeom>
                <a:avLst/>
                <a:gdLst>
                  <a:gd name="T0" fmla="*/ 827262 w 1103"/>
                  <a:gd name="T1" fmla="*/ 0 h 522"/>
                  <a:gd name="T2" fmla="*/ 236749 w 1103"/>
                  <a:gd name="T3" fmla="*/ 0 h 522"/>
                  <a:gd name="T4" fmla="*/ 0 w 1103"/>
                  <a:gd name="T5" fmla="*/ 217780 h 522"/>
                  <a:gd name="T6" fmla="*/ 0 w 1103"/>
                  <a:gd name="T7" fmla="*/ 505726 h 522"/>
                  <a:gd name="T8" fmla="*/ 175871 w 1103"/>
                  <a:gd name="T9" fmla="*/ 505726 h 522"/>
                  <a:gd name="T10" fmla="*/ 175871 w 1103"/>
                  <a:gd name="T11" fmla="*/ 305158 h 522"/>
                  <a:gd name="T12" fmla="*/ 197250 w 1103"/>
                  <a:gd name="T13" fmla="*/ 305158 h 522"/>
                  <a:gd name="T14" fmla="*/ 197250 w 1103"/>
                  <a:gd name="T15" fmla="*/ 505726 h 522"/>
                  <a:gd name="T16" fmla="*/ 498845 w 1103"/>
                  <a:gd name="T17" fmla="*/ 505726 h 522"/>
                  <a:gd name="T18" fmla="*/ 483757 w 1103"/>
                  <a:gd name="T19" fmla="*/ 450506 h 522"/>
                  <a:gd name="T20" fmla="*/ 483757 w 1103"/>
                  <a:gd name="T21" fmla="*/ 449636 h 522"/>
                  <a:gd name="T22" fmla="*/ 364041 w 1103"/>
                  <a:gd name="T23" fmla="*/ 19265 h 522"/>
                  <a:gd name="T24" fmla="*/ 706895 w 1103"/>
                  <a:gd name="T25" fmla="*/ 19265 h 522"/>
                  <a:gd name="T26" fmla="*/ 587182 w 1103"/>
                  <a:gd name="T27" fmla="*/ 449636 h 522"/>
                  <a:gd name="T28" fmla="*/ 587182 w 1103"/>
                  <a:gd name="T29" fmla="*/ 450506 h 522"/>
                  <a:gd name="T30" fmla="*/ 572094 w 1103"/>
                  <a:gd name="T31" fmla="*/ 505726 h 522"/>
                  <a:gd name="T32" fmla="*/ 874900 w 1103"/>
                  <a:gd name="T33" fmla="*/ 505726 h 522"/>
                  <a:gd name="T34" fmla="*/ 874900 w 1103"/>
                  <a:gd name="T35" fmla="*/ 305158 h 522"/>
                  <a:gd name="T36" fmla="*/ 895068 w 1103"/>
                  <a:gd name="T37" fmla="*/ 305158 h 522"/>
                  <a:gd name="T38" fmla="*/ 895068 w 1103"/>
                  <a:gd name="T39" fmla="*/ 505726 h 522"/>
                  <a:gd name="T40" fmla="*/ 1070938 w 1103"/>
                  <a:gd name="T41" fmla="*/ 505726 h 522"/>
                  <a:gd name="T42" fmla="*/ 1070938 w 1103"/>
                  <a:gd name="T43" fmla="*/ 215012 h 522"/>
                  <a:gd name="T44" fmla="*/ 827262 w 1103"/>
                  <a:gd name="T45" fmla="*/ 0 h 5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3"/>
                  <a:gd name="T70" fmla="*/ 0 h 522"/>
                  <a:gd name="T71" fmla="*/ 1103 w 1103"/>
                  <a:gd name="T72" fmla="*/ 522 h 5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3" h="522">
                    <a:moveTo>
                      <a:pt x="852" y="0"/>
                    </a:moveTo>
                    <a:cubicBezTo>
                      <a:pt x="785" y="0"/>
                      <a:pt x="312" y="0"/>
                      <a:pt x="244" y="0"/>
                    </a:cubicBezTo>
                    <a:cubicBezTo>
                      <a:pt x="114" y="0"/>
                      <a:pt x="0" y="111"/>
                      <a:pt x="0" y="225"/>
                    </a:cubicBezTo>
                    <a:cubicBezTo>
                      <a:pt x="0" y="239"/>
                      <a:pt x="0" y="362"/>
                      <a:pt x="0" y="522"/>
                    </a:cubicBezTo>
                    <a:cubicBezTo>
                      <a:pt x="181" y="522"/>
                      <a:pt x="181" y="522"/>
                      <a:pt x="181" y="522"/>
                    </a:cubicBezTo>
                    <a:cubicBezTo>
                      <a:pt x="181" y="400"/>
                      <a:pt x="181" y="315"/>
                      <a:pt x="181" y="315"/>
                    </a:cubicBezTo>
                    <a:cubicBezTo>
                      <a:pt x="203" y="315"/>
                      <a:pt x="203" y="315"/>
                      <a:pt x="203" y="315"/>
                    </a:cubicBezTo>
                    <a:cubicBezTo>
                      <a:pt x="203" y="386"/>
                      <a:pt x="203" y="455"/>
                      <a:pt x="203" y="522"/>
                    </a:cubicBezTo>
                    <a:cubicBezTo>
                      <a:pt x="514" y="522"/>
                      <a:pt x="514" y="522"/>
                      <a:pt x="514" y="522"/>
                    </a:cubicBezTo>
                    <a:cubicBezTo>
                      <a:pt x="498" y="465"/>
                      <a:pt x="498" y="465"/>
                      <a:pt x="498" y="465"/>
                    </a:cubicBezTo>
                    <a:cubicBezTo>
                      <a:pt x="498" y="464"/>
                      <a:pt x="498" y="464"/>
                      <a:pt x="498" y="464"/>
                    </a:cubicBezTo>
                    <a:cubicBezTo>
                      <a:pt x="375" y="20"/>
                      <a:pt x="375" y="20"/>
                      <a:pt x="375" y="20"/>
                    </a:cubicBezTo>
                    <a:cubicBezTo>
                      <a:pt x="728" y="20"/>
                      <a:pt x="728" y="20"/>
                      <a:pt x="728" y="20"/>
                    </a:cubicBezTo>
                    <a:cubicBezTo>
                      <a:pt x="605" y="464"/>
                      <a:pt x="605" y="464"/>
                      <a:pt x="605" y="464"/>
                    </a:cubicBezTo>
                    <a:cubicBezTo>
                      <a:pt x="605" y="465"/>
                      <a:pt x="605" y="465"/>
                      <a:pt x="605" y="465"/>
                    </a:cubicBezTo>
                    <a:cubicBezTo>
                      <a:pt x="589" y="522"/>
                      <a:pt x="589" y="522"/>
                      <a:pt x="589" y="522"/>
                    </a:cubicBezTo>
                    <a:cubicBezTo>
                      <a:pt x="901" y="522"/>
                      <a:pt x="901" y="522"/>
                      <a:pt x="901" y="522"/>
                    </a:cubicBezTo>
                    <a:cubicBezTo>
                      <a:pt x="901" y="455"/>
                      <a:pt x="901" y="386"/>
                      <a:pt x="901" y="315"/>
                    </a:cubicBezTo>
                    <a:cubicBezTo>
                      <a:pt x="922" y="315"/>
                      <a:pt x="922" y="315"/>
                      <a:pt x="922" y="315"/>
                    </a:cubicBezTo>
                    <a:cubicBezTo>
                      <a:pt x="922" y="315"/>
                      <a:pt x="922" y="400"/>
                      <a:pt x="922" y="522"/>
                    </a:cubicBezTo>
                    <a:cubicBezTo>
                      <a:pt x="1103" y="522"/>
                      <a:pt x="1103" y="522"/>
                      <a:pt x="1103" y="522"/>
                    </a:cubicBezTo>
                    <a:cubicBezTo>
                      <a:pt x="1103" y="361"/>
                      <a:pt x="1103" y="237"/>
                      <a:pt x="1103" y="222"/>
                    </a:cubicBezTo>
                    <a:cubicBezTo>
                      <a:pt x="1103" y="101"/>
                      <a:pt x="990" y="0"/>
                      <a:pt x="852" y="0"/>
                    </a:cubicBez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34" name="Freeform 199"/>
              <p:cNvSpPr>
                <a:spLocks noChangeAspect="1"/>
              </p:cNvSpPr>
              <p:nvPr/>
            </p:nvSpPr>
            <p:spPr bwMode="gray">
              <a:xfrm>
                <a:off x="2702" y="-460"/>
                <a:ext cx="834" cy="1049"/>
              </a:xfrm>
              <a:custGeom>
                <a:avLst/>
                <a:gdLst>
                  <a:gd name="T0" fmla="*/ 295 w 834"/>
                  <a:gd name="T1" fmla="*/ 0 h 1049"/>
                  <a:gd name="T2" fmla="*/ 538 w 834"/>
                  <a:gd name="T3" fmla="*/ 0 h 1049"/>
                  <a:gd name="T4" fmla="*/ 425 w 834"/>
                  <a:gd name="T5" fmla="*/ 156 h 1049"/>
                  <a:gd name="T6" fmla="*/ 543 w 834"/>
                  <a:gd name="T7" fmla="*/ 1049 h 1049"/>
                  <a:gd name="T8" fmla="*/ 834 w 834"/>
                  <a:gd name="T9" fmla="*/ 0 h 1049"/>
                  <a:gd name="T10" fmla="*/ 0 w 834"/>
                  <a:gd name="T11" fmla="*/ 0 h 1049"/>
                  <a:gd name="T12" fmla="*/ 290 w 834"/>
                  <a:gd name="T13" fmla="*/ 1049 h 1049"/>
                  <a:gd name="T14" fmla="*/ 411 w 834"/>
                  <a:gd name="T15" fmla="*/ 156 h 1049"/>
                  <a:gd name="T16" fmla="*/ 295 w 834"/>
                  <a:gd name="T17" fmla="*/ 0 h 10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4"/>
                  <a:gd name="T28" fmla="*/ 0 h 1049"/>
                  <a:gd name="T29" fmla="*/ 834 w 834"/>
                  <a:gd name="T30" fmla="*/ 1049 h 10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4" h="1049">
                    <a:moveTo>
                      <a:pt x="295" y="0"/>
                    </a:moveTo>
                    <a:lnTo>
                      <a:pt x="538" y="0"/>
                    </a:lnTo>
                    <a:lnTo>
                      <a:pt x="425" y="156"/>
                    </a:lnTo>
                    <a:lnTo>
                      <a:pt x="543" y="1049"/>
                    </a:lnTo>
                    <a:lnTo>
                      <a:pt x="834" y="0"/>
                    </a:lnTo>
                    <a:lnTo>
                      <a:pt x="0" y="0"/>
                    </a:lnTo>
                    <a:lnTo>
                      <a:pt x="290" y="1049"/>
                    </a:lnTo>
                    <a:lnTo>
                      <a:pt x="411" y="156"/>
                    </a:lnTo>
                    <a:lnTo>
                      <a:pt x="295"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35" name="Freeform 200"/>
              <p:cNvSpPr>
                <a:spLocks noChangeAspect="1"/>
              </p:cNvSpPr>
              <p:nvPr/>
            </p:nvSpPr>
            <p:spPr bwMode="gray">
              <a:xfrm>
                <a:off x="3207" y="589"/>
                <a:ext cx="38" cy="137"/>
              </a:xfrm>
              <a:custGeom>
                <a:avLst/>
                <a:gdLst>
                  <a:gd name="T0" fmla="*/ 0 w 38"/>
                  <a:gd name="T1" fmla="*/ 137 h 137"/>
                  <a:gd name="T2" fmla="*/ 38 w 38"/>
                  <a:gd name="T3" fmla="*/ 2 h 137"/>
                  <a:gd name="T4" fmla="*/ 38 w 38"/>
                  <a:gd name="T5" fmla="*/ 0 h 137"/>
                  <a:gd name="T6" fmla="*/ 0 w 38"/>
                  <a:gd name="T7" fmla="*/ 137 h 137"/>
                  <a:gd name="T8" fmla="*/ 0 w 38"/>
                  <a:gd name="T9" fmla="*/ 137 h 137"/>
                  <a:gd name="T10" fmla="*/ 0 60000 65536"/>
                  <a:gd name="T11" fmla="*/ 0 60000 65536"/>
                  <a:gd name="T12" fmla="*/ 0 60000 65536"/>
                  <a:gd name="T13" fmla="*/ 0 60000 65536"/>
                  <a:gd name="T14" fmla="*/ 0 60000 65536"/>
                  <a:gd name="T15" fmla="*/ 0 w 38"/>
                  <a:gd name="T16" fmla="*/ 0 h 137"/>
                  <a:gd name="T17" fmla="*/ 38 w 38"/>
                  <a:gd name="T18" fmla="*/ 137 h 137"/>
                </a:gdLst>
                <a:ahLst/>
                <a:cxnLst>
                  <a:cxn ang="T10">
                    <a:pos x="T0" y="T1"/>
                  </a:cxn>
                  <a:cxn ang="T11">
                    <a:pos x="T2" y="T3"/>
                  </a:cxn>
                  <a:cxn ang="T12">
                    <a:pos x="T4" y="T5"/>
                  </a:cxn>
                  <a:cxn ang="T13">
                    <a:pos x="T6" y="T7"/>
                  </a:cxn>
                  <a:cxn ang="T14">
                    <a:pos x="T8" y="T9"/>
                  </a:cxn>
                </a:cxnLst>
                <a:rect l="T15" t="T16" r="T17" b="T18"/>
                <a:pathLst>
                  <a:path w="38" h="137">
                    <a:moveTo>
                      <a:pt x="0" y="137"/>
                    </a:moveTo>
                    <a:lnTo>
                      <a:pt x="38" y="2"/>
                    </a:lnTo>
                    <a:lnTo>
                      <a:pt x="38" y="0"/>
                    </a:lnTo>
                    <a:lnTo>
                      <a:pt x="0" y="137"/>
                    </a:lnTo>
                    <a:close/>
                  </a:path>
                </a:pathLst>
              </a:custGeom>
              <a:solidFill>
                <a:srgbClr val="8AB6C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36" name="Freeform 201"/>
              <p:cNvSpPr>
                <a:spLocks noChangeAspect="1"/>
              </p:cNvSpPr>
              <p:nvPr/>
            </p:nvSpPr>
            <p:spPr bwMode="gray">
              <a:xfrm>
                <a:off x="2992" y="589"/>
                <a:ext cx="41" cy="137"/>
              </a:xfrm>
              <a:custGeom>
                <a:avLst/>
                <a:gdLst>
                  <a:gd name="T0" fmla="*/ 0 w 41"/>
                  <a:gd name="T1" fmla="*/ 0 h 137"/>
                  <a:gd name="T2" fmla="*/ 0 w 41"/>
                  <a:gd name="T3" fmla="*/ 2 h 137"/>
                  <a:gd name="T4" fmla="*/ 38 w 41"/>
                  <a:gd name="T5" fmla="*/ 137 h 137"/>
                  <a:gd name="T6" fmla="*/ 41 w 41"/>
                  <a:gd name="T7" fmla="*/ 137 h 137"/>
                  <a:gd name="T8" fmla="*/ 0 w 41"/>
                  <a:gd name="T9" fmla="*/ 0 h 137"/>
                  <a:gd name="T10" fmla="*/ 0 60000 65536"/>
                  <a:gd name="T11" fmla="*/ 0 60000 65536"/>
                  <a:gd name="T12" fmla="*/ 0 60000 65536"/>
                  <a:gd name="T13" fmla="*/ 0 60000 65536"/>
                  <a:gd name="T14" fmla="*/ 0 60000 65536"/>
                  <a:gd name="T15" fmla="*/ 0 w 41"/>
                  <a:gd name="T16" fmla="*/ 0 h 137"/>
                  <a:gd name="T17" fmla="*/ 41 w 41"/>
                  <a:gd name="T18" fmla="*/ 137 h 137"/>
                </a:gdLst>
                <a:ahLst/>
                <a:cxnLst>
                  <a:cxn ang="T10">
                    <a:pos x="T0" y="T1"/>
                  </a:cxn>
                  <a:cxn ang="T11">
                    <a:pos x="T2" y="T3"/>
                  </a:cxn>
                  <a:cxn ang="T12">
                    <a:pos x="T4" y="T5"/>
                  </a:cxn>
                  <a:cxn ang="T13">
                    <a:pos x="T6" y="T7"/>
                  </a:cxn>
                  <a:cxn ang="T14">
                    <a:pos x="T8" y="T9"/>
                  </a:cxn>
                </a:cxnLst>
                <a:rect l="T15" t="T16" r="T17" b="T18"/>
                <a:pathLst>
                  <a:path w="41" h="137">
                    <a:moveTo>
                      <a:pt x="0" y="0"/>
                    </a:moveTo>
                    <a:lnTo>
                      <a:pt x="0" y="2"/>
                    </a:lnTo>
                    <a:lnTo>
                      <a:pt x="38" y="137"/>
                    </a:lnTo>
                    <a:lnTo>
                      <a:pt x="41" y="137"/>
                    </a:lnTo>
                    <a:lnTo>
                      <a:pt x="0" y="0"/>
                    </a:lnTo>
                    <a:close/>
                  </a:path>
                </a:pathLst>
              </a:custGeom>
              <a:solidFill>
                <a:srgbClr val="8AB6C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37" name="Freeform 202"/>
              <p:cNvSpPr>
                <a:spLocks noChangeAspect="1"/>
              </p:cNvSpPr>
              <p:nvPr/>
            </p:nvSpPr>
            <p:spPr bwMode="gray">
              <a:xfrm>
                <a:off x="2992" y="-460"/>
                <a:ext cx="253" cy="1186"/>
              </a:xfrm>
              <a:custGeom>
                <a:avLst/>
                <a:gdLst>
                  <a:gd name="T0" fmla="*/ 215 w 253"/>
                  <a:gd name="T1" fmla="*/ 1186 h 1186"/>
                  <a:gd name="T2" fmla="*/ 253 w 253"/>
                  <a:gd name="T3" fmla="*/ 1049 h 1186"/>
                  <a:gd name="T4" fmla="*/ 135 w 253"/>
                  <a:gd name="T5" fmla="*/ 156 h 1186"/>
                  <a:gd name="T6" fmla="*/ 248 w 253"/>
                  <a:gd name="T7" fmla="*/ 0 h 1186"/>
                  <a:gd name="T8" fmla="*/ 5 w 253"/>
                  <a:gd name="T9" fmla="*/ 0 h 1186"/>
                  <a:gd name="T10" fmla="*/ 121 w 253"/>
                  <a:gd name="T11" fmla="*/ 156 h 1186"/>
                  <a:gd name="T12" fmla="*/ 0 w 253"/>
                  <a:gd name="T13" fmla="*/ 1049 h 1186"/>
                  <a:gd name="T14" fmla="*/ 41 w 253"/>
                  <a:gd name="T15" fmla="*/ 1186 h 1186"/>
                  <a:gd name="T16" fmla="*/ 215 w 253"/>
                  <a:gd name="T17" fmla="*/ 1186 h 1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3"/>
                  <a:gd name="T28" fmla="*/ 0 h 1186"/>
                  <a:gd name="T29" fmla="*/ 253 w 253"/>
                  <a:gd name="T30" fmla="*/ 1186 h 1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3" h="1186">
                    <a:moveTo>
                      <a:pt x="215" y="1186"/>
                    </a:moveTo>
                    <a:lnTo>
                      <a:pt x="253" y="1049"/>
                    </a:lnTo>
                    <a:lnTo>
                      <a:pt x="135" y="156"/>
                    </a:lnTo>
                    <a:lnTo>
                      <a:pt x="248" y="0"/>
                    </a:lnTo>
                    <a:lnTo>
                      <a:pt x="5" y="0"/>
                    </a:lnTo>
                    <a:lnTo>
                      <a:pt x="121" y="156"/>
                    </a:lnTo>
                    <a:lnTo>
                      <a:pt x="0" y="1049"/>
                    </a:lnTo>
                    <a:lnTo>
                      <a:pt x="41" y="1186"/>
                    </a:lnTo>
                    <a:lnTo>
                      <a:pt x="215" y="1186"/>
                    </a:lnTo>
                    <a:close/>
                  </a:path>
                </a:pathLst>
              </a:custGeom>
              <a:solidFill>
                <a:srgbClr val="ACAC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nvGrpSpPr>
            <p:cNvPr id="126" name="Group 203"/>
            <p:cNvGrpSpPr>
              <a:grpSpLocks noChangeAspect="1"/>
            </p:cNvGrpSpPr>
            <p:nvPr/>
          </p:nvGrpSpPr>
          <p:grpSpPr bwMode="auto">
            <a:xfrm>
              <a:off x="387" y="2918"/>
              <a:ext cx="170" cy="188"/>
              <a:chOff x="2626" y="-1752"/>
              <a:chExt cx="1000" cy="1110"/>
            </a:xfrm>
          </p:grpSpPr>
          <p:sp>
            <p:nvSpPr>
              <p:cNvPr id="127" name="Freeform 204"/>
              <p:cNvSpPr>
                <a:spLocks noChangeAspect="1"/>
              </p:cNvSpPr>
              <p:nvPr/>
            </p:nvSpPr>
            <p:spPr bwMode="gray">
              <a:xfrm>
                <a:off x="2626" y="-1752"/>
                <a:ext cx="1000" cy="1110"/>
              </a:xfrm>
              <a:custGeom>
                <a:avLst/>
                <a:gdLst>
                  <a:gd name="T0" fmla="*/ 401182 w 423"/>
                  <a:gd name="T1" fmla="*/ 203215 h 470"/>
                  <a:gd name="T2" fmla="*/ 232395 w 423"/>
                  <a:gd name="T3" fmla="*/ 24106 h 470"/>
                  <a:gd name="T4" fmla="*/ 145241 w 423"/>
                  <a:gd name="T5" fmla="*/ 58988 h 470"/>
                  <a:gd name="T6" fmla="*/ 144371 w 423"/>
                  <a:gd name="T7" fmla="*/ 59881 h 470"/>
                  <a:gd name="T8" fmla="*/ 4872 w 423"/>
                  <a:gd name="T9" fmla="*/ 207036 h 470"/>
                  <a:gd name="T10" fmla="*/ 0 w 423"/>
                  <a:gd name="T11" fmla="*/ 252454 h 470"/>
                  <a:gd name="T12" fmla="*/ 203868 w 423"/>
                  <a:gd name="T13" fmla="*/ 454800 h 470"/>
                  <a:gd name="T14" fmla="*/ 407742 w 423"/>
                  <a:gd name="T15" fmla="*/ 252454 h 470"/>
                  <a:gd name="T16" fmla="*/ 401182 w 423"/>
                  <a:gd name="T17" fmla="*/ 203215 h 4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3"/>
                  <a:gd name="T28" fmla="*/ 0 h 470"/>
                  <a:gd name="T29" fmla="*/ 423 w 423"/>
                  <a:gd name="T30" fmla="*/ 470 h 4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3" h="470">
                    <a:moveTo>
                      <a:pt x="411" y="210"/>
                    </a:moveTo>
                    <a:cubicBezTo>
                      <a:pt x="423" y="96"/>
                      <a:pt x="309" y="40"/>
                      <a:pt x="238" y="25"/>
                    </a:cubicBezTo>
                    <a:cubicBezTo>
                      <a:pt x="195" y="16"/>
                      <a:pt x="160" y="43"/>
                      <a:pt x="149" y="61"/>
                    </a:cubicBezTo>
                    <a:cubicBezTo>
                      <a:pt x="148" y="61"/>
                      <a:pt x="148" y="61"/>
                      <a:pt x="148" y="62"/>
                    </a:cubicBezTo>
                    <a:cubicBezTo>
                      <a:pt x="114" y="0"/>
                      <a:pt x="0" y="103"/>
                      <a:pt x="5" y="214"/>
                    </a:cubicBezTo>
                    <a:cubicBezTo>
                      <a:pt x="2" y="229"/>
                      <a:pt x="0" y="245"/>
                      <a:pt x="0" y="261"/>
                    </a:cubicBezTo>
                    <a:cubicBezTo>
                      <a:pt x="0" y="377"/>
                      <a:pt x="93" y="470"/>
                      <a:pt x="209" y="470"/>
                    </a:cubicBezTo>
                    <a:cubicBezTo>
                      <a:pt x="324" y="470"/>
                      <a:pt x="418" y="377"/>
                      <a:pt x="418" y="261"/>
                    </a:cubicBezTo>
                    <a:cubicBezTo>
                      <a:pt x="418" y="244"/>
                      <a:pt x="415" y="226"/>
                      <a:pt x="411" y="210"/>
                    </a:cubicBez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28" name="Freeform 205"/>
              <p:cNvSpPr>
                <a:spLocks noChangeAspect="1"/>
              </p:cNvSpPr>
              <p:nvPr/>
            </p:nvSpPr>
            <p:spPr bwMode="gray">
              <a:xfrm>
                <a:off x="2685" y="-1166"/>
                <a:ext cx="870" cy="465"/>
              </a:xfrm>
              <a:custGeom>
                <a:avLst/>
                <a:gdLst>
                  <a:gd name="T0" fmla="*/ 344648 w 368"/>
                  <a:gd name="T1" fmla="*/ 30983 h 197"/>
                  <a:gd name="T2" fmla="*/ 313198 w 368"/>
                  <a:gd name="T3" fmla="*/ 62428 h 197"/>
                  <a:gd name="T4" fmla="*/ 227481 w 368"/>
                  <a:gd name="T5" fmla="*/ 62428 h 197"/>
                  <a:gd name="T6" fmla="*/ 196088 w 368"/>
                  <a:gd name="T7" fmla="*/ 30983 h 197"/>
                  <a:gd name="T8" fmla="*/ 196088 w 368"/>
                  <a:gd name="T9" fmla="*/ 0 h 197"/>
                  <a:gd name="T10" fmla="*/ 170903 w 368"/>
                  <a:gd name="T11" fmla="*/ 0 h 197"/>
                  <a:gd name="T12" fmla="*/ 170903 w 368"/>
                  <a:gd name="T13" fmla="*/ 30983 h 197"/>
                  <a:gd name="T14" fmla="*/ 139505 w 368"/>
                  <a:gd name="T15" fmla="*/ 62428 h 197"/>
                  <a:gd name="T16" fmla="*/ 53604 w 368"/>
                  <a:gd name="T17" fmla="*/ 62428 h 197"/>
                  <a:gd name="T18" fmla="*/ 22367 w 368"/>
                  <a:gd name="T19" fmla="*/ 30983 h 197"/>
                  <a:gd name="T20" fmla="*/ 22367 w 368"/>
                  <a:gd name="T21" fmla="*/ 0 h 197"/>
                  <a:gd name="T22" fmla="*/ 0 w 368"/>
                  <a:gd name="T23" fmla="*/ 0 h 197"/>
                  <a:gd name="T24" fmla="*/ 0 w 368"/>
                  <a:gd name="T25" fmla="*/ 12597 h 197"/>
                  <a:gd name="T26" fmla="*/ 179466 w 368"/>
                  <a:gd name="T27" fmla="*/ 189916 h 197"/>
                  <a:gd name="T28" fmla="*/ 359140 w 368"/>
                  <a:gd name="T29" fmla="*/ 12597 h 197"/>
                  <a:gd name="T30" fmla="*/ 358239 w 368"/>
                  <a:gd name="T31" fmla="*/ 0 h 197"/>
                  <a:gd name="T32" fmla="*/ 344648 w 368"/>
                  <a:gd name="T33" fmla="*/ 0 h 197"/>
                  <a:gd name="T34" fmla="*/ 344648 w 368"/>
                  <a:gd name="T35" fmla="*/ 30983 h 1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8"/>
                  <a:gd name="T55" fmla="*/ 0 h 197"/>
                  <a:gd name="T56" fmla="*/ 368 w 368"/>
                  <a:gd name="T57" fmla="*/ 197 h 1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8" h="197">
                    <a:moveTo>
                      <a:pt x="353" y="32"/>
                    </a:moveTo>
                    <a:cubicBezTo>
                      <a:pt x="353" y="50"/>
                      <a:pt x="339" y="65"/>
                      <a:pt x="321" y="65"/>
                    </a:cubicBezTo>
                    <a:cubicBezTo>
                      <a:pt x="233" y="65"/>
                      <a:pt x="233" y="65"/>
                      <a:pt x="233" y="65"/>
                    </a:cubicBezTo>
                    <a:cubicBezTo>
                      <a:pt x="215" y="65"/>
                      <a:pt x="201" y="50"/>
                      <a:pt x="201" y="32"/>
                    </a:cubicBezTo>
                    <a:cubicBezTo>
                      <a:pt x="201" y="0"/>
                      <a:pt x="201" y="0"/>
                      <a:pt x="201" y="0"/>
                    </a:cubicBezTo>
                    <a:cubicBezTo>
                      <a:pt x="175" y="0"/>
                      <a:pt x="175" y="0"/>
                      <a:pt x="175" y="0"/>
                    </a:cubicBezTo>
                    <a:cubicBezTo>
                      <a:pt x="175" y="32"/>
                      <a:pt x="175" y="32"/>
                      <a:pt x="175" y="32"/>
                    </a:cubicBezTo>
                    <a:cubicBezTo>
                      <a:pt x="175" y="50"/>
                      <a:pt x="161" y="65"/>
                      <a:pt x="143" y="65"/>
                    </a:cubicBezTo>
                    <a:cubicBezTo>
                      <a:pt x="55" y="65"/>
                      <a:pt x="55" y="65"/>
                      <a:pt x="55" y="65"/>
                    </a:cubicBezTo>
                    <a:cubicBezTo>
                      <a:pt x="37" y="65"/>
                      <a:pt x="23" y="50"/>
                      <a:pt x="23" y="32"/>
                    </a:cubicBezTo>
                    <a:cubicBezTo>
                      <a:pt x="23" y="0"/>
                      <a:pt x="23" y="0"/>
                      <a:pt x="23" y="0"/>
                    </a:cubicBezTo>
                    <a:cubicBezTo>
                      <a:pt x="0" y="0"/>
                      <a:pt x="0" y="0"/>
                      <a:pt x="0" y="0"/>
                    </a:cubicBezTo>
                    <a:cubicBezTo>
                      <a:pt x="0" y="4"/>
                      <a:pt x="0" y="9"/>
                      <a:pt x="0" y="13"/>
                    </a:cubicBezTo>
                    <a:cubicBezTo>
                      <a:pt x="0" y="115"/>
                      <a:pt x="82" y="197"/>
                      <a:pt x="184" y="197"/>
                    </a:cubicBezTo>
                    <a:cubicBezTo>
                      <a:pt x="285" y="197"/>
                      <a:pt x="367" y="115"/>
                      <a:pt x="368" y="13"/>
                    </a:cubicBezTo>
                    <a:cubicBezTo>
                      <a:pt x="368" y="9"/>
                      <a:pt x="367" y="4"/>
                      <a:pt x="367" y="0"/>
                    </a:cubicBezTo>
                    <a:cubicBezTo>
                      <a:pt x="353" y="0"/>
                      <a:pt x="353" y="0"/>
                      <a:pt x="353" y="0"/>
                    </a:cubicBezTo>
                    <a:lnTo>
                      <a:pt x="353" y="32"/>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29" name="Freeform 206"/>
              <p:cNvSpPr>
                <a:spLocks noChangeAspect="1"/>
              </p:cNvSpPr>
              <p:nvPr/>
            </p:nvSpPr>
            <p:spPr bwMode="gray">
              <a:xfrm>
                <a:off x="2692" y="-1551"/>
                <a:ext cx="853" cy="337"/>
              </a:xfrm>
              <a:custGeom>
                <a:avLst/>
                <a:gdLst>
                  <a:gd name="T0" fmla="*/ 125500 w 361"/>
                  <a:gd name="T1" fmla="*/ 0 h 143"/>
                  <a:gd name="T2" fmla="*/ 0 w 361"/>
                  <a:gd name="T3" fmla="*/ 135990 h 143"/>
                  <a:gd name="T4" fmla="*/ 20541 w 361"/>
                  <a:gd name="T5" fmla="*/ 135990 h 143"/>
                  <a:gd name="T6" fmla="*/ 50684 w 361"/>
                  <a:gd name="T7" fmla="*/ 114274 h 143"/>
                  <a:gd name="T8" fmla="*/ 136135 w 361"/>
                  <a:gd name="T9" fmla="*/ 114274 h 143"/>
                  <a:gd name="T10" fmla="*/ 165369 w 361"/>
                  <a:gd name="T11" fmla="*/ 135990 h 143"/>
                  <a:gd name="T12" fmla="*/ 194602 w 361"/>
                  <a:gd name="T13" fmla="*/ 135990 h 143"/>
                  <a:gd name="T14" fmla="*/ 223323 w 361"/>
                  <a:gd name="T15" fmla="*/ 114274 h 143"/>
                  <a:gd name="T16" fmla="*/ 308914 w 361"/>
                  <a:gd name="T17" fmla="*/ 114274 h 143"/>
                  <a:gd name="T18" fmla="*/ 339192 w 361"/>
                  <a:gd name="T19" fmla="*/ 135990 h 143"/>
                  <a:gd name="T20" fmla="*/ 350904 w 361"/>
                  <a:gd name="T21" fmla="*/ 135990 h 143"/>
                  <a:gd name="T22" fmla="*/ 345829 w 361"/>
                  <a:gd name="T23" fmla="*/ 117024 h 143"/>
                  <a:gd name="T24" fmla="*/ 125500 w 361"/>
                  <a:gd name="T25" fmla="*/ 0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1"/>
                  <a:gd name="T40" fmla="*/ 0 h 143"/>
                  <a:gd name="T41" fmla="*/ 361 w 361"/>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1" h="143">
                    <a:moveTo>
                      <a:pt x="129" y="0"/>
                    </a:moveTo>
                    <a:cubicBezTo>
                      <a:pt x="63" y="19"/>
                      <a:pt x="13" y="74"/>
                      <a:pt x="0" y="143"/>
                    </a:cubicBezTo>
                    <a:cubicBezTo>
                      <a:pt x="21" y="143"/>
                      <a:pt x="21" y="143"/>
                      <a:pt x="21" y="143"/>
                    </a:cubicBezTo>
                    <a:cubicBezTo>
                      <a:pt x="26" y="130"/>
                      <a:pt x="38" y="120"/>
                      <a:pt x="52" y="120"/>
                    </a:cubicBezTo>
                    <a:cubicBezTo>
                      <a:pt x="140" y="120"/>
                      <a:pt x="140" y="120"/>
                      <a:pt x="140" y="120"/>
                    </a:cubicBezTo>
                    <a:cubicBezTo>
                      <a:pt x="154" y="120"/>
                      <a:pt x="166" y="130"/>
                      <a:pt x="170" y="143"/>
                    </a:cubicBezTo>
                    <a:cubicBezTo>
                      <a:pt x="200" y="143"/>
                      <a:pt x="200" y="143"/>
                      <a:pt x="200" y="143"/>
                    </a:cubicBezTo>
                    <a:cubicBezTo>
                      <a:pt x="204" y="130"/>
                      <a:pt x="216" y="120"/>
                      <a:pt x="230" y="120"/>
                    </a:cubicBezTo>
                    <a:cubicBezTo>
                      <a:pt x="318" y="120"/>
                      <a:pt x="318" y="120"/>
                      <a:pt x="318" y="120"/>
                    </a:cubicBezTo>
                    <a:cubicBezTo>
                      <a:pt x="332" y="120"/>
                      <a:pt x="344" y="130"/>
                      <a:pt x="349" y="143"/>
                    </a:cubicBezTo>
                    <a:cubicBezTo>
                      <a:pt x="361" y="143"/>
                      <a:pt x="361" y="143"/>
                      <a:pt x="361" y="143"/>
                    </a:cubicBezTo>
                    <a:cubicBezTo>
                      <a:pt x="360" y="136"/>
                      <a:pt x="358" y="129"/>
                      <a:pt x="356" y="123"/>
                    </a:cubicBezTo>
                    <a:cubicBezTo>
                      <a:pt x="277" y="99"/>
                      <a:pt x="177" y="46"/>
                      <a:pt x="129" y="0"/>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30" name="Freeform 207"/>
              <p:cNvSpPr>
                <a:spLocks noChangeAspect="1"/>
              </p:cNvSpPr>
              <p:nvPr/>
            </p:nvSpPr>
            <p:spPr bwMode="gray">
              <a:xfrm>
                <a:off x="3207" y="-1221"/>
                <a:ext cx="265" cy="161"/>
              </a:xfrm>
              <a:custGeom>
                <a:avLst/>
                <a:gdLst>
                  <a:gd name="T0" fmla="*/ 98407 w 112"/>
                  <a:gd name="T1" fmla="*/ 0 h 68"/>
                  <a:gd name="T2" fmla="*/ 11565 w 112"/>
                  <a:gd name="T3" fmla="*/ 0 h 68"/>
                  <a:gd name="T4" fmla="*/ 0 w 112"/>
                  <a:gd name="T5" fmla="*/ 12887 h 68"/>
                  <a:gd name="T6" fmla="*/ 0 w 112"/>
                  <a:gd name="T7" fmla="*/ 54248 h 68"/>
                  <a:gd name="T8" fmla="*/ 11565 w 112"/>
                  <a:gd name="T9" fmla="*/ 67118 h 68"/>
                  <a:gd name="T10" fmla="*/ 98407 w 112"/>
                  <a:gd name="T11" fmla="*/ 67118 h 68"/>
                  <a:gd name="T12" fmla="*/ 110034 w 112"/>
                  <a:gd name="T13" fmla="*/ 54248 h 68"/>
                  <a:gd name="T14" fmla="*/ 110034 w 112"/>
                  <a:gd name="T15" fmla="*/ 12887 h 68"/>
                  <a:gd name="T16" fmla="*/ 98407 w 112"/>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8"/>
                  <a:gd name="T29" fmla="*/ 112 w 11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8">
                    <a:moveTo>
                      <a:pt x="100" y="0"/>
                    </a:moveTo>
                    <a:cubicBezTo>
                      <a:pt x="12" y="0"/>
                      <a:pt x="12" y="0"/>
                      <a:pt x="12" y="0"/>
                    </a:cubicBezTo>
                    <a:cubicBezTo>
                      <a:pt x="5" y="0"/>
                      <a:pt x="0" y="6"/>
                      <a:pt x="0" y="13"/>
                    </a:cubicBezTo>
                    <a:cubicBezTo>
                      <a:pt x="0" y="55"/>
                      <a:pt x="0" y="55"/>
                      <a:pt x="0" y="55"/>
                    </a:cubicBezTo>
                    <a:cubicBezTo>
                      <a:pt x="0" y="62"/>
                      <a:pt x="5" y="68"/>
                      <a:pt x="12" y="68"/>
                    </a:cubicBezTo>
                    <a:cubicBezTo>
                      <a:pt x="100" y="68"/>
                      <a:pt x="100" y="68"/>
                      <a:pt x="100" y="68"/>
                    </a:cubicBezTo>
                    <a:cubicBezTo>
                      <a:pt x="107" y="68"/>
                      <a:pt x="112" y="62"/>
                      <a:pt x="112" y="55"/>
                    </a:cubicBezTo>
                    <a:cubicBezTo>
                      <a:pt x="112" y="13"/>
                      <a:pt x="112" y="13"/>
                      <a:pt x="112" y="13"/>
                    </a:cubicBezTo>
                    <a:cubicBezTo>
                      <a:pt x="112" y="6"/>
                      <a:pt x="107" y="0"/>
                      <a:pt x="10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31" name="Freeform 208"/>
              <p:cNvSpPr>
                <a:spLocks noChangeAspect="1"/>
              </p:cNvSpPr>
              <p:nvPr/>
            </p:nvSpPr>
            <p:spPr bwMode="gray">
              <a:xfrm>
                <a:off x="2787" y="-1221"/>
                <a:ext cx="264" cy="161"/>
              </a:xfrm>
              <a:custGeom>
                <a:avLst/>
                <a:gdLst>
                  <a:gd name="T0" fmla="*/ 11357 w 112"/>
                  <a:gd name="T1" fmla="*/ 67118 h 68"/>
                  <a:gd name="T2" fmla="*/ 95394 w 112"/>
                  <a:gd name="T3" fmla="*/ 67118 h 68"/>
                  <a:gd name="T4" fmla="*/ 106684 w 112"/>
                  <a:gd name="T5" fmla="*/ 54248 h 68"/>
                  <a:gd name="T6" fmla="*/ 106684 w 112"/>
                  <a:gd name="T7" fmla="*/ 12887 h 68"/>
                  <a:gd name="T8" fmla="*/ 95394 w 112"/>
                  <a:gd name="T9" fmla="*/ 0 h 68"/>
                  <a:gd name="T10" fmla="*/ 11357 w 112"/>
                  <a:gd name="T11" fmla="*/ 0 h 68"/>
                  <a:gd name="T12" fmla="*/ 0 w 112"/>
                  <a:gd name="T13" fmla="*/ 12887 h 68"/>
                  <a:gd name="T14" fmla="*/ 0 w 112"/>
                  <a:gd name="T15" fmla="*/ 54248 h 68"/>
                  <a:gd name="T16" fmla="*/ 11357 w 112"/>
                  <a:gd name="T17" fmla="*/ 6711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8"/>
                  <a:gd name="T29" fmla="*/ 112 w 112"/>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8">
                    <a:moveTo>
                      <a:pt x="12" y="68"/>
                    </a:moveTo>
                    <a:cubicBezTo>
                      <a:pt x="100" y="68"/>
                      <a:pt x="100" y="68"/>
                      <a:pt x="100" y="68"/>
                    </a:cubicBezTo>
                    <a:cubicBezTo>
                      <a:pt x="107" y="68"/>
                      <a:pt x="112" y="62"/>
                      <a:pt x="112" y="55"/>
                    </a:cubicBezTo>
                    <a:cubicBezTo>
                      <a:pt x="112" y="13"/>
                      <a:pt x="112" y="13"/>
                      <a:pt x="112" y="13"/>
                    </a:cubicBezTo>
                    <a:cubicBezTo>
                      <a:pt x="112" y="6"/>
                      <a:pt x="107" y="0"/>
                      <a:pt x="100" y="0"/>
                    </a:cubicBezTo>
                    <a:cubicBezTo>
                      <a:pt x="12" y="0"/>
                      <a:pt x="12" y="0"/>
                      <a:pt x="12" y="0"/>
                    </a:cubicBezTo>
                    <a:cubicBezTo>
                      <a:pt x="5" y="0"/>
                      <a:pt x="0" y="6"/>
                      <a:pt x="0" y="13"/>
                    </a:cubicBezTo>
                    <a:cubicBezTo>
                      <a:pt x="0" y="55"/>
                      <a:pt x="0" y="55"/>
                      <a:pt x="0" y="55"/>
                    </a:cubicBezTo>
                    <a:cubicBezTo>
                      <a:pt x="0" y="62"/>
                      <a:pt x="5" y="68"/>
                      <a:pt x="12" y="6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32" name="Freeform 209"/>
              <p:cNvSpPr>
                <a:spLocks noChangeAspect="1"/>
              </p:cNvSpPr>
              <p:nvPr/>
            </p:nvSpPr>
            <p:spPr bwMode="gray">
              <a:xfrm>
                <a:off x="3051" y="-1599"/>
                <a:ext cx="506" cy="289"/>
              </a:xfrm>
              <a:custGeom>
                <a:avLst/>
                <a:gdLst>
                  <a:gd name="T0" fmla="*/ 198357 w 214"/>
                  <a:gd name="T1" fmla="*/ 121072 h 122"/>
                  <a:gd name="T2" fmla="*/ 2062 w 214"/>
                  <a:gd name="T3" fmla="*/ 10077 h 122"/>
                  <a:gd name="T4" fmla="*/ 198357 w 214"/>
                  <a:gd name="T5" fmla="*/ 121072 h 122"/>
                  <a:gd name="T6" fmla="*/ 0 60000 65536"/>
                  <a:gd name="T7" fmla="*/ 0 60000 65536"/>
                  <a:gd name="T8" fmla="*/ 0 60000 65536"/>
                  <a:gd name="T9" fmla="*/ 0 w 214"/>
                  <a:gd name="T10" fmla="*/ 0 h 122"/>
                  <a:gd name="T11" fmla="*/ 214 w 214"/>
                  <a:gd name="T12" fmla="*/ 122 h 122"/>
                </a:gdLst>
                <a:ahLst/>
                <a:cxnLst>
                  <a:cxn ang="T6">
                    <a:pos x="T0" y="T1"/>
                  </a:cxn>
                  <a:cxn ang="T7">
                    <a:pos x="T2" y="T3"/>
                  </a:cxn>
                  <a:cxn ang="T8">
                    <a:pos x="T4" y="T5"/>
                  </a:cxn>
                </a:cxnLst>
                <a:rect l="T9" t="T10" r="T11" b="T12"/>
                <a:pathLst>
                  <a:path w="214" h="122">
                    <a:moveTo>
                      <a:pt x="203" y="122"/>
                    </a:moveTo>
                    <a:cubicBezTo>
                      <a:pt x="214" y="78"/>
                      <a:pt x="0" y="0"/>
                      <a:pt x="2" y="10"/>
                    </a:cubicBezTo>
                    <a:cubicBezTo>
                      <a:pt x="38" y="51"/>
                      <a:pt x="134" y="108"/>
                      <a:pt x="203" y="122"/>
                    </a:cubicBezTo>
                    <a:close/>
                  </a:path>
                </a:pathLst>
              </a:custGeom>
              <a:solidFill>
                <a:srgbClr val="ACAC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grpSp>
        <p:nvGrpSpPr>
          <p:cNvPr id="138" name="Group 262"/>
          <p:cNvGrpSpPr>
            <a:grpSpLocks/>
          </p:cNvGrpSpPr>
          <p:nvPr/>
        </p:nvGrpSpPr>
        <p:grpSpPr bwMode="auto">
          <a:xfrm>
            <a:off x="7956561" y="4112034"/>
            <a:ext cx="358775" cy="409575"/>
            <a:chOff x="2757" y="3378"/>
            <a:chExt cx="363" cy="415"/>
          </a:xfrm>
        </p:grpSpPr>
        <p:grpSp>
          <p:nvGrpSpPr>
            <p:cNvPr id="139" name="Group 263"/>
            <p:cNvGrpSpPr>
              <a:grpSpLocks noChangeAspect="1"/>
            </p:cNvGrpSpPr>
            <p:nvPr/>
          </p:nvGrpSpPr>
          <p:grpSpPr bwMode="auto">
            <a:xfrm>
              <a:off x="2757" y="3581"/>
              <a:ext cx="363" cy="212"/>
              <a:chOff x="2051" y="-510"/>
              <a:chExt cx="2137" cy="1250"/>
            </a:xfrm>
          </p:grpSpPr>
          <p:sp>
            <p:nvSpPr>
              <p:cNvPr id="144" name="Freeform 264"/>
              <p:cNvSpPr>
                <a:spLocks noChangeAspect="1"/>
              </p:cNvSpPr>
              <p:nvPr/>
            </p:nvSpPr>
            <p:spPr bwMode="gray">
              <a:xfrm>
                <a:off x="2051" y="-510"/>
                <a:ext cx="2137" cy="1250"/>
              </a:xfrm>
              <a:custGeom>
                <a:avLst/>
                <a:gdLst>
                  <a:gd name="T0" fmla="*/ 718060 w 905"/>
                  <a:gd name="T1" fmla="*/ 0 h 529"/>
                  <a:gd name="T2" fmla="*/ 155484 w 905"/>
                  <a:gd name="T3" fmla="*/ 0 h 529"/>
                  <a:gd name="T4" fmla="*/ 0 w 905"/>
                  <a:gd name="T5" fmla="*/ 159655 h 529"/>
                  <a:gd name="T6" fmla="*/ 0 w 905"/>
                  <a:gd name="T7" fmla="*/ 514182 h 529"/>
                  <a:gd name="T8" fmla="*/ 146962 w 905"/>
                  <a:gd name="T9" fmla="*/ 514182 h 529"/>
                  <a:gd name="T10" fmla="*/ 149767 w 905"/>
                  <a:gd name="T11" fmla="*/ 278027 h 529"/>
                  <a:gd name="T12" fmla="*/ 158433 w 905"/>
                  <a:gd name="T13" fmla="*/ 278027 h 529"/>
                  <a:gd name="T14" fmla="*/ 185515 w 905"/>
                  <a:gd name="T15" fmla="*/ 514182 h 529"/>
                  <a:gd name="T16" fmla="*/ 688022 w 905"/>
                  <a:gd name="T17" fmla="*/ 514182 h 529"/>
                  <a:gd name="T18" fmla="*/ 715043 w 905"/>
                  <a:gd name="T19" fmla="*/ 278027 h 529"/>
                  <a:gd name="T20" fmla="*/ 724086 w 905"/>
                  <a:gd name="T21" fmla="*/ 278027 h 529"/>
                  <a:gd name="T22" fmla="*/ 727007 w 905"/>
                  <a:gd name="T23" fmla="*/ 514182 h 529"/>
                  <a:gd name="T24" fmla="*/ 874725 w 905"/>
                  <a:gd name="T25" fmla="*/ 514182 h 529"/>
                  <a:gd name="T26" fmla="*/ 874725 w 905"/>
                  <a:gd name="T27" fmla="*/ 159655 h 529"/>
                  <a:gd name="T28" fmla="*/ 718060 w 905"/>
                  <a:gd name="T29" fmla="*/ 0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5"/>
                  <a:gd name="T46" fmla="*/ 0 h 529"/>
                  <a:gd name="T47" fmla="*/ 905 w 905"/>
                  <a:gd name="T48" fmla="*/ 529 h 5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5" h="529">
                    <a:moveTo>
                      <a:pt x="743" y="0"/>
                    </a:moveTo>
                    <a:cubicBezTo>
                      <a:pt x="743" y="0"/>
                      <a:pt x="161" y="0"/>
                      <a:pt x="161" y="0"/>
                    </a:cubicBezTo>
                    <a:cubicBezTo>
                      <a:pt x="73" y="0"/>
                      <a:pt x="0" y="81"/>
                      <a:pt x="0" y="164"/>
                    </a:cubicBezTo>
                    <a:cubicBezTo>
                      <a:pt x="0" y="529"/>
                      <a:pt x="0" y="529"/>
                      <a:pt x="0" y="529"/>
                    </a:cubicBezTo>
                    <a:cubicBezTo>
                      <a:pt x="152" y="529"/>
                      <a:pt x="152" y="529"/>
                      <a:pt x="152" y="529"/>
                    </a:cubicBezTo>
                    <a:cubicBezTo>
                      <a:pt x="155" y="286"/>
                      <a:pt x="155" y="286"/>
                      <a:pt x="155" y="286"/>
                    </a:cubicBezTo>
                    <a:cubicBezTo>
                      <a:pt x="164" y="286"/>
                      <a:pt x="164" y="286"/>
                      <a:pt x="164" y="286"/>
                    </a:cubicBezTo>
                    <a:cubicBezTo>
                      <a:pt x="164" y="286"/>
                      <a:pt x="179" y="399"/>
                      <a:pt x="192" y="529"/>
                    </a:cubicBezTo>
                    <a:cubicBezTo>
                      <a:pt x="712" y="529"/>
                      <a:pt x="712" y="529"/>
                      <a:pt x="712" y="529"/>
                    </a:cubicBezTo>
                    <a:cubicBezTo>
                      <a:pt x="724" y="396"/>
                      <a:pt x="740" y="286"/>
                      <a:pt x="740" y="286"/>
                    </a:cubicBezTo>
                    <a:cubicBezTo>
                      <a:pt x="749" y="286"/>
                      <a:pt x="749" y="286"/>
                      <a:pt x="749" y="286"/>
                    </a:cubicBezTo>
                    <a:cubicBezTo>
                      <a:pt x="752" y="529"/>
                      <a:pt x="752" y="529"/>
                      <a:pt x="752" y="529"/>
                    </a:cubicBezTo>
                    <a:cubicBezTo>
                      <a:pt x="905" y="529"/>
                      <a:pt x="905" y="529"/>
                      <a:pt x="905" y="529"/>
                    </a:cubicBezTo>
                    <a:cubicBezTo>
                      <a:pt x="905" y="164"/>
                      <a:pt x="905" y="164"/>
                      <a:pt x="905" y="164"/>
                    </a:cubicBezTo>
                    <a:cubicBezTo>
                      <a:pt x="905" y="79"/>
                      <a:pt x="830" y="0"/>
                      <a:pt x="743" y="0"/>
                    </a:cubicBez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45" name="Freeform 265"/>
              <p:cNvSpPr>
                <a:spLocks noChangeAspect="1"/>
              </p:cNvSpPr>
              <p:nvPr/>
            </p:nvSpPr>
            <p:spPr bwMode="gray">
              <a:xfrm>
                <a:off x="2703" y="-463"/>
                <a:ext cx="836" cy="905"/>
              </a:xfrm>
              <a:custGeom>
                <a:avLst/>
                <a:gdLst>
                  <a:gd name="T0" fmla="*/ 836 w 836"/>
                  <a:gd name="T1" fmla="*/ 0 h 905"/>
                  <a:gd name="T2" fmla="*/ 0 w 836"/>
                  <a:gd name="T3" fmla="*/ 0 h 905"/>
                  <a:gd name="T4" fmla="*/ 418 w 836"/>
                  <a:gd name="T5" fmla="*/ 905 h 905"/>
                  <a:gd name="T6" fmla="*/ 836 w 836"/>
                  <a:gd name="T7" fmla="*/ 0 h 905"/>
                  <a:gd name="T8" fmla="*/ 0 60000 65536"/>
                  <a:gd name="T9" fmla="*/ 0 60000 65536"/>
                  <a:gd name="T10" fmla="*/ 0 60000 65536"/>
                  <a:gd name="T11" fmla="*/ 0 60000 65536"/>
                  <a:gd name="T12" fmla="*/ 0 w 836"/>
                  <a:gd name="T13" fmla="*/ 0 h 905"/>
                  <a:gd name="T14" fmla="*/ 836 w 836"/>
                  <a:gd name="T15" fmla="*/ 905 h 905"/>
                </a:gdLst>
                <a:ahLst/>
                <a:cxnLst>
                  <a:cxn ang="T8">
                    <a:pos x="T0" y="T1"/>
                  </a:cxn>
                  <a:cxn ang="T9">
                    <a:pos x="T2" y="T3"/>
                  </a:cxn>
                  <a:cxn ang="T10">
                    <a:pos x="T4" y="T5"/>
                  </a:cxn>
                  <a:cxn ang="T11">
                    <a:pos x="T6" y="T7"/>
                  </a:cxn>
                </a:cxnLst>
                <a:rect l="T12" t="T13" r="T14" b="T15"/>
                <a:pathLst>
                  <a:path w="836" h="905">
                    <a:moveTo>
                      <a:pt x="836" y="0"/>
                    </a:moveTo>
                    <a:lnTo>
                      <a:pt x="0" y="0"/>
                    </a:lnTo>
                    <a:lnTo>
                      <a:pt x="418" y="905"/>
                    </a:lnTo>
                    <a:lnTo>
                      <a:pt x="836" y="0"/>
                    </a:ln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46" name="Freeform 266"/>
              <p:cNvSpPr>
                <a:spLocks noChangeAspect="1"/>
              </p:cNvSpPr>
              <p:nvPr/>
            </p:nvSpPr>
            <p:spPr bwMode="gray">
              <a:xfrm>
                <a:off x="2840" y="-165"/>
                <a:ext cx="562" cy="607"/>
              </a:xfrm>
              <a:custGeom>
                <a:avLst/>
                <a:gdLst>
                  <a:gd name="T0" fmla="*/ 562 w 562"/>
                  <a:gd name="T1" fmla="*/ 0 h 607"/>
                  <a:gd name="T2" fmla="*/ 0 w 562"/>
                  <a:gd name="T3" fmla="*/ 0 h 607"/>
                  <a:gd name="T4" fmla="*/ 281 w 562"/>
                  <a:gd name="T5" fmla="*/ 607 h 607"/>
                  <a:gd name="T6" fmla="*/ 562 w 562"/>
                  <a:gd name="T7" fmla="*/ 0 h 607"/>
                  <a:gd name="T8" fmla="*/ 0 60000 65536"/>
                  <a:gd name="T9" fmla="*/ 0 60000 65536"/>
                  <a:gd name="T10" fmla="*/ 0 60000 65536"/>
                  <a:gd name="T11" fmla="*/ 0 60000 65536"/>
                  <a:gd name="T12" fmla="*/ 0 w 562"/>
                  <a:gd name="T13" fmla="*/ 0 h 607"/>
                  <a:gd name="T14" fmla="*/ 562 w 562"/>
                  <a:gd name="T15" fmla="*/ 607 h 607"/>
                </a:gdLst>
                <a:ahLst/>
                <a:cxnLst>
                  <a:cxn ang="T8">
                    <a:pos x="T0" y="T1"/>
                  </a:cxn>
                  <a:cxn ang="T9">
                    <a:pos x="T2" y="T3"/>
                  </a:cxn>
                  <a:cxn ang="T10">
                    <a:pos x="T4" y="T5"/>
                  </a:cxn>
                  <a:cxn ang="T11">
                    <a:pos x="T6" y="T7"/>
                  </a:cxn>
                </a:cxnLst>
                <a:rect l="T12" t="T13" r="T14" b="T15"/>
                <a:pathLst>
                  <a:path w="562" h="607">
                    <a:moveTo>
                      <a:pt x="562" y="0"/>
                    </a:moveTo>
                    <a:lnTo>
                      <a:pt x="0" y="0"/>
                    </a:lnTo>
                    <a:lnTo>
                      <a:pt x="281" y="607"/>
                    </a:lnTo>
                    <a:lnTo>
                      <a:pt x="562" y="0"/>
                    </a:lnTo>
                    <a:close/>
                  </a:path>
                </a:pathLst>
              </a:custGeom>
              <a:solidFill>
                <a:srgbClr val="CFCFC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nvGrpSpPr>
            <p:cNvPr id="140" name="Group 267"/>
            <p:cNvGrpSpPr>
              <a:grpSpLocks/>
            </p:cNvGrpSpPr>
            <p:nvPr/>
          </p:nvGrpSpPr>
          <p:grpSpPr bwMode="auto">
            <a:xfrm>
              <a:off x="2846" y="3378"/>
              <a:ext cx="206" cy="179"/>
              <a:chOff x="2831" y="2762"/>
              <a:chExt cx="246" cy="211"/>
            </a:xfrm>
          </p:grpSpPr>
          <p:sp>
            <p:nvSpPr>
              <p:cNvPr id="141" name="Freeform 268"/>
              <p:cNvSpPr>
                <a:spLocks/>
              </p:cNvSpPr>
              <p:nvPr/>
            </p:nvSpPr>
            <p:spPr bwMode="gray">
              <a:xfrm>
                <a:off x="2831" y="2762"/>
                <a:ext cx="246" cy="211"/>
              </a:xfrm>
              <a:custGeom>
                <a:avLst/>
                <a:gdLst>
                  <a:gd name="T0" fmla="*/ 91065 w 104"/>
                  <a:gd name="T1" fmla="*/ 87918 h 89"/>
                  <a:gd name="T2" fmla="*/ 61675 w 104"/>
                  <a:gd name="T3" fmla="*/ 3760 h 89"/>
                  <a:gd name="T4" fmla="*/ 29397 w 104"/>
                  <a:gd name="T5" fmla="*/ 8914 h 89"/>
                  <a:gd name="T6" fmla="*/ 28586 w 104"/>
                  <a:gd name="T7" fmla="*/ 8914 h 89"/>
                  <a:gd name="T8" fmla="*/ 9994 w 104"/>
                  <a:gd name="T9" fmla="*/ 21863 h 89"/>
                  <a:gd name="T10" fmla="*/ 9994 w 104"/>
                  <a:gd name="T11" fmla="*/ 85894 h 89"/>
                  <a:gd name="T12" fmla="*/ 19465 w 104"/>
                  <a:gd name="T13" fmla="*/ 78632 h 89"/>
                  <a:gd name="T14" fmla="*/ 46042 w 104"/>
                  <a:gd name="T15" fmla="*/ 88743 h 89"/>
                  <a:gd name="T16" fmla="*/ 70408 w 104"/>
                  <a:gd name="T17" fmla="*/ 79926 h 89"/>
                  <a:gd name="T18" fmla="*/ 91065 w 104"/>
                  <a:gd name="T19" fmla="*/ 87918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89"/>
                  <a:gd name="T32" fmla="*/ 104 w 10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89">
                    <a:moveTo>
                      <a:pt x="93" y="88"/>
                    </a:moveTo>
                    <a:cubicBezTo>
                      <a:pt x="86" y="71"/>
                      <a:pt x="104" y="22"/>
                      <a:pt x="63" y="4"/>
                    </a:cubicBezTo>
                    <a:cubicBezTo>
                      <a:pt x="54" y="0"/>
                      <a:pt x="31" y="0"/>
                      <a:pt x="30" y="9"/>
                    </a:cubicBezTo>
                    <a:cubicBezTo>
                      <a:pt x="30" y="9"/>
                      <a:pt x="29" y="9"/>
                      <a:pt x="29" y="9"/>
                    </a:cubicBezTo>
                    <a:cubicBezTo>
                      <a:pt x="23" y="8"/>
                      <a:pt x="15" y="15"/>
                      <a:pt x="10" y="22"/>
                    </a:cubicBezTo>
                    <a:cubicBezTo>
                      <a:pt x="0" y="39"/>
                      <a:pt x="3" y="68"/>
                      <a:pt x="10" y="86"/>
                    </a:cubicBezTo>
                    <a:cubicBezTo>
                      <a:pt x="13" y="83"/>
                      <a:pt x="16" y="81"/>
                      <a:pt x="20" y="79"/>
                    </a:cubicBezTo>
                    <a:cubicBezTo>
                      <a:pt x="27" y="85"/>
                      <a:pt x="37" y="89"/>
                      <a:pt x="47" y="89"/>
                    </a:cubicBezTo>
                    <a:cubicBezTo>
                      <a:pt x="56" y="89"/>
                      <a:pt x="65" y="86"/>
                      <a:pt x="72" y="80"/>
                    </a:cubicBezTo>
                    <a:cubicBezTo>
                      <a:pt x="76" y="85"/>
                      <a:pt x="85" y="88"/>
                      <a:pt x="93" y="88"/>
                    </a:cubicBezTo>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42" name="Freeform 269"/>
              <p:cNvSpPr>
                <a:spLocks/>
              </p:cNvSpPr>
              <p:nvPr/>
            </p:nvSpPr>
            <p:spPr bwMode="gray">
              <a:xfrm>
                <a:off x="2916" y="2784"/>
                <a:ext cx="107" cy="42"/>
              </a:xfrm>
              <a:custGeom>
                <a:avLst/>
                <a:gdLst>
                  <a:gd name="T0" fmla="*/ 45898 w 45"/>
                  <a:gd name="T1" fmla="*/ 15827 h 18"/>
                  <a:gd name="T2" fmla="*/ 927 w 45"/>
                  <a:gd name="T3" fmla="*/ 1932 h 18"/>
                  <a:gd name="T4" fmla="*/ 45898 w 45"/>
                  <a:gd name="T5" fmla="*/ 15827 h 18"/>
                  <a:gd name="T6" fmla="*/ 0 60000 65536"/>
                  <a:gd name="T7" fmla="*/ 0 60000 65536"/>
                  <a:gd name="T8" fmla="*/ 0 60000 65536"/>
                  <a:gd name="T9" fmla="*/ 0 w 45"/>
                  <a:gd name="T10" fmla="*/ 0 h 18"/>
                  <a:gd name="T11" fmla="*/ 45 w 45"/>
                  <a:gd name="T12" fmla="*/ 18 h 18"/>
                </a:gdLst>
                <a:ahLst/>
                <a:cxnLst>
                  <a:cxn ang="T6">
                    <a:pos x="T0" y="T1"/>
                  </a:cxn>
                  <a:cxn ang="T7">
                    <a:pos x="T2" y="T3"/>
                  </a:cxn>
                  <a:cxn ang="T8">
                    <a:pos x="T4" y="T5"/>
                  </a:cxn>
                </a:cxnLst>
                <a:rect l="T9" t="T10" r="T11" b="T12"/>
                <a:pathLst>
                  <a:path w="45" h="18">
                    <a:moveTo>
                      <a:pt x="45" y="18"/>
                    </a:moveTo>
                    <a:cubicBezTo>
                      <a:pt x="44" y="12"/>
                      <a:pt x="0" y="0"/>
                      <a:pt x="1" y="2"/>
                    </a:cubicBezTo>
                    <a:cubicBezTo>
                      <a:pt x="9" y="7"/>
                      <a:pt x="31" y="16"/>
                      <a:pt x="45" y="18"/>
                    </a:cubicBezTo>
                  </a:path>
                </a:pathLst>
              </a:custGeom>
              <a:solidFill>
                <a:srgbClr val="ACAC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43" name="Freeform 270"/>
              <p:cNvSpPr>
                <a:spLocks noEditPoints="1"/>
              </p:cNvSpPr>
              <p:nvPr/>
            </p:nvSpPr>
            <p:spPr bwMode="gray">
              <a:xfrm>
                <a:off x="2848" y="2795"/>
                <a:ext cx="179" cy="166"/>
              </a:xfrm>
              <a:custGeom>
                <a:avLst/>
                <a:gdLst>
                  <a:gd name="T0" fmla="*/ 18124 w 76"/>
                  <a:gd name="T1" fmla="*/ 35930 h 70"/>
                  <a:gd name="T2" fmla="*/ 13324 w 76"/>
                  <a:gd name="T3" fmla="*/ 31116 h 70"/>
                  <a:gd name="T4" fmla="*/ 18124 w 76"/>
                  <a:gd name="T5" fmla="*/ 26190 h 70"/>
                  <a:gd name="T6" fmla="*/ 22888 w 76"/>
                  <a:gd name="T7" fmla="*/ 31116 h 70"/>
                  <a:gd name="T8" fmla="*/ 18124 w 76"/>
                  <a:gd name="T9" fmla="*/ 35930 h 70"/>
                  <a:gd name="T10" fmla="*/ 55817 w 76"/>
                  <a:gd name="T11" fmla="*/ 35930 h 70"/>
                  <a:gd name="T12" fmla="*/ 51017 w 76"/>
                  <a:gd name="T13" fmla="*/ 31116 h 70"/>
                  <a:gd name="T14" fmla="*/ 55817 w 76"/>
                  <a:gd name="T15" fmla="*/ 26190 h 70"/>
                  <a:gd name="T16" fmla="*/ 60742 w 76"/>
                  <a:gd name="T17" fmla="*/ 31116 h 70"/>
                  <a:gd name="T18" fmla="*/ 55817 w 76"/>
                  <a:gd name="T19" fmla="*/ 35930 h 70"/>
                  <a:gd name="T20" fmla="*/ 69141 w 76"/>
                  <a:gd name="T21" fmla="*/ 19043 h 70"/>
                  <a:gd name="T22" fmla="*/ 69141 w 76"/>
                  <a:gd name="T23" fmla="*/ 19043 h 70"/>
                  <a:gd name="T24" fmla="*/ 68281 w 76"/>
                  <a:gd name="T25" fmla="*/ 16882 h 70"/>
                  <a:gd name="T26" fmla="*/ 22888 w 76"/>
                  <a:gd name="T27" fmla="*/ 0 h 70"/>
                  <a:gd name="T28" fmla="*/ 16892 w 76"/>
                  <a:gd name="T29" fmla="*/ 3002 h 70"/>
                  <a:gd name="T30" fmla="*/ 2026 w 76"/>
                  <a:gd name="T31" fmla="*/ 32927 h 70"/>
                  <a:gd name="T32" fmla="*/ 37055 w 76"/>
                  <a:gd name="T33" fmla="*/ 70054 h 70"/>
                  <a:gd name="T34" fmla="*/ 37055 w 76"/>
                  <a:gd name="T35" fmla="*/ 70054 h 70"/>
                  <a:gd name="T36" fmla="*/ 37055 w 76"/>
                  <a:gd name="T37" fmla="*/ 70054 h 70"/>
                  <a:gd name="T38" fmla="*/ 72043 w 76"/>
                  <a:gd name="T39" fmla="*/ 32927 h 70"/>
                  <a:gd name="T40" fmla="*/ 69141 w 76"/>
                  <a:gd name="T41" fmla="*/ 19043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6"/>
                  <a:gd name="T64" fmla="*/ 0 h 70"/>
                  <a:gd name="T65" fmla="*/ 76 w 76"/>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6" h="70">
                    <a:moveTo>
                      <a:pt x="19" y="36"/>
                    </a:moveTo>
                    <a:cubicBezTo>
                      <a:pt x="17" y="36"/>
                      <a:pt x="14" y="34"/>
                      <a:pt x="14" y="31"/>
                    </a:cubicBezTo>
                    <a:cubicBezTo>
                      <a:pt x="14" y="28"/>
                      <a:pt x="17" y="26"/>
                      <a:pt x="19" y="26"/>
                    </a:cubicBezTo>
                    <a:cubicBezTo>
                      <a:pt x="22" y="26"/>
                      <a:pt x="24" y="28"/>
                      <a:pt x="24" y="31"/>
                    </a:cubicBezTo>
                    <a:cubicBezTo>
                      <a:pt x="24" y="34"/>
                      <a:pt x="22" y="36"/>
                      <a:pt x="19" y="36"/>
                    </a:cubicBezTo>
                    <a:close/>
                    <a:moveTo>
                      <a:pt x="59" y="36"/>
                    </a:moveTo>
                    <a:cubicBezTo>
                      <a:pt x="56" y="36"/>
                      <a:pt x="54" y="34"/>
                      <a:pt x="54" y="31"/>
                    </a:cubicBezTo>
                    <a:cubicBezTo>
                      <a:pt x="54" y="28"/>
                      <a:pt x="56" y="26"/>
                      <a:pt x="59" y="26"/>
                    </a:cubicBezTo>
                    <a:cubicBezTo>
                      <a:pt x="61" y="26"/>
                      <a:pt x="64" y="28"/>
                      <a:pt x="64" y="31"/>
                    </a:cubicBezTo>
                    <a:cubicBezTo>
                      <a:pt x="64" y="34"/>
                      <a:pt x="61" y="36"/>
                      <a:pt x="59" y="36"/>
                    </a:cubicBezTo>
                    <a:close/>
                    <a:moveTo>
                      <a:pt x="73" y="19"/>
                    </a:moveTo>
                    <a:cubicBezTo>
                      <a:pt x="73" y="19"/>
                      <a:pt x="73" y="19"/>
                      <a:pt x="73" y="19"/>
                    </a:cubicBezTo>
                    <a:cubicBezTo>
                      <a:pt x="73" y="19"/>
                      <a:pt x="73" y="18"/>
                      <a:pt x="72" y="17"/>
                    </a:cubicBezTo>
                    <a:cubicBezTo>
                      <a:pt x="61" y="15"/>
                      <a:pt x="38" y="10"/>
                      <a:pt x="24" y="0"/>
                    </a:cubicBezTo>
                    <a:cubicBezTo>
                      <a:pt x="22" y="1"/>
                      <a:pt x="20" y="2"/>
                      <a:pt x="18" y="3"/>
                    </a:cubicBezTo>
                    <a:cubicBezTo>
                      <a:pt x="10" y="9"/>
                      <a:pt x="3" y="18"/>
                      <a:pt x="2" y="33"/>
                    </a:cubicBezTo>
                    <a:cubicBezTo>
                      <a:pt x="0" y="53"/>
                      <a:pt x="18" y="70"/>
                      <a:pt x="39" y="70"/>
                    </a:cubicBezTo>
                    <a:cubicBezTo>
                      <a:pt x="39" y="70"/>
                      <a:pt x="39" y="70"/>
                      <a:pt x="39" y="70"/>
                    </a:cubicBezTo>
                    <a:cubicBezTo>
                      <a:pt x="39" y="70"/>
                      <a:pt x="39" y="70"/>
                      <a:pt x="39" y="70"/>
                    </a:cubicBezTo>
                    <a:cubicBezTo>
                      <a:pt x="60" y="70"/>
                      <a:pt x="76" y="54"/>
                      <a:pt x="76" y="33"/>
                    </a:cubicBezTo>
                    <a:cubicBezTo>
                      <a:pt x="76" y="33"/>
                      <a:pt x="74" y="20"/>
                      <a:pt x="73" y="19"/>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grpSp>
        <p:nvGrpSpPr>
          <p:cNvPr id="147" name="Group 239"/>
          <p:cNvGrpSpPr>
            <a:grpSpLocks/>
          </p:cNvGrpSpPr>
          <p:nvPr/>
        </p:nvGrpSpPr>
        <p:grpSpPr bwMode="auto">
          <a:xfrm>
            <a:off x="8161338" y="4323152"/>
            <a:ext cx="387350" cy="368300"/>
            <a:chOff x="2740" y="3372"/>
            <a:chExt cx="442" cy="421"/>
          </a:xfrm>
        </p:grpSpPr>
        <p:grpSp>
          <p:nvGrpSpPr>
            <p:cNvPr id="148" name="Group 240"/>
            <p:cNvGrpSpPr>
              <a:grpSpLocks noChangeAspect="1"/>
            </p:cNvGrpSpPr>
            <p:nvPr/>
          </p:nvGrpSpPr>
          <p:grpSpPr bwMode="auto">
            <a:xfrm>
              <a:off x="2740" y="3583"/>
              <a:ext cx="442" cy="210"/>
              <a:chOff x="1816" y="-507"/>
              <a:chExt cx="2606" cy="1233"/>
            </a:xfrm>
          </p:grpSpPr>
          <p:sp>
            <p:nvSpPr>
              <p:cNvPr id="153" name="Freeform 241"/>
              <p:cNvSpPr>
                <a:spLocks noChangeAspect="1"/>
              </p:cNvSpPr>
              <p:nvPr/>
            </p:nvSpPr>
            <p:spPr bwMode="gray">
              <a:xfrm>
                <a:off x="1816" y="-507"/>
                <a:ext cx="2606" cy="1233"/>
              </a:xfrm>
              <a:custGeom>
                <a:avLst/>
                <a:gdLst>
                  <a:gd name="T0" fmla="*/ 827262 w 1103"/>
                  <a:gd name="T1" fmla="*/ 0 h 522"/>
                  <a:gd name="T2" fmla="*/ 236749 w 1103"/>
                  <a:gd name="T3" fmla="*/ 0 h 522"/>
                  <a:gd name="T4" fmla="*/ 0 w 1103"/>
                  <a:gd name="T5" fmla="*/ 217780 h 522"/>
                  <a:gd name="T6" fmla="*/ 0 w 1103"/>
                  <a:gd name="T7" fmla="*/ 505726 h 522"/>
                  <a:gd name="T8" fmla="*/ 175871 w 1103"/>
                  <a:gd name="T9" fmla="*/ 505726 h 522"/>
                  <a:gd name="T10" fmla="*/ 175871 w 1103"/>
                  <a:gd name="T11" fmla="*/ 305158 h 522"/>
                  <a:gd name="T12" fmla="*/ 197250 w 1103"/>
                  <a:gd name="T13" fmla="*/ 305158 h 522"/>
                  <a:gd name="T14" fmla="*/ 197250 w 1103"/>
                  <a:gd name="T15" fmla="*/ 505726 h 522"/>
                  <a:gd name="T16" fmla="*/ 498845 w 1103"/>
                  <a:gd name="T17" fmla="*/ 505726 h 522"/>
                  <a:gd name="T18" fmla="*/ 483757 w 1103"/>
                  <a:gd name="T19" fmla="*/ 450506 h 522"/>
                  <a:gd name="T20" fmla="*/ 483757 w 1103"/>
                  <a:gd name="T21" fmla="*/ 449636 h 522"/>
                  <a:gd name="T22" fmla="*/ 364041 w 1103"/>
                  <a:gd name="T23" fmla="*/ 19265 h 522"/>
                  <a:gd name="T24" fmla="*/ 706895 w 1103"/>
                  <a:gd name="T25" fmla="*/ 19265 h 522"/>
                  <a:gd name="T26" fmla="*/ 587182 w 1103"/>
                  <a:gd name="T27" fmla="*/ 449636 h 522"/>
                  <a:gd name="T28" fmla="*/ 587182 w 1103"/>
                  <a:gd name="T29" fmla="*/ 450506 h 522"/>
                  <a:gd name="T30" fmla="*/ 572094 w 1103"/>
                  <a:gd name="T31" fmla="*/ 505726 h 522"/>
                  <a:gd name="T32" fmla="*/ 874900 w 1103"/>
                  <a:gd name="T33" fmla="*/ 505726 h 522"/>
                  <a:gd name="T34" fmla="*/ 874900 w 1103"/>
                  <a:gd name="T35" fmla="*/ 305158 h 522"/>
                  <a:gd name="T36" fmla="*/ 895068 w 1103"/>
                  <a:gd name="T37" fmla="*/ 305158 h 522"/>
                  <a:gd name="T38" fmla="*/ 895068 w 1103"/>
                  <a:gd name="T39" fmla="*/ 505726 h 522"/>
                  <a:gd name="T40" fmla="*/ 1070938 w 1103"/>
                  <a:gd name="T41" fmla="*/ 505726 h 522"/>
                  <a:gd name="T42" fmla="*/ 1070938 w 1103"/>
                  <a:gd name="T43" fmla="*/ 215012 h 522"/>
                  <a:gd name="T44" fmla="*/ 827262 w 1103"/>
                  <a:gd name="T45" fmla="*/ 0 h 5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3"/>
                  <a:gd name="T70" fmla="*/ 0 h 522"/>
                  <a:gd name="T71" fmla="*/ 1103 w 1103"/>
                  <a:gd name="T72" fmla="*/ 522 h 5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3" h="522">
                    <a:moveTo>
                      <a:pt x="852" y="0"/>
                    </a:moveTo>
                    <a:cubicBezTo>
                      <a:pt x="785" y="0"/>
                      <a:pt x="312" y="0"/>
                      <a:pt x="244" y="0"/>
                    </a:cubicBezTo>
                    <a:cubicBezTo>
                      <a:pt x="114" y="0"/>
                      <a:pt x="0" y="111"/>
                      <a:pt x="0" y="225"/>
                    </a:cubicBezTo>
                    <a:cubicBezTo>
                      <a:pt x="0" y="239"/>
                      <a:pt x="0" y="362"/>
                      <a:pt x="0" y="522"/>
                    </a:cubicBezTo>
                    <a:cubicBezTo>
                      <a:pt x="181" y="522"/>
                      <a:pt x="181" y="522"/>
                      <a:pt x="181" y="522"/>
                    </a:cubicBezTo>
                    <a:cubicBezTo>
                      <a:pt x="181" y="400"/>
                      <a:pt x="181" y="315"/>
                      <a:pt x="181" y="315"/>
                    </a:cubicBezTo>
                    <a:cubicBezTo>
                      <a:pt x="203" y="315"/>
                      <a:pt x="203" y="315"/>
                      <a:pt x="203" y="315"/>
                    </a:cubicBezTo>
                    <a:cubicBezTo>
                      <a:pt x="203" y="386"/>
                      <a:pt x="203" y="455"/>
                      <a:pt x="203" y="522"/>
                    </a:cubicBezTo>
                    <a:cubicBezTo>
                      <a:pt x="514" y="522"/>
                      <a:pt x="514" y="522"/>
                      <a:pt x="514" y="522"/>
                    </a:cubicBezTo>
                    <a:cubicBezTo>
                      <a:pt x="498" y="465"/>
                      <a:pt x="498" y="465"/>
                      <a:pt x="498" y="465"/>
                    </a:cubicBezTo>
                    <a:cubicBezTo>
                      <a:pt x="498" y="464"/>
                      <a:pt x="498" y="464"/>
                      <a:pt x="498" y="464"/>
                    </a:cubicBezTo>
                    <a:cubicBezTo>
                      <a:pt x="375" y="20"/>
                      <a:pt x="375" y="20"/>
                      <a:pt x="375" y="20"/>
                    </a:cubicBezTo>
                    <a:cubicBezTo>
                      <a:pt x="728" y="20"/>
                      <a:pt x="728" y="20"/>
                      <a:pt x="728" y="20"/>
                    </a:cubicBezTo>
                    <a:cubicBezTo>
                      <a:pt x="605" y="464"/>
                      <a:pt x="605" y="464"/>
                      <a:pt x="605" y="464"/>
                    </a:cubicBezTo>
                    <a:cubicBezTo>
                      <a:pt x="605" y="465"/>
                      <a:pt x="605" y="465"/>
                      <a:pt x="605" y="465"/>
                    </a:cubicBezTo>
                    <a:cubicBezTo>
                      <a:pt x="589" y="522"/>
                      <a:pt x="589" y="522"/>
                      <a:pt x="589" y="522"/>
                    </a:cubicBezTo>
                    <a:cubicBezTo>
                      <a:pt x="901" y="522"/>
                      <a:pt x="901" y="522"/>
                      <a:pt x="901" y="522"/>
                    </a:cubicBezTo>
                    <a:cubicBezTo>
                      <a:pt x="901" y="455"/>
                      <a:pt x="901" y="386"/>
                      <a:pt x="901" y="315"/>
                    </a:cubicBezTo>
                    <a:cubicBezTo>
                      <a:pt x="922" y="315"/>
                      <a:pt x="922" y="315"/>
                      <a:pt x="922" y="315"/>
                    </a:cubicBezTo>
                    <a:cubicBezTo>
                      <a:pt x="922" y="315"/>
                      <a:pt x="922" y="400"/>
                      <a:pt x="922" y="522"/>
                    </a:cubicBezTo>
                    <a:cubicBezTo>
                      <a:pt x="1103" y="522"/>
                      <a:pt x="1103" y="522"/>
                      <a:pt x="1103" y="522"/>
                    </a:cubicBezTo>
                    <a:cubicBezTo>
                      <a:pt x="1103" y="361"/>
                      <a:pt x="1103" y="237"/>
                      <a:pt x="1103" y="222"/>
                    </a:cubicBezTo>
                    <a:cubicBezTo>
                      <a:pt x="1103" y="101"/>
                      <a:pt x="990" y="0"/>
                      <a:pt x="852" y="0"/>
                    </a:cubicBez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54" name="Freeform 242"/>
              <p:cNvSpPr>
                <a:spLocks noChangeAspect="1"/>
              </p:cNvSpPr>
              <p:nvPr/>
            </p:nvSpPr>
            <p:spPr bwMode="gray">
              <a:xfrm>
                <a:off x="2702" y="-460"/>
                <a:ext cx="834" cy="1049"/>
              </a:xfrm>
              <a:custGeom>
                <a:avLst/>
                <a:gdLst>
                  <a:gd name="T0" fmla="*/ 295 w 834"/>
                  <a:gd name="T1" fmla="*/ 0 h 1049"/>
                  <a:gd name="T2" fmla="*/ 538 w 834"/>
                  <a:gd name="T3" fmla="*/ 0 h 1049"/>
                  <a:gd name="T4" fmla="*/ 425 w 834"/>
                  <a:gd name="T5" fmla="*/ 156 h 1049"/>
                  <a:gd name="T6" fmla="*/ 543 w 834"/>
                  <a:gd name="T7" fmla="*/ 1049 h 1049"/>
                  <a:gd name="T8" fmla="*/ 834 w 834"/>
                  <a:gd name="T9" fmla="*/ 0 h 1049"/>
                  <a:gd name="T10" fmla="*/ 0 w 834"/>
                  <a:gd name="T11" fmla="*/ 0 h 1049"/>
                  <a:gd name="T12" fmla="*/ 290 w 834"/>
                  <a:gd name="T13" fmla="*/ 1049 h 1049"/>
                  <a:gd name="T14" fmla="*/ 411 w 834"/>
                  <a:gd name="T15" fmla="*/ 156 h 1049"/>
                  <a:gd name="T16" fmla="*/ 295 w 834"/>
                  <a:gd name="T17" fmla="*/ 0 h 10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4"/>
                  <a:gd name="T28" fmla="*/ 0 h 1049"/>
                  <a:gd name="T29" fmla="*/ 834 w 834"/>
                  <a:gd name="T30" fmla="*/ 1049 h 10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4" h="1049">
                    <a:moveTo>
                      <a:pt x="295" y="0"/>
                    </a:moveTo>
                    <a:lnTo>
                      <a:pt x="538" y="0"/>
                    </a:lnTo>
                    <a:lnTo>
                      <a:pt x="425" y="156"/>
                    </a:lnTo>
                    <a:lnTo>
                      <a:pt x="543" y="1049"/>
                    </a:lnTo>
                    <a:lnTo>
                      <a:pt x="834" y="0"/>
                    </a:lnTo>
                    <a:lnTo>
                      <a:pt x="0" y="0"/>
                    </a:lnTo>
                    <a:lnTo>
                      <a:pt x="290" y="1049"/>
                    </a:lnTo>
                    <a:lnTo>
                      <a:pt x="411" y="156"/>
                    </a:lnTo>
                    <a:lnTo>
                      <a:pt x="295"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55" name="Freeform 243"/>
              <p:cNvSpPr>
                <a:spLocks noChangeAspect="1"/>
              </p:cNvSpPr>
              <p:nvPr/>
            </p:nvSpPr>
            <p:spPr bwMode="gray">
              <a:xfrm>
                <a:off x="3207" y="589"/>
                <a:ext cx="38" cy="137"/>
              </a:xfrm>
              <a:custGeom>
                <a:avLst/>
                <a:gdLst>
                  <a:gd name="T0" fmla="*/ 0 w 38"/>
                  <a:gd name="T1" fmla="*/ 137 h 137"/>
                  <a:gd name="T2" fmla="*/ 38 w 38"/>
                  <a:gd name="T3" fmla="*/ 2 h 137"/>
                  <a:gd name="T4" fmla="*/ 38 w 38"/>
                  <a:gd name="T5" fmla="*/ 0 h 137"/>
                  <a:gd name="T6" fmla="*/ 0 w 38"/>
                  <a:gd name="T7" fmla="*/ 137 h 137"/>
                  <a:gd name="T8" fmla="*/ 0 w 38"/>
                  <a:gd name="T9" fmla="*/ 137 h 137"/>
                  <a:gd name="T10" fmla="*/ 0 60000 65536"/>
                  <a:gd name="T11" fmla="*/ 0 60000 65536"/>
                  <a:gd name="T12" fmla="*/ 0 60000 65536"/>
                  <a:gd name="T13" fmla="*/ 0 60000 65536"/>
                  <a:gd name="T14" fmla="*/ 0 60000 65536"/>
                  <a:gd name="T15" fmla="*/ 0 w 38"/>
                  <a:gd name="T16" fmla="*/ 0 h 137"/>
                  <a:gd name="T17" fmla="*/ 38 w 38"/>
                  <a:gd name="T18" fmla="*/ 137 h 137"/>
                </a:gdLst>
                <a:ahLst/>
                <a:cxnLst>
                  <a:cxn ang="T10">
                    <a:pos x="T0" y="T1"/>
                  </a:cxn>
                  <a:cxn ang="T11">
                    <a:pos x="T2" y="T3"/>
                  </a:cxn>
                  <a:cxn ang="T12">
                    <a:pos x="T4" y="T5"/>
                  </a:cxn>
                  <a:cxn ang="T13">
                    <a:pos x="T6" y="T7"/>
                  </a:cxn>
                  <a:cxn ang="T14">
                    <a:pos x="T8" y="T9"/>
                  </a:cxn>
                </a:cxnLst>
                <a:rect l="T15" t="T16" r="T17" b="T18"/>
                <a:pathLst>
                  <a:path w="38" h="137">
                    <a:moveTo>
                      <a:pt x="0" y="137"/>
                    </a:moveTo>
                    <a:lnTo>
                      <a:pt x="38" y="2"/>
                    </a:lnTo>
                    <a:lnTo>
                      <a:pt x="38" y="0"/>
                    </a:lnTo>
                    <a:lnTo>
                      <a:pt x="0" y="137"/>
                    </a:lnTo>
                    <a:close/>
                  </a:path>
                </a:pathLst>
              </a:custGeom>
              <a:solidFill>
                <a:srgbClr val="8AB6C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56" name="Freeform 244"/>
              <p:cNvSpPr>
                <a:spLocks noChangeAspect="1"/>
              </p:cNvSpPr>
              <p:nvPr/>
            </p:nvSpPr>
            <p:spPr bwMode="gray">
              <a:xfrm>
                <a:off x="2992" y="589"/>
                <a:ext cx="41" cy="137"/>
              </a:xfrm>
              <a:custGeom>
                <a:avLst/>
                <a:gdLst>
                  <a:gd name="T0" fmla="*/ 0 w 41"/>
                  <a:gd name="T1" fmla="*/ 0 h 137"/>
                  <a:gd name="T2" fmla="*/ 0 w 41"/>
                  <a:gd name="T3" fmla="*/ 2 h 137"/>
                  <a:gd name="T4" fmla="*/ 38 w 41"/>
                  <a:gd name="T5" fmla="*/ 137 h 137"/>
                  <a:gd name="T6" fmla="*/ 41 w 41"/>
                  <a:gd name="T7" fmla="*/ 137 h 137"/>
                  <a:gd name="T8" fmla="*/ 0 w 41"/>
                  <a:gd name="T9" fmla="*/ 0 h 137"/>
                  <a:gd name="T10" fmla="*/ 0 60000 65536"/>
                  <a:gd name="T11" fmla="*/ 0 60000 65536"/>
                  <a:gd name="T12" fmla="*/ 0 60000 65536"/>
                  <a:gd name="T13" fmla="*/ 0 60000 65536"/>
                  <a:gd name="T14" fmla="*/ 0 60000 65536"/>
                  <a:gd name="T15" fmla="*/ 0 w 41"/>
                  <a:gd name="T16" fmla="*/ 0 h 137"/>
                  <a:gd name="T17" fmla="*/ 41 w 41"/>
                  <a:gd name="T18" fmla="*/ 137 h 137"/>
                </a:gdLst>
                <a:ahLst/>
                <a:cxnLst>
                  <a:cxn ang="T10">
                    <a:pos x="T0" y="T1"/>
                  </a:cxn>
                  <a:cxn ang="T11">
                    <a:pos x="T2" y="T3"/>
                  </a:cxn>
                  <a:cxn ang="T12">
                    <a:pos x="T4" y="T5"/>
                  </a:cxn>
                  <a:cxn ang="T13">
                    <a:pos x="T6" y="T7"/>
                  </a:cxn>
                  <a:cxn ang="T14">
                    <a:pos x="T8" y="T9"/>
                  </a:cxn>
                </a:cxnLst>
                <a:rect l="T15" t="T16" r="T17" b="T18"/>
                <a:pathLst>
                  <a:path w="41" h="137">
                    <a:moveTo>
                      <a:pt x="0" y="0"/>
                    </a:moveTo>
                    <a:lnTo>
                      <a:pt x="0" y="2"/>
                    </a:lnTo>
                    <a:lnTo>
                      <a:pt x="38" y="137"/>
                    </a:lnTo>
                    <a:lnTo>
                      <a:pt x="41" y="137"/>
                    </a:lnTo>
                    <a:lnTo>
                      <a:pt x="0" y="0"/>
                    </a:lnTo>
                    <a:close/>
                  </a:path>
                </a:pathLst>
              </a:custGeom>
              <a:solidFill>
                <a:srgbClr val="8AB6C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57" name="Freeform 245"/>
              <p:cNvSpPr>
                <a:spLocks noChangeAspect="1"/>
              </p:cNvSpPr>
              <p:nvPr/>
            </p:nvSpPr>
            <p:spPr bwMode="gray">
              <a:xfrm>
                <a:off x="2992" y="-460"/>
                <a:ext cx="253" cy="1186"/>
              </a:xfrm>
              <a:custGeom>
                <a:avLst/>
                <a:gdLst>
                  <a:gd name="T0" fmla="*/ 215 w 253"/>
                  <a:gd name="T1" fmla="*/ 1186 h 1186"/>
                  <a:gd name="T2" fmla="*/ 253 w 253"/>
                  <a:gd name="T3" fmla="*/ 1049 h 1186"/>
                  <a:gd name="T4" fmla="*/ 135 w 253"/>
                  <a:gd name="T5" fmla="*/ 156 h 1186"/>
                  <a:gd name="T6" fmla="*/ 248 w 253"/>
                  <a:gd name="T7" fmla="*/ 0 h 1186"/>
                  <a:gd name="T8" fmla="*/ 5 w 253"/>
                  <a:gd name="T9" fmla="*/ 0 h 1186"/>
                  <a:gd name="T10" fmla="*/ 121 w 253"/>
                  <a:gd name="T11" fmla="*/ 156 h 1186"/>
                  <a:gd name="T12" fmla="*/ 0 w 253"/>
                  <a:gd name="T13" fmla="*/ 1049 h 1186"/>
                  <a:gd name="T14" fmla="*/ 41 w 253"/>
                  <a:gd name="T15" fmla="*/ 1186 h 1186"/>
                  <a:gd name="T16" fmla="*/ 215 w 253"/>
                  <a:gd name="T17" fmla="*/ 1186 h 1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3"/>
                  <a:gd name="T28" fmla="*/ 0 h 1186"/>
                  <a:gd name="T29" fmla="*/ 253 w 253"/>
                  <a:gd name="T30" fmla="*/ 1186 h 1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3" h="1186">
                    <a:moveTo>
                      <a:pt x="215" y="1186"/>
                    </a:moveTo>
                    <a:lnTo>
                      <a:pt x="253" y="1049"/>
                    </a:lnTo>
                    <a:lnTo>
                      <a:pt x="135" y="156"/>
                    </a:lnTo>
                    <a:lnTo>
                      <a:pt x="248" y="0"/>
                    </a:lnTo>
                    <a:lnTo>
                      <a:pt x="5" y="0"/>
                    </a:lnTo>
                    <a:lnTo>
                      <a:pt x="121" y="156"/>
                    </a:lnTo>
                    <a:lnTo>
                      <a:pt x="0" y="1049"/>
                    </a:lnTo>
                    <a:lnTo>
                      <a:pt x="41" y="1186"/>
                    </a:lnTo>
                    <a:lnTo>
                      <a:pt x="215" y="1186"/>
                    </a:lnTo>
                    <a:close/>
                  </a:path>
                </a:pathLst>
              </a:custGeom>
              <a:solidFill>
                <a:srgbClr val="ACAC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nvGrpSpPr>
            <p:cNvPr id="149" name="Group 246"/>
            <p:cNvGrpSpPr>
              <a:grpSpLocks/>
            </p:cNvGrpSpPr>
            <p:nvPr/>
          </p:nvGrpSpPr>
          <p:grpSpPr bwMode="auto">
            <a:xfrm>
              <a:off x="2876" y="3372"/>
              <a:ext cx="170" cy="188"/>
              <a:chOff x="3075" y="2478"/>
              <a:chExt cx="201" cy="223"/>
            </a:xfrm>
          </p:grpSpPr>
          <p:sp>
            <p:nvSpPr>
              <p:cNvPr id="150" name="Freeform 247"/>
              <p:cNvSpPr>
                <a:spLocks/>
              </p:cNvSpPr>
              <p:nvPr/>
            </p:nvSpPr>
            <p:spPr bwMode="gray">
              <a:xfrm>
                <a:off x="3075" y="2478"/>
                <a:ext cx="201" cy="223"/>
              </a:xfrm>
              <a:custGeom>
                <a:avLst/>
                <a:gdLst>
                  <a:gd name="T0" fmla="*/ 80953 w 85"/>
                  <a:gd name="T1" fmla="*/ 42216 h 94"/>
                  <a:gd name="T2" fmla="*/ 47178 w 85"/>
                  <a:gd name="T3" fmla="*/ 4970 h 94"/>
                  <a:gd name="T4" fmla="*/ 29358 w 85"/>
                  <a:gd name="T5" fmla="*/ 13242 h 94"/>
                  <a:gd name="T6" fmla="*/ 29358 w 85"/>
                  <a:gd name="T7" fmla="*/ 13242 h 94"/>
                  <a:gd name="T8" fmla="*/ 873 w 85"/>
                  <a:gd name="T9" fmla="*/ 43139 h 94"/>
                  <a:gd name="T10" fmla="*/ 0 w 85"/>
                  <a:gd name="T11" fmla="*/ 53276 h 94"/>
                  <a:gd name="T12" fmla="*/ 40898 w 85"/>
                  <a:gd name="T13" fmla="*/ 94286 h 94"/>
                  <a:gd name="T14" fmla="*/ 82367 w 85"/>
                  <a:gd name="T15" fmla="*/ 53276 h 94"/>
                  <a:gd name="T16" fmla="*/ 80953 w 85"/>
                  <a:gd name="T17" fmla="*/ 42216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94"/>
                  <a:gd name="T29" fmla="*/ 85 w 85"/>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94">
                    <a:moveTo>
                      <a:pt x="83" y="42"/>
                    </a:moveTo>
                    <a:cubicBezTo>
                      <a:pt x="85" y="20"/>
                      <a:pt x="62" y="8"/>
                      <a:pt x="48" y="5"/>
                    </a:cubicBezTo>
                    <a:cubicBezTo>
                      <a:pt x="39" y="4"/>
                      <a:pt x="32" y="9"/>
                      <a:pt x="30" y="13"/>
                    </a:cubicBezTo>
                    <a:cubicBezTo>
                      <a:pt x="30" y="13"/>
                      <a:pt x="30" y="13"/>
                      <a:pt x="30" y="13"/>
                    </a:cubicBezTo>
                    <a:cubicBezTo>
                      <a:pt x="23" y="0"/>
                      <a:pt x="0" y="21"/>
                      <a:pt x="1" y="43"/>
                    </a:cubicBezTo>
                    <a:cubicBezTo>
                      <a:pt x="0" y="46"/>
                      <a:pt x="0" y="49"/>
                      <a:pt x="0" y="53"/>
                    </a:cubicBezTo>
                    <a:cubicBezTo>
                      <a:pt x="0" y="76"/>
                      <a:pt x="19" y="94"/>
                      <a:pt x="42" y="94"/>
                    </a:cubicBezTo>
                    <a:cubicBezTo>
                      <a:pt x="65" y="94"/>
                      <a:pt x="84" y="76"/>
                      <a:pt x="84" y="53"/>
                    </a:cubicBezTo>
                    <a:cubicBezTo>
                      <a:pt x="84" y="49"/>
                      <a:pt x="84" y="46"/>
                      <a:pt x="83" y="42"/>
                    </a:cubicBezTo>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51" name="Freeform 248"/>
              <p:cNvSpPr>
                <a:spLocks/>
              </p:cNvSpPr>
              <p:nvPr/>
            </p:nvSpPr>
            <p:spPr bwMode="gray">
              <a:xfrm>
                <a:off x="3160" y="2509"/>
                <a:ext cx="102" cy="59"/>
              </a:xfrm>
              <a:custGeom>
                <a:avLst/>
                <a:gdLst>
                  <a:gd name="T0" fmla="*/ 41002 w 43"/>
                  <a:gd name="T1" fmla="*/ 24015 h 25"/>
                  <a:gd name="T2" fmla="*/ 882 w 43"/>
                  <a:gd name="T3" fmla="*/ 2919 h 25"/>
                  <a:gd name="T4" fmla="*/ 41002 w 43"/>
                  <a:gd name="T5" fmla="*/ 24015 h 25"/>
                  <a:gd name="T6" fmla="*/ 0 60000 65536"/>
                  <a:gd name="T7" fmla="*/ 0 60000 65536"/>
                  <a:gd name="T8" fmla="*/ 0 60000 65536"/>
                  <a:gd name="T9" fmla="*/ 0 w 43"/>
                  <a:gd name="T10" fmla="*/ 0 h 25"/>
                  <a:gd name="T11" fmla="*/ 43 w 43"/>
                  <a:gd name="T12" fmla="*/ 25 h 25"/>
                </a:gdLst>
                <a:ahLst/>
                <a:cxnLst>
                  <a:cxn ang="T6">
                    <a:pos x="T0" y="T1"/>
                  </a:cxn>
                  <a:cxn ang="T7">
                    <a:pos x="T2" y="T3"/>
                  </a:cxn>
                  <a:cxn ang="T8">
                    <a:pos x="T4" y="T5"/>
                  </a:cxn>
                </a:cxnLst>
                <a:rect l="T9" t="T10" r="T11" b="T12"/>
                <a:pathLst>
                  <a:path w="43" h="25">
                    <a:moveTo>
                      <a:pt x="41" y="25"/>
                    </a:moveTo>
                    <a:cubicBezTo>
                      <a:pt x="43" y="16"/>
                      <a:pt x="0" y="0"/>
                      <a:pt x="1" y="3"/>
                    </a:cubicBezTo>
                    <a:cubicBezTo>
                      <a:pt x="8" y="11"/>
                      <a:pt x="27" y="22"/>
                      <a:pt x="41" y="25"/>
                    </a:cubicBezTo>
                  </a:path>
                </a:pathLst>
              </a:custGeom>
              <a:solidFill>
                <a:srgbClr val="ACAC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52" name="Freeform 249"/>
              <p:cNvSpPr>
                <a:spLocks noEditPoints="1"/>
              </p:cNvSpPr>
              <p:nvPr/>
            </p:nvSpPr>
            <p:spPr bwMode="gray">
              <a:xfrm>
                <a:off x="3087" y="2519"/>
                <a:ext cx="175" cy="170"/>
              </a:xfrm>
              <a:custGeom>
                <a:avLst/>
                <a:gdLst>
                  <a:gd name="T0" fmla="*/ 72412 w 74"/>
                  <a:gd name="T1" fmla="*/ 33974 h 72"/>
                  <a:gd name="T2" fmla="*/ 36407 w 74"/>
                  <a:gd name="T3" fmla="*/ 69485 h 72"/>
                  <a:gd name="T4" fmla="*/ 0 w 74"/>
                  <a:gd name="T5" fmla="*/ 33974 h 72"/>
                  <a:gd name="T6" fmla="*/ 0 w 74"/>
                  <a:gd name="T7" fmla="*/ 27011 h 72"/>
                  <a:gd name="T8" fmla="*/ 0 w 74"/>
                  <a:gd name="T9" fmla="*/ 27011 h 72"/>
                  <a:gd name="T10" fmla="*/ 25205 w 74"/>
                  <a:gd name="T11" fmla="*/ 0 h 72"/>
                  <a:gd name="T12" fmla="*/ 70350 w 74"/>
                  <a:gd name="T13" fmla="*/ 24062 h 72"/>
                  <a:gd name="T14" fmla="*/ 71523 w 74"/>
                  <a:gd name="T15" fmla="*/ 27880 h 72"/>
                  <a:gd name="T16" fmla="*/ 71523 w 74"/>
                  <a:gd name="T17" fmla="*/ 27880 h 72"/>
                  <a:gd name="T18" fmla="*/ 72412 w 74"/>
                  <a:gd name="T19" fmla="*/ 33974 h 72"/>
                  <a:gd name="T20" fmla="*/ 15767 w 74"/>
                  <a:gd name="T21" fmla="*/ 36923 h 72"/>
                  <a:gd name="T22" fmla="*/ 20648 w 74"/>
                  <a:gd name="T23" fmla="*/ 32725 h 72"/>
                  <a:gd name="T24" fmla="*/ 15767 w 74"/>
                  <a:gd name="T25" fmla="*/ 27880 h 72"/>
                  <a:gd name="T26" fmla="*/ 10658 w 74"/>
                  <a:gd name="T27" fmla="*/ 32725 h 72"/>
                  <a:gd name="T28" fmla="*/ 15767 w 74"/>
                  <a:gd name="T29" fmla="*/ 36923 h 72"/>
                  <a:gd name="T30" fmla="*/ 53694 w 74"/>
                  <a:gd name="T31" fmla="*/ 36923 h 72"/>
                  <a:gd name="T32" fmla="*/ 58800 w 74"/>
                  <a:gd name="T33" fmla="*/ 32725 h 72"/>
                  <a:gd name="T34" fmla="*/ 53694 w 74"/>
                  <a:gd name="T35" fmla="*/ 27880 h 72"/>
                  <a:gd name="T36" fmla="*/ 48830 w 74"/>
                  <a:gd name="T37" fmla="*/ 32725 h 72"/>
                  <a:gd name="T38" fmla="*/ 53694 w 74"/>
                  <a:gd name="T39" fmla="*/ 36923 h 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
                  <a:gd name="T61" fmla="*/ 0 h 72"/>
                  <a:gd name="T62" fmla="*/ 74 w 74"/>
                  <a:gd name="T63" fmla="*/ 72 h 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 h="72">
                    <a:moveTo>
                      <a:pt x="74" y="35"/>
                    </a:moveTo>
                    <a:cubicBezTo>
                      <a:pt x="74" y="56"/>
                      <a:pt x="57" y="72"/>
                      <a:pt x="37" y="72"/>
                    </a:cubicBezTo>
                    <a:cubicBezTo>
                      <a:pt x="16" y="72"/>
                      <a:pt x="0" y="56"/>
                      <a:pt x="0" y="35"/>
                    </a:cubicBezTo>
                    <a:cubicBezTo>
                      <a:pt x="0" y="29"/>
                      <a:pt x="0" y="28"/>
                      <a:pt x="0" y="28"/>
                    </a:cubicBezTo>
                    <a:cubicBezTo>
                      <a:pt x="0" y="28"/>
                      <a:pt x="0" y="30"/>
                      <a:pt x="0" y="28"/>
                    </a:cubicBezTo>
                    <a:cubicBezTo>
                      <a:pt x="3" y="15"/>
                      <a:pt x="13" y="4"/>
                      <a:pt x="26" y="0"/>
                    </a:cubicBezTo>
                    <a:cubicBezTo>
                      <a:pt x="36" y="10"/>
                      <a:pt x="56" y="20"/>
                      <a:pt x="72" y="25"/>
                    </a:cubicBezTo>
                    <a:cubicBezTo>
                      <a:pt x="73" y="26"/>
                      <a:pt x="73" y="28"/>
                      <a:pt x="73" y="29"/>
                    </a:cubicBezTo>
                    <a:cubicBezTo>
                      <a:pt x="73" y="29"/>
                      <a:pt x="73" y="29"/>
                      <a:pt x="73" y="29"/>
                    </a:cubicBezTo>
                    <a:cubicBezTo>
                      <a:pt x="74" y="30"/>
                      <a:pt x="74" y="33"/>
                      <a:pt x="74" y="35"/>
                    </a:cubicBezTo>
                    <a:close/>
                    <a:moveTo>
                      <a:pt x="16" y="38"/>
                    </a:moveTo>
                    <a:cubicBezTo>
                      <a:pt x="18" y="38"/>
                      <a:pt x="21" y="36"/>
                      <a:pt x="21" y="34"/>
                    </a:cubicBezTo>
                    <a:cubicBezTo>
                      <a:pt x="21" y="31"/>
                      <a:pt x="18" y="29"/>
                      <a:pt x="16" y="29"/>
                    </a:cubicBezTo>
                    <a:cubicBezTo>
                      <a:pt x="13" y="29"/>
                      <a:pt x="11" y="31"/>
                      <a:pt x="11" y="34"/>
                    </a:cubicBezTo>
                    <a:cubicBezTo>
                      <a:pt x="11" y="36"/>
                      <a:pt x="13" y="38"/>
                      <a:pt x="16" y="38"/>
                    </a:cubicBezTo>
                    <a:close/>
                    <a:moveTo>
                      <a:pt x="55" y="38"/>
                    </a:moveTo>
                    <a:cubicBezTo>
                      <a:pt x="58" y="38"/>
                      <a:pt x="60" y="36"/>
                      <a:pt x="60" y="34"/>
                    </a:cubicBezTo>
                    <a:cubicBezTo>
                      <a:pt x="60" y="31"/>
                      <a:pt x="58" y="29"/>
                      <a:pt x="55" y="29"/>
                    </a:cubicBezTo>
                    <a:cubicBezTo>
                      <a:pt x="52" y="29"/>
                      <a:pt x="50" y="31"/>
                      <a:pt x="50" y="34"/>
                    </a:cubicBezTo>
                    <a:cubicBezTo>
                      <a:pt x="50" y="36"/>
                      <a:pt x="52" y="38"/>
                      <a:pt x="55" y="38"/>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sp>
        <p:nvSpPr>
          <p:cNvPr id="158" name="正方形/長方形 222"/>
          <p:cNvSpPr>
            <a:spLocks noChangeArrowheads="1"/>
          </p:cNvSpPr>
          <p:nvPr/>
        </p:nvSpPr>
        <p:spPr bwMode="auto">
          <a:xfrm>
            <a:off x="6446842" y="6237677"/>
            <a:ext cx="1530349"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lgn="ctr">
                <a:solidFill>
                  <a:srgbClr val="000000"/>
                </a:solidFill>
                <a:round/>
                <a:headEnd/>
                <a:tailEnd/>
              </a14:hiddenLine>
            </a:ext>
          </a:extLst>
        </p:spPr>
        <p:txBody>
          <a:bodyPr lIns="90000" tIns="46800" rIns="90000" bIns="46800"/>
          <a:lstStyle/>
          <a:p>
            <a:r>
              <a:rPr lang="ja-JP" altLang="en-US" sz="1000" dirty="0" smtClean="0">
                <a:solidFill>
                  <a:srgbClr val="000000"/>
                </a:solidFill>
                <a:latin typeface="ＭＳ Ｐゴシック" charset="-128"/>
                <a:ea typeface="ＭＳ Ｐゴシック" charset="-128"/>
              </a:rPr>
              <a:t>介護保険事業</a:t>
            </a:r>
          </a:p>
          <a:p>
            <a:r>
              <a:rPr lang="ja-JP" altLang="en-US" sz="1000" dirty="0" smtClean="0">
                <a:solidFill>
                  <a:srgbClr val="000000"/>
                </a:solidFill>
                <a:latin typeface="ＭＳ Ｐゴシック" charset="-128"/>
                <a:ea typeface="ＭＳ Ｐゴシック" charset="-128"/>
              </a:rPr>
              <a:t>実施状況 </a:t>
            </a:r>
            <a:r>
              <a:rPr lang="ja-JP" altLang="en-US" sz="1000" dirty="0">
                <a:solidFill>
                  <a:srgbClr val="000000"/>
                </a:solidFill>
                <a:latin typeface="ＭＳ Ｐゴシック" charset="-128"/>
                <a:ea typeface="ＭＳ Ｐゴシック" charset="-128"/>
              </a:rPr>
              <a:t>等</a:t>
            </a:r>
            <a:endParaRPr lang="en-US" altLang="ja-JP" sz="1000" dirty="0" smtClean="0">
              <a:solidFill>
                <a:srgbClr val="000000"/>
              </a:solidFill>
              <a:latin typeface="ＭＳ Ｐゴシック" charset="-128"/>
              <a:ea typeface="ＭＳ Ｐゴシック" charset="-128"/>
            </a:endParaRPr>
          </a:p>
        </p:txBody>
      </p:sp>
      <p:grpSp>
        <p:nvGrpSpPr>
          <p:cNvPr id="159" name="Group 313"/>
          <p:cNvGrpSpPr>
            <a:grpSpLocks/>
          </p:cNvGrpSpPr>
          <p:nvPr/>
        </p:nvGrpSpPr>
        <p:grpSpPr bwMode="auto">
          <a:xfrm>
            <a:off x="8627176" y="1932390"/>
            <a:ext cx="503238" cy="354013"/>
            <a:chOff x="1156" y="1595"/>
            <a:chExt cx="560" cy="393"/>
          </a:xfrm>
        </p:grpSpPr>
        <p:grpSp>
          <p:nvGrpSpPr>
            <p:cNvPr id="160" name="Group 314"/>
            <p:cNvGrpSpPr>
              <a:grpSpLocks/>
            </p:cNvGrpSpPr>
            <p:nvPr/>
          </p:nvGrpSpPr>
          <p:grpSpPr bwMode="auto">
            <a:xfrm>
              <a:off x="1156" y="1595"/>
              <a:ext cx="560" cy="393"/>
              <a:chOff x="1156" y="1595"/>
              <a:chExt cx="560" cy="393"/>
            </a:xfrm>
          </p:grpSpPr>
          <p:sp>
            <p:nvSpPr>
              <p:cNvPr id="197" name="Freeform 315"/>
              <p:cNvSpPr>
                <a:spLocks noChangeAspect="1"/>
              </p:cNvSpPr>
              <p:nvPr/>
            </p:nvSpPr>
            <p:spPr bwMode="gray">
              <a:xfrm>
                <a:off x="1156" y="1595"/>
                <a:ext cx="560" cy="393"/>
              </a:xfrm>
              <a:custGeom>
                <a:avLst/>
                <a:gdLst>
                  <a:gd name="T0" fmla="*/ 201000 w 237"/>
                  <a:gd name="T1" fmla="*/ 20765 h 166"/>
                  <a:gd name="T2" fmla="*/ 201000 w 237"/>
                  <a:gd name="T3" fmla="*/ 0 h 166"/>
                  <a:gd name="T4" fmla="*/ 28362 w 237"/>
                  <a:gd name="T5" fmla="*/ 0 h 166"/>
                  <a:gd name="T6" fmla="*/ 28362 w 237"/>
                  <a:gd name="T7" fmla="*/ 20765 h 166"/>
                  <a:gd name="T8" fmla="*/ 0 w 237"/>
                  <a:gd name="T9" fmla="*/ 20765 h 166"/>
                  <a:gd name="T10" fmla="*/ 0 w 237"/>
                  <a:gd name="T11" fmla="*/ 163770 h 166"/>
                  <a:gd name="T12" fmla="*/ 230233 w 237"/>
                  <a:gd name="T13" fmla="*/ 163770 h 166"/>
                  <a:gd name="T14" fmla="*/ 230233 w 237"/>
                  <a:gd name="T15" fmla="*/ 20765 h 166"/>
                  <a:gd name="T16" fmla="*/ 201000 w 237"/>
                  <a:gd name="T17" fmla="*/ 20765 h 1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66"/>
                  <a:gd name="T29" fmla="*/ 237 w 237"/>
                  <a:gd name="T30" fmla="*/ 166 h 1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66">
                    <a:moveTo>
                      <a:pt x="207" y="21"/>
                    </a:moveTo>
                    <a:cubicBezTo>
                      <a:pt x="207" y="18"/>
                      <a:pt x="207" y="0"/>
                      <a:pt x="207" y="0"/>
                    </a:cubicBezTo>
                    <a:cubicBezTo>
                      <a:pt x="29" y="0"/>
                      <a:pt x="29" y="0"/>
                      <a:pt x="29" y="0"/>
                    </a:cubicBezTo>
                    <a:cubicBezTo>
                      <a:pt x="29" y="0"/>
                      <a:pt x="29" y="18"/>
                      <a:pt x="29" y="21"/>
                    </a:cubicBezTo>
                    <a:cubicBezTo>
                      <a:pt x="26" y="21"/>
                      <a:pt x="0" y="21"/>
                      <a:pt x="0" y="21"/>
                    </a:cubicBezTo>
                    <a:cubicBezTo>
                      <a:pt x="0" y="166"/>
                      <a:pt x="0" y="166"/>
                      <a:pt x="0" y="166"/>
                    </a:cubicBezTo>
                    <a:cubicBezTo>
                      <a:pt x="237" y="166"/>
                      <a:pt x="237" y="166"/>
                      <a:pt x="237" y="166"/>
                    </a:cubicBezTo>
                    <a:cubicBezTo>
                      <a:pt x="237" y="21"/>
                      <a:pt x="237" y="21"/>
                      <a:pt x="237" y="21"/>
                    </a:cubicBezTo>
                    <a:cubicBezTo>
                      <a:pt x="237" y="21"/>
                      <a:pt x="211" y="21"/>
                      <a:pt x="207" y="2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198" name="Freeform 316"/>
              <p:cNvSpPr>
                <a:spLocks noChangeAspect="1"/>
              </p:cNvSpPr>
              <p:nvPr/>
            </p:nvSpPr>
            <p:spPr bwMode="gray">
              <a:xfrm>
                <a:off x="1165" y="1605"/>
                <a:ext cx="541" cy="373"/>
              </a:xfrm>
              <a:custGeom>
                <a:avLst/>
                <a:gdLst>
                  <a:gd name="T0" fmla="*/ 192941 w 229"/>
                  <a:gd name="T1" fmla="*/ 0 h 158"/>
                  <a:gd name="T2" fmla="*/ 28347 w 229"/>
                  <a:gd name="T3" fmla="*/ 0 h 158"/>
                  <a:gd name="T4" fmla="*/ 28347 w 229"/>
                  <a:gd name="T5" fmla="*/ 20470 h 158"/>
                  <a:gd name="T6" fmla="*/ 0 w 229"/>
                  <a:gd name="T7" fmla="*/ 20470 h 158"/>
                  <a:gd name="T8" fmla="*/ 0 w 229"/>
                  <a:gd name="T9" fmla="*/ 152505 h 158"/>
                  <a:gd name="T10" fmla="*/ 222157 w 229"/>
                  <a:gd name="T11" fmla="*/ 152505 h 158"/>
                  <a:gd name="T12" fmla="*/ 222157 w 229"/>
                  <a:gd name="T13" fmla="*/ 20470 h 158"/>
                  <a:gd name="T14" fmla="*/ 192941 w 229"/>
                  <a:gd name="T15" fmla="*/ 20470 h 158"/>
                  <a:gd name="T16" fmla="*/ 192941 w 229"/>
                  <a:gd name="T17" fmla="*/ 0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9"/>
                  <a:gd name="T28" fmla="*/ 0 h 158"/>
                  <a:gd name="T29" fmla="*/ 229 w 229"/>
                  <a:gd name="T30" fmla="*/ 158 h 1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9" h="158">
                    <a:moveTo>
                      <a:pt x="199" y="0"/>
                    </a:moveTo>
                    <a:cubicBezTo>
                      <a:pt x="195" y="0"/>
                      <a:pt x="33" y="0"/>
                      <a:pt x="29" y="0"/>
                    </a:cubicBezTo>
                    <a:cubicBezTo>
                      <a:pt x="29" y="4"/>
                      <a:pt x="29" y="21"/>
                      <a:pt x="29" y="21"/>
                    </a:cubicBezTo>
                    <a:cubicBezTo>
                      <a:pt x="29" y="21"/>
                      <a:pt x="3" y="21"/>
                      <a:pt x="0" y="21"/>
                    </a:cubicBezTo>
                    <a:cubicBezTo>
                      <a:pt x="0" y="25"/>
                      <a:pt x="0" y="154"/>
                      <a:pt x="0" y="158"/>
                    </a:cubicBezTo>
                    <a:cubicBezTo>
                      <a:pt x="4" y="158"/>
                      <a:pt x="225" y="158"/>
                      <a:pt x="229" y="158"/>
                    </a:cubicBezTo>
                    <a:cubicBezTo>
                      <a:pt x="229" y="154"/>
                      <a:pt x="229" y="25"/>
                      <a:pt x="229" y="21"/>
                    </a:cubicBezTo>
                    <a:cubicBezTo>
                      <a:pt x="225" y="21"/>
                      <a:pt x="199" y="21"/>
                      <a:pt x="199" y="21"/>
                    </a:cubicBezTo>
                    <a:cubicBezTo>
                      <a:pt x="199" y="21"/>
                      <a:pt x="199" y="4"/>
                      <a:pt x="199" y="0"/>
                    </a:cubicBez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9" name="Rectangle 317"/>
              <p:cNvSpPr>
                <a:spLocks noChangeAspect="1" noChangeArrowheads="1"/>
              </p:cNvSpPr>
              <p:nvPr/>
            </p:nvSpPr>
            <p:spPr bwMode="gray">
              <a:xfrm>
                <a:off x="1472" y="1699"/>
                <a:ext cx="29"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0" name="Rectangle 318"/>
              <p:cNvSpPr>
                <a:spLocks noChangeAspect="1" noChangeArrowheads="1"/>
              </p:cNvSpPr>
              <p:nvPr/>
            </p:nvSpPr>
            <p:spPr bwMode="gray">
              <a:xfrm>
                <a:off x="1522" y="1699"/>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1" name="Rectangle 319"/>
              <p:cNvSpPr>
                <a:spLocks noChangeAspect="1" noChangeArrowheads="1"/>
              </p:cNvSpPr>
              <p:nvPr/>
            </p:nvSpPr>
            <p:spPr bwMode="gray">
              <a:xfrm>
                <a:off x="1574" y="1699"/>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2" name="Rectangle 320"/>
              <p:cNvSpPr>
                <a:spLocks noChangeAspect="1" noChangeArrowheads="1"/>
              </p:cNvSpPr>
              <p:nvPr/>
            </p:nvSpPr>
            <p:spPr bwMode="gray">
              <a:xfrm>
                <a:off x="1626" y="1699"/>
                <a:ext cx="30"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3" name="Rectangle 321"/>
              <p:cNvSpPr>
                <a:spLocks noChangeAspect="1" noChangeArrowheads="1"/>
              </p:cNvSpPr>
              <p:nvPr/>
            </p:nvSpPr>
            <p:spPr bwMode="gray">
              <a:xfrm>
                <a:off x="1472" y="1742"/>
                <a:ext cx="29" cy="23"/>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4" name="Rectangle 322"/>
              <p:cNvSpPr>
                <a:spLocks noChangeAspect="1" noChangeArrowheads="1"/>
              </p:cNvSpPr>
              <p:nvPr/>
            </p:nvSpPr>
            <p:spPr bwMode="gray">
              <a:xfrm>
                <a:off x="1522" y="1742"/>
                <a:ext cx="31" cy="23"/>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5" name="Rectangle 323"/>
              <p:cNvSpPr>
                <a:spLocks noChangeAspect="1" noChangeArrowheads="1"/>
              </p:cNvSpPr>
              <p:nvPr/>
            </p:nvSpPr>
            <p:spPr bwMode="gray">
              <a:xfrm>
                <a:off x="1574" y="1742"/>
                <a:ext cx="31" cy="23"/>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6" name="Rectangle 324"/>
              <p:cNvSpPr>
                <a:spLocks noChangeAspect="1" noChangeArrowheads="1"/>
              </p:cNvSpPr>
              <p:nvPr/>
            </p:nvSpPr>
            <p:spPr bwMode="gray">
              <a:xfrm>
                <a:off x="1626" y="1742"/>
                <a:ext cx="30" cy="23"/>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7" name="Rectangle 325"/>
              <p:cNvSpPr>
                <a:spLocks noChangeAspect="1" noChangeArrowheads="1"/>
              </p:cNvSpPr>
              <p:nvPr/>
            </p:nvSpPr>
            <p:spPr bwMode="gray">
              <a:xfrm>
                <a:off x="1472" y="1784"/>
                <a:ext cx="29"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8" name="Rectangle 326"/>
              <p:cNvSpPr>
                <a:spLocks noChangeAspect="1" noChangeArrowheads="1"/>
              </p:cNvSpPr>
              <p:nvPr/>
            </p:nvSpPr>
            <p:spPr bwMode="gray">
              <a:xfrm>
                <a:off x="1522" y="1784"/>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09" name="Rectangle 327"/>
              <p:cNvSpPr>
                <a:spLocks noChangeAspect="1" noChangeArrowheads="1"/>
              </p:cNvSpPr>
              <p:nvPr/>
            </p:nvSpPr>
            <p:spPr bwMode="gray">
              <a:xfrm>
                <a:off x="1574" y="1784"/>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0" name="Rectangle 328"/>
              <p:cNvSpPr>
                <a:spLocks noChangeAspect="1" noChangeArrowheads="1"/>
              </p:cNvSpPr>
              <p:nvPr/>
            </p:nvSpPr>
            <p:spPr bwMode="gray">
              <a:xfrm>
                <a:off x="1626" y="1784"/>
                <a:ext cx="30"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1" name="Rectangle 329"/>
              <p:cNvSpPr>
                <a:spLocks noChangeAspect="1" noChangeArrowheads="1"/>
              </p:cNvSpPr>
              <p:nvPr/>
            </p:nvSpPr>
            <p:spPr bwMode="gray">
              <a:xfrm>
                <a:off x="1472" y="1827"/>
                <a:ext cx="29"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2" name="Rectangle 330"/>
              <p:cNvSpPr>
                <a:spLocks noChangeAspect="1" noChangeArrowheads="1"/>
              </p:cNvSpPr>
              <p:nvPr/>
            </p:nvSpPr>
            <p:spPr bwMode="gray">
              <a:xfrm>
                <a:off x="1522" y="1827"/>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3" name="Rectangle 331"/>
              <p:cNvSpPr>
                <a:spLocks noChangeAspect="1" noChangeArrowheads="1"/>
              </p:cNvSpPr>
              <p:nvPr/>
            </p:nvSpPr>
            <p:spPr bwMode="gray">
              <a:xfrm>
                <a:off x="1574" y="1827"/>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4" name="Rectangle 332"/>
              <p:cNvSpPr>
                <a:spLocks noChangeAspect="1" noChangeArrowheads="1"/>
              </p:cNvSpPr>
              <p:nvPr/>
            </p:nvSpPr>
            <p:spPr bwMode="gray">
              <a:xfrm>
                <a:off x="1626" y="1827"/>
                <a:ext cx="30"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5" name="Rectangle 333"/>
              <p:cNvSpPr>
                <a:spLocks noChangeAspect="1" noChangeArrowheads="1"/>
              </p:cNvSpPr>
              <p:nvPr/>
            </p:nvSpPr>
            <p:spPr bwMode="gray">
              <a:xfrm>
                <a:off x="1472" y="1869"/>
                <a:ext cx="29"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6" name="Rectangle 334"/>
              <p:cNvSpPr>
                <a:spLocks noChangeAspect="1" noChangeArrowheads="1"/>
              </p:cNvSpPr>
              <p:nvPr/>
            </p:nvSpPr>
            <p:spPr bwMode="gray">
              <a:xfrm>
                <a:off x="1522" y="1869"/>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7" name="Rectangle 335"/>
              <p:cNvSpPr>
                <a:spLocks noChangeAspect="1" noChangeArrowheads="1"/>
              </p:cNvSpPr>
              <p:nvPr/>
            </p:nvSpPr>
            <p:spPr bwMode="gray">
              <a:xfrm>
                <a:off x="1574" y="1869"/>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8" name="Rectangle 336"/>
              <p:cNvSpPr>
                <a:spLocks noChangeAspect="1" noChangeArrowheads="1"/>
              </p:cNvSpPr>
              <p:nvPr/>
            </p:nvSpPr>
            <p:spPr bwMode="gray">
              <a:xfrm>
                <a:off x="1626" y="1869"/>
                <a:ext cx="30"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19" name="Rectangle 337"/>
              <p:cNvSpPr>
                <a:spLocks noChangeAspect="1" noChangeArrowheads="1"/>
              </p:cNvSpPr>
              <p:nvPr/>
            </p:nvSpPr>
            <p:spPr bwMode="gray">
              <a:xfrm>
                <a:off x="1472" y="1912"/>
                <a:ext cx="29" cy="26"/>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0" name="Rectangle 338"/>
              <p:cNvSpPr>
                <a:spLocks noChangeAspect="1" noChangeArrowheads="1"/>
              </p:cNvSpPr>
              <p:nvPr/>
            </p:nvSpPr>
            <p:spPr bwMode="gray">
              <a:xfrm>
                <a:off x="1522" y="1912"/>
                <a:ext cx="31" cy="26"/>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1" name="Rectangle 339"/>
              <p:cNvSpPr>
                <a:spLocks noChangeAspect="1" noChangeArrowheads="1"/>
              </p:cNvSpPr>
              <p:nvPr/>
            </p:nvSpPr>
            <p:spPr bwMode="gray">
              <a:xfrm>
                <a:off x="1574" y="1912"/>
                <a:ext cx="31" cy="26"/>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2" name="Rectangle 340"/>
              <p:cNvSpPr>
                <a:spLocks noChangeAspect="1" noChangeArrowheads="1"/>
              </p:cNvSpPr>
              <p:nvPr/>
            </p:nvSpPr>
            <p:spPr bwMode="gray">
              <a:xfrm>
                <a:off x="1626" y="1912"/>
                <a:ext cx="30" cy="26"/>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3" name="Rectangle 341"/>
              <p:cNvSpPr>
                <a:spLocks noChangeAspect="1" noChangeArrowheads="1"/>
              </p:cNvSpPr>
              <p:nvPr/>
            </p:nvSpPr>
            <p:spPr bwMode="gray">
              <a:xfrm>
                <a:off x="1316" y="1699"/>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4" name="Rectangle 342"/>
              <p:cNvSpPr>
                <a:spLocks noChangeAspect="1" noChangeArrowheads="1"/>
              </p:cNvSpPr>
              <p:nvPr/>
            </p:nvSpPr>
            <p:spPr bwMode="gray">
              <a:xfrm>
                <a:off x="1368" y="1699"/>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5" name="Rectangle 343"/>
              <p:cNvSpPr>
                <a:spLocks noChangeAspect="1" noChangeArrowheads="1"/>
              </p:cNvSpPr>
              <p:nvPr/>
            </p:nvSpPr>
            <p:spPr bwMode="gray">
              <a:xfrm>
                <a:off x="1420" y="1699"/>
                <a:ext cx="29"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6" name="Rectangle 344"/>
              <p:cNvSpPr>
                <a:spLocks noChangeAspect="1" noChangeArrowheads="1"/>
              </p:cNvSpPr>
              <p:nvPr/>
            </p:nvSpPr>
            <p:spPr bwMode="gray">
              <a:xfrm>
                <a:off x="1316" y="1742"/>
                <a:ext cx="31" cy="23"/>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7" name="Rectangle 345"/>
              <p:cNvSpPr>
                <a:spLocks noChangeAspect="1" noChangeArrowheads="1"/>
              </p:cNvSpPr>
              <p:nvPr/>
            </p:nvSpPr>
            <p:spPr bwMode="gray">
              <a:xfrm>
                <a:off x="1368" y="1742"/>
                <a:ext cx="31" cy="23"/>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8" name="Rectangle 346"/>
              <p:cNvSpPr>
                <a:spLocks noChangeAspect="1" noChangeArrowheads="1"/>
              </p:cNvSpPr>
              <p:nvPr/>
            </p:nvSpPr>
            <p:spPr bwMode="gray">
              <a:xfrm>
                <a:off x="1420" y="1742"/>
                <a:ext cx="29" cy="23"/>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29" name="Rectangle 347"/>
              <p:cNvSpPr>
                <a:spLocks noChangeAspect="1" noChangeArrowheads="1"/>
              </p:cNvSpPr>
              <p:nvPr/>
            </p:nvSpPr>
            <p:spPr bwMode="gray">
              <a:xfrm>
                <a:off x="1316" y="1784"/>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0" name="Rectangle 348"/>
              <p:cNvSpPr>
                <a:spLocks noChangeAspect="1" noChangeArrowheads="1"/>
              </p:cNvSpPr>
              <p:nvPr/>
            </p:nvSpPr>
            <p:spPr bwMode="gray">
              <a:xfrm>
                <a:off x="1368" y="1784"/>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1" name="Rectangle 349"/>
              <p:cNvSpPr>
                <a:spLocks noChangeAspect="1" noChangeArrowheads="1"/>
              </p:cNvSpPr>
              <p:nvPr/>
            </p:nvSpPr>
            <p:spPr bwMode="gray">
              <a:xfrm>
                <a:off x="1420" y="1784"/>
                <a:ext cx="29"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2" name="Rectangle 350"/>
              <p:cNvSpPr>
                <a:spLocks noChangeAspect="1" noChangeArrowheads="1"/>
              </p:cNvSpPr>
              <p:nvPr/>
            </p:nvSpPr>
            <p:spPr bwMode="gray">
              <a:xfrm>
                <a:off x="1316" y="1827"/>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3" name="Rectangle 351"/>
              <p:cNvSpPr>
                <a:spLocks noChangeAspect="1" noChangeArrowheads="1"/>
              </p:cNvSpPr>
              <p:nvPr/>
            </p:nvSpPr>
            <p:spPr bwMode="gray">
              <a:xfrm>
                <a:off x="1368" y="1827"/>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4" name="Rectangle 352"/>
              <p:cNvSpPr>
                <a:spLocks noChangeAspect="1" noChangeArrowheads="1"/>
              </p:cNvSpPr>
              <p:nvPr/>
            </p:nvSpPr>
            <p:spPr bwMode="gray">
              <a:xfrm>
                <a:off x="1420" y="1827"/>
                <a:ext cx="29"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5" name="Rectangle 353"/>
              <p:cNvSpPr>
                <a:spLocks noChangeAspect="1" noChangeArrowheads="1"/>
              </p:cNvSpPr>
              <p:nvPr/>
            </p:nvSpPr>
            <p:spPr bwMode="gray">
              <a:xfrm>
                <a:off x="1316" y="1869"/>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6" name="Rectangle 354"/>
              <p:cNvSpPr>
                <a:spLocks noChangeAspect="1" noChangeArrowheads="1"/>
              </p:cNvSpPr>
              <p:nvPr/>
            </p:nvSpPr>
            <p:spPr bwMode="gray">
              <a:xfrm>
                <a:off x="1368" y="1869"/>
                <a:ext cx="31"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7" name="Rectangle 355"/>
              <p:cNvSpPr>
                <a:spLocks noChangeAspect="1" noChangeArrowheads="1"/>
              </p:cNvSpPr>
              <p:nvPr/>
            </p:nvSpPr>
            <p:spPr bwMode="gray">
              <a:xfrm>
                <a:off x="1420" y="1869"/>
                <a:ext cx="29"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8" name="Rectangle 356"/>
              <p:cNvSpPr>
                <a:spLocks noChangeAspect="1" noChangeArrowheads="1"/>
              </p:cNvSpPr>
              <p:nvPr/>
            </p:nvSpPr>
            <p:spPr bwMode="gray">
              <a:xfrm>
                <a:off x="1316" y="1912"/>
                <a:ext cx="31" cy="26"/>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39" name="Rectangle 357"/>
              <p:cNvSpPr>
                <a:spLocks noChangeAspect="1" noChangeArrowheads="1"/>
              </p:cNvSpPr>
              <p:nvPr/>
            </p:nvSpPr>
            <p:spPr bwMode="gray">
              <a:xfrm>
                <a:off x="1368" y="1912"/>
                <a:ext cx="31" cy="26"/>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0" name="Rectangle 358"/>
              <p:cNvSpPr>
                <a:spLocks noChangeAspect="1" noChangeArrowheads="1"/>
              </p:cNvSpPr>
              <p:nvPr/>
            </p:nvSpPr>
            <p:spPr bwMode="gray">
              <a:xfrm>
                <a:off x="1420" y="1912"/>
                <a:ext cx="29" cy="26"/>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1" name="Rectangle 359"/>
              <p:cNvSpPr>
                <a:spLocks noChangeAspect="1" noChangeArrowheads="1"/>
              </p:cNvSpPr>
              <p:nvPr/>
            </p:nvSpPr>
            <p:spPr bwMode="gray">
              <a:xfrm>
                <a:off x="1215" y="1699"/>
                <a:ext cx="28"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2" name="Rectangle 360"/>
              <p:cNvSpPr>
                <a:spLocks noChangeAspect="1" noChangeArrowheads="1"/>
              </p:cNvSpPr>
              <p:nvPr/>
            </p:nvSpPr>
            <p:spPr bwMode="gray">
              <a:xfrm>
                <a:off x="1267" y="1699"/>
                <a:ext cx="28"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3" name="Rectangle 361"/>
              <p:cNvSpPr>
                <a:spLocks noChangeAspect="1" noChangeArrowheads="1"/>
              </p:cNvSpPr>
              <p:nvPr/>
            </p:nvSpPr>
            <p:spPr bwMode="gray">
              <a:xfrm>
                <a:off x="1215" y="1742"/>
                <a:ext cx="28" cy="23"/>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4" name="Rectangle 362"/>
              <p:cNvSpPr>
                <a:spLocks noChangeAspect="1" noChangeArrowheads="1"/>
              </p:cNvSpPr>
              <p:nvPr/>
            </p:nvSpPr>
            <p:spPr bwMode="gray">
              <a:xfrm>
                <a:off x="1267" y="1742"/>
                <a:ext cx="28" cy="23"/>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5" name="Rectangle 363"/>
              <p:cNvSpPr>
                <a:spLocks noChangeAspect="1" noChangeArrowheads="1"/>
              </p:cNvSpPr>
              <p:nvPr/>
            </p:nvSpPr>
            <p:spPr bwMode="gray">
              <a:xfrm>
                <a:off x="1215" y="1784"/>
                <a:ext cx="28"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6" name="Rectangle 364"/>
              <p:cNvSpPr>
                <a:spLocks noChangeAspect="1" noChangeArrowheads="1"/>
              </p:cNvSpPr>
              <p:nvPr/>
            </p:nvSpPr>
            <p:spPr bwMode="gray">
              <a:xfrm>
                <a:off x="1267" y="1784"/>
                <a:ext cx="28"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7" name="Rectangle 365"/>
              <p:cNvSpPr>
                <a:spLocks noChangeAspect="1" noChangeArrowheads="1"/>
              </p:cNvSpPr>
              <p:nvPr/>
            </p:nvSpPr>
            <p:spPr bwMode="gray">
              <a:xfrm>
                <a:off x="1215" y="1827"/>
                <a:ext cx="28"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8" name="Rectangle 366"/>
              <p:cNvSpPr>
                <a:spLocks noChangeAspect="1" noChangeArrowheads="1"/>
              </p:cNvSpPr>
              <p:nvPr/>
            </p:nvSpPr>
            <p:spPr bwMode="gray">
              <a:xfrm>
                <a:off x="1267" y="1827"/>
                <a:ext cx="28"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49" name="Rectangle 367"/>
              <p:cNvSpPr>
                <a:spLocks noChangeAspect="1" noChangeArrowheads="1"/>
              </p:cNvSpPr>
              <p:nvPr/>
            </p:nvSpPr>
            <p:spPr bwMode="gray">
              <a:xfrm>
                <a:off x="1215" y="1869"/>
                <a:ext cx="28"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50" name="Rectangle 368"/>
              <p:cNvSpPr>
                <a:spLocks noChangeAspect="1" noChangeArrowheads="1"/>
              </p:cNvSpPr>
              <p:nvPr/>
            </p:nvSpPr>
            <p:spPr bwMode="gray">
              <a:xfrm>
                <a:off x="1267" y="1869"/>
                <a:ext cx="28" cy="24"/>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51" name="Rectangle 369"/>
              <p:cNvSpPr>
                <a:spLocks noChangeAspect="1" noChangeArrowheads="1"/>
              </p:cNvSpPr>
              <p:nvPr/>
            </p:nvSpPr>
            <p:spPr bwMode="gray">
              <a:xfrm>
                <a:off x="1215" y="1912"/>
                <a:ext cx="28" cy="26"/>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52" name="Rectangle 370"/>
              <p:cNvSpPr>
                <a:spLocks noChangeAspect="1" noChangeArrowheads="1"/>
              </p:cNvSpPr>
              <p:nvPr/>
            </p:nvSpPr>
            <p:spPr bwMode="gray">
              <a:xfrm>
                <a:off x="1267" y="1912"/>
                <a:ext cx="28" cy="26"/>
              </a:xfrm>
              <a:prstGeom prst="rect">
                <a:avLst/>
              </a:prstGeom>
              <a:solidFill>
                <a:srgbClr val="ACAC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253" name="Freeform 371"/>
              <p:cNvSpPr>
                <a:spLocks noChangeAspect="1"/>
              </p:cNvSpPr>
              <p:nvPr/>
            </p:nvSpPr>
            <p:spPr bwMode="gray">
              <a:xfrm>
                <a:off x="1446" y="1806"/>
                <a:ext cx="3" cy="2"/>
              </a:xfrm>
              <a:custGeom>
                <a:avLst/>
                <a:gdLst>
                  <a:gd name="T0" fmla="*/ 3 w 3"/>
                  <a:gd name="T1" fmla="*/ 0 h 2"/>
                  <a:gd name="T2" fmla="*/ 0 w 3"/>
                  <a:gd name="T3" fmla="*/ 2 h 2"/>
                  <a:gd name="T4" fmla="*/ 3 w 3"/>
                  <a:gd name="T5" fmla="*/ 2 h 2"/>
                  <a:gd name="T6" fmla="*/ 3 w 3"/>
                  <a:gd name="T7" fmla="*/ 0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0"/>
                    </a:moveTo>
                    <a:lnTo>
                      <a:pt x="0" y="2"/>
                    </a:lnTo>
                    <a:lnTo>
                      <a:pt x="3" y="2"/>
                    </a:lnTo>
                    <a:lnTo>
                      <a:pt x="3" y="0"/>
                    </a:lnTo>
                    <a:close/>
                  </a:path>
                </a:pathLst>
              </a:custGeom>
              <a:solidFill>
                <a:srgbClr val="ACACAC"/>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grpSp>
        <p:grpSp>
          <p:nvGrpSpPr>
            <p:cNvPr id="161" name="Group 372"/>
            <p:cNvGrpSpPr>
              <a:grpSpLocks noChangeAspect="1"/>
            </p:cNvGrpSpPr>
            <p:nvPr/>
          </p:nvGrpSpPr>
          <p:grpSpPr bwMode="auto">
            <a:xfrm>
              <a:off x="1215" y="1699"/>
              <a:ext cx="441" cy="239"/>
              <a:chOff x="1596" y="3491"/>
              <a:chExt cx="441" cy="239"/>
            </a:xfrm>
          </p:grpSpPr>
          <p:sp>
            <p:nvSpPr>
              <p:cNvPr id="162" name="Freeform 373"/>
              <p:cNvSpPr>
                <a:spLocks noChangeAspect="1"/>
              </p:cNvSpPr>
              <p:nvPr/>
            </p:nvSpPr>
            <p:spPr bwMode="gray">
              <a:xfrm>
                <a:off x="2028" y="3548"/>
                <a:ext cx="9" cy="9"/>
              </a:xfrm>
              <a:custGeom>
                <a:avLst/>
                <a:gdLst>
                  <a:gd name="T0" fmla="*/ 9 w 9"/>
                  <a:gd name="T1" fmla="*/ 0 h 9"/>
                  <a:gd name="T2" fmla="*/ 0 w 9"/>
                  <a:gd name="T3" fmla="*/ 9 h 9"/>
                  <a:gd name="T4" fmla="*/ 9 w 9"/>
                  <a:gd name="T5" fmla="*/ 9 h 9"/>
                  <a:gd name="T6" fmla="*/ 9 w 9"/>
                  <a:gd name="T7" fmla="*/ 0 h 9"/>
                  <a:gd name="T8" fmla="*/ 0 60000 65536"/>
                  <a:gd name="T9" fmla="*/ 0 60000 65536"/>
                  <a:gd name="T10" fmla="*/ 0 60000 65536"/>
                  <a:gd name="T11" fmla="*/ 0 60000 65536"/>
                  <a:gd name="T12" fmla="*/ 0 w 9"/>
                  <a:gd name="T13" fmla="*/ 0 h 9"/>
                  <a:gd name="T14" fmla="*/ 9 w 9"/>
                  <a:gd name="T15" fmla="*/ 9 h 9"/>
                </a:gdLst>
                <a:ahLst/>
                <a:cxnLst>
                  <a:cxn ang="T8">
                    <a:pos x="T0" y="T1"/>
                  </a:cxn>
                  <a:cxn ang="T9">
                    <a:pos x="T2" y="T3"/>
                  </a:cxn>
                  <a:cxn ang="T10">
                    <a:pos x="T4" y="T5"/>
                  </a:cxn>
                  <a:cxn ang="T11">
                    <a:pos x="T6" y="T7"/>
                  </a:cxn>
                </a:cxnLst>
                <a:rect l="T12" t="T13" r="T14" b="T15"/>
                <a:pathLst>
                  <a:path w="9" h="9">
                    <a:moveTo>
                      <a:pt x="9" y="0"/>
                    </a:moveTo>
                    <a:lnTo>
                      <a:pt x="0" y="9"/>
                    </a:lnTo>
                    <a:lnTo>
                      <a:pt x="9" y="9"/>
                    </a:lnTo>
                    <a:lnTo>
                      <a:pt x="9"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63" name="Freeform 374"/>
              <p:cNvSpPr>
                <a:spLocks noChangeAspect="1"/>
              </p:cNvSpPr>
              <p:nvPr/>
            </p:nvSpPr>
            <p:spPr bwMode="gray">
              <a:xfrm>
                <a:off x="2007" y="3576"/>
                <a:ext cx="30" cy="24"/>
              </a:xfrm>
              <a:custGeom>
                <a:avLst/>
                <a:gdLst>
                  <a:gd name="T0" fmla="*/ 19 w 30"/>
                  <a:gd name="T1" fmla="*/ 24 h 24"/>
                  <a:gd name="T2" fmla="*/ 30 w 30"/>
                  <a:gd name="T3" fmla="*/ 15 h 24"/>
                  <a:gd name="T4" fmla="*/ 30 w 30"/>
                  <a:gd name="T5" fmla="*/ 0 h 24"/>
                  <a:gd name="T6" fmla="*/ 5 w 30"/>
                  <a:gd name="T7" fmla="*/ 0 h 24"/>
                  <a:gd name="T8" fmla="*/ 0 w 30"/>
                  <a:gd name="T9" fmla="*/ 5 h 24"/>
                  <a:gd name="T10" fmla="*/ 0 w 30"/>
                  <a:gd name="T11" fmla="*/ 24 h 24"/>
                  <a:gd name="T12" fmla="*/ 19 w 30"/>
                  <a:gd name="T13" fmla="*/ 24 h 24"/>
                  <a:gd name="T14" fmla="*/ 0 60000 65536"/>
                  <a:gd name="T15" fmla="*/ 0 60000 65536"/>
                  <a:gd name="T16" fmla="*/ 0 60000 65536"/>
                  <a:gd name="T17" fmla="*/ 0 60000 65536"/>
                  <a:gd name="T18" fmla="*/ 0 60000 65536"/>
                  <a:gd name="T19" fmla="*/ 0 60000 65536"/>
                  <a:gd name="T20" fmla="*/ 0 60000 65536"/>
                  <a:gd name="T21" fmla="*/ 0 w 30"/>
                  <a:gd name="T22" fmla="*/ 0 h 24"/>
                  <a:gd name="T23" fmla="*/ 30 w 3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4">
                    <a:moveTo>
                      <a:pt x="19" y="24"/>
                    </a:moveTo>
                    <a:lnTo>
                      <a:pt x="30" y="15"/>
                    </a:lnTo>
                    <a:lnTo>
                      <a:pt x="30" y="0"/>
                    </a:lnTo>
                    <a:lnTo>
                      <a:pt x="5" y="0"/>
                    </a:lnTo>
                    <a:lnTo>
                      <a:pt x="0" y="5"/>
                    </a:lnTo>
                    <a:lnTo>
                      <a:pt x="0" y="24"/>
                    </a:lnTo>
                    <a:lnTo>
                      <a:pt x="19" y="24"/>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64" name="Freeform 375"/>
              <p:cNvSpPr>
                <a:spLocks noChangeAspect="1"/>
              </p:cNvSpPr>
              <p:nvPr/>
            </p:nvSpPr>
            <p:spPr bwMode="gray">
              <a:xfrm>
                <a:off x="1955" y="3619"/>
                <a:ext cx="31" cy="24"/>
              </a:xfrm>
              <a:custGeom>
                <a:avLst/>
                <a:gdLst>
                  <a:gd name="T0" fmla="*/ 31 w 31"/>
                  <a:gd name="T1" fmla="*/ 24 h 24"/>
                  <a:gd name="T2" fmla="*/ 31 w 31"/>
                  <a:gd name="T3" fmla="*/ 0 h 24"/>
                  <a:gd name="T4" fmla="*/ 16 w 31"/>
                  <a:gd name="T5" fmla="*/ 0 h 24"/>
                  <a:gd name="T6" fmla="*/ 0 w 31"/>
                  <a:gd name="T7" fmla="*/ 19 h 24"/>
                  <a:gd name="T8" fmla="*/ 0 w 31"/>
                  <a:gd name="T9" fmla="*/ 24 h 24"/>
                  <a:gd name="T10" fmla="*/ 31 w 31"/>
                  <a:gd name="T11" fmla="*/ 24 h 24"/>
                  <a:gd name="T12" fmla="*/ 0 60000 65536"/>
                  <a:gd name="T13" fmla="*/ 0 60000 65536"/>
                  <a:gd name="T14" fmla="*/ 0 60000 65536"/>
                  <a:gd name="T15" fmla="*/ 0 60000 65536"/>
                  <a:gd name="T16" fmla="*/ 0 60000 65536"/>
                  <a:gd name="T17" fmla="*/ 0 60000 65536"/>
                  <a:gd name="T18" fmla="*/ 0 w 31"/>
                  <a:gd name="T19" fmla="*/ 0 h 24"/>
                  <a:gd name="T20" fmla="*/ 31 w 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1" h="24">
                    <a:moveTo>
                      <a:pt x="31" y="24"/>
                    </a:moveTo>
                    <a:lnTo>
                      <a:pt x="31" y="0"/>
                    </a:lnTo>
                    <a:lnTo>
                      <a:pt x="16" y="0"/>
                    </a:lnTo>
                    <a:lnTo>
                      <a:pt x="0" y="19"/>
                    </a:lnTo>
                    <a:lnTo>
                      <a:pt x="0" y="24"/>
                    </a:lnTo>
                    <a:lnTo>
                      <a:pt x="31" y="24"/>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65" name="Freeform 376"/>
              <p:cNvSpPr>
                <a:spLocks noChangeAspect="1"/>
              </p:cNvSpPr>
              <p:nvPr/>
            </p:nvSpPr>
            <p:spPr bwMode="gray">
              <a:xfrm>
                <a:off x="2007" y="3619"/>
                <a:ext cx="2" cy="5"/>
              </a:xfrm>
              <a:custGeom>
                <a:avLst/>
                <a:gdLst>
                  <a:gd name="T0" fmla="*/ 0 w 2"/>
                  <a:gd name="T1" fmla="*/ 5 h 5"/>
                  <a:gd name="T2" fmla="*/ 2 w 2"/>
                  <a:gd name="T3" fmla="*/ 0 h 5"/>
                  <a:gd name="T4" fmla="*/ 0 w 2"/>
                  <a:gd name="T5" fmla="*/ 0 h 5"/>
                  <a:gd name="T6" fmla="*/ 0 w 2"/>
                  <a:gd name="T7" fmla="*/ 5 h 5"/>
                  <a:gd name="T8" fmla="*/ 0 60000 65536"/>
                  <a:gd name="T9" fmla="*/ 0 60000 65536"/>
                  <a:gd name="T10" fmla="*/ 0 60000 65536"/>
                  <a:gd name="T11" fmla="*/ 0 60000 65536"/>
                  <a:gd name="T12" fmla="*/ 0 w 2"/>
                  <a:gd name="T13" fmla="*/ 0 h 5"/>
                  <a:gd name="T14" fmla="*/ 2 w 2"/>
                  <a:gd name="T15" fmla="*/ 5 h 5"/>
                </a:gdLst>
                <a:ahLst/>
                <a:cxnLst>
                  <a:cxn ang="T8">
                    <a:pos x="T0" y="T1"/>
                  </a:cxn>
                  <a:cxn ang="T9">
                    <a:pos x="T2" y="T3"/>
                  </a:cxn>
                  <a:cxn ang="T10">
                    <a:pos x="T4" y="T5"/>
                  </a:cxn>
                  <a:cxn ang="T11">
                    <a:pos x="T6" y="T7"/>
                  </a:cxn>
                </a:cxnLst>
                <a:rect l="T12" t="T13" r="T14" b="T15"/>
                <a:pathLst>
                  <a:path w="2" h="5">
                    <a:moveTo>
                      <a:pt x="0" y="5"/>
                    </a:moveTo>
                    <a:lnTo>
                      <a:pt x="2" y="0"/>
                    </a:lnTo>
                    <a:lnTo>
                      <a:pt x="0" y="0"/>
                    </a:lnTo>
                    <a:lnTo>
                      <a:pt x="0" y="5"/>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66" name="Freeform 377"/>
              <p:cNvSpPr>
                <a:spLocks noChangeAspect="1"/>
              </p:cNvSpPr>
              <p:nvPr/>
            </p:nvSpPr>
            <p:spPr bwMode="gray">
              <a:xfrm>
                <a:off x="1912" y="3661"/>
                <a:ext cx="22" cy="24"/>
              </a:xfrm>
              <a:custGeom>
                <a:avLst/>
                <a:gdLst>
                  <a:gd name="T0" fmla="*/ 22 w 22"/>
                  <a:gd name="T1" fmla="*/ 0 h 24"/>
                  <a:gd name="T2" fmla="*/ 22 w 22"/>
                  <a:gd name="T3" fmla="*/ 0 h 24"/>
                  <a:gd name="T4" fmla="*/ 0 w 22"/>
                  <a:gd name="T5" fmla="*/ 24 h 24"/>
                  <a:gd name="T6" fmla="*/ 22 w 22"/>
                  <a:gd name="T7" fmla="*/ 24 h 24"/>
                  <a:gd name="T8" fmla="*/ 22 w 22"/>
                  <a:gd name="T9" fmla="*/ 0 h 24"/>
                  <a:gd name="T10" fmla="*/ 0 60000 65536"/>
                  <a:gd name="T11" fmla="*/ 0 60000 65536"/>
                  <a:gd name="T12" fmla="*/ 0 60000 65536"/>
                  <a:gd name="T13" fmla="*/ 0 60000 65536"/>
                  <a:gd name="T14" fmla="*/ 0 60000 65536"/>
                  <a:gd name="T15" fmla="*/ 0 w 22"/>
                  <a:gd name="T16" fmla="*/ 0 h 24"/>
                  <a:gd name="T17" fmla="*/ 22 w 22"/>
                  <a:gd name="T18" fmla="*/ 24 h 24"/>
                </a:gdLst>
                <a:ahLst/>
                <a:cxnLst>
                  <a:cxn ang="T10">
                    <a:pos x="T0" y="T1"/>
                  </a:cxn>
                  <a:cxn ang="T11">
                    <a:pos x="T2" y="T3"/>
                  </a:cxn>
                  <a:cxn ang="T12">
                    <a:pos x="T4" y="T5"/>
                  </a:cxn>
                  <a:cxn ang="T13">
                    <a:pos x="T6" y="T7"/>
                  </a:cxn>
                  <a:cxn ang="T14">
                    <a:pos x="T8" y="T9"/>
                  </a:cxn>
                </a:cxnLst>
                <a:rect l="T15" t="T16" r="T17" b="T18"/>
                <a:pathLst>
                  <a:path w="22" h="24">
                    <a:moveTo>
                      <a:pt x="22" y="0"/>
                    </a:moveTo>
                    <a:lnTo>
                      <a:pt x="22" y="0"/>
                    </a:lnTo>
                    <a:lnTo>
                      <a:pt x="0" y="24"/>
                    </a:lnTo>
                    <a:lnTo>
                      <a:pt x="22" y="24"/>
                    </a:lnTo>
                    <a:lnTo>
                      <a:pt x="22"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67" name="Freeform 378"/>
              <p:cNvSpPr>
                <a:spLocks noChangeAspect="1"/>
              </p:cNvSpPr>
              <p:nvPr/>
            </p:nvSpPr>
            <p:spPr bwMode="gray">
              <a:xfrm>
                <a:off x="1955" y="3661"/>
                <a:ext cx="16" cy="19"/>
              </a:xfrm>
              <a:custGeom>
                <a:avLst/>
                <a:gdLst>
                  <a:gd name="T0" fmla="*/ 0 w 16"/>
                  <a:gd name="T1" fmla="*/ 19 h 19"/>
                  <a:gd name="T2" fmla="*/ 16 w 16"/>
                  <a:gd name="T3" fmla="*/ 0 h 19"/>
                  <a:gd name="T4" fmla="*/ 0 w 16"/>
                  <a:gd name="T5" fmla="*/ 0 h 19"/>
                  <a:gd name="T6" fmla="*/ 0 w 16"/>
                  <a:gd name="T7" fmla="*/ 19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0" y="19"/>
                    </a:moveTo>
                    <a:lnTo>
                      <a:pt x="16" y="0"/>
                    </a:lnTo>
                    <a:lnTo>
                      <a:pt x="0" y="0"/>
                    </a:lnTo>
                    <a:lnTo>
                      <a:pt x="0" y="19"/>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68" name="Freeform 379"/>
              <p:cNvSpPr>
                <a:spLocks noChangeAspect="1"/>
              </p:cNvSpPr>
              <p:nvPr/>
            </p:nvSpPr>
            <p:spPr bwMode="gray">
              <a:xfrm>
                <a:off x="1872" y="3718"/>
                <a:ext cx="10" cy="12"/>
              </a:xfrm>
              <a:custGeom>
                <a:avLst/>
                <a:gdLst>
                  <a:gd name="T0" fmla="*/ 10 w 10"/>
                  <a:gd name="T1" fmla="*/ 0 h 12"/>
                  <a:gd name="T2" fmla="*/ 0 w 10"/>
                  <a:gd name="T3" fmla="*/ 12 h 12"/>
                  <a:gd name="T4" fmla="*/ 10 w 10"/>
                  <a:gd name="T5" fmla="*/ 12 h 12"/>
                  <a:gd name="T6" fmla="*/ 10 w 10"/>
                  <a:gd name="T7" fmla="*/ 0 h 12"/>
                  <a:gd name="T8" fmla="*/ 0 60000 65536"/>
                  <a:gd name="T9" fmla="*/ 0 60000 65536"/>
                  <a:gd name="T10" fmla="*/ 0 60000 65536"/>
                  <a:gd name="T11" fmla="*/ 0 60000 65536"/>
                  <a:gd name="T12" fmla="*/ 0 w 10"/>
                  <a:gd name="T13" fmla="*/ 0 h 12"/>
                  <a:gd name="T14" fmla="*/ 10 w 10"/>
                  <a:gd name="T15" fmla="*/ 12 h 12"/>
                </a:gdLst>
                <a:ahLst/>
                <a:cxnLst>
                  <a:cxn ang="T8">
                    <a:pos x="T0" y="T1"/>
                  </a:cxn>
                  <a:cxn ang="T9">
                    <a:pos x="T2" y="T3"/>
                  </a:cxn>
                  <a:cxn ang="T10">
                    <a:pos x="T4" y="T5"/>
                  </a:cxn>
                  <a:cxn ang="T11">
                    <a:pos x="T6" y="T7"/>
                  </a:cxn>
                </a:cxnLst>
                <a:rect l="T12" t="T13" r="T14" b="T15"/>
                <a:pathLst>
                  <a:path w="10" h="12">
                    <a:moveTo>
                      <a:pt x="10" y="0"/>
                    </a:moveTo>
                    <a:lnTo>
                      <a:pt x="0" y="12"/>
                    </a:lnTo>
                    <a:lnTo>
                      <a:pt x="10" y="12"/>
                    </a:lnTo>
                    <a:lnTo>
                      <a:pt x="10"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69" name="Freeform 380"/>
              <p:cNvSpPr>
                <a:spLocks noChangeAspect="1"/>
              </p:cNvSpPr>
              <p:nvPr/>
            </p:nvSpPr>
            <p:spPr bwMode="gray">
              <a:xfrm>
                <a:off x="1903" y="3704"/>
                <a:ext cx="31" cy="26"/>
              </a:xfrm>
              <a:custGeom>
                <a:avLst/>
                <a:gdLst>
                  <a:gd name="T0" fmla="*/ 0 w 31"/>
                  <a:gd name="T1" fmla="*/ 26 h 26"/>
                  <a:gd name="T2" fmla="*/ 7 w 31"/>
                  <a:gd name="T3" fmla="*/ 26 h 26"/>
                  <a:gd name="T4" fmla="*/ 31 w 31"/>
                  <a:gd name="T5" fmla="*/ 0 h 26"/>
                  <a:gd name="T6" fmla="*/ 0 w 31"/>
                  <a:gd name="T7" fmla="*/ 0 h 26"/>
                  <a:gd name="T8" fmla="*/ 0 w 31"/>
                  <a:gd name="T9" fmla="*/ 26 h 26"/>
                  <a:gd name="T10" fmla="*/ 0 60000 65536"/>
                  <a:gd name="T11" fmla="*/ 0 60000 65536"/>
                  <a:gd name="T12" fmla="*/ 0 60000 65536"/>
                  <a:gd name="T13" fmla="*/ 0 60000 65536"/>
                  <a:gd name="T14" fmla="*/ 0 60000 65536"/>
                  <a:gd name="T15" fmla="*/ 0 w 31"/>
                  <a:gd name="T16" fmla="*/ 0 h 26"/>
                  <a:gd name="T17" fmla="*/ 31 w 31"/>
                  <a:gd name="T18" fmla="*/ 26 h 26"/>
                </a:gdLst>
                <a:ahLst/>
                <a:cxnLst>
                  <a:cxn ang="T10">
                    <a:pos x="T0" y="T1"/>
                  </a:cxn>
                  <a:cxn ang="T11">
                    <a:pos x="T2" y="T3"/>
                  </a:cxn>
                  <a:cxn ang="T12">
                    <a:pos x="T4" y="T5"/>
                  </a:cxn>
                  <a:cxn ang="T13">
                    <a:pos x="T6" y="T7"/>
                  </a:cxn>
                  <a:cxn ang="T14">
                    <a:pos x="T8" y="T9"/>
                  </a:cxn>
                </a:cxnLst>
                <a:rect l="T15" t="T16" r="T17" b="T18"/>
                <a:pathLst>
                  <a:path w="31" h="26">
                    <a:moveTo>
                      <a:pt x="0" y="26"/>
                    </a:moveTo>
                    <a:lnTo>
                      <a:pt x="7" y="26"/>
                    </a:lnTo>
                    <a:lnTo>
                      <a:pt x="31" y="0"/>
                    </a:lnTo>
                    <a:lnTo>
                      <a:pt x="0" y="0"/>
                    </a:lnTo>
                    <a:lnTo>
                      <a:pt x="0" y="26"/>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0" name="Freeform 381"/>
              <p:cNvSpPr>
                <a:spLocks noChangeAspect="1"/>
              </p:cNvSpPr>
              <p:nvPr/>
            </p:nvSpPr>
            <p:spPr bwMode="gray">
              <a:xfrm>
                <a:off x="1697" y="3491"/>
                <a:ext cx="31" cy="24"/>
              </a:xfrm>
              <a:custGeom>
                <a:avLst/>
                <a:gdLst>
                  <a:gd name="T0" fmla="*/ 31 w 31"/>
                  <a:gd name="T1" fmla="*/ 24 h 24"/>
                  <a:gd name="T2" fmla="*/ 31 w 31"/>
                  <a:gd name="T3" fmla="*/ 0 h 24"/>
                  <a:gd name="T4" fmla="*/ 7 w 31"/>
                  <a:gd name="T5" fmla="*/ 0 h 24"/>
                  <a:gd name="T6" fmla="*/ 0 w 31"/>
                  <a:gd name="T7" fmla="*/ 7 h 24"/>
                  <a:gd name="T8" fmla="*/ 0 w 31"/>
                  <a:gd name="T9" fmla="*/ 24 h 24"/>
                  <a:gd name="T10" fmla="*/ 31 w 31"/>
                  <a:gd name="T11" fmla="*/ 24 h 24"/>
                  <a:gd name="T12" fmla="*/ 0 60000 65536"/>
                  <a:gd name="T13" fmla="*/ 0 60000 65536"/>
                  <a:gd name="T14" fmla="*/ 0 60000 65536"/>
                  <a:gd name="T15" fmla="*/ 0 60000 65536"/>
                  <a:gd name="T16" fmla="*/ 0 60000 65536"/>
                  <a:gd name="T17" fmla="*/ 0 60000 65536"/>
                  <a:gd name="T18" fmla="*/ 0 w 31"/>
                  <a:gd name="T19" fmla="*/ 0 h 24"/>
                  <a:gd name="T20" fmla="*/ 31 w 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1" h="24">
                    <a:moveTo>
                      <a:pt x="31" y="24"/>
                    </a:moveTo>
                    <a:lnTo>
                      <a:pt x="31" y="0"/>
                    </a:lnTo>
                    <a:lnTo>
                      <a:pt x="7" y="0"/>
                    </a:lnTo>
                    <a:lnTo>
                      <a:pt x="0" y="7"/>
                    </a:lnTo>
                    <a:lnTo>
                      <a:pt x="0" y="24"/>
                    </a:lnTo>
                    <a:lnTo>
                      <a:pt x="31" y="24"/>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1" name="Freeform 382"/>
              <p:cNvSpPr>
                <a:spLocks noChangeAspect="1"/>
              </p:cNvSpPr>
              <p:nvPr/>
            </p:nvSpPr>
            <p:spPr bwMode="gray">
              <a:xfrm>
                <a:off x="1749" y="3491"/>
                <a:ext cx="31" cy="24"/>
              </a:xfrm>
              <a:custGeom>
                <a:avLst/>
                <a:gdLst>
                  <a:gd name="T0" fmla="*/ 0 w 31"/>
                  <a:gd name="T1" fmla="*/ 0 h 24"/>
                  <a:gd name="T2" fmla="*/ 0 w 31"/>
                  <a:gd name="T3" fmla="*/ 24 h 24"/>
                  <a:gd name="T4" fmla="*/ 10 w 31"/>
                  <a:gd name="T5" fmla="*/ 24 h 24"/>
                  <a:gd name="T6" fmla="*/ 31 w 31"/>
                  <a:gd name="T7" fmla="*/ 3 h 24"/>
                  <a:gd name="T8" fmla="*/ 31 w 31"/>
                  <a:gd name="T9" fmla="*/ 0 h 24"/>
                  <a:gd name="T10" fmla="*/ 0 w 31"/>
                  <a:gd name="T11" fmla="*/ 0 h 24"/>
                  <a:gd name="T12" fmla="*/ 0 60000 65536"/>
                  <a:gd name="T13" fmla="*/ 0 60000 65536"/>
                  <a:gd name="T14" fmla="*/ 0 60000 65536"/>
                  <a:gd name="T15" fmla="*/ 0 60000 65536"/>
                  <a:gd name="T16" fmla="*/ 0 60000 65536"/>
                  <a:gd name="T17" fmla="*/ 0 60000 65536"/>
                  <a:gd name="T18" fmla="*/ 0 w 31"/>
                  <a:gd name="T19" fmla="*/ 0 h 24"/>
                  <a:gd name="T20" fmla="*/ 31 w 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1" h="24">
                    <a:moveTo>
                      <a:pt x="0" y="0"/>
                    </a:moveTo>
                    <a:lnTo>
                      <a:pt x="0" y="24"/>
                    </a:lnTo>
                    <a:lnTo>
                      <a:pt x="10" y="24"/>
                    </a:lnTo>
                    <a:lnTo>
                      <a:pt x="31" y="3"/>
                    </a:lnTo>
                    <a:lnTo>
                      <a:pt x="31" y="0"/>
                    </a:lnTo>
                    <a:lnTo>
                      <a:pt x="0"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2" name="Freeform 383"/>
              <p:cNvSpPr>
                <a:spLocks noChangeAspect="1"/>
              </p:cNvSpPr>
              <p:nvPr/>
            </p:nvSpPr>
            <p:spPr bwMode="gray">
              <a:xfrm>
                <a:off x="1697" y="3534"/>
                <a:ext cx="31" cy="23"/>
              </a:xfrm>
              <a:custGeom>
                <a:avLst/>
                <a:gdLst>
                  <a:gd name="T0" fmla="*/ 0 w 31"/>
                  <a:gd name="T1" fmla="*/ 0 h 23"/>
                  <a:gd name="T2" fmla="*/ 0 w 31"/>
                  <a:gd name="T3" fmla="*/ 23 h 23"/>
                  <a:gd name="T4" fmla="*/ 24 w 31"/>
                  <a:gd name="T5" fmla="*/ 23 h 23"/>
                  <a:gd name="T6" fmla="*/ 31 w 31"/>
                  <a:gd name="T7" fmla="*/ 16 h 23"/>
                  <a:gd name="T8" fmla="*/ 31 w 31"/>
                  <a:gd name="T9" fmla="*/ 0 h 23"/>
                  <a:gd name="T10" fmla="*/ 0 w 31"/>
                  <a:gd name="T11" fmla="*/ 0 h 23"/>
                  <a:gd name="T12" fmla="*/ 0 60000 65536"/>
                  <a:gd name="T13" fmla="*/ 0 60000 65536"/>
                  <a:gd name="T14" fmla="*/ 0 60000 65536"/>
                  <a:gd name="T15" fmla="*/ 0 60000 65536"/>
                  <a:gd name="T16" fmla="*/ 0 60000 65536"/>
                  <a:gd name="T17" fmla="*/ 0 60000 65536"/>
                  <a:gd name="T18" fmla="*/ 0 w 31"/>
                  <a:gd name="T19" fmla="*/ 0 h 23"/>
                  <a:gd name="T20" fmla="*/ 31 w 3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1" h="23">
                    <a:moveTo>
                      <a:pt x="0" y="0"/>
                    </a:moveTo>
                    <a:lnTo>
                      <a:pt x="0" y="23"/>
                    </a:lnTo>
                    <a:lnTo>
                      <a:pt x="24" y="23"/>
                    </a:lnTo>
                    <a:lnTo>
                      <a:pt x="31" y="16"/>
                    </a:lnTo>
                    <a:lnTo>
                      <a:pt x="31" y="0"/>
                    </a:lnTo>
                    <a:lnTo>
                      <a:pt x="0"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3" name="Freeform 384"/>
              <p:cNvSpPr>
                <a:spLocks noChangeAspect="1"/>
              </p:cNvSpPr>
              <p:nvPr/>
            </p:nvSpPr>
            <p:spPr bwMode="gray">
              <a:xfrm>
                <a:off x="1697" y="3576"/>
                <a:ext cx="7" cy="7"/>
              </a:xfrm>
              <a:custGeom>
                <a:avLst/>
                <a:gdLst>
                  <a:gd name="T0" fmla="*/ 0 w 7"/>
                  <a:gd name="T1" fmla="*/ 7 h 7"/>
                  <a:gd name="T2" fmla="*/ 7 w 7"/>
                  <a:gd name="T3" fmla="*/ 0 h 7"/>
                  <a:gd name="T4" fmla="*/ 0 w 7"/>
                  <a:gd name="T5" fmla="*/ 0 h 7"/>
                  <a:gd name="T6" fmla="*/ 0 w 7"/>
                  <a:gd name="T7" fmla="*/ 7 h 7"/>
                  <a:gd name="T8" fmla="*/ 0 60000 65536"/>
                  <a:gd name="T9" fmla="*/ 0 60000 65536"/>
                  <a:gd name="T10" fmla="*/ 0 60000 65536"/>
                  <a:gd name="T11" fmla="*/ 0 60000 65536"/>
                  <a:gd name="T12" fmla="*/ 0 w 7"/>
                  <a:gd name="T13" fmla="*/ 0 h 7"/>
                  <a:gd name="T14" fmla="*/ 7 w 7"/>
                  <a:gd name="T15" fmla="*/ 7 h 7"/>
                </a:gdLst>
                <a:ahLst/>
                <a:cxnLst>
                  <a:cxn ang="T8">
                    <a:pos x="T0" y="T1"/>
                  </a:cxn>
                  <a:cxn ang="T9">
                    <a:pos x="T2" y="T3"/>
                  </a:cxn>
                  <a:cxn ang="T10">
                    <a:pos x="T4" y="T5"/>
                  </a:cxn>
                  <a:cxn ang="T11">
                    <a:pos x="T6" y="T7"/>
                  </a:cxn>
                </a:cxnLst>
                <a:rect l="T12" t="T13" r="T14" b="T15"/>
                <a:pathLst>
                  <a:path w="7" h="7">
                    <a:moveTo>
                      <a:pt x="0" y="7"/>
                    </a:moveTo>
                    <a:lnTo>
                      <a:pt x="7" y="0"/>
                    </a:lnTo>
                    <a:lnTo>
                      <a:pt x="0" y="0"/>
                    </a:lnTo>
                    <a:lnTo>
                      <a:pt x="0" y="7"/>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4" name="Freeform 385"/>
              <p:cNvSpPr>
                <a:spLocks noChangeAspect="1"/>
              </p:cNvSpPr>
              <p:nvPr/>
            </p:nvSpPr>
            <p:spPr bwMode="gray">
              <a:xfrm>
                <a:off x="1648" y="3534"/>
                <a:ext cx="28" cy="23"/>
              </a:xfrm>
              <a:custGeom>
                <a:avLst/>
                <a:gdLst>
                  <a:gd name="T0" fmla="*/ 28 w 28"/>
                  <a:gd name="T1" fmla="*/ 23 h 23"/>
                  <a:gd name="T2" fmla="*/ 28 w 28"/>
                  <a:gd name="T3" fmla="*/ 0 h 23"/>
                  <a:gd name="T4" fmla="*/ 19 w 28"/>
                  <a:gd name="T5" fmla="*/ 0 h 23"/>
                  <a:gd name="T6" fmla="*/ 0 w 28"/>
                  <a:gd name="T7" fmla="*/ 21 h 23"/>
                  <a:gd name="T8" fmla="*/ 0 w 28"/>
                  <a:gd name="T9" fmla="*/ 23 h 23"/>
                  <a:gd name="T10" fmla="*/ 28 w 28"/>
                  <a:gd name="T11" fmla="*/ 23 h 23"/>
                  <a:gd name="T12" fmla="*/ 0 60000 65536"/>
                  <a:gd name="T13" fmla="*/ 0 60000 65536"/>
                  <a:gd name="T14" fmla="*/ 0 60000 65536"/>
                  <a:gd name="T15" fmla="*/ 0 60000 65536"/>
                  <a:gd name="T16" fmla="*/ 0 60000 65536"/>
                  <a:gd name="T17" fmla="*/ 0 60000 65536"/>
                  <a:gd name="T18" fmla="*/ 0 w 28"/>
                  <a:gd name="T19" fmla="*/ 0 h 23"/>
                  <a:gd name="T20" fmla="*/ 28 w 2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8" h="23">
                    <a:moveTo>
                      <a:pt x="28" y="23"/>
                    </a:moveTo>
                    <a:lnTo>
                      <a:pt x="28" y="0"/>
                    </a:lnTo>
                    <a:lnTo>
                      <a:pt x="19" y="0"/>
                    </a:lnTo>
                    <a:lnTo>
                      <a:pt x="0" y="21"/>
                    </a:lnTo>
                    <a:lnTo>
                      <a:pt x="0" y="23"/>
                    </a:lnTo>
                    <a:lnTo>
                      <a:pt x="28" y="23"/>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5" name="Freeform 386"/>
              <p:cNvSpPr>
                <a:spLocks noChangeAspect="1"/>
              </p:cNvSpPr>
              <p:nvPr/>
            </p:nvSpPr>
            <p:spPr bwMode="gray">
              <a:xfrm>
                <a:off x="1605" y="3579"/>
                <a:ext cx="19" cy="21"/>
              </a:xfrm>
              <a:custGeom>
                <a:avLst/>
                <a:gdLst>
                  <a:gd name="T0" fmla="*/ 19 w 19"/>
                  <a:gd name="T1" fmla="*/ 0 h 21"/>
                  <a:gd name="T2" fmla="*/ 0 w 19"/>
                  <a:gd name="T3" fmla="*/ 21 h 21"/>
                  <a:gd name="T4" fmla="*/ 19 w 19"/>
                  <a:gd name="T5" fmla="*/ 21 h 21"/>
                  <a:gd name="T6" fmla="*/ 19 w 19"/>
                  <a:gd name="T7" fmla="*/ 0 h 21"/>
                  <a:gd name="T8" fmla="*/ 0 60000 65536"/>
                  <a:gd name="T9" fmla="*/ 0 60000 65536"/>
                  <a:gd name="T10" fmla="*/ 0 60000 65536"/>
                  <a:gd name="T11" fmla="*/ 0 60000 65536"/>
                  <a:gd name="T12" fmla="*/ 0 w 19"/>
                  <a:gd name="T13" fmla="*/ 0 h 21"/>
                  <a:gd name="T14" fmla="*/ 19 w 19"/>
                  <a:gd name="T15" fmla="*/ 21 h 21"/>
                </a:gdLst>
                <a:ahLst/>
                <a:cxnLst>
                  <a:cxn ang="T8">
                    <a:pos x="T0" y="T1"/>
                  </a:cxn>
                  <a:cxn ang="T9">
                    <a:pos x="T2" y="T3"/>
                  </a:cxn>
                  <a:cxn ang="T10">
                    <a:pos x="T4" y="T5"/>
                  </a:cxn>
                  <a:cxn ang="T11">
                    <a:pos x="T6" y="T7"/>
                  </a:cxn>
                </a:cxnLst>
                <a:rect l="T12" t="T13" r="T14" b="T15"/>
                <a:pathLst>
                  <a:path w="19" h="21">
                    <a:moveTo>
                      <a:pt x="19" y="0"/>
                    </a:moveTo>
                    <a:lnTo>
                      <a:pt x="0" y="21"/>
                    </a:lnTo>
                    <a:lnTo>
                      <a:pt x="19" y="21"/>
                    </a:lnTo>
                    <a:lnTo>
                      <a:pt x="19"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6" name="Rectangle 387"/>
              <p:cNvSpPr>
                <a:spLocks noChangeAspect="1" noChangeArrowheads="1"/>
              </p:cNvSpPr>
              <p:nvPr/>
            </p:nvSpPr>
            <p:spPr bwMode="gray">
              <a:xfrm>
                <a:off x="1648" y="3576"/>
                <a:ext cx="28" cy="24"/>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7" name="Rectangle 388"/>
              <p:cNvSpPr>
                <a:spLocks noChangeAspect="1" noChangeArrowheads="1"/>
              </p:cNvSpPr>
              <p:nvPr/>
            </p:nvSpPr>
            <p:spPr bwMode="gray">
              <a:xfrm>
                <a:off x="1596" y="3619"/>
                <a:ext cx="28" cy="24"/>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8" name="Freeform 389"/>
              <p:cNvSpPr>
                <a:spLocks noChangeAspect="1"/>
              </p:cNvSpPr>
              <p:nvPr/>
            </p:nvSpPr>
            <p:spPr bwMode="gray">
              <a:xfrm>
                <a:off x="1648" y="3619"/>
                <a:ext cx="16" cy="21"/>
              </a:xfrm>
              <a:custGeom>
                <a:avLst/>
                <a:gdLst>
                  <a:gd name="T0" fmla="*/ 0 w 16"/>
                  <a:gd name="T1" fmla="*/ 0 h 21"/>
                  <a:gd name="T2" fmla="*/ 0 w 16"/>
                  <a:gd name="T3" fmla="*/ 21 h 21"/>
                  <a:gd name="T4" fmla="*/ 16 w 16"/>
                  <a:gd name="T5" fmla="*/ 0 h 21"/>
                  <a:gd name="T6" fmla="*/ 0 w 16"/>
                  <a:gd name="T7" fmla="*/ 0 h 21"/>
                  <a:gd name="T8" fmla="*/ 0 60000 65536"/>
                  <a:gd name="T9" fmla="*/ 0 60000 65536"/>
                  <a:gd name="T10" fmla="*/ 0 60000 65536"/>
                  <a:gd name="T11" fmla="*/ 0 60000 65536"/>
                  <a:gd name="T12" fmla="*/ 0 w 16"/>
                  <a:gd name="T13" fmla="*/ 0 h 21"/>
                  <a:gd name="T14" fmla="*/ 16 w 16"/>
                  <a:gd name="T15" fmla="*/ 21 h 21"/>
                </a:gdLst>
                <a:ahLst/>
                <a:cxnLst>
                  <a:cxn ang="T8">
                    <a:pos x="T0" y="T1"/>
                  </a:cxn>
                  <a:cxn ang="T9">
                    <a:pos x="T2" y="T3"/>
                  </a:cxn>
                  <a:cxn ang="T10">
                    <a:pos x="T4" y="T5"/>
                  </a:cxn>
                  <a:cxn ang="T11">
                    <a:pos x="T6" y="T7"/>
                  </a:cxn>
                </a:cxnLst>
                <a:rect l="T12" t="T13" r="T14" b="T15"/>
                <a:pathLst>
                  <a:path w="16" h="21">
                    <a:moveTo>
                      <a:pt x="0" y="0"/>
                    </a:moveTo>
                    <a:lnTo>
                      <a:pt x="0" y="21"/>
                    </a:lnTo>
                    <a:lnTo>
                      <a:pt x="16" y="0"/>
                    </a:lnTo>
                    <a:lnTo>
                      <a:pt x="0"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79" name="Freeform 390"/>
              <p:cNvSpPr>
                <a:spLocks noChangeAspect="1"/>
              </p:cNvSpPr>
              <p:nvPr/>
            </p:nvSpPr>
            <p:spPr bwMode="gray">
              <a:xfrm>
                <a:off x="1596" y="3661"/>
                <a:ext cx="28" cy="24"/>
              </a:xfrm>
              <a:custGeom>
                <a:avLst/>
                <a:gdLst>
                  <a:gd name="T0" fmla="*/ 0 w 28"/>
                  <a:gd name="T1" fmla="*/ 0 h 24"/>
                  <a:gd name="T2" fmla="*/ 0 w 28"/>
                  <a:gd name="T3" fmla="*/ 24 h 24"/>
                  <a:gd name="T4" fmla="*/ 9 w 28"/>
                  <a:gd name="T5" fmla="*/ 24 h 24"/>
                  <a:gd name="T6" fmla="*/ 28 w 28"/>
                  <a:gd name="T7" fmla="*/ 3 h 24"/>
                  <a:gd name="T8" fmla="*/ 28 w 28"/>
                  <a:gd name="T9" fmla="*/ 0 h 24"/>
                  <a:gd name="T10" fmla="*/ 0 w 28"/>
                  <a:gd name="T11" fmla="*/ 0 h 24"/>
                  <a:gd name="T12" fmla="*/ 0 60000 65536"/>
                  <a:gd name="T13" fmla="*/ 0 60000 65536"/>
                  <a:gd name="T14" fmla="*/ 0 60000 65536"/>
                  <a:gd name="T15" fmla="*/ 0 60000 65536"/>
                  <a:gd name="T16" fmla="*/ 0 60000 65536"/>
                  <a:gd name="T17" fmla="*/ 0 60000 65536"/>
                  <a:gd name="T18" fmla="*/ 0 w 28"/>
                  <a:gd name="T19" fmla="*/ 0 h 24"/>
                  <a:gd name="T20" fmla="*/ 28 w 2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8" h="24">
                    <a:moveTo>
                      <a:pt x="0" y="0"/>
                    </a:moveTo>
                    <a:lnTo>
                      <a:pt x="0" y="24"/>
                    </a:lnTo>
                    <a:lnTo>
                      <a:pt x="9" y="24"/>
                    </a:lnTo>
                    <a:lnTo>
                      <a:pt x="28" y="3"/>
                    </a:lnTo>
                    <a:lnTo>
                      <a:pt x="28" y="0"/>
                    </a:lnTo>
                    <a:lnTo>
                      <a:pt x="0"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0" name="Freeform 391"/>
              <p:cNvSpPr>
                <a:spLocks noChangeAspect="1"/>
              </p:cNvSpPr>
              <p:nvPr/>
            </p:nvSpPr>
            <p:spPr bwMode="gray">
              <a:xfrm>
                <a:off x="1905" y="3491"/>
                <a:ext cx="29" cy="24"/>
              </a:xfrm>
              <a:custGeom>
                <a:avLst/>
                <a:gdLst>
                  <a:gd name="T0" fmla="*/ 29 w 29"/>
                  <a:gd name="T1" fmla="*/ 0 h 24"/>
                  <a:gd name="T2" fmla="*/ 21 w 29"/>
                  <a:gd name="T3" fmla="*/ 0 h 24"/>
                  <a:gd name="T4" fmla="*/ 0 w 29"/>
                  <a:gd name="T5" fmla="*/ 24 h 24"/>
                  <a:gd name="T6" fmla="*/ 29 w 29"/>
                  <a:gd name="T7" fmla="*/ 24 h 24"/>
                  <a:gd name="T8" fmla="*/ 29 w 29"/>
                  <a:gd name="T9" fmla="*/ 0 h 24"/>
                  <a:gd name="T10" fmla="*/ 0 60000 65536"/>
                  <a:gd name="T11" fmla="*/ 0 60000 65536"/>
                  <a:gd name="T12" fmla="*/ 0 60000 65536"/>
                  <a:gd name="T13" fmla="*/ 0 60000 65536"/>
                  <a:gd name="T14" fmla="*/ 0 60000 65536"/>
                  <a:gd name="T15" fmla="*/ 0 w 29"/>
                  <a:gd name="T16" fmla="*/ 0 h 24"/>
                  <a:gd name="T17" fmla="*/ 29 w 29"/>
                  <a:gd name="T18" fmla="*/ 24 h 24"/>
                </a:gdLst>
                <a:ahLst/>
                <a:cxnLst>
                  <a:cxn ang="T10">
                    <a:pos x="T0" y="T1"/>
                  </a:cxn>
                  <a:cxn ang="T11">
                    <a:pos x="T2" y="T3"/>
                  </a:cxn>
                  <a:cxn ang="T12">
                    <a:pos x="T4" y="T5"/>
                  </a:cxn>
                  <a:cxn ang="T13">
                    <a:pos x="T6" y="T7"/>
                  </a:cxn>
                  <a:cxn ang="T14">
                    <a:pos x="T8" y="T9"/>
                  </a:cxn>
                </a:cxnLst>
                <a:rect l="T15" t="T16" r="T17" b="T18"/>
                <a:pathLst>
                  <a:path w="29" h="24">
                    <a:moveTo>
                      <a:pt x="29" y="0"/>
                    </a:moveTo>
                    <a:lnTo>
                      <a:pt x="21" y="0"/>
                    </a:lnTo>
                    <a:lnTo>
                      <a:pt x="0" y="24"/>
                    </a:lnTo>
                    <a:lnTo>
                      <a:pt x="29" y="24"/>
                    </a:lnTo>
                    <a:lnTo>
                      <a:pt x="29"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1" name="Rectangle 392"/>
              <p:cNvSpPr>
                <a:spLocks noChangeAspect="1" noChangeArrowheads="1"/>
              </p:cNvSpPr>
              <p:nvPr/>
            </p:nvSpPr>
            <p:spPr bwMode="gray">
              <a:xfrm>
                <a:off x="1955" y="3491"/>
                <a:ext cx="31" cy="24"/>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2" name="Freeform 393"/>
              <p:cNvSpPr>
                <a:spLocks noChangeAspect="1"/>
              </p:cNvSpPr>
              <p:nvPr/>
            </p:nvSpPr>
            <p:spPr bwMode="gray">
              <a:xfrm>
                <a:off x="2007" y="3491"/>
                <a:ext cx="21" cy="24"/>
              </a:xfrm>
              <a:custGeom>
                <a:avLst/>
                <a:gdLst>
                  <a:gd name="T0" fmla="*/ 0 w 21"/>
                  <a:gd name="T1" fmla="*/ 24 h 24"/>
                  <a:gd name="T2" fmla="*/ 0 w 21"/>
                  <a:gd name="T3" fmla="*/ 24 h 24"/>
                  <a:gd name="T4" fmla="*/ 21 w 21"/>
                  <a:gd name="T5" fmla="*/ 0 h 24"/>
                  <a:gd name="T6" fmla="*/ 0 w 21"/>
                  <a:gd name="T7" fmla="*/ 0 h 24"/>
                  <a:gd name="T8" fmla="*/ 0 w 21"/>
                  <a:gd name="T9" fmla="*/ 24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0" y="24"/>
                    </a:lnTo>
                    <a:lnTo>
                      <a:pt x="21" y="0"/>
                    </a:lnTo>
                    <a:lnTo>
                      <a:pt x="0" y="0"/>
                    </a:lnTo>
                    <a:lnTo>
                      <a:pt x="0" y="24"/>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3" name="Freeform 394"/>
              <p:cNvSpPr>
                <a:spLocks noChangeAspect="1"/>
              </p:cNvSpPr>
              <p:nvPr/>
            </p:nvSpPr>
            <p:spPr bwMode="gray">
              <a:xfrm>
                <a:off x="1867" y="3541"/>
                <a:ext cx="15" cy="16"/>
              </a:xfrm>
              <a:custGeom>
                <a:avLst/>
                <a:gdLst>
                  <a:gd name="T0" fmla="*/ 15 w 15"/>
                  <a:gd name="T1" fmla="*/ 0 h 16"/>
                  <a:gd name="T2" fmla="*/ 0 w 15"/>
                  <a:gd name="T3" fmla="*/ 16 h 16"/>
                  <a:gd name="T4" fmla="*/ 15 w 15"/>
                  <a:gd name="T5" fmla="*/ 16 h 16"/>
                  <a:gd name="T6" fmla="*/ 15 w 15"/>
                  <a:gd name="T7" fmla="*/ 0 h 16"/>
                  <a:gd name="T8" fmla="*/ 0 60000 65536"/>
                  <a:gd name="T9" fmla="*/ 0 60000 65536"/>
                  <a:gd name="T10" fmla="*/ 0 60000 65536"/>
                  <a:gd name="T11" fmla="*/ 0 60000 65536"/>
                  <a:gd name="T12" fmla="*/ 0 w 15"/>
                  <a:gd name="T13" fmla="*/ 0 h 16"/>
                  <a:gd name="T14" fmla="*/ 15 w 15"/>
                  <a:gd name="T15" fmla="*/ 16 h 16"/>
                </a:gdLst>
                <a:ahLst/>
                <a:cxnLst>
                  <a:cxn ang="T8">
                    <a:pos x="T0" y="T1"/>
                  </a:cxn>
                  <a:cxn ang="T9">
                    <a:pos x="T2" y="T3"/>
                  </a:cxn>
                  <a:cxn ang="T10">
                    <a:pos x="T4" y="T5"/>
                  </a:cxn>
                  <a:cxn ang="T11">
                    <a:pos x="T6" y="T7"/>
                  </a:cxn>
                </a:cxnLst>
                <a:rect l="T12" t="T13" r="T14" b="T15"/>
                <a:pathLst>
                  <a:path w="15" h="16">
                    <a:moveTo>
                      <a:pt x="15" y="0"/>
                    </a:moveTo>
                    <a:lnTo>
                      <a:pt x="0" y="16"/>
                    </a:lnTo>
                    <a:lnTo>
                      <a:pt x="15" y="16"/>
                    </a:lnTo>
                    <a:lnTo>
                      <a:pt x="15"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4" name="Rectangle 395"/>
              <p:cNvSpPr>
                <a:spLocks noChangeAspect="1" noChangeArrowheads="1"/>
              </p:cNvSpPr>
              <p:nvPr/>
            </p:nvSpPr>
            <p:spPr bwMode="gray">
              <a:xfrm>
                <a:off x="1903" y="3534"/>
                <a:ext cx="31" cy="23"/>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5" name="Freeform 396"/>
              <p:cNvSpPr>
                <a:spLocks noChangeAspect="1"/>
              </p:cNvSpPr>
              <p:nvPr/>
            </p:nvSpPr>
            <p:spPr bwMode="gray">
              <a:xfrm>
                <a:off x="1955" y="3534"/>
                <a:ext cx="31" cy="23"/>
              </a:xfrm>
              <a:custGeom>
                <a:avLst/>
                <a:gdLst>
                  <a:gd name="T0" fmla="*/ 0 w 31"/>
                  <a:gd name="T1" fmla="*/ 0 h 23"/>
                  <a:gd name="T2" fmla="*/ 0 w 31"/>
                  <a:gd name="T3" fmla="*/ 23 h 23"/>
                  <a:gd name="T4" fmla="*/ 14 w 31"/>
                  <a:gd name="T5" fmla="*/ 23 h 23"/>
                  <a:gd name="T6" fmla="*/ 31 w 31"/>
                  <a:gd name="T7" fmla="*/ 7 h 23"/>
                  <a:gd name="T8" fmla="*/ 31 w 31"/>
                  <a:gd name="T9" fmla="*/ 0 h 23"/>
                  <a:gd name="T10" fmla="*/ 0 w 31"/>
                  <a:gd name="T11" fmla="*/ 0 h 23"/>
                  <a:gd name="T12" fmla="*/ 0 60000 65536"/>
                  <a:gd name="T13" fmla="*/ 0 60000 65536"/>
                  <a:gd name="T14" fmla="*/ 0 60000 65536"/>
                  <a:gd name="T15" fmla="*/ 0 60000 65536"/>
                  <a:gd name="T16" fmla="*/ 0 60000 65536"/>
                  <a:gd name="T17" fmla="*/ 0 60000 65536"/>
                  <a:gd name="T18" fmla="*/ 0 w 31"/>
                  <a:gd name="T19" fmla="*/ 0 h 23"/>
                  <a:gd name="T20" fmla="*/ 31 w 31"/>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1" h="23">
                    <a:moveTo>
                      <a:pt x="0" y="0"/>
                    </a:moveTo>
                    <a:lnTo>
                      <a:pt x="0" y="23"/>
                    </a:lnTo>
                    <a:lnTo>
                      <a:pt x="14" y="23"/>
                    </a:lnTo>
                    <a:lnTo>
                      <a:pt x="31" y="7"/>
                    </a:lnTo>
                    <a:lnTo>
                      <a:pt x="31" y="0"/>
                    </a:lnTo>
                    <a:lnTo>
                      <a:pt x="0"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6" name="Rectangle 397"/>
              <p:cNvSpPr>
                <a:spLocks noChangeAspect="1" noChangeArrowheads="1"/>
              </p:cNvSpPr>
              <p:nvPr/>
            </p:nvSpPr>
            <p:spPr bwMode="gray">
              <a:xfrm>
                <a:off x="1853" y="3576"/>
                <a:ext cx="29" cy="24"/>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7" name="Freeform 398"/>
              <p:cNvSpPr>
                <a:spLocks noChangeAspect="1"/>
              </p:cNvSpPr>
              <p:nvPr/>
            </p:nvSpPr>
            <p:spPr bwMode="gray">
              <a:xfrm>
                <a:off x="1903" y="3576"/>
                <a:ext cx="31" cy="24"/>
              </a:xfrm>
              <a:custGeom>
                <a:avLst/>
                <a:gdLst>
                  <a:gd name="T0" fmla="*/ 0 w 31"/>
                  <a:gd name="T1" fmla="*/ 0 h 24"/>
                  <a:gd name="T2" fmla="*/ 0 w 31"/>
                  <a:gd name="T3" fmla="*/ 24 h 24"/>
                  <a:gd name="T4" fmla="*/ 28 w 31"/>
                  <a:gd name="T5" fmla="*/ 24 h 24"/>
                  <a:gd name="T6" fmla="*/ 31 w 31"/>
                  <a:gd name="T7" fmla="*/ 22 h 24"/>
                  <a:gd name="T8" fmla="*/ 31 w 31"/>
                  <a:gd name="T9" fmla="*/ 0 h 24"/>
                  <a:gd name="T10" fmla="*/ 0 w 31"/>
                  <a:gd name="T11" fmla="*/ 0 h 24"/>
                  <a:gd name="T12" fmla="*/ 0 60000 65536"/>
                  <a:gd name="T13" fmla="*/ 0 60000 65536"/>
                  <a:gd name="T14" fmla="*/ 0 60000 65536"/>
                  <a:gd name="T15" fmla="*/ 0 60000 65536"/>
                  <a:gd name="T16" fmla="*/ 0 60000 65536"/>
                  <a:gd name="T17" fmla="*/ 0 60000 65536"/>
                  <a:gd name="T18" fmla="*/ 0 w 31"/>
                  <a:gd name="T19" fmla="*/ 0 h 24"/>
                  <a:gd name="T20" fmla="*/ 31 w 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1" h="24">
                    <a:moveTo>
                      <a:pt x="0" y="0"/>
                    </a:moveTo>
                    <a:lnTo>
                      <a:pt x="0" y="24"/>
                    </a:lnTo>
                    <a:lnTo>
                      <a:pt x="28" y="24"/>
                    </a:lnTo>
                    <a:lnTo>
                      <a:pt x="31" y="22"/>
                    </a:lnTo>
                    <a:lnTo>
                      <a:pt x="31" y="0"/>
                    </a:lnTo>
                    <a:lnTo>
                      <a:pt x="0"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8" name="Rectangle 399"/>
              <p:cNvSpPr>
                <a:spLocks noChangeAspect="1" noChangeArrowheads="1"/>
              </p:cNvSpPr>
              <p:nvPr/>
            </p:nvSpPr>
            <p:spPr bwMode="gray">
              <a:xfrm>
                <a:off x="1853" y="3619"/>
                <a:ext cx="29" cy="24"/>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89" name="Freeform 400"/>
              <p:cNvSpPr>
                <a:spLocks noChangeAspect="1"/>
              </p:cNvSpPr>
              <p:nvPr/>
            </p:nvSpPr>
            <p:spPr bwMode="gray">
              <a:xfrm>
                <a:off x="1903" y="3619"/>
                <a:ext cx="9" cy="12"/>
              </a:xfrm>
              <a:custGeom>
                <a:avLst/>
                <a:gdLst>
                  <a:gd name="T0" fmla="*/ 0 w 9"/>
                  <a:gd name="T1" fmla="*/ 12 h 12"/>
                  <a:gd name="T2" fmla="*/ 9 w 9"/>
                  <a:gd name="T3" fmla="*/ 0 h 12"/>
                  <a:gd name="T4" fmla="*/ 0 w 9"/>
                  <a:gd name="T5" fmla="*/ 0 h 12"/>
                  <a:gd name="T6" fmla="*/ 0 w 9"/>
                  <a:gd name="T7" fmla="*/ 12 h 12"/>
                  <a:gd name="T8" fmla="*/ 0 60000 65536"/>
                  <a:gd name="T9" fmla="*/ 0 60000 65536"/>
                  <a:gd name="T10" fmla="*/ 0 60000 65536"/>
                  <a:gd name="T11" fmla="*/ 0 60000 65536"/>
                  <a:gd name="T12" fmla="*/ 0 w 9"/>
                  <a:gd name="T13" fmla="*/ 0 h 12"/>
                  <a:gd name="T14" fmla="*/ 9 w 9"/>
                  <a:gd name="T15" fmla="*/ 12 h 12"/>
                </a:gdLst>
                <a:ahLst/>
                <a:cxnLst>
                  <a:cxn ang="T8">
                    <a:pos x="T0" y="T1"/>
                  </a:cxn>
                  <a:cxn ang="T9">
                    <a:pos x="T2" y="T3"/>
                  </a:cxn>
                  <a:cxn ang="T10">
                    <a:pos x="T4" y="T5"/>
                  </a:cxn>
                  <a:cxn ang="T11">
                    <a:pos x="T6" y="T7"/>
                  </a:cxn>
                </a:cxnLst>
                <a:rect l="T12" t="T13" r="T14" b="T15"/>
                <a:pathLst>
                  <a:path w="9" h="12">
                    <a:moveTo>
                      <a:pt x="0" y="12"/>
                    </a:moveTo>
                    <a:lnTo>
                      <a:pt x="9" y="0"/>
                    </a:lnTo>
                    <a:lnTo>
                      <a:pt x="0" y="0"/>
                    </a:lnTo>
                    <a:lnTo>
                      <a:pt x="0" y="12"/>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0" name="Freeform 401"/>
              <p:cNvSpPr>
                <a:spLocks noChangeAspect="1"/>
              </p:cNvSpPr>
              <p:nvPr/>
            </p:nvSpPr>
            <p:spPr bwMode="gray">
              <a:xfrm>
                <a:off x="1853" y="3661"/>
                <a:ext cx="21" cy="24"/>
              </a:xfrm>
              <a:custGeom>
                <a:avLst/>
                <a:gdLst>
                  <a:gd name="T0" fmla="*/ 0 w 21"/>
                  <a:gd name="T1" fmla="*/ 24 h 24"/>
                  <a:gd name="T2" fmla="*/ 0 w 21"/>
                  <a:gd name="T3" fmla="*/ 24 h 24"/>
                  <a:gd name="T4" fmla="*/ 21 w 21"/>
                  <a:gd name="T5" fmla="*/ 0 h 24"/>
                  <a:gd name="T6" fmla="*/ 0 w 21"/>
                  <a:gd name="T7" fmla="*/ 0 h 24"/>
                  <a:gd name="T8" fmla="*/ 0 w 21"/>
                  <a:gd name="T9" fmla="*/ 24 h 24"/>
                  <a:gd name="T10" fmla="*/ 0 60000 65536"/>
                  <a:gd name="T11" fmla="*/ 0 60000 65536"/>
                  <a:gd name="T12" fmla="*/ 0 60000 65536"/>
                  <a:gd name="T13" fmla="*/ 0 60000 65536"/>
                  <a:gd name="T14" fmla="*/ 0 60000 65536"/>
                  <a:gd name="T15" fmla="*/ 0 w 21"/>
                  <a:gd name="T16" fmla="*/ 0 h 24"/>
                  <a:gd name="T17" fmla="*/ 21 w 21"/>
                  <a:gd name="T18" fmla="*/ 24 h 24"/>
                </a:gdLst>
                <a:ahLst/>
                <a:cxnLst>
                  <a:cxn ang="T10">
                    <a:pos x="T0" y="T1"/>
                  </a:cxn>
                  <a:cxn ang="T11">
                    <a:pos x="T2" y="T3"/>
                  </a:cxn>
                  <a:cxn ang="T12">
                    <a:pos x="T4" y="T5"/>
                  </a:cxn>
                  <a:cxn ang="T13">
                    <a:pos x="T6" y="T7"/>
                  </a:cxn>
                  <a:cxn ang="T14">
                    <a:pos x="T8" y="T9"/>
                  </a:cxn>
                </a:cxnLst>
                <a:rect l="T15" t="T16" r="T17" b="T18"/>
                <a:pathLst>
                  <a:path w="21" h="24">
                    <a:moveTo>
                      <a:pt x="0" y="24"/>
                    </a:moveTo>
                    <a:lnTo>
                      <a:pt x="0" y="24"/>
                    </a:lnTo>
                    <a:lnTo>
                      <a:pt x="21" y="0"/>
                    </a:lnTo>
                    <a:lnTo>
                      <a:pt x="0" y="0"/>
                    </a:lnTo>
                    <a:lnTo>
                      <a:pt x="0" y="24"/>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1" name="Freeform 402"/>
              <p:cNvSpPr>
                <a:spLocks noChangeAspect="1"/>
              </p:cNvSpPr>
              <p:nvPr/>
            </p:nvSpPr>
            <p:spPr bwMode="gray">
              <a:xfrm>
                <a:off x="1801" y="3619"/>
                <a:ext cx="29" cy="24"/>
              </a:xfrm>
              <a:custGeom>
                <a:avLst/>
                <a:gdLst>
                  <a:gd name="T0" fmla="*/ 29 w 29"/>
                  <a:gd name="T1" fmla="*/ 24 h 24"/>
                  <a:gd name="T2" fmla="*/ 29 w 29"/>
                  <a:gd name="T3" fmla="*/ 0 h 24"/>
                  <a:gd name="T4" fmla="*/ 10 w 29"/>
                  <a:gd name="T5" fmla="*/ 0 h 24"/>
                  <a:gd name="T6" fmla="*/ 0 w 29"/>
                  <a:gd name="T7" fmla="*/ 12 h 24"/>
                  <a:gd name="T8" fmla="*/ 0 w 29"/>
                  <a:gd name="T9" fmla="*/ 24 h 24"/>
                  <a:gd name="T10" fmla="*/ 29 w 29"/>
                  <a:gd name="T11" fmla="*/ 24 h 24"/>
                  <a:gd name="T12" fmla="*/ 0 60000 65536"/>
                  <a:gd name="T13" fmla="*/ 0 60000 65536"/>
                  <a:gd name="T14" fmla="*/ 0 60000 65536"/>
                  <a:gd name="T15" fmla="*/ 0 60000 65536"/>
                  <a:gd name="T16" fmla="*/ 0 60000 65536"/>
                  <a:gd name="T17" fmla="*/ 0 60000 65536"/>
                  <a:gd name="T18" fmla="*/ 0 w 29"/>
                  <a:gd name="T19" fmla="*/ 0 h 24"/>
                  <a:gd name="T20" fmla="*/ 29 w 29"/>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9" h="24">
                    <a:moveTo>
                      <a:pt x="29" y="24"/>
                    </a:moveTo>
                    <a:lnTo>
                      <a:pt x="29" y="0"/>
                    </a:lnTo>
                    <a:lnTo>
                      <a:pt x="10" y="0"/>
                    </a:lnTo>
                    <a:lnTo>
                      <a:pt x="0" y="12"/>
                    </a:lnTo>
                    <a:lnTo>
                      <a:pt x="0" y="24"/>
                    </a:lnTo>
                    <a:lnTo>
                      <a:pt x="29" y="24"/>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2" name="Freeform 403"/>
              <p:cNvSpPr>
                <a:spLocks noChangeAspect="1"/>
              </p:cNvSpPr>
              <p:nvPr/>
            </p:nvSpPr>
            <p:spPr bwMode="gray">
              <a:xfrm>
                <a:off x="1752" y="3661"/>
                <a:ext cx="28" cy="24"/>
              </a:xfrm>
              <a:custGeom>
                <a:avLst/>
                <a:gdLst>
                  <a:gd name="T0" fmla="*/ 28 w 28"/>
                  <a:gd name="T1" fmla="*/ 0 h 24"/>
                  <a:gd name="T2" fmla="*/ 21 w 28"/>
                  <a:gd name="T3" fmla="*/ 0 h 24"/>
                  <a:gd name="T4" fmla="*/ 0 w 28"/>
                  <a:gd name="T5" fmla="*/ 24 h 24"/>
                  <a:gd name="T6" fmla="*/ 28 w 28"/>
                  <a:gd name="T7" fmla="*/ 24 h 24"/>
                  <a:gd name="T8" fmla="*/ 28 w 28"/>
                  <a:gd name="T9" fmla="*/ 0 h 24"/>
                  <a:gd name="T10" fmla="*/ 0 60000 65536"/>
                  <a:gd name="T11" fmla="*/ 0 60000 65536"/>
                  <a:gd name="T12" fmla="*/ 0 60000 65536"/>
                  <a:gd name="T13" fmla="*/ 0 60000 65536"/>
                  <a:gd name="T14" fmla="*/ 0 60000 65536"/>
                  <a:gd name="T15" fmla="*/ 0 w 28"/>
                  <a:gd name="T16" fmla="*/ 0 h 24"/>
                  <a:gd name="T17" fmla="*/ 28 w 28"/>
                  <a:gd name="T18" fmla="*/ 24 h 24"/>
                </a:gdLst>
                <a:ahLst/>
                <a:cxnLst>
                  <a:cxn ang="T10">
                    <a:pos x="T0" y="T1"/>
                  </a:cxn>
                  <a:cxn ang="T11">
                    <a:pos x="T2" y="T3"/>
                  </a:cxn>
                  <a:cxn ang="T12">
                    <a:pos x="T4" y="T5"/>
                  </a:cxn>
                  <a:cxn ang="T13">
                    <a:pos x="T6" y="T7"/>
                  </a:cxn>
                  <a:cxn ang="T14">
                    <a:pos x="T8" y="T9"/>
                  </a:cxn>
                </a:cxnLst>
                <a:rect l="T15" t="T16" r="T17" b="T18"/>
                <a:pathLst>
                  <a:path w="28" h="24">
                    <a:moveTo>
                      <a:pt x="28" y="0"/>
                    </a:moveTo>
                    <a:lnTo>
                      <a:pt x="21" y="0"/>
                    </a:lnTo>
                    <a:lnTo>
                      <a:pt x="0" y="24"/>
                    </a:lnTo>
                    <a:lnTo>
                      <a:pt x="28" y="24"/>
                    </a:lnTo>
                    <a:lnTo>
                      <a:pt x="28"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3" name="Rectangle 404"/>
              <p:cNvSpPr>
                <a:spLocks noChangeAspect="1" noChangeArrowheads="1"/>
              </p:cNvSpPr>
              <p:nvPr/>
            </p:nvSpPr>
            <p:spPr bwMode="gray">
              <a:xfrm>
                <a:off x="1801" y="3661"/>
                <a:ext cx="29" cy="24"/>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4" name="Freeform 405"/>
              <p:cNvSpPr>
                <a:spLocks noChangeAspect="1"/>
              </p:cNvSpPr>
              <p:nvPr/>
            </p:nvSpPr>
            <p:spPr bwMode="gray">
              <a:xfrm>
                <a:off x="1711" y="3711"/>
                <a:ext cx="17" cy="19"/>
              </a:xfrm>
              <a:custGeom>
                <a:avLst/>
                <a:gdLst>
                  <a:gd name="T0" fmla="*/ 17 w 17"/>
                  <a:gd name="T1" fmla="*/ 0 h 19"/>
                  <a:gd name="T2" fmla="*/ 0 w 17"/>
                  <a:gd name="T3" fmla="*/ 19 h 19"/>
                  <a:gd name="T4" fmla="*/ 17 w 17"/>
                  <a:gd name="T5" fmla="*/ 19 h 19"/>
                  <a:gd name="T6" fmla="*/ 17 w 17"/>
                  <a:gd name="T7" fmla="*/ 0 h 19"/>
                  <a:gd name="T8" fmla="*/ 0 60000 65536"/>
                  <a:gd name="T9" fmla="*/ 0 60000 65536"/>
                  <a:gd name="T10" fmla="*/ 0 60000 65536"/>
                  <a:gd name="T11" fmla="*/ 0 60000 65536"/>
                  <a:gd name="T12" fmla="*/ 0 w 17"/>
                  <a:gd name="T13" fmla="*/ 0 h 19"/>
                  <a:gd name="T14" fmla="*/ 17 w 17"/>
                  <a:gd name="T15" fmla="*/ 19 h 19"/>
                </a:gdLst>
                <a:ahLst/>
                <a:cxnLst>
                  <a:cxn ang="T8">
                    <a:pos x="T0" y="T1"/>
                  </a:cxn>
                  <a:cxn ang="T9">
                    <a:pos x="T2" y="T3"/>
                  </a:cxn>
                  <a:cxn ang="T10">
                    <a:pos x="T4" y="T5"/>
                  </a:cxn>
                  <a:cxn ang="T11">
                    <a:pos x="T6" y="T7"/>
                  </a:cxn>
                </a:cxnLst>
                <a:rect l="T12" t="T13" r="T14" b="T15"/>
                <a:pathLst>
                  <a:path w="17" h="19">
                    <a:moveTo>
                      <a:pt x="17" y="0"/>
                    </a:moveTo>
                    <a:lnTo>
                      <a:pt x="0" y="19"/>
                    </a:lnTo>
                    <a:lnTo>
                      <a:pt x="17" y="19"/>
                    </a:lnTo>
                    <a:lnTo>
                      <a:pt x="17"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5" name="Rectangle 406"/>
              <p:cNvSpPr>
                <a:spLocks noChangeAspect="1" noChangeArrowheads="1"/>
              </p:cNvSpPr>
              <p:nvPr/>
            </p:nvSpPr>
            <p:spPr bwMode="gray">
              <a:xfrm>
                <a:off x="1749" y="3704"/>
                <a:ext cx="31" cy="26"/>
              </a:xfrm>
              <a:prstGeom prst="rect">
                <a:avLst/>
              </a:prstGeom>
              <a:solidFill>
                <a:srgbClr val="E1E1E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sp>
            <p:nvSpPr>
              <p:cNvPr id="196" name="Freeform 407"/>
              <p:cNvSpPr>
                <a:spLocks noChangeAspect="1"/>
              </p:cNvSpPr>
              <p:nvPr/>
            </p:nvSpPr>
            <p:spPr bwMode="gray">
              <a:xfrm>
                <a:off x="1801" y="3704"/>
                <a:ext cx="29" cy="26"/>
              </a:xfrm>
              <a:custGeom>
                <a:avLst/>
                <a:gdLst>
                  <a:gd name="T0" fmla="*/ 0 w 29"/>
                  <a:gd name="T1" fmla="*/ 0 h 26"/>
                  <a:gd name="T2" fmla="*/ 0 w 29"/>
                  <a:gd name="T3" fmla="*/ 26 h 26"/>
                  <a:gd name="T4" fmla="*/ 12 w 29"/>
                  <a:gd name="T5" fmla="*/ 26 h 26"/>
                  <a:gd name="T6" fmla="*/ 29 w 29"/>
                  <a:gd name="T7" fmla="*/ 7 h 26"/>
                  <a:gd name="T8" fmla="*/ 29 w 29"/>
                  <a:gd name="T9" fmla="*/ 0 h 26"/>
                  <a:gd name="T10" fmla="*/ 0 w 29"/>
                  <a:gd name="T11" fmla="*/ 0 h 26"/>
                  <a:gd name="T12" fmla="*/ 0 60000 65536"/>
                  <a:gd name="T13" fmla="*/ 0 60000 65536"/>
                  <a:gd name="T14" fmla="*/ 0 60000 65536"/>
                  <a:gd name="T15" fmla="*/ 0 60000 65536"/>
                  <a:gd name="T16" fmla="*/ 0 60000 65536"/>
                  <a:gd name="T17" fmla="*/ 0 60000 65536"/>
                  <a:gd name="T18" fmla="*/ 0 w 29"/>
                  <a:gd name="T19" fmla="*/ 0 h 26"/>
                  <a:gd name="T20" fmla="*/ 29 w 29"/>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9" h="26">
                    <a:moveTo>
                      <a:pt x="0" y="0"/>
                    </a:moveTo>
                    <a:lnTo>
                      <a:pt x="0" y="26"/>
                    </a:lnTo>
                    <a:lnTo>
                      <a:pt x="12" y="26"/>
                    </a:lnTo>
                    <a:lnTo>
                      <a:pt x="29" y="7"/>
                    </a:lnTo>
                    <a:lnTo>
                      <a:pt x="29" y="0"/>
                    </a:lnTo>
                    <a:lnTo>
                      <a:pt x="0"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0" tIns="0" rIns="0" bIns="0" anchor="ctr"/>
              <a:lstStyle/>
              <a:p>
                <a:endParaRPr lang="ja-JP" altLang="en-US" sz="1400" smtClean="0">
                  <a:solidFill>
                    <a:srgbClr val="000000"/>
                  </a:solidFill>
                  <a:latin typeface="ＭＳ Ｐゴシック" charset="-128"/>
                  <a:ea typeface="ＭＳ Ｐゴシック" charset="-128"/>
                </a:endParaRPr>
              </a:p>
            </p:txBody>
          </p:sp>
        </p:grpSp>
      </p:grpSp>
      <p:grpSp>
        <p:nvGrpSpPr>
          <p:cNvPr id="254" name="Group 25"/>
          <p:cNvGrpSpPr>
            <a:grpSpLocks/>
          </p:cNvGrpSpPr>
          <p:nvPr/>
        </p:nvGrpSpPr>
        <p:grpSpPr bwMode="auto">
          <a:xfrm>
            <a:off x="9378950" y="5790002"/>
            <a:ext cx="407988" cy="255588"/>
            <a:chOff x="1850" y="2911"/>
            <a:chExt cx="883" cy="555"/>
          </a:xfrm>
        </p:grpSpPr>
        <p:sp>
          <p:nvSpPr>
            <p:cNvPr id="255" name="Freeform 26"/>
            <p:cNvSpPr>
              <a:spLocks noChangeAspect="1"/>
            </p:cNvSpPr>
            <p:nvPr/>
          </p:nvSpPr>
          <p:spPr bwMode="gray">
            <a:xfrm>
              <a:off x="1850" y="2911"/>
              <a:ext cx="883" cy="555"/>
            </a:xfrm>
            <a:custGeom>
              <a:avLst/>
              <a:gdLst>
                <a:gd name="T0" fmla="*/ 883 w 883"/>
                <a:gd name="T1" fmla="*/ 37 h 555"/>
                <a:gd name="T2" fmla="*/ 833 w 883"/>
                <a:gd name="T3" fmla="*/ 37 h 555"/>
                <a:gd name="T4" fmla="*/ 833 w 883"/>
                <a:gd name="T5" fmla="*/ 0 h 555"/>
                <a:gd name="T6" fmla="*/ 49 w 883"/>
                <a:gd name="T7" fmla="*/ 0 h 555"/>
                <a:gd name="T8" fmla="*/ 49 w 883"/>
                <a:gd name="T9" fmla="*/ 37 h 555"/>
                <a:gd name="T10" fmla="*/ 0 w 883"/>
                <a:gd name="T11" fmla="*/ 37 h 555"/>
                <a:gd name="T12" fmla="*/ 0 w 883"/>
                <a:gd name="T13" fmla="*/ 241 h 555"/>
                <a:gd name="T14" fmla="*/ 49 w 883"/>
                <a:gd name="T15" fmla="*/ 241 h 555"/>
                <a:gd name="T16" fmla="*/ 49 w 883"/>
                <a:gd name="T17" fmla="*/ 555 h 555"/>
                <a:gd name="T18" fmla="*/ 833 w 883"/>
                <a:gd name="T19" fmla="*/ 555 h 555"/>
                <a:gd name="T20" fmla="*/ 833 w 883"/>
                <a:gd name="T21" fmla="*/ 241 h 555"/>
                <a:gd name="T22" fmla="*/ 883 w 883"/>
                <a:gd name="T23" fmla="*/ 241 h 555"/>
                <a:gd name="T24" fmla="*/ 883 w 883"/>
                <a:gd name="T25" fmla="*/ 37 h 5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3"/>
                <a:gd name="T40" fmla="*/ 0 h 555"/>
                <a:gd name="T41" fmla="*/ 883 w 883"/>
                <a:gd name="T42" fmla="*/ 555 h 5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3" h="555">
                  <a:moveTo>
                    <a:pt x="883" y="37"/>
                  </a:moveTo>
                  <a:lnTo>
                    <a:pt x="833" y="37"/>
                  </a:lnTo>
                  <a:lnTo>
                    <a:pt x="833" y="0"/>
                  </a:lnTo>
                  <a:lnTo>
                    <a:pt x="49" y="0"/>
                  </a:lnTo>
                  <a:lnTo>
                    <a:pt x="49" y="37"/>
                  </a:lnTo>
                  <a:lnTo>
                    <a:pt x="0" y="37"/>
                  </a:lnTo>
                  <a:lnTo>
                    <a:pt x="0" y="241"/>
                  </a:lnTo>
                  <a:lnTo>
                    <a:pt x="49" y="241"/>
                  </a:lnTo>
                  <a:lnTo>
                    <a:pt x="49" y="555"/>
                  </a:lnTo>
                  <a:lnTo>
                    <a:pt x="833" y="555"/>
                  </a:lnTo>
                  <a:lnTo>
                    <a:pt x="833" y="241"/>
                  </a:lnTo>
                  <a:lnTo>
                    <a:pt x="883" y="241"/>
                  </a:lnTo>
                  <a:lnTo>
                    <a:pt x="883" y="37"/>
                  </a:ln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56" name="Freeform 27"/>
            <p:cNvSpPr>
              <a:spLocks noChangeAspect="1" noEditPoints="1"/>
            </p:cNvSpPr>
            <p:nvPr/>
          </p:nvSpPr>
          <p:spPr bwMode="gray">
            <a:xfrm>
              <a:off x="1866" y="2974"/>
              <a:ext cx="850" cy="170"/>
            </a:xfrm>
            <a:custGeom>
              <a:avLst/>
              <a:gdLst>
                <a:gd name="T0" fmla="*/ 265413 w 360"/>
                <a:gd name="T1" fmla="*/ 15638 h 72"/>
                <a:gd name="T2" fmla="*/ 347737 w 360"/>
                <a:gd name="T3" fmla="*/ 15638 h 72"/>
                <a:gd name="T4" fmla="*/ 347737 w 360"/>
                <a:gd name="T5" fmla="*/ 0 h 72"/>
                <a:gd name="T6" fmla="*/ 0 w 360"/>
                <a:gd name="T7" fmla="*/ 0 h 72"/>
                <a:gd name="T8" fmla="*/ 0 w 360"/>
                <a:gd name="T9" fmla="*/ 15638 h 72"/>
                <a:gd name="T10" fmla="*/ 81081 w 360"/>
                <a:gd name="T11" fmla="*/ 15638 h 72"/>
                <a:gd name="T12" fmla="*/ 81081 w 360"/>
                <a:gd name="T13" fmla="*/ 54069 h 72"/>
                <a:gd name="T14" fmla="*/ 0 w 360"/>
                <a:gd name="T15" fmla="*/ 54069 h 72"/>
                <a:gd name="T16" fmla="*/ 0 w 360"/>
                <a:gd name="T17" fmla="*/ 69485 h 72"/>
                <a:gd name="T18" fmla="*/ 347737 w 360"/>
                <a:gd name="T19" fmla="*/ 69485 h 72"/>
                <a:gd name="T20" fmla="*/ 347737 w 360"/>
                <a:gd name="T21" fmla="*/ 54069 h 72"/>
                <a:gd name="T22" fmla="*/ 265413 w 360"/>
                <a:gd name="T23" fmla="*/ 54069 h 72"/>
                <a:gd name="T24" fmla="*/ 265413 w 360"/>
                <a:gd name="T25" fmla="*/ 15638 h 72"/>
                <a:gd name="T26" fmla="*/ 170156 w 360"/>
                <a:gd name="T27" fmla="*/ 54069 h 72"/>
                <a:gd name="T28" fmla="*/ 87982 w 360"/>
                <a:gd name="T29" fmla="*/ 54069 h 72"/>
                <a:gd name="T30" fmla="*/ 87982 w 360"/>
                <a:gd name="T31" fmla="*/ 15638 h 72"/>
                <a:gd name="T32" fmla="*/ 170156 w 360"/>
                <a:gd name="T33" fmla="*/ 15638 h 72"/>
                <a:gd name="T34" fmla="*/ 170156 w 360"/>
                <a:gd name="T35" fmla="*/ 54069 h 72"/>
                <a:gd name="T36" fmla="*/ 259047 w 360"/>
                <a:gd name="T37" fmla="*/ 54069 h 72"/>
                <a:gd name="T38" fmla="*/ 176713 w 360"/>
                <a:gd name="T39" fmla="*/ 54069 h 72"/>
                <a:gd name="T40" fmla="*/ 176713 w 360"/>
                <a:gd name="T41" fmla="*/ 15638 h 72"/>
                <a:gd name="T42" fmla="*/ 259047 w 360"/>
                <a:gd name="T43" fmla="*/ 15638 h 72"/>
                <a:gd name="T44" fmla="*/ 259047 w 360"/>
                <a:gd name="T45" fmla="*/ 54069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0"/>
                <a:gd name="T70" fmla="*/ 0 h 72"/>
                <a:gd name="T71" fmla="*/ 360 w 360"/>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0" h="72">
                  <a:moveTo>
                    <a:pt x="275" y="16"/>
                  </a:moveTo>
                  <a:cubicBezTo>
                    <a:pt x="360" y="16"/>
                    <a:pt x="360" y="16"/>
                    <a:pt x="360" y="16"/>
                  </a:cubicBezTo>
                  <a:cubicBezTo>
                    <a:pt x="360" y="8"/>
                    <a:pt x="360" y="2"/>
                    <a:pt x="360" y="0"/>
                  </a:cubicBezTo>
                  <a:cubicBezTo>
                    <a:pt x="353" y="0"/>
                    <a:pt x="7" y="0"/>
                    <a:pt x="0" y="0"/>
                  </a:cubicBezTo>
                  <a:cubicBezTo>
                    <a:pt x="0" y="2"/>
                    <a:pt x="0" y="8"/>
                    <a:pt x="0" y="16"/>
                  </a:cubicBezTo>
                  <a:cubicBezTo>
                    <a:pt x="84" y="16"/>
                    <a:pt x="84" y="16"/>
                    <a:pt x="84" y="16"/>
                  </a:cubicBezTo>
                  <a:cubicBezTo>
                    <a:pt x="84" y="56"/>
                    <a:pt x="84" y="56"/>
                    <a:pt x="84" y="56"/>
                  </a:cubicBezTo>
                  <a:cubicBezTo>
                    <a:pt x="0" y="56"/>
                    <a:pt x="0" y="56"/>
                    <a:pt x="0" y="56"/>
                  </a:cubicBezTo>
                  <a:cubicBezTo>
                    <a:pt x="0" y="64"/>
                    <a:pt x="0" y="70"/>
                    <a:pt x="0" y="72"/>
                  </a:cubicBezTo>
                  <a:cubicBezTo>
                    <a:pt x="7" y="72"/>
                    <a:pt x="353" y="72"/>
                    <a:pt x="360" y="72"/>
                  </a:cubicBezTo>
                  <a:cubicBezTo>
                    <a:pt x="360" y="70"/>
                    <a:pt x="360" y="64"/>
                    <a:pt x="360" y="56"/>
                  </a:cubicBezTo>
                  <a:cubicBezTo>
                    <a:pt x="275" y="56"/>
                    <a:pt x="275" y="56"/>
                    <a:pt x="275" y="56"/>
                  </a:cubicBezTo>
                  <a:lnTo>
                    <a:pt x="275" y="16"/>
                  </a:lnTo>
                  <a:close/>
                  <a:moveTo>
                    <a:pt x="176" y="56"/>
                  </a:moveTo>
                  <a:cubicBezTo>
                    <a:pt x="91" y="56"/>
                    <a:pt x="91" y="56"/>
                    <a:pt x="91" y="56"/>
                  </a:cubicBezTo>
                  <a:cubicBezTo>
                    <a:pt x="91" y="16"/>
                    <a:pt x="91" y="16"/>
                    <a:pt x="91" y="16"/>
                  </a:cubicBezTo>
                  <a:cubicBezTo>
                    <a:pt x="176" y="16"/>
                    <a:pt x="176" y="16"/>
                    <a:pt x="176" y="16"/>
                  </a:cubicBezTo>
                  <a:lnTo>
                    <a:pt x="176" y="56"/>
                  </a:lnTo>
                  <a:close/>
                  <a:moveTo>
                    <a:pt x="268" y="56"/>
                  </a:moveTo>
                  <a:cubicBezTo>
                    <a:pt x="183" y="56"/>
                    <a:pt x="183" y="56"/>
                    <a:pt x="183" y="56"/>
                  </a:cubicBezTo>
                  <a:cubicBezTo>
                    <a:pt x="183" y="16"/>
                    <a:pt x="183" y="16"/>
                    <a:pt x="183" y="16"/>
                  </a:cubicBezTo>
                  <a:cubicBezTo>
                    <a:pt x="268" y="16"/>
                    <a:pt x="268" y="16"/>
                    <a:pt x="268" y="16"/>
                  </a:cubicBezTo>
                  <a:lnTo>
                    <a:pt x="268" y="56"/>
                  </a:ln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nvGrpSpPr>
            <p:cNvPr id="257" name="Group 28"/>
            <p:cNvGrpSpPr>
              <a:grpSpLocks/>
            </p:cNvGrpSpPr>
            <p:nvPr/>
          </p:nvGrpSpPr>
          <p:grpSpPr bwMode="auto">
            <a:xfrm>
              <a:off x="2079" y="3187"/>
              <a:ext cx="425" cy="279"/>
              <a:chOff x="835" y="3187"/>
              <a:chExt cx="425" cy="279"/>
            </a:xfrm>
          </p:grpSpPr>
          <p:sp>
            <p:nvSpPr>
              <p:cNvPr id="258" name="Rectangle 29"/>
              <p:cNvSpPr>
                <a:spLocks noChangeAspect="1" noChangeArrowheads="1"/>
              </p:cNvSpPr>
              <p:nvPr/>
            </p:nvSpPr>
            <p:spPr bwMode="gray">
              <a:xfrm>
                <a:off x="835" y="3187"/>
                <a:ext cx="198" cy="279"/>
              </a:xfrm>
              <a:prstGeom prst="rect">
                <a:avLst/>
              </a:prstGeom>
              <a:solidFill>
                <a:srgbClr val="CFCFC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59" name="Rectangle 30"/>
              <p:cNvSpPr>
                <a:spLocks noChangeAspect="1" noChangeArrowheads="1"/>
              </p:cNvSpPr>
              <p:nvPr/>
            </p:nvSpPr>
            <p:spPr bwMode="gray">
              <a:xfrm>
                <a:off x="1062" y="3187"/>
                <a:ext cx="198" cy="279"/>
              </a:xfrm>
              <a:prstGeom prst="rect">
                <a:avLst/>
              </a:prstGeom>
              <a:solidFill>
                <a:srgbClr val="CFCFC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sp>
        <p:nvSpPr>
          <p:cNvPr id="260" name="フローチャート : 磁気ディスク 259"/>
          <p:cNvSpPr/>
          <p:nvPr/>
        </p:nvSpPr>
        <p:spPr bwMode="auto">
          <a:xfrm>
            <a:off x="1423998" y="3069049"/>
            <a:ext cx="801687" cy="409575"/>
          </a:xfrm>
          <a:prstGeom prst="flowChartMagneticDisk">
            <a:avLst/>
          </a:prstGeom>
          <a:solidFill>
            <a:schemeClr val="bg1"/>
          </a:solidFill>
          <a:ln w="9525" cap="flat" cmpd="sng" algn="ctr">
            <a:solidFill>
              <a:schemeClr val="bg1">
                <a:lumMod val="50000"/>
              </a:schemeClr>
            </a:solidFill>
            <a:prstDash val="solid"/>
            <a:round/>
            <a:headEnd type="none" w="med" len="med"/>
            <a:tailEnd type="none" w="med" len="med"/>
          </a:ln>
          <a:effectLst/>
          <a:extLst/>
        </p:spPr>
        <p:txBody>
          <a:bodyPr lIns="0" tIns="36000" rIns="0" bIns="0"/>
          <a:lstStyle/>
          <a:p>
            <a:pPr algn="ctr">
              <a:defRPr/>
            </a:pPr>
            <a:endParaRPr lang="ja-JP" altLang="en-US" sz="1200" dirty="0">
              <a:solidFill>
                <a:srgbClr val="000000"/>
              </a:solidFill>
              <a:latin typeface="ＭＳ Ｐゴシック" pitchFamily="50" charset="-128"/>
            </a:endParaRPr>
          </a:p>
        </p:txBody>
      </p:sp>
      <p:cxnSp>
        <p:nvCxnSpPr>
          <p:cNvPr id="261" name="カギ線コネクタ 2"/>
          <p:cNvCxnSpPr>
            <a:cxnSpLocks noChangeShapeType="1"/>
            <a:stCxn id="45" idx="3"/>
            <a:endCxn id="44" idx="1"/>
          </p:cNvCxnSpPr>
          <p:nvPr/>
        </p:nvCxnSpPr>
        <p:spPr bwMode="auto">
          <a:xfrm>
            <a:off x="2432050" y="3034102"/>
            <a:ext cx="1068388" cy="1944688"/>
          </a:xfrm>
          <a:prstGeom prst="bentConnector3">
            <a:avLst>
              <a:gd name="adj1" fmla="val 50000"/>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cxnSp>
        <p:nvCxnSpPr>
          <p:cNvPr id="262" name="カギ線コネクタ 279"/>
          <p:cNvCxnSpPr>
            <a:cxnSpLocks noChangeShapeType="1"/>
            <a:stCxn id="69" idx="3"/>
            <a:endCxn id="65" idx="1"/>
          </p:cNvCxnSpPr>
          <p:nvPr/>
        </p:nvCxnSpPr>
        <p:spPr bwMode="auto">
          <a:xfrm>
            <a:off x="2432050" y="4532702"/>
            <a:ext cx="1068388" cy="927100"/>
          </a:xfrm>
          <a:prstGeom prst="bentConnector3">
            <a:avLst>
              <a:gd name="adj1" fmla="val 31278"/>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cxnSp>
        <p:nvCxnSpPr>
          <p:cNvPr id="263" name="カギ線コネクタ 281"/>
          <p:cNvCxnSpPr>
            <a:cxnSpLocks noChangeShapeType="1"/>
            <a:stCxn id="70" idx="3"/>
            <a:endCxn id="66" idx="1"/>
          </p:cNvCxnSpPr>
          <p:nvPr/>
        </p:nvCxnSpPr>
        <p:spPr bwMode="auto">
          <a:xfrm>
            <a:off x="2432050" y="5099440"/>
            <a:ext cx="1068388" cy="576262"/>
          </a:xfrm>
          <a:prstGeom prst="bentConnector3">
            <a:avLst>
              <a:gd name="adj1" fmla="val 25931"/>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sp>
        <p:nvSpPr>
          <p:cNvPr id="264" name="角丸四角形 282"/>
          <p:cNvSpPr>
            <a:spLocks noChangeArrowheads="1"/>
          </p:cNvSpPr>
          <p:nvPr/>
        </p:nvSpPr>
        <p:spPr bwMode="auto">
          <a:xfrm>
            <a:off x="1244611" y="5345524"/>
            <a:ext cx="1198563" cy="384175"/>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lstStyle/>
          <a:p>
            <a:pPr algn="ctr"/>
            <a:r>
              <a:rPr lang="ja-JP" altLang="en-US" sz="1000" smtClean="0">
                <a:solidFill>
                  <a:srgbClr val="000000"/>
                </a:solidFill>
                <a:latin typeface="ＭＳ Ｐゴシック" charset="-128"/>
                <a:ea typeface="ＭＳ Ｐゴシック" charset="-128"/>
              </a:rPr>
              <a:t>厚生労働省</a:t>
            </a:r>
            <a:endParaRPr lang="en-US" altLang="ja-JP" sz="1000" smtClean="0">
              <a:solidFill>
                <a:srgbClr val="000000"/>
              </a:solidFill>
              <a:latin typeface="ＭＳ Ｐゴシック" charset="-128"/>
              <a:ea typeface="ＭＳ Ｐゴシック" charset="-128"/>
            </a:endParaRPr>
          </a:p>
          <a:p>
            <a:pPr algn="ctr"/>
            <a:r>
              <a:rPr lang="ja-JP" altLang="en-US" sz="1000" smtClean="0">
                <a:solidFill>
                  <a:srgbClr val="000000"/>
                </a:solidFill>
                <a:latin typeface="ＭＳ Ｐゴシック" charset="-128"/>
                <a:ea typeface="ＭＳ Ｐゴシック" charset="-128"/>
              </a:rPr>
              <a:t>老健局</a:t>
            </a:r>
            <a:endParaRPr lang="en-US" altLang="ja-JP" sz="1000" smtClean="0">
              <a:solidFill>
                <a:srgbClr val="000000"/>
              </a:solidFill>
              <a:latin typeface="ＭＳ Ｐゴシック" charset="-128"/>
              <a:ea typeface="ＭＳ Ｐゴシック" charset="-128"/>
            </a:endParaRPr>
          </a:p>
        </p:txBody>
      </p:sp>
      <p:cxnSp>
        <p:nvCxnSpPr>
          <p:cNvPr id="265" name="カギ線コネクタ 283"/>
          <p:cNvCxnSpPr>
            <a:cxnSpLocks noChangeShapeType="1"/>
            <a:stCxn id="264" idx="3"/>
            <a:endCxn id="67" idx="1"/>
          </p:cNvCxnSpPr>
          <p:nvPr/>
        </p:nvCxnSpPr>
        <p:spPr bwMode="auto">
          <a:xfrm>
            <a:off x="2443172" y="5537590"/>
            <a:ext cx="1057275" cy="354012"/>
          </a:xfrm>
          <a:prstGeom prst="bentConnector3">
            <a:avLst>
              <a:gd name="adj1" fmla="val 17565"/>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sp>
        <p:nvSpPr>
          <p:cNvPr id="266" name="正方形/長方形 294"/>
          <p:cNvSpPr>
            <a:spLocks noChangeArrowheads="1"/>
          </p:cNvSpPr>
          <p:nvPr/>
        </p:nvSpPr>
        <p:spPr bwMode="auto">
          <a:xfrm rot="5400000">
            <a:off x="1608943" y="6421045"/>
            <a:ext cx="422275"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lgn="ctr">
                <a:solidFill>
                  <a:srgbClr val="000000"/>
                </a:solidFill>
                <a:round/>
                <a:headEnd/>
                <a:tailEnd/>
              </a14:hiddenLine>
            </a:ext>
          </a:extLst>
        </p:spPr>
        <p:txBody>
          <a:bodyPr lIns="90000" tIns="46800" rIns="90000" bIns="46800" anchor="ctr"/>
          <a:lstStyle/>
          <a:p>
            <a:r>
              <a:rPr lang="ja-JP" altLang="en-US" sz="1000" smtClean="0">
                <a:solidFill>
                  <a:srgbClr val="000000"/>
                </a:solidFill>
                <a:latin typeface="ＭＳ Ｐゴシック" charset="-128"/>
                <a:ea typeface="ＭＳ Ｐゴシック" charset="-128"/>
              </a:rPr>
              <a:t>・・・</a:t>
            </a:r>
            <a:endParaRPr lang="en-US" altLang="ja-JP" sz="1000" smtClean="0">
              <a:solidFill>
                <a:srgbClr val="000000"/>
              </a:solidFill>
              <a:latin typeface="ＭＳ Ｐゴシック" charset="-128"/>
              <a:ea typeface="ＭＳ Ｐゴシック" charset="-128"/>
            </a:endParaRPr>
          </a:p>
        </p:txBody>
      </p:sp>
      <p:cxnSp>
        <p:nvCxnSpPr>
          <p:cNvPr id="267" name="直線コネクタ 298"/>
          <p:cNvCxnSpPr>
            <a:cxnSpLocks noChangeShapeType="1"/>
          </p:cNvCxnSpPr>
          <p:nvPr/>
        </p:nvCxnSpPr>
        <p:spPr bwMode="auto">
          <a:xfrm flipH="1" flipV="1">
            <a:off x="8618544" y="4764477"/>
            <a:ext cx="407988" cy="635000"/>
          </a:xfrm>
          <a:prstGeom prst="line">
            <a:avLst/>
          </a:prstGeom>
          <a:noFill/>
          <a:ln w="12700" algn="ctr">
            <a:solidFill>
              <a:srgbClr val="7E7E7E"/>
            </a:solidFill>
            <a:round/>
            <a:headEnd type="arrow" w="med" len="med"/>
            <a:tailEnd/>
          </a:ln>
          <a:extLst>
            <a:ext uri="{909E8E84-426E-40DD-AFC4-6F175D3DCCD1}">
              <a14:hiddenFill xmlns:a14="http://schemas.microsoft.com/office/drawing/2010/main" xmlns="">
                <a:noFill/>
              </a14:hiddenFill>
            </a:ext>
          </a:extLst>
        </p:spPr>
      </p:cxnSp>
      <p:sp>
        <p:nvSpPr>
          <p:cNvPr id="268" name="正方形/長方形 301"/>
          <p:cNvSpPr>
            <a:spLocks noChangeArrowheads="1"/>
          </p:cNvSpPr>
          <p:nvPr/>
        </p:nvSpPr>
        <p:spPr bwMode="auto">
          <a:xfrm>
            <a:off x="8848727" y="5018499"/>
            <a:ext cx="869950" cy="315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lgn="ctr">
                <a:solidFill>
                  <a:srgbClr val="000000"/>
                </a:solidFill>
                <a:round/>
                <a:headEnd/>
                <a:tailEnd/>
              </a14:hiddenLine>
            </a:ext>
          </a:extLst>
        </p:spPr>
        <p:txBody>
          <a:bodyPr lIns="90000" tIns="46800" rIns="90000" bIns="46800"/>
          <a:lstStyle/>
          <a:p>
            <a:r>
              <a:rPr lang="ja-JP" altLang="en-US" sz="1000" smtClean="0">
                <a:solidFill>
                  <a:srgbClr val="000000"/>
                </a:solidFill>
                <a:latin typeface="ＭＳ Ｐゴシック" charset="-128"/>
                <a:ea typeface="ＭＳ Ｐゴシック" charset="-128"/>
              </a:rPr>
              <a:t>情報共有</a:t>
            </a:r>
            <a:endParaRPr lang="en-US" altLang="ja-JP" sz="1000" smtClean="0">
              <a:solidFill>
                <a:srgbClr val="000000"/>
              </a:solidFill>
              <a:latin typeface="ＭＳ Ｐゴシック" charset="-128"/>
              <a:ea typeface="ＭＳ Ｐゴシック" charset="-128"/>
            </a:endParaRPr>
          </a:p>
        </p:txBody>
      </p:sp>
      <p:sp>
        <p:nvSpPr>
          <p:cNvPr id="269" name="正方形/長方形 304"/>
          <p:cNvSpPr>
            <a:spLocks noChangeArrowheads="1"/>
          </p:cNvSpPr>
          <p:nvPr/>
        </p:nvSpPr>
        <p:spPr bwMode="auto">
          <a:xfrm>
            <a:off x="9042408" y="6472627"/>
            <a:ext cx="606424" cy="274638"/>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270" name="正方形/長方形 306"/>
          <p:cNvSpPr>
            <a:spLocks noChangeArrowheads="1"/>
          </p:cNvSpPr>
          <p:nvPr/>
        </p:nvSpPr>
        <p:spPr bwMode="auto">
          <a:xfrm>
            <a:off x="8969386" y="6523449"/>
            <a:ext cx="608013" cy="276225"/>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271" name="正方形/長方形 307"/>
          <p:cNvSpPr>
            <a:spLocks noChangeArrowheads="1"/>
          </p:cNvSpPr>
          <p:nvPr/>
        </p:nvSpPr>
        <p:spPr bwMode="auto">
          <a:xfrm>
            <a:off x="8840788" y="6583774"/>
            <a:ext cx="677862" cy="263525"/>
          </a:xfrm>
          <a:prstGeom prst="rect">
            <a:avLst/>
          </a:prstGeom>
          <a:solidFill>
            <a:schemeClr val="bg1"/>
          </a:solidFill>
          <a:ln w="6350" algn="ctr">
            <a:solidFill>
              <a:srgbClr val="7E7E7E"/>
            </a:solidFill>
            <a:round/>
            <a:headEnd/>
            <a:tailEnd/>
          </a:ln>
        </p:spPr>
        <p:txBody>
          <a:bodyPr lIns="90000" tIns="46800" rIns="90000" bIns="46800" anchor="ctr"/>
          <a:lstStyle/>
          <a:p>
            <a:pPr algn="ctr"/>
            <a:r>
              <a:rPr lang="ja-JP" altLang="en-US" sz="1000" smtClean="0">
                <a:solidFill>
                  <a:srgbClr val="000000"/>
                </a:solidFill>
                <a:latin typeface="ＭＳ Ｐゴシック" charset="-128"/>
                <a:ea typeface="ＭＳ Ｐゴシック" charset="-128"/>
              </a:rPr>
              <a:t>事業所</a:t>
            </a:r>
          </a:p>
        </p:txBody>
      </p:sp>
      <p:sp>
        <p:nvSpPr>
          <p:cNvPr id="272" name="正方形/長方形 153"/>
          <p:cNvSpPr>
            <a:spLocks noChangeArrowheads="1"/>
          </p:cNvSpPr>
          <p:nvPr/>
        </p:nvSpPr>
        <p:spPr bwMode="auto">
          <a:xfrm>
            <a:off x="9036061" y="6126574"/>
            <a:ext cx="608013" cy="276225"/>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273" name="正方形/長方形 154"/>
          <p:cNvSpPr>
            <a:spLocks noChangeArrowheads="1"/>
          </p:cNvSpPr>
          <p:nvPr/>
        </p:nvSpPr>
        <p:spPr bwMode="auto">
          <a:xfrm>
            <a:off x="8964613" y="6178962"/>
            <a:ext cx="608012" cy="274637"/>
          </a:xfrm>
          <a:prstGeom prst="rect">
            <a:avLst/>
          </a:prstGeom>
          <a:solidFill>
            <a:schemeClr val="bg1"/>
          </a:solidFill>
          <a:ln w="6350" algn="ctr">
            <a:solidFill>
              <a:srgbClr val="7E7E7E"/>
            </a:solidFill>
            <a:round/>
            <a:headEnd/>
            <a:tailEnd/>
          </a:ln>
        </p:spPr>
        <p:txBody>
          <a:bodyPr lIns="90000" tIns="46800" rIns="90000" bIns="46800" anchor="ctr"/>
          <a:lstStyle/>
          <a:p>
            <a:pPr algn="ctr"/>
            <a:endParaRPr lang="ja-JP" altLang="en-US" sz="1000" smtClean="0">
              <a:solidFill>
                <a:srgbClr val="000000"/>
              </a:solidFill>
              <a:latin typeface="ＭＳ Ｐゴシック" charset="-128"/>
              <a:ea typeface="ＭＳ Ｐゴシック" charset="-128"/>
            </a:endParaRPr>
          </a:p>
        </p:txBody>
      </p:sp>
      <p:sp>
        <p:nvSpPr>
          <p:cNvPr id="274" name="正方形/長方形 155"/>
          <p:cNvSpPr>
            <a:spLocks noChangeArrowheads="1"/>
          </p:cNvSpPr>
          <p:nvPr/>
        </p:nvSpPr>
        <p:spPr bwMode="auto">
          <a:xfrm>
            <a:off x="8836034" y="6239287"/>
            <a:ext cx="676275" cy="261937"/>
          </a:xfrm>
          <a:prstGeom prst="rect">
            <a:avLst/>
          </a:prstGeom>
          <a:solidFill>
            <a:schemeClr val="bg1"/>
          </a:solidFill>
          <a:ln w="6350" algn="ctr">
            <a:solidFill>
              <a:srgbClr val="7E7E7E"/>
            </a:solidFill>
            <a:round/>
            <a:headEnd/>
            <a:tailEnd/>
          </a:ln>
        </p:spPr>
        <p:txBody>
          <a:bodyPr lIns="90000" tIns="46800" rIns="90000" bIns="46800" anchor="ctr"/>
          <a:lstStyle/>
          <a:p>
            <a:pPr algn="ctr"/>
            <a:r>
              <a:rPr lang="ja-JP" altLang="en-US" sz="1000" dirty="0" smtClean="0">
                <a:solidFill>
                  <a:srgbClr val="000000"/>
                </a:solidFill>
                <a:latin typeface="ＭＳ Ｐゴシック" charset="-128"/>
                <a:ea typeface="ＭＳ Ｐゴシック" charset="-128"/>
              </a:rPr>
              <a:t>住民</a:t>
            </a:r>
          </a:p>
        </p:txBody>
      </p:sp>
      <p:grpSp>
        <p:nvGrpSpPr>
          <p:cNvPr id="275" name="Group 218"/>
          <p:cNvGrpSpPr>
            <a:grpSpLocks/>
          </p:cNvGrpSpPr>
          <p:nvPr/>
        </p:nvGrpSpPr>
        <p:grpSpPr bwMode="auto">
          <a:xfrm>
            <a:off x="9393239" y="6126552"/>
            <a:ext cx="398462" cy="431800"/>
            <a:chOff x="1986" y="2943"/>
            <a:chExt cx="366" cy="396"/>
          </a:xfrm>
        </p:grpSpPr>
        <p:grpSp>
          <p:nvGrpSpPr>
            <p:cNvPr id="276" name="Group 219"/>
            <p:cNvGrpSpPr>
              <a:grpSpLocks noChangeAspect="1"/>
            </p:cNvGrpSpPr>
            <p:nvPr/>
          </p:nvGrpSpPr>
          <p:grpSpPr bwMode="auto">
            <a:xfrm>
              <a:off x="1986" y="3109"/>
              <a:ext cx="366" cy="230"/>
              <a:chOff x="1906" y="-425"/>
              <a:chExt cx="2148" cy="1353"/>
            </a:xfrm>
          </p:grpSpPr>
          <p:sp>
            <p:nvSpPr>
              <p:cNvPr id="282" name="Freeform 220"/>
              <p:cNvSpPr>
                <a:spLocks noChangeAspect="1"/>
              </p:cNvSpPr>
              <p:nvPr/>
            </p:nvSpPr>
            <p:spPr bwMode="gray">
              <a:xfrm>
                <a:off x="1906" y="-425"/>
                <a:ext cx="2148" cy="1353"/>
              </a:xfrm>
              <a:custGeom>
                <a:avLst/>
                <a:gdLst>
                  <a:gd name="T0" fmla="*/ 622079 w 909"/>
                  <a:gd name="T1" fmla="*/ 0 h 573"/>
                  <a:gd name="T2" fmla="*/ 276818 w 909"/>
                  <a:gd name="T3" fmla="*/ 0 h 573"/>
                  <a:gd name="T4" fmla="*/ 0 w 909"/>
                  <a:gd name="T5" fmla="*/ 292588 h 573"/>
                  <a:gd name="T6" fmla="*/ 0 w 909"/>
                  <a:gd name="T7" fmla="*/ 553745 h 573"/>
                  <a:gd name="T8" fmla="*/ 164162 w 909"/>
                  <a:gd name="T9" fmla="*/ 553745 h 573"/>
                  <a:gd name="T10" fmla="*/ 164162 w 909"/>
                  <a:gd name="T11" fmla="*/ 282010 h 573"/>
                  <a:gd name="T12" fmla="*/ 184716 w 909"/>
                  <a:gd name="T13" fmla="*/ 282010 h 573"/>
                  <a:gd name="T14" fmla="*/ 186867 w 909"/>
                  <a:gd name="T15" fmla="*/ 553745 h 573"/>
                  <a:gd name="T16" fmla="*/ 696949 w 909"/>
                  <a:gd name="T17" fmla="*/ 553745 h 573"/>
                  <a:gd name="T18" fmla="*/ 698187 w 909"/>
                  <a:gd name="T19" fmla="*/ 282010 h 573"/>
                  <a:gd name="T20" fmla="*/ 719552 w 909"/>
                  <a:gd name="T21" fmla="*/ 282010 h 573"/>
                  <a:gd name="T22" fmla="*/ 719552 w 909"/>
                  <a:gd name="T23" fmla="*/ 553745 h 573"/>
                  <a:gd name="T24" fmla="*/ 883804 w 909"/>
                  <a:gd name="T25" fmla="*/ 553745 h 573"/>
                  <a:gd name="T26" fmla="*/ 883804 w 909"/>
                  <a:gd name="T27" fmla="*/ 292588 h 573"/>
                  <a:gd name="T28" fmla="*/ 622079 w 909"/>
                  <a:gd name="T29" fmla="*/ 0 h 5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9"/>
                  <a:gd name="T46" fmla="*/ 0 h 573"/>
                  <a:gd name="T47" fmla="*/ 909 w 909"/>
                  <a:gd name="T48" fmla="*/ 573 h 5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9" h="573">
                    <a:moveTo>
                      <a:pt x="640" y="0"/>
                    </a:moveTo>
                    <a:cubicBezTo>
                      <a:pt x="285" y="0"/>
                      <a:pt x="285" y="0"/>
                      <a:pt x="285" y="0"/>
                    </a:cubicBezTo>
                    <a:cubicBezTo>
                      <a:pt x="143" y="0"/>
                      <a:pt x="0" y="133"/>
                      <a:pt x="0" y="303"/>
                    </a:cubicBezTo>
                    <a:cubicBezTo>
                      <a:pt x="0" y="573"/>
                      <a:pt x="0" y="573"/>
                      <a:pt x="0" y="573"/>
                    </a:cubicBezTo>
                    <a:cubicBezTo>
                      <a:pt x="169" y="573"/>
                      <a:pt x="169" y="573"/>
                      <a:pt x="169" y="573"/>
                    </a:cubicBezTo>
                    <a:cubicBezTo>
                      <a:pt x="169" y="292"/>
                      <a:pt x="169" y="292"/>
                      <a:pt x="169" y="292"/>
                    </a:cubicBezTo>
                    <a:cubicBezTo>
                      <a:pt x="190" y="292"/>
                      <a:pt x="190" y="292"/>
                      <a:pt x="190" y="292"/>
                    </a:cubicBezTo>
                    <a:cubicBezTo>
                      <a:pt x="190" y="294"/>
                      <a:pt x="192" y="401"/>
                      <a:pt x="192" y="573"/>
                    </a:cubicBezTo>
                    <a:cubicBezTo>
                      <a:pt x="717" y="573"/>
                      <a:pt x="717" y="573"/>
                      <a:pt x="717" y="573"/>
                    </a:cubicBezTo>
                    <a:cubicBezTo>
                      <a:pt x="718" y="400"/>
                      <a:pt x="718" y="293"/>
                      <a:pt x="718" y="292"/>
                    </a:cubicBezTo>
                    <a:cubicBezTo>
                      <a:pt x="740" y="292"/>
                      <a:pt x="740" y="292"/>
                      <a:pt x="740" y="292"/>
                    </a:cubicBezTo>
                    <a:cubicBezTo>
                      <a:pt x="740" y="573"/>
                      <a:pt x="740" y="573"/>
                      <a:pt x="740" y="573"/>
                    </a:cubicBezTo>
                    <a:cubicBezTo>
                      <a:pt x="909" y="573"/>
                      <a:pt x="909" y="573"/>
                      <a:pt x="909" y="573"/>
                    </a:cubicBezTo>
                    <a:cubicBezTo>
                      <a:pt x="909" y="303"/>
                      <a:pt x="909" y="303"/>
                      <a:pt x="909" y="303"/>
                    </a:cubicBezTo>
                    <a:cubicBezTo>
                      <a:pt x="909" y="133"/>
                      <a:pt x="767" y="0"/>
                      <a:pt x="640" y="0"/>
                    </a:cubicBezTo>
                    <a:close/>
                  </a:path>
                </a:pathLst>
              </a:custGeom>
              <a:solidFill>
                <a:srgbClr val="ACAC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83" name="Freeform 221"/>
              <p:cNvSpPr>
                <a:spLocks noChangeAspect="1"/>
              </p:cNvSpPr>
              <p:nvPr/>
            </p:nvSpPr>
            <p:spPr bwMode="gray">
              <a:xfrm>
                <a:off x="2563" y="-425"/>
                <a:ext cx="839" cy="394"/>
              </a:xfrm>
              <a:custGeom>
                <a:avLst/>
                <a:gdLst>
                  <a:gd name="T0" fmla="*/ 839 w 839"/>
                  <a:gd name="T1" fmla="*/ 0 h 394"/>
                  <a:gd name="T2" fmla="*/ 0 w 839"/>
                  <a:gd name="T3" fmla="*/ 0 h 394"/>
                  <a:gd name="T4" fmla="*/ 3 w 839"/>
                  <a:gd name="T5" fmla="*/ 394 h 394"/>
                  <a:gd name="T6" fmla="*/ 418 w 839"/>
                  <a:gd name="T7" fmla="*/ 177 h 394"/>
                  <a:gd name="T8" fmla="*/ 834 w 839"/>
                  <a:gd name="T9" fmla="*/ 394 h 394"/>
                  <a:gd name="T10" fmla="*/ 839 w 839"/>
                  <a:gd name="T11" fmla="*/ 0 h 394"/>
                  <a:gd name="T12" fmla="*/ 0 60000 65536"/>
                  <a:gd name="T13" fmla="*/ 0 60000 65536"/>
                  <a:gd name="T14" fmla="*/ 0 60000 65536"/>
                  <a:gd name="T15" fmla="*/ 0 60000 65536"/>
                  <a:gd name="T16" fmla="*/ 0 60000 65536"/>
                  <a:gd name="T17" fmla="*/ 0 60000 65536"/>
                  <a:gd name="T18" fmla="*/ 0 w 839"/>
                  <a:gd name="T19" fmla="*/ 0 h 394"/>
                  <a:gd name="T20" fmla="*/ 839 w 839"/>
                  <a:gd name="T21" fmla="*/ 394 h 394"/>
                </a:gdLst>
                <a:ahLst/>
                <a:cxnLst>
                  <a:cxn ang="T12">
                    <a:pos x="T0" y="T1"/>
                  </a:cxn>
                  <a:cxn ang="T13">
                    <a:pos x="T2" y="T3"/>
                  </a:cxn>
                  <a:cxn ang="T14">
                    <a:pos x="T4" y="T5"/>
                  </a:cxn>
                  <a:cxn ang="T15">
                    <a:pos x="T6" y="T7"/>
                  </a:cxn>
                  <a:cxn ang="T16">
                    <a:pos x="T8" y="T9"/>
                  </a:cxn>
                  <a:cxn ang="T17">
                    <a:pos x="T10" y="T11"/>
                  </a:cxn>
                </a:cxnLst>
                <a:rect l="T18" t="T19" r="T20" b="T21"/>
                <a:pathLst>
                  <a:path w="839" h="394">
                    <a:moveTo>
                      <a:pt x="839" y="0"/>
                    </a:moveTo>
                    <a:lnTo>
                      <a:pt x="0" y="0"/>
                    </a:lnTo>
                    <a:lnTo>
                      <a:pt x="3" y="394"/>
                    </a:lnTo>
                    <a:lnTo>
                      <a:pt x="418" y="177"/>
                    </a:lnTo>
                    <a:lnTo>
                      <a:pt x="834" y="394"/>
                    </a:lnTo>
                    <a:lnTo>
                      <a:pt x="839" y="0"/>
                    </a:ln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84" name="Oval 222"/>
              <p:cNvSpPr>
                <a:spLocks noChangeAspect="1" noChangeArrowheads="1"/>
              </p:cNvSpPr>
              <p:nvPr/>
            </p:nvSpPr>
            <p:spPr bwMode="gray">
              <a:xfrm>
                <a:off x="2937" y="118"/>
                <a:ext cx="106" cy="106"/>
              </a:xfrm>
              <a:prstGeom prst="ellipse">
                <a:avLst/>
              </a:pr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85" name="Oval 223"/>
              <p:cNvSpPr>
                <a:spLocks noChangeAspect="1" noChangeArrowheads="1"/>
              </p:cNvSpPr>
              <p:nvPr/>
            </p:nvSpPr>
            <p:spPr bwMode="gray">
              <a:xfrm>
                <a:off x="2937" y="475"/>
                <a:ext cx="106" cy="106"/>
              </a:xfrm>
              <a:prstGeom prst="ellipse">
                <a:avLst/>
              </a:pr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nvGrpSpPr>
            <p:cNvPr id="277" name="Group 224"/>
            <p:cNvGrpSpPr>
              <a:grpSpLocks noChangeAspect="1"/>
            </p:cNvGrpSpPr>
            <p:nvPr/>
          </p:nvGrpSpPr>
          <p:grpSpPr bwMode="auto">
            <a:xfrm>
              <a:off x="2069" y="2943"/>
              <a:ext cx="198" cy="204"/>
              <a:chOff x="2396" y="-1399"/>
              <a:chExt cx="1159" cy="1200"/>
            </a:xfrm>
          </p:grpSpPr>
          <p:sp>
            <p:nvSpPr>
              <p:cNvPr id="278" name="Freeform 225"/>
              <p:cNvSpPr>
                <a:spLocks noChangeAspect="1"/>
              </p:cNvSpPr>
              <p:nvPr/>
            </p:nvSpPr>
            <p:spPr bwMode="gray">
              <a:xfrm>
                <a:off x="2396" y="-1399"/>
                <a:ext cx="1159" cy="1200"/>
              </a:xfrm>
              <a:custGeom>
                <a:avLst/>
                <a:gdLst>
                  <a:gd name="T0" fmla="*/ 473261 w 491"/>
                  <a:gd name="T1" fmla="*/ 195791 h 508"/>
                  <a:gd name="T2" fmla="*/ 425927 w 491"/>
                  <a:gd name="T3" fmla="*/ 126789 h 508"/>
                  <a:gd name="T4" fmla="*/ 427097 w 491"/>
                  <a:gd name="T5" fmla="*/ 125105 h 508"/>
                  <a:gd name="T6" fmla="*/ 336455 w 491"/>
                  <a:gd name="T7" fmla="*/ 45527 h 508"/>
                  <a:gd name="T8" fmla="*/ 315187 w 491"/>
                  <a:gd name="T9" fmla="*/ 48480 h 508"/>
                  <a:gd name="T10" fmla="*/ 238032 w 491"/>
                  <a:gd name="T11" fmla="*/ 0 h 508"/>
                  <a:gd name="T12" fmla="*/ 156002 w 491"/>
                  <a:gd name="T13" fmla="*/ 63243 h 508"/>
                  <a:gd name="T14" fmla="*/ 109834 w 491"/>
                  <a:gd name="T15" fmla="*/ 44646 h 508"/>
                  <a:gd name="T16" fmla="*/ 39644 w 491"/>
                  <a:gd name="T17" fmla="*/ 116204 h 508"/>
                  <a:gd name="T18" fmla="*/ 41696 w 491"/>
                  <a:gd name="T19" fmla="*/ 131733 h 508"/>
                  <a:gd name="T20" fmla="*/ 0 w 491"/>
                  <a:gd name="T21" fmla="*/ 193739 h 508"/>
                  <a:gd name="T22" fmla="*/ 40459 w 491"/>
                  <a:gd name="T23" fmla="*/ 254856 h 508"/>
                  <a:gd name="T24" fmla="*/ 39644 w 491"/>
                  <a:gd name="T25" fmla="*/ 257650 h 508"/>
                  <a:gd name="T26" fmla="*/ 20465 w 491"/>
                  <a:gd name="T27" fmla="*/ 304573 h 508"/>
                  <a:gd name="T28" fmla="*/ 48954 w 491"/>
                  <a:gd name="T29" fmla="*/ 357879 h 508"/>
                  <a:gd name="T30" fmla="*/ 238032 w 491"/>
                  <a:gd name="T31" fmla="*/ 492581 h 508"/>
                  <a:gd name="T32" fmla="*/ 436476 w 491"/>
                  <a:gd name="T33" fmla="*/ 323846 h 508"/>
                  <a:gd name="T34" fmla="*/ 456195 w 491"/>
                  <a:gd name="T35" fmla="*/ 276239 h 508"/>
                  <a:gd name="T36" fmla="*/ 449959 w 491"/>
                  <a:gd name="T37" fmla="*/ 249125 h 508"/>
                  <a:gd name="T38" fmla="*/ 473261 w 491"/>
                  <a:gd name="T39" fmla="*/ 195791 h 5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1"/>
                  <a:gd name="T61" fmla="*/ 0 h 508"/>
                  <a:gd name="T62" fmla="*/ 491 w 491"/>
                  <a:gd name="T63" fmla="*/ 508 h 5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1" h="508">
                    <a:moveTo>
                      <a:pt x="491" y="202"/>
                    </a:moveTo>
                    <a:cubicBezTo>
                      <a:pt x="491" y="169"/>
                      <a:pt x="471" y="142"/>
                      <a:pt x="442" y="131"/>
                    </a:cubicBezTo>
                    <a:cubicBezTo>
                      <a:pt x="442" y="130"/>
                      <a:pt x="443" y="129"/>
                      <a:pt x="443" y="129"/>
                    </a:cubicBezTo>
                    <a:cubicBezTo>
                      <a:pt x="443" y="84"/>
                      <a:pt x="401" y="47"/>
                      <a:pt x="349" y="47"/>
                    </a:cubicBezTo>
                    <a:cubicBezTo>
                      <a:pt x="342" y="47"/>
                      <a:pt x="334" y="49"/>
                      <a:pt x="327" y="50"/>
                    </a:cubicBezTo>
                    <a:cubicBezTo>
                      <a:pt x="312" y="21"/>
                      <a:pt x="282" y="0"/>
                      <a:pt x="247" y="0"/>
                    </a:cubicBezTo>
                    <a:cubicBezTo>
                      <a:pt x="207" y="0"/>
                      <a:pt x="173" y="28"/>
                      <a:pt x="162" y="65"/>
                    </a:cubicBezTo>
                    <a:cubicBezTo>
                      <a:pt x="149" y="54"/>
                      <a:pt x="132" y="46"/>
                      <a:pt x="114" y="46"/>
                    </a:cubicBezTo>
                    <a:cubicBezTo>
                      <a:pt x="73" y="46"/>
                      <a:pt x="41" y="79"/>
                      <a:pt x="41" y="120"/>
                    </a:cubicBezTo>
                    <a:cubicBezTo>
                      <a:pt x="41" y="125"/>
                      <a:pt x="41" y="131"/>
                      <a:pt x="43" y="136"/>
                    </a:cubicBezTo>
                    <a:cubicBezTo>
                      <a:pt x="17" y="146"/>
                      <a:pt x="0" y="171"/>
                      <a:pt x="0" y="200"/>
                    </a:cubicBezTo>
                    <a:cubicBezTo>
                      <a:pt x="0" y="228"/>
                      <a:pt x="17" y="253"/>
                      <a:pt x="42" y="263"/>
                    </a:cubicBezTo>
                    <a:cubicBezTo>
                      <a:pt x="42" y="264"/>
                      <a:pt x="41" y="265"/>
                      <a:pt x="41" y="266"/>
                    </a:cubicBezTo>
                    <a:cubicBezTo>
                      <a:pt x="29" y="278"/>
                      <a:pt x="21" y="295"/>
                      <a:pt x="21" y="314"/>
                    </a:cubicBezTo>
                    <a:cubicBezTo>
                      <a:pt x="21" y="337"/>
                      <a:pt x="33" y="357"/>
                      <a:pt x="51" y="369"/>
                    </a:cubicBezTo>
                    <a:cubicBezTo>
                      <a:pt x="80" y="450"/>
                      <a:pt x="157" y="507"/>
                      <a:pt x="247" y="508"/>
                    </a:cubicBezTo>
                    <a:cubicBezTo>
                      <a:pt x="351" y="507"/>
                      <a:pt x="436" y="432"/>
                      <a:pt x="453" y="334"/>
                    </a:cubicBezTo>
                    <a:cubicBezTo>
                      <a:pt x="466" y="321"/>
                      <a:pt x="473" y="304"/>
                      <a:pt x="473" y="285"/>
                    </a:cubicBezTo>
                    <a:cubicBezTo>
                      <a:pt x="473" y="275"/>
                      <a:pt x="471" y="266"/>
                      <a:pt x="467" y="257"/>
                    </a:cubicBezTo>
                    <a:cubicBezTo>
                      <a:pt x="482" y="243"/>
                      <a:pt x="491" y="224"/>
                      <a:pt x="491" y="202"/>
                    </a:cubicBez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79" name="Freeform 226"/>
              <p:cNvSpPr>
                <a:spLocks noChangeAspect="1" noEditPoints="1"/>
              </p:cNvSpPr>
              <p:nvPr/>
            </p:nvSpPr>
            <p:spPr bwMode="gray">
              <a:xfrm>
                <a:off x="2547" y="-1025"/>
                <a:ext cx="867" cy="765"/>
              </a:xfrm>
              <a:custGeom>
                <a:avLst/>
                <a:gdLst>
                  <a:gd name="T0" fmla="*/ 181458 w 367"/>
                  <a:gd name="T1" fmla="*/ 0 h 324"/>
                  <a:gd name="T2" fmla="*/ 11498 w 367"/>
                  <a:gd name="T3" fmla="*/ 73315 h 324"/>
                  <a:gd name="T4" fmla="*/ 0 w 367"/>
                  <a:gd name="T5" fmla="*/ 136182 h 324"/>
                  <a:gd name="T6" fmla="*/ 177473 w 367"/>
                  <a:gd name="T7" fmla="*/ 312904 h 324"/>
                  <a:gd name="T8" fmla="*/ 355980 w 367"/>
                  <a:gd name="T9" fmla="*/ 136182 h 324"/>
                  <a:gd name="T10" fmla="*/ 345392 w 367"/>
                  <a:gd name="T11" fmla="*/ 75211 h 324"/>
                  <a:gd name="T12" fmla="*/ 181458 w 367"/>
                  <a:gd name="T13" fmla="*/ 0 h 324"/>
                  <a:gd name="T14" fmla="*/ 83447 w 367"/>
                  <a:gd name="T15" fmla="*/ 200838 h 324"/>
                  <a:gd name="T16" fmla="*/ 59079 w 367"/>
                  <a:gd name="T17" fmla="*/ 176713 h 324"/>
                  <a:gd name="T18" fmla="*/ 83447 w 367"/>
                  <a:gd name="T19" fmla="*/ 153375 h 324"/>
                  <a:gd name="T20" fmla="*/ 106769 w 367"/>
                  <a:gd name="T21" fmla="*/ 176713 h 324"/>
                  <a:gd name="T22" fmla="*/ 83447 w 367"/>
                  <a:gd name="T23" fmla="*/ 200838 h 324"/>
                  <a:gd name="T24" fmla="*/ 273431 w 367"/>
                  <a:gd name="T25" fmla="*/ 200838 h 324"/>
                  <a:gd name="T26" fmla="*/ 250109 w 367"/>
                  <a:gd name="T27" fmla="*/ 176713 h 324"/>
                  <a:gd name="T28" fmla="*/ 273431 w 367"/>
                  <a:gd name="T29" fmla="*/ 153375 h 324"/>
                  <a:gd name="T30" fmla="*/ 297792 w 367"/>
                  <a:gd name="T31" fmla="*/ 176713 h 324"/>
                  <a:gd name="T32" fmla="*/ 273431 w 367"/>
                  <a:gd name="T33" fmla="*/ 200838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7"/>
                  <a:gd name="T52" fmla="*/ 0 h 324"/>
                  <a:gd name="T53" fmla="*/ 367 w 367"/>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7" h="324">
                    <a:moveTo>
                      <a:pt x="187" y="0"/>
                    </a:moveTo>
                    <a:cubicBezTo>
                      <a:pt x="105" y="0"/>
                      <a:pt x="43" y="46"/>
                      <a:pt x="12" y="76"/>
                    </a:cubicBezTo>
                    <a:cubicBezTo>
                      <a:pt x="4" y="96"/>
                      <a:pt x="0" y="118"/>
                      <a:pt x="0" y="141"/>
                    </a:cubicBezTo>
                    <a:cubicBezTo>
                      <a:pt x="0" y="242"/>
                      <a:pt x="82" y="324"/>
                      <a:pt x="183" y="324"/>
                    </a:cubicBezTo>
                    <a:cubicBezTo>
                      <a:pt x="285" y="324"/>
                      <a:pt x="367" y="242"/>
                      <a:pt x="367" y="141"/>
                    </a:cubicBezTo>
                    <a:cubicBezTo>
                      <a:pt x="367" y="119"/>
                      <a:pt x="363" y="98"/>
                      <a:pt x="356" y="78"/>
                    </a:cubicBezTo>
                    <a:cubicBezTo>
                      <a:pt x="326" y="47"/>
                      <a:pt x="267" y="0"/>
                      <a:pt x="187" y="0"/>
                    </a:cubicBezTo>
                    <a:close/>
                    <a:moveTo>
                      <a:pt x="86" y="208"/>
                    </a:moveTo>
                    <a:cubicBezTo>
                      <a:pt x="72" y="208"/>
                      <a:pt x="61" y="197"/>
                      <a:pt x="61" y="183"/>
                    </a:cubicBezTo>
                    <a:cubicBezTo>
                      <a:pt x="61" y="170"/>
                      <a:pt x="72" y="159"/>
                      <a:pt x="86" y="159"/>
                    </a:cubicBezTo>
                    <a:cubicBezTo>
                      <a:pt x="99" y="159"/>
                      <a:pt x="110" y="170"/>
                      <a:pt x="110" y="183"/>
                    </a:cubicBezTo>
                    <a:cubicBezTo>
                      <a:pt x="110" y="197"/>
                      <a:pt x="99" y="208"/>
                      <a:pt x="86" y="208"/>
                    </a:cubicBezTo>
                    <a:close/>
                    <a:moveTo>
                      <a:pt x="282" y="208"/>
                    </a:moveTo>
                    <a:cubicBezTo>
                      <a:pt x="269" y="208"/>
                      <a:pt x="258" y="197"/>
                      <a:pt x="258" y="183"/>
                    </a:cubicBezTo>
                    <a:cubicBezTo>
                      <a:pt x="258" y="170"/>
                      <a:pt x="269" y="159"/>
                      <a:pt x="282" y="159"/>
                    </a:cubicBezTo>
                    <a:cubicBezTo>
                      <a:pt x="296" y="159"/>
                      <a:pt x="307" y="170"/>
                      <a:pt x="307" y="183"/>
                    </a:cubicBezTo>
                    <a:cubicBezTo>
                      <a:pt x="307" y="197"/>
                      <a:pt x="296" y="208"/>
                      <a:pt x="282" y="208"/>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80" name="Freeform 227"/>
              <p:cNvSpPr>
                <a:spLocks noChangeAspect="1"/>
              </p:cNvSpPr>
              <p:nvPr/>
            </p:nvSpPr>
            <p:spPr bwMode="gray">
              <a:xfrm>
                <a:off x="2445" y="-1139"/>
                <a:ext cx="482" cy="262"/>
              </a:xfrm>
              <a:custGeom>
                <a:avLst/>
                <a:gdLst>
                  <a:gd name="T0" fmla="*/ 26300 w 204"/>
                  <a:gd name="T1" fmla="*/ 106896 h 111"/>
                  <a:gd name="T2" fmla="*/ 37024 w 204"/>
                  <a:gd name="T3" fmla="*/ 43239 h 111"/>
                  <a:gd name="T4" fmla="*/ 198142 w 204"/>
                  <a:gd name="T5" fmla="*/ 21973 h 111"/>
                  <a:gd name="T6" fmla="*/ 26300 w 204"/>
                  <a:gd name="T7" fmla="*/ 106896 h 111"/>
                  <a:gd name="T8" fmla="*/ 0 60000 65536"/>
                  <a:gd name="T9" fmla="*/ 0 60000 65536"/>
                  <a:gd name="T10" fmla="*/ 0 60000 65536"/>
                  <a:gd name="T11" fmla="*/ 0 60000 65536"/>
                  <a:gd name="T12" fmla="*/ 0 w 204"/>
                  <a:gd name="T13" fmla="*/ 0 h 111"/>
                  <a:gd name="T14" fmla="*/ 204 w 204"/>
                  <a:gd name="T15" fmla="*/ 111 h 111"/>
                </a:gdLst>
                <a:ahLst/>
                <a:cxnLst>
                  <a:cxn ang="T8">
                    <a:pos x="T0" y="T1"/>
                  </a:cxn>
                  <a:cxn ang="T9">
                    <a:pos x="T2" y="T3"/>
                  </a:cxn>
                  <a:cxn ang="T10">
                    <a:pos x="T4" y="T5"/>
                  </a:cxn>
                  <a:cxn ang="T11">
                    <a:pos x="T6" y="T7"/>
                  </a:cxn>
                </a:cxnLst>
                <a:rect l="T12" t="T13" r="T14" b="T15"/>
                <a:pathLst>
                  <a:path w="204" h="111">
                    <a:moveTo>
                      <a:pt x="27" y="111"/>
                    </a:moveTo>
                    <a:cubicBezTo>
                      <a:pt x="0" y="91"/>
                      <a:pt x="18" y="63"/>
                      <a:pt x="38" y="45"/>
                    </a:cubicBezTo>
                    <a:cubicBezTo>
                      <a:pt x="71" y="14"/>
                      <a:pt x="160" y="0"/>
                      <a:pt x="204" y="23"/>
                    </a:cubicBezTo>
                    <a:cubicBezTo>
                      <a:pt x="120" y="40"/>
                      <a:pt x="60" y="56"/>
                      <a:pt x="27" y="111"/>
                    </a:cubicBezTo>
                    <a:close/>
                  </a:path>
                </a:pathLst>
              </a:custGeom>
              <a:solidFill>
                <a:srgbClr val="ACAC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sp>
            <p:nvSpPr>
              <p:cNvPr id="281" name="Freeform 228"/>
              <p:cNvSpPr>
                <a:spLocks noChangeAspect="1"/>
              </p:cNvSpPr>
              <p:nvPr/>
            </p:nvSpPr>
            <p:spPr bwMode="gray">
              <a:xfrm>
                <a:off x="2922" y="-1347"/>
                <a:ext cx="473" cy="286"/>
              </a:xfrm>
              <a:custGeom>
                <a:avLst/>
                <a:gdLst>
                  <a:gd name="T0" fmla="*/ 180073 w 200"/>
                  <a:gd name="T1" fmla="*/ 117882 h 121"/>
                  <a:gd name="T2" fmla="*/ 160614 w 200"/>
                  <a:gd name="T3" fmla="*/ 66489 h 121"/>
                  <a:gd name="T4" fmla="*/ 81153 w 200"/>
                  <a:gd name="T5" fmla="*/ 58587 h 121"/>
                  <a:gd name="T6" fmla="*/ 0 w 200"/>
                  <a:gd name="T7" fmla="*/ 13577 h 121"/>
                  <a:gd name="T8" fmla="*/ 43045 w 200"/>
                  <a:gd name="T9" fmla="*/ 105127 h 121"/>
                  <a:gd name="T10" fmla="*/ 180073 w 200"/>
                  <a:gd name="T11" fmla="*/ 117882 h 121"/>
                  <a:gd name="T12" fmla="*/ 0 60000 65536"/>
                  <a:gd name="T13" fmla="*/ 0 60000 65536"/>
                  <a:gd name="T14" fmla="*/ 0 60000 65536"/>
                  <a:gd name="T15" fmla="*/ 0 60000 65536"/>
                  <a:gd name="T16" fmla="*/ 0 60000 65536"/>
                  <a:gd name="T17" fmla="*/ 0 60000 65536"/>
                  <a:gd name="T18" fmla="*/ 0 w 200"/>
                  <a:gd name="T19" fmla="*/ 0 h 121"/>
                  <a:gd name="T20" fmla="*/ 200 w 200"/>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200" h="121">
                    <a:moveTo>
                      <a:pt x="184" y="121"/>
                    </a:moveTo>
                    <a:cubicBezTo>
                      <a:pt x="184" y="121"/>
                      <a:pt x="200" y="97"/>
                      <a:pt x="164" y="68"/>
                    </a:cubicBezTo>
                    <a:cubicBezTo>
                      <a:pt x="140" y="48"/>
                      <a:pt x="108" y="53"/>
                      <a:pt x="83" y="60"/>
                    </a:cubicBezTo>
                    <a:cubicBezTo>
                      <a:pt x="73" y="30"/>
                      <a:pt x="45" y="0"/>
                      <a:pt x="0" y="14"/>
                    </a:cubicBezTo>
                    <a:cubicBezTo>
                      <a:pt x="26" y="21"/>
                      <a:pt x="71" y="46"/>
                      <a:pt x="44" y="108"/>
                    </a:cubicBezTo>
                    <a:cubicBezTo>
                      <a:pt x="139" y="87"/>
                      <a:pt x="184" y="121"/>
                      <a:pt x="184" y="121"/>
                    </a:cubicBezTo>
                    <a:close/>
                  </a:path>
                </a:pathLst>
              </a:custGeom>
              <a:solidFill>
                <a:srgbClr val="ACACA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ja-JP" altLang="en-US" sz="1400" smtClean="0">
                  <a:solidFill>
                    <a:srgbClr val="000000"/>
                  </a:solidFill>
                  <a:latin typeface="ＭＳ Ｐゴシック" charset="-128"/>
                  <a:ea typeface="ＭＳ Ｐゴシック" charset="-128"/>
                </a:endParaRPr>
              </a:p>
            </p:txBody>
          </p:sp>
        </p:grpSp>
      </p:grpSp>
      <p:sp>
        <p:nvSpPr>
          <p:cNvPr id="287" name="角丸四角形 100"/>
          <p:cNvSpPr>
            <a:spLocks noChangeArrowheads="1"/>
          </p:cNvSpPr>
          <p:nvPr/>
        </p:nvSpPr>
        <p:spPr bwMode="auto">
          <a:xfrm>
            <a:off x="1244611" y="5804290"/>
            <a:ext cx="1198563" cy="241300"/>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lstStyle/>
          <a:p>
            <a:pPr algn="ctr"/>
            <a:r>
              <a:rPr lang="en-US" altLang="ja-JP" sz="1000" smtClean="0">
                <a:solidFill>
                  <a:srgbClr val="000000"/>
                </a:solidFill>
                <a:latin typeface="ＭＳ Ｐゴシック" charset="-128"/>
                <a:ea typeface="ＭＳ Ｐゴシック" charset="-128"/>
              </a:rPr>
              <a:t>NDB</a:t>
            </a:r>
            <a:endParaRPr lang="ja-JP" altLang="en-US" sz="1000" smtClean="0">
              <a:solidFill>
                <a:srgbClr val="000000"/>
              </a:solidFill>
              <a:latin typeface="ＭＳ Ｐゴシック" charset="-128"/>
              <a:ea typeface="ＭＳ Ｐゴシック" charset="-128"/>
            </a:endParaRPr>
          </a:p>
        </p:txBody>
      </p:sp>
      <p:sp>
        <p:nvSpPr>
          <p:cNvPr id="288" name="左中かっこ 95"/>
          <p:cNvSpPr>
            <a:spLocks/>
          </p:cNvSpPr>
          <p:nvPr/>
        </p:nvSpPr>
        <p:spPr bwMode="auto">
          <a:xfrm>
            <a:off x="3490925" y="6020212"/>
            <a:ext cx="84137" cy="174625"/>
          </a:xfrm>
          <a:prstGeom prst="leftBrace">
            <a:avLst>
              <a:gd name="adj1" fmla="val 24137"/>
              <a:gd name="adj2" fmla="val 50000"/>
            </a:avLst>
          </a:prstGeom>
          <a:noFill/>
          <a:ln w="9525"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lstStyle/>
          <a:p>
            <a:endParaRPr lang="ja-JP" altLang="en-US" sz="1100" smtClean="0">
              <a:solidFill>
                <a:srgbClr val="000000"/>
              </a:solidFill>
              <a:latin typeface="Arial" charset="0"/>
              <a:ea typeface="ＭＳ Ｐゴシック" charset="-128"/>
            </a:endParaRPr>
          </a:p>
        </p:txBody>
      </p:sp>
      <p:cxnSp>
        <p:nvCxnSpPr>
          <p:cNvPr id="289" name="カギ線コネクタ 284"/>
          <p:cNvCxnSpPr>
            <a:cxnSpLocks noChangeShapeType="1"/>
            <a:stCxn id="287" idx="3"/>
            <a:endCxn id="288" idx="1"/>
          </p:cNvCxnSpPr>
          <p:nvPr/>
        </p:nvCxnSpPr>
        <p:spPr bwMode="auto">
          <a:xfrm>
            <a:off x="2443163" y="5924940"/>
            <a:ext cx="1047750" cy="182562"/>
          </a:xfrm>
          <a:prstGeom prst="bentConnector3">
            <a:avLst>
              <a:gd name="adj1" fmla="val 50000"/>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sp>
        <p:nvSpPr>
          <p:cNvPr id="290" name="角丸四角形 100"/>
          <p:cNvSpPr>
            <a:spLocks noChangeArrowheads="1"/>
          </p:cNvSpPr>
          <p:nvPr/>
        </p:nvSpPr>
        <p:spPr bwMode="auto">
          <a:xfrm>
            <a:off x="1254136" y="6107524"/>
            <a:ext cx="1198563" cy="258763"/>
          </a:xfrm>
          <a:prstGeom prst="roundRect">
            <a:avLst>
              <a:gd name="adj" fmla="val 16667"/>
            </a:avLst>
          </a:prstGeom>
          <a:noFill/>
          <a:ln w="6350"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nchor="ctr"/>
          <a:lstStyle/>
          <a:p>
            <a:pPr algn="ctr"/>
            <a:r>
              <a:rPr lang="ja-JP" altLang="en-US" sz="1000" smtClean="0">
                <a:solidFill>
                  <a:srgbClr val="000000"/>
                </a:solidFill>
                <a:latin typeface="ＭＳ Ｐゴシック" charset="-128"/>
                <a:ea typeface="ＭＳ Ｐゴシック" charset="-128"/>
              </a:rPr>
              <a:t>調査研究等</a:t>
            </a:r>
          </a:p>
        </p:txBody>
      </p:sp>
      <p:sp>
        <p:nvSpPr>
          <p:cNvPr id="291" name="左中かっこ 95"/>
          <p:cNvSpPr>
            <a:spLocks/>
          </p:cNvSpPr>
          <p:nvPr/>
        </p:nvSpPr>
        <p:spPr bwMode="auto">
          <a:xfrm>
            <a:off x="3500449" y="6278974"/>
            <a:ext cx="84137" cy="174625"/>
          </a:xfrm>
          <a:prstGeom prst="leftBrace">
            <a:avLst>
              <a:gd name="adj1" fmla="val 24137"/>
              <a:gd name="adj2" fmla="val 50000"/>
            </a:avLst>
          </a:prstGeom>
          <a:noFill/>
          <a:ln w="9525" algn="ctr">
            <a:solidFill>
              <a:srgbClr val="7E7E7E"/>
            </a:solidFill>
            <a:round/>
            <a:headEnd/>
            <a:tailEnd/>
          </a:ln>
          <a:extLst>
            <a:ext uri="{909E8E84-426E-40DD-AFC4-6F175D3DCCD1}">
              <a14:hiddenFill xmlns:a14="http://schemas.microsoft.com/office/drawing/2010/main" xmlns="">
                <a:solidFill>
                  <a:srgbClr val="FFFFFF"/>
                </a:solidFill>
              </a14:hiddenFill>
            </a:ext>
          </a:extLst>
        </p:spPr>
        <p:txBody>
          <a:bodyPr lIns="90000" tIns="46800" rIns="90000" bIns="46800"/>
          <a:lstStyle/>
          <a:p>
            <a:endParaRPr lang="ja-JP" altLang="en-US" sz="1100" smtClean="0">
              <a:solidFill>
                <a:srgbClr val="000000"/>
              </a:solidFill>
              <a:latin typeface="Arial" charset="0"/>
              <a:ea typeface="ＭＳ Ｐゴシック" charset="-128"/>
            </a:endParaRPr>
          </a:p>
        </p:txBody>
      </p:sp>
      <p:cxnSp>
        <p:nvCxnSpPr>
          <p:cNvPr id="292" name="カギ線コネクタ 284"/>
          <p:cNvCxnSpPr>
            <a:cxnSpLocks noChangeShapeType="1"/>
            <a:stCxn id="290" idx="3"/>
            <a:endCxn id="291" idx="1"/>
          </p:cNvCxnSpPr>
          <p:nvPr/>
        </p:nvCxnSpPr>
        <p:spPr bwMode="auto">
          <a:xfrm>
            <a:off x="2452689" y="6236112"/>
            <a:ext cx="1047750" cy="130175"/>
          </a:xfrm>
          <a:prstGeom prst="bentConnector3">
            <a:avLst>
              <a:gd name="adj1" fmla="val 50000"/>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grpSp>
        <p:nvGrpSpPr>
          <p:cNvPr id="293" name="グループ化 4"/>
          <p:cNvGrpSpPr>
            <a:grpSpLocks/>
          </p:cNvGrpSpPr>
          <p:nvPr/>
        </p:nvGrpSpPr>
        <p:grpSpPr bwMode="auto">
          <a:xfrm flipV="1">
            <a:off x="411218" y="3996135"/>
            <a:ext cx="826910" cy="2238374"/>
            <a:chOff x="415925" y="3208435"/>
            <a:chExt cx="817563" cy="599854"/>
          </a:xfrm>
        </p:grpSpPr>
        <p:cxnSp>
          <p:nvCxnSpPr>
            <p:cNvPr id="294" name="直線矢印コネクタ 87"/>
            <p:cNvCxnSpPr>
              <a:cxnSpLocks noChangeShapeType="1"/>
            </p:cNvCxnSpPr>
            <p:nvPr/>
          </p:nvCxnSpPr>
          <p:spPr bwMode="auto">
            <a:xfrm>
              <a:off x="415925" y="3212976"/>
              <a:ext cx="817563" cy="0"/>
            </a:xfrm>
            <a:prstGeom prst="straightConnector1">
              <a:avLst/>
            </a:prstGeom>
            <a:noFill/>
            <a:ln w="9525" algn="ctr">
              <a:solidFill>
                <a:srgbClr val="7E7E7E"/>
              </a:solidFill>
              <a:round/>
              <a:headEnd/>
              <a:tailEnd type="arrow" w="med" len="med"/>
            </a:ln>
            <a:extLst>
              <a:ext uri="{909E8E84-426E-40DD-AFC4-6F175D3DCCD1}">
                <a14:hiddenFill xmlns:a14="http://schemas.microsoft.com/office/drawing/2010/main" xmlns="">
                  <a:noFill/>
                </a14:hiddenFill>
              </a:ext>
            </a:extLst>
          </p:spPr>
        </p:cxnSp>
        <p:cxnSp>
          <p:nvCxnSpPr>
            <p:cNvPr id="295" name="直線矢印コネクタ 89"/>
            <p:cNvCxnSpPr>
              <a:cxnSpLocks noChangeShapeType="1"/>
            </p:cNvCxnSpPr>
            <p:nvPr/>
          </p:nvCxnSpPr>
          <p:spPr bwMode="auto">
            <a:xfrm>
              <a:off x="422275" y="3208435"/>
              <a:ext cx="0" cy="599854"/>
            </a:xfrm>
            <a:prstGeom prst="straightConnector1">
              <a:avLst/>
            </a:prstGeom>
            <a:noFill/>
            <a:ln w="9525" algn="ctr">
              <a:solidFill>
                <a:srgbClr val="7E7E7E"/>
              </a:solidFill>
              <a:round/>
              <a:headEnd/>
              <a:tailEnd/>
            </a:ln>
            <a:extLst>
              <a:ext uri="{909E8E84-426E-40DD-AFC4-6F175D3DCCD1}">
                <a14:hiddenFill xmlns:a14="http://schemas.microsoft.com/office/drawing/2010/main" xmlns="">
                  <a:noFill/>
                </a14:hiddenFill>
              </a:ext>
            </a:extLst>
          </p:spPr>
        </p:cxnSp>
      </p:grpSp>
      <p:sp>
        <p:nvSpPr>
          <p:cNvPr id="286" name="テキスト ボックス 136"/>
          <p:cNvSpPr txBox="1">
            <a:spLocks noChangeArrowheads="1"/>
          </p:cNvSpPr>
          <p:nvPr/>
        </p:nvSpPr>
        <p:spPr bwMode="auto">
          <a:xfrm>
            <a:off x="84636" y="488298"/>
            <a:ext cx="9716200" cy="492443"/>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indent="0">
              <a:defRPr/>
            </a:pPr>
            <a:r>
              <a:rPr lang="ja-JP" altLang="en-US" sz="1300" b="1" kern="0" dirty="0" smtClean="0">
                <a:solidFill>
                  <a:prstClr val="black"/>
                </a:solidFill>
                <a:latin typeface="ＭＳ Ｐゴシック"/>
              </a:rPr>
              <a:t>地域包括ケアシステムの構築に向けて、</a:t>
            </a:r>
            <a:r>
              <a:rPr lang="ja-JP" altLang="ja-JP" sz="1300" b="1" kern="0" dirty="0" smtClean="0">
                <a:solidFill>
                  <a:prstClr val="black"/>
                </a:solidFill>
                <a:latin typeface="ＭＳ Ｐゴシック"/>
              </a:rPr>
              <a:t>住民</a:t>
            </a:r>
            <a:r>
              <a:rPr lang="ja-JP" altLang="ja-JP" sz="1300" b="1" kern="0" dirty="0">
                <a:solidFill>
                  <a:prstClr val="black"/>
                </a:solidFill>
                <a:latin typeface="ＭＳ Ｐゴシック"/>
              </a:rPr>
              <a:t>も含めて、地域別の特徴や課題、取組等を客観的かつ容易に把握できるように、介護・医療関連情報を共有（「見える化」）するためのシステムの構築等を推進する</a:t>
            </a:r>
            <a:r>
              <a:rPr lang="ja-JP" altLang="ja-JP" sz="1300" b="1" kern="0" dirty="0" smtClean="0">
                <a:solidFill>
                  <a:prstClr val="black"/>
                </a:solidFill>
                <a:latin typeface="ＭＳ Ｐゴシック"/>
              </a:rPr>
              <a:t>。</a:t>
            </a:r>
            <a:endParaRPr lang="en-US" altLang="ja-JP" sz="1300" b="1" kern="0" dirty="0">
              <a:solidFill>
                <a:prstClr val="black"/>
              </a:solidFill>
              <a:latin typeface="ＭＳ Ｐゴシック"/>
            </a:endParaRPr>
          </a:p>
        </p:txBody>
      </p:sp>
      <p:sp>
        <p:nvSpPr>
          <p:cNvPr id="297" name="正方形/長方形 296"/>
          <p:cNvSpPr/>
          <p:nvPr/>
        </p:nvSpPr>
        <p:spPr>
          <a:xfrm>
            <a:off x="0" y="-27382"/>
            <a:ext cx="9910764" cy="45918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000" b="1" dirty="0" smtClean="0">
                <a:solidFill>
                  <a:prstClr val="white"/>
                </a:solidFill>
                <a:latin typeface="HG丸ｺﾞｼｯｸM-PRO" pitchFamily="50" charset="-128"/>
                <a:ea typeface="HG丸ｺﾞｼｯｸM-PRO" pitchFamily="50" charset="-128"/>
              </a:rPr>
              <a:t>介護・医療関連情報の「見える化」の推進（イメージ）</a:t>
            </a:r>
          </a:p>
        </p:txBody>
      </p:sp>
      <p:graphicFrame>
        <p:nvGraphicFramePr>
          <p:cNvPr id="64" name="Group 320"/>
          <p:cNvGraphicFramePr>
            <a:graphicFrameLocks noGrp="1"/>
          </p:cNvGraphicFramePr>
          <p:nvPr>
            <p:extLst>
              <p:ext uri="{D42A27DB-BD31-4B8C-83A1-F6EECF244321}">
                <p14:modId xmlns:p14="http://schemas.microsoft.com/office/powerpoint/2010/main" xmlns="" val="4089202166"/>
              </p:ext>
            </p:extLst>
          </p:nvPr>
        </p:nvGraphicFramePr>
        <p:xfrm>
          <a:off x="3081346" y="1602177"/>
          <a:ext cx="3167062" cy="2700880"/>
        </p:xfrm>
        <a:graphic>
          <a:graphicData uri="http://schemas.openxmlformats.org/drawingml/2006/table">
            <a:tbl>
              <a:tblPr/>
              <a:tblGrid>
                <a:gridCol w="647518"/>
                <a:gridCol w="2519544"/>
              </a:tblGrid>
              <a:tr h="22436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FFFFFF"/>
                          </a:solidFill>
                          <a:effectLst/>
                          <a:latin typeface="ＭＳ Ｐゴシック" pitchFamily="50" charset="-128"/>
                          <a:ea typeface="ＭＳ Ｐゴシック" pitchFamily="50" charset="-128"/>
                        </a:rPr>
                        <a:t>　システム機能</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7E7E7E"/>
                    </a:solidFill>
                  </a:tcPr>
                </a:tc>
                <a:tc hMerge="1">
                  <a:txBody>
                    <a:bodyPr/>
                    <a:lstStyle/>
                    <a:p>
                      <a:endParaRPr kumimoji="1" lang="ja-JP" altLang="en-US"/>
                    </a:p>
                  </a:txBody>
                  <a:tcPr/>
                </a:tc>
              </a:tr>
              <a:tr h="224367">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現状分析</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現状分析・課題抽出に有効な指標群を随時自動的に算出・提供</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指標群の解釈・課題抽出のポイント等の助言</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日常よく活用する指標群等の保存</a:t>
                      </a:r>
                      <a:endParaRPr kumimoji="0"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地域資源の位置情報・基本情報の提供</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rPr>
                        <a:t>GIS</a:t>
                      </a:r>
                      <a:r>
                        <a:rPr kumimoji="0"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・グラフ等によって直感的に分析</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施策検討</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ベストプラクティス事例等を検索・閲覧</a:t>
                      </a:r>
                      <a:endParaRPr kumimoji="0"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サービス見込み量、保険料等の将来推計</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将来推計の考え方、適切に推計するための留意点等の助言　</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r h="2243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実行管理</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rPr>
                        <a:t>計画値と実績値の乖離状況の管理、地域間比較等の分析</a:t>
                      </a:r>
                    </a:p>
                  </a:txBody>
                  <a:tcPr marL="36000" marR="36000" marT="35984" marB="35984" anchor="ctr" horzOverflow="overflow">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chemeClr val="bg1"/>
                    </a:solidFill>
                  </a:tcPr>
                </a:tc>
              </a:tr>
            </a:tbl>
          </a:graphicData>
        </a:graphic>
      </p:graphicFrame>
      <p:sp>
        <p:nvSpPr>
          <p:cNvPr id="68" name="二等辺三角形 96"/>
          <p:cNvSpPr>
            <a:spLocks noChangeArrowheads="1"/>
          </p:cNvSpPr>
          <p:nvPr/>
        </p:nvSpPr>
        <p:spPr bwMode="auto">
          <a:xfrm>
            <a:off x="4383097" y="4246612"/>
            <a:ext cx="1433512" cy="190500"/>
          </a:xfrm>
          <a:prstGeom prst="triangle">
            <a:avLst>
              <a:gd name="adj" fmla="val 50000"/>
            </a:avLst>
          </a:prstGeom>
          <a:solidFill>
            <a:srgbClr val="C89E28"/>
          </a:solidFill>
          <a:ln w="9525" algn="ctr">
            <a:solidFill>
              <a:srgbClr val="FFFFFF"/>
            </a:solidFill>
            <a:round/>
            <a:headEnd/>
            <a:tailEnd/>
          </a:ln>
        </p:spPr>
        <p:txBody>
          <a:bodyPr lIns="0" tIns="0" rIns="0" bIns="0" anchor="ctr"/>
          <a:lstStyle/>
          <a:p>
            <a:pPr algn="ctr" fontAlgn="b">
              <a:buFont typeface="Wingdings" pitchFamily="2" charset="2"/>
              <a:buNone/>
            </a:pPr>
            <a:endParaRPr lang="ja-JP" altLang="en-US" sz="1400" smtClean="0">
              <a:solidFill>
                <a:srgbClr val="000000"/>
              </a:solidFill>
              <a:latin typeface="ＭＳ Ｐゴシック" charset="-128"/>
              <a:ea typeface="ＭＳ Ｐゴシック" charset="-128"/>
            </a:endParaRPr>
          </a:p>
        </p:txBody>
      </p:sp>
      <p:sp>
        <p:nvSpPr>
          <p:cNvPr id="296" name="スライド番号プレースホルダー 3"/>
          <p:cNvSpPr>
            <a:spLocks noGrp="1"/>
          </p:cNvSpPr>
          <p:nvPr>
            <p:ph type="sldNum" sz="quarter" idx="12"/>
          </p:nvPr>
        </p:nvSpPr>
        <p:spPr>
          <a:xfrm>
            <a:off x="7594600" y="6492992"/>
            <a:ext cx="2311400" cy="365125"/>
          </a:xfrm>
        </p:spPr>
        <p:txBody>
          <a:bodyPr/>
          <a:lstStyle/>
          <a:p>
            <a:fld id="{D2D8002D-B5B0-4BAC-B1F6-782DDCCE6D9C}" type="slidenum">
              <a:rPr lang="ja-JP" altLang="en-US" smtClean="0">
                <a:solidFill>
                  <a:prstClr val="black">
                    <a:tint val="75000"/>
                  </a:prstClr>
                </a:solidFill>
              </a:rPr>
              <a:pPr/>
              <a:t>52</a:t>
            </a:fld>
            <a:endParaRPr lang="ja-JP" altLang="en-US" dirty="0">
              <a:solidFill>
                <a:prstClr val="black">
                  <a:tint val="75000"/>
                </a:prstClr>
              </a:solidFill>
            </a:endParaRPr>
          </a:p>
        </p:txBody>
      </p:sp>
    </p:spTree>
    <p:extLst>
      <p:ext uri="{BB962C8B-B14F-4D97-AF65-F5344CB8AC3E}">
        <p14:creationId xmlns:p14="http://schemas.microsoft.com/office/powerpoint/2010/main" xmlns="" val="19707672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136"/>
          <p:cNvSpPr txBox="1">
            <a:spLocks noChangeArrowheads="1"/>
          </p:cNvSpPr>
          <p:nvPr/>
        </p:nvSpPr>
        <p:spPr bwMode="auto">
          <a:xfrm>
            <a:off x="77791" y="525464"/>
            <a:ext cx="9712325" cy="6143625"/>
          </a:xfrm>
          <a:prstGeom prst="rect">
            <a:avLst/>
          </a:prstGeom>
          <a:solidFill>
            <a:srgbClr val="C0504D">
              <a:lumMod val="20000"/>
              <a:lumOff val="80000"/>
              <a:alpha val="89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defRPr/>
            </a:pPr>
            <a:endParaRPr lang="en-US" altLang="ja-JP" b="1" kern="0" dirty="0">
              <a:solidFill>
                <a:prstClr val="black"/>
              </a:solidFill>
              <a:latin typeface="ＭＳ Ｐゴシック"/>
            </a:endParaRPr>
          </a:p>
        </p:txBody>
      </p:sp>
      <p:sp>
        <p:nvSpPr>
          <p:cNvPr id="13" name="正方形/長方形 12"/>
          <p:cNvSpPr/>
          <p:nvPr/>
        </p:nvSpPr>
        <p:spPr>
          <a:xfrm>
            <a:off x="-15552" y="-7938"/>
            <a:ext cx="99060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fontAlgn="auto">
              <a:spcBef>
                <a:spcPts val="0"/>
              </a:spcBef>
              <a:spcAft>
                <a:spcPts val="0"/>
              </a:spcAft>
              <a:defRPr/>
            </a:pPr>
            <a:r>
              <a:rPr lang="ja-JP" altLang="en-US" sz="2400" b="1" dirty="0" smtClean="0">
                <a:solidFill>
                  <a:schemeClr val="tx1"/>
                </a:solidFill>
                <a:latin typeface="HG丸ｺﾞｼｯｸM-PRO" pitchFamily="50" charset="-128"/>
                <a:ea typeface="HG丸ｺﾞｼｯｸM-PRO" pitchFamily="50" charset="-128"/>
              </a:rPr>
              <a:t>地域包括ケア「見える化」システム（プロトタイプ）①</a:t>
            </a:r>
            <a:endParaRPr lang="ja-JP" altLang="en-US" sz="2400" b="1" dirty="0">
              <a:solidFill>
                <a:schemeClr val="tx1"/>
              </a:solidFill>
              <a:latin typeface="HG丸ｺﾞｼｯｸM-PRO" pitchFamily="50" charset="-128"/>
              <a:ea typeface="HG丸ｺﾞｼｯｸM-PRO" pitchFamily="50" charset="-128"/>
            </a:endParaRPr>
          </a:p>
        </p:txBody>
      </p:sp>
      <p:sp>
        <p:nvSpPr>
          <p:cNvPr id="138244" name="テキスト ボックス 4"/>
          <p:cNvSpPr txBox="1">
            <a:spLocks noChangeArrowheads="1"/>
          </p:cNvSpPr>
          <p:nvPr/>
        </p:nvSpPr>
        <p:spPr bwMode="auto">
          <a:xfrm>
            <a:off x="7220134" y="944136"/>
            <a:ext cx="2569986" cy="5509200"/>
          </a:xfrm>
          <a:prstGeom prst="rect">
            <a:avLst/>
          </a:prstGeom>
          <a:noFill/>
          <a:ln w="9525">
            <a:noFill/>
            <a:miter lim="800000"/>
            <a:headEnd/>
            <a:tailEnd/>
          </a:ln>
        </p:spPr>
        <p:txBody>
          <a:bodyPr wrap="square">
            <a:spAutoFit/>
          </a:bodyPr>
          <a:lstStyle/>
          <a:p>
            <a:pPr indent="-457200" defTabSz="912813"/>
            <a:r>
              <a:rPr lang="ja-JP" altLang="en-US" sz="1600" dirty="0" smtClean="0">
                <a:solidFill>
                  <a:srgbClr val="000000"/>
                </a:solidFill>
                <a:latin typeface="HG丸ｺﾞｼｯｸM-PRO" pitchFamily="50" charset="-128"/>
                <a:ea typeface="HG丸ｺﾞｼｯｸM-PRO" pitchFamily="50" charset="-128"/>
              </a:rPr>
              <a:t>○国が登録するデータを</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基にして、保険者は</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データの準備等の負担</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なく、都道府県・保険</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者間比較をしながら介</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護保険事業の現状分析</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を直感的に実施する</a:t>
            </a:r>
            <a:r>
              <a:rPr lang="ja-JP" altLang="en-US" sz="1600" dirty="0" err="1" smtClean="0">
                <a:solidFill>
                  <a:srgbClr val="000000"/>
                </a:solidFill>
                <a:latin typeface="HG丸ｺﾞｼｯｸM-PRO" pitchFamily="50" charset="-128"/>
                <a:ea typeface="HG丸ｺﾞｼｯｸM-PRO" pitchFamily="50" charset="-128"/>
              </a:rPr>
              <a:t>こ</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とが可能である。</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smtClean="0">
                <a:solidFill>
                  <a:srgbClr val="000000"/>
                </a:solidFill>
                <a:latin typeface="HG丸ｺﾞｼｯｸM-PRO" pitchFamily="50" charset="-128"/>
                <a:ea typeface="HG丸ｺﾞｼｯｸM-PRO" pitchFamily="50" charset="-128"/>
              </a:rPr>
              <a:t>○保険者が日常生活圏域</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に関する情報を別途登</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録すれば日常生活圏域</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別の分析も可能である。</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endParaRPr lang="en-US" altLang="ja-JP" sz="1600" dirty="0">
              <a:solidFill>
                <a:srgbClr val="000000"/>
              </a:solidFill>
              <a:latin typeface="HG丸ｺﾞｼｯｸM-PRO" pitchFamily="50" charset="-128"/>
              <a:ea typeface="HG丸ｺﾞｼｯｸM-PRO" pitchFamily="50" charset="-128"/>
            </a:endParaRPr>
          </a:p>
          <a:p>
            <a:pPr indent="-457200" defTabSz="912813"/>
            <a:r>
              <a:rPr lang="ja-JP" altLang="en-US" sz="1600" dirty="0" smtClean="0">
                <a:solidFill>
                  <a:srgbClr val="000000"/>
                </a:solidFill>
                <a:latin typeface="HG丸ｺﾞｼｯｸM-PRO" pitchFamily="50" charset="-128"/>
                <a:ea typeface="HG丸ｺﾞｼｯｸM-PRO" pitchFamily="50" charset="-128"/>
              </a:rPr>
              <a:t>○地域包括ケアシステム</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の構築に向けた他の保</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険者等の取組を検索・</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閲覧が可能であり、現</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状分析に基づいて取り</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組むべき施策等の情報</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を得ることが可能で</a:t>
            </a:r>
            <a:r>
              <a:rPr lang="ja-JP" altLang="en-US" sz="1600" dirty="0" err="1" smtClean="0">
                <a:solidFill>
                  <a:srgbClr val="000000"/>
                </a:solidFill>
                <a:latin typeface="HG丸ｺﾞｼｯｸM-PRO" pitchFamily="50" charset="-128"/>
                <a:ea typeface="HG丸ｺﾞｼｯｸM-PRO" pitchFamily="50" charset="-128"/>
              </a:rPr>
              <a:t>あ</a:t>
            </a:r>
            <a:endParaRPr lang="en-US" altLang="ja-JP" sz="1600" dirty="0" smtClean="0">
              <a:solidFill>
                <a:srgbClr val="000000"/>
              </a:solidFill>
              <a:latin typeface="HG丸ｺﾞｼｯｸM-PRO" pitchFamily="50" charset="-128"/>
              <a:ea typeface="HG丸ｺﾞｼｯｸM-PRO" pitchFamily="50" charset="-128"/>
            </a:endParaRPr>
          </a:p>
          <a:p>
            <a:pPr indent="-457200"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る。</a:t>
            </a:r>
            <a:endParaRPr lang="ja-JP" altLang="ja-JP" sz="1600" dirty="0">
              <a:solidFill>
                <a:srgbClr val="000000"/>
              </a:solidFill>
              <a:latin typeface="HG丸ｺﾞｼｯｸM-PRO" pitchFamily="50" charset="-128"/>
              <a:ea typeface="HG丸ｺﾞｼｯｸM-PRO" pitchFamily="50" charset="-128"/>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3714" y="548684"/>
            <a:ext cx="6992612" cy="60147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スライド番号プレースホルダー 3"/>
          <p:cNvSpPr>
            <a:spLocks noGrp="1"/>
          </p:cNvSpPr>
          <p:nvPr>
            <p:ph type="sldNum" sz="quarter" idx="12"/>
          </p:nvPr>
        </p:nvSpPr>
        <p:spPr>
          <a:xfrm>
            <a:off x="7594600" y="6492992"/>
            <a:ext cx="2311400" cy="365125"/>
          </a:xfrm>
        </p:spPr>
        <p:txBody>
          <a:bodyPr/>
          <a:lstStyle/>
          <a:p>
            <a:fld id="{D2D8002D-B5B0-4BAC-B1F6-782DDCCE6D9C}" type="slidenum">
              <a:rPr lang="ja-JP" altLang="en-US" smtClean="0">
                <a:solidFill>
                  <a:prstClr val="black">
                    <a:tint val="75000"/>
                  </a:prstClr>
                </a:solidFill>
              </a:rPr>
              <a:pPr/>
              <a:t>53</a:t>
            </a:fld>
            <a:endParaRPr lang="ja-JP" altLang="en-US" dirty="0">
              <a:solidFill>
                <a:prstClr val="black">
                  <a:tint val="75000"/>
                </a:prstClr>
              </a:solidFill>
            </a:endParaRPr>
          </a:p>
        </p:txBody>
      </p:sp>
    </p:spTree>
    <p:extLst>
      <p:ext uri="{BB962C8B-B14F-4D97-AF65-F5344CB8AC3E}">
        <p14:creationId xmlns:p14="http://schemas.microsoft.com/office/powerpoint/2010/main" xmlns="" val="20888909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136"/>
          <p:cNvSpPr txBox="1">
            <a:spLocks noChangeArrowheads="1"/>
          </p:cNvSpPr>
          <p:nvPr/>
        </p:nvSpPr>
        <p:spPr bwMode="auto">
          <a:xfrm>
            <a:off x="77791" y="525464"/>
            <a:ext cx="9712325" cy="6143625"/>
          </a:xfrm>
          <a:prstGeom prst="rect">
            <a:avLst/>
          </a:prstGeom>
          <a:solidFill>
            <a:srgbClr val="C0504D">
              <a:lumMod val="20000"/>
              <a:lumOff val="80000"/>
              <a:alpha val="89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defRPr/>
            </a:pPr>
            <a:endParaRPr lang="en-US" altLang="ja-JP" b="1" kern="0" dirty="0">
              <a:solidFill>
                <a:prstClr val="black"/>
              </a:solidFill>
              <a:latin typeface="ＭＳ Ｐゴシック"/>
            </a:endParaRPr>
          </a:p>
        </p:txBody>
      </p:sp>
      <p:sp>
        <p:nvSpPr>
          <p:cNvPr id="138244" name="テキスト ボックス 4"/>
          <p:cNvSpPr txBox="1">
            <a:spLocks noChangeArrowheads="1"/>
          </p:cNvSpPr>
          <p:nvPr/>
        </p:nvSpPr>
        <p:spPr bwMode="auto">
          <a:xfrm>
            <a:off x="102018" y="537022"/>
            <a:ext cx="9688100" cy="2062103"/>
          </a:xfrm>
          <a:prstGeom prst="rect">
            <a:avLst/>
          </a:prstGeom>
          <a:noFill/>
          <a:ln w="9525">
            <a:noFill/>
            <a:miter lim="800000"/>
            <a:headEnd/>
            <a:tailEnd/>
          </a:ln>
        </p:spPr>
        <p:txBody>
          <a:bodyPr wrap="square">
            <a:spAutoFit/>
          </a:bodyPr>
          <a:lstStyle/>
          <a:p>
            <a:pPr defTabSz="912813"/>
            <a:r>
              <a:rPr lang="ja-JP" altLang="en-US" sz="1600" dirty="0">
                <a:solidFill>
                  <a:srgbClr val="000000"/>
                </a:solidFill>
                <a:latin typeface="HG丸ｺﾞｼｯｸM-PRO" pitchFamily="50" charset="-128"/>
                <a:ea typeface="HG丸ｺﾞｼｯｸM-PRO" pitchFamily="50" charset="-128"/>
              </a:rPr>
              <a:t>○地理情報</a:t>
            </a:r>
            <a:r>
              <a:rPr lang="ja-JP" altLang="en-US" sz="1600" dirty="0" smtClean="0">
                <a:solidFill>
                  <a:srgbClr val="000000"/>
                </a:solidFill>
                <a:latin typeface="HG丸ｺﾞｼｯｸM-PRO" pitchFamily="50" charset="-128"/>
                <a:ea typeface="HG丸ｺﾞｼｯｸM-PRO" pitchFamily="50" charset="-128"/>
              </a:rPr>
              <a:t>システム及びグラフ等を</a:t>
            </a:r>
            <a:r>
              <a:rPr lang="ja-JP" altLang="en-US" sz="1600" dirty="0">
                <a:solidFill>
                  <a:srgbClr val="000000"/>
                </a:solidFill>
                <a:latin typeface="HG丸ｺﾞｼｯｸM-PRO" pitchFamily="50" charset="-128"/>
                <a:ea typeface="HG丸ｺﾞｼｯｸM-PRO" pitchFamily="50" charset="-128"/>
              </a:rPr>
              <a:t>活用</a:t>
            </a:r>
            <a:r>
              <a:rPr lang="ja-JP" altLang="en-US" sz="1600" dirty="0" smtClean="0">
                <a:solidFill>
                  <a:srgbClr val="000000"/>
                </a:solidFill>
                <a:latin typeface="HG丸ｺﾞｼｯｸM-PRO" pitchFamily="50" charset="-128"/>
                <a:ea typeface="HG丸ｺﾞｼｯｸM-PRO" pitchFamily="50" charset="-128"/>
              </a:rPr>
              <a:t>して介護</a:t>
            </a:r>
            <a:r>
              <a:rPr lang="ja-JP" altLang="en-US" sz="1600" dirty="0">
                <a:solidFill>
                  <a:srgbClr val="000000"/>
                </a:solidFill>
                <a:latin typeface="HG丸ｺﾞｼｯｸM-PRO" pitchFamily="50" charset="-128"/>
                <a:ea typeface="HG丸ｺﾞｼｯｸM-PRO" pitchFamily="50" charset="-128"/>
              </a:rPr>
              <a:t>保険事業</a:t>
            </a:r>
            <a:r>
              <a:rPr lang="ja-JP" altLang="en-US" sz="1600" dirty="0" smtClean="0">
                <a:solidFill>
                  <a:srgbClr val="000000"/>
                </a:solidFill>
                <a:latin typeface="HG丸ｺﾞｼｯｸM-PRO" pitchFamily="50" charset="-128"/>
                <a:ea typeface="HG丸ｺﾞｼｯｸM-PRO" pitchFamily="50" charset="-128"/>
              </a:rPr>
              <a:t>の現状</a:t>
            </a:r>
            <a:r>
              <a:rPr lang="ja-JP" altLang="en-US" sz="1600" dirty="0">
                <a:solidFill>
                  <a:srgbClr val="000000"/>
                </a:solidFill>
                <a:latin typeface="HG丸ｺﾞｼｯｸM-PRO" pitchFamily="50" charset="-128"/>
                <a:ea typeface="HG丸ｺﾞｼｯｸM-PRO" pitchFamily="50" charset="-128"/>
              </a:rPr>
              <a:t>等を「</a:t>
            </a:r>
            <a:r>
              <a:rPr lang="ja-JP" altLang="en-US" sz="1600" dirty="0" smtClean="0">
                <a:solidFill>
                  <a:srgbClr val="000000"/>
                </a:solidFill>
                <a:latin typeface="HG丸ｺﾞｼｯｸM-PRO" pitchFamily="50" charset="-128"/>
                <a:ea typeface="HG丸ｺﾞｼｯｸM-PRO" pitchFamily="50" charset="-128"/>
              </a:rPr>
              <a:t>見える</a:t>
            </a:r>
            <a:r>
              <a:rPr lang="ja-JP" altLang="en-US" sz="1600" dirty="0">
                <a:solidFill>
                  <a:srgbClr val="000000"/>
                </a:solidFill>
                <a:latin typeface="HG丸ｺﾞｼｯｸM-PRO" pitchFamily="50" charset="-128"/>
                <a:ea typeface="HG丸ｺﾞｼｯｸM-PRO" pitchFamily="50" charset="-128"/>
              </a:rPr>
              <a:t>化」する</a:t>
            </a:r>
            <a:r>
              <a:rPr lang="ja-JP" altLang="en-US" sz="1600" dirty="0" smtClean="0">
                <a:solidFill>
                  <a:srgbClr val="000000"/>
                </a:solidFill>
                <a:latin typeface="HG丸ｺﾞｼｯｸM-PRO" pitchFamily="50" charset="-128"/>
                <a:ea typeface="HG丸ｺﾞｼｯｸM-PRO" pitchFamily="50" charset="-128"/>
              </a:rPr>
              <a:t>こと</a:t>
            </a:r>
            <a:r>
              <a:rPr lang="ja-JP" altLang="en-US" sz="1600" dirty="0">
                <a:solidFill>
                  <a:srgbClr val="000000"/>
                </a:solidFill>
                <a:latin typeface="HG丸ｺﾞｼｯｸM-PRO" pitchFamily="50" charset="-128"/>
                <a:ea typeface="HG丸ｺﾞｼｯｸM-PRO" pitchFamily="50" charset="-128"/>
              </a:rPr>
              <a:t>で</a:t>
            </a:r>
            <a:r>
              <a:rPr lang="ja-JP" altLang="en-US" sz="1600" dirty="0" smtClean="0">
                <a:solidFill>
                  <a:srgbClr val="000000"/>
                </a:solidFill>
                <a:latin typeface="HG丸ｺﾞｼｯｸM-PRO" pitchFamily="50" charset="-128"/>
                <a:ea typeface="HG丸ｺﾞｼｯｸM-PRO" pitchFamily="50" charset="-128"/>
              </a:rPr>
              <a:t>、保険者</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間</a:t>
            </a:r>
            <a:r>
              <a:rPr lang="ja-JP" altLang="en-US" sz="1600" dirty="0">
                <a:solidFill>
                  <a:srgbClr val="000000"/>
                </a:solidFill>
                <a:latin typeface="HG丸ｺﾞｼｯｸM-PRO" pitchFamily="50" charset="-128"/>
                <a:ea typeface="HG丸ｺﾞｼｯｸM-PRO" pitchFamily="50" charset="-128"/>
              </a:rPr>
              <a:t>の比較を</a:t>
            </a:r>
            <a:r>
              <a:rPr lang="ja-JP" altLang="en-US" sz="1600" dirty="0" smtClean="0">
                <a:solidFill>
                  <a:srgbClr val="000000"/>
                </a:solidFill>
                <a:latin typeface="HG丸ｺﾞｼｯｸM-PRO" pitchFamily="50" charset="-128"/>
                <a:ea typeface="HG丸ｺﾞｼｯｸM-PRO" pitchFamily="50" charset="-128"/>
              </a:rPr>
              <a:t>容易にし、自治体</a:t>
            </a:r>
            <a:r>
              <a:rPr lang="ja-JP" altLang="en-US" sz="1600" dirty="0">
                <a:solidFill>
                  <a:srgbClr val="000000"/>
                </a:solidFill>
                <a:latin typeface="HG丸ｺﾞｼｯｸM-PRO" pitchFamily="50" charset="-128"/>
                <a:ea typeface="HG丸ｺﾞｼｯｸM-PRO" pitchFamily="50" charset="-128"/>
              </a:rPr>
              <a:t>における</a:t>
            </a:r>
            <a:r>
              <a:rPr lang="ja-JP" altLang="en-US" sz="1600" dirty="0" smtClean="0">
                <a:solidFill>
                  <a:srgbClr val="000000"/>
                </a:solidFill>
                <a:latin typeface="HG丸ｺﾞｼｯｸM-PRO" pitchFamily="50" charset="-128"/>
                <a:ea typeface="HG丸ｺﾞｼｯｸM-PRO" pitchFamily="50" charset="-128"/>
              </a:rPr>
              <a:t>現状分析</a:t>
            </a:r>
            <a:r>
              <a:rPr lang="ja-JP" altLang="en-US" sz="1600" dirty="0">
                <a:solidFill>
                  <a:srgbClr val="000000"/>
                </a:solidFill>
                <a:latin typeface="HG丸ｺﾞｼｯｸM-PRO" pitchFamily="50" charset="-128"/>
                <a:ea typeface="HG丸ｺﾞｼｯｸM-PRO" pitchFamily="50" charset="-128"/>
              </a:rPr>
              <a:t>を</a:t>
            </a:r>
            <a:r>
              <a:rPr lang="ja-JP" altLang="en-US" sz="1600" dirty="0" smtClean="0">
                <a:solidFill>
                  <a:srgbClr val="000000"/>
                </a:solidFill>
                <a:latin typeface="HG丸ｺﾞｼｯｸM-PRO" pitchFamily="50" charset="-128"/>
                <a:ea typeface="HG丸ｺﾞｼｯｸM-PRO" pitchFamily="50" charset="-128"/>
              </a:rPr>
              <a:t>支援</a:t>
            </a:r>
            <a:r>
              <a:rPr lang="ja-JP" altLang="en-US" sz="1600" dirty="0">
                <a:solidFill>
                  <a:srgbClr val="000000"/>
                </a:solidFill>
                <a:latin typeface="HG丸ｺﾞｼｯｸM-PRO" pitchFamily="50" charset="-128"/>
                <a:ea typeface="HG丸ｺﾞｼｯｸM-PRO" pitchFamily="50" charset="-128"/>
              </a:rPr>
              <a:t>する。</a:t>
            </a:r>
            <a:endParaRPr lang="en-US" altLang="ja-JP" sz="1600" dirty="0">
              <a:solidFill>
                <a:srgbClr val="000000"/>
              </a:solidFill>
              <a:latin typeface="HG丸ｺﾞｼｯｸM-PRO" pitchFamily="50" charset="-128"/>
              <a:ea typeface="HG丸ｺﾞｼｯｸM-PRO" pitchFamily="50" charset="-128"/>
            </a:endParaRPr>
          </a:p>
          <a:p>
            <a:pPr defTabSz="912813"/>
            <a:r>
              <a:rPr lang="ja-JP" altLang="en-US" sz="1600" dirty="0" smtClean="0">
                <a:solidFill>
                  <a:srgbClr val="000000"/>
                </a:solidFill>
                <a:latin typeface="HG丸ｺﾞｼｯｸM-PRO" pitchFamily="50" charset="-128"/>
                <a:ea typeface="HG丸ｺﾞｼｯｸM-PRO" pitchFamily="50" charset="-128"/>
              </a:rPr>
              <a:t>○</a:t>
            </a:r>
            <a:r>
              <a:rPr lang="ja-JP" altLang="en-US" sz="1600" dirty="0">
                <a:solidFill>
                  <a:srgbClr val="000000"/>
                </a:solidFill>
                <a:latin typeface="HG丸ｺﾞｼｯｸM-PRO" pitchFamily="50" charset="-128"/>
                <a:ea typeface="HG丸ｺﾞｼｯｸM-PRO" pitchFamily="50" charset="-128"/>
              </a:rPr>
              <a:t>介護保険総合データベース</a:t>
            </a:r>
            <a:r>
              <a:rPr lang="ja-JP" altLang="en-US" sz="1600" dirty="0" smtClean="0">
                <a:solidFill>
                  <a:srgbClr val="000000"/>
                </a:solidFill>
                <a:latin typeface="HG丸ｺﾞｼｯｸM-PRO" pitchFamily="50" charset="-128"/>
                <a:ea typeface="HG丸ｺﾞｼｯｸM-PRO" pitchFamily="50" charset="-128"/>
              </a:rPr>
              <a:t>の情報</a:t>
            </a:r>
            <a:r>
              <a:rPr lang="ja-JP" altLang="en-US" sz="1600" dirty="0">
                <a:solidFill>
                  <a:srgbClr val="000000"/>
                </a:solidFill>
                <a:latin typeface="HG丸ｺﾞｼｯｸM-PRO" pitchFamily="50" charset="-128"/>
                <a:ea typeface="HG丸ｺﾞｼｯｸM-PRO" pitchFamily="50" charset="-128"/>
              </a:rPr>
              <a:t>を基に、</a:t>
            </a:r>
            <a:r>
              <a:rPr lang="ja-JP" altLang="en-US" sz="1600" dirty="0" smtClean="0">
                <a:solidFill>
                  <a:srgbClr val="000000"/>
                </a:solidFill>
                <a:latin typeface="HG丸ｺﾞｼｯｸM-PRO" pitchFamily="50" charset="-128"/>
                <a:ea typeface="HG丸ｺﾞｼｯｸM-PRO" pitchFamily="50" charset="-128"/>
              </a:rPr>
              <a:t>介護保険政策評価</a:t>
            </a:r>
            <a:r>
              <a:rPr lang="ja-JP" altLang="en-US" sz="1600" dirty="0">
                <a:solidFill>
                  <a:srgbClr val="000000"/>
                </a:solidFill>
                <a:latin typeface="HG丸ｺﾞｼｯｸM-PRO" pitchFamily="50" charset="-128"/>
                <a:ea typeface="HG丸ｺﾞｼｯｸM-PRO" pitchFamily="50" charset="-128"/>
              </a:rPr>
              <a:t>支援システム等で提供</a:t>
            </a:r>
            <a:r>
              <a:rPr lang="ja-JP" altLang="en-US" sz="1600" dirty="0" smtClean="0">
                <a:solidFill>
                  <a:srgbClr val="000000"/>
                </a:solidFill>
                <a:latin typeface="HG丸ｺﾞｼｯｸM-PRO" pitchFamily="50" charset="-128"/>
                <a:ea typeface="HG丸ｺﾞｼｯｸM-PRO" pitchFamily="50" charset="-128"/>
              </a:rPr>
              <a:t>している</a:t>
            </a:r>
            <a:r>
              <a:rPr lang="ja-JP" altLang="en-US" sz="1600" dirty="0">
                <a:solidFill>
                  <a:srgbClr val="000000"/>
                </a:solidFill>
                <a:latin typeface="HG丸ｺﾞｼｯｸM-PRO" pitchFamily="50" charset="-128"/>
                <a:ea typeface="HG丸ｺﾞｼｯｸM-PRO" pitchFamily="50" charset="-128"/>
              </a:rPr>
              <a:t>各種</a:t>
            </a:r>
            <a:r>
              <a:rPr lang="ja-JP" altLang="en-US" sz="1600" dirty="0" smtClean="0">
                <a:solidFill>
                  <a:srgbClr val="000000"/>
                </a:solidFill>
                <a:latin typeface="HG丸ｺﾞｼｯｸM-PRO" pitchFamily="50" charset="-128"/>
                <a:ea typeface="HG丸ｺﾞｼｯｸM-PRO" pitchFamily="50" charset="-128"/>
              </a:rPr>
              <a:t>指標</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を</a:t>
            </a:r>
            <a:r>
              <a:rPr lang="ja-JP" altLang="en-US" sz="1600" dirty="0">
                <a:solidFill>
                  <a:srgbClr val="000000"/>
                </a:solidFill>
                <a:latin typeface="HG丸ｺﾞｼｯｸM-PRO" pitchFamily="50" charset="-128"/>
                <a:ea typeface="HG丸ｺﾞｼｯｸM-PRO" pitchFamily="50" charset="-128"/>
              </a:rPr>
              <a:t>統合し、「</a:t>
            </a:r>
            <a:r>
              <a:rPr lang="ja-JP" altLang="en-US" sz="1600" dirty="0" smtClean="0">
                <a:solidFill>
                  <a:srgbClr val="000000"/>
                </a:solidFill>
                <a:latin typeface="HG丸ｺﾞｼｯｸM-PRO" pitchFamily="50" charset="-128"/>
                <a:ea typeface="HG丸ｺﾞｼｯｸM-PRO" pitchFamily="50" charset="-128"/>
              </a:rPr>
              <a:t>見える</a:t>
            </a:r>
            <a:r>
              <a:rPr lang="ja-JP" altLang="en-US" sz="1600" dirty="0">
                <a:solidFill>
                  <a:srgbClr val="000000"/>
                </a:solidFill>
                <a:latin typeface="HG丸ｺﾞｼｯｸM-PRO" pitchFamily="50" charset="-128"/>
                <a:ea typeface="HG丸ｺﾞｼｯｸM-PRO" pitchFamily="50" charset="-128"/>
              </a:rPr>
              <a:t>化」して提供する。</a:t>
            </a:r>
            <a:endParaRPr lang="en-US" altLang="ja-JP" sz="1600" dirty="0">
              <a:solidFill>
                <a:srgbClr val="000000"/>
              </a:solidFill>
              <a:latin typeface="HG丸ｺﾞｼｯｸM-PRO" pitchFamily="50" charset="-128"/>
              <a:ea typeface="HG丸ｺﾞｼｯｸM-PRO" pitchFamily="50" charset="-128"/>
            </a:endParaRPr>
          </a:p>
          <a:p>
            <a:pPr defTabSz="912813"/>
            <a:r>
              <a:rPr lang="ja-JP" altLang="en-US" sz="1600" dirty="0" smtClean="0">
                <a:solidFill>
                  <a:srgbClr val="000000"/>
                </a:solidFill>
                <a:latin typeface="HG丸ｺﾞｼｯｸM-PRO" pitchFamily="50" charset="-128"/>
                <a:ea typeface="HG丸ｺﾞｼｯｸM-PRO" pitchFamily="50" charset="-128"/>
              </a:rPr>
              <a:t>○</a:t>
            </a:r>
            <a:r>
              <a:rPr lang="ja-JP" altLang="en-US" sz="1600" dirty="0">
                <a:solidFill>
                  <a:srgbClr val="000000"/>
                </a:solidFill>
                <a:latin typeface="HG丸ｺﾞｼｯｸM-PRO" pitchFamily="50" charset="-128"/>
                <a:ea typeface="HG丸ｺﾞｼｯｸM-PRO" pitchFamily="50" charset="-128"/>
              </a:rPr>
              <a:t>介護保険総合データベース</a:t>
            </a:r>
            <a:r>
              <a:rPr lang="ja-JP" altLang="en-US" sz="1600" dirty="0" smtClean="0">
                <a:solidFill>
                  <a:srgbClr val="000000"/>
                </a:solidFill>
                <a:latin typeface="HG丸ｺﾞｼｯｸM-PRO" pitchFamily="50" charset="-128"/>
                <a:ea typeface="HG丸ｺﾞｼｯｸM-PRO" pitchFamily="50" charset="-128"/>
              </a:rPr>
              <a:t>以外</a:t>
            </a:r>
            <a:r>
              <a:rPr lang="ja-JP" altLang="en-US" sz="1600" dirty="0">
                <a:solidFill>
                  <a:srgbClr val="000000"/>
                </a:solidFill>
                <a:latin typeface="HG丸ｺﾞｼｯｸM-PRO" pitchFamily="50" charset="-128"/>
                <a:ea typeface="HG丸ｺﾞｼｯｸM-PRO" pitchFamily="50" charset="-128"/>
              </a:rPr>
              <a:t>に、国勢調査等の公的</a:t>
            </a:r>
            <a:r>
              <a:rPr lang="ja-JP" altLang="en-US" sz="1600" dirty="0" smtClean="0">
                <a:solidFill>
                  <a:srgbClr val="000000"/>
                </a:solidFill>
                <a:latin typeface="HG丸ｺﾞｼｯｸM-PRO" pitchFamily="50" charset="-128"/>
                <a:ea typeface="HG丸ｺﾞｼｯｸM-PRO" pitchFamily="50" charset="-128"/>
              </a:rPr>
              <a:t>統計調査</a:t>
            </a:r>
            <a:r>
              <a:rPr lang="ja-JP" altLang="en-US" sz="1600" dirty="0">
                <a:solidFill>
                  <a:srgbClr val="000000"/>
                </a:solidFill>
                <a:latin typeface="HG丸ｺﾞｼｯｸM-PRO" pitchFamily="50" charset="-128"/>
                <a:ea typeface="HG丸ｺﾞｼｯｸM-PRO" pitchFamily="50" charset="-128"/>
              </a:rPr>
              <a:t>の情報を</a:t>
            </a:r>
            <a:r>
              <a:rPr lang="ja-JP" altLang="en-US" sz="1600" dirty="0" smtClean="0">
                <a:solidFill>
                  <a:srgbClr val="000000"/>
                </a:solidFill>
                <a:latin typeface="HG丸ｺﾞｼｯｸM-PRO" pitchFamily="50" charset="-128"/>
                <a:ea typeface="HG丸ｺﾞｼｯｸM-PRO" pitchFamily="50" charset="-128"/>
              </a:rPr>
              <a:t>活用して提供する</a:t>
            </a:r>
            <a:r>
              <a:rPr lang="ja-JP" altLang="en-US" sz="1600" dirty="0">
                <a:solidFill>
                  <a:srgbClr val="000000"/>
                </a:solidFill>
                <a:latin typeface="HG丸ｺﾞｼｯｸM-PRO" pitchFamily="50" charset="-128"/>
                <a:ea typeface="HG丸ｺﾞｼｯｸM-PRO" pitchFamily="50" charset="-128"/>
              </a:rPr>
              <a:t>ことで、</a:t>
            </a:r>
            <a:r>
              <a:rPr lang="ja-JP" altLang="en-US" sz="1600" dirty="0" smtClean="0">
                <a:solidFill>
                  <a:srgbClr val="000000"/>
                </a:solidFill>
                <a:latin typeface="HG丸ｺﾞｼｯｸM-PRO" pitchFamily="50" charset="-128"/>
                <a:ea typeface="HG丸ｺﾞｼｯｸM-PRO" pitchFamily="50" charset="-128"/>
              </a:rPr>
              <a:t>介</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護</a:t>
            </a:r>
            <a:r>
              <a:rPr lang="ja-JP" altLang="en-US" sz="1600" dirty="0">
                <a:solidFill>
                  <a:srgbClr val="000000"/>
                </a:solidFill>
                <a:latin typeface="HG丸ｺﾞｼｯｸM-PRO" pitchFamily="50" charset="-128"/>
                <a:ea typeface="HG丸ｺﾞｼｯｸM-PRO" pitchFamily="50" charset="-128"/>
              </a:rPr>
              <a:t>保険</a:t>
            </a:r>
            <a:r>
              <a:rPr lang="ja-JP" altLang="en-US" sz="1600" dirty="0" smtClean="0">
                <a:solidFill>
                  <a:srgbClr val="000000"/>
                </a:solidFill>
                <a:latin typeface="HG丸ｺﾞｼｯｸM-PRO" pitchFamily="50" charset="-128"/>
                <a:ea typeface="HG丸ｺﾞｼｯｸM-PRO" pitchFamily="50" charset="-128"/>
              </a:rPr>
              <a:t>給付以外の保険者特性</a:t>
            </a:r>
            <a:r>
              <a:rPr lang="ja-JP" altLang="en-US" sz="1600" dirty="0">
                <a:solidFill>
                  <a:srgbClr val="000000"/>
                </a:solidFill>
                <a:latin typeface="HG丸ｺﾞｼｯｸM-PRO" pitchFamily="50" charset="-128"/>
                <a:ea typeface="HG丸ｺﾞｼｯｸM-PRO" pitchFamily="50" charset="-128"/>
              </a:rPr>
              <a:t>を考慮</a:t>
            </a:r>
            <a:r>
              <a:rPr lang="ja-JP" altLang="en-US" sz="1600" dirty="0" smtClean="0">
                <a:solidFill>
                  <a:srgbClr val="000000"/>
                </a:solidFill>
                <a:latin typeface="HG丸ｺﾞｼｯｸM-PRO" pitchFamily="50" charset="-128"/>
                <a:ea typeface="HG丸ｺﾞｼｯｸM-PRO" pitchFamily="50" charset="-128"/>
              </a:rPr>
              <a:t>した現状分析</a:t>
            </a:r>
            <a:r>
              <a:rPr lang="ja-JP" altLang="en-US" sz="1600" dirty="0">
                <a:solidFill>
                  <a:srgbClr val="000000"/>
                </a:solidFill>
                <a:latin typeface="HG丸ｺﾞｼｯｸM-PRO" pitchFamily="50" charset="-128"/>
                <a:ea typeface="HG丸ｺﾞｼｯｸM-PRO" pitchFamily="50" charset="-128"/>
              </a:rPr>
              <a:t>を支援する</a:t>
            </a:r>
            <a:r>
              <a:rPr lang="ja-JP" altLang="en-US" sz="1600" dirty="0" smtClean="0">
                <a:solidFill>
                  <a:srgbClr val="000000"/>
                </a:solidFill>
                <a:latin typeface="HG丸ｺﾞｼｯｸM-PRO" pitchFamily="50" charset="-128"/>
                <a:ea typeface="HG丸ｺﾞｼｯｸM-PRO" pitchFamily="50" charset="-128"/>
              </a:rPr>
              <a:t>。</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smtClean="0">
                <a:solidFill>
                  <a:srgbClr val="000000"/>
                </a:solidFill>
                <a:latin typeface="HG丸ｺﾞｼｯｸM-PRO" pitchFamily="50" charset="-128"/>
                <a:ea typeface="HG丸ｺﾞｼｯｸM-PRO" pitchFamily="50" charset="-128"/>
              </a:rPr>
              <a:t>○提供される情報の時系列の</a:t>
            </a:r>
            <a:r>
              <a:rPr lang="ja-JP" altLang="en-US" sz="1600" dirty="0">
                <a:solidFill>
                  <a:srgbClr val="000000"/>
                </a:solidFill>
                <a:latin typeface="HG丸ｺﾞｼｯｸM-PRO" pitchFamily="50" charset="-128"/>
                <a:ea typeface="HG丸ｺﾞｼｯｸM-PRO" pitchFamily="50" charset="-128"/>
              </a:rPr>
              <a:t>変化も「見える化</a:t>
            </a:r>
            <a:r>
              <a:rPr lang="ja-JP" altLang="en-US" sz="1600" dirty="0" smtClean="0">
                <a:solidFill>
                  <a:srgbClr val="000000"/>
                </a:solidFill>
                <a:latin typeface="HG丸ｺﾞｼｯｸM-PRO" pitchFamily="50" charset="-128"/>
                <a:ea typeface="HG丸ｺﾞｼｯｸM-PRO" pitchFamily="50" charset="-128"/>
              </a:rPr>
              <a:t>」</a:t>
            </a:r>
            <a:r>
              <a:rPr lang="ja-JP" altLang="en-US" sz="1600" dirty="0">
                <a:solidFill>
                  <a:srgbClr val="000000"/>
                </a:solidFill>
                <a:latin typeface="HG丸ｺﾞｼｯｸM-PRO" pitchFamily="50" charset="-128"/>
                <a:ea typeface="HG丸ｺﾞｼｯｸM-PRO" pitchFamily="50" charset="-128"/>
              </a:rPr>
              <a:t>され</a:t>
            </a:r>
            <a:r>
              <a:rPr lang="ja-JP" altLang="en-US" sz="1600" dirty="0" smtClean="0">
                <a:solidFill>
                  <a:srgbClr val="000000"/>
                </a:solidFill>
                <a:latin typeface="HG丸ｺﾞｼｯｸM-PRO" pitchFamily="50" charset="-128"/>
                <a:ea typeface="HG丸ｺﾞｼｯｸM-PRO" pitchFamily="50" charset="-128"/>
              </a:rPr>
              <a:t>、保険者が</a:t>
            </a:r>
            <a:r>
              <a:rPr lang="ja-JP" altLang="en-US" sz="1600" dirty="0">
                <a:solidFill>
                  <a:srgbClr val="000000"/>
                </a:solidFill>
                <a:latin typeface="HG丸ｺﾞｼｯｸM-PRO" pitchFamily="50" charset="-128"/>
                <a:ea typeface="HG丸ｺﾞｼｯｸM-PRO" pitchFamily="50" charset="-128"/>
              </a:rPr>
              <a:t>実施する</a:t>
            </a:r>
            <a:r>
              <a:rPr lang="ja-JP" altLang="en-US" sz="1600" dirty="0" smtClean="0">
                <a:solidFill>
                  <a:srgbClr val="000000"/>
                </a:solidFill>
                <a:latin typeface="HG丸ｺﾞｼｯｸM-PRO" pitchFamily="50" charset="-128"/>
                <a:ea typeface="HG丸ｺﾞｼｯｸM-PRO" pitchFamily="50" charset="-128"/>
              </a:rPr>
              <a:t>分析に</a:t>
            </a:r>
            <a:r>
              <a:rPr lang="ja-JP" altLang="en-US" sz="1600" dirty="0">
                <a:solidFill>
                  <a:srgbClr val="000000"/>
                </a:solidFill>
                <a:latin typeface="HG丸ｺﾞｼｯｸM-PRO" pitchFamily="50" charset="-128"/>
                <a:ea typeface="HG丸ｺﾞｼｯｸM-PRO" pitchFamily="50" charset="-128"/>
              </a:rPr>
              <a:t>「過去のトレンド」</a:t>
            </a:r>
            <a:r>
              <a:rPr lang="ja-JP" altLang="en-US" sz="1600" dirty="0" smtClean="0">
                <a:solidFill>
                  <a:srgbClr val="000000"/>
                </a:solidFill>
                <a:latin typeface="HG丸ｺﾞｼｯｸM-PRO" pitchFamily="50" charset="-128"/>
                <a:ea typeface="HG丸ｺﾞｼｯｸM-PRO" pitchFamily="50" charset="-128"/>
              </a:rPr>
              <a:t>の</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視点を</a:t>
            </a:r>
            <a:r>
              <a:rPr lang="ja-JP" altLang="en-US" sz="1600" dirty="0">
                <a:solidFill>
                  <a:srgbClr val="000000"/>
                </a:solidFill>
                <a:latin typeface="HG丸ｺﾞｼｯｸM-PRO" pitchFamily="50" charset="-128"/>
                <a:ea typeface="HG丸ｺﾞｼｯｸM-PRO" pitchFamily="50" charset="-128"/>
              </a:rPr>
              <a:t>加える</a:t>
            </a:r>
            <a:r>
              <a:rPr lang="ja-JP" altLang="en-US" sz="1600" dirty="0" smtClean="0">
                <a:solidFill>
                  <a:srgbClr val="000000"/>
                </a:solidFill>
                <a:latin typeface="HG丸ｺﾞｼｯｸM-PRO" pitchFamily="50" charset="-128"/>
                <a:ea typeface="HG丸ｺﾞｼｯｸM-PRO" pitchFamily="50" charset="-128"/>
              </a:rPr>
              <a:t>ことも容易である。</a:t>
            </a:r>
            <a:endParaRPr lang="ja-JP" altLang="ja-JP" sz="1600" dirty="0">
              <a:solidFill>
                <a:srgbClr val="000000"/>
              </a:solidFill>
              <a:latin typeface="HG丸ｺﾞｼｯｸM-PRO" pitchFamily="50" charset="-128"/>
              <a:ea typeface="HG丸ｺﾞｼｯｸM-PRO" pitchFamily="50" charset="-128"/>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794" y="2497852"/>
            <a:ext cx="9221457" cy="4171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正方形/長方形 6"/>
          <p:cNvSpPr/>
          <p:nvPr/>
        </p:nvSpPr>
        <p:spPr>
          <a:xfrm>
            <a:off x="1588" y="-7938"/>
            <a:ext cx="99060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fontAlgn="auto">
              <a:spcBef>
                <a:spcPts val="0"/>
              </a:spcBef>
              <a:spcAft>
                <a:spcPts val="0"/>
              </a:spcAft>
              <a:defRPr/>
            </a:pPr>
            <a:r>
              <a:rPr lang="ja-JP" altLang="en-US" sz="2400" b="1" dirty="0" smtClean="0">
                <a:solidFill>
                  <a:schemeClr val="tx1"/>
                </a:solidFill>
                <a:latin typeface="HG丸ｺﾞｼｯｸM-PRO" pitchFamily="50" charset="-128"/>
                <a:ea typeface="HG丸ｺﾞｼｯｸM-PRO" pitchFamily="50" charset="-128"/>
              </a:rPr>
              <a:t>地域包括ケア「見える化」システム（プロトタイプ）➁</a:t>
            </a:r>
            <a:endParaRPr lang="ja-JP" altLang="en-US" sz="2400" b="1" dirty="0">
              <a:solidFill>
                <a:schemeClr val="tx1"/>
              </a:solidFill>
              <a:latin typeface="HG丸ｺﾞｼｯｸM-PRO" pitchFamily="50" charset="-128"/>
              <a:ea typeface="HG丸ｺﾞｼｯｸM-PRO" pitchFamily="50" charset="-128"/>
            </a:endParaRPr>
          </a:p>
        </p:txBody>
      </p:sp>
      <p:sp>
        <p:nvSpPr>
          <p:cNvPr id="8" name="スライド番号プレースホルダー 3"/>
          <p:cNvSpPr>
            <a:spLocks noGrp="1"/>
          </p:cNvSpPr>
          <p:nvPr>
            <p:ph type="sldNum" sz="quarter" idx="12"/>
          </p:nvPr>
        </p:nvSpPr>
        <p:spPr>
          <a:xfrm>
            <a:off x="7594600" y="6492992"/>
            <a:ext cx="2311400" cy="365125"/>
          </a:xfrm>
        </p:spPr>
        <p:txBody>
          <a:bodyPr/>
          <a:lstStyle/>
          <a:p>
            <a:fld id="{D2D8002D-B5B0-4BAC-B1F6-782DDCCE6D9C}" type="slidenum">
              <a:rPr lang="ja-JP" altLang="en-US" smtClean="0">
                <a:solidFill>
                  <a:prstClr val="black">
                    <a:tint val="75000"/>
                  </a:prstClr>
                </a:solidFill>
              </a:rPr>
              <a:pPr/>
              <a:t>54</a:t>
            </a:fld>
            <a:endParaRPr lang="ja-JP" altLang="en-US" dirty="0">
              <a:solidFill>
                <a:prstClr val="black">
                  <a:tint val="75000"/>
                </a:prstClr>
              </a:solidFill>
            </a:endParaRPr>
          </a:p>
        </p:txBody>
      </p:sp>
    </p:spTree>
    <p:extLst>
      <p:ext uri="{BB962C8B-B14F-4D97-AF65-F5344CB8AC3E}">
        <p14:creationId xmlns:p14="http://schemas.microsoft.com/office/powerpoint/2010/main" xmlns="" val="27751999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136"/>
          <p:cNvSpPr txBox="1">
            <a:spLocks noChangeArrowheads="1"/>
          </p:cNvSpPr>
          <p:nvPr/>
        </p:nvSpPr>
        <p:spPr bwMode="auto">
          <a:xfrm>
            <a:off x="77791" y="476673"/>
            <a:ext cx="9712325" cy="6332537"/>
          </a:xfrm>
          <a:prstGeom prst="rect">
            <a:avLst/>
          </a:prstGeom>
          <a:solidFill>
            <a:srgbClr val="C0504D">
              <a:lumMod val="20000"/>
              <a:lumOff val="80000"/>
              <a:alpha val="89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defRPr/>
            </a:pPr>
            <a:endParaRPr lang="en-US" altLang="ja-JP" b="1" kern="0" dirty="0">
              <a:solidFill>
                <a:prstClr val="black"/>
              </a:solidFill>
              <a:latin typeface="ＭＳ Ｐゴシック"/>
            </a:endParaRPr>
          </a:p>
        </p:txBody>
      </p:sp>
      <p:sp>
        <p:nvSpPr>
          <p:cNvPr id="140292" name="テキスト ボックス 5"/>
          <p:cNvSpPr txBox="1">
            <a:spLocks noChangeArrowheads="1"/>
          </p:cNvSpPr>
          <p:nvPr/>
        </p:nvSpPr>
        <p:spPr bwMode="auto">
          <a:xfrm>
            <a:off x="198187" y="548687"/>
            <a:ext cx="9507795" cy="2062103"/>
          </a:xfrm>
          <a:prstGeom prst="rect">
            <a:avLst/>
          </a:prstGeom>
          <a:noFill/>
          <a:ln w="9525">
            <a:noFill/>
            <a:miter lim="800000"/>
            <a:headEnd/>
            <a:tailEnd/>
          </a:ln>
        </p:spPr>
        <p:txBody>
          <a:bodyPr wrap="square">
            <a:spAutoFit/>
          </a:bodyPr>
          <a:lstStyle/>
          <a:p>
            <a:pPr defTabSz="912813"/>
            <a:r>
              <a:rPr lang="ja-JP" altLang="en-US" sz="1600" dirty="0">
                <a:solidFill>
                  <a:srgbClr val="000000"/>
                </a:solidFill>
                <a:latin typeface="HG丸ｺﾞｼｯｸM-PRO" pitchFamily="50" charset="-128"/>
                <a:ea typeface="HG丸ｺﾞｼｯｸM-PRO" pitchFamily="50" charset="-128"/>
              </a:rPr>
              <a:t>○介護保険総合データベース及び各種公的統計情報を活用</a:t>
            </a:r>
            <a:r>
              <a:rPr lang="ja-JP" altLang="en-US" sz="1600" dirty="0" smtClean="0">
                <a:solidFill>
                  <a:srgbClr val="000000"/>
                </a:solidFill>
                <a:latin typeface="HG丸ｺﾞｼｯｸM-PRO" pitchFamily="50" charset="-128"/>
                <a:ea typeface="HG丸ｺﾞｼｯｸM-PRO" pitchFamily="50" charset="-128"/>
              </a:rPr>
              <a:t>して日常生活圏域別の介護保険事業の現状</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について「</a:t>
            </a:r>
            <a:r>
              <a:rPr lang="ja-JP" altLang="en-US" sz="1600" dirty="0">
                <a:solidFill>
                  <a:srgbClr val="000000"/>
                </a:solidFill>
                <a:latin typeface="HG丸ｺﾞｼｯｸM-PRO" pitchFamily="50" charset="-128"/>
                <a:ea typeface="HG丸ｺﾞｼｯｸM-PRO" pitchFamily="50" charset="-128"/>
              </a:rPr>
              <a:t>見える化」を行う。</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smtClean="0">
                <a:solidFill>
                  <a:srgbClr val="000000"/>
                </a:solidFill>
                <a:latin typeface="HG丸ｺﾞｼｯｸM-PRO" pitchFamily="50" charset="-128"/>
                <a:ea typeface="HG丸ｺﾞｼｯｸM-PRO" pitchFamily="50" charset="-128"/>
              </a:rPr>
              <a:t>○日</a:t>
            </a:r>
            <a:r>
              <a:rPr lang="ja-JP" altLang="en-US" sz="1600" dirty="0">
                <a:solidFill>
                  <a:srgbClr val="000000"/>
                </a:solidFill>
                <a:latin typeface="HG丸ｺﾞｼｯｸM-PRO" pitchFamily="50" charset="-128"/>
                <a:ea typeface="HG丸ｺﾞｼｯｸM-PRO" pitchFamily="50" charset="-128"/>
              </a:rPr>
              <a:t>常生活圏域ニーズ調査の</a:t>
            </a:r>
            <a:r>
              <a:rPr lang="ja-JP" altLang="en-US" sz="1600" dirty="0" smtClean="0">
                <a:solidFill>
                  <a:srgbClr val="000000"/>
                </a:solidFill>
                <a:latin typeface="HG丸ｺﾞｼｯｸM-PRO" pitchFamily="50" charset="-128"/>
                <a:ea typeface="HG丸ｺﾞｼｯｸM-PRO" pitchFamily="50" charset="-128"/>
              </a:rPr>
              <a:t>結果</a:t>
            </a:r>
            <a:r>
              <a:rPr lang="ja-JP" altLang="en-US" sz="1600" dirty="0">
                <a:solidFill>
                  <a:srgbClr val="000000"/>
                </a:solidFill>
                <a:latin typeface="HG丸ｺﾞｼｯｸM-PRO" pitchFamily="50" charset="-128"/>
                <a:ea typeface="HG丸ｺﾞｼｯｸM-PRO" pitchFamily="50" charset="-128"/>
              </a:rPr>
              <a:t>を提供いただく自治体に</a:t>
            </a:r>
            <a:r>
              <a:rPr lang="ja-JP" altLang="en-US" sz="1600" dirty="0" smtClean="0">
                <a:solidFill>
                  <a:srgbClr val="000000"/>
                </a:solidFill>
                <a:latin typeface="HG丸ｺﾞｼｯｸM-PRO" pitchFamily="50" charset="-128"/>
                <a:ea typeface="HG丸ｺﾞｼｯｸM-PRO" pitchFamily="50" charset="-128"/>
              </a:rPr>
              <a:t>ついて</a:t>
            </a:r>
            <a:r>
              <a:rPr lang="ja-JP" altLang="en-US" sz="1600" dirty="0">
                <a:solidFill>
                  <a:srgbClr val="000000"/>
                </a:solidFill>
                <a:latin typeface="HG丸ｺﾞｼｯｸM-PRO" pitchFamily="50" charset="-128"/>
                <a:ea typeface="HG丸ｺﾞｼｯｸM-PRO" pitchFamily="50" charset="-128"/>
              </a:rPr>
              <a:t>は</a:t>
            </a:r>
            <a:r>
              <a:rPr lang="ja-JP" altLang="en-US" sz="1600" dirty="0" smtClean="0">
                <a:solidFill>
                  <a:srgbClr val="000000"/>
                </a:solidFill>
                <a:latin typeface="HG丸ｺﾞｼｯｸM-PRO" pitchFamily="50" charset="-128"/>
                <a:ea typeface="HG丸ｺﾞｼｯｸM-PRO" pitchFamily="50" charset="-128"/>
              </a:rPr>
              <a:t>、日常生活圏域ニーズ調査結果の</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全国、都道府県との比較や日常生活圏域別の分析が可能である。</a:t>
            </a:r>
            <a:endParaRPr lang="en-US" altLang="ja-JP" sz="1600" dirty="0">
              <a:solidFill>
                <a:srgbClr val="000000"/>
              </a:solidFill>
              <a:latin typeface="HG丸ｺﾞｼｯｸM-PRO" pitchFamily="50" charset="-128"/>
              <a:ea typeface="HG丸ｺﾞｼｯｸM-PRO" pitchFamily="50" charset="-128"/>
            </a:endParaRPr>
          </a:p>
          <a:p>
            <a:pPr defTabSz="912813"/>
            <a:r>
              <a:rPr lang="ja-JP" altLang="en-US" sz="1600" dirty="0" smtClean="0">
                <a:solidFill>
                  <a:srgbClr val="000000"/>
                </a:solidFill>
                <a:latin typeface="HG丸ｺﾞｼｯｸM-PRO" pitchFamily="50" charset="-128"/>
                <a:ea typeface="HG丸ｺﾞｼｯｸM-PRO" pitchFamily="50" charset="-128"/>
              </a:rPr>
              <a:t>○日</a:t>
            </a:r>
            <a:r>
              <a:rPr lang="ja-JP" altLang="en-US" sz="1600" dirty="0">
                <a:solidFill>
                  <a:srgbClr val="000000"/>
                </a:solidFill>
                <a:latin typeface="HG丸ｺﾞｼｯｸM-PRO" pitchFamily="50" charset="-128"/>
                <a:ea typeface="HG丸ｺﾞｼｯｸM-PRO" pitchFamily="50" charset="-128"/>
              </a:rPr>
              <a:t>常生活圏域内</a:t>
            </a:r>
            <a:r>
              <a:rPr lang="ja-JP" altLang="en-US" sz="1600" dirty="0" smtClean="0">
                <a:solidFill>
                  <a:srgbClr val="000000"/>
                </a:solidFill>
                <a:latin typeface="HG丸ｺﾞｼｯｸM-PRO" pitchFamily="50" charset="-128"/>
                <a:ea typeface="HG丸ｺﾞｼｯｸM-PRO" pitchFamily="50" charset="-128"/>
              </a:rPr>
              <a:t>の高齢者</a:t>
            </a:r>
            <a:r>
              <a:rPr lang="ja-JP" altLang="en-US" sz="1600" dirty="0">
                <a:solidFill>
                  <a:srgbClr val="000000"/>
                </a:solidFill>
                <a:latin typeface="HG丸ｺﾞｼｯｸM-PRO" pitchFamily="50" charset="-128"/>
                <a:ea typeface="HG丸ｺﾞｼｯｸM-PRO" pitchFamily="50" charset="-128"/>
              </a:rPr>
              <a:t>のリスク特性と</a:t>
            </a:r>
            <a:r>
              <a:rPr lang="ja-JP" altLang="en-US" sz="1600" dirty="0" smtClean="0">
                <a:solidFill>
                  <a:srgbClr val="000000"/>
                </a:solidFill>
                <a:latin typeface="HG丸ｺﾞｼｯｸM-PRO" pitchFamily="50" charset="-128"/>
                <a:ea typeface="HG丸ｺﾞｼｯｸM-PRO" pitchFamily="50" charset="-128"/>
              </a:rPr>
              <a:t>サービス</a:t>
            </a:r>
            <a:r>
              <a:rPr lang="ja-JP" altLang="en-US" sz="1600" dirty="0">
                <a:solidFill>
                  <a:srgbClr val="000000"/>
                </a:solidFill>
                <a:latin typeface="HG丸ｺﾞｼｯｸM-PRO" pitchFamily="50" charset="-128"/>
                <a:ea typeface="HG丸ｺﾞｼｯｸM-PRO" pitchFamily="50" charset="-128"/>
              </a:rPr>
              <a:t>基盤との関係性等、</a:t>
            </a:r>
            <a:r>
              <a:rPr lang="ja-JP" altLang="en-US" sz="1600" dirty="0" smtClean="0">
                <a:solidFill>
                  <a:srgbClr val="000000"/>
                </a:solidFill>
                <a:latin typeface="HG丸ｺﾞｼｯｸM-PRO" pitchFamily="50" charset="-128"/>
                <a:ea typeface="HG丸ｺﾞｼｯｸM-PRO" pitchFamily="50" charset="-128"/>
              </a:rPr>
              <a:t>従来困難</a:t>
            </a:r>
            <a:r>
              <a:rPr lang="ja-JP" altLang="en-US" sz="1600" dirty="0">
                <a:solidFill>
                  <a:srgbClr val="000000"/>
                </a:solidFill>
                <a:latin typeface="HG丸ｺﾞｼｯｸM-PRO" pitchFamily="50" charset="-128"/>
                <a:ea typeface="HG丸ｺﾞｼｯｸM-PRO" pitchFamily="50" charset="-128"/>
              </a:rPr>
              <a:t>であった分析を</a:t>
            </a:r>
            <a:r>
              <a:rPr lang="ja-JP" altLang="en-US" sz="1600" dirty="0" smtClean="0">
                <a:solidFill>
                  <a:srgbClr val="000000"/>
                </a:solidFill>
                <a:latin typeface="HG丸ｺﾞｼｯｸM-PRO" pitchFamily="50" charset="-128"/>
                <a:ea typeface="HG丸ｺﾞｼｯｸM-PRO" pitchFamily="50" charset="-128"/>
              </a:rPr>
              <a:t>容易</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に可能と</a:t>
            </a:r>
            <a:r>
              <a:rPr lang="ja-JP" altLang="en-US" sz="1600" dirty="0">
                <a:solidFill>
                  <a:srgbClr val="000000"/>
                </a:solidFill>
                <a:latin typeface="HG丸ｺﾞｼｯｸM-PRO" pitchFamily="50" charset="-128"/>
                <a:ea typeface="HG丸ｺﾞｼｯｸM-PRO" pitchFamily="50" charset="-128"/>
              </a:rPr>
              <a:t>している</a:t>
            </a:r>
            <a:r>
              <a:rPr lang="ja-JP" altLang="en-US" sz="1600" dirty="0" smtClean="0">
                <a:solidFill>
                  <a:srgbClr val="000000"/>
                </a:solidFill>
                <a:latin typeface="HG丸ｺﾞｼｯｸM-PRO" pitchFamily="50" charset="-128"/>
                <a:ea typeface="HG丸ｺﾞｼｯｸM-PRO" pitchFamily="50" charset="-128"/>
              </a:rPr>
              <a:t>。</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○時系列変化の「見える化」</a:t>
            </a:r>
            <a:r>
              <a:rPr lang="ja-JP" altLang="en-US" sz="1600" dirty="0" smtClean="0">
                <a:solidFill>
                  <a:srgbClr val="000000"/>
                </a:solidFill>
                <a:latin typeface="HG丸ｺﾞｼｯｸM-PRO" pitchFamily="50" charset="-128"/>
                <a:ea typeface="HG丸ｺﾞｼｯｸM-PRO" pitchFamily="50" charset="-128"/>
              </a:rPr>
              <a:t>は日常</a:t>
            </a:r>
            <a:r>
              <a:rPr lang="ja-JP" altLang="en-US" sz="1600" dirty="0">
                <a:solidFill>
                  <a:srgbClr val="000000"/>
                </a:solidFill>
                <a:latin typeface="HG丸ｺﾞｼｯｸM-PRO" pitchFamily="50" charset="-128"/>
                <a:ea typeface="HG丸ｺﾞｼｯｸM-PRO" pitchFamily="50" charset="-128"/>
              </a:rPr>
              <a:t>生活圏域単位</a:t>
            </a:r>
            <a:r>
              <a:rPr lang="ja-JP" altLang="en-US" sz="1600" dirty="0" smtClean="0">
                <a:solidFill>
                  <a:srgbClr val="000000"/>
                </a:solidFill>
                <a:latin typeface="HG丸ｺﾞｼｯｸM-PRO" pitchFamily="50" charset="-128"/>
                <a:ea typeface="HG丸ｺﾞｼｯｸM-PRO" pitchFamily="50" charset="-128"/>
              </a:rPr>
              <a:t>での集計も提供され、従来</a:t>
            </a:r>
            <a:r>
              <a:rPr lang="ja-JP" altLang="en-US" sz="1600" dirty="0">
                <a:solidFill>
                  <a:srgbClr val="000000"/>
                </a:solidFill>
                <a:latin typeface="HG丸ｺﾞｼｯｸM-PRO" pitchFamily="50" charset="-128"/>
                <a:ea typeface="HG丸ｺﾞｼｯｸM-PRO" pitchFamily="50" charset="-128"/>
              </a:rPr>
              <a:t>困難であった日常</a:t>
            </a:r>
            <a:r>
              <a:rPr lang="ja-JP" altLang="en-US" sz="1600" dirty="0" smtClean="0">
                <a:solidFill>
                  <a:srgbClr val="000000"/>
                </a:solidFill>
                <a:latin typeface="HG丸ｺﾞｼｯｸM-PRO" pitchFamily="50" charset="-128"/>
                <a:ea typeface="HG丸ｺﾞｼｯｸM-PRO" pitchFamily="50" charset="-128"/>
              </a:rPr>
              <a:t>生活圏</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域単位</a:t>
            </a:r>
            <a:r>
              <a:rPr lang="ja-JP" altLang="en-US" sz="1600" dirty="0">
                <a:solidFill>
                  <a:srgbClr val="000000"/>
                </a:solidFill>
                <a:latin typeface="HG丸ｺﾞｼｯｸM-PRO" pitchFamily="50" charset="-128"/>
                <a:ea typeface="HG丸ｺﾞｼｯｸM-PRO" pitchFamily="50" charset="-128"/>
              </a:rPr>
              <a:t>での時系列を考慮</a:t>
            </a:r>
            <a:r>
              <a:rPr lang="ja-JP" altLang="en-US" sz="1600" dirty="0" smtClean="0">
                <a:solidFill>
                  <a:srgbClr val="000000"/>
                </a:solidFill>
                <a:latin typeface="HG丸ｺﾞｼｯｸM-PRO" pitchFamily="50" charset="-128"/>
                <a:ea typeface="HG丸ｺﾞｼｯｸM-PRO" pitchFamily="50" charset="-128"/>
              </a:rPr>
              <a:t>した分析</a:t>
            </a:r>
            <a:r>
              <a:rPr lang="ja-JP" altLang="en-US" sz="1600" dirty="0">
                <a:solidFill>
                  <a:srgbClr val="000000"/>
                </a:solidFill>
                <a:latin typeface="HG丸ｺﾞｼｯｸM-PRO" pitchFamily="50" charset="-128"/>
                <a:ea typeface="HG丸ｺﾞｼｯｸM-PRO" pitchFamily="50" charset="-128"/>
              </a:rPr>
              <a:t>も容易に可能</a:t>
            </a:r>
            <a:r>
              <a:rPr lang="ja-JP" altLang="en-US" sz="1600" dirty="0" smtClean="0">
                <a:solidFill>
                  <a:srgbClr val="000000"/>
                </a:solidFill>
                <a:latin typeface="HG丸ｺﾞｼｯｸM-PRO" pitchFamily="50" charset="-128"/>
                <a:ea typeface="HG丸ｺﾞｼｯｸM-PRO" pitchFamily="50" charset="-128"/>
              </a:rPr>
              <a:t>と</a:t>
            </a:r>
            <a:r>
              <a:rPr lang="ja-JP" altLang="en-US" sz="1600" dirty="0">
                <a:solidFill>
                  <a:srgbClr val="000000"/>
                </a:solidFill>
                <a:latin typeface="HG丸ｺﾞｼｯｸM-PRO" pitchFamily="50" charset="-128"/>
                <a:ea typeface="HG丸ｺﾞｼｯｸM-PRO" pitchFamily="50" charset="-128"/>
              </a:rPr>
              <a:t>している</a:t>
            </a:r>
            <a:r>
              <a:rPr lang="ja-JP" altLang="en-US" sz="1600" dirty="0" smtClean="0">
                <a:solidFill>
                  <a:srgbClr val="000000"/>
                </a:solidFill>
                <a:latin typeface="HG丸ｺﾞｼｯｸM-PRO" pitchFamily="50" charset="-128"/>
                <a:ea typeface="HG丸ｺﾞｼｯｸM-PRO" pitchFamily="50" charset="-128"/>
              </a:rPr>
              <a:t>。</a:t>
            </a:r>
            <a:endParaRPr lang="ja-JP" altLang="ja-JP" sz="1600" dirty="0">
              <a:solidFill>
                <a:srgbClr val="000000"/>
              </a:solidFill>
              <a:latin typeface="HG丸ｺﾞｼｯｸM-PRO" pitchFamily="50" charset="-128"/>
              <a:ea typeface="HG丸ｺﾞｼｯｸM-PRO" pitchFamily="50" charset="-128"/>
            </a:endParaRPr>
          </a:p>
        </p:txBody>
      </p:sp>
      <p:pic>
        <p:nvPicPr>
          <p:cNvPr id="3086" name="Picture 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1789" y="2492905"/>
            <a:ext cx="8128597" cy="4418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正方形/長方形 5"/>
          <p:cNvSpPr/>
          <p:nvPr/>
        </p:nvSpPr>
        <p:spPr>
          <a:xfrm>
            <a:off x="1588" y="-7938"/>
            <a:ext cx="99060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fontAlgn="auto">
              <a:spcBef>
                <a:spcPts val="0"/>
              </a:spcBef>
              <a:spcAft>
                <a:spcPts val="0"/>
              </a:spcAft>
              <a:defRPr/>
            </a:pPr>
            <a:r>
              <a:rPr lang="ja-JP" altLang="en-US" sz="2400" b="1" dirty="0" smtClean="0">
                <a:solidFill>
                  <a:schemeClr val="tx1"/>
                </a:solidFill>
                <a:latin typeface="HG丸ｺﾞｼｯｸM-PRO" pitchFamily="50" charset="-128"/>
                <a:ea typeface="HG丸ｺﾞｼｯｸM-PRO" pitchFamily="50" charset="-128"/>
              </a:rPr>
              <a:t>地域包括ケア「見える化」システム（プロトタイプ）➂</a:t>
            </a:r>
            <a:endParaRPr lang="ja-JP" altLang="en-US" sz="2400" b="1" dirty="0">
              <a:solidFill>
                <a:schemeClr val="tx1"/>
              </a:solidFill>
              <a:latin typeface="HG丸ｺﾞｼｯｸM-PRO" pitchFamily="50" charset="-128"/>
              <a:ea typeface="HG丸ｺﾞｼｯｸM-PRO" pitchFamily="50" charset="-128"/>
            </a:endParaRPr>
          </a:p>
        </p:txBody>
      </p:sp>
      <p:sp>
        <p:nvSpPr>
          <p:cNvPr id="7" name="スライド番号プレースホルダー 3"/>
          <p:cNvSpPr>
            <a:spLocks noGrp="1"/>
          </p:cNvSpPr>
          <p:nvPr>
            <p:ph type="sldNum" sz="quarter" idx="12"/>
          </p:nvPr>
        </p:nvSpPr>
        <p:spPr>
          <a:xfrm>
            <a:off x="7594600" y="6492992"/>
            <a:ext cx="2311400" cy="365125"/>
          </a:xfrm>
        </p:spPr>
        <p:txBody>
          <a:bodyPr/>
          <a:lstStyle/>
          <a:p>
            <a:fld id="{D2D8002D-B5B0-4BAC-B1F6-782DDCCE6D9C}" type="slidenum">
              <a:rPr lang="ja-JP" altLang="en-US" smtClean="0">
                <a:solidFill>
                  <a:prstClr val="black">
                    <a:tint val="75000"/>
                  </a:prstClr>
                </a:solidFill>
              </a:rPr>
              <a:pPr/>
              <a:t>55</a:t>
            </a:fld>
            <a:endParaRPr lang="ja-JP" altLang="en-US" dirty="0">
              <a:solidFill>
                <a:prstClr val="black">
                  <a:tint val="75000"/>
                </a:prstClr>
              </a:solidFill>
            </a:endParaRPr>
          </a:p>
        </p:txBody>
      </p:sp>
    </p:spTree>
    <p:extLst>
      <p:ext uri="{BB962C8B-B14F-4D97-AF65-F5344CB8AC3E}">
        <p14:creationId xmlns:p14="http://schemas.microsoft.com/office/powerpoint/2010/main" xmlns="" val="3347781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136"/>
          <p:cNvSpPr txBox="1">
            <a:spLocks noChangeArrowheads="1"/>
          </p:cNvSpPr>
          <p:nvPr/>
        </p:nvSpPr>
        <p:spPr bwMode="auto">
          <a:xfrm>
            <a:off x="77791" y="476673"/>
            <a:ext cx="9712325" cy="6332537"/>
          </a:xfrm>
          <a:prstGeom prst="rect">
            <a:avLst/>
          </a:prstGeom>
          <a:solidFill>
            <a:srgbClr val="C0504D">
              <a:lumMod val="20000"/>
              <a:lumOff val="80000"/>
              <a:alpha val="89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fontAlgn="auto">
              <a:spcBef>
                <a:spcPts val="0"/>
              </a:spcBef>
              <a:spcAft>
                <a:spcPts val="0"/>
              </a:spcAft>
              <a:defRPr/>
            </a:pPr>
            <a:endParaRPr lang="en-US" altLang="ja-JP" b="1" kern="0" dirty="0">
              <a:solidFill>
                <a:prstClr val="black"/>
              </a:solidFill>
              <a:latin typeface="ＭＳ Ｐゴシック"/>
            </a:endParaRPr>
          </a:p>
        </p:txBody>
      </p:sp>
      <p:sp>
        <p:nvSpPr>
          <p:cNvPr id="140292" name="テキスト ボックス 5"/>
          <p:cNvSpPr txBox="1">
            <a:spLocks noChangeArrowheads="1"/>
          </p:cNvSpPr>
          <p:nvPr/>
        </p:nvSpPr>
        <p:spPr bwMode="auto">
          <a:xfrm>
            <a:off x="198187" y="548682"/>
            <a:ext cx="9507795" cy="1077218"/>
          </a:xfrm>
          <a:prstGeom prst="rect">
            <a:avLst/>
          </a:prstGeom>
          <a:noFill/>
          <a:ln w="9525">
            <a:noFill/>
            <a:miter lim="800000"/>
            <a:headEnd/>
            <a:tailEnd/>
          </a:ln>
        </p:spPr>
        <p:txBody>
          <a:bodyPr wrap="square">
            <a:spAutoFit/>
          </a:bodyPr>
          <a:lstStyle/>
          <a:p>
            <a:pPr defTabSz="912813"/>
            <a:r>
              <a:rPr lang="ja-JP" altLang="en-US" sz="1600" dirty="0">
                <a:solidFill>
                  <a:srgbClr val="000000"/>
                </a:solidFill>
                <a:latin typeface="HG丸ｺﾞｼｯｸM-PRO" pitchFamily="50" charset="-128"/>
                <a:ea typeface="HG丸ｺﾞｼｯｸM-PRO" pitchFamily="50" charset="-128"/>
              </a:rPr>
              <a:t>○表示している指標や比較対象として選択した保険者に関連する地域包括ケアシステム構築に</a:t>
            </a:r>
            <a:r>
              <a:rPr lang="ja-JP" altLang="en-US" sz="1600" dirty="0" smtClean="0">
                <a:solidFill>
                  <a:srgbClr val="000000"/>
                </a:solidFill>
                <a:latin typeface="HG丸ｺﾞｼｯｸM-PRO" pitchFamily="50" charset="-128"/>
                <a:ea typeface="HG丸ｺﾞｼｯｸM-PRO" pitchFamily="50" charset="-128"/>
              </a:rPr>
              <a:t>向けた</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取り組み</a:t>
            </a:r>
            <a:r>
              <a:rPr lang="ja-JP" altLang="en-US" sz="1600" dirty="0">
                <a:solidFill>
                  <a:srgbClr val="000000"/>
                </a:solidFill>
                <a:latin typeface="HG丸ｺﾞｼｯｸM-PRO" pitchFamily="50" charset="-128"/>
                <a:ea typeface="HG丸ｺﾞｼｯｸM-PRO" pitchFamily="50" charset="-128"/>
              </a:rPr>
              <a:t>事例等を</a:t>
            </a:r>
            <a:r>
              <a:rPr lang="ja-JP" altLang="en-US" sz="1600" dirty="0" smtClean="0">
                <a:solidFill>
                  <a:srgbClr val="000000"/>
                </a:solidFill>
                <a:latin typeface="HG丸ｺﾞｼｯｸM-PRO" pitchFamily="50" charset="-128"/>
                <a:ea typeface="HG丸ｺﾞｼｯｸM-PRO" pitchFamily="50" charset="-128"/>
              </a:rPr>
              <a:t>閲覧</a:t>
            </a:r>
            <a:r>
              <a:rPr lang="ja-JP" altLang="en-US" sz="1600" dirty="0">
                <a:solidFill>
                  <a:srgbClr val="000000"/>
                </a:solidFill>
                <a:latin typeface="HG丸ｺﾞｼｯｸM-PRO" pitchFamily="50" charset="-128"/>
                <a:ea typeface="HG丸ｺﾞｼｯｸM-PRO" pitchFamily="50" charset="-128"/>
              </a:rPr>
              <a:t>し</a:t>
            </a:r>
            <a:r>
              <a:rPr lang="ja-JP" altLang="en-US" sz="1600" dirty="0" smtClean="0">
                <a:solidFill>
                  <a:srgbClr val="000000"/>
                </a:solidFill>
                <a:latin typeface="HG丸ｺﾞｼｯｸM-PRO" pitchFamily="50" charset="-128"/>
                <a:ea typeface="HG丸ｺﾞｼｯｸM-PRO" pitchFamily="50" charset="-128"/>
              </a:rPr>
              <a:t>、現状分析の結果から参考となる取組事例の情報を得ることが可能。</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○地域包括ケアシステム構築に向けた取り組み事例等は</a:t>
            </a:r>
            <a:r>
              <a:rPr lang="ja-JP" altLang="en-US" sz="1600" dirty="0" smtClean="0">
                <a:solidFill>
                  <a:srgbClr val="000000"/>
                </a:solidFill>
                <a:latin typeface="HG丸ｺﾞｼｯｸM-PRO" pitchFamily="50" charset="-128"/>
                <a:ea typeface="HG丸ｺﾞｼｯｸM-PRO" pitchFamily="50" charset="-128"/>
              </a:rPr>
              <a:t>、現状分析を行いながら閲覧するほか、</a:t>
            </a:r>
            <a:endParaRPr lang="en-US" altLang="ja-JP" sz="1600" dirty="0" smtClean="0">
              <a:solidFill>
                <a:srgbClr val="000000"/>
              </a:solidFill>
              <a:latin typeface="HG丸ｺﾞｼｯｸM-PRO" pitchFamily="50" charset="-128"/>
              <a:ea typeface="HG丸ｺﾞｼｯｸM-PRO" pitchFamily="50" charset="-128"/>
            </a:endParaRPr>
          </a:p>
          <a:p>
            <a:pPr defTabSz="912813"/>
            <a:r>
              <a:rPr lang="ja-JP" altLang="en-US" sz="1600" dirty="0">
                <a:solidFill>
                  <a:srgbClr val="000000"/>
                </a:solidFill>
                <a:latin typeface="HG丸ｺﾞｼｯｸM-PRO" pitchFamily="50" charset="-128"/>
                <a:ea typeface="HG丸ｺﾞｼｯｸM-PRO" pitchFamily="50" charset="-128"/>
              </a:rPr>
              <a:t>　</a:t>
            </a:r>
            <a:r>
              <a:rPr lang="ja-JP" altLang="en-US" sz="1600" dirty="0" smtClean="0">
                <a:solidFill>
                  <a:srgbClr val="000000"/>
                </a:solidFill>
                <a:latin typeface="HG丸ｺﾞｼｯｸM-PRO" pitchFamily="50" charset="-128"/>
                <a:ea typeface="HG丸ｺﾞｼｯｸM-PRO" pitchFamily="50" charset="-128"/>
              </a:rPr>
              <a:t>キーワードで自由に検索</a:t>
            </a:r>
            <a:r>
              <a:rPr lang="ja-JP" altLang="en-US" sz="1600" dirty="0">
                <a:solidFill>
                  <a:srgbClr val="000000"/>
                </a:solidFill>
                <a:latin typeface="HG丸ｺﾞｼｯｸM-PRO" pitchFamily="50" charset="-128"/>
                <a:ea typeface="HG丸ｺﾞｼｯｸM-PRO" pitchFamily="50" charset="-128"/>
              </a:rPr>
              <a:t>することも</a:t>
            </a:r>
            <a:r>
              <a:rPr lang="ja-JP" altLang="en-US" sz="1600" dirty="0" smtClean="0">
                <a:solidFill>
                  <a:srgbClr val="000000"/>
                </a:solidFill>
                <a:latin typeface="HG丸ｺﾞｼｯｸM-PRO" pitchFamily="50" charset="-128"/>
                <a:ea typeface="HG丸ｺﾞｼｯｸM-PRO" pitchFamily="50" charset="-128"/>
              </a:rPr>
              <a:t>可能。</a:t>
            </a:r>
            <a:endParaRPr lang="en-US" altLang="ja-JP" sz="1600" dirty="0">
              <a:solidFill>
                <a:srgbClr val="000000"/>
              </a:solidFill>
              <a:latin typeface="HG丸ｺﾞｼｯｸM-PRO" pitchFamily="50" charset="-128"/>
              <a:ea typeface="HG丸ｺﾞｼｯｸM-PRO" pitchFamily="50" charset="-128"/>
            </a:endParaRPr>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063" y="1625902"/>
            <a:ext cx="7314391" cy="402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89545" y="3167841"/>
            <a:ext cx="6616437" cy="3641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正方形/長方形 6"/>
          <p:cNvSpPr/>
          <p:nvPr/>
        </p:nvSpPr>
        <p:spPr>
          <a:xfrm>
            <a:off x="1588" y="-7938"/>
            <a:ext cx="99060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fontAlgn="auto">
              <a:spcBef>
                <a:spcPts val="0"/>
              </a:spcBef>
              <a:spcAft>
                <a:spcPts val="0"/>
              </a:spcAft>
              <a:defRPr/>
            </a:pPr>
            <a:r>
              <a:rPr lang="ja-JP" altLang="en-US" sz="2400" b="1" dirty="0" smtClean="0">
                <a:solidFill>
                  <a:schemeClr val="tx1"/>
                </a:solidFill>
                <a:latin typeface="HG丸ｺﾞｼｯｸM-PRO" pitchFamily="50" charset="-128"/>
                <a:ea typeface="HG丸ｺﾞｼｯｸM-PRO" pitchFamily="50" charset="-128"/>
              </a:rPr>
              <a:t>地域包括ケア「見える化」システム（プロトタイプ）➃</a:t>
            </a:r>
            <a:endParaRPr lang="ja-JP" altLang="en-US" sz="2400" b="1" dirty="0">
              <a:solidFill>
                <a:schemeClr val="tx1"/>
              </a:solidFill>
              <a:latin typeface="HG丸ｺﾞｼｯｸM-PRO" pitchFamily="50" charset="-128"/>
              <a:ea typeface="HG丸ｺﾞｼｯｸM-PRO" pitchFamily="50" charset="-128"/>
            </a:endParaRPr>
          </a:p>
        </p:txBody>
      </p:sp>
      <p:sp>
        <p:nvSpPr>
          <p:cNvPr id="8" name="スライド番号プレースホルダー 3"/>
          <p:cNvSpPr>
            <a:spLocks noGrp="1"/>
          </p:cNvSpPr>
          <p:nvPr>
            <p:ph type="sldNum" sz="quarter" idx="12"/>
          </p:nvPr>
        </p:nvSpPr>
        <p:spPr>
          <a:xfrm>
            <a:off x="7594600" y="6492992"/>
            <a:ext cx="2311400" cy="365125"/>
          </a:xfrm>
        </p:spPr>
        <p:txBody>
          <a:bodyPr/>
          <a:lstStyle/>
          <a:p>
            <a:fld id="{D2D8002D-B5B0-4BAC-B1F6-782DDCCE6D9C}" type="slidenum">
              <a:rPr lang="ja-JP" altLang="en-US" smtClean="0">
                <a:solidFill>
                  <a:prstClr val="black">
                    <a:tint val="75000"/>
                  </a:prstClr>
                </a:solidFill>
              </a:rPr>
              <a:pPr/>
              <a:t>56</a:t>
            </a:fld>
            <a:endParaRPr lang="ja-JP" altLang="en-US" dirty="0">
              <a:solidFill>
                <a:prstClr val="black">
                  <a:tint val="75000"/>
                </a:prstClr>
              </a:solidFill>
            </a:endParaRPr>
          </a:p>
        </p:txBody>
      </p:sp>
    </p:spTree>
    <p:extLst>
      <p:ext uri="{BB962C8B-B14F-4D97-AF65-F5344CB8AC3E}">
        <p14:creationId xmlns:p14="http://schemas.microsoft.com/office/powerpoint/2010/main" xmlns="" val="15013780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60"/>
          <p:cNvSpPr/>
          <p:nvPr/>
        </p:nvSpPr>
        <p:spPr>
          <a:xfrm>
            <a:off x="116465" y="3971515"/>
            <a:ext cx="6786752" cy="2697857"/>
          </a:xfrm>
          <a:prstGeom prst="rect">
            <a:avLst/>
          </a:prstGeom>
          <a:no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7668" y="4149085"/>
            <a:ext cx="1874560" cy="10231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正方形/長方形 22"/>
          <p:cNvSpPr/>
          <p:nvPr/>
        </p:nvSpPr>
        <p:spPr>
          <a:xfrm>
            <a:off x="116469" y="659135"/>
            <a:ext cx="9673075" cy="2788915"/>
          </a:xfrm>
          <a:prstGeom prst="rect">
            <a:avLst/>
          </a:prstGeom>
          <a:no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221" y="895212"/>
            <a:ext cx="1871777" cy="1021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5" name="正方形/長方形 74"/>
          <p:cNvSpPr/>
          <p:nvPr/>
        </p:nvSpPr>
        <p:spPr>
          <a:xfrm>
            <a:off x="7215253" y="3971516"/>
            <a:ext cx="2574284" cy="2697857"/>
          </a:xfrm>
          <a:prstGeom prst="rect">
            <a:avLst/>
          </a:prstGeom>
          <a:no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0" name="テキスト ボックス 59"/>
          <p:cNvSpPr txBox="1"/>
          <p:nvPr/>
        </p:nvSpPr>
        <p:spPr>
          <a:xfrm>
            <a:off x="116465" y="3717037"/>
            <a:ext cx="6786752" cy="330931"/>
          </a:xfrm>
          <a:prstGeom prst="roundRect">
            <a:avLst/>
          </a:prstGeom>
          <a:solidFill>
            <a:schemeClr val="accent3">
              <a:lumMod val="75000"/>
            </a:schemeClr>
          </a:solidFill>
        </p:spPr>
        <p:txBody>
          <a:bodyPr wrap="none" rtlCol="0">
            <a:noAutofit/>
          </a:bodyPr>
          <a:lstStyle/>
          <a:p>
            <a:pPr algn="ctr"/>
            <a:r>
              <a:rPr lang="ja-JP" altLang="en-US" sz="1050" b="1" dirty="0" smtClean="0">
                <a:solidFill>
                  <a:prstClr val="white"/>
                </a:solidFill>
              </a:rPr>
              <a:t>現状分析の例</a:t>
            </a:r>
            <a:endParaRPr lang="ja-JP" altLang="en-US" sz="1050" b="1" dirty="0">
              <a:solidFill>
                <a:prstClr val="white"/>
              </a:solidFill>
            </a:endParaRPr>
          </a:p>
        </p:txBody>
      </p:sp>
      <p:sp>
        <p:nvSpPr>
          <p:cNvPr id="22" name="テキスト ボックス 21"/>
          <p:cNvSpPr txBox="1"/>
          <p:nvPr/>
        </p:nvSpPr>
        <p:spPr>
          <a:xfrm>
            <a:off x="116469" y="404664"/>
            <a:ext cx="9673075" cy="288032"/>
          </a:xfrm>
          <a:prstGeom prst="roundRect">
            <a:avLst/>
          </a:prstGeom>
          <a:solidFill>
            <a:schemeClr val="accent3">
              <a:lumMod val="75000"/>
            </a:schemeClr>
          </a:solidFill>
        </p:spPr>
        <p:txBody>
          <a:bodyPr wrap="none" rtlCol="0">
            <a:noAutofit/>
          </a:bodyPr>
          <a:lstStyle/>
          <a:p>
            <a:pPr algn="ctr"/>
            <a:r>
              <a:rPr lang="ja-JP" altLang="en-US" sz="1050" b="1" dirty="0" smtClean="0">
                <a:solidFill>
                  <a:prstClr val="white"/>
                </a:solidFill>
              </a:rPr>
              <a:t>現状分析の例</a:t>
            </a:r>
            <a:endParaRPr lang="ja-JP" altLang="en-US" sz="1050" b="1" dirty="0">
              <a:solidFill>
                <a:prstClr val="white"/>
              </a:solidFill>
            </a:endParaRPr>
          </a:p>
        </p:txBody>
      </p:sp>
      <p:sp>
        <p:nvSpPr>
          <p:cNvPr id="4" name="テキスト ボックス 3"/>
          <p:cNvSpPr txBox="1"/>
          <p:nvPr/>
        </p:nvSpPr>
        <p:spPr>
          <a:xfrm>
            <a:off x="0" y="-27384"/>
            <a:ext cx="9906000" cy="432000"/>
          </a:xfrm>
          <a:prstGeom prst="rect">
            <a:avLst/>
          </a:prstGeom>
          <a:noFill/>
          <a:ln>
            <a:noFill/>
          </a:ln>
        </p:spPr>
        <p:txBody>
          <a:bodyPr wrap="none" rtlCol="0">
            <a:noAutofit/>
          </a:bodyPr>
          <a:lstStyle/>
          <a:p>
            <a:r>
              <a:rPr lang="ja-JP" altLang="en-US" sz="2000" b="1" dirty="0">
                <a:solidFill>
                  <a:prstClr val="black"/>
                </a:solidFill>
                <a:latin typeface="HG丸ｺﾞｼｯｸM-PRO" panose="020F0600000000000000" pitchFamily="50" charset="-128"/>
                <a:ea typeface="HG丸ｺﾞｼｯｸM-PRO" panose="020F0600000000000000" pitchFamily="50" charset="-128"/>
              </a:rPr>
              <a:t>地域包括</a:t>
            </a: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ケア「見える化」システム（プロトタイプ）を活用した分析の例</a:t>
            </a:r>
            <a:endParaRPr lang="ja-JP" altLang="en-US" sz="2000" b="1"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055" name="図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0491" y="1503834"/>
            <a:ext cx="2585388" cy="1656184"/>
          </a:xfrm>
          <a:prstGeom prst="rect">
            <a:avLst/>
          </a:prstGeom>
          <a:noFill/>
          <a:ln w="9525">
            <a:solidFill>
              <a:schemeClr val="accent2">
                <a:lumMod val="75000"/>
              </a:schemeClr>
            </a:solidFill>
            <a:prstDash val="dash"/>
            <a:miter lim="800000"/>
            <a:headEnd/>
            <a:tailEnd/>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Lst>
        </p:spPr>
      </p:pic>
      <p:pic>
        <p:nvPicPr>
          <p:cNvPr id="2056" name="図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00043" y="922670"/>
            <a:ext cx="1894082" cy="955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7" name="図 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77929" y="1503834"/>
            <a:ext cx="2561483" cy="1656184"/>
          </a:xfrm>
          <a:prstGeom prst="rect">
            <a:avLst/>
          </a:prstGeom>
          <a:noFill/>
          <a:ln w="9525">
            <a:solidFill>
              <a:schemeClr val="accent2">
                <a:lumMod val="75000"/>
              </a:schemeClr>
            </a:solidFill>
            <a:prstDash val="dash"/>
            <a:miter lim="800000"/>
            <a:headEnd/>
            <a:tailEnd/>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Lst>
        </p:spPr>
      </p:pic>
      <p:pic>
        <p:nvPicPr>
          <p:cNvPr id="2059" name="図 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6509" y="4726543"/>
            <a:ext cx="2573110" cy="1656184"/>
          </a:xfrm>
          <a:prstGeom prst="rect">
            <a:avLst/>
          </a:prstGeom>
          <a:noFill/>
          <a:ln w="9525">
            <a:solidFill>
              <a:schemeClr val="accent2">
                <a:lumMod val="75000"/>
              </a:schemeClr>
            </a:solidFill>
            <a:prstDash val="dash"/>
            <a:miter lim="800000"/>
            <a:headEnd/>
            <a:tailEnd/>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Lst>
        </p:spPr>
      </p:pic>
      <p:sp>
        <p:nvSpPr>
          <p:cNvPr id="18" name="テキスト ボックス 17"/>
          <p:cNvSpPr txBox="1"/>
          <p:nvPr/>
        </p:nvSpPr>
        <p:spPr>
          <a:xfrm>
            <a:off x="3494552" y="3991518"/>
            <a:ext cx="3349610" cy="1188000"/>
          </a:xfrm>
          <a:prstGeom prst="borderCallout1">
            <a:avLst>
              <a:gd name="adj1" fmla="val 51011"/>
              <a:gd name="adj2" fmla="val -171"/>
              <a:gd name="adj3" fmla="val 116120"/>
              <a:gd name="adj4" fmla="val -22796"/>
            </a:avLst>
          </a:prstGeom>
          <a:solidFill>
            <a:srgbClr val="FFEAD5"/>
          </a:solidFill>
          <a:ln>
            <a:noFill/>
            <a:prstDash val="dash"/>
            <a:headEnd type="oval" w="med" len="med"/>
            <a:tailEnd type="oval" w="med" len="med"/>
          </a:ln>
        </p:spPr>
        <p:txBody>
          <a:bodyPr wrap="square" rtlCol="0">
            <a:noAutofit/>
          </a:bodyPr>
          <a:lstStyle/>
          <a:p>
            <a:pPr indent="-45720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・第</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sz="1000" dirty="0">
                <a:solidFill>
                  <a:prstClr val="black"/>
                </a:solidFill>
                <a:latin typeface="HG丸ｺﾞｼｯｸM-PRO" panose="020F0600000000000000" pitchFamily="50" charset="-128"/>
                <a:ea typeface="HG丸ｺﾞｼｯｸM-PRO" panose="020F0600000000000000" pitchFamily="50" charset="-128"/>
              </a:rPr>
              <a:t>号被保険者</a:t>
            </a:r>
            <a:r>
              <a:rPr lang="en-US" altLang="ja-JP" sz="1000" dirty="0">
                <a:solidFill>
                  <a:prstClr val="black"/>
                </a:solidFill>
                <a:latin typeface="HG丸ｺﾞｼｯｸM-PRO" panose="020F0600000000000000" pitchFamily="50" charset="-128"/>
                <a:ea typeface="HG丸ｺﾞｼｯｸM-PRO" panose="020F0600000000000000" pitchFamily="50" charset="-128"/>
              </a:rPr>
              <a:t>1</a:t>
            </a:r>
            <a:r>
              <a:rPr lang="ja-JP" altLang="en-US" sz="1000" dirty="0">
                <a:solidFill>
                  <a:prstClr val="black"/>
                </a:solidFill>
                <a:latin typeface="HG丸ｺﾞｼｯｸM-PRO" panose="020F0600000000000000" pitchFamily="50" charset="-128"/>
                <a:ea typeface="HG丸ｺﾞｼｯｸM-PRO" panose="020F0600000000000000" pitchFamily="50" charset="-128"/>
              </a:rPr>
              <a:t>人当たり</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保険給付月額が全国平均</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indent="-45720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と比較して低く、過去</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7</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年間の伸びも小さい。</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a:p>
            <a:pPr indent="-45720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・第</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sz="1000" dirty="0">
                <a:solidFill>
                  <a:prstClr val="black"/>
                </a:solidFill>
                <a:latin typeface="HG丸ｺﾞｼｯｸM-PRO" panose="020F0600000000000000" pitchFamily="50" charset="-128"/>
                <a:ea typeface="HG丸ｺﾞｼｯｸM-PRO" panose="020F0600000000000000" pitchFamily="50" charset="-128"/>
              </a:rPr>
              <a:t>号被保険者に占める後期高齢者加入割合</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が</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indent="-457200"/>
            <a:r>
              <a:rPr lang="en-US" altLang="ja-JP" sz="1000" dirty="0">
                <a:solidFill>
                  <a:prstClr val="black"/>
                </a:solidFill>
                <a:latin typeface="HG丸ｺﾞｼｯｸM-PRO" panose="020F0600000000000000" pitchFamily="50" charset="-128"/>
                <a:ea typeface="HG丸ｺﾞｼｯｸM-PRO" panose="020F0600000000000000" pitchFamily="50" charset="-128"/>
              </a:rPr>
              <a:t> </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低い</a:t>
            </a:r>
            <a:r>
              <a:rPr lang="ja-JP" altLang="en-US" sz="1000" dirty="0">
                <a:solidFill>
                  <a:prstClr val="black"/>
                </a:solidFill>
                <a:latin typeface="HG丸ｺﾞｼｯｸM-PRO" panose="020F0600000000000000" pitchFamily="50" charset="-128"/>
                <a:ea typeface="HG丸ｺﾞｼｯｸM-PRO" panose="020F0600000000000000" pitchFamily="50" charset="-128"/>
              </a:rPr>
              <a:t>ために、要支援・要介護認定率も</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低い水準で</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indent="-45720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  あることが給付費が低い一因であると考えられる。</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a:p>
            <a:pPr indent="-45720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・サービスのバランスを見ると、全国、都道府県平</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indent="-457200"/>
            <a:r>
              <a:rPr lang="ja-JP" altLang="en-US" sz="1000" dirty="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均と比較して、訪問系サービス</a:t>
            </a:r>
            <a:r>
              <a:rPr lang="ja-JP" altLang="en-US" sz="1000" dirty="0">
                <a:solidFill>
                  <a:prstClr val="black"/>
                </a:solidFill>
                <a:latin typeface="HG丸ｺﾞｼｯｸM-PRO" panose="020F0600000000000000" pitchFamily="50" charset="-128"/>
                <a:ea typeface="HG丸ｺﾞｼｯｸM-PRO" panose="020F0600000000000000" pitchFamily="50" charset="-128"/>
              </a:rPr>
              <a:t>利用率</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が低い。</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116463" y="625948"/>
            <a:ext cx="2975430" cy="229814"/>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lgn="ctr"/>
            <a:r>
              <a:rPr lang="ja-JP" altLang="en-US" sz="1050" dirty="0" smtClean="0">
                <a:solidFill>
                  <a:prstClr val="black"/>
                </a:solidFill>
              </a:rPr>
              <a:t>第</a:t>
            </a:r>
            <a:r>
              <a:rPr lang="en-US" altLang="ja-JP" sz="1050" dirty="0" smtClean="0">
                <a:solidFill>
                  <a:prstClr val="black"/>
                </a:solidFill>
              </a:rPr>
              <a:t>1</a:t>
            </a:r>
            <a:r>
              <a:rPr lang="ja-JP" altLang="en-US" sz="1050" dirty="0" smtClean="0">
                <a:solidFill>
                  <a:prstClr val="black"/>
                </a:solidFill>
              </a:rPr>
              <a:t>号被保険者</a:t>
            </a:r>
            <a:r>
              <a:rPr lang="en-US" altLang="ja-JP" sz="1050" dirty="0" smtClean="0">
                <a:solidFill>
                  <a:prstClr val="black"/>
                </a:solidFill>
              </a:rPr>
              <a:t>1</a:t>
            </a:r>
            <a:r>
              <a:rPr lang="ja-JP" altLang="en-US" sz="1050" dirty="0" smtClean="0">
                <a:solidFill>
                  <a:prstClr val="black"/>
                </a:solidFill>
              </a:rPr>
              <a:t>人当たり給付費</a:t>
            </a:r>
            <a:endParaRPr lang="ja-JP" altLang="en-US" sz="1050" dirty="0">
              <a:solidFill>
                <a:prstClr val="black"/>
              </a:solidFill>
            </a:endParaRPr>
          </a:p>
        </p:txBody>
      </p:sp>
      <p:sp>
        <p:nvSpPr>
          <p:cNvPr id="25" name="テキスト ボックス 24"/>
          <p:cNvSpPr txBox="1"/>
          <p:nvPr/>
        </p:nvSpPr>
        <p:spPr>
          <a:xfrm>
            <a:off x="6465898" y="625948"/>
            <a:ext cx="3042338" cy="229814"/>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lgn="ctr"/>
            <a:r>
              <a:rPr lang="ja-JP" altLang="en-US" sz="1050" dirty="0">
                <a:solidFill>
                  <a:prstClr val="black"/>
                </a:solidFill>
              </a:rPr>
              <a:t>人口</a:t>
            </a:r>
            <a:r>
              <a:rPr lang="ja-JP" altLang="en-US" sz="1050" dirty="0" smtClean="0">
                <a:solidFill>
                  <a:prstClr val="black"/>
                </a:solidFill>
              </a:rPr>
              <a:t>構造と認定率</a:t>
            </a:r>
            <a:endParaRPr lang="ja-JP" altLang="en-US" sz="1050" dirty="0">
              <a:solidFill>
                <a:prstClr val="black"/>
              </a:solidFill>
            </a:endParaRPr>
          </a:p>
        </p:txBody>
      </p:sp>
      <p:sp>
        <p:nvSpPr>
          <p:cNvPr id="26" name="テキスト ボックス 25"/>
          <p:cNvSpPr txBox="1"/>
          <p:nvPr/>
        </p:nvSpPr>
        <p:spPr>
          <a:xfrm>
            <a:off x="128860" y="3848657"/>
            <a:ext cx="2850759" cy="229814"/>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lgn="ctr"/>
            <a:r>
              <a:rPr lang="ja-JP" altLang="en-US" sz="1050" dirty="0" smtClean="0">
                <a:solidFill>
                  <a:prstClr val="black"/>
                </a:solidFill>
              </a:rPr>
              <a:t>サービスのバランス</a:t>
            </a:r>
            <a:endParaRPr lang="ja-JP" altLang="en-US" sz="1050" dirty="0">
              <a:solidFill>
                <a:prstClr val="black"/>
              </a:solidFill>
            </a:endParaRPr>
          </a:p>
        </p:txBody>
      </p:sp>
      <p:sp>
        <p:nvSpPr>
          <p:cNvPr id="3" name="ホームベース 2"/>
          <p:cNvSpPr/>
          <p:nvPr/>
        </p:nvSpPr>
        <p:spPr>
          <a:xfrm>
            <a:off x="3252901" y="1215802"/>
            <a:ext cx="217937" cy="1584176"/>
          </a:xfrm>
          <a:prstGeom prst="homePlate">
            <a:avLst>
              <a:gd name="adj" fmla="val 20188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endParaRPr>
          </a:p>
        </p:txBody>
      </p:sp>
      <p:sp>
        <p:nvSpPr>
          <p:cNvPr id="28" name="ホームベース 27"/>
          <p:cNvSpPr/>
          <p:nvPr/>
        </p:nvSpPr>
        <p:spPr>
          <a:xfrm>
            <a:off x="9544632" y="1215802"/>
            <a:ext cx="217937" cy="1584176"/>
          </a:xfrm>
          <a:prstGeom prst="homePlate">
            <a:avLst>
              <a:gd name="adj" fmla="val 20188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272484" y="1103635"/>
            <a:ext cx="1085637" cy="377974"/>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正方形/長方形 29"/>
          <p:cNvSpPr/>
          <p:nvPr/>
        </p:nvSpPr>
        <p:spPr>
          <a:xfrm>
            <a:off x="1395562" y="1176381"/>
            <a:ext cx="654434" cy="301904"/>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8" name="直線矢印コネクタ 7"/>
          <p:cNvCxnSpPr/>
          <p:nvPr/>
        </p:nvCxnSpPr>
        <p:spPr>
          <a:xfrm>
            <a:off x="1722774" y="1327345"/>
            <a:ext cx="0" cy="464533"/>
          </a:xfrm>
          <a:prstGeom prst="straightConnector1">
            <a:avLst/>
          </a:prstGeom>
          <a:ln w="28575">
            <a:solidFill>
              <a:schemeClr val="accent2">
                <a:lumMod val="75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122228" y="920936"/>
            <a:ext cx="958568" cy="541474"/>
          </a:xfrm>
          <a:prstGeom prst="borderCallout1">
            <a:avLst>
              <a:gd name="adj1" fmla="val 20"/>
              <a:gd name="adj2" fmla="val -124"/>
              <a:gd name="adj3" fmla="val 36000"/>
              <a:gd name="adj4" fmla="val -79260"/>
            </a:avLst>
          </a:prstGeom>
          <a:solidFill>
            <a:srgbClr val="FFD5AB"/>
          </a:solidFill>
          <a:ln>
            <a:solidFill>
              <a:schemeClr val="accent2">
                <a:lumMod val="50000"/>
              </a:schemeClr>
            </a:solidFill>
            <a:prstDash val="sysDash"/>
            <a:headEnd type="oval" w="med" len="med"/>
            <a:tailEnd type="oval" w="med" len="med"/>
          </a:ln>
        </p:spPr>
        <p:txBody>
          <a:bodyPr wrap="square" rtlCol="0">
            <a:noAutofit/>
          </a:bodyPr>
          <a:lstStyle/>
          <a:p>
            <a:pPr indent="-457200"/>
            <a:r>
              <a:rPr lang="ja-JP" altLang="en-US" sz="900" dirty="0" smtClean="0">
                <a:solidFill>
                  <a:prstClr val="black"/>
                </a:solidFill>
              </a:rPr>
              <a:t>地図によって直感的に地域間比較</a:t>
            </a:r>
            <a:endParaRPr lang="ja-JP" altLang="en-US" sz="900" dirty="0">
              <a:solidFill>
                <a:prstClr val="black"/>
              </a:solidFill>
            </a:endParaRPr>
          </a:p>
        </p:txBody>
      </p:sp>
      <p:sp>
        <p:nvSpPr>
          <p:cNvPr id="34" name="正方形/長方形 33"/>
          <p:cNvSpPr/>
          <p:nvPr/>
        </p:nvSpPr>
        <p:spPr>
          <a:xfrm>
            <a:off x="662524" y="2223914"/>
            <a:ext cx="390044" cy="792088"/>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1080140" y="2223914"/>
            <a:ext cx="1829748" cy="792088"/>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テキスト ボックス 35"/>
          <p:cNvSpPr txBox="1"/>
          <p:nvPr/>
        </p:nvSpPr>
        <p:spPr>
          <a:xfrm>
            <a:off x="423631" y="1840379"/>
            <a:ext cx="1257886" cy="213217"/>
          </a:xfrm>
          <a:prstGeom prst="borderCallout1">
            <a:avLst>
              <a:gd name="adj1" fmla="val 101279"/>
              <a:gd name="adj2" fmla="val 49642"/>
              <a:gd name="adj3" fmla="val 205757"/>
              <a:gd name="adj4" fmla="val 36132"/>
            </a:avLst>
          </a:prstGeom>
          <a:solidFill>
            <a:srgbClr val="FFD5AB"/>
          </a:solidFill>
          <a:ln>
            <a:solidFill>
              <a:schemeClr val="accent2">
                <a:lumMod val="75000"/>
              </a:schemeClr>
            </a:solidFill>
            <a:prstDash val="sysDash"/>
            <a:headEnd type="oval" w="med" len="med"/>
            <a:tailEnd type="oval" w="med" len="med"/>
          </a:ln>
        </p:spPr>
        <p:txBody>
          <a:bodyPr wrap="square" rtlCol="0">
            <a:noAutofit/>
          </a:bodyPr>
          <a:lstStyle/>
          <a:p>
            <a:pPr indent="-457200"/>
            <a:r>
              <a:rPr lang="ja-JP" altLang="en-US" sz="900" dirty="0" smtClean="0">
                <a:solidFill>
                  <a:prstClr val="black"/>
                </a:solidFill>
              </a:rPr>
              <a:t>全国・都道府県平均</a:t>
            </a:r>
            <a:endParaRPr lang="ja-JP" altLang="en-US" sz="900" dirty="0">
              <a:solidFill>
                <a:prstClr val="black"/>
              </a:solidFill>
            </a:endParaRPr>
          </a:p>
        </p:txBody>
      </p:sp>
      <p:sp>
        <p:nvSpPr>
          <p:cNvPr id="37" name="テキスト ボックス 36"/>
          <p:cNvSpPr txBox="1"/>
          <p:nvPr/>
        </p:nvSpPr>
        <p:spPr>
          <a:xfrm>
            <a:off x="1777229" y="1840379"/>
            <a:ext cx="1257886" cy="213217"/>
          </a:xfrm>
          <a:prstGeom prst="borderCallout1">
            <a:avLst>
              <a:gd name="adj1" fmla="val 104257"/>
              <a:gd name="adj2" fmla="val 50736"/>
              <a:gd name="adj3" fmla="val 181931"/>
              <a:gd name="adj4" fmla="val 16445"/>
            </a:avLst>
          </a:prstGeom>
          <a:solidFill>
            <a:srgbClr val="FFD5AB"/>
          </a:solidFill>
          <a:ln>
            <a:solidFill>
              <a:schemeClr val="accent2">
                <a:lumMod val="75000"/>
              </a:schemeClr>
            </a:solidFill>
            <a:prstDash val="sysDash"/>
            <a:headEnd type="oval" w="med" len="med"/>
            <a:tailEnd type="oval" w="med" len="med"/>
          </a:ln>
        </p:spPr>
        <p:txBody>
          <a:bodyPr wrap="square" rtlCol="0">
            <a:noAutofit/>
          </a:bodyPr>
          <a:lstStyle/>
          <a:p>
            <a:pPr indent="-457200"/>
            <a:r>
              <a:rPr lang="ja-JP" altLang="en-US" sz="900" dirty="0" smtClean="0">
                <a:solidFill>
                  <a:prstClr val="black"/>
                </a:solidFill>
              </a:rPr>
              <a:t>近隣保険者等の値</a:t>
            </a:r>
            <a:endParaRPr lang="ja-JP" altLang="en-US" sz="900" dirty="0">
              <a:solidFill>
                <a:prstClr val="black"/>
              </a:solidFill>
            </a:endParaRPr>
          </a:p>
        </p:txBody>
      </p:sp>
      <p:sp>
        <p:nvSpPr>
          <p:cNvPr id="38" name="テキスト ボックス 37"/>
          <p:cNvSpPr txBox="1"/>
          <p:nvPr/>
        </p:nvSpPr>
        <p:spPr>
          <a:xfrm>
            <a:off x="2133327" y="2439950"/>
            <a:ext cx="958568" cy="630777"/>
          </a:xfrm>
          <a:prstGeom prst="borderCallout1">
            <a:avLst>
              <a:gd name="adj1" fmla="val 20"/>
              <a:gd name="adj2" fmla="val -124"/>
              <a:gd name="adj3" fmla="val 180"/>
              <a:gd name="adj4" fmla="val 400"/>
            </a:avLst>
          </a:prstGeom>
          <a:solidFill>
            <a:srgbClr val="FFD5AB"/>
          </a:solidFill>
          <a:ln>
            <a:solidFill>
              <a:schemeClr val="accent2">
                <a:lumMod val="50000"/>
              </a:schemeClr>
            </a:solidFill>
            <a:prstDash val="sysDash"/>
            <a:headEnd type="oval" w="med" len="med"/>
            <a:tailEnd type="oval" w="med" len="med"/>
          </a:ln>
        </p:spPr>
        <p:txBody>
          <a:bodyPr wrap="square" rtlCol="0">
            <a:noAutofit/>
          </a:bodyPr>
          <a:lstStyle/>
          <a:p>
            <a:pPr indent="-457200"/>
            <a:r>
              <a:rPr lang="ja-JP" altLang="en-US" sz="900" dirty="0" smtClean="0">
                <a:solidFill>
                  <a:prstClr val="black"/>
                </a:solidFill>
              </a:rPr>
              <a:t>グラフでは比較対象を自由に選択して定量的に比較</a:t>
            </a:r>
            <a:endParaRPr lang="ja-JP" altLang="en-US" sz="900" dirty="0">
              <a:solidFill>
                <a:prstClr val="black"/>
              </a:solidFill>
            </a:endParaRPr>
          </a:p>
        </p:txBody>
      </p:sp>
      <p:sp>
        <p:nvSpPr>
          <p:cNvPr id="42" name="正方形/長方形 41"/>
          <p:cNvSpPr/>
          <p:nvPr/>
        </p:nvSpPr>
        <p:spPr>
          <a:xfrm>
            <a:off x="7802365" y="1162844"/>
            <a:ext cx="654434" cy="301904"/>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43" name="直線矢印コネクタ 42"/>
          <p:cNvCxnSpPr/>
          <p:nvPr/>
        </p:nvCxnSpPr>
        <p:spPr>
          <a:xfrm>
            <a:off x="8129578" y="1355920"/>
            <a:ext cx="0" cy="464533"/>
          </a:xfrm>
          <a:prstGeom prst="straightConnector1">
            <a:avLst/>
          </a:prstGeom>
          <a:ln w="28575">
            <a:solidFill>
              <a:schemeClr val="accent2">
                <a:lumMod val="75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V="1">
            <a:off x="7136462" y="2956156"/>
            <a:ext cx="2059745" cy="1"/>
          </a:xfrm>
          <a:prstGeom prst="straightConnector1">
            <a:avLst/>
          </a:prstGeom>
          <a:ln w="28575">
            <a:solidFill>
              <a:schemeClr val="accent2">
                <a:lumMod val="75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7603649" y="2863484"/>
            <a:ext cx="1257886" cy="213217"/>
          </a:xfrm>
          <a:prstGeom prst="borderCallout1">
            <a:avLst>
              <a:gd name="adj1" fmla="val 101279"/>
              <a:gd name="adj2" fmla="val 49642"/>
              <a:gd name="adj3" fmla="val 478261"/>
              <a:gd name="adj4" fmla="val -2423"/>
            </a:avLst>
          </a:prstGeom>
          <a:solidFill>
            <a:srgbClr val="FFD5AB"/>
          </a:solidFill>
          <a:ln>
            <a:noFill/>
            <a:prstDash val="sysDash"/>
            <a:headEnd type="oval" w="med" len="med"/>
            <a:tailEnd type="oval" w="med" len="med"/>
          </a:ln>
        </p:spPr>
        <p:txBody>
          <a:bodyPr wrap="square" rtlCol="0">
            <a:noAutofit/>
          </a:bodyPr>
          <a:lstStyle/>
          <a:p>
            <a:pPr indent="-457200" algn="ctr"/>
            <a:r>
              <a:rPr lang="ja-JP" altLang="en-US" sz="900" dirty="0" smtClean="0">
                <a:solidFill>
                  <a:prstClr val="black"/>
                </a:solidFill>
              </a:rPr>
              <a:t>後期高齢者割合</a:t>
            </a:r>
            <a:endParaRPr lang="ja-JP" altLang="en-US" sz="900" dirty="0">
              <a:solidFill>
                <a:prstClr val="black"/>
              </a:solidFill>
            </a:endParaRPr>
          </a:p>
        </p:txBody>
      </p:sp>
      <p:cxnSp>
        <p:nvCxnSpPr>
          <p:cNvPr id="48" name="直線矢印コネクタ 47"/>
          <p:cNvCxnSpPr/>
          <p:nvPr/>
        </p:nvCxnSpPr>
        <p:spPr>
          <a:xfrm flipV="1">
            <a:off x="7136456" y="2053604"/>
            <a:ext cx="0" cy="897221"/>
          </a:xfrm>
          <a:prstGeom prst="straightConnector1">
            <a:avLst/>
          </a:prstGeom>
          <a:ln w="28575">
            <a:solidFill>
              <a:schemeClr val="accent2">
                <a:lumMod val="75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6730354" y="2223914"/>
            <a:ext cx="827662" cy="216024"/>
          </a:xfrm>
          <a:prstGeom prst="borderCallout1">
            <a:avLst>
              <a:gd name="adj1" fmla="val 101279"/>
              <a:gd name="adj2" fmla="val 49642"/>
              <a:gd name="adj3" fmla="val 478261"/>
              <a:gd name="adj4" fmla="val -2423"/>
            </a:avLst>
          </a:prstGeom>
          <a:solidFill>
            <a:srgbClr val="FFD5AB"/>
          </a:solidFill>
          <a:ln>
            <a:noFill/>
            <a:prstDash val="sysDash"/>
            <a:headEnd type="oval" w="med" len="med"/>
            <a:tailEnd type="oval" w="med" len="med"/>
          </a:ln>
        </p:spPr>
        <p:txBody>
          <a:bodyPr wrap="square" rtlCol="0">
            <a:noAutofit/>
          </a:bodyPr>
          <a:lstStyle/>
          <a:p>
            <a:pPr indent="-457200" algn="ctr"/>
            <a:r>
              <a:rPr lang="ja-JP" altLang="en-US" sz="900" dirty="0" smtClean="0">
                <a:solidFill>
                  <a:prstClr val="black"/>
                </a:solidFill>
              </a:rPr>
              <a:t>認定率</a:t>
            </a:r>
            <a:endParaRPr lang="ja-JP" altLang="en-US" sz="900" dirty="0">
              <a:solidFill>
                <a:prstClr val="black"/>
              </a:solidFill>
            </a:endParaRPr>
          </a:p>
        </p:txBody>
      </p:sp>
      <p:sp>
        <p:nvSpPr>
          <p:cNvPr id="50" name="テキスト ボックス 49"/>
          <p:cNvSpPr txBox="1"/>
          <p:nvPr/>
        </p:nvSpPr>
        <p:spPr>
          <a:xfrm>
            <a:off x="8549665" y="892107"/>
            <a:ext cx="958568" cy="541474"/>
          </a:xfrm>
          <a:prstGeom prst="borderCallout1">
            <a:avLst>
              <a:gd name="adj1" fmla="val 100288"/>
              <a:gd name="adj2" fmla="val -124"/>
              <a:gd name="adj3" fmla="val 255886"/>
              <a:gd name="adj4" fmla="val -16824"/>
            </a:avLst>
          </a:prstGeom>
          <a:solidFill>
            <a:srgbClr val="FFD5AB"/>
          </a:solidFill>
          <a:ln>
            <a:solidFill>
              <a:schemeClr val="accent2">
                <a:lumMod val="50000"/>
              </a:schemeClr>
            </a:solidFill>
            <a:prstDash val="sysDash"/>
            <a:headEnd type="oval" w="med" len="med"/>
            <a:tailEnd type="oval" w="med" len="med"/>
          </a:ln>
        </p:spPr>
        <p:txBody>
          <a:bodyPr wrap="square" rtlCol="0">
            <a:noAutofit/>
          </a:bodyPr>
          <a:lstStyle/>
          <a:p>
            <a:pPr indent="-457200"/>
            <a:r>
              <a:rPr lang="ja-JP" altLang="en-US" sz="900" dirty="0" smtClean="0">
                <a:solidFill>
                  <a:prstClr val="black"/>
                </a:solidFill>
              </a:rPr>
              <a:t>人口と認定率の関係を全保険者と比較</a:t>
            </a:r>
            <a:endParaRPr lang="ja-JP" altLang="en-US" sz="900" dirty="0">
              <a:solidFill>
                <a:prstClr val="black"/>
              </a:solidFill>
            </a:endParaRPr>
          </a:p>
        </p:txBody>
      </p:sp>
      <p:sp>
        <p:nvSpPr>
          <p:cNvPr id="51" name="正方形/長方形 50"/>
          <p:cNvSpPr/>
          <p:nvPr/>
        </p:nvSpPr>
        <p:spPr>
          <a:xfrm>
            <a:off x="1422924" y="4395078"/>
            <a:ext cx="654434" cy="301904"/>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52" name="直線矢印コネクタ 51"/>
          <p:cNvCxnSpPr/>
          <p:nvPr/>
        </p:nvCxnSpPr>
        <p:spPr>
          <a:xfrm>
            <a:off x="1750136" y="4588154"/>
            <a:ext cx="0" cy="464533"/>
          </a:xfrm>
          <a:prstGeom prst="straightConnector1">
            <a:avLst/>
          </a:prstGeom>
          <a:ln w="28575">
            <a:solidFill>
              <a:schemeClr val="accent2">
                <a:lumMod val="75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902351" y="5254109"/>
            <a:ext cx="1116858" cy="938691"/>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テキスト ボックス 53"/>
          <p:cNvSpPr txBox="1"/>
          <p:nvPr/>
        </p:nvSpPr>
        <p:spPr>
          <a:xfrm>
            <a:off x="246427" y="4907974"/>
            <a:ext cx="1257886" cy="213217"/>
          </a:xfrm>
          <a:prstGeom prst="borderCallout1">
            <a:avLst>
              <a:gd name="adj1" fmla="val 104853"/>
              <a:gd name="adj2" fmla="val 71299"/>
              <a:gd name="adj3" fmla="val 159297"/>
              <a:gd name="adj4" fmla="val 83383"/>
            </a:avLst>
          </a:prstGeom>
          <a:solidFill>
            <a:srgbClr val="FFD5AB"/>
          </a:solidFill>
          <a:ln>
            <a:solidFill>
              <a:schemeClr val="accent2">
                <a:lumMod val="75000"/>
              </a:schemeClr>
            </a:solidFill>
            <a:prstDash val="sysDash"/>
            <a:headEnd type="oval" w="med" len="med"/>
            <a:tailEnd type="oval" w="med" len="med"/>
          </a:ln>
        </p:spPr>
        <p:txBody>
          <a:bodyPr wrap="square" rtlCol="0">
            <a:noAutofit/>
          </a:bodyPr>
          <a:lstStyle/>
          <a:p>
            <a:pPr indent="-457200"/>
            <a:r>
              <a:rPr lang="ja-JP" altLang="en-US" sz="900" dirty="0" smtClean="0">
                <a:solidFill>
                  <a:prstClr val="black"/>
                </a:solidFill>
              </a:rPr>
              <a:t>全国・都道府県平均</a:t>
            </a:r>
            <a:endParaRPr lang="ja-JP" altLang="en-US" sz="900" dirty="0">
              <a:solidFill>
                <a:prstClr val="black"/>
              </a:solidFill>
            </a:endParaRPr>
          </a:p>
        </p:txBody>
      </p:sp>
      <p:sp>
        <p:nvSpPr>
          <p:cNvPr id="55" name="正方形/長方形 54"/>
          <p:cNvSpPr/>
          <p:nvPr/>
        </p:nvSpPr>
        <p:spPr>
          <a:xfrm>
            <a:off x="2327917" y="5254312"/>
            <a:ext cx="467262" cy="938691"/>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テキスト ボックス 55"/>
          <p:cNvSpPr txBox="1"/>
          <p:nvPr/>
        </p:nvSpPr>
        <p:spPr>
          <a:xfrm>
            <a:off x="1884604" y="4908176"/>
            <a:ext cx="1170130" cy="213217"/>
          </a:xfrm>
          <a:prstGeom prst="borderCallout1">
            <a:avLst>
              <a:gd name="adj1" fmla="val 104853"/>
              <a:gd name="adj2" fmla="val 71299"/>
              <a:gd name="adj3" fmla="val 191461"/>
              <a:gd name="adj4" fmla="val 62924"/>
            </a:avLst>
          </a:prstGeom>
          <a:solidFill>
            <a:srgbClr val="FFD5AB"/>
          </a:solidFill>
          <a:ln>
            <a:solidFill>
              <a:schemeClr val="accent2">
                <a:lumMod val="75000"/>
              </a:schemeClr>
            </a:solidFill>
            <a:prstDash val="sysDash"/>
            <a:headEnd type="oval" w="med" len="med"/>
            <a:tailEnd type="oval" w="med" len="med"/>
          </a:ln>
        </p:spPr>
        <p:txBody>
          <a:bodyPr wrap="square" rtlCol="0">
            <a:noAutofit/>
          </a:bodyPr>
          <a:lstStyle/>
          <a:p>
            <a:pPr indent="-457200"/>
            <a:r>
              <a:rPr lang="ja-JP" altLang="en-US" sz="900" dirty="0" smtClean="0">
                <a:solidFill>
                  <a:prstClr val="black"/>
                </a:solidFill>
              </a:rPr>
              <a:t>当該保険者の値</a:t>
            </a:r>
            <a:endParaRPr lang="ja-JP" altLang="en-US" sz="900" dirty="0">
              <a:solidFill>
                <a:prstClr val="black"/>
              </a:solidFill>
            </a:endParaRPr>
          </a:p>
        </p:txBody>
      </p:sp>
      <p:sp>
        <p:nvSpPr>
          <p:cNvPr id="70" name="ホームベース 69"/>
          <p:cNvSpPr/>
          <p:nvPr/>
        </p:nvSpPr>
        <p:spPr>
          <a:xfrm>
            <a:off x="3236811" y="4437112"/>
            <a:ext cx="217937" cy="1584176"/>
          </a:xfrm>
          <a:prstGeom prst="homePlate">
            <a:avLst>
              <a:gd name="adj" fmla="val 20188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endParaRPr>
          </a:p>
        </p:txBody>
      </p:sp>
      <p:sp>
        <p:nvSpPr>
          <p:cNvPr id="71" name="テキスト ボックス 70"/>
          <p:cNvSpPr txBox="1"/>
          <p:nvPr/>
        </p:nvSpPr>
        <p:spPr>
          <a:xfrm>
            <a:off x="3490085" y="5505454"/>
            <a:ext cx="3349610" cy="1091909"/>
          </a:xfrm>
          <a:prstGeom prst="borderCallout1">
            <a:avLst>
              <a:gd name="adj1" fmla="val 51011"/>
              <a:gd name="adj2" fmla="val -171"/>
              <a:gd name="adj3" fmla="val 116120"/>
              <a:gd name="adj4" fmla="val -22796"/>
            </a:avLst>
          </a:prstGeom>
          <a:solidFill>
            <a:srgbClr val="FFEAD5"/>
          </a:solidFill>
          <a:ln>
            <a:noFill/>
            <a:prstDash val="dash"/>
            <a:headEnd type="oval" w="med" len="med"/>
            <a:tailEnd type="oval" w="med" len="med"/>
          </a:ln>
        </p:spPr>
        <p:txBody>
          <a:bodyPr wrap="square" rtlCol="0">
            <a:noAutofit/>
          </a:bodyPr>
          <a:lstStyle/>
          <a:p>
            <a:pPr indent="-45720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＜現状評価と課題抽出＞</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indent="-45720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・今後、後期高齢者が増加すると認定率も上がり、</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indent="-457200"/>
            <a:r>
              <a:rPr lang="en-US" altLang="ja-JP" sz="1000" dirty="0">
                <a:solidFill>
                  <a:prstClr val="black"/>
                </a:solidFill>
                <a:latin typeface="HG丸ｺﾞｼｯｸM-PRO" panose="020F0600000000000000" pitchFamily="50" charset="-128"/>
                <a:ea typeface="HG丸ｺﾞｼｯｸM-PRO" panose="020F0600000000000000" pitchFamily="50" charset="-128"/>
              </a:rPr>
              <a:t> </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サービス利用も増える可能性があるのではないか？</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indent="-457200"/>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・後期高齢者が多くても認定率が低い水準の保険者</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indent="-457200"/>
            <a:r>
              <a:rPr lang="en-US" altLang="ja-JP" sz="1000" dirty="0">
                <a:solidFill>
                  <a:prstClr val="black"/>
                </a:solidFill>
                <a:latin typeface="HG丸ｺﾞｼｯｸM-PRO" panose="020F0600000000000000" pitchFamily="50" charset="-128"/>
                <a:ea typeface="HG丸ｺﾞｼｯｸM-PRO" panose="020F0600000000000000" pitchFamily="50" charset="-128"/>
              </a:rPr>
              <a:t> </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ではどのようなサービスバランスになっているのか？ </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a:p>
            <a:pPr indent="-457200"/>
            <a:r>
              <a:rPr lang="en-US" altLang="ja-JP" sz="1000" dirty="0">
                <a:solidFill>
                  <a:prstClr val="black"/>
                </a:solidFill>
                <a:latin typeface="HG丸ｺﾞｼｯｸM-PRO" panose="020F0600000000000000" pitchFamily="50" charset="-128"/>
                <a:ea typeface="HG丸ｺﾞｼｯｸM-PRO" panose="020F0600000000000000" pitchFamily="50" charset="-128"/>
              </a:rPr>
              <a:t> </a:t>
            </a:r>
            <a:r>
              <a:rPr lang="en-US" altLang="ja-JP" sz="1000"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000" dirty="0" smtClean="0">
                <a:solidFill>
                  <a:prstClr val="black"/>
                </a:solidFill>
                <a:latin typeface="HG丸ｺﾞｼｯｸM-PRO" panose="020F0600000000000000" pitchFamily="50" charset="-128"/>
                <a:ea typeface="HG丸ｺﾞｼｯｸM-PRO" panose="020F0600000000000000" pitchFamily="50" charset="-128"/>
              </a:rPr>
              <a:t>また、どのような取り組みがされているのか？</a:t>
            </a:r>
            <a:endParaRPr lang="en-US" altLang="ja-JP" sz="10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72" name="ホームベース 71"/>
          <p:cNvSpPr/>
          <p:nvPr/>
        </p:nvSpPr>
        <p:spPr>
          <a:xfrm rot="5400000">
            <a:off x="5033932" y="4486545"/>
            <a:ext cx="201172" cy="1716191"/>
          </a:xfrm>
          <a:prstGeom prst="homePlate">
            <a:avLst>
              <a:gd name="adj" fmla="val 20188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endParaRPr>
          </a:p>
        </p:txBody>
      </p:sp>
      <p:pic>
        <p:nvPicPr>
          <p:cNvPr id="2066" name="Picture 1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51151" y="4019064"/>
            <a:ext cx="2135550" cy="10764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05846" y="4797152"/>
            <a:ext cx="2071112" cy="18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6" name="テキスト ボックス 75"/>
          <p:cNvSpPr txBox="1"/>
          <p:nvPr/>
        </p:nvSpPr>
        <p:spPr>
          <a:xfrm>
            <a:off x="7297845" y="5930538"/>
            <a:ext cx="1828624" cy="666825"/>
          </a:xfrm>
          <a:prstGeom prst="borderCallout1">
            <a:avLst>
              <a:gd name="adj1" fmla="val 20"/>
              <a:gd name="adj2" fmla="val -124"/>
              <a:gd name="adj3" fmla="val -218377"/>
              <a:gd name="adj4" fmla="val 26397"/>
            </a:avLst>
          </a:prstGeom>
          <a:solidFill>
            <a:srgbClr val="FFD5AB"/>
          </a:solidFill>
          <a:ln>
            <a:solidFill>
              <a:schemeClr val="accent2">
                <a:lumMod val="50000"/>
              </a:schemeClr>
            </a:solidFill>
            <a:prstDash val="sysDash"/>
            <a:headEnd type="oval" w="med" len="med"/>
            <a:tailEnd type="oval" w="med" len="med"/>
          </a:ln>
        </p:spPr>
        <p:txBody>
          <a:bodyPr wrap="square" rtlCol="0">
            <a:noAutofit/>
          </a:bodyPr>
          <a:lstStyle/>
          <a:p>
            <a:pPr indent="-457200"/>
            <a:r>
              <a:rPr lang="ja-JP" altLang="en-US" sz="900" dirty="0" smtClean="0">
                <a:solidFill>
                  <a:prstClr val="black"/>
                </a:solidFill>
              </a:rPr>
              <a:t>後期高齢者が多くても認定率が低い保険者の取組等を検索・閲覧し、施策検討の参考情報として活用</a:t>
            </a:r>
            <a:endParaRPr lang="ja-JP" altLang="en-US" sz="900" dirty="0">
              <a:solidFill>
                <a:prstClr val="black"/>
              </a:solidFill>
            </a:endParaRPr>
          </a:p>
        </p:txBody>
      </p:sp>
      <p:sp>
        <p:nvSpPr>
          <p:cNvPr id="77" name="ホームベース 76"/>
          <p:cNvSpPr/>
          <p:nvPr/>
        </p:nvSpPr>
        <p:spPr>
          <a:xfrm>
            <a:off x="6919306" y="4437112"/>
            <a:ext cx="217937" cy="1584176"/>
          </a:xfrm>
          <a:prstGeom prst="homePlate">
            <a:avLst>
              <a:gd name="adj" fmla="val 20188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endParaRPr>
          </a:p>
        </p:txBody>
      </p:sp>
      <p:sp>
        <p:nvSpPr>
          <p:cNvPr id="69" name="テキスト ボックス 68"/>
          <p:cNvSpPr txBox="1"/>
          <p:nvPr/>
        </p:nvSpPr>
        <p:spPr>
          <a:xfrm>
            <a:off x="3279475" y="625948"/>
            <a:ext cx="3042338" cy="229814"/>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algn="ctr"/>
            <a:r>
              <a:rPr lang="ja-JP" altLang="en-US" sz="1050" dirty="0">
                <a:solidFill>
                  <a:prstClr val="black"/>
                </a:solidFill>
              </a:rPr>
              <a:t>第</a:t>
            </a:r>
            <a:r>
              <a:rPr lang="en-US" altLang="ja-JP" sz="1050" dirty="0">
                <a:solidFill>
                  <a:prstClr val="black"/>
                </a:solidFill>
              </a:rPr>
              <a:t>1</a:t>
            </a:r>
            <a:r>
              <a:rPr lang="ja-JP" altLang="en-US" sz="1050" dirty="0">
                <a:solidFill>
                  <a:prstClr val="black"/>
                </a:solidFill>
              </a:rPr>
              <a:t>号被保険者</a:t>
            </a:r>
            <a:r>
              <a:rPr lang="en-US" altLang="ja-JP" sz="1050" dirty="0">
                <a:solidFill>
                  <a:prstClr val="black"/>
                </a:solidFill>
              </a:rPr>
              <a:t>1</a:t>
            </a:r>
            <a:r>
              <a:rPr lang="ja-JP" altLang="en-US" sz="1050" dirty="0">
                <a:solidFill>
                  <a:prstClr val="black"/>
                </a:solidFill>
              </a:rPr>
              <a:t>人当たり</a:t>
            </a:r>
            <a:r>
              <a:rPr lang="ja-JP" altLang="en-US" sz="1050" dirty="0" smtClean="0">
                <a:solidFill>
                  <a:prstClr val="black"/>
                </a:solidFill>
              </a:rPr>
              <a:t>給付費の推移</a:t>
            </a:r>
            <a:endParaRPr lang="en-US" altLang="ja-JP" sz="1050" dirty="0" smtClean="0">
              <a:solidFill>
                <a:prstClr val="black"/>
              </a:solidFill>
            </a:endParaRPr>
          </a:p>
        </p:txBody>
      </p:sp>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538063" y="893394"/>
            <a:ext cx="1847195" cy="1008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655074" y="1685463"/>
            <a:ext cx="2584403" cy="1323932"/>
          </a:xfrm>
          <a:prstGeom prst="rect">
            <a:avLst/>
          </a:prstGeom>
          <a:noFill/>
          <a:ln w="9525">
            <a:solidFill>
              <a:schemeClr val="tx1"/>
            </a:solidFill>
            <a:prstDash val="dash"/>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73" name="正方形/長方形 72"/>
          <p:cNvSpPr/>
          <p:nvPr/>
        </p:nvSpPr>
        <p:spPr>
          <a:xfrm>
            <a:off x="4730822" y="1162844"/>
            <a:ext cx="654434" cy="301904"/>
          </a:xfrm>
          <a:prstGeom prst="rect">
            <a:avLst/>
          </a:prstGeom>
          <a:noFill/>
          <a:ln w="127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78" name="直線矢印コネクタ 77"/>
          <p:cNvCxnSpPr/>
          <p:nvPr/>
        </p:nvCxnSpPr>
        <p:spPr>
          <a:xfrm>
            <a:off x="5058035" y="1355920"/>
            <a:ext cx="0" cy="464533"/>
          </a:xfrm>
          <a:prstGeom prst="straightConnector1">
            <a:avLst/>
          </a:prstGeom>
          <a:ln w="28575">
            <a:solidFill>
              <a:schemeClr val="accent2">
                <a:lumMod val="75000"/>
              </a:schemeClr>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79" name="テキスト ボックス 78"/>
          <p:cNvSpPr txBox="1"/>
          <p:nvPr/>
        </p:nvSpPr>
        <p:spPr>
          <a:xfrm>
            <a:off x="3656235" y="1790872"/>
            <a:ext cx="1257886" cy="213217"/>
          </a:xfrm>
          <a:prstGeom prst="borderCallout1">
            <a:avLst>
              <a:gd name="adj1" fmla="val 101279"/>
              <a:gd name="adj2" fmla="val 49642"/>
              <a:gd name="adj3" fmla="val 229583"/>
              <a:gd name="adj4" fmla="val 63405"/>
            </a:avLst>
          </a:prstGeom>
          <a:solidFill>
            <a:srgbClr val="FFD5AB"/>
          </a:solidFill>
          <a:ln>
            <a:solidFill>
              <a:schemeClr val="accent2">
                <a:lumMod val="75000"/>
              </a:schemeClr>
            </a:solidFill>
            <a:prstDash val="sysDash"/>
            <a:headEnd type="oval" w="med" len="med"/>
            <a:tailEnd type="oval" w="med" len="med"/>
          </a:ln>
        </p:spPr>
        <p:txBody>
          <a:bodyPr wrap="square" rtlCol="0">
            <a:noAutofit/>
          </a:bodyPr>
          <a:lstStyle/>
          <a:p>
            <a:pPr indent="-457200"/>
            <a:r>
              <a:rPr lang="ja-JP" altLang="en-US" sz="900" dirty="0" smtClean="0">
                <a:solidFill>
                  <a:prstClr val="black"/>
                </a:solidFill>
              </a:rPr>
              <a:t>全国・都道府県平均</a:t>
            </a:r>
            <a:endParaRPr lang="ja-JP" altLang="en-US" sz="900" dirty="0">
              <a:solidFill>
                <a:prstClr val="black"/>
              </a:solidFill>
            </a:endParaRPr>
          </a:p>
        </p:txBody>
      </p:sp>
      <p:sp>
        <p:nvSpPr>
          <p:cNvPr id="80" name="テキスト ボックス 79"/>
          <p:cNvSpPr txBox="1"/>
          <p:nvPr/>
        </p:nvSpPr>
        <p:spPr>
          <a:xfrm>
            <a:off x="4880960" y="2708925"/>
            <a:ext cx="1257886" cy="213217"/>
          </a:xfrm>
          <a:prstGeom prst="borderCallout1">
            <a:avLst>
              <a:gd name="adj1" fmla="val -2958"/>
              <a:gd name="adj2" fmla="val 45685"/>
              <a:gd name="adj3" fmla="val -98018"/>
              <a:gd name="adj4" fmla="val 33617"/>
            </a:avLst>
          </a:prstGeom>
          <a:solidFill>
            <a:srgbClr val="FFD5AB"/>
          </a:solidFill>
          <a:ln>
            <a:solidFill>
              <a:schemeClr val="accent2">
                <a:lumMod val="75000"/>
              </a:schemeClr>
            </a:solidFill>
            <a:prstDash val="sysDash"/>
            <a:headEnd type="oval" w="med" len="med"/>
            <a:tailEnd type="oval" w="med" len="med"/>
          </a:ln>
        </p:spPr>
        <p:txBody>
          <a:bodyPr wrap="square" rtlCol="0">
            <a:noAutofit/>
          </a:bodyPr>
          <a:lstStyle/>
          <a:p>
            <a:pPr indent="-457200"/>
            <a:r>
              <a:rPr lang="ja-JP" altLang="en-US" sz="900" dirty="0" smtClean="0">
                <a:solidFill>
                  <a:prstClr val="black"/>
                </a:solidFill>
              </a:rPr>
              <a:t>当該保険者の値</a:t>
            </a:r>
            <a:endParaRPr lang="ja-JP" altLang="en-US" sz="900" dirty="0">
              <a:solidFill>
                <a:prstClr val="black"/>
              </a:solidFill>
            </a:endParaRPr>
          </a:p>
        </p:txBody>
      </p:sp>
      <p:sp>
        <p:nvSpPr>
          <p:cNvPr id="81" name="ホームベース 80"/>
          <p:cNvSpPr/>
          <p:nvPr/>
        </p:nvSpPr>
        <p:spPr>
          <a:xfrm>
            <a:off x="6361740" y="1215802"/>
            <a:ext cx="217937" cy="1584176"/>
          </a:xfrm>
          <a:prstGeom prst="homePlate">
            <a:avLst>
              <a:gd name="adj" fmla="val 20188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endParaRPr>
          </a:p>
        </p:txBody>
      </p:sp>
      <p:sp>
        <p:nvSpPr>
          <p:cNvPr id="74" name="テキスト ボックス 73"/>
          <p:cNvSpPr txBox="1"/>
          <p:nvPr/>
        </p:nvSpPr>
        <p:spPr>
          <a:xfrm>
            <a:off x="7215253" y="3717037"/>
            <a:ext cx="2574284" cy="330931"/>
          </a:xfrm>
          <a:prstGeom prst="roundRect">
            <a:avLst/>
          </a:prstGeom>
          <a:solidFill>
            <a:schemeClr val="accent3">
              <a:lumMod val="75000"/>
            </a:schemeClr>
          </a:solidFill>
        </p:spPr>
        <p:txBody>
          <a:bodyPr wrap="none" rtlCol="0">
            <a:noAutofit/>
          </a:bodyPr>
          <a:lstStyle/>
          <a:p>
            <a:pPr algn="ctr"/>
            <a:r>
              <a:rPr lang="ja-JP" altLang="en-US" sz="1050" b="1" dirty="0" smtClean="0">
                <a:solidFill>
                  <a:prstClr val="white"/>
                </a:solidFill>
              </a:rPr>
              <a:t>施策方針検討</a:t>
            </a:r>
            <a:endParaRPr lang="ja-JP" altLang="en-US" sz="1050" b="1" dirty="0">
              <a:solidFill>
                <a:prstClr val="white"/>
              </a:solidFill>
            </a:endParaRPr>
          </a:p>
        </p:txBody>
      </p:sp>
      <p:sp>
        <p:nvSpPr>
          <p:cNvPr id="39" name="テキスト ボックス 38"/>
          <p:cNvSpPr txBox="1"/>
          <p:nvPr/>
        </p:nvSpPr>
        <p:spPr>
          <a:xfrm>
            <a:off x="128860" y="3232026"/>
            <a:ext cx="2963035" cy="432048"/>
          </a:xfrm>
          <a:prstGeom prst="roundRect">
            <a:avLst/>
          </a:prstGeom>
          <a:solidFill>
            <a:schemeClr val="tx1">
              <a:lumMod val="65000"/>
              <a:lumOff val="35000"/>
            </a:schemeClr>
          </a:solidFill>
        </p:spPr>
        <p:txBody>
          <a:bodyPr wrap="square" rtlCol="0">
            <a:noAutofit/>
          </a:bodyPr>
          <a:lstStyle/>
          <a:p>
            <a:r>
              <a:rPr lang="en-US" altLang="ja-JP" sz="900" dirty="0" smtClean="0">
                <a:solidFill>
                  <a:prstClr val="white"/>
                </a:solidFill>
                <a:latin typeface="HG丸ｺﾞｼｯｸM-PRO" panose="020F0600000000000000" pitchFamily="50" charset="-128"/>
                <a:ea typeface="HG丸ｺﾞｼｯｸM-PRO" panose="020F0600000000000000" pitchFamily="50" charset="-128"/>
              </a:rPr>
              <a:t>(</a:t>
            </a:r>
            <a:r>
              <a:rPr lang="ja-JP" altLang="en-US" sz="900" dirty="0" smtClean="0">
                <a:solidFill>
                  <a:prstClr val="white"/>
                </a:solidFill>
                <a:latin typeface="HG丸ｺﾞｼｯｸM-PRO" panose="020F0600000000000000" pitchFamily="50" charset="-128"/>
                <a:ea typeface="HG丸ｺﾞｼｯｸM-PRO" panose="020F0600000000000000" pitchFamily="50" charset="-128"/>
              </a:rPr>
              <a:t>例</a:t>
            </a:r>
            <a:r>
              <a:rPr lang="en-US" altLang="ja-JP" sz="900" dirty="0" smtClean="0">
                <a:solidFill>
                  <a:prstClr val="white"/>
                </a:solidFill>
                <a:latin typeface="HG丸ｺﾞｼｯｸM-PRO" panose="020F0600000000000000" pitchFamily="50" charset="-128"/>
                <a:ea typeface="HG丸ｺﾞｼｯｸM-PRO" panose="020F0600000000000000" pitchFamily="50" charset="-128"/>
              </a:rPr>
              <a:t>)</a:t>
            </a:r>
            <a:r>
              <a:rPr lang="ja-JP" altLang="en-US" sz="900" dirty="0" smtClean="0">
                <a:solidFill>
                  <a:prstClr val="white"/>
                </a:solidFill>
                <a:latin typeface="HG丸ｺﾞｼｯｸM-PRO" panose="020F0600000000000000" pitchFamily="50" charset="-128"/>
                <a:ea typeface="HG丸ｺﾞｼｯｸM-PRO" panose="020F0600000000000000" pitchFamily="50" charset="-128"/>
              </a:rPr>
              <a:t>全国、近隣等と比較して</a:t>
            </a:r>
            <a:r>
              <a:rPr lang="ja-JP" altLang="en-US" sz="900" dirty="0">
                <a:solidFill>
                  <a:prstClr val="white"/>
                </a:solidFill>
                <a:latin typeface="HG丸ｺﾞｼｯｸM-PRO" panose="020F0600000000000000" pitchFamily="50" charset="-128"/>
                <a:ea typeface="HG丸ｺﾞｼｯｸM-PRO" panose="020F0600000000000000" pitchFamily="50" charset="-128"/>
              </a:rPr>
              <a:t>、第１号被保険者</a:t>
            </a:r>
            <a:r>
              <a:rPr lang="ja-JP" altLang="en-US" sz="900" dirty="0" smtClean="0">
                <a:solidFill>
                  <a:prstClr val="white"/>
                </a:solidFill>
                <a:latin typeface="HG丸ｺﾞｼｯｸM-PRO" panose="020F0600000000000000" pitchFamily="50" charset="-128"/>
                <a:ea typeface="HG丸ｺﾞｼｯｸM-PRO" panose="020F0600000000000000" pitchFamily="50" charset="-128"/>
              </a:rPr>
              <a:t>１人</a:t>
            </a:r>
            <a:endParaRPr lang="en-US" altLang="ja-JP" sz="900" dirty="0" smtClean="0">
              <a:solidFill>
                <a:prstClr val="white"/>
              </a:solidFill>
              <a:latin typeface="HG丸ｺﾞｼｯｸM-PRO" panose="020F0600000000000000" pitchFamily="50" charset="-128"/>
              <a:ea typeface="HG丸ｺﾞｼｯｸM-PRO" panose="020F0600000000000000" pitchFamily="50" charset="-128"/>
            </a:endParaRPr>
          </a:p>
          <a:p>
            <a:r>
              <a:rPr lang="ja-JP" altLang="en-US" sz="900" dirty="0">
                <a:solidFill>
                  <a:prstClr val="white"/>
                </a:solidFill>
                <a:latin typeface="HG丸ｺﾞｼｯｸM-PRO" panose="020F0600000000000000" pitchFamily="50" charset="-128"/>
                <a:ea typeface="HG丸ｺﾞｼｯｸM-PRO" panose="020F0600000000000000" pitchFamily="50" charset="-128"/>
              </a:rPr>
              <a:t>　</a:t>
            </a:r>
            <a:r>
              <a:rPr lang="ja-JP" altLang="en-US" sz="900" dirty="0" smtClean="0">
                <a:solidFill>
                  <a:prstClr val="white"/>
                </a:solidFill>
                <a:latin typeface="HG丸ｺﾞｼｯｸM-PRO" panose="020F0600000000000000" pitchFamily="50" charset="-128"/>
                <a:ea typeface="HG丸ｺﾞｼｯｸM-PRO" panose="020F0600000000000000" pitchFamily="50" charset="-128"/>
              </a:rPr>
              <a:t>　当たりの</a:t>
            </a:r>
            <a:r>
              <a:rPr lang="ja-JP" altLang="en-US" sz="900" dirty="0">
                <a:solidFill>
                  <a:prstClr val="white"/>
                </a:solidFill>
                <a:latin typeface="HG丸ｺﾞｼｯｸM-PRO" panose="020F0600000000000000" pitchFamily="50" charset="-128"/>
                <a:ea typeface="HG丸ｺﾞｼｯｸM-PRO" panose="020F0600000000000000" pitchFamily="50" charset="-128"/>
              </a:rPr>
              <a:t>給付費は安い。</a:t>
            </a:r>
          </a:p>
        </p:txBody>
      </p:sp>
      <p:sp>
        <p:nvSpPr>
          <p:cNvPr id="62" name="テキスト ボックス 61"/>
          <p:cNvSpPr txBox="1"/>
          <p:nvPr/>
        </p:nvSpPr>
        <p:spPr>
          <a:xfrm>
            <a:off x="116467" y="6309320"/>
            <a:ext cx="2963035" cy="432048"/>
          </a:xfrm>
          <a:prstGeom prst="roundRect">
            <a:avLst/>
          </a:prstGeom>
          <a:solidFill>
            <a:schemeClr val="tx1">
              <a:lumMod val="65000"/>
              <a:lumOff val="35000"/>
            </a:schemeClr>
          </a:solidFill>
        </p:spPr>
        <p:txBody>
          <a:bodyPr wrap="square" rtlCol="0">
            <a:noAutofit/>
          </a:bodyPr>
          <a:lstStyle/>
          <a:p>
            <a:r>
              <a:rPr lang="en-US" altLang="ja-JP" sz="900" dirty="0">
                <a:solidFill>
                  <a:prstClr val="white"/>
                </a:solidFill>
                <a:latin typeface="HG丸ｺﾞｼｯｸM-PRO" panose="020F0600000000000000" pitchFamily="50" charset="-128"/>
                <a:ea typeface="HG丸ｺﾞｼｯｸM-PRO" panose="020F0600000000000000" pitchFamily="50" charset="-128"/>
              </a:rPr>
              <a:t>(</a:t>
            </a:r>
            <a:r>
              <a:rPr lang="ja-JP" altLang="en-US" sz="900" dirty="0">
                <a:solidFill>
                  <a:prstClr val="white"/>
                </a:solidFill>
                <a:latin typeface="HG丸ｺﾞｼｯｸM-PRO" panose="020F0600000000000000" pitchFamily="50" charset="-128"/>
                <a:ea typeface="HG丸ｺﾞｼｯｸM-PRO" panose="020F0600000000000000" pitchFamily="50" charset="-128"/>
              </a:rPr>
              <a:t>例</a:t>
            </a:r>
            <a:r>
              <a:rPr lang="en-US" altLang="ja-JP" sz="900" dirty="0">
                <a:solidFill>
                  <a:prstClr val="white"/>
                </a:solidFill>
                <a:latin typeface="HG丸ｺﾞｼｯｸM-PRO" panose="020F0600000000000000" pitchFamily="50" charset="-128"/>
                <a:ea typeface="HG丸ｺﾞｼｯｸM-PRO" panose="020F0600000000000000" pitchFamily="50" charset="-128"/>
              </a:rPr>
              <a:t>)</a:t>
            </a:r>
            <a:r>
              <a:rPr lang="ja-JP" altLang="en-US" sz="900" dirty="0">
                <a:solidFill>
                  <a:prstClr val="white"/>
                </a:solidFill>
                <a:latin typeface="HG丸ｺﾞｼｯｸM-PRO" panose="020F0600000000000000" pitchFamily="50" charset="-128"/>
                <a:ea typeface="HG丸ｺﾞｼｯｸM-PRO" panose="020F0600000000000000" pitchFamily="50" charset="-128"/>
              </a:rPr>
              <a:t>サービスのバランスで見ると全国等と比較して訪問</a:t>
            </a:r>
            <a:r>
              <a:rPr lang="ja-JP" altLang="en-US" sz="900" dirty="0" smtClean="0">
                <a:solidFill>
                  <a:prstClr val="white"/>
                </a:solidFill>
                <a:latin typeface="HG丸ｺﾞｼｯｸM-PRO" panose="020F0600000000000000" pitchFamily="50" charset="-128"/>
                <a:ea typeface="HG丸ｺﾞｼｯｸM-PRO" panose="020F0600000000000000" pitchFamily="50" charset="-128"/>
              </a:rPr>
              <a:t>系サービス</a:t>
            </a:r>
            <a:r>
              <a:rPr lang="ja-JP" altLang="en-US" sz="900" dirty="0">
                <a:solidFill>
                  <a:prstClr val="white"/>
                </a:solidFill>
                <a:latin typeface="HG丸ｺﾞｼｯｸM-PRO" panose="020F0600000000000000" pitchFamily="50" charset="-128"/>
                <a:ea typeface="HG丸ｺﾞｼｯｸM-PRO" panose="020F0600000000000000" pitchFamily="50" charset="-128"/>
              </a:rPr>
              <a:t>（水色の部分）が少ない。</a:t>
            </a:r>
          </a:p>
        </p:txBody>
      </p:sp>
      <p:sp>
        <p:nvSpPr>
          <p:cNvPr id="40" name="テキスト ボックス 39"/>
          <p:cNvSpPr txBox="1"/>
          <p:nvPr/>
        </p:nvSpPr>
        <p:spPr>
          <a:xfrm>
            <a:off x="3546075" y="3232026"/>
            <a:ext cx="3112471" cy="432048"/>
          </a:xfrm>
          <a:prstGeom prst="roundRect">
            <a:avLst/>
          </a:prstGeom>
          <a:solidFill>
            <a:schemeClr val="tx1">
              <a:lumMod val="65000"/>
              <a:lumOff val="35000"/>
            </a:schemeClr>
          </a:solidFill>
        </p:spPr>
        <p:txBody>
          <a:bodyPr wrap="square" rtlCol="0">
            <a:noAutofit/>
          </a:bodyPr>
          <a:lstStyle/>
          <a:p>
            <a:r>
              <a:rPr lang="en-US" altLang="ja-JP" sz="900" dirty="0">
                <a:solidFill>
                  <a:prstClr val="white"/>
                </a:solidFill>
                <a:latin typeface="HG丸ｺﾞｼｯｸM-PRO" panose="020F0600000000000000" pitchFamily="50" charset="-128"/>
                <a:ea typeface="HG丸ｺﾞｼｯｸM-PRO" panose="020F0600000000000000" pitchFamily="50" charset="-128"/>
              </a:rPr>
              <a:t>(</a:t>
            </a:r>
            <a:r>
              <a:rPr lang="ja-JP" altLang="en-US" sz="900" dirty="0">
                <a:solidFill>
                  <a:prstClr val="white"/>
                </a:solidFill>
                <a:latin typeface="HG丸ｺﾞｼｯｸM-PRO" panose="020F0600000000000000" pitchFamily="50" charset="-128"/>
                <a:ea typeface="HG丸ｺﾞｼｯｸM-PRO" panose="020F0600000000000000" pitchFamily="50" charset="-128"/>
              </a:rPr>
              <a:t>例</a:t>
            </a:r>
            <a:r>
              <a:rPr lang="en-US" altLang="ja-JP" sz="900" dirty="0">
                <a:solidFill>
                  <a:prstClr val="white"/>
                </a:solidFill>
                <a:latin typeface="HG丸ｺﾞｼｯｸM-PRO" panose="020F0600000000000000" pitchFamily="50" charset="-128"/>
                <a:ea typeface="HG丸ｺﾞｼｯｸM-PRO" panose="020F0600000000000000" pitchFamily="50" charset="-128"/>
              </a:rPr>
              <a:t>)</a:t>
            </a:r>
            <a:r>
              <a:rPr lang="ja-JP" altLang="en-US" sz="900" dirty="0">
                <a:solidFill>
                  <a:prstClr val="white"/>
                </a:solidFill>
                <a:latin typeface="HG丸ｺﾞｼｯｸM-PRO" panose="020F0600000000000000" pitchFamily="50" charset="-128"/>
                <a:ea typeface="HG丸ｺﾞｼｯｸM-PRO" panose="020F0600000000000000" pitchFamily="50" charset="-128"/>
              </a:rPr>
              <a:t>全国、近隣等と比較して</a:t>
            </a:r>
            <a:r>
              <a:rPr lang="ja-JP" altLang="en-US" sz="900" dirty="0" smtClean="0">
                <a:solidFill>
                  <a:prstClr val="white"/>
                </a:solidFill>
                <a:latin typeface="HG丸ｺﾞｼｯｸM-PRO" panose="020F0600000000000000" pitchFamily="50" charset="-128"/>
                <a:ea typeface="HG丸ｺﾞｼｯｸM-PRO" panose="020F0600000000000000" pitchFamily="50" charset="-128"/>
              </a:rPr>
              <a:t>、過去</a:t>
            </a:r>
            <a:r>
              <a:rPr lang="en-US" altLang="ja-JP" sz="900" dirty="0" smtClean="0">
                <a:solidFill>
                  <a:prstClr val="white"/>
                </a:solidFill>
                <a:latin typeface="HG丸ｺﾞｼｯｸM-PRO" panose="020F0600000000000000" pitchFamily="50" charset="-128"/>
                <a:ea typeface="HG丸ｺﾞｼｯｸM-PRO" panose="020F0600000000000000" pitchFamily="50" charset="-128"/>
              </a:rPr>
              <a:t>7</a:t>
            </a:r>
            <a:r>
              <a:rPr lang="ja-JP" altLang="en-US" sz="900" dirty="0" smtClean="0">
                <a:solidFill>
                  <a:prstClr val="white"/>
                </a:solidFill>
                <a:latin typeface="HG丸ｺﾞｼｯｸM-PRO" panose="020F0600000000000000" pitchFamily="50" charset="-128"/>
                <a:ea typeface="HG丸ｺﾞｼｯｸM-PRO" panose="020F0600000000000000" pitchFamily="50" charset="-128"/>
              </a:rPr>
              <a:t>年間の第１号被</a:t>
            </a:r>
            <a:endParaRPr lang="en-US" altLang="ja-JP" sz="900" dirty="0" smtClean="0">
              <a:solidFill>
                <a:prstClr val="white"/>
              </a:solidFill>
              <a:latin typeface="HG丸ｺﾞｼｯｸM-PRO" panose="020F0600000000000000" pitchFamily="50" charset="-128"/>
              <a:ea typeface="HG丸ｺﾞｼｯｸM-PRO" panose="020F0600000000000000" pitchFamily="50" charset="-128"/>
            </a:endParaRPr>
          </a:p>
          <a:p>
            <a:r>
              <a:rPr lang="ja-JP" altLang="en-US" sz="900" dirty="0">
                <a:solidFill>
                  <a:prstClr val="white"/>
                </a:solidFill>
                <a:latin typeface="HG丸ｺﾞｼｯｸM-PRO" panose="020F0600000000000000" pitchFamily="50" charset="-128"/>
                <a:ea typeface="HG丸ｺﾞｼｯｸM-PRO" panose="020F0600000000000000" pitchFamily="50" charset="-128"/>
              </a:rPr>
              <a:t>　</a:t>
            </a:r>
            <a:r>
              <a:rPr lang="ja-JP" altLang="en-US" sz="900" dirty="0" smtClean="0">
                <a:solidFill>
                  <a:prstClr val="white"/>
                </a:solidFill>
                <a:latin typeface="HG丸ｺﾞｼｯｸM-PRO" panose="020F0600000000000000" pitchFamily="50" charset="-128"/>
                <a:ea typeface="HG丸ｺﾞｼｯｸM-PRO" panose="020F0600000000000000" pitchFamily="50" charset="-128"/>
              </a:rPr>
              <a:t>　保険者１人当たりの給付費の伸びが小さい。</a:t>
            </a:r>
            <a:endParaRPr lang="ja-JP" altLang="en-US" sz="900" dirty="0">
              <a:solidFill>
                <a:prstClr val="white"/>
              </a:solidFill>
              <a:latin typeface="HG丸ｺﾞｼｯｸM-PRO" panose="020F0600000000000000" pitchFamily="50" charset="-128"/>
              <a:ea typeface="HG丸ｺﾞｼｯｸM-PRO" panose="020F0600000000000000" pitchFamily="50" charset="-128"/>
            </a:endParaRPr>
          </a:p>
        </p:txBody>
      </p:sp>
      <p:sp>
        <p:nvSpPr>
          <p:cNvPr id="41" name="テキスト ボックス 40"/>
          <p:cNvSpPr txBox="1"/>
          <p:nvPr/>
        </p:nvSpPr>
        <p:spPr>
          <a:xfrm>
            <a:off x="6839696" y="3232026"/>
            <a:ext cx="2949842" cy="432048"/>
          </a:xfrm>
          <a:prstGeom prst="roundRect">
            <a:avLst/>
          </a:prstGeom>
          <a:solidFill>
            <a:schemeClr val="tx1">
              <a:lumMod val="65000"/>
              <a:lumOff val="35000"/>
            </a:schemeClr>
          </a:solidFill>
        </p:spPr>
        <p:txBody>
          <a:bodyPr wrap="square" rtlCol="0">
            <a:noAutofit/>
          </a:bodyPr>
          <a:lstStyle/>
          <a:p>
            <a:r>
              <a:rPr lang="en-US" altLang="ja-JP" sz="900" dirty="0">
                <a:solidFill>
                  <a:prstClr val="white"/>
                </a:solidFill>
                <a:latin typeface="HG丸ｺﾞｼｯｸM-PRO" panose="020F0600000000000000" pitchFamily="50" charset="-128"/>
                <a:ea typeface="HG丸ｺﾞｼｯｸM-PRO" panose="020F0600000000000000" pitchFamily="50" charset="-128"/>
              </a:rPr>
              <a:t>(</a:t>
            </a:r>
            <a:r>
              <a:rPr lang="ja-JP" altLang="en-US" sz="900" dirty="0">
                <a:solidFill>
                  <a:prstClr val="white"/>
                </a:solidFill>
                <a:latin typeface="HG丸ｺﾞｼｯｸM-PRO" panose="020F0600000000000000" pitchFamily="50" charset="-128"/>
                <a:ea typeface="HG丸ｺﾞｼｯｸM-PRO" panose="020F0600000000000000" pitchFamily="50" charset="-128"/>
              </a:rPr>
              <a:t>例</a:t>
            </a:r>
            <a:r>
              <a:rPr lang="en-US" altLang="ja-JP" sz="900" dirty="0">
                <a:solidFill>
                  <a:prstClr val="white"/>
                </a:solidFill>
                <a:latin typeface="HG丸ｺﾞｼｯｸM-PRO" panose="020F0600000000000000" pitchFamily="50" charset="-128"/>
                <a:ea typeface="HG丸ｺﾞｼｯｸM-PRO" panose="020F0600000000000000" pitchFamily="50" charset="-128"/>
              </a:rPr>
              <a:t>)</a:t>
            </a:r>
            <a:r>
              <a:rPr lang="ja-JP" altLang="en-US" sz="900" dirty="0">
                <a:solidFill>
                  <a:prstClr val="white"/>
                </a:solidFill>
                <a:latin typeface="HG丸ｺﾞｼｯｸM-PRO" panose="020F0600000000000000" pitchFamily="50" charset="-128"/>
                <a:ea typeface="HG丸ｺﾞｼｯｸM-PRO" panose="020F0600000000000000" pitchFamily="50" charset="-128"/>
              </a:rPr>
              <a:t>後期高齢者が少ないので認定率が低い。</a:t>
            </a:r>
            <a:endParaRPr lang="en-US" altLang="ja-JP" sz="900" dirty="0">
              <a:solidFill>
                <a:prstClr val="white"/>
              </a:solidFill>
              <a:latin typeface="HG丸ｺﾞｼｯｸM-PRO" panose="020F0600000000000000" pitchFamily="50" charset="-128"/>
              <a:ea typeface="HG丸ｺﾞｼｯｸM-PRO" panose="020F0600000000000000" pitchFamily="50" charset="-128"/>
            </a:endParaRPr>
          </a:p>
          <a:p>
            <a:r>
              <a:rPr lang="en-US" altLang="ja-JP" sz="900" dirty="0">
                <a:solidFill>
                  <a:prstClr val="white"/>
                </a:solidFill>
                <a:latin typeface="HG丸ｺﾞｼｯｸM-PRO" panose="020F0600000000000000" pitchFamily="50" charset="-128"/>
                <a:ea typeface="HG丸ｺﾞｼｯｸM-PRO" panose="020F0600000000000000" pitchFamily="50" charset="-128"/>
              </a:rPr>
              <a:t>(</a:t>
            </a:r>
            <a:r>
              <a:rPr lang="ja-JP" altLang="en-US" sz="900" dirty="0">
                <a:solidFill>
                  <a:prstClr val="white"/>
                </a:solidFill>
                <a:latin typeface="HG丸ｺﾞｼｯｸM-PRO" panose="020F0600000000000000" pitchFamily="50" charset="-128"/>
                <a:ea typeface="HG丸ｺﾞｼｯｸM-PRO" panose="020F0600000000000000" pitchFamily="50" charset="-128"/>
              </a:rPr>
              <a:t>例</a:t>
            </a:r>
            <a:r>
              <a:rPr lang="en-US" altLang="ja-JP" sz="900" dirty="0">
                <a:solidFill>
                  <a:prstClr val="white"/>
                </a:solidFill>
                <a:latin typeface="HG丸ｺﾞｼｯｸM-PRO" panose="020F0600000000000000" pitchFamily="50" charset="-128"/>
                <a:ea typeface="HG丸ｺﾞｼｯｸM-PRO" panose="020F0600000000000000" pitchFamily="50" charset="-128"/>
              </a:rPr>
              <a:t>)</a:t>
            </a:r>
            <a:r>
              <a:rPr lang="ja-JP" altLang="en-US" sz="900" dirty="0">
                <a:solidFill>
                  <a:prstClr val="white"/>
                </a:solidFill>
                <a:latin typeface="HG丸ｺﾞｼｯｸM-PRO" panose="020F0600000000000000" pitchFamily="50" charset="-128"/>
                <a:ea typeface="HG丸ｺﾞｼｯｸM-PRO" panose="020F0600000000000000" pitchFamily="50" charset="-128"/>
              </a:rPr>
              <a:t>後期高齢者が多くても認定率が低い保険者もある。</a:t>
            </a:r>
          </a:p>
        </p:txBody>
      </p:sp>
      <p:sp>
        <p:nvSpPr>
          <p:cNvPr id="63" name="スライド番号プレースホルダー 3"/>
          <p:cNvSpPr>
            <a:spLocks noGrp="1"/>
          </p:cNvSpPr>
          <p:nvPr>
            <p:ph type="sldNum" sz="quarter" idx="12"/>
          </p:nvPr>
        </p:nvSpPr>
        <p:spPr>
          <a:xfrm>
            <a:off x="7594600" y="6592271"/>
            <a:ext cx="2311400" cy="365125"/>
          </a:xfrm>
        </p:spPr>
        <p:txBody>
          <a:bodyPr/>
          <a:lstStyle/>
          <a:p>
            <a:fld id="{D2D8002D-B5B0-4BAC-B1F6-782DDCCE6D9C}" type="slidenum">
              <a:rPr lang="ja-JP" altLang="en-US" smtClean="0">
                <a:solidFill>
                  <a:prstClr val="black">
                    <a:tint val="75000"/>
                  </a:prstClr>
                </a:solidFill>
              </a:rPr>
              <a:pPr/>
              <a:t>57</a:t>
            </a:fld>
            <a:endParaRPr lang="ja-JP" altLang="en-US" dirty="0">
              <a:solidFill>
                <a:prstClr val="black">
                  <a:tint val="75000"/>
                </a:prstClr>
              </a:solidFill>
            </a:endParaRPr>
          </a:p>
        </p:txBody>
      </p:sp>
    </p:spTree>
    <p:extLst>
      <p:ext uri="{BB962C8B-B14F-4D97-AF65-F5344CB8AC3E}">
        <p14:creationId xmlns:p14="http://schemas.microsoft.com/office/powerpoint/2010/main" xmlns="" val="16525822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6"/>
          <p:cNvSpPr txBox="1">
            <a:spLocks noChangeArrowheads="1"/>
          </p:cNvSpPr>
          <p:nvPr/>
        </p:nvSpPr>
        <p:spPr bwMode="auto">
          <a:xfrm>
            <a:off x="138813" y="2492896"/>
            <a:ext cx="9483497" cy="4797524"/>
          </a:xfrm>
          <a:prstGeom prst="ellipse">
            <a:avLst/>
          </a:prstGeom>
          <a:solidFill>
            <a:schemeClr val="accent6">
              <a:lumMod val="20000"/>
              <a:lumOff val="80000"/>
            </a:schemeClr>
          </a:solidFill>
          <a:ln w="12700">
            <a:solidFill>
              <a:srgbClr val="92CDDC"/>
            </a:solidFill>
            <a:miter lim="800000"/>
            <a:headEnd/>
            <a:tailEnd/>
          </a:ln>
          <a:effectLst>
            <a:outerShdw dist="28398" dir="3806097" algn="ctr" rotWithShape="0">
              <a:srgbClr val="205867">
                <a:alpha val="50000"/>
              </a:srgbClr>
            </a:outerShdw>
            <a:softEdge rad="317500"/>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7" name="Text Box 16"/>
          <p:cNvSpPr txBox="1">
            <a:spLocks noChangeArrowheads="1"/>
          </p:cNvSpPr>
          <p:nvPr/>
        </p:nvSpPr>
        <p:spPr bwMode="auto">
          <a:xfrm>
            <a:off x="-110154" y="5765402"/>
            <a:ext cx="9671665" cy="1263998"/>
          </a:xfrm>
          <a:prstGeom prst="ellipse">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softEdge rad="317500"/>
          </a:effectLst>
        </p:spPr>
        <p:txBody>
          <a:bodyPr vert="horz" wrap="square" lIns="74295" tIns="8890" rIns="74295" bIns="889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altLang="ja-JP" sz="600" dirty="0" smtClean="0">
              <a:solidFill>
                <a:srgbClr val="1F497D"/>
              </a:solidFill>
              <a:latin typeface="HGS創英角ｺﾞｼｯｸUB" pitchFamily="50" charset="-128"/>
              <a:ea typeface="HGS創英角ｺﾞｼｯｸUB"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ja-JP" sz="600" dirty="0">
              <a:solidFill>
                <a:srgbClr val="1F497D"/>
              </a:solidFill>
              <a:latin typeface="HGS創英角ｺﾞｼｯｸUB" pitchFamily="50" charset="-128"/>
              <a:ea typeface="HGS創英角ｺﾞｼｯｸUB"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ja-JP" sz="600" dirty="0" smtClean="0">
              <a:solidFill>
                <a:srgbClr val="1F497D"/>
              </a:solidFill>
              <a:latin typeface="HGS創英角ｺﾞｼｯｸUB" pitchFamily="50" charset="-128"/>
              <a:ea typeface="HGS創英角ｺﾞｼｯｸUB"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200" dirty="0" smtClean="0">
                <a:solidFill>
                  <a:srgbClr val="1F497D"/>
                </a:solidFill>
                <a:latin typeface="HGS創英角ｺﾞｼｯｸUB" pitchFamily="50" charset="-128"/>
                <a:ea typeface="HGS創英角ｺﾞｼｯｸUB" pitchFamily="50" charset="-128"/>
                <a:cs typeface="Times New Roman" pitchFamily="18" charset="0"/>
              </a:rPr>
              <a:t>国民</a:t>
            </a:r>
            <a:endParaRPr lang="en-US" altLang="ja-JP" sz="1200" dirty="0" smtClean="0">
              <a:solidFill>
                <a:srgbClr val="1F497D"/>
              </a:solidFill>
              <a:latin typeface="HGS創英角ｺﾞｼｯｸUB" pitchFamily="50" charset="-128"/>
              <a:ea typeface="HGS創英角ｺﾞｼｯｸUB" pitchFamily="50" charset="-128"/>
              <a:cs typeface="Times New Roman" pitchFamily="18" charset="0"/>
            </a:endParaRPr>
          </a:p>
        </p:txBody>
      </p:sp>
      <p:sp>
        <p:nvSpPr>
          <p:cNvPr id="28" name="正方形/長方形 27"/>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000" b="1" dirty="0" smtClean="0">
                <a:solidFill>
                  <a:prstClr val="white"/>
                </a:solidFill>
                <a:latin typeface="HG丸ｺﾞｼｯｸM-PRO" pitchFamily="50" charset="-128"/>
                <a:ea typeface="HG丸ｺﾞｼｯｸM-PRO" pitchFamily="50" charset="-128"/>
              </a:rPr>
              <a:t>地域包括ケア「見える化」システムの目的</a:t>
            </a:r>
            <a:endParaRPr lang="en-US" altLang="ja-JP" sz="2000" b="1" dirty="0" smtClean="0">
              <a:solidFill>
                <a:prstClr val="white"/>
              </a:solidFill>
              <a:latin typeface="HG丸ｺﾞｼｯｸM-PRO" pitchFamily="50" charset="-128"/>
              <a:ea typeface="HG丸ｺﾞｼｯｸM-PRO" pitchFamily="50" charset="-128"/>
            </a:endParaRPr>
          </a:p>
        </p:txBody>
      </p:sp>
      <p:sp>
        <p:nvSpPr>
          <p:cNvPr id="29" name="テキスト ボックス 136"/>
          <p:cNvSpPr txBox="1">
            <a:spLocks noChangeArrowheads="1"/>
          </p:cNvSpPr>
          <p:nvPr/>
        </p:nvSpPr>
        <p:spPr bwMode="auto">
          <a:xfrm>
            <a:off x="78015" y="535984"/>
            <a:ext cx="9711529" cy="2246769"/>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indent="-285750" fontAlgn="b">
              <a:spcBef>
                <a:spcPct val="0"/>
              </a:spcBef>
              <a:spcAft>
                <a:spcPct val="0"/>
              </a:spcAft>
              <a:buFont typeface="Wingdings" pitchFamily="2" charset="2"/>
              <a:buChar char="l"/>
              <a:defRPr/>
            </a:pPr>
            <a:r>
              <a:rPr lang="ja-JP" altLang="en-US" sz="1400" b="1" kern="0" dirty="0" smtClean="0">
                <a:solidFill>
                  <a:prstClr val="black"/>
                </a:solidFill>
                <a:latin typeface="ＭＳ Ｐゴシック"/>
              </a:rPr>
              <a:t>地域包括ケア「見える化」システムは、都道府県・</a:t>
            </a:r>
            <a:r>
              <a:rPr lang="ja-JP" altLang="en-US" sz="1400" b="1" kern="0" dirty="0">
                <a:solidFill>
                  <a:prstClr val="black"/>
                </a:solidFill>
                <a:latin typeface="ＭＳ Ｐゴシック"/>
              </a:rPr>
              <a:t>市町村</a:t>
            </a:r>
            <a:r>
              <a:rPr lang="ja-JP" altLang="en-US" sz="1400" b="1" kern="0" dirty="0" smtClean="0">
                <a:solidFill>
                  <a:prstClr val="black"/>
                </a:solidFill>
                <a:latin typeface="ＭＳ Ｐゴシック"/>
              </a:rPr>
              <a:t>における介護保険事業（支援）計画等の策定・実行を総合的に支援する</a:t>
            </a:r>
            <a:r>
              <a:rPr lang="ja-JP" altLang="en-US" sz="1400" b="1" kern="0" dirty="0">
                <a:solidFill>
                  <a:prstClr val="black"/>
                </a:solidFill>
                <a:latin typeface="ＭＳ Ｐゴシック"/>
              </a:rPr>
              <a:t>ための</a:t>
            </a:r>
            <a:r>
              <a:rPr lang="ja-JP" altLang="en-US" sz="1400" b="1" kern="0" dirty="0" smtClean="0">
                <a:solidFill>
                  <a:prstClr val="black"/>
                </a:solidFill>
                <a:latin typeface="ＭＳ Ｐゴシック"/>
              </a:rPr>
              <a:t>情報システムである。</a:t>
            </a:r>
            <a:endParaRPr lang="en-US" altLang="ja-JP" sz="1400" b="1" kern="0" dirty="0" smtClean="0">
              <a:solidFill>
                <a:prstClr val="black"/>
              </a:solidFill>
              <a:latin typeface="ＭＳ Ｐゴシック"/>
            </a:endParaRPr>
          </a:p>
          <a:p>
            <a:pPr marL="285750" indent="-285750" fontAlgn="b">
              <a:spcBef>
                <a:spcPct val="0"/>
              </a:spcBef>
              <a:spcAft>
                <a:spcPct val="0"/>
              </a:spcAft>
              <a:buFont typeface="Wingdings" pitchFamily="2" charset="2"/>
              <a:buChar char="l"/>
              <a:defRPr/>
            </a:pPr>
            <a:r>
              <a:rPr lang="ja-JP" altLang="en-US" sz="1400" b="1" kern="0" dirty="0" smtClean="0">
                <a:solidFill>
                  <a:prstClr val="black"/>
                </a:solidFill>
                <a:latin typeface="ＭＳ Ｐゴシック"/>
              </a:rPr>
              <a:t>これにより、都道府県・</a:t>
            </a:r>
            <a:r>
              <a:rPr lang="ja-JP" altLang="en-US" sz="1400" b="1" kern="0" dirty="0">
                <a:solidFill>
                  <a:prstClr val="black"/>
                </a:solidFill>
                <a:latin typeface="ＭＳ Ｐゴシック"/>
              </a:rPr>
              <a:t>市町村</a:t>
            </a:r>
            <a:r>
              <a:rPr lang="ja-JP" altLang="en-US" sz="1400" b="1" kern="0" dirty="0" smtClean="0">
                <a:solidFill>
                  <a:prstClr val="black"/>
                </a:solidFill>
                <a:latin typeface="ＭＳ Ｐゴシック"/>
              </a:rPr>
              <a:t>は地域間比較等による現状分析から課題抽出が容易になり、同様の課題を抱える自治体の取組事例等を参考にすることで、自らに適した施策を検討しやすくなる。</a:t>
            </a:r>
            <a:endParaRPr lang="en-US" altLang="ja-JP" sz="1400" b="1" kern="0" dirty="0" smtClean="0">
              <a:solidFill>
                <a:prstClr val="black"/>
              </a:solidFill>
              <a:latin typeface="ＭＳ Ｐゴシック"/>
            </a:endParaRPr>
          </a:p>
          <a:p>
            <a:pPr marL="285750" indent="-285750" fontAlgn="b">
              <a:spcBef>
                <a:spcPct val="0"/>
              </a:spcBef>
              <a:spcAft>
                <a:spcPct val="0"/>
              </a:spcAft>
              <a:buFont typeface="Wingdings" pitchFamily="2" charset="2"/>
              <a:buChar char="l"/>
              <a:defRPr/>
            </a:pPr>
            <a:r>
              <a:rPr lang="ja-JP" altLang="en-US" sz="1400" b="1" kern="0" dirty="0" smtClean="0">
                <a:solidFill>
                  <a:prstClr val="black"/>
                </a:solidFill>
                <a:latin typeface="ＭＳ Ｐゴシック"/>
              </a:rPr>
              <a:t>また、都道府県・市町村内の関係者全員が一元化された情報を共有することで、関係者間の課題意識や互いの検討状況を共有することができ、自治体間・関係部署間の連携をしやすく</a:t>
            </a:r>
            <a:r>
              <a:rPr lang="ja-JP" altLang="en-US" sz="1400" b="1" kern="0" dirty="0">
                <a:solidFill>
                  <a:prstClr val="black"/>
                </a:solidFill>
                <a:latin typeface="ＭＳ Ｐゴシック"/>
              </a:rPr>
              <a:t>な</a:t>
            </a:r>
            <a:r>
              <a:rPr lang="ja-JP" altLang="en-US" sz="1400" b="1" kern="0" dirty="0" smtClean="0">
                <a:solidFill>
                  <a:prstClr val="black"/>
                </a:solidFill>
                <a:latin typeface="ＭＳ Ｐゴシック"/>
              </a:rPr>
              <a:t>る。</a:t>
            </a:r>
            <a:endParaRPr lang="en-US" altLang="ja-JP" sz="1400" b="1" kern="0" dirty="0" smtClean="0">
              <a:solidFill>
                <a:prstClr val="black"/>
              </a:solidFill>
              <a:latin typeface="ＭＳ Ｐゴシック"/>
            </a:endParaRPr>
          </a:p>
          <a:p>
            <a:pPr marL="285750" indent="-285750" fontAlgn="b">
              <a:spcBef>
                <a:spcPct val="0"/>
              </a:spcBef>
              <a:spcAft>
                <a:spcPct val="0"/>
              </a:spcAft>
              <a:buFont typeface="Wingdings" pitchFamily="2" charset="2"/>
              <a:buChar char="l"/>
              <a:defRPr/>
            </a:pPr>
            <a:r>
              <a:rPr lang="ja-JP" altLang="en-US" sz="1400" b="1" kern="0" dirty="0" smtClean="0">
                <a:solidFill>
                  <a:prstClr val="black"/>
                </a:solidFill>
                <a:latin typeface="ＭＳ Ｐゴシック"/>
              </a:rPr>
              <a:t>加えて、担当者の人事異動</a:t>
            </a:r>
            <a:r>
              <a:rPr lang="ja-JP" altLang="en-US" sz="1400" b="1" kern="0" dirty="0">
                <a:solidFill>
                  <a:prstClr val="black"/>
                </a:solidFill>
                <a:latin typeface="ＭＳ Ｐゴシック"/>
              </a:rPr>
              <a:t>に</a:t>
            </a:r>
            <a:r>
              <a:rPr lang="ja-JP" altLang="en-US" sz="1400" b="1" kern="0" dirty="0" smtClean="0">
                <a:solidFill>
                  <a:prstClr val="black"/>
                </a:solidFill>
                <a:latin typeface="ＭＳ Ｐゴシック"/>
              </a:rPr>
              <a:t>よる影響を効果的かつ効率的に補完することができ、スピード感をもって継続性のある施策を実行しやすくなる。</a:t>
            </a:r>
            <a:endParaRPr lang="en-US" altLang="ja-JP" sz="1400" b="1" kern="0" dirty="0" smtClean="0">
              <a:solidFill>
                <a:prstClr val="black"/>
              </a:solidFill>
              <a:latin typeface="ＭＳ Ｐゴシック"/>
            </a:endParaRPr>
          </a:p>
          <a:p>
            <a:pPr marL="285750" indent="-285750" fontAlgn="b">
              <a:spcBef>
                <a:spcPct val="0"/>
              </a:spcBef>
              <a:spcAft>
                <a:spcPct val="0"/>
              </a:spcAft>
              <a:buFont typeface="Wingdings" pitchFamily="2" charset="2"/>
              <a:buChar char="l"/>
              <a:defRPr/>
            </a:pPr>
            <a:r>
              <a:rPr lang="ja-JP" altLang="en-US" sz="1400" b="1" kern="0" dirty="0" smtClean="0">
                <a:solidFill>
                  <a:prstClr val="black"/>
                </a:solidFill>
                <a:latin typeface="ＭＳ Ｐゴシック"/>
              </a:rPr>
              <a:t>さらに、一部の機能を除き、誰でも利用することができるようになり、住民も含めた地域の関係者間で、地域の課題や解決に向けた取組を共有でき、地域包括ケアシステムの構築に向けた取組を推進しやすくなる。</a:t>
            </a:r>
            <a:endParaRPr lang="en-US" altLang="ja-JP" sz="1400" b="1" kern="0" dirty="0" smtClean="0">
              <a:solidFill>
                <a:prstClr val="black"/>
              </a:solidFill>
              <a:latin typeface="ＭＳ Ｐゴシック"/>
            </a:endParaRPr>
          </a:p>
        </p:txBody>
      </p:sp>
      <p:sp>
        <p:nvSpPr>
          <p:cNvPr id="22" name="Rectangle 21"/>
          <p:cNvSpPr>
            <a:spLocks noChangeArrowheads="1"/>
          </p:cNvSpPr>
          <p:nvPr/>
        </p:nvSpPr>
        <p:spPr bwMode="auto">
          <a:xfrm>
            <a:off x="0" y="43934"/>
            <a:ext cx="18482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Rectangle 39"/>
          <p:cNvSpPr>
            <a:spLocks noChangeArrowheads="1"/>
          </p:cNvSpPr>
          <p:nvPr/>
        </p:nvSpPr>
        <p:spPr bwMode="auto">
          <a:xfrm>
            <a:off x="0" y="118646"/>
            <a:ext cx="184820"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t/>
            </a:r>
            <a:br>
              <a:rPr kumimoji="1" lang="en-US" altLang="ja-JP" sz="1000" b="0" i="0" u="none" strike="noStrike" cap="none" normalizeH="0" baseline="0" smtClean="0">
                <a:ln>
                  <a:noFill/>
                </a:ln>
                <a:solidFill>
                  <a:schemeClr val="tx1"/>
                </a:solidFill>
                <a:effectLst/>
                <a:latin typeface="Century" pitchFamily="18" charset="0"/>
                <a:ea typeface="ＭＳ 明朝" pitchFamily="17" charset="-128"/>
                <a:cs typeface="Times New Roman" pitchFamily="18" charset="0"/>
              </a:rPr>
            </a:b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AutoShape 10"/>
          <p:cNvSpPr>
            <a:spLocks noChangeArrowheads="1"/>
          </p:cNvSpPr>
          <p:nvPr/>
        </p:nvSpPr>
        <p:spPr bwMode="auto">
          <a:xfrm>
            <a:off x="2000672" y="4482108"/>
            <a:ext cx="5184576" cy="1830240"/>
          </a:xfrm>
          <a:prstGeom prst="roundRect">
            <a:avLst>
              <a:gd name="adj" fmla="val 16667"/>
            </a:avLst>
          </a:prstGeom>
          <a:gradFill rotWithShape="0">
            <a:gsLst>
              <a:gs pos="0">
                <a:srgbClr val="FFFFFF"/>
              </a:gs>
              <a:gs pos="100000">
                <a:srgbClr val="E5B8B7"/>
              </a:gs>
            </a:gsLst>
            <a:lin ang="54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地域包括ケア「見える化」システム</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69" name="直線矢印コネクタ 24"/>
          <p:cNvCxnSpPr/>
          <p:nvPr/>
        </p:nvCxnSpPr>
        <p:spPr>
          <a:xfrm>
            <a:off x="3668743" y="3924353"/>
            <a:ext cx="406970" cy="518195"/>
          </a:xfrm>
          <a:prstGeom prst="straightConnector1">
            <a:avLst/>
          </a:prstGeom>
          <a:ln w="57150">
            <a:tailEnd type="arrow" w="sm" len="sm"/>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3177308" y="4839738"/>
            <a:ext cx="3863924" cy="704523"/>
          </a:xfrm>
          <a:prstGeom prst="roundRect">
            <a:avLst>
              <a:gd name="adj" fmla="val 0"/>
            </a:avLst>
          </a:prstGeom>
          <a:solidFill>
            <a:schemeClr val="accent1">
              <a:lumMod val="40000"/>
              <a:lumOff val="60000"/>
            </a:schemeClr>
          </a:solidFill>
        </p:spPr>
        <p:txBody>
          <a:bodyPr wrap="square" rtlCol="0" anchor="ctr" anchorCtr="0">
            <a:noAutofit/>
          </a:bodyPr>
          <a:lstStyle/>
          <a:p>
            <a:pPr algn="ctr"/>
            <a:endParaRPr kumimoji="1" lang="ja-JP" altLang="en-US" sz="1200" dirty="0"/>
          </a:p>
        </p:txBody>
      </p:sp>
      <p:sp>
        <p:nvSpPr>
          <p:cNvPr id="27" name="AutoShape 9"/>
          <p:cNvSpPr>
            <a:spLocks noChangeArrowheads="1"/>
          </p:cNvSpPr>
          <p:nvPr/>
        </p:nvSpPr>
        <p:spPr bwMode="auto">
          <a:xfrm>
            <a:off x="3332820" y="4889044"/>
            <a:ext cx="3636404" cy="262731"/>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介護・医療の現状分析・課題抽出支援</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AutoShape 9"/>
          <p:cNvSpPr>
            <a:spLocks noChangeArrowheads="1"/>
          </p:cNvSpPr>
          <p:nvPr/>
        </p:nvSpPr>
        <p:spPr bwMode="auto">
          <a:xfrm>
            <a:off x="3332820" y="5214912"/>
            <a:ext cx="3636404" cy="262731"/>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200" dirty="0">
                <a:latin typeface="Arial" pitchFamily="34" charset="0"/>
                <a:ea typeface="ＭＳ Ｐゴシック" pitchFamily="50" charset="-128"/>
                <a:cs typeface="ＭＳ Ｐゴシック" pitchFamily="50" charset="-128"/>
              </a:rPr>
              <a:t>課題</a:t>
            </a:r>
            <a:r>
              <a:rPr lang="ja-JP" altLang="en-US" sz="1200" dirty="0" smtClean="0">
                <a:latin typeface="Arial" pitchFamily="34" charset="0"/>
                <a:ea typeface="ＭＳ Ｐゴシック" pitchFamily="50" charset="-128"/>
                <a:cs typeface="ＭＳ Ｐゴシック" pitchFamily="50" charset="-128"/>
              </a:rPr>
              <a:t>解決のための取組事例の共有・施策検討支援</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4" name="テキスト ボックス 53"/>
          <p:cNvSpPr txBox="1"/>
          <p:nvPr/>
        </p:nvSpPr>
        <p:spPr>
          <a:xfrm>
            <a:off x="3211796" y="5587592"/>
            <a:ext cx="3829436" cy="669352"/>
          </a:xfrm>
          <a:prstGeom prst="roundRect">
            <a:avLst>
              <a:gd name="adj" fmla="val 0"/>
            </a:avLst>
          </a:prstGeom>
          <a:solidFill>
            <a:schemeClr val="accent5">
              <a:lumMod val="20000"/>
              <a:lumOff val="80000"/>
            </a:schemeClr>
          </a:solidFill>
        </p:spPr>
        <p:txBody>
          <a:bodyPr wrap="square" rtlCol="0" anchor="ctr" anchorCtr="0">
            <a:noAutofit/>
          </a:bodyPr>
          <a:lstStyle/>
          <a:p>
            <a:pPr algn="ctr"/>
            <a:endParaRPr kumimoji="1" lang="ja-JP" altLang="en-US" sz="1200" dirty="0"/>
          </a:p>
        </p:txBody>
      </p:sp>
      <p:sp>
        <p:nvSpPr>
          <p:cNvPr id="32" name="AutoShape 9"/>
          <p:cNvSpPr>
            <a:spLocks noChangeArrowheads="1"/>
          </p:cNvSpPr>
          <p:nvPr/>
        </p:nvSpPr>
        <p:spPr bwMode="auto">
          <a:xfrm>
            <a:off x="3332820" y="5942542"/>
            <a:ext cx="3636404" cy="262731"/>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介護サービス見込み量等の将来推計支援（</a:t>
            </a:r>
            <a:r>
              <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7</a:t>
            </a: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期以降）</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 name="AutoShape 9"/>
          <p:cNvSpPr>
            <a:spLocks noChangeArrowheads="1"/>
          </p:cNvSpPr>
          <p:nvPr/>
        </p:nvSpPr>
        <p:spPr bwMode="auto">
          <a:xfrm>
            <a:off x="3332820" y="5622027"/>
            <a:ext cx="3636404" cy="262731"/>
          </a:xfrm>
          <a:prstGeom prst="roundRect">
            <a:avLst>
              <a:gd name="adj" fmla="val 16667"/>
            </a:avLst>
          </a:prstGeom>
          <a:gradFill rotWithShape="0">
            <a:gsLst>
              <a:gs pos="0">
                <a:srgbClr val="FFFFFF"/>
              </a:gs>
              <a:gs pos="100000">
                <a:srgbClr val="D6E3BC"/>
              </a:gs>
            </a:gsLst>
            <a:lin ang="54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介護・医療関連計画の実行管理支援</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Text Box 16"/>
          <p:cNvSpPr txBox="1">
            <a:spLocks noChangeArrowheads="1"/>
          </p:cNvSpPr>
          <p:nvPr/>
        </p:nvSpPr>
        <p:spPr bwMode="auto">
          <a:xfrm>
            <a:off x="416496" y="2681912"/>
            <a:ext cx="3960440" cy="1844301"/>
          </a:xfrm>
          <a:prstGeom prst="ellipse">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softEdge rad="317500"/>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rgbClr val="1F497D"/>
                </a:solidFill>
                <a:effectLst/>
                <a:latin typeface="HGS創英角ｺﾞｼｯｸUB" pitchFamily="50" charset="-128"/>
                <a:ea typeface="HGS創英角ｺﾞｼｯｸUB" pitchFamily="50" charset="-128"/>
                <a:cs typeface="Times New Roman" pitchFamily="18" charset="0"/>
              </a:rPr>
              <a:t>都道府県</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5" name="AutoShape 15"/>
          <p:cNvSpPr>
            <a:spLocks noChangeArrowheads="1"/>
          </p:cNvSpPr>
          <p:nvPr/>
        </p:nvSpPr>
        <p:spPr bwMode="auto">
          <a:xfrm>
            <a:off x="78015" y="3188325"/>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介護保険事業支援計画担当</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6" name="AutoShape 15"/>
          <p:cNvSpPr>
            <a:spLocks noChangeArrowheads="1"/>
          </p:cNvSpPr>
          <p:nvPr/>
        </p:nvSpPr>
        <p:spPr bwMode="auto">
          <a:xfrm>
            <a:off x="2504728" y="3188325"/>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医療施策担当</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7" name="AutoShape 15"/>
          <p:cNvSpPr>
            <a:spLocks noChangeArrowheads="1"/>
          </p:cNvSpPr>
          <p:nvPr/>
        </p:nvSpPr>
        <p:spPr bwMode="auto">
          <a:xfrm>
            <a:off x="2504728" y="3531225"/>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lvl="0" algn="ctr" fontAlgn="base">
              <a:spcBef>
                <a:spcPct val="0"/>
              </a:spcBef>
              <a:spcAft>
                <a:spcPct val="0"/>
              </a:spcAft>
            </a:pPr>
            <a:r>
              <a:rPr lang="ja-JP" altLang="en-US" sz="1200" dirty="0">
                <a:latin typeface="Arial" pitchFamily="34" charset="0"/>
                <a:ea typeface="ＭＳ Ｐゴシック" pitchFamily="50" charset="-128"/>
                <a:cs typeface="ＭＳ Ｐゴシック" pitchFamily="50" charset="-128"/>
              </a:rPr>
              <a:t>介護予防・生活</a:t>
            </a:r>
            <a:r>
              <a:rPr lang="ja-JP" altLang="en-US" sz="1200" dirty="0" smtClean="0">
                <a:latin typeface="Arial" pitchFamily="34" charset="0"/>
                <a:ea typeface="ＭＳ Ｐゴシック" pitchFamily="50" charset="-128"/>
                <a:cs typeface="ＭＳ Ｐゴシック" pitchFamily="50" charset="-128"/>
              </a:rPr>
              <a:t>支援施策担当</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cxnSp>
        <p:nvCxnSpPr>
          <p:cNvPr id="76" name="直線矢印コネクタ 24"/>
          <p:cNvCxnSpPr/>
          <p:nvPr/>
        </p:nvCxnSpPr>
        <p:spPr>
          <a:xfrm flipH="1">
            <a:off x="5707940" y="3924353"/>
            <a:ext cx="253172" cy="505345"/>
          </a:xfrm>
          <a:prstGeom prst="straightConnector1">
            <a:avLst/>
          </a:prstGeom>
          <a:ln w="57150">
            <a:tailEnd type="arrow" w="sm" len="sm"/>
          </a:ln>
        </p:spPr>
        <p:style>
          <a:lnRef idx="1">
            <a:schemeClr val="accent1"/>
          </a:lnRef>
          <a:fillRef idx="0">
            <a:schemeClr val="accent1"/>
          </a:fillRef>
          <a:effectRef idx="0">
            <a:schemeClr val="accent1"/>
          </a:effectRef>
          <a:fontRef idx="minor">
            <a:schemeClr val="tx1"/>
          </a:fontRef>
        </p:style>
      </p:cxnSp>
      <p:sp>
        <p:nvSpPr>
          <p:cNvPr id="38" name="AutoShape 15"/>
          <p:cNvSpPr>
            <a:spLocks noChangeArrowheads="1"/>
          </p:cNvSpPr>
          <p:nvPr/>
        </p:nvSpPr>
        <p:spPr bwMode="auto">
          <a:xfrm>
            <a:off x="78015" y="3533458"/>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住宅施策担当</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0" name="Text Box 16"/>
          <p:cNvSpPr txBox="1">
            <a:spLocks noChangeArrowheads="1"/>
          </p:cNvSpPr>
          <p:nvPr/>
        </p:nvSpPr>
        <p:spPr bwMode="auto">
          <a:xfrm>
            <a:off x="5300969" y="2681909"/>
            <a:ext cx="3960440" cy="1954164"/>
          </a:xfrm>
          <a:prstGeom prst="ellipse">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softEdge rad="317500"/>
          </a:effec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rgbClr val="1F497D"/>
                </a:solidFill>
                <a:latin typeface="HGS創英角ｺﾞｼｯｸUB" pitchFamily="50" charset="-128"/>
                <a:ea typeface="HGS創英角ｺﾞｼｯｸUB" pitchFamily="50" charset="-128"/>
                <a:cs typeface="Times New Roman" pitchFamily="18" charset="0"/>
              </a:rPr>
              <a:t>市町村</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 name="AutoShape 15"/>
          <p:cNvSpPr>
            <a:spLocks noChangeArrowheads="1"/>
          </p:cNvSpPr>
          <p:nvPr/>
        </p:nvSpPr>
        <p:spPr bwMode="auto">
          <a:xfrm>
            <a:off x="4962488" y="3188325"/>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介護保険事業計画担当</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2" name="AutoShape 15"/>
          <p:cNvSpPr>
            <a:spLocks noChangeArrowheads="1"/>
          </p:cNvSpPr>
          <p:nvPr/>
        </p:nvSpPr>
        <p:spPr bwMode="auto">
          <a:xfrm>
            <a:off x="7389201" y="3188325"/>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在宅医療介護連携施策担当</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3" name="AutoShape 15"/>
          <p:cNvSpPr>
            <a:spLocks noChangeArrowheads="1"/>
          </p:cNvSpPr>
          <p:nvPr/>
        </p:nvSpPr>
        <p:spPr bwMode="auto">
          <a:xfrm>
            <a:off x="7389201" y="3531225"/>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介護予防・生活支援施策担当</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4" name="AutoShape 15"/>
          <p:cNvSpPr>
            <a:spLocks noChangeArrowheads="1"/>
          </p:cNvSpPr>
          <p:nvPr/>
        </p:nvSpPr>
        <p:spPr bwMode="auto">
          <a:xfrm>
            <a:off x="4962488" y="3533458"/>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住宅施策担当</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8" name="AutoShape 15"/>
          <p:cNvSpPr>
            <a:spLocks noChangeArrowheads="1"/>
          </p:cNvSpPr>
          <p:nvPr/>
        </p:nvSpPr>
        <p:spPr bwMode="auto">
          <a:xfrm>
            <a:off x="1244588" y="3870252"/>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保健所</a:t>
            </a: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9" name="AutoShape 15"/>
          <p:cNvSpPr>
            <a:spLocks noChangeArrowheads="1"/>
          </p:cNvSpPr>
          <p:nvPr/>
        </p:nvSpPr>
        <p:spPr bwMode="auto">
          <a:xfrm>
            <a:off x="6129061" y="3878636"/>
            <a:ext cx="2304256" cy="260351"/>
          </a:xfrm>
          <a:prstGeom prst="roundRect">
            <a:avLst>
              <a:gd name="adj" fmla="val 16667"/>
            </a:avLst>
          </a:prstGeom>
          <a:solidFill>
            <a:srgbClr val="FFFFFF"/>
          </a:solidFill>
          <a:ln w="63500" cmpd="thickThin">
            <a:solidFill>
              <a:srgbClr val="9BBB59"/>
            </a:solidFill>
            <a:round/>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74295" tIns="8890" rIns="74295" bIns="8890" numCol="1" anchor="t" anchorCtr="0" compatLnSpc="1">
            <a:prstTxWarp prst="textNoShape">
              <a:avLst/>
            </a:prstTxWarp>
          </a:bodyPr>
          <a:lstStyle/>
          <a:p>
            <a:pPr algn="ctr" fontAlgn="base">
              <a:spcBef>
                <a:spcPct val="0"/>
              </a:spcBef>
              <a:spcAft>
                <a:spcPct val="0"/>
              </a:spcAft>
            </a:pPr>
            <a:r>
              <a:rPr lang="ja-JP" altLang="en-US" sz="1200" dirty="0">
                <a:latin typeface="Arial" pitchFamily="34" charset="0"/>
                <a:ea typeface="ＭＳ Ｐゴシック" pitchFamily="50" charset="-128"/>
                <a:cs typeface="ＭＳ Ｐゴシック" pitchFamily="50" charset="-128"/>
              </a:rPr>
              <a:t>地域包括支援センター</a:t>
            </a:r>
            <a:endParaRPr lang="ja-JP" altLang="ja-JP" sz="1200" dirty="0">
              <a:latin typeface="Arial" pitchFamily="34" charset="0"/>
              <a:ea typeface="ＭＳ Ｐゴシック"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1" name="テキスト ボックス 50"/>
          <p:cNvSpPr txBox="1"/>
          <p:nvPr/>
        </p:nvSpPr>
        <p:spPr>
          <a:xfrm>
            <a:off x="2138182" y="4839738"/>
            <a:ext cx="1165140" cy="704523"/>
          </a:xfrm>
          <a:prstGeom prst="roundRect">
            <a:avLst/>
          </a:prstGeom>
          <a:solidFill>
            <a:schemeClr val="accent1">
              <a:lumMod val="40000"/>
              <a:lumOff val="60000"/>
            </a:schemeClr>
          </a:solidFill>
        </p:spPr>
        <p:txBody>
          <a:bodyPr wrap="square" rtlCol="0" anchor="ctr" anchorCtr="0">
            <a:noAutofit/>
          </a:bodyPr>
          <a:lstStyle/>
          <a:p>
            <a:pPr algn="ctr"/>
            <a:r>
              <a:rPr kumimoji="1" lang="ja-JP" altLang="en-US" sz="1200" dirty="0" smtClean="0"/>
              <a:t>自治体・国民</a:t>
            </a:r>
            <a:endParaRPr kumimoji="1" lang="en-US" altLang="ja-JP" sz="1200" dirty="0" smtClean="0"/>
          </a:p>
          <a:p>
            <a:pPr algn="ctr"/>
            <a:r>
              <a:rPr lang="ja-JP" altLang="en-US" sz="1200" dirty="0"/>
              <a:t>共通機能</a:t>
            </a:r>
            <a:endParaRPr kumimoji="1" lang="ja-JP" altLang="en-US" sz="1200" dirty="0"/>
          </a:p>
        </p:txBody>
      </p:sp>
      <p:sp>
        <p:nvSpPr>
          <p:cNvPr id="52" name="テキスト ボックス 51"/>
          <p:cNvSpPr txBox="1"/>
          <p:nvPr/>
        </p:nvSpPr>
        <p:spPr>
          <a:xfrm>
            <a:off x="2138182" y="5587592"/>
            <a:ext cx="1165140" cy="669352"/>
          </a:xfrm>
          <a:prstGeom prst="roundRect">
            <a:avLst/>
          </a:prstGeom>
          <a:solidFill>
            <a:schemeClr val="accent5">
              <a:lumMod val="20000"/>
              <a:lumOff val="80000"/>
            </a:schemeClr>
          </a:solidFill>
        </p:spPr>
        <p:txBody>
          <a:bodyPr wrap="square" rtlCol="0" anchor="ctr" anchorCtr="0">
            <a:noAutofit/>
          </a:bodyPr>
          <a:lstStyle/>
          <a:p>
            <a:pPr algn="ctr"/>
            <a:r>
              <a:rPr kumimoji="1" lang="ja-JP" altLang="en-US" sz="1200" dirty="0" smtClean="0"/>
              <a:t>自治体向け</a:t>
            </a:r>
            <a:endParaRPr kumimoji="1" lang="en-US" altLang="ja-JP" sz="1200" dirty="0" smtClean="0"/>
          </a:p>
          <a:p>
            <a:pPr algn="ctr"/>
            <a:r>
              <a:rPr lang="ja-JP" altLang="en-US" sz="1200" dirty="0" smtClean="0"/>
              <a:t>機能</a:t>
            </a:r>
            <a:endParaRPr kumimoji="1" lang="ja-JP" altLang="en-US" sz="1200" dirty="0"/>
          </a:p>
        </p:txBody>
      </p:sp>
      <p:cxnSp>
        <p:nvCxnSpPr>
          <p:cNvPr id="39" name="直線矢印コネクタ 24"/>
          <p:cNvCxnSpPr/>
          <p:nvPr/>
        </p:nvCxnSpPr>
        <p:spPr>
          <a:xfrm flipH="1" flipV="1">
            <a:off x="4725678" y="6339362"/>
            <a:ext cx="1067" cy="314656"/>
          </a:xfrm>
          <a:prstGeom prst="straightConnector1">
            <a:avLst/>
          </a:prstGeom>
          <a:ln w="57150">
            <a:tailEnd type="arrow" w="sm" len="sm"/>
          </a:ln>
        </p:spPr>
        <p:style>
          <a:lnRef idx="1">
            <a:schemeClr val="accent1"/>
          </a:lnRef>
          <a:fillRef idx="0">
            <a:schemeClr val="accent1"/>
          </a:fillRef>
          <a:effectRef idx="0">
            <a:schemeClr val="accent1"/>
          </a:effectRef>
          <a:fontRef idx="minor">
            <a:schemeClr val="tx1"/>
          </a:fontRef>
        </p:style>
      </p:cxnSp>
      <p:sp>
        <p:nvSpPr>
          <p:cNvPr id="7" name="左右矢印 6"/>
          <p:cNvSpPr/>
          <p:nvPr/>
        </p:nvSpPr>
        <p:spPr>
          <a:xfrm>
            <a:off x="4219731" y="3906047"/>
            <a:ext cx="1381343" cy="523653"/>
          </a:xfrm>
          <a:prstGeom prst="leftRightArrow">
            <a:avLst>
              <a:gd name="adj1" fmla="val 76217"/>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smtClean="0"/>
              <a:t>連携促進</a:t>
            </a:r>
            <a:endParaRPr kumimoji="1" lang="ja-JP" altLang="en-US" sz="1400" dirty="0"/>
          </a:p>
        </p:txBody>
      </p:sp>
      <p:sp>
        <p:nvSpPr>
          <p:cNvPr id="50" name="スライド番号プレースホルダー 3"/>
          <p:cNvSpPr>
            <a:spLocks noGrp="1"/>
          </p:cNvSpPr>
          <p:nvPr>
            <p:ph type="sldNum" sz="quarter" idx="12"/>
          </p:nvPr>
        </p:nvSpPr>
        <p:spPr>
          <a:xfrm>
            <a:off x="7594600" y="6492992"/>
            <a:ext cx="2311400" cy="365125"/>
          </a:xfrm>
        </p:spPr>
        <p:txBody>
          <a:bodyPr/>
          <a:lstStyle/>
          <a:p>
            <a:fld id="{D2D8002D-B5B0-4BAC-B1F6-782DDCCE6D9C}" type="slidenum">
              <a:rPr lang="ja-JP" altLang="en-US" smtClean="0">
                <a:solidFill>
                  <a:prstClr val="black">
                    <a:tint val="75000"/>
                  </a:prstClr>
                </a:solidFill>
              </a:rPr>
              <a:pPr/>
              <a:t>58</a:t>
            </a:fld>
            <a:endParaRPr lang="ja-JP" altLang="en-US" dirty="0">
              <a:solidFill>
                <a:prstClr val="black">
                  <a:tint val="75000"/>
                </a:prstClr>
              </a:solidFill>
            </a:endParaRPr>
          </a:p>
        </p:txBody>
      </p:sp>
    </p:spTree>
    <p:extLst>
      <p:ext uri="{BB962C8B-B14F-4D97-AF65-F5344CB8AC3E}">
        <p14:creationId xmlns:p14="http://schemas.microsoft.com/office/powerpoint/2010/main" xmlns="" val="4051841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90715" y="421840"/>
            <a:ext cx="9756000" cy="1404000"/>
          </a:xfrm>
          <a:prstGeom prst="rect">
            <a:avLst/>
          </a:prstGeom>
          <a:ln w="19050"/>
        </p:spPr>
        <p:style>
          <a:lnRef idx="2">
            <a:schemeClr val="dk1"/>
          </a:lnRef>
          <a:fillRef idx="1">
            <a:schemeClr val="lt1"/>
          </a:fillRef>
          <a:effectRef idx="0">
            <a:schemeClr val="dk1"/>
          </a:effectRef>
          <a:fontRef idx="minor">
            <a:schemeClr val="dk1"/>
          </a:fontRef>
        </p:style>
        <p:txBody>
          <a:bodyPr lIns="91263" tIns="36000" rIns="91263" bIns="45631"/>
          <a:lstStyle/>
          <a:p>
            <a:pPr>
              <a:defRPr/>
            </a:pPr>
            <a:r>
              <a:rPr lang="ja-JP" altLang="en-US" sz="1400" b="1" dirty="0">
                <a:solidFill>
                  <a:prstClr val="black"/>
                </a:solidFill>
              </a:rPr>
              <a:t>① </a:t>
            </a:r>
            <a:r>
              <a:rPr lang="en-US" altLang="ja-JP" sz="1400" b="1" dirty="0" smtClean="0">
                <a:solidFill>
                  <a:prstClr val="black"/>
                </a:solidFill>
              </a:rPr>
              <a:t>65</a:t>
            </a:r>
            <a:r>
              <a:rPr lang="ja-JP" altLang="en-US" sz="1400" b="1" dirty="0" smtClean="0">
                <a:solidFill>
                  <a:prstClr val="black"/>
                </a:solidFill>
              </a:rPr>
              <a:t>歳以上の高齢者数は、</a:t>
            </a:r>
            <a:r>
              <a:rPr lang="en-US" altLang="ja-JP" sz="1400" b="1" dirty="0" smtClean="0">
                <a:solidFill>
                  <a:prstClr val="black"/>
                </a:solidFill>
              </a:rPr>
              <a:t>2025</a:t>
            </a:r>
            <a:r>
              <a:rPr lang="ja-JP" altLang="en-US" sz="1400" b="1" dirty="0" smtClean="0">
                <a:solidFill>
                  <a:prstClr val="black"/>
                </a:solidFill>
              </a:rPr>
              <a:t>年には</a:t>
            </a:r>
            <a:r>
              <a:rPr lang="en-US" altLang="ja-JP" sz="1400" b="1" dirty="0" smtClean="0">
                <a:solidFill>
                  <a:prstClr val="black"/>
                </a:solidFill>
              </a:rPr>
              <a:t>3,657</a:t>
            </a:r>
            <a:r>
              <a:rPr lang="ja-JP" altLang="en-US" sz="1400" b="1" dirty="0" smtClean="0">
                <a:solidFill>
                  <a:prstClr val="black"/>
                </a:solidFill>
              </a:rPr>
              <a:t>万人となり、</a:t>
            </a:r>
            <a:r>
              <a:rPr lang="en-US" altLang="ja-JP" sz="1400" b="1" dirty="0" smtClean="0">
                <a:solidFill>
                  <a:prstClr val="black"/>
                </a:solidFill>
              </a:rPr>
              <a:t>2042</a:t>
            </a:r>
            <a:r>
              <a:rPr lang="ja-JP" altLang="en-US" sz="1400" b="1" dirty="0" smtClean="0">
                <a:solidFill>
                  <a:prstClr val="black"/>
                </a:solidFill>
              </a:rPr>
              <a:t>年にはピークを迎える予測（</a:t>
            </a:r>
            <a:r>
              <a:rPr lang="en-US" altLang="ja-JP" sz="1400" b="1" dirty="0" smtClean="0">
                <a:solidFill>
                  <a:prstClr val="black"/>
                </a:solidFill>
              </a:rPr>
              <a:t>3,878</a:t>
            </a:r>
            <a:r>
              <a:rPr lang="ja-JP" altLang="en-US" sz="1400" b="1" dirty="0" smtClean="0">
                <a:solidFill>
                  <a:prstClr val="black"/>
                </a:solidFill>
              </a:rPr>
              <a:t>万人）。 </a:t>
            </a:r>
            <a:endParaRPr lang="en-US" altLang="ja-JP" sz="1400" b="1" dirty="0" smtClean="0">
              <a:solidFill>
                <a:prstClr val="black"/>
              </a:solidFill>
            </a:endParaRPr>
          </a:p>
          <a:p>
            <a:pPr>
              <a:defRPr/>
            </a:pPr>
            <a:r>
              <a:rPr lang="ja-JP" altLang="en-US" sz="1400" b="1" dirty="0" smtClean="0">
                <a:solidFill>
                  <a:prstClr val="black"/>
                </a:solidFill>
              </a:rPr>
              <a:t>　　また、</a:t>
            </a:r>
            <a:r>
              <a:rPr lang="en-US" altLang="ja-JP" sz="1400" b="1" dirty="0" smtClean="0">
                <a:solidFill>
                  <a:prstClr val="black"/>
                </a:solidFill>
              </a:rPr>
              <a:t>75</a:t>
            </a:r>
            <a:r>
              <a:rPr lang="ja-JP" altLang="en-US" sz="1400" b="1" dirty="0" smtClean="0">
                <a:solidFill>
                  <a:prstClr val="black"/>
                </a:solidFill>
              </a:rPr>
              <a:t>歳以上</a:t>
            </a:r>
            <a:r>
              <a:rPr lang="ja-JP" altLang="en-US" sz="1400" b="1" dirty="0">
                <a:solidFill>
                  <a:prstClr val="black"/>
                </a:solidFill>
              </a:rPr>
              <a:t>高齢者の全人口に占める割合は増加していき、</a:t>
            </a:r>
            <a:r>
              <a:rPr lang="en-US" altLang="ja-JP" sz="1400" b="1" dirty="0">
                <a:solidFill>
                  <a:prstClr val="black"/>
                </a:solidFill>
              </a:rPr>
              <a:t>2055</a:t>
            </a:r>
            <a:r>
              <a:rPr lang="ja-JP" altLang="en-US" sz="1400" b="1" dirty="0">
                <a:solidFill>
                  <a:prstClr val="black"/>
                </a:solidFill>
              </a:rPr>
              <a:t>年には、</a:t>
            </a:r>
            <a:r>
              <a:rPr lang="en-US" altLang="ja-JP" sz="1400" b="1" dirty="0">
                <a:solidFill>
                  <a:prstClr val="black"/>
                </a:solidFill>
              </a:rPr>
              <a:t>25</a:t>
            </a:r>
            <a:r>
              <a:rPr lang="ja-JP" altLang="en-US" sz="1400" b="1" dirty="0">
                <a:solidFill>
                  <a:prstClr val="black"/>
                </a:solidFill>
              </a:rPr>
              <a:t>％を超える見込み。　</a:t>
            </a:r>
          </a:p>
        </p:txBody>
      </p:sp>
      <p:graphicFrame>
        <p:nvGraphicFramePr>
          <p:cNvPr id="7" name="表 6"/>
          <p:cNvGraphicFramePr>
            <a:graphicFrameLocks noGrp="1"/>
          </p:cNvGraphicFramePr>
          <p:nvPr>
            <p:extLst>
              <p:ext uri="{D42A27DB-BD31-4B8C-83A1-F6EECF244321}">
                <p14:modId xmlns:p14="http://schemas.microsoft.com/office/powerpoint/2010/main" xmlns="" val="1979726375"/>
              </p:ext>
            </p:extLst>
          </p:nvPr>
        </p:nvGraphicFramePr>
        <p:xfrm>
          <a:off x="337063" y="891142"/>
          <a:ext cx="9080501" cy="856080"/>
        </p:xfrm>
        <a:graphic>
          <a:graphicData uri="http://schemas.openxmlformats.org/drawingml/2006/table">
            <a:tbl>
              <a:tblPr firstRow="1" bandRow="1">
                <a:tableStyleId>{5940675A-B579-460E-94D1-54222C63F5DA}</a:tableStyleId>
              </a:tblPr>
              <a:tblGrid>
                <a:gridCol w="2743797"/>
                <a:gridCol w="1584176"/>
                <a:gridCol w="1584176"/>
                <a:gridCol w="1584176"/>
                <a:gridCol w="1584176"/>
              </a:tblGrid>
              <a:tr h="160719">
                <a:tc>
                  <a:txBody>
                    <a:bodyPr/>
                    <a:lstStyle/>
                    <a:p>
                      <a:pPr algn="ct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2012</a:t>
                      </a:r>
                      <a:r>
                        <a:rPr kumimoji="1" lang="ja-JP" altLang="en-US" sz="1400" baseline="0" dirty="0" smtClean="0">
                          <a:latin typeface="+mn-lt"/>
                          <a:ea typeface="+mn-ea"/>
                        </a:rPr>
                        <a:t>年８月</a:t>
                      </a: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2015</a:t>
                      </a:r>
                      <a:r>
                        <a:rPr kumimoji="1" lang="ja-JP" altLang="en-US" sz="1400" baseline="0" dirty="0" smtClean="0">
                          <a:latin typeface="+mn-lt"/>
                          <a:ea typeface="+mn-ea"/>
                        </a:rPr>
                        <a:t>年</a:t>
                      </a: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2025</a:t>
                      </a:r>
                      <a:r>
                        <a:rPr kumimoji="1" lang="ja-JP" altLang="en-US" sz="1400" baseline="0" dirty="0" smtClean="0">
                          <a:latin typeface="+mn-lt"/>
                          <a:ea typeface="+mn-ea"/>
                        </a:rPr>
                        <a:t>年</a:t>
                      </a:r>
                      <a:endParaRPr kumimoji="1" lang="ja-JP" altLang="en-US" sz="1400" baseline="0" dirty="0">
                        <a:latin typeface="+mn-lt"/>
                        <a:ea typeface="+mn-ea"/>
                      </a:endParaRPr>
                    </a:p>
                  </a:txBody>
                  <a:tcPr marL="99061" marR="99061" marT="36000" marB="36000"/>
                </a:tc>
                <a:tc>
                  <a:txBody>
                    <a:bodyPr/>
                    <a:lstStyle/>
                    <a:p>
                      <a:pPr algn="ctr"/>
                      <a:r>
                        <a:rPr kumimoji="1" lang="en-US" altLang="ja-JP" sz="1400" baseline="0" dirty="0" smtClean="0">
                          <a:latin typeface="+mn-lt"/>
                          <a:ea typeface="+mn-ea"/>
                        </a:rPr>
                        <a:t>2055</a:t>
                      </a:r>
                      <a:r>
                        <a:rPr kumimoji="1" lang="ja-JP" altLang="en-US" sz="1400" baseline="0" dirty="0" smtClean="0">
                          <a:latin typeface="+mn-lt"/>
                          <a:ea typeface="+mn-ea"/>
                        </a:rPr>
                        <a:t>年</a:t>
                      </a:r>
                      <a:endParaRPr kumimoji="1" lang="ja-JP" altLang="en-US" sz="1400" baseline="0" dirty="0">
                        <a:latin typeface="+mn-lt"/>
                        <a:ea typeface="+mn-ea"/>
                      </a:endParaRPr>
                    </a:p>
                  </a:txBody>
                  <a:tcPr marL="99061" marR="99061" marT="36000" marB="36000"/>
                </a:tc>
              </a:tr>
              <a:tr h="1716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aseline="0" dirty="0" smtClean="0">
                          <a:latin typeface="+mn-lt"/>
                          <a:ea typeface="+mn-ea"/>
                        </a:rPr>
                        <a:t>65</a:t>
                      </a:r>
                      <a:r>
                        <a:rPr kumimoji="1" lang="ja-JP" altLang="en-US" sz="1400" baseline="0" dirty="0" smtClean="0">
                          <a:latin typeface="+mn-lt"/>
                          <a:ea typeface="+mn-ea"/>
                        </a:rPr>
                        <a:t>歳以上高齢者人口（割合）</a:t>
                      </a:r>
                    </a:p>
                  </a:txBody>
                  <a:tcPr marL="99061" marR="99061" marT="36000" marB="36000"/>
                </a:tc>
                <a:tc>
                  <a:txBody>
                    <a:bodyPr/>
                    <a:lstStyle/>
                    <a:p>
                      <a:pPr algn="ctr"/>
                      <a:r>
                        <a:rPr kumimoji="1" lang="en-US" altLang="ja-JP" sz="1400" spc="-150" baseline="0" dirty="0" smtClean="0">
                          <a:latin typeface="+mn-lt"/>
                          <a:ea typeface="+mn-ea"/>
                        </a:rPr>
                        <a:t>3,058</a:t>
                      </a:r>
                      <a:r>
                        <a:rPr kumimoji="1" lang="ja-JP" altLang="en-US" sz="1400" spc="-150" baseline="0" dirty="0" smtClean="0">
                          <a:latin typeface="+mn-lt"/>
                          <a:ea typeface="+mn-ea"/>
                        </a:rPr>
                        <a:t>万人（</a:t>
                      </a:r>
                      <a:r>
                        <a:rPr kumimoji="1" lang="en-US" altLang="ja-JP" sz="1400" spc="-150" baseline="0" dirty="0" smtClean="0">
                          <a:latin typeface="+mn-lt"/>
                          <a:ea typeface="+mn-ea"/>
                        </a:rPr>
                        <a:t>24.0%</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3,395</a:t>
                      </a:r>
                      <a:r>
                        <a:rPr kumimoji="1" lang="ja-JP" altLang="en-US" sz="1400" spc="-150" baseline="0" dirty="0" smtClean="0">
                          <a:latin typeface="+mn-lt"/>
                          <a:ea typeface="+mn-ea"/>
                        </a:rPr>
                        <a:t>万人（</a:t>
                      </a:r>
                      <a:r>
                        <a:rPr kumimoji="1" lang="en-US" altLang="ja-JP" sz="1400" spc="-150" baseline="0" dirty="0" smtClean="0">
                          <a:latin typeface="+mn-lt"/>
                          <a:ea typeface="+mn-ea"/>
                        </a:rPr>
                        <a:t>26.8%</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solidFill>
                            <a:schemeClr val="tx1"/>
                          </a:solidFill>
                          <a:latin typeface="+mn-lt"/>
                          <a:ea typeface="+mn-ea"/>
                        </a:rPr>
                        <a:t>3,657</a:t>
                      </a:r>
                      <a:r>
                        <a:rPr kumimoji="1" lang="ja-JP" altLang="en-US" sz="1400" spc="-150" baseline="0" dirty="0" smtClean="0">
                          <a:solidFill>
                            <a:schemeClr val="tx1"/>
                          </a:solidFill>
                          <a:latin typeface="+mn-lt"/>
                          <a:ea typeface="+mn-ea"/>
                        </a:rPr>
                        <a:t>万人</a:t>
                      </a:r>
                      <a:r>
                        <a:rPr kumimoji="1" lang="ja-JP" altLang="en-US" sz="1400" spc="-150" baseline="0" dirty="0" smtClean="0">
                          <a:latin typeface="+mn-lt"/>
                          <a:ea typeface="+mn-ea"/>
                        </a:rPr>
                        <a:t>（</a:t>
                      </a:r>
                      <a:r>
                        <a:rPr kumimoji="1" lang="en-US" altLang="ja-JP" sz="1400" spc="-150" baseline="0" dirty="0" smtClean="0">
                          <a:latin typeface="+mn-lt"/>
                          <a:ea typeface="+mn-ea"/>
                        </a:rPr>
                        <a:t>30.3%</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3,626</a:t>
                      </a:r>
                      <a:r>
                        <a:rPr kumimoji="1" lang="ja-JP" altLang="en-US" sz="1400" spc="-150" baseline="0" dirty="0" smtClean="0">
                          <a:latin typeface="+mn-lt"/>
                          <a:ea typeface="+mn-ea"/>
                        </a:rPr>
                        <a:t>万人（</a:t>
                      </a:r>
                      <a:r>
                        <a:rPr kumimoji="1" lang="en-US" altLang="ja-JP" sz="1400" spc="-150" baseline="0" dirty="0" smtClean="0">
                          <a:latin typeface="+mn-lt"/>
                          <a:ea typeface="+mn-ea"/>
                        </a:rPr>
                        <a:t>39.4%</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r>
              <a:tr h="171668">
                <a:tc>
                  <a:txBody>
                    <a:bodyPr/>
                    <a:lstStyle/>
                    <a:p>
                      <a:pPr algn="ctr"/>
                      <a:r>
                        <a:rPr kumimoji="1" lang="en-US" altLang="ja-JP" sz="1400" baseline="0" dirty="0" smtClean="0">
                          <a:latin typeface="+mn-lt"/>
                          <a:ea typeface="+mn-ea"/>
                        </a:rPr>
                        <a:t>75</a:t>
                      </a:r>
                      <a:r>
                        <a:rPr kumimoji="1" lang="ja-JP" altLang="en-US" sz="1400" baseline="0" dirty="0" smtClean="0">
                          <a:latin typeface="+mn-lt"/>
                          <a:ea typeface="+mn-ea"/>
                        </a:rPr>
                        <a:t>歳以上高齢者人口（割合）</a:t>
                      </a:r>
                      <a:endParaRPr kumimoji="1" lang="ja-JP" altLang="en-US" sz="1400" baseline="0" dirty="0">
                        <a:latin typeface="+mn-lt"/>
                        <a:ea typeface="+mn-ea"/>
                      </a:endParaRPr>
                    </a:p>
                  </a:txBody>
                  <a:tcPr marL="99061" marR="99061" marT="36000" marB="36000"/>
                </a:tc>
                <a:tc>
                  <a:txBody>
                    <a:bodyPr/>
                    <a:lstStyle/>
                    <a:p>
                      <a:pPr algn="ctr"/>
                      <a:r>
                        <a:rPr kumimoji="1" lang="en-US" altLang="ja-JP" sz="1400" spc="-150" baseline="0" dirty="0" smtClean="0">
                          <a:latin typeface="+mn-lt"/>
                          <a:ea typeface="+mn-ea"/>
                        </a:rPr>
                        <a:t>1,511</a:t>
                      </a:r>
                      <a:r>
                        <a:rPr kumimoji="1" lang="ja-JP" altLang="en-US" sz="1400" spc="-150" baseline="0" dirty="0" smtClean="0">
                          <a:latin typeface="+mn-lt"/>
                          <a:ea typeface="+mn-ea"/>
                        </a:rPr>
                        <a:t>万人（</a:t>
                      </a:r>
                      <a:r>
                        <a:rPr kumimoji="1" lang="en-US" altLang="ja-JP" sz="1400" spc="-150" baseline="0" dirty="0" smtClean="0">
                          <a:latin typeface="+mn-lt"/>
                          <a:ea typeface="+mn-ea"/>
                        </a:rPr>
                        <a:t>11.8%</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1,646</a:t>
                      </a:r>
                      <a:r>
                        <a:rPr kumimoji="1" lang="ja-JP" altLang="en-US" sz="1400" spc="-150" baseline="0" dirty="0" smtClean="0">
                          <a:latin typeface="+mn-lt"/>
                          <a:ea typeface="+mn-ea"/>
                        </a:rPr>
                        <a:t>万人（</a:t>
                      </a:r>
                      <a:r>
                        <a:rPr kumimoji="1" lang="en-US" altLang="ja-JP" sz="1400" spc="-150" baseline="0" dirty="0" smtClean="0">
                          <a:latin typeface="+mn-lt"/>
                          <a:ea typeface="+mn-ea"/>
                        </a:rPr>
                        <a:t>13.0%</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2,179</a:t>
                      </a:r>
                      <a:r>
                        <a:rPr kumimoji="1" lang="ja-JP" altLang="en-US" sz="1400" spc="-150" baseline="0" dirty="0" smtClean="0">
                          <a:latin typeface="+mn-lt"/>
                          <a:ea typeface="+mn-ea"/>
                        </a:rPr>
                        <a:t>万人（</a:t>
                      </a:r>
                      <a:r>
                        <a:rPr kumimoji="1" lang="en-US" altLang="ja-JP" sz="1400" spc="-150" baseline="0" dirty="0" smtClean="0">
                          <a:latin typeface="+mn-lt"/>
                          <a:ea typeface="+mn-ea"/>
                        </a:rPr>
                        <a:t>18.1%</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c>
                  <a:txBody>
                    <a:bodyPr/>
                    <a:lstStyle/>
                    <a:p>
                      <a:pPr algn="ctr"/>
                      <a:r>
                        <a:rPr kumimoji="1" lang="en-US" altLang="ja-JP" sz="1400" spc="-150" baseline="0" dirty="0" smtClean="0">
                          <a:latin typeface="+mn-lt"/>
                          <a:ea typeface="+mn-ea"/>
                        </a:rPr>
                        <a:t>2,401</a:t>
                      </a:r>
                      <a:r>
                        <a:rPr kumimoji="1" lang="ja-JP" altLang="en-US" sz="1400" spc="-150" baseline="0" dirty="0" smtClean="0">
                          <a:latin typeface="+mn-lt"/>
                          <a:ea typeface="+mn-ea"/>
                        </a:rPr>
                        <a:t>万人（</a:t>
                      </a:r>
                      <a:r>
                        <a:rPr kumimoji="1" lang="en-US" altLang="ja-JP" sz="1400" spc="-150" baseline="0" dirty="0" smtClean="0">
                          <a:latin typeface="+mn-lt"/>
                          <a:ea typeface="+mn-ea"/>
                        </a:rPr>
                        <a:t>26.1%</a:t>
                      </a:r>
                      <a:r>
                        <a:rPr kumimoji="1" lang="ja-JP" altLang="en-US" sz="1400" spc="-150" baseline="0" dirty="0" smtClean="0">
                          <a:latin typeface="+mn-lt"/>
                          <a:ea typeface="+mn-ea"/>
                        </a:rPr>
                        <a:t>）</a:t>
                      </a:r>
                      <a:endParaRPr kumimoji="1" lang="ja-JP" altLang="en-US" sz="1400" spc="-150" baseline="0" dirty="0">
                        <a:latin typeface="+mn-lt"/>
                        <a:ea typeface="+mn-ea"/>
                      </a:endParaRPr>
                    </a:p>
                  </a:txBody>
                  <a:tcPr marL="99061" marR="99061" marT="36000" marB="36000" anchor="ctr"/>
                </a:tc>
              </a:tr>
            </a:tbl>
          </a:graphicData>
        </a:graphic>
      </p:graphicFrame>
      <p:sp>
        <p:nvSpPr>
          <p:cNvPr id="8" name="正方形/長方形 7"/>
          <p:cNvSpPr/>
          <p:nvPr/>
        </p:nvSpPr>
        <p:spPr>
          <a:xfrm>
            <a:off x="88458" y="1909938"/>
            <a:ext cx="4515422" cy="3135264"/>
          </a:xfrm>
          <a:prstGeom prst="rect">
            <a:avLst/>
          </a:prstGeom>
          <a:ln w="19050"/>
        </p:spPr>
        <p:style>
          <a:lnRef idx="2">
            <a:schemeClr val="dk1"/>
          </a:lnRef>
          <a:fillRef idx="1">
            <a:schemeClr val="lt1"/>
          </a:fillRef>
          <a:effectRef idx="0">
            <a:schemeClr val="dk1"/>
          </a:effectRef>
          <a:fontRef idx="minor">
            <a:schemeClr val="dk1"/>
          </a:fontRef>
        </p:style>
        <p:txBody>
          <a:bodyPr lIns="36000" tIns="45631" rIns="36000" bIns="45631"/>
          <a:lstStyle/>
          <a:p>
            <a:pPr marL="174284" indent="-174284">
              <a:defRPr/>
            </a:pPr>
            <a:r>
              <a:rPr lang="ja-JP" altLang="en-US" sz="1400" b="1" dirty="0">
                <a:solidFill>
                  <a:prstClr val="black"/>
                </a:solidFill>
              </a:rPr>
              <a:t>② </a:t>
            </a:r>
            <a:r>
              <a:rPr lang="en-US" altLang="ja-JP" sz="1400" b="1" dirty="0">
                <a:solidFill>
                  <a:prstClr val="black"/>
                </a:solidFill>
              </a:rPr>
              <a:t>65</a:t>
            </a:r>
            <a:r>
              <a:rPr lang="ja-JP" altLang="en-US" sz="1400" b="1" dirty="0">
                <a:solidFill>
                  <a:prstClr val="black"/>
                </a:solidFill>
              </a:rPr>
              <a:t>歳以上高齢者のうち、「認知症高齢者の日常</a:t>
            </a:r>
            <a:r>
              <a:rPr lang="ja-JP" altLang="en-US" sz="1400" b="1" dirty="0" smtClean="0">
                <a:solidFill>
                  <a:prstClr val="black"/>
                </a:solidFill>
              </a:rPr>
              <a:t>生活　　自立度</a:t>
            </a:r>
            <a:r>
              <a:rPr lang="ja-JP" altLang="en-US" sz="1400" b="1" dirty="0">
                <a:solidFill>
                  <a:prstClr val="black"/>
                </a:solidFill>
              </a:rPr>
              <a:t>」</a:t>
            </a:r>
            <a:r>
              <a:rPr lang="en-US" altLang="ja-JP" sz="1400" b="1" dirty="0">
                <a:solidFill>
                  <a:prstClr val="black"/>
                </a:solidFill>
              </a:rPr>
              <a:t>Ⅱ</a:t>
            </a:r>
            <a:r>
              <a:rPr lang="ja-JP" altLang="en-US" sz="1400" b="1" dirty="0">
                <a:solidFill>
                  <a:prstClr val="black"/>
                </a:solidFill>
              </a:rPr>
              <a:t>以上の高齢者が増加していく。</a:t>
            </a:r>
          </a:p>
        </p:txBody>
      </p:sp>
      <p:sp>
        <p:nvSpPr>
          <p:cNvPr id="10" name="正方形/長方形 9"/>
          <p:cNvSpPr/>
          <p:nvPr/>
        </p:nvSpPr>
        <p:spPr>
          <a:xfrm>
            <a:off x="4616332" y="1909938"/>
            <a:ext cx="5220001" cy="3135264"/>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marL="174284" indent="-174284">
              <a:defRPr/>
            </a:pPr>
            <a:endParaRPr lang="ja-JP" altLang="en-US" sz="1600" b="1" dirty="0">
              <a:solidFill>
                <a:prstClr val="black"/>
              </a:solidFill>
            </a:endParaRPr>
          </a:p>
        </p:txBody>
      </p:sp>
      <p:sp>
        <p:nvSpPr>
          <p:cNvPr id="14" name="正方形/長方形 13"/>
          <p:cNvSpPr/>
          <p:nvPr/>
        </p:nvSpPr>
        <p:spPr>
          <a:xfrm>
            <a:off x="95380" y="5092440"/>
            <a:ext cx="9756000" cy="1692000"/>
          </a:xfrm>
          <a:prstGeom prst="rect">
            <a:avLst/>
          </a:prstGeom>
          <a:ln w="19050"/>
        </p:spPr>
        <p:style>
          <a:lnRef idx="2">
            <a:schemeClr val="dk1"/>
          </a:lnRef>
          <a:fillRef idx="1">
            <a:schemeClr val="lt1"/>
          </a:fillRef>
          <a:effectRef idx="0">
            <a:schemeClr val="dk1"/>
          </a:effectRef>
          <a:fontRef idx="minor">
            <a:schemeClr val="dk1"/>
          </a:fontRef>
        </p:style>
        <p:txBody>
          <a:bodyPr lIns="91263" tIns="45631" rIns="0" bIns="45631"/>
          <a:lstStyle/>
          <a:p>
            <a:pPr>
              <a:defRPr/>
            </a:pPr>
            <a:r>
              <a:rPr lang="ja-JP" altLang="en-US" sz="1400" b="1" dirty="0">
                <a:solidFill>
                  <a:prstClr val="black"/>
                </a:solidFill>
              </a:rPr>
              <a:t>④ </a:t>
            </a:r>
            <a:r>
              <a:rPr lang="en-US" altLang="ja-JP" sz="1400" b="1" dirty="0" smtClean="0">
                <a:solidFill>
                  <a:prstClr val="black"/>
                </a:solidFill>
              </a:rPr>
              <a:t>75</a:t>
            </a:r>
            <a:r>
              <a:rPr lang="ja-JP" altLang="en-US" sz="1400" b="1" dirty="0" smtClean="0">
                <a:solidFill>
                  <a:prstClr val="black"/>
                </a:solidFill>
              </a:rPr>
              <a:t>歳以上人口は、都市部では急速に増加し、もともと高齢者人口の多い地方でも緩やかに増加する。各地域の高齢化の状況</a:t>
            </a:r>
            <a:endParaRPr lang="en-US" altLang="ja-JP" sz="1400" b="1" dirty="0" smtClean="0">
              <a:solidFill>
                <a:prstClr val="black"/>
              </a:solidFill>
            </a:endParaRPr>
          </a:p>
          <a:p>
            <a:pPr>
              <a:defRPr/>
            </a:pPr>
            <a:r>
              <a:rPr lang="ja-JP" altLang="en-US" sz="1400" b="1" dirty="0" smtClean="0">
                <a:solidFill>
                  <a:prstClr val="black"/>
                </a:solidFill>
              </a:rPr>
              <a:t>　は異なるため、各地域の特性に応じた対応が必要。</a:t>
            </a:r>
            <a:endParaRPr lang="ja-JP" altLang="en-US" sz="1400" b="1" dirty="0">
              <a:solidFill>
                <a:prstClr val="black"/>
              </a:solidFill>
            </a:endParaRPr>
          </a:p>
        </p:txBody>
      </p:sp>
      <p:sp>
        <p:nvSpPr>
          <p:cNvPr id="2109" name="テキスト ボックス 17"/>
          <p:cNvSpPr txBox="1">
            <a:spLocks noChangeArrowheads="1"/>
          </p:cNvSpPr>
          <p:nvPr/>
        </p:nvSpPr>
        <p:spPr bwMode="auto">
          <a:xfrm>
            <a:off x="90351" y="2486614"/>
            <a:ext cx="829192" cy="230187"/>
          </a:xfrm>
          <a:prstGeom prst="rect">
            <a:avLst/>
          </a:prstGeom>
          <a:noFill/>
          <a:ln w="9525">
            <a:noFill/>
            <a:miter lim="800000"/>
            <a:headEnd/>
            <a:tailEnd/>
          </a:ln>
        </p:spPr>
        <p:txBody>
          <a:bodyPr lIns="91263" tIns="45631" rIns="91263" bIns="45631">
            <a:spAutoFit/>
          </a:bodyPr>
          <a:lstStyle/>
          <a:p>
            <a:r>
              <a:rPr lang="ja-JP" altLang="en-US" sz="900" dirty="0">
                <a:solidFill>
                  <a:prstClr val="black"/>
                </a:solidFill>
                <a:latin typeface="Arial" charset="0"/>
              </a:rPr>
              <a:t>（万人）</a:t>
            </a:r>
          </a:p>
        </p:txBody>
      </p:sp>
      <p:sp>
        <p:nvSpPr>
          <p:cNvPr id="2111" name="テキスト ボックス 24"/>
          <p:cNvSpPr txBox="1">
            <a:spLocks noChangeArrowheads="1"/>
          </p:cNvSpPr>
          <p:nvPr/>
        </p:nvSpPr>
        <p:spPr bwMode="auto">
          <a:xfrm>
            <a:off x="4964075" y="2209692"/>
            <a:ext cx="925043" cy="230653"/>
          </a:xfrm>
          <a:prstGeom prst="rect">
            <a:avLst/>
          </a:prstGeom>
          <a:noFill/>
          <a:ln w="9525">
            <a:noFill/>
            <a:miter lim="800000"/>
            <a:headEnd/>
            <a:tailEnd/>
          </a:ln>
        </p:spPr>
        <p:txBody>
          <a:bodyPr wrap="square" lIns="91263" tIns="45631" rIns="91263" bIns="45631">
            <a:spAutoFit/>
          </a:bodyPr>
          <a:lstStyle/>
          <a:p>
            <a:r>
              <a:rPr lang="ja-JP" altLang="en-US" sz="900" dirty="0" smtClean="0">
                <a:solidFill>
                  <a:prstClr val="black"/>
                </a:solidFill>
                <a:latin typeface="Arial" charset="0"/>
              </a:rPr>
              <a:t>（</a:t>
            </a:r>
            <a:r>
              <a:rPr lang="en-US" altLang="ja-JP" sz="900" dirty="0" smtClean="0">
                <a:solidFill>
                  <a:prstClr val="black"/>
                </a:solidFill>
                <a:latin typeface="Arial" charset="0"/>
              </a:rPr>
              <a:t>1,000</a:t>
            </a:r>
            <a:r>
              <a:rPr lang="ja-JP" altLang="en-US" sz="900" dirty="0" smtClean="0">
                <a:solidFill>
                  <a:prstClr val="black"/>
                </a:solidFill>
                <a:latin typeface="Arial" charset="0"/>
              </a:rPr>
              <a:t>世帯</a:t>
            </a:r>
            <a:r>
              <a:rPr lang="ja-JP" altLang="en-US" sz="900" dirty="0">
                <a:solidFill>
                  <a:prstClr val="black"/>
                </a:solidFill>
                <a:latin typeface="Arial" charset="0"/>
              </a:rPr>
              <a:t>）</a:t>
            </a:r>
          </a:p>
        </p:txBody>
      </p:sp>
      <p:sp>
        <p:nvSpPr>
          <p:cNvPr id="2112" name="テキスト ボックス 25"/>
          <p:cNvSpPr txBox="1">
            <a:spLocks noChangeArrowheads="1"/>
          </p:cNvSpPr>
          <p:nvPr/>
        </p:nvSpPr>
        <p:spPr bwMode="auto">
          <a:xfrm>
            <a:off x="797712" y="2457251"/>
            <a:ext cx="3482925" cy="461485"/>
          </a:xfrm>
          <a:prstGeom prst="rect">
            <a:avLst/>
          </a:prstGeom>
          <a:noFill/>
          <a:ln w="9525">
            <a:noFill/>
            <a:miter lim="800000"/>
            <a:headEnd/>
            <a:tailEnd/>
          </a:ln>
        </p:spPr>
        <p:txBody>
          <a:bodyPr lIns="91263" tIns="45631" rIns="91263" bIns="45631">
            <a:spAutoFit/>
          </a:bodyPr>
          <a:lstStyle/>
          <a:p>
            <a:r>
              <a:rPr lang="ja-JP" altLang="en-US" sz="1200" b="1" dirty="0">
                <a:solidFill>
                  <a:prstClr val="black"/>
                </a:solidFill>
                <a:latin typeface="Arial" charset="0"/>
              </a:rPr>
              <a:t>「認知症高齢者の日常生活自立度」</a:t>
            </a:r>
            <a:r>
              <a:rPr lang="en-US" altLang="ja-JP" sz="1200" b="1" dirty="0">
                <a:solidFill>
                  <a:prstClr val="black"/>
                </a:solidFill>
                <a:latin typeface="Arial" charset="0"/>
              </a:rPr>
              <a:t>Ⅱ</a:t>
            </a:r>
            <a:r>
              <a:rPr lang="ja-JP" altLang="en-US" sz="1200" b="1" dirty="0">
                <a:solidFill>
                  <a:prstClr val="black"/>
                </a:solidFill>
                <a:latin typeface="Arial" charset="0"/>
              </a:rPr>
              <a:t>以上の高齢者数の推計（括弧内は</a:t>
            </a:r>
            <a:r>
              <a:rPr lang="en-US" altLang="ja-JP" sz="1200" b="1" dirty="0">
                <a:solidFill>
                  <a:prstClr val="black"/>
                </a:solidFill>
                <a:latin typeface="Arial" charset="0"/>
              </a:rPr>
              <a:t>65</a:t>
            </a:r>
            <a:r>
              <a:rPr lang="ja-JP" altLang="en-US" sz="1200" b="1" dirty="0">
                <a:solidFill>
                  <a:prstClr val="black"/>
                </a:solidFill>
                <a:latin typeface="Arial" charset="0"/>
              </a:rPr>
              <a:t>歳以上人口対比）</a:t>
            </a:r>
          </a:p>
        </p:txBody>
      </p:sp>
      <p:sp>
        <p:nvSpPr>
          <p:cNvPr id="2113" name="テキスト ボックス 26"/>
          <p:cNvSpPr txBox="1">
            <a:spLocks noChangeArrowheads="1"/>
          </p:cNvSpPr>
          <p:nvPr/>
        </p:nvSpPr>
        <p:spPr bwMode="auto">
          <a:xfrm>
            <a:off x="5660336" y="2198654"/>
            <a:ext cx="4101654" cy="430707"/>
          </a:xfrm>
          <a:prstGeom prst="rect">
            <a:avLst/>
          </a:prstGeom>
          <a:noFill/>
          <a:ln w="9525">
            <a:noFill/>
            <a:miter lim="800000"/>
            <a:headEnd/>
            <a:tailEnd/>
          </a:ln>
        </p:spPr>
        <p:txBody>
          <a:bodyPr lIns="91263" tIns="45631" rIns="91263" bIns="45631">
            <a:spAutoFit/>
          </a:bodyPr>
          <a:lstStyle/>
          <a:p>
            <a:r>
              <a:rPr lang="ja-JP" altLang="en-US" sz="1000" b="1" dirty="0" smtClean="0">
                <a:solidFill>
                  <a:prstClr val="black"/>
                </a:solidFill>
                <a:latin typeface="Arial" charset="0"/>
              </a:rPr>
              <a:t>世帯主が</a:t>
            </a:r>
            <a:r>
              <a:rPr lang="en-US" altLang="ja-JP" sz="1000" b="1" dirty="0" smtClean="0">
                <a:solidFill>
                  <a:prstClr val="black"/>
                </a:solidFill>
                <a:latin typeface="Arial" charset="0"/>
              </a:rPr>
              <a:t>65</a:t>
            </a:r>
            <a:r>
              <a:rPr lang="ja-JP" altLang="en-US" sz="1000" b="1" dirty="0" smtClean="0">
                <a:solidFill>
                  <a:prstClr val="black"/>
                </a:solidFill>
                <a:latin typeface="Arial" charset="0"/>
              </a:rPr>
              <a:t>歳以上の単独世帯及び夫婦のみ世帯数の</a:t>
            </a:r>
            <a:r>
              <a:rPr lang="ja-JP" altLang="en-US" sz="1000" b="1" dirty="0">
                <a:solidFill>
                  <a:prstClr val="black"/>
                </a:solidFill>
                <a:latin typeface="Arial" charset="0"/>
              </a:rPr>
              <a:t>推計</a:t>
            </a:r>
            <a:endParaRPr lang="en-US" altLang="ja-JP" sz="1000" b="1" dirty="0">
              <a:solidFill>
                <a:prstClr val="black"/>
              </a:solidFill>
              <a:latin typeface="Arial" charset="0"/>
            </a:endParaRPr>
          </a:p>
          <a:p>
            <a:endParaRPr lang="ja-JP" altLang="en-US" sz="1100" b="1" dirty="0">
              <a:solidFill>
                <a:prstClr val="black"/>
              </a:solidFill>
              <a:latin typeface="Arial" charset="0"/>
            </a:endParaRPr>
          </a:p>
        </p:txBody>
      </p:sp>
      <p:graphicFrame>
        <p:nvGraphicFramePr>
          <p:cNvPr id="17" name="グラフ 16"/>
          <p:cNvGraphicFramePr/>
          <p:nvPr/>
        </p:nvGraphicFramePr>
        <p:xfrm>
          <a:off x="262038" y="2722921"/>
          <a:ext cx="4330959" cy="22999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表 19"/>
          <p:cNvGraphicFramePr>
            <a:graphicFrameLocks noGrp="1"/>
          </p:cNvGraphicFramePr>
          <p:nvPr>
            <p:extLst>
              <p:ext uri="{D42A27DB-BD31-4B8C-83A1-F6EECF244321}">
                <p14:modId xmlns:p14="http://schemas.microsoft.com/office/powerpoint/2010/main" xmlns="" val="906251811"/>
              </p:ext>
            </p:extLst>
          </p:nvPr>
        </p:nvGraphicFramePr>
        <p:xfrm>
          <a:off x="200513" y="5599058"/>
          <a:ext cx="9433050" cy="1114441"/>
        </p:xfrm>
        <a:graphic>
          <a:graphicData uri="http://schemas.openxmlformats.org/drawingml/2006/table">
            <a:tbl>
              <a:tblPr/>
              <a:tblGrid>
                <a:gridCol w="752083"/>
                <a:gridCol w="859522"/>
                <a:gridCol w="859522"/>
                <a:gridCol w="859522"/>
                <a:gridCol w="859522"/>
                <a:gridCol w="859522"/>
                <a:gridCol w="859522"/>
                <a:gridCol w="229001"/>
                <a:gridCol w="787895"/>
                <a:gridCol w="787895"/>
                <a:gridCol w="787895"/>
                <a:gridCol w="931149"/>
              </a:tblGrid>
              <a:tr h="198913">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mn-lt"/>
                        <a:ea typeface="+mn-ea"/>
                      </a:endParaRPr>
                    </a:p>
                  </a:txBody>
                  <a:tcPr marL="99061" marR="99061"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埼玉県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千葉県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神奈川県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大阪府</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愛知県</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東京都</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鹿児島県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島根県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山形県</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全国</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881">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2010</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58.9</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8.2%</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56.3</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9.1%</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79.4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8.8%</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84.3</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9.5%</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66.0</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8.9%</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123.4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9.4%</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25.4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14.9%</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11.9</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16.6%</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15.5</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1419.4</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11.1%</a:t>
                      </a:r>
                      <a:r>
                        <a:rPr kumimoji="1" lang="ja-JP" altLang="en-US" sz="1100" b="0" i="0" u="none" strike="noStrike" cap="none" normalizeH="0" baseline="0" dirty="0" smtClean="0">
                          <a:ln>
                            <a:noFill/>
                          </a:ln>
                          <a:solidFill>
                            <a:schemeClr val="tx1"/>
                          </a:solidFill>
                          <a:effectLst/>
                          <a:latin typeface="+mn-lt"/>
                          <a:ea typeface="+mn-ea"/>
                        </a:rPr>
                        <a:t>＞</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000">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2025</a:t>
                      </a:r>
                      <a:r>
                        <a:rPr kumimoji="1" lang="ja-JP" altLang="en-US" sz="1100" b="0" i="0" u="none" strike="noStrike" cap="none" normalizeH="0" baseline="0" dirty="0" smtClean="0">
                          <a:ln>
                            <a:noFill/>
                          </a:ln>
                          <a:solidFill>
                            <a:schemeClr val="tx1"/>
                          </a:solidFill>
                          <a:effectLst/>
                          <a:latin typeface="+mn-lt"/>
                          <a:ea typeface="+mn-ea"/>
                        </a:rPr>
                        <a:t>年</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＜＞は割合</a:t>
                      </a:r>
                      <a:endParaRPr kumimoji="1" lang="en-US" altLang="ja-JP" sz="10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mn-lt"/>
                          <a:ea typeface="+mn-ea"/>
                        </a:rPr>
                        <a:t>（　）は倍率</a:t>
                      </a: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117.7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16.8</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2.00</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108.2</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a:t>
                      </a: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1.92</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148.5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16.5%</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1.87</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152.8</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18.2%</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1.81</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116.6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15.9%</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1.77</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197.7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15.0%</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rgbClr val="FF0000"/>
                          </a:solidFill>
                          <a:effectLst/>
                          <a:latin typeface="+mn-lt"/>
                          <a:ea typeface="+mn-ea"/>
                        </a:rPr>
                        <a:t>（</a:t>
                      </a:r>
                      <a:r>
                        <a:rPr kumimoji="1" lang="en-US" altLang="ja-JP" sz="1100" b="0" i="0" u="none" strike="noStrike" cap="none" normalizeH="0" baseline="0" dirty="0" smtClean="0">
                          <a:ln>
                            <a:noFill/>
                          </a:ln>
                          <a:solidFill>
                            <a:srgbClr val="FF0000"/>
                          </a:solidFill>
                          <a:effectLst/>
                          <a:latin typeface="+mn-lt"/>
                          <a:ea typeface="+mn-ea"/>
                        </a:rPr>
                        <a:t>1.60</a:t>
                      </a:r>
                      <a:r>
                        <a:rPr kumimoji="1" lang="ja-JP" altLang="en-US" sz="1100" b="0" i="0" u="none" strike="noStrike" cap="none" normalizeH="0" baseline="0" dirty="0" smtClean="0">
                          <a:ln>
                            <a:noFill/>
                          </a:ln>
                          <a:solidFill>
                            <a:srgbClr val="FF0000"/>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endParaRPr kumimoji="1" lang="ja-JP" altLang="en-US" sz="1100" b="0" i="0" u="none" strike="noStrike" cap="none" normalizeH="0" baseline="0" dirty="0" smtClean="0">
                        <a:ln>
                          <a:noFill/>
                        </a:ln>
                        <a:solidFill>
                          <a:schemeClr val="tx1"/>
                        </a:solidFill>
                        <a:effectLst/>
                        <a:latin typeface="+mn-lt"/>
                        <a:ea typeface="+mn-ea"/>
                      </a:endParaRPr>
                    </a:p>
                  </a:txBody>
                  <a:tcPr marL="0" marR="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29.5</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19.4%</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1.16</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13.7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22.1%</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1.15</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20.7</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20.6%</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1.15</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mn-lt"/>
                          <a:ea typeface="+mn-ea"/>
                        </a:rPr>
                        <a:t>2178.6</a:t>
                      </a:r>
                      <a:r>
                        <a:rPr kumimoji="1" lang="ja-JP" altLang="en-US" sz="1100" b="0" i="0" u="none" strike="noStrike" cap="none" normalizeH="0" baseline="0" dirty="0" smtClean="0">
                          <a:ln>
                            <a:noFill/>
                          </a:ln>
                          <a:solidFill>
                            <a:schemeClr val="tx1"/>
                          </a:solidFill>
                          <a:effectLst/>
                          <a:latin typeface="+mn-lt"/>
                          <a:ea typeface="+mn-ea"/>
                        </a:rPr>
                        <a:t>万人</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18.1%</a:t>
                      </a:r>
                      <a:r>
                        <a:rPr kumimoji="1" lang="ja-JP" altLang="en-US" sz="1100" b="0" i="0" u="none" strike="noStrike" cap="none" normalizeH="0" baseline="0" dirty="0" smtClean="0">
                          <a:ln>
                            <a:noFill/>
                          </a:ln>
                          <a:solidFill>
                            <a:schemeClr val="tx1"/>
                          </a:solidFill>
                          <a:effectLst/>
                          <a:latin typeface="+mn-lt"/>
                          <a:ea typeface="+mn-ea"/>
                        </a:rPr>
                        <a:t>＞</a:t>
                      </a:r>
                      <a:endParaRPr kumimoji="1" lang="en-US" altLang="ja-JP" sz="1100" b="0" i="0" u="none" strike="noStrike" cap="none" normalizeH="0" baseline="0" dirty="0" smtClean="0">
                        <a:ln>
                          <a:noFill/>
                        </a:ln>
                        <a:solidFill>
                          <a:schemeClr val="tx1"/>
                        </a:solidFill>
                        <a:effectLst/>
                        <a:latin typeface="+mn-lt"/>
                        <a:ea typeface="+mn-ea"/>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n-lt"/>
                          <a:ea typeface="+mn-ea"/>
                        </a:rPr>
                        <a:t>（</a:t>
                      </a:r>
                      <a:r>
                        <a:rPr kumimoji="1" lang="en-US" altLang="ja-JP" sz="1100" b="0" i="0" u="none" strike="noStrike" cap="none" normalizeH="0" baseline="0" dirty="0" smtClean="0">
                          <a:ln>
                            <a:noFill/>
                          </a:ln>
                          <a:solidFill>
                            <a:schemeClr val="tx1"/>
                          </a:solidFill>
                          <a:effectLst/>
                          <a:latin typeface="+mn-lt"/>
                          <a:ea typeface="+mn-ea"/>
                        </a:rPr>
                        <a:t>1.53</a:t>
                      </a:r>
                      <a:r>
                        <a:rPr kumimoji="1" lang="ja-JP" altLang="en-US" sz="1100" b="0" i="0" u="none" strike="noStrike" cap="none" normalizeH="0" baseline="0" dirty="0" smtClean="0">
                          <a:ln>
                            <a:noFill/>
                          </a:ln>
                          <a:solidFill>
                            <a:schemeClr val="tx1"/>
                          </a:solidFill>
                          <a:effectLst/>
                          <a:latin typeface="+mn-lt"/>
                          <a:ea typeface="+mn-ea"/>
                        </a:rPr>
                        <a:t>倍）</a:t>
                      </a:r>
                    </a:p>
                  </a:txBody>
                  <a:tcPr marL="36000" marR="36000" marT="18000" marB="18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 name="テキスト ボックス 24"/>
          <p:cNvSpPr txBox="1">
            <a:spLocks noChangeArrowheads="1"/>
          </p:cNvSpPr>
          <p:nvPr/>
        </p:nvSpPr>
        <p:spPr bwMode="auto">
          <a:xfrm>
            <a:off x="9057510" y="2198654"/>
            <a:ext cx="925043" cy="230653"/>
          </a:xfrm>
          <a:prstGeom prst="rect">
            <a:avLst/>
          </a:prstGeom>
          <a:noFill/>
          <a:ln w="9525">
            <a:noFill/>
            <a:miter lim="800000"/>
            <a:headEnd/>
            <a:tailEnd/>
          </a:ln>
        </p:spPr>
        <p:txBody>
          <a:bodyPr wrap="square" lIns="91263" tIns="45631" rIns="91263" bIns="45631">
            <a:spAutoFit/>
          </a:bodyPr>
          <a:lstStyle/>
          <a:p>
            <a:r>
              <a:rPr lang="ja-JP" altLang="en-US" sz="900" dirty="0" smtClean="0">
                <a:solidFill>
                  <a:prstClr val="black"/>
                </a:solidFill>
                <a:latin typeface="Arial" charset="0"/>
              </a:rPr>
              <a:t>（％）</a:t>
            </a:r>
            <a:endParaRPr lang="ja-JP" altLang="en-US" sz="900" dirty="0">
              <a:solidFill>
                <a:prstClr val="black"/>
              </a:solidFill>
              <a:latin typeface="Arial" charset="0"/>
            </a:endParaRPr>
          </a:p>
        </p:txBody>
      </p:sp>
      <p:graphicFrame>
        <p:nvGraphicFramePr>
          <p:cNvPr id="18" name="グラフ 17"/>
          <p:cNvGraphicFramePr/>
          <p:nvPr>
            <p:extLst>
              <p:ext uri="{D42A27DB-BD31-4B8C-83A1-F6EECF244321}">
                <p14:modId xmlns:p14="http://schemas.microsoft.com/office/powerpoint/2010/main" xmlns="" val="3501615740"/>
              </p:ext>
            </p:extLst>
          </p:nvPr>
        </p:nvGraphicFramePr>
        <p:xfrm>
          <a:off x="4953000" y="2341984"/>
          <a:ext cx="468409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正方形/長方形 18"/>
          <p:cNvSpPr/>
          <p:nvPr/>
        </p:nvSpPr>
        <p:spPr>
          <a:xfrm>
            <a:off x="4592960" y="1909937"/>
            <a:ext cx="5313040" cy="307777"/>
          </a:xfrm>
          <a:prstGeom prst="rect">
            <a:avLst/>
          </a:prstGeom>
        </p:spPr>
        <p:txBody>
          <a:bodyPr wrap="square">
            <a:spAutoFit/>
          </a:bodyPr>
          <a:lstStyle/>
          <a:p>
            <a:pPr marL="174284" indent="-174284">
              <a:defRPr/>
            </a:pPr>
            <a:r>
              <a:rPr lang="ja-JP" altLang="en-US" sz="1400" b="1" dirty="0" smtClean="0">
                <a:solidFill>
                  <a:prstClr val="black"/>
                </a:solidFill>
                <a:latin typeface="Arial" charset="0"/>
              </a:rPr>
              <a:t>③ 世帯主が</a:t>
            </a:r>
            <a:r>
              <a:rPr lang="en-US" altLang="ja-JP" sz="1400" b="1" dirty="0" smtClean="0">
                <a:solidFill>
                  <a:prstClr val="black"/>
                </a:solidFill>
                <a:latin typeface="Arial" charset="0"/>
              </a:rPr>
              <a:t>65</a:t>
            </a:r>
            <a:r>
              <a:rPr lang="ja-JP" altLang="en-US" sz="1400" b="1" dirty="0" smtClean="0">
                <a:solidFill>
                  <a:prstClr val="black"/>
                </a:solidFill>
                <a:latin typeface="Arial" charset="0"/>
              </a:rPr>
              <a:t>歳以上の単独世帯や夫婦のみの世帯が増加していく　</a:t>
            </a:r>
            <a:endParaRPr lang="ja-JP" altLang="en-US" sz="1400" b="1" dirty="0">
              <a:solidFill>
                <a:prstClr val="black"/>
              </a:solidFill>
              <a:latin typeface="Arial" charset="0"/>
            </a:endParaRPr>
          </a:p>
        </p:txBody>
      </p:sp>
      <p:sp>
        <p:nvSpPr>
          <p:cNvPr id="21" name="タイトル 1"/>
          <p:cNvSpPr txBox="1">
            <a:spLocks/>
          </p:cNvSpPr>
          <p:nvPr/>
        </p:nvSpPr>
        <p:spPr>
          <a:xfrm>
            <a:off x="0" y="-58160"/>
            <a:ext cx="9906000" cy="503590"/>
          </a:xfrm>
          <a:prstGeom prst="rect">
            <a:avLst/>
          </a:prstGeom>
          <a:noFill/>
          <a:ln w="25400" cap="flat" cmpd="sng" algn="ctr">
            <a:noFill/>
            <a:prstDash val="soli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36000" rIns="91440" bIns="36000" rtlCol="0" anchor="ctr">
            <a:sp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800" dirty="0" smtClean="0">
                <a:solidFill>
                  <a:prstClr val="black"/>
                </a:solidFill>
                <a:latin typeface="ＭＳ Ｐゴシック"/>
              </a:rPr>
              <a:t>今後の介護保険をとりまく状況</a:t>
            </a:r>
            <a:endParaRPr lang="ja-JP" altLang="en-US" sz="2800" dirty="0">
              <a:solidFill>
                <a:prstClr val="black"/>
              </a:solidFill>
              <a:latin typeface="ＭＳ Ｐゴシック"/>
            </a:endParaRPr>
          </a:p>
        </p:txBody>
      </p:sp>
      <p:sp>
        <p:nvSpPr>
          <p:cNvPr id="22" name="スライド番号プレースホルダ 10"/>
          <p:cNvSpPr>
            <a:spLocks noGrp="1"/>
          </p:cNvSpPr>
          <p:nvPr>
            <p:ph type="sldNum" sz="quarter" idx="12"/>
          </p:nvPr>
        </p:nvSpPr>
        <p:spPr>
          <a:xfrm>
            <a:off x="9494356" y="6520648"/>
            <a:ext cx="427197" cy="365125"/>
          </a:xfrm>
        </p:spPr>
        <p:txBody>
          <a:bodyPr/>
          <a:lstStyle/>
          <a:p>
            <a:fld id="{72D2F0F9-40FE-47A2-901C-3C832B0C1FC9}" type="slidenum">
              <a:rPr lang="ja-JP" altLang="en-US" sz="1400">
                <a:solidFill>
                  <a:prstClr val="black"/>
                </a:solidFill>
              </a:rPr>
              <a:pPr/>
              <a:t>5</a:t>
            </a:fld>
            <a:endParaRPr lang="ja-JP" altLang="en-US" sz="1400" dirty="0">
              <a:solidFill>
                <a:prstClr val="black"/>
              </a:solidFill>
            </a:endParaRPr>
          </a:p>
        </p:txBody>
      </p:sp>
    </p:spTree>
    <p:extLst>
      <p:ext uri="{BB962C8B-B14F-4D97-AF65-F5344CB8AC3E}">
        <p14:creationId xmlns:p14="http://schemas.microsoft.com/office/powerpoint/2010/main" xmlns="" val="291849799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000" b="1" dirty="0" smtClean="0">
                <a:solidFill>
                  <a:prstClr val="white"/>
                </a:solidFill>
                <a:latin typeface="HG丸ｺﾞｼｯｸM-PRO" pitchFamily="50" charset="-128"/>
                <a:ea typeface="HG丸ｺﾞｼｯｸM-PRO" pitchFamily="50" charset="-128"/>
              </a:rPr>
              <a:t>地域包括ケア「見える化」システムの機能</a:t>
            </a:r>
            <a:endParaRPr lang="en-US" altLang="ja-JP" sz="2000" b="1" dirty="0" smtClean="0">
              <a:solidFill>
                <a:prstClr val="white"/>
              </a:solidFill>
              <a:latin typeface="HG丸ｺﾞｼｯｸM-PRO" pitchFamily="50" charset="-128"/>
              <a:ea typeface="HG丸ｺﾞｼｯｸM-PRO" pitchFamily="50" charset="-128"/>
            </a:endParaRPr>
          </a:p>
        </p:txBody>
      </p:sp>
      <p:sp>
        <p:nvSpPr>
          <p:cNvPr id="29" name="テキスト ボックス 136"/>
          <p:cNvSpPr txBox="1">
            <a:spLocks noChangeArrowheads="1"/>
          </p:cNvSpPr>
          <p:nvPr/>
        </p:nvSpPr>
        <p:spPr bwMode="auto">
          <a:xfrm>
            <a:off x="78015" y="535980"/>
            <a:ext cx="9711529" cy="738664"/>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indent="-285750" fontAlgn="b">
              <a:spcBef>
                <a:spcPct val="0"/>
              </a:spcBef>
              <a:spcAft>
                <a:spcPct val="0"/>
              </a:spcAft>
              <a:buFont typeface="Wingdings" pitchFamily="2" charset="2"/>
              <a:buChar char="l"/>
              <a:defRPr/>
            </a:pPr>
            <a:r>
              <a:rPr lang="ja-JP" altLang="en-US" sz="1400" b="1" kern="0" dirty="0" smtClean="0">
                <a:solidFill>
                  <a:prstClr val="black"/>
                </a:solidFill>
                <a:latin typeface="ＭＳ Ｐゴシック"/>
              </a:rPr>
              <a:t>地域包括ケア「</a:t>
            </a:r>
            <a:r>
              <a:rPr lang="ja-JP" altLang="en-US" sz="1400" b="1" kern="0" dirty="0">
                <a:solidFill>
                  <a:prstClr val="black"/>
                </a:solidFill>
                <a:latin typeface="ＭＳ Ｐゴシック"/>
              </a:rPr>
              <a:t>見える化」システム</a:t>
            </a:r>
            <a:r>
              <a:rPr lang="ja-JP" altLang="en-US" sz="1400" b="1" kern="0" dirty="0" smtClean="0">
                <a:solidFill>
                  <a:prstClr val="black"/>
                </a:solidFill>
                <a:latin typeface="ＭＳ Ｐゴシック"/>
              </a:rPr>
              <a:t>は、都道府県・</a:t>
            </a:r>
            <a:r>
              <a:rPr lang="ja-JP" altLang="en-US" sz="1400" b="1" kern="0" dirty="0">
                <a:solidFill>
                  <a:prstClr val="black"/>
                </a:solidFill>
                <a:latin typeface="ＭＳ Ｐゴシック"/>
              </a:rPr>
              <a:t>市町村</a:t>
            </a:r>
            <a:r>
              <a:rPr lang="ja-JP" altLang="en-US" sz="1400" b="1" kern="0" dirty="0" smtClean="0">
                <a:solidFill>
                  <a:prstClr val="black"/>
                </a:solidFill>
                <a:latin typeface="ＭＳ Ｐゴシック"/>
              </a:rPr>
              <a:t>に</a:t>
            </a:r>
            <a:r>
              <a:rPr lang="ja-JP" altLang="en-US" sz="1400" b="1" kern="0" dirty="0">
                <a:solidFill>
                  <a:prstClr val="black"/>
                </a:solidFill>
                <a:latin typeface="ＭＳ Ｐゴシック"/>
              </a:rPr>
              <a:t>おける計画策定・実行</a:t>
            </a:r>
            <a:r>
              <a:rPr lang="ja-JP" altLang="en-US" sz="1400" b="1" kern="0" dirty="0" smtClean="0">
                <a:solidFill>
                  <a:prstClr val="black"/>
                </a:solidFill>
                <a:latin typeface="ＭＳ Ｐゴシック"/>
              </a:rPr>
              <a:t>を支えるために「</a:t>
            </a:r>
            <a:r>
              <a:rPr lang="ja-JP" altLang="en-US" sz="1400" b="1" kern="0" dirty="0">
                <a:solidFill>
                  <a:prstClr val="black"/>
                </a:solidFill>
                <a:latin typeface="ＭＳ Ｐゴシック"/>
              </a:rPr>
              <a:t>介護・医療の現状分析・課題抽出支援」「課題解決のための取組事例の共有・施策検討</a:t>
            </a:r>
            <a:r>
              <a:rPr lang="ja-JP" altLang="en-US" sz="1400" b="1" kern="0" dirty="0" smtClean="0">
                <a:solidFill>
                  <a:prstClr val="black"/>
                </a:solidFill>
                <a:latin typeface="ＭＳ Ｐゴシック"/>
              </a:rPr>
              <a:t>支援</a:t>
            </a:r>
            <a:r>
              <a:rPr lang="ja-JP" altLang="en-US" sz="1400" b="1" kern="0" dirty="0">
                <a:solidFill>
                  <a:prstClr val="black"/>
                </a:solidFill>
                <a:latin typeface="ＭＳ Ｐゴシック"/>
              </a:rPr>
              <a:t>」「介護サービス見込み量等の将来推計</a:t>
            </a:r>
            <a:r>
              <a:rPr lang="ja-JP" altLang="en-US" sz="1400" b="1" kern="0" dirty="0" smtClean="0">
                <a:solidFill>
                  <a:prstClr val="black"/>
                </a:solidFill>
                <a:latin typeface="ＭＳ Ｐゴシック"/>
              </a:rPr>
              <a:t>支援</a:t>
            </a:r>
            <a:r>
              <a:rPr lang="ja-JP" altLang="en-US" sz="1400" b="1" kern="0" dirty="0">
                <a:solidFill>
                  <a:prstClr val="black"/>
                </a:solidFill>
                <a:latin typeface="ＭＳ Ｐゴシック"/>
              </a:rPr>
              <a:t>」「介護・医療関連計画の実行管理</a:t>
            </a:r>
            <a:r>
              <a:rPr lang="ja-JP" altLang="en-US" sz="1400" b="1" kern="0" dirty="0" smtClean="0">
                <a:solidFill>
                  <a:prstClr val="black"/>
                </a:solidFill>
                <a:latin typeface="ＭＳ Ｐゴシック"/>
              </a:rPr>
              <a:t>支援」の機能を提供する。</a:t>
            </a:r>
            <a:endParaRPr lang="ja-JP" altLang="en-US" sz="1400" b="1" kern="0" dirty="0">
              <a:solidFill>
                <a:prstClr val="black"/>
              </a:solidFill>
              <a:latin typeface="ＭＳ Ｐゴシック"/>
            </a:endParaRPr>
          </a:p>
        </p:txBody>
      </p:sp>
      <p:grpSp>
        <p:nvGrpSpPr>
          <p:cNvPr id="85" name="Group 6"/>
          <p:cNvGrpSpPr>
            <a:grpSpLocks/>
          </p:cNvGrpSpPr>
          <p:nvPr/>
        </p:nvGrpSpPr>
        <p:grpSpPr bwMode="auto">
          <a:xfrm>
            <a:off x="248652" y="1340776"/>
            <a:ext cx="9540847" cy="4876325"/>
            <a:chOff x="262" y="1037"/>
            <a:chExt cx="5811" cy="2970"/>
          </a:xfrm>
        </p:grpSpPr>
        <p:sp>
          <p:nvSpPr>
            <p:cNvPr id="86" name="Freeform 7"/>
            <p:cNvSpPr>
              <a:spLocks/>
            </p:cNvSpPr>
            <p:nvPr/>
          </p:nvSpPr>
          <p:spPr bwMode="gray">
            <a:xfrm>
              <a:off x="3485" y="1037"/>
              <a:ext cx="2588" cy="1550"/>
            </a:xfrm>
            <a:custGeom>
              <a:avLst/>
              <a:gdLst>
                <a:gd name="T0" fmla="*/ 0 w 2858"/>
                <a:gd name="T1" fmla="*/ 0 h 1089"/>
                <a:gd name="T2" fmla="*/ 2858 w 2858"/>
                <a:gd name="T3" fmla="*/ 0 h 1089"/>
                <a:gd name="T4" fmla="*/ 2858 w 2858"/>
                <a:gd name="T5" fmla="*/ 1089 h 1089"/>
              </a:gdLst>
              <a:ahLst/>
              <a:cxnLst>
                <a:cxn ang="0">
                  <a:pos x="T0" y="T1"/>
                </a:cxn>
                <a:cxn ang="0">
                  <a:pos x="T2" y="T3"/>
                </a:cxn>
                <a:cxn ang="0">
                  <a:pos x="T4" y="T5"/>
                </a:cxn>
              </a:cxnLst>
              <a:rect l="0" t="0" r="r" b="b"/>
              <a:pathLst>
                <a:path w="2858" h="1089">
                  <a:moveTo>
                    <a:pt x="0" y="0"/>
                  </a:moveTo>
                  <a:lnTo>
                    <a:pt x="2858" y="0"/>
                  </a:lnTo>
                  <a:lnTo>
                    <a:pt x="2858" y="1089"/>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87" name="Freeform 8"/>
            <p:cNvSpPr>
              <a:spLocks/>
            </p:cNvSpPr>
            <p:nvPr/>
          </p:nvSpPr>
          <p:spPr bwMode="gray">
            <a:xfrm>
              <a:off x="262" y="2832"/>
              <a:ext cx="2858" cy="1097"/>
            </a:xfrm>
            <a:custGeom>
              <a:avLst/>
              <a:gdLst>
                <a:gd name="T0" fmla="*/ 0 w 1860"/>
                <a:gd name="T1" fmla="*/ 0 h 408"/>
                <a:gd name="T2" fmla="*/ 0 w 1860"/>
                <a:gd name="T3" fmla="*/ 408 h 408"/>
                <a:gd name="T4" fmla="*/ 1860 w 1860"/>
                <a:gd name="T5" fmla="*/ 408 h 408"/>
              </a:gdLst>
              <a:ahLst/>
              <a:cxnLst>
                <a:cxn ang="0">
                  <a:pos x="T0" y="T1"/>
                </a:cxn>
                <a:cxn ang="0">
                  <a:pos x="T2" y="T3"/>
                </a:cxn>
                <a:cxn ang="0">
                  <a:pos x="T4" y="T5"/>
                </a:cxn>
              </a:cxnLst>
              <a:rect l="0" t="0" r="r" b="b"/>
              <a:pathLst>
                <a:path w="1860" h="408">
                  <a:moveTo>
                    <a:pt x="0" y="0"/>
                  </a:moveTo>
                  <a:lnTo>
                    <a:pt x="0" y="408"/>
                  </a:lnTo>
                  <a:lnTo>
                    <a:pt x="1860" y="408"/>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88" name="Freeform 9"/>
            <p:cNvSpPr>
              <a:spLocks/>
            </p:cNvSpPr>
            <p:nvPr/>
          </p:nvSpPr>
          <p:spPr bwMode="gray">
            <a:xfrm>
              <a:off x="262" y="1562"/>
              <a:ext cx="1860" cy="1097"/>
            </a:xfrm>
            <a:custGeom>
              <a:avLst/>
              <a:gdLst>
                <a:gd name="T0" fmla="*/ 0 w 1860"/>
                <a:gd name="T1" fmla="*/ 0 h 408"/>
                <a:gd name="T2" fmla="*/ 0 w 1860"/>
                <a:gd name="T3" fmla="*/ 408 h 408"/>
                <a:gd name="T4" fmla="*/ 1860 w 1860"/>
                <a:gd name="T5" fmla="*/ 408 h 408"/>
              </a:gdLst>
              <a:ahLst/>
              <a:cxnLst>
                <a:cxn ang="0">
                  <a:pos x="T0" y="T1"/>
                </a:cxn>
                <a:cxn ang="0">
                  <a:pos x="T2" y="T3"/>
                </a:cxn>
                <a:cxn ang="0">
                  <a:pos x="T4" y="T5"/>
                </a:cxn>
              </a:cxnLst>
              <a:rect l="0" t="0" r="r" b="b"/>
              <a:pathLst>
                <a:path w="1860" h="408">
                  <a:moveTo>
                    <a:pt x="0" y="0"/>
                  </a:moveTo>
                  <a:lnTo>
                    <a:pt x="0" y="408"/>
                  </a:lnTo>
                  <a:lnTo>
                    <a:pt x="1860" y="408"/>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89" name="Freeform 10"/>
            <p:cNvSpPr>
              <a:spLocks/>
            </p:cNvSpPr>
            <p:nvPr/>
          </p:nvSpPr>
          <p:spPr bwMode="gray">
            <a:xfrm>
              <a:off x="4073" y="2659"/>
              <a:ext cx="2000" cy="1178"/>
            </a:xfrm>
            <a:custGeom>
              <a:avLst/>
              <a:gdLst>
                <a:gd name="T0" fmla="*/ 0 w 2858"/>
                <a:gd name="T1" fmla="*/ 0 h 1089"/>
                <a:gd name="T2" fmla="*/ 2858 w 2858"/>
                <a:gd name="T3" fmla="*/ 0 h 1089"/>
                <a:gd name="T4" fmla="*/ 2858 w 2858"/>
                <a:gd name="T5" fmla="*/ 1089 h 1089"/>
              </a:gdLst>
              <a:ahLst/>
              <a:cxnLst>
                <a:cxn ang="0">
                  <a:pos x="T0" y="T1"/>
                </a:cxn>
                <a:cxn ang="0">
                  <a:pos x="T2" y="T3"/>
                </a:cxn>
                <a:cxn ang="0">
                  <a:pos x="T4" y="T5"/>
                </a:cxn>
              </a:cxnLst>
              <a:rect l="0" t="0" r="r" b="b"/>
              <a:pathLst>
                <a:path w="2858" h="1089">
                  <a:moveTo>
                    <a:pt x="0" y="0"/>
                  </a:moveTo>
                  <a:lnTo>
                    <a:pt x="2858" y="0"/>
                  </a:lnTo>
                  <a:lnTo>
                    <a:pt x="2858" y="1089"/>
                  </a:lnTo>
                </a:path>
              </a:pathLst>
            </a:custGeom>
            <a:noFill/>
            <a:ln w="9525" cap="flat" cmpd="sng">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90" name="Oval 11"/>
            <p:cNvSpPr>
              <a:spLocks noChangeArrowheads="1"/>
            </p:cNvSpPr>
            <p:nvPr/>
          </p:nvSpPr>
          <p:spPr bwMode="gray">
            <a:xfrm>
              <a:off x="1926" y="1469"/>
              <a:ext cx="2387" cy="2387"/>
            </a:xfrm>
            <a:prstGeom prst="ellipse">
              <a:avLst/>
            </a:prstGeom>
            <a:solidFill>
              <a:srgbClr val="E1E1E1"/>
            </a:solidFill>
            <a:ln>
              <a:noFill/>
            </a:ln>
            <a:effectLst/>
            <a:extLst>
              <a:ext uri="{91240B29-F687-4F45-9708-019B960494DF}">
                <a14:hiddenLine xmlns:a14="http://schemas.microsoft.com/office/drawing/2010/main" xmlns="" w="317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endParaRPr lang="ja-JP" altLang="en-US">
                <a:solidFill>
                  <a:prstClr val="black"/>
                </a:solidFill>
              </a:endParaRPr>
            </a:p>
          </p:txBody>
        </p:sp>
        <p:sp>
          <p:nvSpPr>
            <p:cNvPr id="91" name="Freeform 12"/>
            <p:cNvSpPr>
              <a:spLocks/>
            </p:cNvSpPr>
            <p:nvPr/>
          </p:nvSpPr>
          <p:spPr bwMode="gray">
            <a:xfrm>
              <a:off x="3119" y="1425"/>
              <a:ext cx="978" cy="884"/>
            </a:xfrm>
            <a:custGeom>
              <a:avLst/>
              <a:gdLst>
                <a:gd name="T0" fmla="*/ 0 w 1040"/>
                <a:gd name="T1" fmla="*/ 46 h 940"/>
                <a:gd name="T2" fmla="*/ 0 w 1040"/>
                <a:gd name="T3" fmla="*/ 589 h 940"/>
                <a:gd name="T4" fmla="*/ 594 w 1040"/>
                <a:gd name="T5" fmla="*/ 901 h 940"/>
                <a:gd name="T6" fmla="*/ 926 w 1040"/>
                <a:gd name="T7" fmla="*/ 940 h 940"/>
                <a:gd name="T8" fmla="*/ 1040 w 1040"/>
                <a:gd name="T9" fmla="*/ 586 h 940"/>
                <a:gd name="T10" fmla="*/ 0 w 1040"/>
                <a:gd name="T11" fmla="*/ 46 h 940"/>
              </a:gdLst>
              <a:ahLst/>
              <a:cxnLst>
                <a:cxn ang="0">
                  <a:pos x="T0" y="T1"/>
                </a:cxn>
                <a:cxn ang="0">
                  <a:pos x="T2" y="T3"/>
                </a:cxn>
                <a:cxn ang="0">
                  <a:pos x="T4" y="T5"/>
                </a:cxn>
                <a:cxn ang="0">
                  <a:pos x="T6" y="T7"/>
                </a:cxn>
                <a:cxn ang="0">
                  <a:pos x="T8" y="T9"/>
                </a:cxn>
                <a:cxn ang="0">
                  <a:pos x="T10" y="T11"/>
                </a:cxn>
              </a:cxnLst>
              <a:rect l="0" t="0" r="r" b="b"/>
              <a:pathLst>
                <a:path w="1040" h="940">
                  <a:moveTo>
                    <a:pt x="0" y="46"/>
                  </a:moveTo>
                  <a:lnTo>
                    <a:pt x="0" y="589"/>
                  </a:lnTo>
                  <a:cubicBezTo>
                    <a:pt x="0" y="589"/>
                    <a:pt x="359" y="568"/>
                    <a:pt x="594" y="901"/>
                  </a:cubicBezTo>
                  <a:cubicBezTo>
                    <a:pt x="760" y="920"/>
                    <a:pt x="926" y="940"/>
                    <a:pt x="926" y="940"/>
                  </a:cubicBezTo>
                  <a:cubicBezTo>
                    <a:pt x="926" y="940"/>
                    <a:pt x="983" y="763"/>
                    <a:pt x="1040" y="586"/>
                  </a:cubicBezTo>
                  <a:cubicBezTo>
                    <a:pt x="612" y="0"/>
                    <a:pt x="0" y="46"/>
                    <a:pt x="0" y="46"/>
                  </a:cubicBezTo>
                  <a:close/>
                </a:path>
              </a:pathLst>
            </a:custGeom>
            <a:solidFill>
              <a:srgbClr val="96A8C0"/>
            </a:solidFill>
            <a:ln>
              <a:noFill/>
            </a:ln>
            <a:effectLst/>
            <a:extLst>
              <a:ext uri="{91240B29-F687-4F45-9708-019B960494DF}">
                <a14:hiddenLine xmlns:a14="http://schemas.microsoft.com/office/drawing/2010/main" xmlns="" w="317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92" name="Freeform 13"/>
            <p:cNvSpPr>
              <a:spLocks/>
            </p:cNvSpPr>
            <p:nvPr/>
          </p:nvSpPr>
          <p:spPr bwMode="gray">
            <a:xfrm>
              <a:off x="3482" y="2664"/>
              <a:ext cx="863" cy="976"/>
            </a:xfrm>
            <a:custGeom>
              <a:avLst/>
              <a:gdLst>
                <a:gd name="T0" fmla="*/ 883 w 918"/>
                <a:gd name="T1" fmla="*/ 0 h 1038"/>
                <a:gd name="T2" fmla="*/ 339 w 918"/>
                <a:gd name="T3" fmla="*/ 0 h 1038"/>
                <a:gd name="T4" fmla="*/ 30 w 918"/>
                <a:gd name="T5" fmla="*/ 593 h 1038"/>
                <a:gd name="T6" fmla="*/ 0 w 918"/>
                <a:gd name="T7" fmla="*/ 918 h 1038"/>
                <a:gd name="T8" fmla="*/ 343 w 918"/>
                <a:gd name="T9" fmla="*/ 1038 h 1038"/>
                <a:gd name="T10" fmla="*/ 883 w 918"/>
                <a:gd name="T11" fmla="*/ 0 h 1038"/>
              </a:gdLst>
              <a:ahLst/>
              <a:cxnLst>
                <a:cxn ang="0">
                  <a:pos x="T0" y="T1"/>
                </a:cxn>
                <a:cxn ang="0">
                  <a:pos x="T2" y="T3"/>
                </a:cxn>
                <a:cxn ang="0">
                  <a:pos x="T4" y="T5"/>
                </a:cxn>
                <a:cxn ang="0">
                  <a:pos x="T6" y="T7"/>
                </a:cxn>
                <a:cxn ang="0">
                  <a:pos x="T8" y="T9"/>
                </a:cxn>
                <a:cxn ang="0">
                  <a:pos x="T10" y="T11"/>
                </a:cxn>
              </a:cxnLst>
              <a:rect l="0" t="0" r="r" b="b"/>
              <a:pathLst>
                <a:path w="918" h="1038">
                  <a:moveTo>
                    <a:pt x="883" y="0"/>
                  </a:moveTo>
                  <a:lnTo>
                    <a:pt x="339" y="0"/>
                  </a:lnTo>
                  <a:cubicBezTo>
                    <a:pt x="339" y="0"/>
                    <a:pt x="357" y="363"/>
                    <a:pt x="30" y="593"/>
                  </a:cubicBezTo>
                  <a:cubicBezTo>
                    <a:pt x="15" y="755"/>
                    <a:pt x="0" y="918"/>
                    <a:pt x="0" y="918"/>
                  </a:cubicBezTo>
                  <a:cubicBezTo>
                    <a:pt x="0" y="918"/>
                    <a:pt x="171" y="978"/>
                    <a:pt x="343" y="1038"/>
                  </a:cubicBezTo>
                  <a:cubicBezTo>
                    <a:pt x="918" y="624"/>
                    <a:pt x="883" y="0"/>
                    <a:pt x="883" y="0"/>
                  </a:cubicBezTo>
                  <a:close/>
                </a:path>
              </a:pathLst>
            </a:custGeom>
            <a:solidFill>
              <a:srgbClr val="8AB6C1"/>
            </a:solidFill>
            <a:ln>
              <a:noFill/>
            </a:ln>
            <a:effectLst/>
            <a:extLst>
              <a:ext uri="{91240B29-F687-4F45-9708-019B960494DF}">
                <a14:hiddenLine xmlns:a14="http://schemas.microsoft.com/office/drawing/2010/main" xmlns="" w="317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93" name="Freeform 14"/>
            <p:cNvSpPr>
              <a:spLocks/>
            </p:cNvSpPr>
            <p:nvPr/>
          </p:nvSpPr>
          <p:spPr bwMode="gray">
            <a:xfrm>
              <a:off x="2168" y="3045"/>
              <a:ext cx="951" cy="831"/>
            </a:xfrm>
            <a:custGeom>
              <a:avLst/>
              <a:gdLst>
                <a:gd name="T0" fmla="*/ 951 w 951"/>
                <a:gd name="T1" fmla="*/ 300 h 831"/>
                <a:gd name="T2" fmla="*/ 951 w 951"/>
                <a:gd name="T3" fmla="*/ 812 h 831"/>
                <a:gd name="T4" fmla="*/ 0 w 951"/>
                <a:gd name="T5" fmla="*/ 333 h 831"/>
                <a:gd name="T6" fmla="*/ 105 w 951"/>
                <a:gd name="T7" fmla="*/ 0 h 831"/>
                <a:gd name="T8" fmla="*/ 421 w 951"/>
                <a:gd name="T9" fmla="*/ 41 h 831"/>
                <a:gd name="T10" fmla="*/ 951 w 951"/>
                <a:gd name="T11" fmla="*/ 300 h 831"/>
              </a:gdLst>
              <a:ahLst/>
              <a:cxnLst>
                <a:cxn ang="0">
                  <a:pos x="T0" y="T1"/>
                </a:cxn>
                <a:cxn ang="0">
                  <a:pos x="T2" y="T3"/>
                </a:cxn>
                <a:cxn ang="0">
                  <a:pos x="T4" y="T5"/>
                </a:cxn>
                <a:cxn ang="0">
                  <a:pos x="T6" y="T7"/>
                </a:cxn>
                <a:cxn ang="0">
                  <a:pos x="T8" y="T9"/>
                </a:cxn>
                <a:cxn ang="0">
                  <a:pos x="T10" y="T11"/>
                </a:cxn>
              </a:cxnLst>
              <a:rect l="0" t="0" r="r" b="b"/>
              <a:pathLst>
                <a:path w="951" h="831">
                  <a:moveTo>
                    <a:pt x="951" y="300"/>
                  </a:moveTo>
                  <a:cubicBezTo>
                    <a:pt x="951" y="302"/>
                    <a:pt x="951" y="806"/>
                    <a:pt x="951" y="812"/>
                  </a:cubicBezTo>
                  <a:cubicBezTo>
                    <a:pt x="951" y="812"/>
                    <a:pt x="367" y="831"/>
                    <a:pt x="0" y="333"/>
                  </a:cubicBezTo>
                  <a:cubicBezTo>
                    <a:pt x="56" y="172"/>
                    <a:pt x="100" y="17"/>
                    <a:pt x="105" y="0"/>
                  </a:cubicBezTo>
                  <a:cubicBezTo>
                    <a:pt x="121" y="3"/>
                    <a:pt x="402" y="36"/>
                    <a:pt x="421" y="41"/>
                  </a:cubicBezTo>
                  <a:cubicBezTo>
                    <a:pt x="619" y="302"/>
                    <a:pt x="931" y="302"/>
                    <a:pt x="951" y="300"/>
                  </a:cubicBezTo>
                  <a:close/>
                </a:path>
              </a:pathLst>
            </a:custGeom>
            <a:solidFill>
              <a:srgbClr val="99B67C"/>
            </a:solidFill>
            <a:ln>
              <a:noFill/>
            </a:ln>
            <a:effectLst/>
            <a:extLst>
              <a:ext uri="{91240B29-F687-4F45-9708-019B960494DF}">
                <a14:hiddenLine xmlns:a14="http://schemas.microsoft.com/office/drawing/2010/main" xmlns="" w="317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94" name="Freeform 15"/>
            <p:cNvSpPr>
              <a:spLocks/>
            </p:cNvSpPr>
            <p:nvPr/>
          </p:nvSpPr>
          <p:spPr bwMode="gray">
            <a:xfrm>
              <a:off x="1889" y="1685"/>
              <a:ext cx="859" cy="979"/>
            </a:xfrm>
            <a:custGeom>
              <a:avLst/>
              <a:gdLst>
                <a:gd name="T0" fmla="*/ 549 w 859"/>
                <a:gd name="T1" fmla="*/ 979 h 979"/>
                <a:gd name="T2" fmla="*/ 37 w 859"/>
                <a:gd name="T3" fmla="*/ 979 h 979"/>
                <a:gd name="T4" fmla="*/ 546 w 859"/>
                <a:gd name="T5" fmla="*/ 0 h 979"/>
                <a:gd name="T6" fmla="*/ 859 w 859"/>
                <a:gd name="T7" fmla="*/ 116 h 979"/>
                <a:gd name="T8" fmla="*/ 841 w 859"/>
                <a:gd name="T9" fmla="*/ 420 h 979"/>
                <a:gd name="T10" fmla="*/ 549 w 859"/>
                <a:gd name="T11" fmla="*/ 979 h 979"/>
              </a:gdLst>
              <a:ahLst/>
              <a:cxnLst>
                <a:cxn ang="0">
                  <a:pos x="T0" y="T1"/>
                </a:cxn>
                <a:cxn ang="0">
                  <a:pos x="T2" y="T3"/>
                </a:cxn>
                <a:cxn ang="0">
                  <a:pos x="T4" y="T5"/>
                </a:cxn>
                <a:cxn ang="0">
                  <a:pos x="T6" y="T7"/>
                </a:cxn>
                <a:cxn ang="0">
                  <a:pos x="T8" y="T9"/>
                </a:cxn>
                <a:cxn ang="0">
                  <a:pos x="T10" y="T11"/>
                </a:cxn>
              </a:cxnLst>
              <a:rect l="0" t="0" r="r" b="b"/>
              <a:pathLst>
                <a:path w="859" h="979">
                  <a:moveTo>
                    <a:pt x="549" y="979"/>
                  </a:moveTo>
                  <a:lnTo>
                    <a:pt x="37" y="979"/>
                  </a:lnTo>
                  <a:cubicBezTo>
                    <a:pt x="37" y="979"/>
                    <a:pt x="0" y="383"/>
                    <a:pt x="546" y="0"/>
                  </a:cubicBezTo>
                  <a:cubicBezTo>
                    <a:pt x="702" y="57"/>
                    <a:pt x="859" y="116"/>
                    <a:pt x="859" y="116"/>
                  </a:cubicBezTo>
                  <a:cubicBezTo>
                    <a:pt x="859" y="116"/>
                    <a:pt x="850" y="268"/>
                    <a:pt x="841" y="420"/>
                  </a:cubicBezTo>
                  <a:cubicBezTo>
                    <a:pt x="532" y="634"/>
                    <a:pt x="549" y="979"/>
                    <a:pt x="549" y="979"/>
                  </a:cubicBezTo>
                  <a:close/>
                </a:path>
              </a:pathLst>
            </a:custGeom>
            <a:solidFill>
              <a:srgbClr val="89B8AA"/>
            </a:solidFill>
            <a:ln>
              <a:noFill/>
            </a:ln>
            <a:effectLst/>
            <a:extLst>
              <a:ext uri="{91240B29-F687-4F45-9708-019B960494DF}">
                <a14:hiddenLine xmlns:a14="http://schemas.microsoft.com/office/drawing/2010/main" xmlns="" w="317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95" name="Oval 16"/>
            <p:cNvSpPr>
              <a:spLocks noChangeArrowheads="1"/>
            </p:cNvSpPr>
            <p:nvPr/>
          </p:nvSpPr>
          <p:spPr bwMode="gray">
            <a:xfrm>
              <a:off x="2440" y="1983"/>
              <a:ext cx="1360" cy="1360"/>
            </a:xfrm>
            <a:prstGeom prst="ellipse">
              <a:avLst/>
            </a:prstGeom>
            <a:solidFill>
              <a:srgbClr val="FFFFFF"/>
            </a:solidFill>
            <a:ln>
              <a:noFill/>
            </a:ln>
            <a:effectLst/>
            <a:extLst>
              <a:ext uri="{91240B29-F687-4F45-9708-019B960494DF}">
                <a14:hiddenLine xmlns:a14="http://schemas.microsoft.com/office/drawing/2010/main" xmlns="" w="317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endParaRPr lang="ja-JP" altLang="en-US">
                <a:solidFill>
                  <a:prstClr val="black"/>
                </a:solidFill>
              </a:endParaRPr>
            </a:p>
          </p:txBody>
        </p:sp>
        <p:sp>
          <p:nvSpPr>
            <p:cNvPr id="96" name="Text Box 17"/>
            <p:cNvSpPr txBox="1">
              <a:spLocks noChangeArrowheads="1"/>
            </p:cNvSpPr>
            <p:nvPr/>
          </p:nvSpPr>
          <p:spPr bwMode="gray">
            <a:xfrm>
              <a:off x="2596" y="2401"/>
              <a:ext cx="1068" cy="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rgbClr val="C0504D"/>
                </a:buClr>
              </a:pPr>
              <a:r>
                <a:rPr lang="ja-JP" altLang="en-US" sz="1800" dirty="0" smtClean="0">
                  <a:solidFill>
                    <a:prstClr val="black"/>
                  </a:solidFill>
                  <a:latin typeface="ＭＳ Ｐゴシック" charset="-128"/>
                </a:rPr>
                <a:t>「見える化」</a:t>
              </a:r>
              <a:endParaRPr lang="en-US" altLang="ja-JP" sz="1800" dirty="0" smtClean="0">
                <a:solidFill>
                  <a:prstClr val="black"/>
                </a:solidFill>
                <a:latin typeface="ＭＳ Ｐゴシック" charset="-128"/>
              </a:endParaRPr>
            </a:p>
            <a:p>
              <a:pPr algn="ctr">
                <a:buClr>
                  <a:srgbClr val="C0504D"/>
                </a:buClr>
              </a:pPr>
              <a:r>
                <a:rPr lang="ja-JP" altLang="en-US" sz="1800" dirty="0" smtClean="0">
                  <a:solidFill>
                    <a:prstClr val="black"/>
                  </a:solidFill>
                  <a:latin typeface="ＭＳ Ｐゴシック" charset="-128"/>
                </a:rPr>
                <a:t>システムの</a:t>
              </a:r>
              <a:endParaRPr lang="en-US" altLang="ja-JP" sz="1800" dirty="0" smtClean="0">
                <a:solidFill>
                  <a:prstClr val="black"/>
                </a:solidFill>
                <a:latin typeface="ＭＳ Ｐゴシック" charset="-128"/>
              </a:endParaRPr>
            </a:p>
            <a:p>
              <a:pPr algn="ctr">
                <a:buClr>
                  <a:srgbClr val="C0504D"/>
                </a:buClr>
              </a:pPr>
              <a:r>
                <a:rPr lang="ja-JP" altLang="en-US" sz="1800" dirty="0">
                  <a:solidFill>
                    <a:prstClr val="black"/>
                  </a:solidFill>
                  <a:latin typeface="ＭＳ Ｐゴシック" charset="-128"/>
                </a:rPr>
                <a:t>機能</a:t>
              </a:r>
              <a:endParaRPr lang="en-US" altLang="ja-JP" sz="1800" dirty="0">
                <a:solidFill>
                  <a:prstClr val="black"/>
                </a:solidFill>
                <a:latin typeface="ＭＳ Ｐゴシック" charset="-128"/>
              </a:endParaRPr>
            </a:p>
          </p:txBody>
        </p:sp>
        <p:sp>
          <p:nvSpPr>
            <p:cNvPr id="97" name="Freeform 18"/>
            <p:cNvSpPr>
              <a:spLocks/>
            </p:cNvSpPr>
            <p:nvPr/>
          </p:nvSpPr>
          <p:spPr bwMode="gray">
            <a:xfrm>
              <a:off x="2187" y="1806"/>
              <a:ext cx="559" cy="858"/>
            </a:xfrm>
            <a:custGeom>
              <a:avLst/>
              <a:gdLst>
                <a:gd name="T0" fmla="*/ 273 w 602"/>
                <a:gd name="T1" fmla="*/ 918 h 918"/>
                <a:gd name="T2" fmla="*/ 0 w 602"/>
                <a:gd name="T3" fmla="*/ 918 h 918"/>
                <a:gd name="T4" fmla="*/ 602 w 602"/>
                <a:gd name="T5" fmla="*/ 0 h 918"/>
                <a:gd name="T6" fmla="*/ 585 w 602"/>
                <a:gd name="T7" fmla="*/ 321 h 918"/>
                <a:gd name="T8" fmla="*/ 273 w 602"/>
                <a:gd name="T9" fmla="*/ 918 h 918"/>
              </a:gdLst>
              <a:ahLst/>
              <a:cxnLst>
                <a:cxn ang="0">
                  <a:pos x="T0" y="T1"/>
                </a:cxn>
                <a:cxn ang="0">
                  <a:pos x="T2" y="T3"/>
                </a:cxn>
                <a:cxn ang="0">
                  <a:pos x="T4" y="T5"/>
                </a:cxn>
                <a:cxn ang="0">
                  <a:pos x="T6" y="T7"/>
                </a:cxn>
                <a:cxn ang="0">
                  <a:pos x="T8" y="T9"/>
                </a:cxn>
              </a:cxnLst>
              <a:rect l="0" t="0" r="r" b="b"/>
              <a:pathLst>
                <a:path w="602" h="918">
                  <a:moveTo>
                    <a:pt x="273" y="918"/>
                  </a:moveTo>
                  <a:cubicBezTo>
                    <a:pt x="273" y="918"/>
                    <a:pt x="136" y="918"/>
                    <a:pt x="0" y="918"/>
                  </a:cubicBezTo>
                  <a:cubicBezTo>
                    <a:pt x="8" y="232"/>
                    <a:pt x="602" y="0"/>
                    <a:pt x="602" y="0"/>
                  </a:cubicBezTo>
                  <a:cubicBezTo>
                    <a:pt x="602" y="0"/>
                    <a:pt x="593" y="160"/>
                    <a:pt x="585" y="321"/>
                  </a:cubicBezTo>
                  <a:cubicBezTo>
                    <a:pt x="246" y="570"/>
                    <a:pt x="273" y="918"/>
                    <a:pt x="273" y="918"/>
                  </a:cubicBezTo>
                  <a:close/>
                </a:path>
              </a:pathLst>
            </a:custGeom>
            <a:solidFill>
              <a:srgbClr val="528E83"/>
            </a:solidFill>
            <a:ln>
              <a:noFill/>
            </a:ln>
            <a:effectLst/>
            <a:extLst>
              <a:ext uri="{91240B29-F687-4F45-9708-019B960494DF}">
                <a14:hiddenLine xmlns:a14="http://schemas.microsoft.com/office/drawing/2010/main" xmlns="" w="3175" cap="flat" cmpd="sng">
                  <a:solidFill>
                    <a:srgbClr val="3D6AA7"/>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98" name="Freeform 19"/>
            <p:cNvSpPr>
              <a:spLocks/>
            </p:cNvSpPr>
            <p:nvPr/>
          </p:nvSpPr>
          <p:spPr bwMode="gray">
            <a:xfrm>
              <a:off x="3122" y="1692"/>
              <a:ext cx="862" cy="615"/>
            </a:xfrm>
            <a:custGeom>
              <a:avLst/>
              <a:gdLst>
                <a:gd name="T0" fmla="*/ 0 w 862"/>
                <a:gd name="T1" fmla="*/ 37 h 615"/>
                <a:gd name="T2" fmla="*/ 0 w 862"/>
                <a:gd name="T3" fmla="*/ 290 h 615"/>
                <a:gd name="T4" fmla="*/ 553 w 862"/>
                <a:gd name="T5" fmla="*/ 579 h 615"/>
                <a:gd name="T6" fmla="*/ 862 w 862"/>
                <a:gd name="T7" fmla="*/ 615 h 615"/>
                <a:gd name="T8" fmla="*/ 0 w 862"/>
                <a:gd name="T9" fmla="*/ 37 h 615"/>
              </a:gdLst>
              <a:ahLst/>
              <a:cxnLst>
                <a:cxn ang="0">
                  <a:pos x="T0" y="T1"/>
                </a:cxn>
                <a:cxn ang="0">
                  <a:pos x="T2" y="T3"/>
                </a:cxn>
                <a:cxn ang="0">
                  <a:pos x="T4" y="T5"/>
                </a:cxn>
                <a:cxn ang="0">
                  <a:pos x="T6" y="T7"/>
                </a:cxn>
                <a:cxn ang="0">
                  <a:pos x="T8" y="T9"/>
                </a:cxn>
              </a:cxnLst>
              <a:rect l="0" t="0" r="r" b="b"/>
              <a:pathLst>
                <a:path w="862" h="615">
                  <a:moveTo>
                    <a:pt x="0" y="37"/>
                  </a:moveTo>
                  <a:lnTo>
                    <a:pt x="0" y="290"/>
                  </a:lnTo>
                  <a:cubicBezTo>
                    <a:pt x="0" y="290"/>
                    <a:pt x="345" y="273"/>
                    <a:pt x="553" y="579"/>
                  </a:cubicBezTo>
                  <a:cubicBezTo>
                    <a:pt x="708" y="596"/>
                    <a:pt x="862" y="615"/>
                    <a:pt x="862" y="615"/>
                  </a:cubicBezTo>
                  <a:cubicBezTo>
                    <a:pt x="610" y="0"/>
                    <a:pt x="0" y="37"/>
                    <a:pt x="0" y="37"/>
                  </a:cubicBezTo>
                  <a:close/>
                </a:path>
              </a:pathLst>
            </a:custGeom>
            <a:solidFill>
              <a:srgbClr val="647E9E"/>
            </a:solidFill>
            <a:ln>
              <a:noFill/>
            </a:ln>
            <a:effectLst/>
            <a:extLst>
              <a:ext uri="{91240B29-F687-4F45-9708-019B960494DF}">
                <a14:hiddenLine xmlns:a14="http://schemas.microsoft.com/office/drawing/2010/main" xmlns="" w="3175" cap="flat" cmpd="sng">
                  <a:solidFill>
                    <a:srgbClr val="3D6AA7"/>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99" name="Freeform 20"/>
            <p:cNvSpPr>
              <a:spLocks/>
            </p:cNvSpPr>
            <p:nvPr/>
          </p:nvSpPr>
          <p:spPr bwMode="gray">
            <a:xfrm>
              <a:off x="3484" y="2674"/>
              <a:ext cx="590" cy="853"/>
            </a:xfrm>
            <a:custGeom>
              <a:avLst/>
              <a:gdLst>
                <a:gd name="T0" fmla="*/ 315 w 590"/>
                <a:gd name="T1" fmla="*/ 0 h 853"/>
                <a:gd name="T2" fmla="*/ 569 w 590"/>
                <a:gd name="T3" fmla="*/ 0 h 853"/>
                <a:gd name="T4" fmla="*/ 0 w 590"/>
                <a:gd name="T5" fmla="*/ 853 h 853"/>
                <a:gd name="T6" fmla="*/ 28 w 590"/>
                <a:gd name="T7" fmla="*/ 549 h 853"/>
                <a:gd name="T8" fmla="*/ 315 w 590"/>
                <a:gd name="T9" fmla="*/ 0 h 853"/>
              </a:gdLst>
              <a:ahLst/>
              <a:cxnLst>
                <a:cxn ang="0">
                  <a:pos x="T0" y="T1"/>
                </a:cxn>
                <a:cxn ang="0">
                  <a:pos x="T2" y="T3"/>
                </a:cxn>
                <a:cxn ang="0">
                  <a:pos x="T4" y="T5"/>
                </a:cxn>
                <a:cxn ang="0">
                  <a:pos x="T6" y="T7"/>
                </a:cxn>
                <a:cxn ang="0">
                  <a:pos x="T8" y="T9"/>
                </a:cxn>
              </a:cxnLst>
              <a:rect l="0" t="0" r="r" b="b"/>
              <a:pathLst>
                <a:path w="590" h="853">
                  <a:moveTo>
                    <a:pt x="315" y="0"/>
                  </a:moveTo>
                  <a:lnTo>
                    <a:pt x="569" y="0"/>
                  </a:lnTo>
                  <a:cubicBezTo>
                    <a:pt x="569" y="0"/>
                    <a:pt x="590" y="584"/>
                    <a:pt x="0" y="853"/>
                  </a:cubicBezTo>
                  <a:cubicBezTo>
                    <a:pt x="14" y="701"/>
                    <a:pt x="28" y="549"/>
                    <a:pt x="28" y="549"/>
                  </a:cubicBezTo>
                  <a:cubicBezTo>
                    <a:pt x="328" y="334"/>
                    <a:pt x="315" y="0"/>
                    <a:pt x="315" y="0"/>
                  </a:cubicBezTo>
                  <a:close/>
                </a:path>
              </a:pathLst>
            </a:custGeom>
            <a:solidFill>
              <a:srgbClr val="558C99"/>
            </a:solidFill>
            <a:ln>
              <a:noFill/>
            </a:ln>
            <a:effectLst/>
            <a:extLst>
              <a:ext uri="{91240B29-F687-4F45-9708-019B960494DF}">
                <a14:hiddenLine xmlns:a14="http://schemas.microsoft.com/office/drawing/2010/main" xmlns="" w="3175" cap="flat" cmpd="sng">
                  <a:solidFill>
                    <a:srgbClr val="3D6AA7"/>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100" name="Freeform 21"/>
            <p:cNvSpPr>
              <a:spLocks/>
            </p:cNvSpPr>
            <p:nvPr/>
          </p:nvSpPr>
          <p:spPr bwMode="gray">
            <a:xfrm>
              <a:off x="3600" y="1895"/>
              <a:ext cx="497" cy="414"/>
            </a:xfrm>
            <a:custGeom>
              <a:avLst/>
              <a:gdLst>
                <a:gd name="T0" fmla="*/ 0 w 497"/>
                <a:gd name="T1" fmla="*/ 283 h 414"/>
                <a:gd name="T2" fmla="*/ 78 w 497"/>
                <a:gd name="T3" fmla="*/ 377 h 414"/>
                <a:gd name="T4" fmla="*/ 390 w 497"/>
                <a:gd name="T5" fmla="*/ 414 h 414"/>
                <a:gd name="T6" fmla="*/ 497 w 497"/>
                <a:gd name="T7" fmla="*/ 81 h 414"/>
                <a:gd name="T8" fmla="*/ 432 w 497"/>
                <a:gd name="T9" fmla="*/ 0 h 414"/>
                <a:gd name="T10" fmla="*/ 338 w 497"/>
                <a:gd name="T11" fmla="*/ 313 h 414"/>
                <a:gd name="T12" fmla="*/ 0 w 497"/>
                <a:gd name="T13" fmla="*/ 283 h 414"/>
              </a:gdLst>
              <a:ahLst/>
              <a:cxnLst>
                <a:cxn ang="0">
                  <a:pos x="T0" y="T1"/>
                </a:cxn>
                <a:cxn ang="0">
                  <a:pos x="T2" y="T3"/>
                </a:cxn>
                <a:cxn ang="0">
                  <a:pos x="T4" y="T5"/>
                </a:cxn>
                <a:cxn ang="0">
                  <a:pos x="T6" y="T7"/>
                </a:cxn>
                <a:cxn ang="0">
                  <a:pos x="T8" y="T9"/>
                </a:cxn>
                <a:cxn ang="0">
                  <a:pos x="T10" y="T11"/>
                </a:cxn>
                <a:cxn ang="0">
                  <a:pos x="T12" y="T13"/>
                </a:cxn>
              </a:cxnLst>
              <a:rect l="0" t="0" r="r" b="b"/>
              <a:pathLst>
                <a:path w="497" h="414">
                  <a:moveTo>
                    <a:pt x="0" y="283"/>
                  </a:moveTo>
                  <a:cubicBezTo>
                    <a:pt x="12" y="295"/>
                    <a:pt x="60" y="355"/>
                    <a:pt x="78" y="377"/>
                  </a:cubicBezTo>
                  <a:cubicBezTo>
                    <a:pt x="234" y="395"/>
                    <a:pt x="390" y="414"/>
                    <a:pt x="390" y="414"/>
                  </a:cubicBezTo>
                  <a:cubicBezTo>
                    <a:pt x="390" y="414"/>
                    <a:pt x="489" y="103"/>
                    <a:pt x="497" y="81"/>
                  </a:cubicBezTo>
                  <a:cubicBezTo>
                    <a:pt x="485" y="66"/>
                    <a:pt x="446" y="17"/>
                    <a:pt x="432" y="0"/>
                  </a:cubicBezTo>
                  <a:cubicBezTo>
                    <a:pt x="425" y="25"/>
                    <a:pt x="362" y="233"/>
                    <a:pt x="338" y="313"/>
                  </a:cubicBezTo>
                  <a:cubicBezTo>
                    <a:pt x="318" y="315"/>
                    <a:pt x="68" y="288"/>
                    <a:pt x="0" y="283"/>
                  </a:cubicBezTo>
                  <a:close/>
                </a:path>
              </a:pathLst>
            </a:custGeom>
            <a:solidFill>
              <a:srgbClr val="647E9E"/>
            </a:solidFill>
            <a:ln>
              <a:noFill/>
            </a:ln>
            <a:effectLst/>
            <a:extLst>
              <a:ext uri="{91240B29-F687-4F45-9708-019B960494DF}">
                <a14:hiddenLine xmlns:a14="http://schemas.microsoft.com/office/drawing/2010/main" xmlns="" w="317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101" name="Oval 22"/>
            <p:cNvSpPr>
              <a:spLocks noChangeArrowheads="1"/>
            </p:cNvSpPr>
            <p:nvPr/>
          </p:nvSpPr>
          <p:spPr bwMode="gray">
            <a:xfrm>
              <a:off x="2754" y="1344"/>
              <a:ext cx="726" cy="725"/>
            </a:xfrm>
            <a:prstGeom prst="ellipse">
              <a:avLst/>
            </a:prstGeom>
            <a:solidFill>
              <a:srgbClr val="3E5E84"/>
            </a:solidFill>
            <a:ln w="57150" algn="ctr">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endParaRPr lang="ja-JP" altLang="en-US">
                <a:solidFill>
                  <a:prstClr val="black"/>
                </a:solidFill>
              </a:endParaRPr>
            </a:p>
          </p:txBody>
        </p:sp>
        <p:sp>
          <p:nvSpPr>
            <p:cNvPr id="102" name="Text Box 23"/>
            <p:cNvSpPr txBox="1">
              <a:spLocks noChangeArrowheads="1"/>
            </p:cNvSpPr>
            <p:nvPr/>
          </p:nvSpPr>
          <p:spPr bwMode="gray">
            <a:xfrm>
              <a:off x="2530" y="1524"/>
              <a:ext cx="1180" cy="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72000" tIns="0" rIns="72000" bIns="0" anchor="ctr">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lnSpc>
                  <a:spcPct val="80000"/>
                </a:lnSpc>
                <a:buClr>
                  <a:srgbClr val="C0504D"/>
                </a:buClr>
              </a:pPr>
              <a:r>
                <a:rPr lang="ja-JP" altLang="en-US" b="1" dirty="0" smtClean="0">
                  <a:solidFill>
                    <a:srgbClr val="FFFFFF"/>
                  </a:solidFill>
                  <a:latin typeface="Arial" charset="0"/>
                </a:rPr>
                <a:t>現状</a:t>
              </a:r>
              <a:endParaRPr lang="en-US" altLang="ja-JP" b="1" dirty="0" smtClean="0">
                <a:solidFill>
                  <a:srgbClr val="FFFFFF"/>
                </a:solidFill>
                <a:latin typeface="Arial" charset="0"/>
              </a:endParaRPr>
            </a:p>
            <a:p>
              <a:pPr algn="ctr">
                <a:lnSpc>
                  <a:spcPct val="80000"/>
                </a:lnSpc>
                <a:buClr>
                  <a:srgbClr val="C0504D"/>
                </a:buClr>
              </a:pPr>
              <a:r>
                <a:rPr lang="ja-JP" altLang="en-US" b="1" dirty="0" smtClean="0">
                  <a:solidFill>
                    <a:srgbClr val="FFFFFF"/>
                  </a:solidFill>
                  <a:latin typeface="Arial" charset="0"/>
                </a:rPr>
                <a:t>分析</a:t>
              </a:r>
              <a:endParaRPr lang="en-US" altLang="ja-JP" b="1" dirty="0">
                <a:solidFill>
                  <a:srgbClr val="FFFFFF"/>
                </a:solidFill>
                <a:latin typeface="Arial" charset="0"/>
              </a:endParaRPr>
            </a:p>
          </p:txBody>
        </p:sp>
        <p:sp>
          <p:nvSpPr>
            <p:cNvPr id="103" name="Freeform 24"/>
            <p:cNvSpPr>
              <a:spLocks/>
            </p:cNvSpPr>
            <p:nvPr/>
          </p:nvSpPr>
          <p:spPr bwMode="gray">
            <a:xfrm>
              <a:off x="3482" y="3138"/>
              <a:ext cx="406" cy="503"/>
            </a:xfrm>
            <a:custGeom>
              <a:avLst/>
              <a:gdLst>
                <a:gd name="T0" fmla="*/ 126 w 406"/>
                <a:gd name="T1" fmla="*/ 0 h 503"/>
                <a:gd name="T2" fmla="*/ 28 w 406"/>
                <a:gd name="T3" fmla="*/ 81 h 503"/>
                <a:gd name="T4" fmla="*/ 0 w 406"/>
                <a:gd name="T5" fmla="*/ 390 h 503"/>
                <a:gd name="T6" fmla="*/ 324 w 406"/>
                <a:gd name="T7" fmla="*/ 503 h 503"/>
                <a:gd name="T8" fmla="*/ 406 w 406"/>
                <a:gd name="T9" fmla="*/ 434 h 503"/>
                <a:gd name="T10" fmla="*/ 97 w 406"/>
                <a:gd name="T11" fmla="*/ 339 h 503"/>
                <a:gd name="T12" fmla="*/ 126 w 406"/>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406" h="503">
                  <a:moveTo>
                    <a:pt x="126" y="0"/>
                  </a:moveTo>
                  <a:cubicBezTo>
                    <a:pt x="114" y="12"/>
                    <a:pt x="50" y="63"/>
                    <a:pt x="28" y="81"/>
                  </a:cubicBezTo>
                  <a:cubicBezTo>
                    <a:pt x="10" y="237"/>
                    <a:pt x="5" y="368"/>
                    <a:pt x="0" y="390"/>
                  </a:cubicBezTo>
                  <a:cubicBezTo>
                    <a:pt x="20" y="396"/>
                    <a:pt x="302" y="495"/>
                    <a:pt x="324" y="503"/>
                  </a:cubicBezTo>
                  <a:cubicBezTo>
                    <a:pt x="339" y="491"/>
                    <a:pt x="389" y="448"/>
                    <a:pt x="406" y="434"/>
                  </a:cubicBezTo>
                  <a:cubicBezTo>
                    <a:pt x="381" y="427"/>
                    <a:pt x="177" y="363"/>
                    <a:pt x="97" y="339"/>
                  </a:cubicBezTo>
                  <a:cubicBezTo>
                    <a:pt x="95" y="319"/>
                    <a:pt x="121" y="68"/>
                    <a:pt x="126" y="0"/>
                  </a:cubicBezTo>
                  <a:close/>
                </a:path>
              </a:pathLst>
            </a:custGeom>
            <a:solidFill>
              <a:srgbClr val="558C99"/>
            </a:solidFill>
            <a:ln>
              <a:noFill/>
            </a:ln>
            <a:effectLst/>
            <a:extLst>
              <a:ext uri="{91240B29-F687-4F45-9708-019B960494DF}">
                <a14:hiddenLine xmlns:a14="http://schemas.microsoft.com/office/drawing/2010/main" xmlns="" w="317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104" name="Oval 25"/>
            <p:cNvSpPr>
              <a:spLocks noChangeArrowheads="1"/>
            </p:cNvSpPr>
            <p:nvPr/>
          </p:nvSpPr>
          <p:spPr bwMode="gray">
            <a:xfrm>
              <a:off x="3710" y="2315"/>
              <a:ext cx="725" cy="725"/>
            </a:xfrm>
            <a:prstGeom prst="ellipse">
              <a:avLst/>
            </a:prstGeom>
            <a:solidFill>
              <a:srgbClr val="2D6C7B"/>
            </a:solidFill>
            <a:ln w="57150" algn="ctr">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endParaRPr lang="ja-JP" altLang="en-US">
                <a:solidFill>
                  <a:prstClr val="black"/>
                </a:solidFill>
              </a:endParaRPr>
            </a:p>
          </p:txBody>
        </p:sp>
        <p:sp>
          <p:nvSpPr>
            <p:cNvPr id="105" name="Text Box 26"/>
            <p:cNvSpPr txBox="1">
              <a:spLocks noChangeArrowheads="1"/>
            </p:cNvSpPr>
            <p:nvPr/>
          </p:nvSpPr>
          <p:spPr bwMode="gray">
            <a:xfrm>
              <a:off x="3710" y="2497"/>
              <a:ext cx="731" cy="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0" rIns="72000" bIns="0" anchor="ctr">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lnSpc>
                  <a:spcPct val="80000"/>
                </a:lnSpc>
                <a:buClr>
                  <a:srgbClr val="C0504D"/>
                </a:buClr>
              </a:pPr>
              <a:r>
                <a:rPr lang="ja-JP" altLang="en-US" b="1" dirty="0" smtClean="0">
                  <a:solidFill>
                    <a:srgbClr val="FFFFFF"/>
                  </a:solidFill>
                  <a:latin typeface="Arial" charset="0"/>
                </a:rPr>
                <a:t>施策</a:t>
              </a:r>
              <a:endParaRPr lang="en-US" altLang="ja-JP" b="1" dirty="0" smtClean="0">
                <a:solidFill>
                  <a:srgbClr val="FFFFFF"/>
                </a:solidFill>
                <a:latin typeface="Arial" charset="0"/>
              </a:endParaRPr>
            </a:p>
            <a:p>
              <a:pPr algn="ctr">
                <a:lnSpc>
                  <a:spcPct val="80000"/>
                </a:lnSpc>
                <a:buClr>
                  <a:srgbClr val="C0504D"/>
                </a:buClr>
              </a:pPr>
              <a:r>
                <a:rPr lang="ja-JP" altLang="en-US" b="1" dirty="0">
                  <a:solidFill>
                    <a:srgbClr val="FFFFFF"/>
                  </a:solidFill>
                  <a:latin typeface="Arial" charset="0"/>
                </a:rPr>
                <a:t>検討</a:t>
              </a:r>
              <a:endParaRPr lang="en-US" altLang="ja-JP" b="1" dirty="0">
                <a:solidFill>
                  <a:srgbClr val="FFFFFF"/>
                </a:solidFill>
                <a:latin typeface="Arial" charset="0"/>
              </a:endParaRPr>
            </a:p>
          </p:txBody>
        </p:sp>
        <p:sp>
          <p:nvSpPr>
            <p:cNvPr id="106" name="Freeform 27"/>
            <p:cNvSpPr>
              <a:spLocks/>
            </p:cNvSpPr>
            <p:nvPr/>
          </p:nvSpPr>
          <p:spPr bwMode="gray">
            <a:xfrm>
              <a:off x="2274" y="3047"/>
              <a:ext cx="846" cy="594"/>
            </a:xfrm>
            <a:custGeom>
              <a:avLst/>
              <a:gdLst>
                <a:gd name="T0" fmla="*/ 845 w 846"/>
                <a:gd name="T1" fmla="*/ 297 h 594"/>
                <a:gd name="T2" fmla="*/ 846 w 846"/>
                <a:gd name="T3" fmla="*/ 563 h 594"/>
                <a:gd name="T4" fmla="*/ 0 w 846"/>
                <a:gd name="T5" fmla="*/ 0 h 594"/>
                <a:gd name="T6" fmla="*/ 312 w 846"/>
                <a:gd name="T7" fmla="*/ 37 h 594"/>
                <a:gd name="T8" fmla="*/ 845 w 846"/>
                <a:gd name="T9" fmla="*/ 297 h 594"/>
              </a:gdLst>
              <a:ahLst/>
              <a:cxnLst>
                <a:cxn ang="0">
                  <a:pos x="T0" y="T1"/>
                </a:cxn>
                <a:cxn ang="0">
                  <a:pos x="T2" y="T3"/>
                </a:cxn>
                <a:cxn ang="0">
                  <a:pos x="T4" y="T5"/>
                </a:cxn>
                <a:cxn ang="0">
                  <a:pos x="T6" y="T7"/>
                </a:cxn>
                <a:cxn ang="0">
                  <a:pos x="T8" y="T9"/>
                </a:cxn>
              </a:cxnLst>
              <a:rect l="0" t="0" r="r" b="b"/>
              <a:pathLst>
                <a:path w="846" h="594">
                  <a:moveTo>
                    <a:pt x="845" y="297"/>
                  </a:moveTo>
                  <a:cubicBezTo>
                    <a:pt x="845" y="297"/>
                    <a:pt x="846" y="558"/>
                    <a:pt x="846" y="563"/>
                  </a:cubicBezTo>
                  <a:cubicBezTo>
                    <a:pt x="842" y="562"/>
                    <a:pt x="300" y="594"/>
                    <a:pt x="0" y="0"/>
                  </a:cubicBezTo>
                  <a:cubicBezTo>
                    <a:pt x="150" y="15"/>
                    <a:pt x="312" y="37"/>
                    <a:pt x="312" y="37"/>
                  </a:cubicBezTo>
                  <a:cubicBezTo>
                    <a:pt x="525" y="315"/>
                    <a:pt x="845" y="297"/>
                    <a:pt x="845" y="297"/>
                  </a:cubicBezTo>
                  <a:close/>
                </a:path>
              </a:pathLst>
            </a:custGeom>
            <a:solidFill>
              <a:srgbClr val="6B894B"/>
            </a:solidFill>
            <a:ln>
              <a:noFill/>
            </a:ln>
            <a:effectLst/>
            <a:extLst>
              <a:ext uri="{91240B29-F687-4F45-9708-019B960494DF}">
                <a14:hiddenLine xmlns:a14="http://schemas.microsoft.com/office/drawing/2010/main" xmlns="" w="3175" cap="flat" cmpd="sng">
                  <a:solidFill>
                    <a:srgbClr val="7B3E74"/>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107" name="Freeform 28"/>
            <p:cNvSpPr>
              <a:spLocks/>
            </p:cNvSpPr>
            <p:nvPr/>
          </p:nvSpPr>
          <p:spPr bwMode="gray">
            <a:xfrm>
              <a:off x="2168" y="3046"/>
              <a:ext cx="502" cy="414"/>
            </a:xfrm>
            <a:custGeom>
              <a:avLst/>
              <a:gdLst>
                <a:gd name="T0" fmla="*/ 502 w 502"/>
                <a:gd name="T1" fmla="*/ 128 h 414"/>
                <a:gd name="T2" fmla="*/ 419 w 502"/>
                <a:gd name="T3" fmla="*/ 37 h 414"/>
                <a:gd name="T4" fmla="*/ 107 w 502"/>
                <a:gd name="T5" fmla="*/ 0 h 414"/>
                <a:gd name="T6" fmla="*/ 0 w 502"/>
                <a:gd name="T7" fmla="*/ 335 h 414"/>
                <a:gd name="T8" fmla="*/ 65 w 502"/>
                <a:gd name="T9" fmla="*/ 414 h 414"/>
                <a:gd name="T10" fmla="*/ 163 w 502"/>
                <a:gd name="T11" fmla="*/ 97 h 414"/>
                <a:gd name="T12" fmla="*/ 502 w 502"/>
                <a:gd name="T13" fmla="*/ 128 h 414"/>
              </a:gdLst>
              <a:ahLst/>
              <a:cxnLst>
                <a:cxn ang="0">
                  <a:pos x="T0" y="T1"/>
                </a:cxn>
                <a:cxn ang="0">
                  <a:pos x="T2" y="T3"/>
                </a:cxn>
                <a:cxn ang="0">
                  <a:pos x="T4" y="T5"/>
                </a:cxn>
                <a:cxn ang="0">
                  <a:pos x="T6" y="T7"/>
                </a:cxn>
                <a:cxn ang="0">
                  <a:pos x="T8" y="T9"/>
                </a:cxn>
                <a:cxn ang="0">
                  <a:pos x="T10" y="T11"/>
                </a:cxn>
                <a:cxn ang="0">
                  <a:pos x="T12" y="T13"/>
                </a:cxn>
              </a:cxnLst>
              <a:rect l="0" t="0" r="r" b="b"/>
              <a:pathLst>
                <a:path w="502" h="414">
                  <a:moveTo>
                    <a:pt x="502" y="128"/>
                  </a:moveTo>
                  <a:cubicBezTo>
                    <a:pt x="490" y="116"/>
                    <a:pt x="437" y="59"/>
                    <a:pt x="419" y="37"/>
                  </a:cubicBezTo>
                  <a:cubicBezTo>
                    <a:pt x="263" y="19"/>
                    <a:pt x="107" y="0"/>
                    <a:pt x="107" y="0"/>
                  </a:cubicBezTo>
                  <a:cubicBezTo>
                    <a:pt x="105" y="2"/>
                    <a:pt x="8" y="313"/>
                    <a:pt x="0" y="335"/>
                  </a:cubicBezTo>
                  <a:cubicBezTo>
                    <a:pt x="12" y="350"/>
                    <a:pt x="51" y="397"/>
                    <a:pt x="65" y="414"/>
                  </a:cubicBezTo>
                  <a:cubicBezTo>
                    <a:pt x="72" y="389"/>
                    <a:pt x="139" y="177"/>
                    <a:pt x="163" y="97"/>
                  </a:cubicBezTo>
                  <a:cubicBezTo>
                    <a:pt x="183" y="95"/>
                    <a:pt x="434" y="123"/>
                    <a:pt x="502" y="128"/>
                  </a:cubicBezTo>
                  <a:close/>
                </a:path>
              </a:pathLst>
            </a:custGeom>
            <a:solidFill>
              <a:srgbClr val="6B894B"/>
            </a:solidFill>
            <a:ln>
              <a:noFill/>
            </a:ln>
            <a:effectLst/>
            <a:extLst>
              <a:ext uri="{91240B29-F687-4F45-9708-019B960494DF}">
                <a14:hiddenLine xmlns:a14="http://schemas.microsoft.com/office/drawing/2010/main" xmlns="" w="317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108" name="Oval 29"/>
            <p:cNvSpPr>
              <a:spLocks noChangeArrowheads="1"/>
            </p:cNvSpPr>
            <p:nvPr/>
          </p:nvSpPr>
          <p:spPr bwMode="gray">
            <a:xfrm>
              <a:off x="2755" y="3282"/>
              <a:ext cx="725" cy="725"/>
            </a:xfrm>
            <a:prstGeom prst="ellipse">
              <a:avLst/>
            </a:prstGeom>
            <a:solidFill>
              <a:srgbClr val="496827"/>
            </a:solidFill>
            <a:ln w="57150" algn="ctr">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endParaRPr lang="ja-JP" altLang="en-US">
                <a:solidFill>
                  <a:prstClr val="black"/>
                </a:solidFill>
              </a:endParaRPr>
            </a:p>
          </p:txBody>
        </p:sp>
        <p:sp>
          <p:nvSpPr>
            <p:cNvPr id="109" name="Text Box 30"/>
            <p:cNvSpPr txBox="1">
              <a:spLocks noChangeArrowheads="1"/>
            </p:cNvSpPr>
            <p:nvPr/>
          </p:nvSpPr>
          <p:spPr bwMode="gray">
            <a:xfrm>
              <a:off x="2754" y="3472"/>
              <a:ext cx="731" cy="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0" rIns="72000" bIns="0" anchor="ctr">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lnSpc>
                  <a:spcPct val="80000"/>
                </a:lnSpc>
                <a:buClr>
                  <a:srgbClr val="C0504D"/>
                </a:buClr>
              </a:pPr>
              <a:r>
                <a:rPr lang="ja-JP" altLang="en-US" b="1" dirty="0" smtClean="0">
                  <a:solidFill>
                    <a:srgbClr val="FFFFFF"/>
                  </a:solidFill>
                  <a:latin typeface="Arial" charset="0"/>
                </a:rPr>
                <a:t>将来</a:t>
              </a:r>
              <a:endParaRPr lang="en-US" altLang="ja-JP" b="1" dirty="0" smtClean="0">
                <a:solidFill>
                  <a:srgbClr val="FFFFFF"/>
                </a:solidFill>
                <a:latin typeface="Arial" charset="0"/>
              </a:endParaRPr>
            </a:p>
            <a:p>
              <a:pPr algn="ctr">
                <a:lnSpc>
                  <a:spcPct val="80000"/>
                </a:lnSpc>
                <a:buClr>
                  <a:srgbClr val="C0504D"/>
                </a:buClr>
              </a:pPr>
              <a:r>
                <a:rPr lang="ja-JP" altLang="en-US" b="1" dirty="0">
                  <a:solidFill>
                    <a:srgbClr val="FFFFFF"/>
                  </a:solidFill>
                  <a:latin typeface="Arial" charset="0"/>
                </a:rPr>
                <a:t>推計</a:t>
              </a:r>
              <a:endParaRPr lang="en-US" altLang="ja-JP" b="1" dirty="0">
                <a:solidFill>
                  <a:srgbClr val="FFFFFF"/>
                </a:solidFill>
                <a:latin typeface="Arial" charset="0"/>
              </a:endParaRPr>
            </a:p>
          </p:txBody>
        </p:sp>
        <p:sp>
          <p:nvSpPr>
            <p:cNvPr id="110" name="Freeform 31"/>
            <p:cNvSpPr>
              <a:spLocks/>
            </p:cNvSpPr>
            <p:nvPr/>
          </p:nvSpPr>
          <p:spPr bwMode="gray">
            <a:xfrm>
              <a:off x="2346" y="1686"/>
              <a:ext cx="402" cy="500"/>
            </a:xfrm>
            <a:custGeom>
              <a:avLst/>
              <a:gdLst>
                <a:gd name="T0" fmla="*/ 0 w 402"/>
                <a:gd name="T1" fmla="*/ 68 h 500"/>
                <a:gd name="T2" fmla="*/ 89 w 402"/>
                <a:gd name="T3" fmla="*/ 0 h 500"/>
                <a:gd name="T4" fmla="*/ 401 w 402"/>
                <a:gd name="T5" fmla="*/ 113 h 500"/>
                <a:gd name="T6" fmla="*/ 384 w 402"/>
                <a:gd name="T7" fmla="*/ 419 h 500"/>
                <a:gd name="T8" fmla="*/ 284 w 402"/>
                <a:gd name="T9" fmla="*/ 500 h 500"/>
                <a:gd name="T10" fmla="*/ 299 w 402"/>
                <a:gd name="T11" fmla="*/ 170 h 500"/>
                <a:gd name="T12" fmla="*/ 0 w 402"/>
                <a:gd name="T13" fmla="*/ 68 h 500"/>
              </a:gdLst>
              <a:ahLst/>
              <a:cxnLst>
                <a:cxn ang="0">
                  <a:pos x="T0" y="T1"/>
                </a:cxn>
                <a:cxn ang="0">
                  <a:pos x="T2" y="T3"/>
                </a:cxn>
                <a:cxn ang="0">
                  <a:pos x="T4" y="T5"/>
                </a:cxn>
                <a:cxn ang="0">
                  <a:pos x="T6" y="T7"/>
                </a:cxn>
                <a:cxn ang="0">
                  <a:pos x="T8" y="T9"/>
                </a:cxn>
                <a:cxn ang="0">
                  <a:pos x="T10" y="T11"/>
                </a:cxn>
                <a:cxn ang="0">
                  <a:pos x="T12" y="T13"/>
                </a:cxn>
              </a:cxnLst>
              <a:rect l="0" t="0" r="r" b="b"/>
              <a:pathLst>
                <a:path w="402" h="500">
                  <a:moveTo>
                    <a:pt x="0" y="68"/>
                  </a:moveTo>
                  <a:cubicBezTo>
                    <a:pt x="15" y="53"/>
                    <a:pt x="71" y="9"/>
                    <a:pt x="89" y="0"/>
                  </a:cubicBezTo>
                  <a:cubicBezTo>
                    <a:pt x="108" y="6"/>
                    <a:pt x="396" y="110"/>
                    <a:pt x="401" y="113"/>
                  </a:cubicBezTo>
                  <a:cubicBezTo>
                    <a:pt x="402" y="123"/>
                    <a:pt x="386" y="396"/>
                    <a:pt x="384" y="419"/>
                  </a:cubicBezTo>
                  <a:cubicBezTo>
                    <a:pt x="368" y="430"/>
                    <a:pt x="302" y="487"/>
                    <a:pt x="284" y="500"/>
                  </a:cubicBezTo>
                  <a:cubicBezTo>
                    <a:pt x="284" y="474"/>
                    <a:pt x="299" y="253"/>
                    <a:pt x="299" y="170"/>
                  </a:cubicBezTo>
                  <a:cubicBezTo>
                    <a:pt x="280" y="162"/>
                    <a:pt x="66" y="82"/>
                    <a:pt x="0" y="68"/>
                  </a:cubicBezTo>
                  <a:close/>
                </a:path>
              </a:pathLst>
            </a:custGeom>
            <a:solidFill>
              <a:srgbClr val="528E83"/>
            </a:solidFill>
            <a:ln>
              <a:noFill/>
            </a:ln>
            <a:effectLst/>
            <a:extLst>
              <a:ext uri="{91240B29-F687-4F45-9708-019B960494DF}">
                <a14:hiddenLine xmlns:a14="http://schemas.microsoft.com/office/drawing/2010/main" xmlns="" w="3175"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endParaRPr lang="ja-JP" altLang="en-US">
                <a:solidFill>
                  <a:prstClr val="black"/>
                </a:solidFill>
              </a:endParaRPr>
            </a:p>
          </p:txBody>
        </p:sp>
        <p:sp>
          <p:nvSpPr>
            <p:cNvPr id="111" name="Oval 32"/>
            <p:cNvSpPr>
              <a:spLocks noChangeArrowheads="1"/>
            </p:cNvSpPr>
            <p:nvPr/>
          </p:nvSpPr>
          <p:spPr bwMode="gray">
            <a:xfrm>
              <a:off x="1805" y="2315"/>
              <a:ext cx="725" cy="725"/>
            </a:xfrm>
            <a:prstGeom prst="ellipse">
              <a:avLst/>
            </a:prstGeom>
            <a:solidFill>
              <a:srgbClr val="286F66"/>
            </a:solidFill>
            <a:ln w="57150" algn="ctr">
              <a:solidFill>
                <a:srgbClr val="FFFF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p>
              <a:endParaRPr lang="ja-JP" altLang="en-US">
                <a:solidFill>
                  <a:prstClr val="black"/>
                </a:solidFill>
              </a:endParaRPr>
            </a:p>
          </p:txBody>
        </p:sp>
        <p:sp>
          <p:nvSpPr>
            <p:cNvPr id="112" name="Text Box 33"/>
            <p:cNvSpPr txBox="1">
              <a:spLocks noChangeArrowheads="1"/>
            </p:cNvSpPr>
            <p:nvPr/>
          </p:nvSpPr>
          <p:spPr bwMode="gray">
            <a:xfrm>
              <a:off x="1804" y="2494"/>
              <a:ext cx="731" cy="3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0" rIns="72000" bIns="0" anchor="ctr">
              <a:spAutoFit/>
            </a:bodyP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lnSpc>
                  <a:spcPct val="80000"/>
                </a:lnSpc>
                <a:buClr>
                  <a:srgbClr val="C0504D"/>
                </a:buClr>
              </a:pPr>
              <a:r>
                <a:rPr lang="ja-JP" altLang="en-US" b="1" dirty="0" smtClean="0">
                  <a:solidFill>
                    <a:srgbClr val="FFFFFF"/>
                  </a:solidFill>
                  <a:latin typeface="Arial" charset="0"/>
                </a:rPr>
                <a:t>実行</a:t>
              </a:r>
              <a:endParaRPr lang="en-US" altLang="ja-JP" b="1" dirty="0" smtClean="0">
                <a:solidFill>
                  <a:srgbClr val="FFFFFF"/>
                </a:solidFill>
                <a:latin typeface="Arial" charset="0"/>
              </a:endParaRPr>
            </a:p>
            <a:p>
              <a:pPr algn="ctr">
                <a:lnSpc>
                  <a:spcPct val="80000"/>
                </a:lnSpc>
                <a:buClr>
                  <a:srgbClr val="C0504D"/>
                </a:buClr>
              </a:pPr>
              <a:r>
                <a:rPr lang="ja-JP" altLang="en-US" b="1" dirty="0">
                  <a:solidFill>
                    <a:srgbClr val="FFFFFF"/>
                  </a:solidFill>
                  <a:latin typeface="Arial" charset="0"/>
                </a:rPr>
                <a:t>管理</a:t>
              </a:r>
              <a:endParaRPr lang="en-US" altLang="ja-JP" b="1" dirty="0">
                <a:solidFill>
                  <a:srgbClr val="FFFFFF"/>
                </a:solidFill>
                <a:latin typeface="Arial" charset="0"/>
              </a:endParaRPr>
            </a:p>
          </p:txBody>
        </p:sp>
        <p:sp>
          <p:nvSpPr>
            <p:cNvPr id="113" name="Text Box 34"/>
            <p:cNvSpPr txBox="1">
              <a:spLocks noChangeArrowheads="1"/>
            </p:cNvSpPr>
            <p:nvPr/>
          </p:nvSpPr>
          <p:spPr bwMode="gray">
            <a:xfrm>
              <a:off x="4441" y="2659"/>
              <a:ext cx="1632" cy="6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72000" rIns="36000" bIns="0">
              <a:spAutoFit/>
            </a:bodyPr>
            <a:lstStyle>
              <a:lvl1pPr algn="l" fontAlgn="base">
                <a:defRPr kumimoji="1" sz="2400">
                  <a:solidFill>
                    <a:schemeClr val="tx1"/>
                  </a:solidFill>
                  <a:latin typeface="Times New Roman" pitchFamily="18" charset="0"/>
                  <a:ea typeface="ＭＳ Ｐゴシック" charset="-128"/>
                </a:defRPr>
              </a:lvl1pPr>
              <a:lvl2pPr marL="361950" indent="-180975" algn="l" fontAlgn="base">
                <a:defRPr kumimoji="1" sz="2400">
                  <a:solidFill>
                    <a:schemeClr val="tx1"/>
                  </a:solidFill>
                  <a:latin typeface="Times New Roman" pitchFamily="18" charset="0"/>
                  <a:ea typeface="ＭＳ Ｐゴシック" charset="-128"/>
                </a:defRPr>
              </a:lvl2pPr>
              <a:lvl3pPr marL="1150938"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10000"/>
                </a:lnSpc>
                <a:buClr>
                  <a:srgbClr val="C0504D"/>
                </a:buClr>
              </a:pPr>
              <a:r>
                <a:rPr lang="ja-JP" altLang="en-US" sz="1400" b="1" dirty="0">
                  <a:solidFill>
                    <a:srgbClr val="1F497D"/>
                  </a:solidFill>
                  <a:latin typeface="ＭＳ Ｐゴシック" charset="-128"/>
                </a:rPr>
                <a:t>取組事例の共有・施策検討</a:t>
              </a:r>
              <a:r>
                <a:rPr lang="ja-JP" altLang="en-US" sz="1400" b="1" dirty="0" smtClean="0">
                  <a:solidFill>
                    <a:srgbClr val="1F497D"/>
                  </a:solidFill>
                  <a:latin typeface="ＭＳ Ｐゴシック" charset="-128"/>
                </a:rPr>
                <a:t>支援</a:t>
              </a:r>
              <a:endParaRPr lang="en-US" altLang="ja-JP" sz="1600" dirty="0">
                <a:solidFill>
                  <a:srgbClr val="000000"/>
                </a:solidFill>
                <a:latin typeface="ＭＳ Ｐゴシック" charset="-128"/>
              </a:endParaRPr>
            </a:p>
            <a:p>
              <a:pPr lvl="1">
                <a:lnSpc>
                  <a:spcPct val="110000"/>
                </a:lnSpc>
                <a:buClr>
                  <a:srgbClr val="2D6C7B"/>
                </a:buClr>
                <a:buFont typeface="Wingdings" pitchFamily="2" charset="2"/>
                <a:buChar char="n"/>
              </a:pPr>
              <a:r>
                <a:rPr lang="ja-JP" altLang="en-US" sz="1200" dirty="0" smtClean="0">
                  <a:solidFill>
                    <a:srgbClr val="000000"/>
                  </a:solidFill>
                  <a:latin typeface="ＭＳ Ｐゴシック" charset="-128"/>
                </a:rPr>
                <a:t>現状</a:t>
              </a:r>
              <a:r>
                <a:rPr lang="ja-JP" altLang="en-US" sz="1200" dirty="0">
                  <a:solidFill>
                    <a:srgbClr val="000000"/>
                  </a:solidFill>
                  <a:latin typeface="ＭＳ Ｐゴシック" charset="-128"/>
                </a:rPr>
                <a:t>分析</a:t>
              </a:r>
              <a:r>
                <a:rPr lang="ja-JP" altLang="en-US" sz="1200" dirty="0" smtClean="0">
                  <a:solidFill>
                    <a:srgbClr val="000000"/>
                  </a:solidFill>
                  <a:latin typeface="ＭＳ Ｐゴシック" charset="-128"/>
                </a:rPr>
                <a:t>から抽出された課題、地域特性等の条件を設定して柔軟に先進的取組事例、ベストプラクティス事例等を検索・閲覧可能な機能</a:t>
              </a:r>
              <a:endParaRPr lang="en-US" altLang="ja-JP" sz="1200" dirty="0">
                <a:solidFill>
                  <a:srgbClr val="000000"/>
                </a:solidFill>
                <a:latin typeface="ＭＳ Ｐゴシック" charset="-128"/>
              </a:endParaRPr>
            </a:p>
          </p:txBody>
        </p:sp>
        <p:sp>
          <p:nvSpPr>
            <p:cNvPr id="114" name="Text Box 35"/>
            <p:cNvSpPr txBox="1">
              <a:spLocks noChangeArrowheads="1"/>
            </p:cNvSpPr>
            <p:nvPr/>
          </p:nvSpPr>
          <p:spPr bwMode="gray">
            <a:xfrm>
              <a:off x="262" y="1562"/>
              <a:ext cx="1543" cy="1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8000" tIns="0" rIns="36000" bIns="108000" anchor="b">
              <a:spAutoFit/>
            </a:bodyPr>
            <a:lstStyle>
              <a:lvl1pPr algn="l" fontAlgn="base">
                <a:defRPr kumimoji="1" sz="2400">
                  <a:solidFill>
                    <a:schemeClr val="tx1"/>
                  </a:solidFill>
                  <a:latin typeface="Times New Roman" pitchFamily="18" charset="0"/>
                  <a:ea typeface="ＭＳ Ｐゴシック" charset="-128"/>
                </a:defRPr>
              </a:lvl1pPr>
              <a:lvl2pPr marL="361950" indent="-180975" algn="l" fontAlgn="base">
                <a:defRPr kumimoji="1" sz="2400">
                  <a:solidFill>
                    <a:schemeClr val="tx1"/>
                  </a:solidFill>
                  <a:latin typeface="Times New Roman" pitchFamily="18" charset="0"/>
                  <a:ea typeface="ＭＳ Ｐゴシック" charset="-128"/>
                </a:defRPr>
              </a:lvl2pPr>
              <a:lvl3pPr marL="1150938"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10000"/>
                </a:lnSpc>
                <a:buClr>
                  <a:srgbClr val="C0504D"/>
                </a:buClr>
              </a:pPr>
              <a:r>
                <a:rPr lang="ja-JP" altLang="en-US" sz="1400" b="1" dirty="0">
                  <a:solidFill>
                    <a:srgbClr val="9BBB59">
                      <a:lumMod val="50000"/>
                    </a:srgbClr>
                  </a:solidFill>
                  <a:latin typeface="ＭＳ Ｐゴシック" charset="-128"/>
                </a:rPr>
                <a:t>介護・医療関連計画の</a:t>
              </a:r>
              <a:r>
                <a:rPr lang="ja-JP" altLang="en-US" sz="1400" b="1" dirty="0" smtClean="0">
                  <a:solidFill>
                    <a:srgbClr val="9BBB59">
                      <a:lumMod val="50000"/>
                    </a:srgbClr>
                  </a:solidFill>
                  <a:latin typeface="ＭＳ Ｐゴシック" charset="-128"/>
                </a:rPr>
                <a:t>実行</a:t>
              </a:r>
              <a:endParaRPr lang="en-US" altLang="ja-JP" sz="1400" b="1" dirty="0" smtClean="0">
                <a:solidFill>
                  <a:srgbClr val="9BBB59">
                    <a:lumMod val="50000"/>
                  </a:srgbClr>
                </a:solidFill>
                <a:latin typeface="ＭＳ Ｐゴシック" charset="-128"/>
              </a:endParaRPr>
            </a:p>
            <a:p>
              <a:pPr>
                <a:lnSpc>
                  <a:spcPct val="110000"/>
                </a:lnSpc>
                <a:buClr>
                  <a:srgbClr val="C0504D"/>
                </a:buClr>
              </a:pPr>
              <a:r>
                <a:rPr lang="ja-JP" altLang="en-US" sz="1400" b="1" dirty="0" smtClean="0">
                  <a:solidFill>
                    <a:srgbClr val="9BBB59">
                      <a:lumMod val="50000"/>
                    </a:srgbClr>
                  </a:solidFill>
                  <a:latin typeface="ＭＳ Ｐゴシック" charset="-128"/>
                </a:rPr>
                <a:t>管理支援</a:t>
              </a:r>
              <a:endParaRPr lang="en-US" altLang="ja-JP" sz="1400" b="1" dirty="0" smtClean="0">
                <a:solidFill>
                  <a:srgbClr val="9BBB59">
                    <a:lumMod val="50000"/>
                  </a:srgbClr>
                </a:solidFill>
                <a:latin typeface="ＭＳ Ｐゴシック" charset="-128"/>
              </a:endParaRPr>
            </a:p>
            <a:p>
              <a:pPr lvl="1">
                <a:lnSpc>
                  <a:spcPct val="110000"/>
                </a:lnSpc>
                <a:buClr>
                  <a:srgbClr val="286F66"/>
                </a:buClr>
                <a:buFont typeface="Wingdings" pitchFamily="2" charset="2"/>
                <a:buChar char="n"/>
              </a:pPr>
              <a:r>
                <a:rPr lang="ja-JP" altLang="en-US" sz="1200" dirty="0" smtClean="0">
                  <a:solidFill>
                    <a:srgbClr val="000000"/>
                  </a:solidFill>
                  <a:latin typeface="ＭＳ Ｐゴシック" charset="-128"/>
                </a:rPr>
                <a:t>介護・医療関連計画における将来推計結果、定量目標値等（計画値）の登録機能</a:t>
              </a:r>
              <a:endParaRPr lang="en-US" altLang="ja-JP" sz="1200" dirty="0" smtClean="0">
                <a:solidFill>
                  <a:srgbClr val="000000"/>
                </a:solidFill>
                <a:latin typeface="ＭＳ Ｐゴシック" charset="-128"/>
              </a:endParaRPr>
            </a:p>
            <a:p>
              <a:pPr lvl="1">
                <a:lnSpc>
                  <a:spcPct val="110000"/>
                </a:lnSpc>
                <a:buClr>
                  <a:srgbClr val="286F66"/>
                </a:buClr>
                <a:buFont typeface="Wingdings" pitchFamily="2" charset="2"/>
                <a:buChar char="n"/>
              </a:pPr>
              <a:r>
                <a:rPr lang="ja-JP" altLang="en-US" sz="1200" dirty="0" smtClean="0">
                  <a:solidFill>
                    <a:srgbClr val="000000"/>
                  </a:solidFill>
                  <a:latin typeface="ＭＳ Ｐゴシック" charset="-128"/>
                </a:rPr>
                <a:t>計画値と実績値の乖離状況の管理、地域間比較等の分析機能</a:t>
              </a:r>
              <a:endParaRPr lang="en-US" altLang="ja-JP" sz="1200" dirty="0">
                <a:solidFill>
                  <a:srgbClr val="000000"/>
                </a:solidFill>
                <a:latin typeface="ＭＳ Ｐゴシック" charset="-128"/>
              </a:endParaRPr>
            </a:p>
          </p:txBody>
        </p:sp>
        <p:sp>
          <p:nvSpPr>
            <p:cNvPr id="115" name="Text Box 36"/>
            <p:cNvSpPr txBox="1">
              <a:spLocks noChangeArrowheads="1"/>
            </p:cNvSpPr>
            <p:nvPr/>
          </p:nvSpPr>
          <p:spPr bwMode="gray">
            <a:xfrm>
              <a:off x="4180" y="1037"/>
              <a:ext cx="1893" cy="1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72000" rIns="36000" bIns="0">
              <a:spAutoFit/>
            </a:bodyPr>
            <a:lstStyle>
              <a:lvl1pPr algn="l" fontAlgn="base">
                <a:defRPr kumimoji="1" sz="2400">
                  <a:solidFill>
                    <a:schemeClr val="tx1"/>
                  </a:solidFill>
                  <a:latin typeface="Times New Roman" pitchFamily="18" charset="0"/>
                  <a:ea typeface="ＭＳ Ｐゴシック" charset="-128"/>
                </a:defRPr>
              </a:lvl1pPr>
              <a:lvl2pPr marL="361950" indent="-180975" algn="l" fontAlgn="base">
                <a:defRPr kumimoji="1" sz="2400">
                  <a:solidFill>
                    <a:schemeClr val="tx1"/>
                  </a:solidFill>
                  <a:latin typeface="Times New Roman" pitchFamily="18" charset="0"/>
                  <a:ea typeface="ＭＳ Ｐゴシック" charset="-128"/>
                </a:defRPr>
              </a:lvl2pPr>
              <a:lvl3pPr marL="1150938"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10000"/>
                </a:lnSpc>
                <a:buClr>
                  <a:srgbClr val="C0504D"/>
                </a:buClr>
              </a:pPr>
              <a:r>
                <a:rPr lang="ja-JP" altLang="en-US" sz="1400" b="1" dirty="0">
                  <a:solidFill>
                    <a:srgbClr val="1F497D"/>
                  </a:solidFill>
                  <a:latin typeface="ＭＳ Ｐゴシック" charset="-128"/>
                </a:rPr>
                <a:t>介護・医療の現状分析・課題抽出支援</a:t>
              </a:r>
              <a:endParaRPr lang="en-US" altLang="ja-JP" sz="1400" b="1" dirty="0" smtClean="0">
                <a:solidFill>
                  <a:srgbClr val="1F497D"/>
                </a:solidFill>
                <a:latin typeface="ＭＳ Ｐゴシック" charset="-128"/>
              </a:endParaRPr>
            </a:p>
            <a:p>
              <a:pPr lvl="1">
                <a:lnSpc>
                  <a:spcPct val="110000"/>
                </a:lnSpc>
                <a:buClr>
                  <a:srgbClr val="3E5E84"/>
                </a:buClr>
                <a:buFont typeface="Wingdings" pitchFamily="2" charset="2"/>
                <a:buChar char="n"/>
              </a:pPr>
              <a:r>
                <a:rPr lang="ja-JP" altLang="en-US" sz="1200" dirty="0" smtClean="0">
                  <a:solidFill>
                    <a:srgbClr val="000000"/>
                  </a:solidFill>
                  <a:latin typeface="ＭＳ Ｐゴシック" charset="-128"/>
                </a:rPr>
                <a:t>公的統計及びレセプト情報等から現状分析・課題抽出に有効な指標群を随時自動的に算出・提供する機能</a:t>
              </a:r>
              <a:endParaRPr lang="en-US" altLang="ja-JP" sz="1200" dirty="0" smtClean="0">
                <a:solidFill>
                  <a:srgbClr val="000000"/>
                </a:solidFill>
                <a:latin typeface="ＭＳ Ｐゴシック" charset="-128"/>
              </a:endParaRPr>
            </a:p>
            <a:p>
              <a:pPr lvl="1">
                <a:lnSpc>
                  <a:spcPct val="110000"/>
                </a:lnSpc>
                <a:buClr>
                  <a:srgbClr val="3E5E84"/>
                </a:buClr>
                <a:buFont typeface="Wingdings" pitchFamily="2" charset="2"/>
                <a:buChar char="n"/>
              </a:pPr>
              <a:r>
                <a:rPr lang="ja-JP" altLang="en-US" sz="1200" dirty="0" smtClean="0">
                  <a:solidFill>
                    <a:srgbClr val="000000"/>
                  </a:solidFill>
                  <a:latin typeface="ＭＳ Ｐゴシック" charset="-128"/>
                </a:rPr>
                <a:t>提供される指標群の解釈・課題抽出のポイント等の助言機能</a:t>
              </a:r>
              <a:endParaRPr lang="en-US" altLang="ja-JP" sz="1200" dirty="0" smtClean="0">
                <a:solidFill>
                  <a:srgbClr val="000000"/>
                </a:solidFill>
                <a:latin typeface="ＭＳ Ｐゴシック" charset="-128"/>
              </a:endParaRPr>
            </a:p>
            <a:p>
              <a:pPr lvl="1">
                <a:lnSpc>
                  <a:spcPct val="110000"/>
                </a:lnSpc>
                <a:buClr>
                  <a:srgbClr val="3E5E84"/>
                </a:buClr>
                <a:buFont typeface="Wingdings" pitchFamily="2" charset="2"/>
                <a:buChar char="n"/>
              </a:pPr>
              <a:r>
                <a:rPr lang="ja-JP" altLang="en-US" sz="1200" dirty="0" smtClean="0">
                  <a:latin typeface="ＭＳ Ｐゴシック" charset="-128"/>
                </a:rPr>
                <a:t>日常よく活用する指標群等を保存しておく機能</a:t>
              </a:r>
              <a:endParaRPr lang="en-US" altLang="ja-JP" sz="1200" dirty="0" smtClean="0">
                <a:latin typeface="ＭＳ Ｐゴシック" charset="-128"/>
              </a:endParaRPr>
            </a:p>
            <a:p>
              <a:pPr lvl="1">
                <a:lnSpc>
                  <a:spcPct val="110000"/>
                </a:lnSpc>
                <a:buClr>
                  <a:srgbClr val="3E5E84"/>
                </a:buClr>
                <a:buFont typeface="Wingdings" pitchFamily="2" charset="2"/>
                <a:buChar char="n"/>
              </a:pPr>
              <a:r>
                <a:rPr lang="ja-JP" altLang="en-US" sz="1200" dirty="0" smtClean="0">
                  <a:solidFill>
                    <a:srgbClr val="000000"/>
                  </a:solidFill>
                  <a:latin typeface="ＭＳ Ｐゴシック" charset="-128"/>
                </a:rPr>
                <a:t>介護サービス事業所、医療機関等の地域資源の位置情報・基本情報の提供機能</a:t>
              </a:r>
              <a:endParaRPr lang="en-US" altLang="ja-JP" sz="1200" dirty="0" smtClean="0">
                <a:solidFill>
                  <a:srgbClr val="000000"/>
                </a:solidFill>
                <a:latin typeface="ＭＳ Ｐゴシック" charset="-128"/>
              </a:endParaRPr>
            </a:p>
            <a:p>
              <a:pPr lvl="1">
                <a:lnSpc>
                  <a:spcPct val="110000"/>
                </a:lnSpc>
                <a:buClr>
                  <a:srgbClr val="3E5E84"/>
                </a:buClr>
                <a:buFont typeface="Wingdings" pitchFamily="2" charset="2"/>
                <a:buChar char="n"/>
              </a:pPr>
              <a:r>
                <a:rPr lang="ja-JP" altLang="en-US" sz="1200" dirty="0" smtClean="0">
                  <a:solidFill>
                    <a:srgbClr val="000000"/>
                  </a:solidFill>
                  <a:latin typeface="ＭＳ Ｐゴシック" charset="-128"/>
                </a:rPr>
                <a:t>提供される情報を</a:t>
              </a:r>
              <a:r>
                <a:rPr lang="en-US" altLang="ja-JP" sz="1200" dirty="0" smtClean="0">
                  <a:solidFill>
                    <a:srgbClr val="000000"/>
                  </a:solidFill>
                  <a:latin typeface="ＭＳ Ｐゴシック" charset="-128"/>
                </a:rPr>
                <a:t>GIS</a:t>
              </a:r>
              <a:r>
                <a:rPr lang="ja-JP" altLang="en-US" sz="1200" dirty="0" smtClean="0">
                  <a:solidFill>
                    <a:srgbClr val="000000"/>
                  </a:solidFill>
                  <a:latin typeface="ＭＳ Ｐゴシック" charset="-128"/>
                </a:rPr>
                <a:t>・グラフ等によって直感的に分析可能な機能</a:t>
              </a:r>
              <a:endParaRPr lang="en-US" altLang="ja-JP" sz="1200" dirty="0" smtClean="0">
                <a:solidFill>
                  <a:srgbClr val="000000"/>
                </a:solidFill>
                <a:latin typeface="ＭＳ Ｐゴシック" charset="-128"/>
              </a:endParaRPr>
            </a:p>
          </p:txBody>
        </p:sp>
        <p:sp>
          <p:nvSpPr>
            <p:cNvPr id="116" name="Text Box 37"/>
            <p:cNvSpPr txBox="1">
              <a:spLocks noChangeArrowheads="1"/>
            </p:cNvSpPr>
            <p:nvPr/>
          </p:nvSpPr>
          <p:spPr bwMode="gray">
            <a:xfrm>
              <a:off x="262" y="2832"/>
              <a:ext cx="1906" cy="10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8000" tIns="0" rIns="36000" bIns="108000" anchor="b">
              <a:spAutoFit/>
            </a:bodyPr>
            <a:lstStyle>
              <a:lvl1pPr algn="l" fontAlgn="base">
                <a:defRPr kumimoji="1" sz="2400">
                  <a:solidFill>
                    <a:schemeClr val="tx1"/>
                  </a:solidFill>
                  <a:latin typeface="Times New Roman" pitchFamily="18" charset="0"/>
                  <a:ea typeface="ＭＳ Ｐゴシック" charset="-128"/>
                </a:defRPr>
              </a:lvl1pPr>
              <a:lvl2pPr marL="361950" indent="-180975" algn="l" fontAlgn="base">
                <a:defRPr kumimoji="1" sz="2400">
                  <a:solidFill>
                    <a:schemeClr val="tx1"/>
                  </a:solidFill>
                  <a:latin typeface="Times New Roman" pitchFamily="18" charset="0"/>
                  <a:ea typeface="ＭＳ Ｐゴシック" charset="-128"/>
                </a:defRPr>
              </a:lvl2pPr>
              <a:lvl3pPr marL="1150938"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10000"/>
                </a:lnSpc>
                <a:buClr>
                  <a:srgbClr val="C0504D"/>
                </a:buClr>
              </a:pPr>
              <a:r>
                <a:rPr lang="ja-JP" altLang="en-US" sz="1400" b="1" dirty="0">
                  <a:solidFill>
                    <a:srgbClr val="9BBB59">
                      <a:lumMod val="50000"/>
                    </a:srgbClr>
                  </a:solidFill>
                  <a:latin typeface="ＭＳ Ｐゴシック" charset="-128"/>
                </a:rPr>
                <a:t>介護サービス見込み量等</a:t>
              </a:r>
              <a:r>
                <a:rPr lang="ja-JP" altLang="en-US" sz="1400" b="1" dirty="0" smtClean="0">
                  <a:solidFill>
                    <a:srgbClr val="9BBB59">
                      <a:lumMod val="50000"/>
                    </a:srgbClr>
                  </a:solidFill>
                  <a:latin typeface="ＭＳ Ｐゴシック" charset="-128"/>
                </a:rPr>
                <a:t>の</a:t>
              </a:r>
              <a:endParaRPr lang="en-US" altLang="ja-JP" sz="1400" b="1" dirty="0" smtClean="0">
                <a:solidFill>
                  <a:srgbClr val="9BBB59">
                    <a:lumMod val="50000"/>
                  </a:srgbClr>
                </a:solidFill>
                <a:latin typeface="ＭＳ Ｐゴシック" charset="-128"/>
              </a:endParaRPr>
            </a:p>
            <a:p>
              <a:pPr>
                <a:lnSpc>
                  <a:spcPct val="110000"/>
                </a:lnSpc>
                <a:buClr>
                  <a:srgbClr val="C0504D"/>
                </a:buClr>
              </a:pPr>
              <a:r>
                <a:rPr lang="ja-JP" altLang="en-US" sz="1400" b="1" dirty="0" smtClean="0">
                  <a:solidFill>
                    <a:srgbClr val="9BBB59">
                      <a:lumMod val="50000"/>
                    </a:srgbClr>
                  </a:solidFill>
                  <a:latin typeface="ＭＳ Ｐゴシック" charset="-128"/>
                </a:rPr>
                <a:t>将来推計支援（</a:t>
              </a:r>
              <a:r>
                <a:rPr lang="en-US" altLang="ja-JP" sz="1400" b="1" dirty="0" smtClean="0">
                  <a:solidFill>
                    <a:srgbClr val="9BBB59">
                      <a:lumMod val="50000"/>
                    </a:srgbClr>
                  </a:solidFill>
                  <a:latin typeface="ＭＳ Ｐゴシック" charset="-128"/>
                </a:rPr>
                <a:t>7</a:t>
              </a:r>
              <a:r>
                <a:rPr lang="ja-JP" altLang="en-US" sz="1400" b="1" dirty="0" smtClean="0">
                  <a:solidFill>
                    <a:srgbClr val="9BBB59">
                      <a:lumMod val="50000"/>
                    </a:srgbClr>
                  </a:solidFill>
                  <a:latin typeface="ＭＳ Ｐゴシック" charset="-128"/>
                </a:rPr>
                <a:t>期）</a:t>
              </a:r>
              <a:endParaRPr lang="en-US" altLang="ja-JP" sz="1400" b="1" dirty="0">
                <a:solidFill>
                  <a:srgbClr val="9BBB59">
                    <a:lumMod val="50000"/>
                  </a:srgbClr>
                </a:solidFill>
                <a:latin typeface="ＭＳ Ｐゴシック" charset="-128"/>
              </a:endParaRPr>
            </a:p>
            <a:p>
              <a:pPr lvl="1">
                <a:lnSpc>
                  <a:spcPct val="110000"/>
                </a:lnSpc>
                <a:buClr>
                  <a:srgbClr val="496827"/>
                </a:buClr>
                <a:buFont typeface="Wingdings" pitchFamily="2" charset="2"/>
                <a:buChar char="n"/>
              </a:pPr>
              <a:r>
                <a:rPr lang="ja-JP" altLang="en-US" sz="1200" dirty="0" smtClean="0">
                  <a:solidFill>
                    <a:srgbClr val="000000"/>
                  </a:solidFill>
                  <a:latin typeface="ＭＳ Ｐゴシック" charset="-128"/>
                </a:rPr>
                <a:t>介護サービス見込み量、介護保険料等の将来推計機能</a:t>
              </a:r>
              <a:endParaRPr lang="en-US" altLang="ja-JP" sz="1200" dirty="0">
                <a:solidFill>
                  <a:srgbClr val="000000"/>
                </a:solidFill>
                <a:latin typeface="ＭＳ Ｐゴシック" charset="-128"/>
              </a:endParaRPr>
            </a:p>
            <a:p>
              <a:pPr lvl="1">
                <a:lnSpc>
                  <a:spcPct val="110000"/>
                </a:lnSpc>
                <a:buClr>
                  <a:srgbClr val="496827"/>
                </a:buClr>
                <a:buFont typeface="Wingdings" pitchFamily="2" charset="2"/>
                <a:buChar char="n"/>
              </a:pPr>
              <a:r>
                <a:rPr lang="ja-JP" altLang="en-US" sz="1200" dirty="0">
                  <a:solidFill>
                    <a:srgbClr val="000000"/>
                  </a:solidFill>
                  <a:latin typeface="ＭＳ Ｐゴシック" charset="-128"/>
                </a:rPr>
                <a:t>将来</a:t>
              </a:r>
              <a:r>
                <a:rPr lang="ja-JP" altLang="en-US" sz="1200" dirty="0" smtClean="0">
                  <a:solidFill>
                    <a:srgbClr val="000000"/>
                  </a:solidFill>
                  <a:latin typeface="ＭＳ Ｐゴシック" charset="-128"/>
                </a:rPr>
                <a:t>推計の考え方、適切に推計するための留意点等の助言機能</a:t>
              </a:r>
              <a:endParaRPr lang="en-US" altLang="ja-JP" sz="1200" dirty="0" smtClean="0">
                <a:solidFill>
                  <a:srgbClr val="000000"/>
                </a:solidFill>
                <a:latin typeface="ＭＳ Ｐゴシック" charset="-128"/>
              </a:endParaRPr>
            </a:p>
            <a:p>
              <a:pPr lvl="1">
                <a:lnSpc>
                  <a:spcPct val="110000"/>
                </a:lnSpc>
                <a:buClr>
                  <a:srgbClr val="496827"/>
                </a:buClr>
                <a:buFont typeface="Wingdings" pitchFamily="2" charset="2"/>
                <a:buChar char="n"/>
              </a:pPr>
              <a:r>
                <a:rPr lang="ja-JP" altLang="en-US" sz="1200" dirty="0" smtClean="0">
                  <a:solidFill>
                    <a:srgbClr val="000000"/>
                  </a:solidFill>
                  <a:latin typeface="ＭＳ Ｐゴシック" charset="-128"/>
                </a:rPr>
                <a:t>国・都道府県による</a:t>
              </a:r>
              <a:r>
                <a:rPr lang="ja-JP" altLang="en-US" sz="1200" dirty="0">
                  <a:solidFill>
                    <a:srgbClr val="000000"/>
                  </a:solidFill>
                  <a:latin typeface="ＭＳ Ｐゴシック" charset="-128"/>
                </a:rPr>
                <a:t>市町村</a:t>
              </a:r>
              <a:r>
                <a:rPr lang="ja-JP" altLang="en-US" sz="1200" dirty="0" smtClean="0">
                  <a:solidFill>
                    <a:srgbClr val="000000"/>
                  </a:solidFill>
                  <a:latin typeface="ＭＳ Ｐゴシック" charset="-128"/>
                </a:rPr>
                <a:t>別将来推計結果の集計・分析機能</a:t>
              </a:r>
              <a:endParaRPr lang="en-US" altLang="ja-JP" sz="1200" dirty="0">
                <a:solidFill>
                  <a:srgbClr val="000000"/>
                </a:solidFill>
                <a:latin typeface="ＭＳ Ｐゴシック" charset="-128"/>
              </a:endParaRPr>
            </a:p>
          </p:txBody>
        </p:sp>
      </p:grpSp>
      <p:cxnSp>
        <p:nvCxnSpPr>
          <p:cNvPr id="3" name="直線コネクタ 2"/>
          <p:cNvCxnSpPr>
            <a:stCxn id="86" idx="0"/>
          </p:cNvCxnSpPr>
          <p:nvPr/>
        </p:nvCxnSpPr>
        <p:spPr>
          <a:xfrm flipH="1">
            <a:off x="5097018" y="1340772"/>
            <a:ext cx="443348" cy="5212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スライド番号プレースホルダー 3"/>
          <p:cNvSpPr>
            <a:spLocks noGrp="1"/>
          </p:cNvSpPr>
          <p:nvPr>
            <p:ph type="sldNum" sz="quarter" idx="12"/>
          </p:nvPr>
        </p:nvSpPr>
        <p:spPr>
          <a:xfrm>
            <a:off x="7594600" y="6492992"/>
            <a:ext cx="2311400" cy="365125"/>
          </a:xfrm>
        </p:spPr>
        <p:txBody>
          <a:bodyPr/>
          <a:lstStyle/>
          <a:p>
            <a:fld id="{D2D8002D-B5B0-4BAC-B1F6-782DDCCE6D9C}" type="slidenum">
              <a:rPr lang="ja-JP" altLang="en-US" smtClean="0">
                <a:solidFill>
                  <a:prstClr val="black">
                    <a:tint val="75000"/>
                  </a:prstClr>
                </a:solidFill>
              </a:rPr>
              <a:pPr/>
              <a:t>59</a:t>
            </a:fld>
            <a:endParaRPr lang="ja-JP" altLang="en-US" dirty="0">
              <a:solidFill>
                <a:prstClr val="black">
                  <a:tint val="75000"/>
                </a:prstClr>
              </a:solidFill>
            </a:endParaRPr>
          </a:p>
        </p:txBody>
      </p:sp>
    </p:spTree>
    <p:extLst>
      <p:ext uri="{BB962C8B-B14F-4D97-AF65-F5344CB8AC3E}">
        <p14:creationId xmlns:p14="http://schemas.microsoft.com/office/powerpoint/2010/main" xmlns="" val="29365554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484" y="-27383"/>
            <a:ext cx="9906000" cy="5353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ctr"/>
          <a:lstStyle/>
          <a:p>
            <a:pPr algn="ctr"/>
            <a:r>
              <a:rPr lang="ja-JP" altLang="en-US" sz="2000" b="1" dirty="0" smtClean="0">
                <a:solidFill>
                  <a:prstClr val="white"/>
                </a:solidFill>
                <a:latin typeface="HG丸ｺﾞｼｯｸM-PRO" pitchFamily="50" charset="-128"/>
                <a:ea typeface="HG丸ｺﾞｼｯｸM-PRO" pitchFamily="50" charset="-128"/>
              </a:rPr>
              <a:t>地域包括ケア「見える化」システムの開発スケジュール</a:t>
            </a:r>
            <a:endParaRPr lang="en-US" altLang="ja-JP" sz="2000" b="1" dirty="0" smtClean="0">
              <a:solidFill>
                <a:prstClr val="white"/>
              </a:solidFill>
              <a:latin typeface="HG丸ｺﾞｼｯｸM-PRO" pitchFamily="50" charset="-128"/>
              <a:ea typeface="HG丸ｺﾞｼｯｸM-PRO" pitchFamily="50" charset="-128"/>
            </a:endParaRPr>
          </a:p>
        </p:txBody>
      </p:sp>
      <p:sp>
        <p:nvSpPr>
          <p:cNvPr id="29" name="テキスト ボックス 136"/>
          <p:cNvSpPr txBox="1">
            <a:spLocks noChangeArrowheads="1"/>
          </p:cNvSpPr>
          <p:nvPr/>
        </p:nvSpPr>
        <p:spPr bwMode="auto">
          <a:xfrm>
            <a:off x="78015" y="535980"/>
            <a:ext cx="9711529" cy="523220"/>
          </a:xfrm>
          <a:prstGeom prst="rect">
            <a:avLst/>
          </a:prstGeom>
          <a:solidFill>
            <a:srgbClr val="C0504D">
              <a:lumMod val="20000"/>
              <a:lumOff val="80000"/>
            </a:srgbClr>
          </a:solidFill>
          <a:ln w="9525" cmpd="thickThin">
            <a:solidFill>
              <a:srgbClr val="1F497D"/>
            </a:solidFill>
            <a:miter lim="800000"/>
            <a:headEnd/>
            <a:tailEnd/>
          </a:ln>
          <a:effectLst>
            <a:outerShdw blurRad="50800" dist="38100" dir="2700000" algn="tl" rotWithShape="0">
              <a:prstClr val="black">
                <a:alpha val="40000"/>
              </a:prstClr>
            </a:outerShdw>
          </a:effectLst>
          <a:extLst/>
        </p:spPr>
        <p:txBody>
          <a:bodyPr wrap="square">
            <a:spAutoFit/>
          </a:bodyPr>
          <a:lstStyle>
            <a:lvl1pPr marL="179388" indent="-179388"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285750" indent="-285750" fontAlgn="b">
              <a:spcBef>
                <a:spcPct val="0"/>
              </a:spcBef>
              <a:spcAft>
                <a:spcPct val="0"/>
              </a:spcAft>
              <a:buFont typeface="Wingdings" pitchFamily="2" charset="2"/>
              <a:buChar char="l"/>
              <a:defRPr/>
            </a:pPr>
            <a:r>
              <a:rPr lang="ja-JP" altLang="en-US" sz="1400" b="1" kern="0" dirty="0" smtClean="0">
                <a:solidFill>
                  <a:prstClr val="black"/>
                </a:solidFill>
                <a:latin typeface="ＭＳ Ｐゴシック"/>
              </a:rPr>
              <a:t>平成</a:t>
            </a:r>
            <a:r>
              <a:rPr lang="en-US" altLang="ja-JP" sz="1400" b="1" kern="0" dirty="0" smtClean="0">
                <a:solidFill>
                  <a:prstClr val="black"/>
                </a:solidFill>
                <a:latin typeface="ＭＳ Ｐゴシック"/>
              </a:rPr>
              <a:t>27</a:t>
            </a:r>
            <a:r>
              <a:rPr lang="ja-JP" altLang="en-US" sz="1400" b="1" kern="0" dirty="0" smtClean="0">
                <a:solidFill>
                  <a:prstClr val="black"/>
                </a:solidFill>
                <a:latin typeface="ＭＳ Ｐゴシック"/>
              </a:rPr>
              <a:t>年</a:t>
            </a:r>
            <a:r>
              <a:rPr lang="ja-JP" altLang="en-US" sz="1400" b="1" kern="0" dirty="0">
                <a:solidFill>
                  <a:prstClr val="black"/>
                </a:solidFill>
                <a:latin typeface="ＭＳ Ｐゴシック"/>
              </a:rPr>
              <a:t>夏</a:t>
            </a:r>
            <a:r>
              <a:rPr lang="ja-JP" altLang="en-US" sz="1400" b="1" kern="0" dirty="0" smtClean="0">
                <a:solidFill>
                  <a:prstClr val="black"/>
                </a:solidFill>
                <a:latin typeface="ＭＳ Ｐゴシック"/>
              </a:rPr>
              <a:t>に</a:t>
            </a:r>
            <a:r>
              <a:rPr lang="en-US" altLang="ja-JP" sz="1400" b="1" kern="0" dirty="0" smtClean="0">
                <a:solidFill>
                  <a:prstClr val="black"/>
                </a:solidFill>
                <a:latin typeface="ＭＳ Ｐゴシック"/>
              </a:rPr>
              <a:t>1</a:t>
            </a:r>
            <a:r>
              <a:rPr lang="ja-JP" altLang="en-US" sz="1400" b="1" kern="0" dirty="0" smtClean="0">
                <a:solidFill>
                  <a:prstClr val="black"/>
                </a:solidFill>
                <a:latin typeface="ＭＳ Ｐゴシック"/>
              </a:rPr>
              <a:t>次リリースした後も、</a:t>
            </a:r>
            <a:r>
              <a:rPr lang="ja-JP" altLang="en-US" sz="1400" b="1" kern="0" dirty="0">
                <a:solidFill>
                  <a:prstClr val="black"/>
                </a:solidFill>
                <a:latin typeface="ＭＳ Ｐゴシック"/>
              </a:rPr>
              <a:t>継続的に情報の充実・機能強化を行う。</a:t>
            </a:r>
            <a:endParaRPr lang="en-US" altLang="ja-JP" sz="1400" b="1" kern="0" dirty="0">
              <a:solidFill>
                <a:prstClr val="black"/>
              </a:solidFill>
              <a:latin typeface="ＭＳ Ｐゴシック"/>
            </a:endParaRPr>
          </a:p>
          <a:p>
            <a:pPr marL="285750" indent="-285750" fontAlgn="b">
              <a:spcBef>
                <a:spcPct val="0"/>
              </a:spcBef>
              <a:spcAft>
                <a:spcPct val="0"/>
              </a:spcAft>
              <a:buFont typeface="Wingdings" pitchFamily="2" charset="2"/>
              <a:buChar char="l"/>
              <a:defRPr/>
            </a:pPr>
            <a:r>
              <a:rPr lang="en-US" altLang="ja-JP" sz="1400" b="1" kern="0" dirty="0">
                <a:solidFill>
                  <a:prstClr val="black"/>
                </a:solidFill>
                <a:latin typeface="ＭＳ Ｐゴシック"/>
              </a:rPr>
              <a:t>1</a:t>
            </a:r>
            <a:r>
              <a:rPr lang="ja-JP" altLang="en-US" sz="1400" b="1" kern="0" dirty="0">
                <a:solidFill>
                  <a:prstClr val="black"/>
                </a:solidFill>
                <a:latin typeface="ＭＳ Ｐゴシック"/>
              </a:rPr>
              <a:t>次リリースは</a:t>
            </a:r>
            <a:r>
              <a:rPr lang="ja-JP" altLang="en-US" sz="1400" b="1" kern="0" dirty="0" smtClean="0">
                <a:solidFill>
                  <a:prstClr val="black"/>
                </a:solidFill>
                <a:latin typeface="ＭＳ Ｐゴシック"/>
              </a:rPr>
              <a:t>、</a:t>
            </a:r>
            <a:r>
              <a:rPr lang="en-US" altLang="ja-JP" sz="1400" b="1" kern="0">
                <a:solidFill>
                  <a:prstClr val="black"/>
                </a:solidFill>
                <a:latin typeface="ＭＳ Ｐゴシック"/>
              </a:rPr>
              <a:t>3</a:t>
            </a:r>
            <a:r>
              <a:rPr lang="ja-JP" altLang="en-US" sz="1400" b="1" kern="0" smtClean="0">
                <a:solidFill>
                  <a:prstClr val="black"/>
                </a:solidFill>
                <a:latin typeface="ＭＳ Ｐゴシック"/>
              </a:rPr>
              <a:t>段階</a:t>
            </a:r>
            <a:r>
              <a:rPr lang="ja-JP" altLang="en-US" sz="1400" b="1" kern="0" dirty="0">
                <a:solidFill>
                  <a:prstClr val="black"/>
                </a:solidFill>
                <a:latin typeface="ＭＳ Ｐゴシック"/>
              </a:rPr>
              <a:t>に分けてリリースする予定であり、「現状分析」と「施策検討」の機能を優先する。</a:t>
            </a:r>
            <a:endParaRPr lang="en-US" altLang="ja-JP" sz="1400" b="1" kern="0" dirty="0">
              <a:solidFill>
                <a:prstClr val="black"/>
              </a:solidFill>
              <a:latin typeface="ＭＳ Ｐゴシック"/>
            </a:endParaRPr>
          </a:p>
        </p:txBody>
      </p:sp>
      <p:graphicFrame>
        <p:nvGraphicFramePr>
          <p:cNvPr id="4" name="表 3"/>
          <p:cNvGraphicFramePr>
            <a:graphicFrameLocks noGrp="1"/>
          </p:cNvGraphicFramePr>
          <p:nvPr>
            <p:extLst>
              <p:ext uri="{D42A27DB-BD31-4B8C-83A1-F6EECF244321}">
                <p14:modId xmlns:p14="http://schemas.microsoft.com/office/powerpoint/2010/main" xmlns="" val="4112401483"/>
              </p:ext>
            </p:extLst>
          </p:nvPr>
        </p:nvGraphicFramePr>
        <p:xfrm>
          <a:off x="421709" y="1124744"/>
          <a:ext cx="9211811" cy="1595364"/>
        </p:xfrm>
        <a:graphic>
          <a:graphicData uri="http://schemas.openxmlformats.org/drawingml/2006/table">
            <a:tbl>
              <a:tblPr firstRow="1" bandRow="1">
                <a:tableStyleId>{B301B821-A1FF-4177-AEE7-76D212191A09}</a:tableStyleId>
              </a:tblPr>
              <a:tblGrid>
                <a:gridCol w="1383360"/>
                <a:gridCol w="695226"/>
                <a:gridCol w="695226"/>
                <a:gridCol w="695226"/>
                <a:gridCol w="695226"/>
                <a:gridCol w="695226"/>
                <a:gridCol w="695226"/>
                <a:gridCol w="695226"/>
                <a:gridCol w="695226"/>
                <a:gridCol w="695226"/>
                <a:gridCol w="695226"/>
                <a:gridCol w="876191"/>
              </a:tblGrid>
              <a:tr h="230042">
                <a:tc rowSpan="2">
                  <a:txBody>
                    <a:bodyPr/>
                    <a:lstStyle/>
                    <a:p>
                      <a:pPr algn="ctr"/>
                      <a:endParaRPr kumimoji="1" lang="ja-JP" altLang="en-US" sz="1200" dirty="0">
                        <a:solidFill>
                          <a:srgbClr val="FFFFFF"/>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gridSpan="2">
                  <a:txBody>
                    <a:bodyPr/>
                    <a:lstStyle/>
                    <a:p>
                      <a:pPr algn="ctr"/>
                      <a:r>
                        <a:rPr kumimoji="1" lang="ja-JP" altLang="en-US" sz="1000" dirty="0" smtClean="0">
                          <a:solidFill>
                            <a:srgbClr val="FFFFFF"/>
                          </a:solidFill>
                          <a:latin typeface="+mn-ea"/>
                          <a:ea typeface="+mn-ea"/>
                        </a:rPr>
                        <a:t>平成</a:t>
                      </a:r>
                      <a:r>
                        <a:rPr kumimoji="1" lang="en-US" altLang="ja-JP" sz="1000" dirty="0" smtClean="0">
                          <a:solidFill>
                            <a:srgbClr val="FFFFFF"/>
                          </a:solidFill>
                          <a:latin typeface="+mn-ea"/>
                          <a:ea typeface="+mn-ea"/>
                        </a:rPr>
                        <a:t>26</a:t>
                      </a:r>
                      <a:r>
                        <a:rPr kumimoji="1" lang="ja-JP" altLang="en-US" sz="1000" dirty="0" smtClean="0">
                          <a:solidFill>
                            <a:srgbClr val="FFFFFF"/>
                          </a:solidFill>
                          <a:latin typeface="+mn-ea"/>
                          <a:ea typeface="+mn-ea"/>
                        </a:rPr>
                        <a:t>年度</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7E7E"/>
                    </a:solidFill>
                  </a:tcPr>
                </a:tc>
                <a:tc hMerge="1">
                  <a:txBody>
                    <a:bodyPr/>
                    <a:lstStyle/>
                    <a:p>
                      <a:endParaRPr kumimoji="1" lang="ja-JP" altLang="en-US"/>
                    </a:p>
                  </a:txBody>
                  <a:tcPr/>
                </a:tc>
                <a:tc gridSpan="4">
                  <a:txBody>
                    <a:bodyPr/>
                    <a:lstStyle/>
                    <a:p>
                      <a:pPr algn="ctr"/>
                      <a:r>
                        <a:rPr kumimoji="1" lang="ja-JP" altLang="en-US" sz="1000" dirty="0" smtClean="0">
                          <a:solidFill>
                            <a:srgbClr val="FFFFFF"/>
                          </a:solidFill>
                          <a:latin typeface="+mn-ea"/>
                          <a:ea typeface="+mn-ea"/>
                        </a:rPr>
                        <a:t>平成</a:t>
                      </a:r>
                      <a:r>
                        <a:rPr kumimoji="1" lang="en-US" altLang="ja-JP" sz="1000" dirty="0" smtClean="0">
                          <a:solidFill>
                            <a:srgbClr val="FFFFFF"/>
                          </a:solidFill>
                          <a:latin typeface="+mn-ea"/>
                          <a:ea typeface="+mn-ea"/>
                        </a:rPr>
                        <a:t>27</a:t>
                      </a:r>
                      <a:r>
                        <a:rPr kumimoji="1" lang="ja-JP" altLang="en-US" sz="1000" dirty="0" smtClean="0">
                          <a:solidFill>
                            <a:srgbClr val="FFFFFF"/>
                          </a:solidFill>
                          <a:latin typeface="+mn-ea"/>
                          <a:ea typeface="+mn-ea"/>
                        </a:rPr>
                        <a:t>年度</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7E7E"/>
                    </a:solidFill>
                  </a:tcPr>
                </a:tc>
                <a:tc hMerge="1">
                  <a:txBody>
                    <a:bodyPr/>
                    <a:lstStyle/>
                    <a:p>
                      <a:endParaRPr kumimoji="1" lang="ja-JP" altLang="en-US"/>
                    </a:p>
                  </a:txBody>
                  <a:tcPr/>
                </a:tc>
                <a:tc hMerge="1">
                  <a:txBody>
                    <a:bodyPr/>
                    <a:lstStyle/>
                    <a:p>
                      <a:pPr algn="ctr"/>
                      <a:endParaRPr kumimoji="1" lang="ja-JP" altLang="en-US" sz="1000" dirty="0">
                        <a:solidFill>
                          <a:srgbClr val="FFFFFF"/>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28E83"/>
                    </a:solidFill>
                  </a:tcPr>
                </a:tc>
                <a:tc hMerge="1">
                  <a:txBody>
                    <a:bodyPr/>
                    <a:lstStyle/>
                    <a:p>
                      <a:endParaRPr kumimoji="1" lang="ja-JP" alt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rgbClr val="FFFFFF"/>
                          </a:solidFill>
                          <a:latin typeface="+mn-ea"/>
                          <a:ea typeface="+mn-ea"/>
                        </a:rPr>
                        <a:t>平成</a:t>
                      </a:r>
                      <a:r>
                        <a:rPr kumimoji="1" lang="en-US" altLang="ja-JP" sz="1000" dirty="0" smtClean="0">
                          <a:solidFill>
                            <a:srgbClr val="FFFFFF"/>
                          </a:solidFill>
                          <a:latin typeface="+mn-ea"/>
                          <a:ea typeface="+mn-ea"/>
                        </a:rPr>
                        <a:t>28</a:t>
                      </a:r>
                      <a:r>
                        <a:rPr kumimoji="1" lang="ja-JP" altLang="en-US" sz="1000" dirty="0" smtClean="0">
                          <a:solidFill>
                            <a:srgbClr val="FFFFFF"/>
                          </a:solidFill>
                          <a:latin typeface="+mn-ea"/>
                          <a:ea typeface="+mn-ea"/>
                        </a:rPr>
                        <a:t>年度</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7E7E"/>
                    </a:solidFill>
                  </a:tcPr>
                </a:tc>
                <a:tc hMerge="1">
                  <a:txBody>
                    <a:bodyPr/>
                    <a:lstStyle/>
                    <a:p>
                      <a:endParaRPr kumimoji="1" lang="ja-JP" alt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solidFill>
                          <a:srgbClr val="FFFFFF"/>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28E83"/>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smtClean="0">
                        <a:solidFill>
                          <a:srgbClr val="FFFFFF"/>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28E8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rgbClr val="FFFFFF"/>
                          </a:solidFill>
                          <a:latin typeface="+mn-ea"/>
                          <a:ea typeface="+mn-ea"/>
                        </a:rPr>
                        <a:t>平成</a:t>
                      </a:r>
                      <a:r>
                        <a:rPr kumimoji="1" lang="en-US" altLang="ja-JP" sz="1000" dirty="0" smtClean="0">
                          <a:solidFill>
                            <a:srgbClr val="FFFFFF"/>
                          </a:solidFill>
                          <a:latin typeface="+mn-ea"/>
                          <a:ea typeface="+mn-ea"/>
                        </a:rPr>
                        <a:t>29</a:t>
                      </a:r>
                      <a:r>
                        <a:rPr kumimoji="1" lang="ja-JP" altLang="en-US" sz="1000" dirty="0" smtClean="0">
                          <a:solidFill>
                            <a:srgbClr val="FFFFFF"/>
                          </a:solidFill>
                          <a:latin typeface="+mn-ea"/>
                          <a:ea typeface="+mn-ea"/>
                        </a:rPr>
                        <a:t>年度</a:t>
                      </a:r>
                    </a:p>
                  </a:txBody>
                  <a:tcPr>
                    <a:lnL w="12700" cap="flat" cmpd="sng" algn="ctr">
                      <a:solidFill>
                        <a:schemeClr val="bg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E7E7E"/>
                    </a:solidFill>
                  </a:tcPr>
                </a:tc>
              </a:tr>
              <a:tr h="237403">
                <a:tc vMerge="1">
                  <a:txBody>
                    <a:bodyPr/>
                    <a:lstStyle/>
                    <a:p>
                      <a:pPr algn="ctr"/>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000" dirty="0" smtClean="0">
                          <a:solidFill>
                            <a:srgbClr val="FFFFFF"/>
                          </a:solidFill>
                          <a:latin typeface="+mn-ea"/>
                          <a:ea typeface="+mn-ea"/>
                        </a:rPr>
                        <a:t>10-12</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1-3</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4-6</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7-9</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10-12</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1-3</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4-6</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7-9</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10-12</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1-3</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a:txBody>
                    <a:bodyPr/>
                    <a:lstStyle/>
                    <a:p>
                      <a:pPr algn="ctr"/>
                      <a:r>
                        <a:rPr kumimoji="1" lang="en-US" altLang="ja-JP" sz="1000" dirty="0" smtClean="0">
                          <a:solidFill>
                            <a:srgbClr val="FFFFFF"/>
                          </a:solidFill>
                          <a:latin typeface="+mn-ea"/>
                          <a:ea typeface="+mn-ea"/>
                        </a:rPr>
                        <a:t>4-6</a:t>
                      </a:r>
                      <a:endParaRPr kumimoji="1" lang="ja-JP" altLang="en-US" sz="1000" dirty="0">
                        <a:solidFill>
                          <a:srgbClr val="FFFFFF"/>
                        </a:solidFill>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r>
              <a:tr h="1107684">
                <a:tc>
                  <a:txBody>
                    <a:bodyPr/>
                    <a:lstStyle/>
                    <a:p>
                      <a:r>
                        <a:rPr kumimoji="1" lang="ja-JP" altLang="en-US" sz="1200" dirty="0" smtClean="0">
                          <a:solidFill>
                            <a:srgbClr val="000000"/>
                          </a:solidFill>
                          <a:latin typeface="+mn-ea"/>
                          <a:ea typeface="+mn-ea"/>
                        </a:rPr>
                        <a:t>地域包括ケア「見える化」システムの開発</a:t>
                      </a: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i="1"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200" dirty="0">
                        <a:solidFill>
                          <a:srgbClr val="000000"/>
                        </a:solidFill>
                        <a:latin typeface="+mn-ea"/>
                        <a:ea typeface="+mn-ea"/>
                      </a:endParaRPr>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r>
            </a:tbl>
          </a:graphicData>
        </a:graphic>
      </p:graphicFrame>
      <p:sp>
        <p:nvSpPr>
          <p:cNvPr id="5" name="テキスト ボックス 4"/>
          <p:cNvSpPr txBox="1"/>
          <p:nvPr/>
        </p:nvSpPr>
        <p:spPr>
          <a:xfrm>
            <a:off x="1714265" y="1623290"/>
            <a:ext cx="517666" cy="276999"/>
          </a:xfrm>
          <a:prstGeom prst="rect">
            <a:avLst/>
          </a:prstGeom>
          <a:noFill/>
        </p:spPr>
        <p:txBody>
          <a:bodyPr wrap="square" rtlCol="0">
            <a:spAutoFit/>
          </a:bodyPr>
          <a:lstStyle/>
          <a:p>
            <a:r>
              <a:rPr lang="en-US" altLang="ja-JP" sz="1200" dirty="0" smtClean="0">
                <a:solidFill>
                  <a:prstClr val="black"/>
                </a:solidFill>
              </a:rPr>
              <a:t>1</a:t>
            </a:r>
            <a:r>
              <a:rPr lang="ja-JP" altLang="en-US" sz="1200" dirty="0" smtClean="0">
                <a:solidFill>
                  <a:prstClr val="black"/>
                </a:solidFill>
              </a:rPr>
              <a:t>次</a:t>
            </a:r>
            <a:endParaRPr lang="ja-JP" altLang="en-US" sz="1200" dirty="0">
              <a:solidFill>
                <a:prstClr val="black"/>
              </a:solidFill>
            </a:endParaRPr>
          </a:p>
        </p:txBody>
      </p:sp>
      <p:sp>
        <p:nvSpPr>
          <p:cNvPr id="6" name="ホームベース 5"/>
          <p:cNvSpPr/>
          <p:nvPr/>
        </p:nvSpPr>
        <p:spPr>
          <a:xfrm>
            <a:off x="2072680" y="1623290"/>
            <a:ext cx="1944216" cy="276999"/>
          </a:xfrm>
          <a:prstGeom prst="homePlate">
            <a:avLst/>
          </a:prstGeom>
          <a:solidFill>
            <a:srgbClr val="3E5E84"/>
          </a:solidFill>
          <a:ln w="25400" cap="flat" cmpd="sng" algn="ctr">
            <a:solidFill>
              <a:srgbClr val="D3DCE8"/>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white"/>
                </a:solidFill>
              </a:rPr>
              <a:t>1</a:t>
            </a:r>
            <a:r>
              <a:rPr lang="ja-JP" altLang="en-US" sz="1200" dirty="0" smtClean="0">
                <a:solidFill>
                  <a:prstClr val="white"/>
                </a:solidFill>
              </a:rPr>
              <a:t>次 設計・開発</a:t>
            </a:r>
            <a:endParaRPr lang="ja-JP" altLang="en-US" sz="1200" dirty="0">
              <a:solidFill>
                <a:prstClr val="white"/>
              </a:solidFill>
            </a:endParaRPr>
          </a:p>
        </p:txBody>
      </p:sp>
      <p:sp>
        <p:nvSpPr>
          <p:cNvPr id="7" name="ホームベース 6"/>
          <p:cNvSpPr/>
          <p:nvPr/>
        </p:nvSpPr>
        <p:spPr>
          <a:xfrm>
            <a:off x="4016896" y="1964687"/>
            <a:ext cx="1948824" cy="276999"/>
          </a:xfrm>
          <a:prstGeom prst="homePlate">
            <a:avLst/>
          </a:prstGeom>
          <a:solidFill>
            <a:srgbClr val="2D6C7B"/>
          </a:solidFill>
          <a:ln w="25400" cap="flat" cmpd="sng" algn="ctr">
            <a:solidFill>
              <a:srgbClr val="CCE7E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white"/>
                </a:solidFill>
              </a:rPr>
              <a:t>2</a:t>
            </a:r>
            <a:r>
              <a:rPr lang="ja-JP" altLang="en-US" sz="1200" dirty="0" smtClean="0">
                <a:solidFill>
                  <a:prstClr val="white"/>
                </a:solidFill>
              </a:rPr>
              <a:t>次 設計・開発</a:t>
            </a:r>
            <a:endParaRPr lang="ja-JP" altLang="en-US" sz="1200" dirty="0">
              <a:solidFill>
                <a:prstClr val="white"/>
              </a:solidFill>
            </a:endParaRPr>
          </a:p>
        </p:txBody>
      </p:sp>
      <p:sp>
        <p:nvSpPr>
          <p:cNvPr id="8" name="ホームベース 7"/>
          <p:cNvSpPr/>
          <p:nvPr/>
        </p:nvSpPr>
        <p:spPr>
          <a:xfrm>
            <a:off x="4017812" y="1623290"/>
            <a:ext cx="1966302" cy="274512"/>
          </a:xfrm>
          <a:prstGeom prst="homePlate">
            <a:avLst/>
          </a:prstGeom>
          <a:solidFill>
            <a:srgbClr val="D3DCE8"/>
          </a:solidFill>
          <a:ln w="19050" cap="flat" cmpd="sng" algn="ctr">
            <a:solidFill>
              <a:srgbClr val="647E9E"/>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black"/>
                </a:solidFill>
              </a:rPr>
              <a:t>1</a:t>
            </a:r>
            <a:r>
              <a:rPr lang="ja-JP" altLang="en-US" sz="1200" dirty="0" smtClean="0">
                <a:solidFill>
                  <a:prstClr val="black"/>
                </a:solidFill>
              </a:rPr>
              <a:t>次 運用</a:t>
            </a:r>
            <a:endParaRPr lang="ja-JP" altLang="en-US" sz="1200" dirty="0">
              <a:solidFill>
                <a:prstClr val="black"/>
              </a:solidFill>
            </a:endParaRPr>
          </a:p>
        </p:txBody>
      </p:sp>
      <p:sp>
        <p:nvSpPr>
          <p:cNvPr id="9" name="ホームベース 8"/>
          <p:cNvSpPr/>
          <p:nvPr/>
        </p:nvSpPr>
        <p:spPr>
          <a:xfrm>
            <a:off x="6033120" y="1964687"/>
            <a:ext cx="2736304" cy="276999"/>
          </a:xfrm>
          <a:prstGeom prst="homePlate">
            <a:avLst/>
          </a:prstGeom>
          <a:solidFill>
            <a:srgbClr val="CCE7ED"/>
          </a:solidFill>
          <a:ln w="19050" cap="flat" cmpd="sng" algn="ctr">
            <a:solidFill>
              <a:srgbClr val="558C99"/>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black"/>
                </a:solidFill>
              </a:rPr>
              <a:t>2</a:t>
            </a:r>
            <a:r>
              <a:rPr lang="ja-JP" altLang="en-US" sz="1200" dirty="0" smtClean="0">
                <a:solidFill>
                  <a:prstClr val="black"/>
                </a:solidFill>
              </a:rPr>
              <a:t>次 運用</a:t>
            </a:r>
            <a:endParaRPr lang="ja-JP" altLang="en-US" sz="1200" dirty="0">
              <a:solidFill>
                <a:prstClr val="black"/>
              </a:solidFill>
            </a:endParaRPr>
          </a:p>
        </p:txBody>
      </p:sp>
      <p:sp>
        <p:nvSpPr>
          <p:cNvPr id="10" name="テキスト ボックス 9"/>
          <p:cNvSpPr txBox="1"/>
          <p:nvPr/>
        </p:nvSpPr>
        <p:spPr>
          <a:xfrm>
            <a:off x="3499230" y="1999873"/>
            <a:ext cx="517666" cy="276999"/>
          </a:xfrm>
          <a:prstGeom prst="rect">
            <a:avLst/>
          </a:prstGeom>
          <a:noFill/>
        </p:spPr>
        <p:txBody>
          <a:bodyPr wrap="square" rtlCol="0">
            <a:spAutoFit/>
          </a:bodyPr>
          <a:lstStyle/>
          <a:p>
            <a:pPr algn="r"/>
            <a:r>
              <a:rPr lang="en-US" altLang="ja-JP" sz="1200" dirty="0" smtClean="0">
                <a:solidFill>
                  <a:prstClr val="black"/>
                </a:solidFill>
              </a:rPr>
              <a:t>2</a:t>
            </a:r>
            <a:r>
              <a:rPr lang="ja-JP" altLang="en-US" sz="1200" dirty="0" smtClean="0">
                <a:solidFill>
                  <a:prstClr val="black"/>
                </a:solidFill>
              </a:rPr>
              <a:t>次</a:t>
            </a:r>
            <a:endParaRPr lang="ja-JP" altLang="en-US" sz="1200" dirty="0">
              <a:solidFill>
                <a:prstClr val="black"/>
              </a:solidFill>
            </a:endParaRPr>
          </a:p>
        </p:txBody>
      </p:sp>
      <p:sp>
        <p:nvSpPr>
          <p:cNvPr id="11" name="ホームベース 10"/>
          <p:cNvSpPr/>
          <p:nvPr/>
        </p:nvSpPr>
        <p:spPr>
          <a:xfrm>
            <a:off x="6033120" y="2335760"/>
            <a:ext cx="2736304" cy="276999"/>
          </a:xfrm>
          <a:prstGeom prst="homePlate">
            <a:avLst/>
          </a:prstGeom>
          <a:solidFill>
            <a:srgbClr val="286F66"/>
          </a:solidFill>
          <a:ln w="25400" cap="flat" cmpd="sng" algn="ctr">
            <a:solidFill>
              <a:srgbClr val="CDE7D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white"/>
                </a:solidFill>
              </a:rPr>
              <a:t>3</a:t>
            </a:r>
            <a:r>
              <a:rPr lang="ja-JP" altLang="en-US" sz="1200" dirty="0" smtClean="0">
                <a:solidFill>
                  <a:prstClr val="white"/>
                </a:solidFill>
              </a:rPr>
              <a:t>次 設計・開発</a:t>
            </a:r>
            <a:endParaRPr lang="ja-JP" altLang="en-US" sz="1200" dirty="0">
              <a:solidFill>
                <a:prstClr val="white"/>
              </a:solidFill>
            </a:endParaRPr>
          </a:p>
        </p:txBody>
      </p:sp>
      <p:sp>
        <p:nvSpPr>
          <p:cNvPr id="12" name="ホームベース 11"/>
          <p:cNvSpPr/>
          <p:nvPr/>
        </p:nvSpPr>
        <p:spPr>
          <a:xfrm>
            <a:off x="8769424" y="2323804"/>
            <a:ext cx="864096" cy="276999"/>
          </a:xfrm>
          <a:prstGeom prst="homePlate">
            <a:avLst/>
          </a:prstGeom>
          <a:solidFill>
            <a:srgbClr val="CDE7DA"/>
          </a:solidFill>
          <a:ln w="19050" cap="flat" cmpd="sng" algn="ctr">
            <a:solidFill>
              <a:srgbClr val="528E83"/>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prstClr val="black"/>
                </a:solidFill>
              </a:rPr>
              <a:t>3</a:t>
            </a:r>
            <a:r>
              <a:rPr lang="ja-JP" altLang="en-US" sz="1200" dirty="0" smtClean="0">
                <a:solidFill>
                  <a:prstClr val="black"/>
                </a:solidFill>
              </a:rPr>
              <a:t>次 </a:t>
            </a:r>
            <a:r>
              <a:rPr lang="ja-JP" altLang="en-US" sz="1200" dirty="0">
                <a:solidFill>
                  <a:prstClr val="black"/>
                </a:solidFill>
              </a:rPr>
              <a:t>運用</a:t>
            </a:r>
          </a:p>
        </p:txBody>
      </p:sp>
      <p:sp>
        <p:nvSpPr>
          <p:cNvPr id="13" name="テキスト ボックス 12"/>
          <p:cNvSpPr txBox="1"/>
          <p:nvPr/>
        </p:nvSpPr>
        <p:spPr>
          <a:xfrm>
            <a:off x="5467987" y="2322623"/>
            <a:ext cx="517666" cy="276999"/>
          </a:xfrm>
          <a:prstGeom prst="rect">
            <a:avLst/>
          </a:prstGeom>
          <a:noFill/>
        </p:spPr>
        <p:txBody>
          <a:bodyPr wrap="square" rtlCol="0">
            <a:spAutoFit/>
          </a:bodyPr>
          <a:lstStyle/>
          <a:p>
            <a:pPr algn="r"/>
            <a:r>
              <a:rPr lang="en-US" altLang="ja-JP" sz="1200" dirty="0" smtClean="0">
                <a:solidFill>
                  <a:prstClr val="black"/>
                </a:solidFill>
              </a:rPr>
              <a:t>3</a:t>
            </a:r>
            <a:r>
              <a:rPr lang="ja-JP" altLang="en-US" sz="1200" dirty="0" smtClean="0">
                <a:solidFill>
                  <a:prstClr val="black"/>
                </a:solidFill>
              </a:rPr>
              <a:t>次</a:t>
            </a:r>
            <a:endParaRPr lang="ja-JP" altLang="en-US" sz="1200" dirty="0">
              <a:solidFill>
                <a:prstClr val="black"/>
              </a:solidFill>
            </a:endParaRPr>
          </a:p>
        </p:txBody>
      </p:sp>
      <p:graphicFrame>
        <p:nvGraphicFramePr>
          <p:cNvPr id="16" name="表 15"/>
          <p:cNvGraphicFramePr>
            <a:graphicFrameLocks noGrp="1"/>
          </p:cNvGraphicFramePr>
          <p:nvPr>
            <p:extLst>
              <p:ext uri="{D42A27DB-BD31-4B8C-83A1-F6EECF244321}">
                <p14:modId xmlns:p14="http://schemas.microsoft.com/office/powerpoint/2010/main" xmlns="" val="864483599"/>
              </p:ext>
            </p:extLst>
          </p:nvPr>
        </p:nvGraphicFramePr>
        <p:xfrm>
          <a:off x="416496" y="2734286"/>
          <a:ext cx="9132315" cy="3649854"/>
        </p:xfrm>
        <a:graphic>
          <a:graphicData uri="http://schemas.openxmlformats.org/drawingml/2006/table">
            <a:tbl>
              <a:tblPr>
                <a:tableStyleId>{BC89EF96-8CEA-46FF-86C4-4CE0E7609802}</a:tableStyleId>
              </a:tblPr>
              <a:tblGrid>
                <a:gridCol w="208280"/>
                <a:gridCol w="5220490"/>
                <a:gridCol w="1234515"/>
                <a:gridCol w="1234515"/>
                <a:gridCol w="1234515"/>
              </a:tblGrid>
              <a:tr h="254127">
                <a:tc gridSpan="2">
                  <a:txBody>
                    <a:bodyPr/>
                    <a:lstStyle/>
                    <a:p>
                      <a:pPr algn="ctr"/>
                      <a:r>
                        <a:rPr kumimoji="1" lang="ja-JP" altLang="en-US" sz="1000" dirty="0" smtClean="0">
                          <a:solidFill>
                            <a:srgbClr val="FFFFFF"/>
                          </a:solidFill>
                        </a:rPr>
                        <a:t>機能</a:t>
                      </a:r>
                      <a:endParaRPr kumimoji="1" lang="ja-JP" altLang="en-US" sz="1000" dirty="0">
                        <a:solidFill>
                          <a:srgbClr val="FFFFFF"/>
                        </a:solidFill>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7E7E7E"/>
                    </a:solidFill>
                  </a:tcPr>
                </a:tc>
                <a:tc hMerge="1">
                  <a:txBody>
                    <a:bodyPr/>
                    <a:lstStyle/>
                    <a:p>
                      <a:endParaRPr kumimoji="1" lang="ja-JP" altLang="en-US"/>
                    </a:p>
                  </a:txBody>
                  <a:tcPr/>
                </a:tc>
                <a:tc>
                  <a:txBody>
                    <a:bodyPr/>
                    <a:lstStyle/>
                    <a:p>
                      <a:pPr algn="ctr"/>
                      <a:r>
                        <a:rPr kumimoji="1" lang="en-US" altLang="ja-JP" sz="1000" dirty="0" smtClean="0">
                          <a:solidFill>
                            <a:srgbClr val="FFFFFF"/>
                          </a:solidFill>
                        </a:rPr>
                        <a:t>1</a:t>
                      </a:r>
                      <a:r>
                        <a:rPr kumimoji="1" lang="ja-JP" altLang="en-US" sz="1000" dirty="0" smtClean="0">
                          <a:solidFill>
                            <a:srgbClr val="FFFFFF"/>
                          </a:solidFill>
                        </a:rPr>
                        <a:t>次リリース</a:t>
                      </a:r>
                      <a:endParaRPr kumimoji="1" lang="ja-JP" altLang="en-US" sz="1000" dirty="0">
                        <a:solidFill>
                          <a:srgbClr val="FFFFFF"/>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3E5E84"/>
                    </a:solidFill>
                  </a:tcPr>
                </a:tc>
                <a:tc>
                  <a:txBody>
                    <a:bodyPr/>
                    <a:lstStyle/>
                    <a:p>
                      <a:pPr algn="ctr"/>
                      <a:r>
                        <a:rPr kumimoji="1" lang="en-US" altLang="ja-JP" sz="1000" dirty="0" smtClean="0">
                          <a:solidFill>
                            <a:srgbClr val="FFFFFF"/>
                          </a:solidFill>
                        </a:rPr>
                        <a:t>2</a:t>
                      </a:r>
                      <a:r>
                        <a:rPr kumimoji="1" lang="ja-JP" altLang="en-US" sz="1000" dirty="0" smtClean="0">
                          <a:solidFill>
                            <a:srgbClr val="FFFFFF"/>
                          </a:solidFill>
                        </a:rPr>
                        <a:t>次リリース</a:t>
                      </a:r>
                      <a:endParaRPr kumimoji="1" lang="ja-JP" altLang="en-US" sz="1000" dirty="0">
                        <a:solidFill>
                          <a:srgbClr val="FFFFFF"/>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2D6C7B"/>
                    </a:solidFill>
                  </a:tcPr>
                </a:tc>
                <a:tc>
                  <a:txBody>
                    <a:bodyPr/>
                    <a:lstStyle/>
                    <a:p>
                      <a:pPr algn="ctr"/>
                      <a:r>
                        <a:rPr kumimoji="1" lang="en-US" altLang="ja-JP" sz="1000" dirty="0" smtClean="0">
                          <a:solidFill>
                            <a:srgbClr val="FFFFFF"/>
                          </a:solidFill>
                        </a:rPr>
                        <a:t>3</a:t>
                      </a:r>
                      <a:r>
                        <a:rPr kumimoji="1" lang="ja-JP" altLang="en-US" sz="1000" dirty="0" smtClean="0">
                          <a:solidFill>
                            <a:srgbClr val="FFFFFF"/>
                          </a:solidFill>
                        </a:rPr>
                        <a:t>次リリース</a:t>
                      </a:r>
                      <a:endParaRPr kumimoji="1" lang="ja-JP" altLang="en-US" sz="1000" dirty="0">
                        <a:solidFill>
                          <a:srgbClr val="FFFFFF"/>
                        </a:solidFill>
                      </a:endParaRPr>
                    </a:p>
                  </a:txBody>
                  <a:tcPr anchor="ctr">
                    <a:lnL w="12700" cap="flat" cmpd="sng" algn="ctr">
                      <a:solidFill>
                        <a:schemeClr val="bg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286F66"/>
                    </a:solidFill>
                  </a:tcPr>
                </a:tc>
              </a:tr>
              <a:tr h="254127">
                <a:tc gridSpan="2">
                  <a:txBody>
                    <a:bodyPr/>
                    <a:lstStyle/>
                    <a:p>
                      <a:r>
                        <a:rPr kumimoji="1" lang="ja-JP" altLang="en-US" sz="1000" dirty="0" smtClean="0"/>
                        <a:t>介護・医療の現状分析・課題抽出支援機能</a:t>
                      </a:r>
                      <a:endParaRPr kumimoji="1" lang="ja-JP" altLang="en-US" sz="1000" dirty="0"/>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a:txBody>
                    <a:bodyPr/>
                    <a:lstStyle/>
                    <a:p>
                      <a:pPr algn="ctr"/>
                      <a:endParaRPr kumimoji="1"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kumimoji="1"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r>
              <a:tr h="0">
                <a:tc rowSpan="5">
                  <a:txBody>
                    <a:bodyPr/>
                    <a:lstStyle/>
                    <a:p>
                      <a:endParaRPr lang="ja-JP" altLang="en-US" sz="1000" dirty="0"/>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alpha val="20000"/>
                      </a:schemeClr>
                    </a:solidFill>
                  </a:tcPr>
                </a:tc>
                <a:tc>
                  <a:txBody>
                    <a:bodyPr/>
                    <a:lstStyle/>
                    <a:p>
                      <a:r>
                        <a:rPr kumimoji="1" lang="ja-JP" altLang="en-US" sz="1000" dirty="0" smtClean="0"/>
                        <a:t>現状分析・課題抽出に有効な指標群の閲覧・データ取得機能</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0">
                <a:tc vMerge="1">
                  <a:txBody>
                    <a:bodyPr/>
                    <a:lstStyle/>
                    <a:p>
                      <a:endParaRPr lang="ja-JP" altLang="en-US"/>
                    </a:p>
                  </a:txBody>
                  <a:tcPr/>
                </a:tc>
                <a:tc>
                  <a:txBody>
                    <a:bodyPr/>
                    <a:lstStyle/>
                    <a:p>
                      <a:r>
                        <a:rPr kumimoji="1" lang="ja-JP" altLang="en-US" sz="1000" dirty="0" smtClean="0"/>
                        <a:t>提供される指標群の解釈・課題抽出のポイント等の助言閲覧機能</a:t>
                      </a:r>
                      <a:endParaRPr kumimoji="1" lang="ja-JP" altLang="en-US" sz="1000" dirty="0"/>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dirty="0" smtClean="0">
                          <a:solidFill>
                            <a:srgbClr val="000000"/>
                          </a:solidFill>
                        </a:rPr>
                        <a:t>●</a:t>
                      </a: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0">
                <a:tc vMerge="1">
                  <a:txBody>
                    <a:bodyPr/>
                    <a:lstStyle/>
                    <a:p>
                      <a:endParaRPr lang="ja-JP" altLang="en-US"/>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smtClean="0">
                          <a:solidFill>
                            <a:schemeClr val="tx1"/>
                          </a:solidFill>
                          <a:latin typeface="+mn-lt"/>
                          <a:ea typeface="+mn-ea"/>
                          <a:cs typeface="+mn-cs"/>
                        </a:rPr>
                        <a:t>日常よく活用する指標群等を保存しておく機能</a:t>
                      </a:r>
                      <a:endParaRPr kumimoji="1" lang="en-US" altLang="ja-JP" sz="1000" kern="1200" dirty="0" smtClean="0">
                        <a:solidFill>
                          <a:schemeClr val="tx1"/>
                        </a:solidFill>
                        <a:latin typeface="+mn-lt"/>
                        <a:ea typeface="+mn-ea"/>
                        <a:cs typeface="+mn-cs"/>
                      </a:endParaRP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144760">
                <a:tc vMerge="1">
                  <a:txBody>
                    <a:bodyPr/>
                    <a:lstStyle/>
                    <a:p>
                      <a:endParaRPr lang="ja-JP" altLang="en-US"/>
                    </a:p>
                  </a:txBody>
                  <a:tcPr/>
                </a:tc>
                <a:tc>
                  <a:txBody>
                    <a:bodyPr/>
                    <a:lstStyle/>
                    <a:p>
                      <a:r>
                        <a:rPr kumimoji="1" lang="ja-JP" altLang="en-US" sz="1000" dirty="0" smtClean="0">
                          <a:solidFill>
                            <a:schemeClr val="tx1"/>
                          </a:solidFill>
                        </a:rPr>
                        <a:t>介護サービス事業所、医療機関等の地域資源の位置情報・基本情報の閲覧機能</a:t>
                      </a:r>
                      <a:endParaRPr kumimoji="1" lang="ja-JP" altLang="en-US" sz="1000" dirty="0">
                        <a:solidFill>
                          <a:schemeClr val="tx1"/>
                        </a:solidFill>
                      </a:endParaRP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150088">
                <a:tc vMerge="1">
                  <a:txBody>
                    <a:bodyPr/>
                    <a:lstStyle/>
                    <a:p>
                      <a:endParaRPr lang="ja-JP" altLang="en-US" dirty="0"/>
                    </a:p>
                  </a:txBody>
                  <a:tcPr/>
                </a:tc>
                <a:tc>
                  <a:txBody>
                    <a:bodyPr/>
                    <a:lstStyle/>
                    <a:p>
                      <a:r>
                        <a:rPr kumimoji="1" lang="ja-JP" altLang="en-US" sz="1000" dirty="0" smtClean="0"/>
                        <a:t>提供される情報を</a:t>
                      </a:r>
                      <a:r>
                        <a:rPr kumimoji="1" lang="en-US" altLang="ja-JP" sz="1000" dirty="0" smtClean="0"/>
                        <a:t>GIS</a:t>
                      </a:r>
                      <a:r>
                        <a:rPr kumimoji="1" lang="ja-JP" altLang="en-US" sz="1000" dirty="0" smtClean="0"/>
                        <a:t>・グラフ等による直感的な分析機能</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150088">
                <a:tc gridSpan="2">
                  <a:txBody>
                    <a:bodyPr/>
                    <a:lstStyle/>
                    <a:p>
                      <a:r>
                        <a:rPr lang="ja-JP" altLang="en-US" sz="1000" dirty="0" smtClean="0"/>
                        <a:t>取組事例の共有・施策検討支援</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hMerge="1">
                  <a:txBody>
                    <a:bodyPr/>
                    <a:lstStyle/>
                    <a:p>
                      <a:endParaRPr kumimoji="1" lang="ja-JP" altLang="en-US" sz="1100" dirty="0" smtClean="0"/>
                    </a:p>
                  </a:txBody>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r>
              <a:tr h="216000">
                <a:tc>
                  <a:txBody>
                    <a:bodyPr/>
                    <a:lstStyle/>
                    <a:p>
                      <a:endParaRPr lang="ja-JP" altLang="en-US" sz="1000" dirty="0"/>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alpha val="20000"/>
                      </a:schemeClr>
                    </a:solidFill>
                  </a:tcPr>
                </a:tc>
                <a:tc>
                  <a:txBody>
                    <a:bodyPr/>
                    <a:lstStyle/>
                    <a:p>
                      <a:r>
                        <a:rPr kumimoji="1" lang="ja-JP" altLang="en-US" sz="1000" dirty="0" smtClean="0"/>
                        <a:t>先進都道府県・市町村の取組事例、ベストプラクティス事例等の検索・閲覧</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150088">
                <a:tc gridSpan="2">
                  <a:txBody>
                    <a:bodyPr/>
                    <a:lstStyle/>
                    <a:p>
                      <a:r>
                        <a:rPr lang="ja-JP" altLang="en-US" sz="1000" dirty="0" smtClean="0"/>
                        <a:t>介護・医療関連計画の実行管理支援</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hMerge="1">
                  <a:txBody>
                    <a:bodyPr/>
                    <a:lstStyle/>
                    <a:p>
                      <a:endParaRPr kumimoji="1" lang="ja-JP" altLang="en-US" sz="1100" dirty="0" smtClean="0"/>
                    </a:p>
                  </a:txBody>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r>
              <a:tr h="150088">
                <a:tc rowSpan="2">
                  <a:txBody>
                    <a:bodyPr/>
                    <a:lstStyle/>
                    <a:p>
                      <a:endParaRPr lang="ja-JP" altLang="en-US" sz="1000" dirty="0"/>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alpha val="20000"/>
                      </a:schemeClr>
                    </a:solidFill>
                  </a:tcPr>
                </a:tc>
                <a:tc>
                  <a:txBody>
                    <a:bodyPr/>
                    <a:lstStyle/>
                    <a:p>
                      <a:r>
                        <a:rPr kumimoji="1" lang="ja-JP" altLang="en-US" sz="1000" dirty="0" smtClean="0"/>
                        <a:t>介護・医療関連計画における将来推計結果、定量目標値等（計画値）の登録機能</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ja-JP" altLang="en-US" sz="1000" dirty="0" smtClean="0">
                          <a:solidFill>
                            <a:srgbClr val="000000"/>
                          </a:solidFill>
                        </a:rPr>
                        <a:t>○（</a:t>
                      </a:r>
                      <a:r>
                        <a:rPr lang="en-US" altLang="ja-JP" sz="1000" dirty="0" smtClean="0">
                          <a:solidFill>
                            <a:srgbClr val="000000"/>
                          </a:solidFill>
                        </a:rPr>
                        <a:t>1</a:t>
                      </a:r>
                      <a:r>
                        <a:rPr lang="ja-JP" altLang="en-US" sz="1000" dirty="0" smtClean="0">
                          <a:solidFill>
                            <a:srgbClr val="000000"/>
                          </a:solidFill>
                        </a:rPr>
                        <a:t>次と</a:t>
                      </a:r>
                      <a:r>
                        <a:rPr lang="en-US" altLang="ja-JP" sz="1000" dirty="0" smtClean="0">
                          <a:solidFill>
                            <a:srgbClr val="000000"/>
                          </a:solidFill>
                        </a:rPr>
                        <a:t>2</a:t>
                      </a:r>
                      <a:r>
                        <a:rPr lang="ja-JP" altLang="en-US" sz="1000" dirty="0" smtClean="0">
                          <a:solidFill>
                            <a:srgbClr val="000000"/>
                          </a:solidFill>
                        </a:rPr>
                        <a:t>次の間）</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r>
                        <a:rPr lang="ja-JP" altLang="en-US" sz="1000" dirty="0" smtClean="0">
                          <a:solidFill>
                            <a:srgbClr val="000000"/>
                          </a:solidFill>
                        </a:rPr>
                        <a:t>●</a:t>
                      </a:r>
                      <a:endParaRPr lang="ja-JP" altLang="en-US" sz="1000" dirty="0">
                        <a:solidFill>
                          <a:schemeClr val="tx1"/>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r>
              <a:tr h="150088">
                <a:tc vMerge="1">
                  <a:txBody>
                    <a:bodyPr/>
                    <a:lstStyle/>
                    <a:p>
                      <a:endParaRPr lang="ja-JP" altLang="en-US" sz="1000" dirty="0"/>
                    </a:p>
                  </a:txBody>
                  <a:tcP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alpha val="20000"/>
                      </a:schemeClr>
                    </a:solidFill>
                  </a:tcPr>
                </a:tc>
                <a:tc>
                  <a:txBody>
                    <a:bodyPr/>
                    <a:lstStyle/>
                    <a:p>
                      <a:r>
                        <a:rPr kumimoji="1" lang="ja-JP" altLang="en-US" sz="1000" dirty="0" smtClean="0"/>
                        <a:t>計画値と実績値の乖離状況の管理、地域間比較等の分析機能</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tcPr>
                </a:tc>
                <a:tc>
                  <a:txBody>
                    <a:bodyPr/>
                    <a:lstStyle/>
                    <a:p>
                      <a:pPr algn="ctr"/>
                      <a:r>
                        <a:rPr lang="ja-JP" altLang="en-US" sz="1000" dirty="0" smtClean="0">
                          <a:solidFill>
                            <a:srgbClr val="000000"/>
                          </a:solidFill>
                        </a:rPr>
                        <a:t>○（</a:t>
                      </a:r>
                      <a:r>
                        <a:rPr lang="en-US" altLang="ja-JP" sz="1000" dirty="0" smtClean="0">
                          <a:solidFill>
                            <a:srgbClr val="000000"/>
                          </a:solidFill>
                        </a:rPr>
                        <a:t>1</a:t>
                      </a:r>
                      <a:r>
                        <a:rPr lang="ja-JP" altLang="en-US" sz="1000" dirty="0" smtClean="0">
                          <a:solidFill>
                            <a:srgbClr val="000000"/>
                          </a:solidFill>
                        </a:rPr>
                        <a:t>次と</a:t>
                      </a:r>
                      <a:r>
                        <a:rPr lang="en-US" altLang="ja-JP" sz="1000" dirty="0" smtClean="0">
                          <a:solidFill>
                            <a:srgbClr val="000000"/>
                          </a:solidFill>
                        </a:rPr>
                        <a:t>2</a:t>
                      </a:r>
                      <a:r>
                        <a:rPr lang="ja-JP" altLang="en-US" sz="1000" dirty="0" smtClean="0">
                          <a:solidFill>
                            <a:srgbClr val="000000"/>
                          </a:solidFill>
                        </a:rPr>
                        <a:t>次の間）</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r>
                        <a:rPr lang="ja-JP" altLang="en-US" sz="1000" dirty="0" smtClean="0">
                          <a:solidFill>
                            <a:srgbClr val="000000"/>
                          </a:solidFill>
                        </a:rPr>
                        <a:t>●</a:t>
                      </a:r>
                      <a:endParaRPr lang="ja-JP" altLang="en-US" sz="1000" dirty="0">
                        <a:solidFill>
                          <a:schemeClr val="tx1"/>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r>
              <a:tr h="150088">
                <a:tc gridSpan="2">
                  <a:txBody>
                    <a:bodyPr/>
                    <a:lstStyle/>
                    <a:p>
                      <a:r>
                        <a:rPr lang="ja-JP" altLang="en-US" sz="1000" dirty="0" smtClean="0"/>
                        <a:t>介護サービス見込み量等の将来推計支援（</a:t>
                      </a:r>
                      <a:r>
                        <a:rPr lang="en-US" altLang="ja-JP" sz="1000" dirty="0" smtClean="0"/>
                        <a:t>7</a:t>
                      </a:r>
                      <a:r>
                        <a:rPr lang="ja-JP" altLang="en-US" sz="1000" dirty="0" smtClean="0"/>
                        <a:t>期）</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tc hMerge="1">
                  <a:txBody>
                    <a:bodyPr/>
                    <a:lstStyle/>
                    <a:p>
                      <a:endParaRPr kumimoji="1" lang="ja-JP" altLang="en-US" sz="1100" dirty="0" smtClean="0"/>
                    </a:p>
                  </a:txBody>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a:endParaRPr lang="ja-JP" altLang="en-US" sz="1000" dirty="0">
                        <a:solidFill>
                          <a:srgbClr val="000000"/>
                        </a:solidFill>
                      </a:endParaRPr>
                    </a:p>
                  </a:txBody>
                  <a:tcPr marT="36000" marB="3600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FFFF"/>
                    </a:solidFill>
                  </a:tcPr>
                </a:tc>
              </a:tr>
              <a:tr h="216000">
                <a:tc rowSpan="3">
                  <a:txBody>
                    <a:bodyPr/>
                    <a:lstStyle/>
                    <a:p>
                      <a:endParaRPr lang="ja-JP" altLang="en-US" sz="1000" dirty="0"/>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alpha val="20000"/>
                      </a:schemeClr>
                    </a:solidFill>
                  </a:tcPr>
                </a:tc>
                <a:tc>
                  <a:txBody>
                    <a:bodyPr/>
                    <a:lstStyle/>
                    <a:p>
                      <a:r>
                        <a:rPr kumimoji="1" lang="ja-JP" altLang="en-US" sz="1000" dirty="0" smtClean="0"/>
                        <a:t>介護サービス見込み量、介護保険料等の将来推計機能の利用</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216000">
                <a:tc vMerge="1">
                  <a:txBody>
                    <a:bodyPr/>
                    <a:lstStyle/>
                    <a:p>
                      <a:endParaRPr lang="ja-JP" altLang="en-US" sz="10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alpha val="20000"/>
                      </a:schemeClr>
                    </a:solidFill>
                  </a:tcPr>
                </a:tc>
                <a:tc>
                  <a:txBody>
                    <a:bodyPr/>
                    <a:lstStyle/>
                    <a:p>
                      <a:r>
                        <a:rPr kumimoji="1" lang="ja-JP" altLang="en-US" sz="1000" dirty="0" smtClean="0"/>
                        <a:t>将来推計の考え方、適切に推計するための留意点等の助言閲覧</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r h="216000">
                <a:tc vMerge="1">
                  <a:txBody>
                    <a:bodyPr/>
                    <a:lstStyle/>
                    <a:p>
                      <a:endParaRPr lang="ja-JP" altLang="en-US" sz="1000" dirty="0"/>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alpha val="20000"/>
                      </a:schemeClr>
                    </a:solidFill>
                  </a:tcPr>
                </a:tc>
                <a:tc>
                  <a:txBody>
                    <a:bodyPr/>
                    <a:lstStyle/>
                    <a:p>
                      <a:r>
                        <a:rPr kumimoji="1" lang="ja-JP" altLang="en-US" sz="1000" dirty="0" smtClean="0"/>
                        <a:t>市町村別将来推計結果の集計・分析機能</a:t>
                      </a:r>
                    </a:p>
                  </a:txBody>
                  <a:tcPr marT="36000" marB="3600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D3DCE8"/>
                    </a:solidFill>
                  </a:tcPr>
                </a:tc>
                <a:tc>
                  <a:txBody>
                    <a:bodyPr/>
                    <a:lstStyle/>
                    <a:p>
                      <a:pPr algn="ct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CE7ED"/>
                    </a:solidFill>
                  </a:tcPr>
                </a:tc>
                <a:tc>
                  <a:txBody>
                    <a:bodyPr/>
                    <a:lstStyle/>
                    <a:p>
                      <a:pPr algn="ctr"/>
                      <a:r>
                        <a:rPr lang="ja-JP" altLang="en-US" sz="1000" dirty="0" smtClean="0">
                          <a:solidFill>
                            <a:srgbClr val="000000"/>
                          </a:solidFill>
                        </a:rPr>
                        <a:t>○</a:t>
                      </a:r>
                      <a:endParaRPr lang="ja-JP" altLang="en-US" sz="1000" dirty="0">
                        <a:solidFill>
                          <a:srgbClr val="000000"/>
                        </a:solidFill>
                      </a:endParaRPr>
                    </a:p>
                  </a:txBody>
                  <a:tcPr marT="36000" marB="36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CDE7DA"/>
                    </a:solidFill>
                  </a:tcPr>
                </a:tc>
              </a:tr>
            </a:tbl>
          </a:graphicData>
        </a:graphic>
      </p:graphicFrame>
      <p:sp>
        <p:nvSpPr>
          <p:cNvPr id="18" name="テキスト ボックス 17"/>
          <p:cNvSpPr txBox="1"/>
          <p:nvPr/>
        </p:nvSpPr>
        <p:spPr>
          <a:xfrm>
            <a:off x="5839032" y="6618951"/>
            <a:ext cx="4082520" cy="276999"/>
          </a:xfrm>
          <a:prstGeom prst="rect">
            <a:avLst/>
          </a:prstGeom>
          <a:noFill/>
        </p:spPr>
        <p:txBody>
          <a:bodyPr wrap="square" rtlCol="0">
            <a:spAutoFit/>
          </a:bodyPr>
          <a:lstStyle/>
          <a:p>
            <a:r>
              <a:rPr lang="ja-JP" altLang="en-US" sz="1100" b="1" dirty="0" smtClean="0">
                <a:solidFill>
                  <a:prstClr val="black"/>
                </a:solidFill>
              </a:rPr>
              <a:t>○：初回リリース　　●：機能の拡充及び情報量の充実</a:t>
            </a:r>
            <a:r>
              <a:rPr lang="ja-JP" altLang="en-US" sz="1200" b="1" dirty="0" smtClean="0">
                <a:solidFill>
                  <a:prstClr val="black"/>
                </a:solidFill>
              </a:rPr>
              <a:t>　</a:t>
            </a:r>
            <a:endParaRPr lang="ja-JP" altLang="en-US" sz="1200" b="1" dirty="0">
              <a:solidFill>
                <a:prstClr val="black"/>
              </a:solidFill>
            </a:endParaRPr>
          </a:p>
        </p:txBody>
      </p:sp>
      <p:sp>
        <p:nvSpPr>
          <p:cNvPr id="22" name="スライド番号プレースホルダー 3"/>
          <p:cNvSpPr>
            <a:spLocks noGrp="1"/>
          </p:cNvSpPr>
          <p:nvPr>
            <p:ph type="sldNum" sz="quarter" idx="12"/>
          </p:nvPr>
        </p:nvSpPr>
        <p:spPr>
          <a:xfrm>
            <a:off x="7594600" y="6492988"/>
            <a:ext cx="2311400" cy="365125"/>
          </a:xfrm>
        </p:spPr>
        <p:txBody>
          <a:bodyPr/>
          <a:lstStyle/>
          <a:p>
            <a:fld id="{D2D8002D-B5B0-4BAC-B1F6-782DDCCE6D9C}" type="slidenum">
              <a:rPr lang="ja-JP" altLang="en-US" smtClean="0">
                <a:solidFill>
                  <a:prstClr val="black">
                    <a:tint val="75000"/>
                  </a:prstClr>
                </a:solidFill>
              </a:rPr>
              <a:pPr/>
              <a:t>60</a:t>
            </a:fld>
            <a:endParaRPr lang="ja-JP" altLang="en-US" dirty="0">
              <a:solidFill>
                <a:prstClr val="black">
                  <a:tint val="75000"/>
                </a:prstClr>
              </a:solidFill>
            </a:endParaRPr>
          </a:p>
        </p:txBody>
      </p:sp>
    </p:spTree>
    <p:extLst>
      <p:ext uri="{BB962C8B-B14F-4D97-AF65-F5344CB8AC3E}">
        <p14:creationId xmlns:p14="http://schemas.microsoft.com/office/powerpoint/2010/main" xmlns="" val="1822829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xmlns="" val="275084621"/>
              </p:ext>
            </p:extLst>
          </p:nvPr>
        </p:nvGraphicFramePr>
        <p:xfrm>
          <a:off x="4808984" y="1711440"/>
          <a:ext cx="5025008" cy="47506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p:cNvGraphicFramePr>
            <a:graphicFrameLocks/>
          </p:cNvGraphicFramePr>
          <p:nvPr>
            <p:extLst>
              <p:ext uri="{D42A27DB-BD31-4B8C-83A1-F6EECF244321}">
                <p14:modId xmlns:p14="http://schemas.microsoft.com/office/powerpoint/2010/main" xmlns="" val="879720481"/>
              </p:ext>
            </p:extLst>
          </p:nvPr>
        </p:nvGraphicFramePr>
        <p:xfrm>
          <a:off x="12880" y="1630953"/>
          <a:ext cx="4953000" cy="4972432"/>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p:cNvSpPr/>
          <p:nvPr/>
        </p:nvSpPr>
        <p:spPr>
          <a:xfrm>
            <a:off x="6" y="144016"/>
            <a:ext cx="5025008"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00" dirty="0" smtClean="0">
                <a:solidFill>
                  <a:prstClr val="black"/>
                </a:solidFill>
                <a:latin typeface="HGP創英角ｺﾞｼｯｸUB" pitchFamily="50" charset="-128"/>
                <a:ea typeface="HGP創英角ｺﾞｼｯｸUB" pitchFamily="50" charset="-128"/>
              </a:rPr>
              <a:t>⑤要介護率が高くなる</a:t>
            </a:r>
            <a:r>
              <a:rPr lang="en-US" altLang="ja-JP" sz="1600" spc="300" dirty="0" smtClean="0">
                <a:solidFill>
                  <a:prstClr val="black"/>
                </a:solidFill>
                <a:latin typeface="HGP創英角ｺﾞｼｯｸUB" pitchFamily="50" charset="-128"/>
                <a:ea typeface="HGP創英角ｺﾞｼｯｸUB" pitchFamily="50" charset="-128"/>
              </a:rPr>
              <a:t>75</a:t>
            </a:r>
            <a:r>
              <a:rPr lang="ja-JP" altLang="en-US" sz="1600" spc="300" dirty="0" smtClean="0">
                <a:solidFill>
                  <a:prstClr val="black"/>
                </a:solidFill>
                <a:latin typeface="HGP創英角ｺﾞｼｯｸUB" pitchFamily="50" charset="-128"/>
                <a:ea typeface="HGP創英角ｺﾞｼｯｸUB" pitchFamily="50" charset="-128"/>
              </a:rPr>
              <a:t>歳以上の人口の推移</a:t>
            </a:r>
            <a:endParaRPr lang="en-US" altLang="ja-JP" sz="1600" spc="300" dirty="0" smtClean="0">
              <a:solidFill>
                <a:prstClr val="black"/>
              </a:solidFill>
              <a:latin typeface="HGP創英角ｺﾞｼｯｸUB" pitchFamily="50" charset="-128"/>
              <a:ea typeface="HGP創英角ｺﾞｼｯｸUB" pitchFamily="50" charset="-128"/>
            </a:endParaRPr>
          </a:p>
        </p:txBody>
      </p:sp>
      <p:sp>
        <p:nvSpPr>
          <p:cNvPr id="8" name="正方形/長方形 7"/>
          <p:cNvSpPr/>
          <p:nvPr/>
        </p:nvSpPr>
        <p:spPr>
          <a:xfrm>
            <a:off x="4880906" y="144016"/>
            <a:ext cx="5050448"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spc="300" dirty="0" smtClean="0">
                <a:solidFill>
                  <a:prstClr val="black"/>
                </a:solidFill>
                <a:latin typeface="HGP創英角ｺﾞｼｯｸUB" pitchFamily="50" charset="-128"/>
                <a:ea typeface="HGP創英角ｺﾞｼｯｸUB" pitchFamily="50" charset="-128"/>
              </a:rPr>
              <a:t>⑥介護保険料を負担する</a:t>
            </a:r>
            <a:r>
              <a:rPr lang="en-US" altLang="ja-JP" sz="1600" spc="300" dirty="0" smtClean="0">
                <a:solidFill>
                  <a:prstClr val="black"/>
                </a:solidFill>
                <a:latin typeface="HGP創英角ｺﾞｼｯｸUB" pitchFamily="50" charset="-128"/>
                <a:ea typeface="HGP創英角ｺﾞｼｯｸUB" pitchFamily="50" charset="-128"/>
              </a:rPr>
              <a:t>40</a:t>
            </a:r>
            <a:r>
              <a:rPr lang="ja-JP" altLang="en-US" sz="1600" spc="300" dirty="0" smtClean="0">
                <a:solidFill>
                  <a:prstClr val="black"/>
                </a:solidFill>
                <a:latin typeface="HGP創英角ｺﾞｼｯｸUB" pitchFamily="50" charset="-128"/>
                <a:ea typeface="HGP創英角ｺﾞｼｯｸUB" pitchFamily="50" charset="-128"/>
              </a:rPr>
              <a:t>歳以上人口の推移</a:t>
            </a:r>
            <a:endParaRPr lang="en-US" altLang="ja-JP" sz="1600" spc="300" dirty="0" smtClean="0">
              <a:solidFill>
                <a:prstClr val="black"/>
              </a:solidFill>
              <a:latin typeface="HGP創英角ｺﾞｼｯｸUB" pitchFamily="50" charset="-128"/>
              <a:ea typeface="HGP創英角ｺﾞｼｯｸUB" pitchFamily="50" charset="-128"/>
            </a:endParaRPr>
          </a:p>
        </p:txBody>
      </p:sp>
      <p:sp>
        <p:nvSpPr>
          <p:cNvPr id="9" name="テキスト ボックス 8"/>
          <p:cNvSpPr txBox="1"/>
          <p:nvPr/>
        </p:nvSpPr>
        <p:spPr>
          <a:xfrm>
            <a:off x="164415" y="599122"/>
            <a:ext cx="4716524" cy="1031051"/>
          </a:xfrm>
          <a:prstGeom prst="rect">
            <a:avLst/>
          </a:prstGeom>
          <a:noFill/>
          <a:ln>
            <a:solidFill>
              <a:schemeClr val="tx1"/>
            </a:solidFill>
          </a:ln>
        </p:spPr>
        <p:txBody>
          <a:bodyPr wrap="square" rtlCol="0">
            <a:spAutoFit/>
          </a:bodyPr>
          <a:lstStyle/>
          <a:p>
            <a:pPr marL="177800" indent="-177800" algn="just" defTabSz="912813"/>
            <a:r>
              <a:rPr lang="ja-JP" altLang="en-US" sz="1400" dirty="0" smtClean="0">
                <a:solidFill>
                  <a:prstClr val="black"/>
                </a:solidFill>
                <a:latin typeface="Arial" charset="0"/>
              </a:rPr>
              <a:t>○</a:t>
            </a:r>
            <a:r>
              <a:rPr lang="en-US" altLang="ja-JP" sz="1400" dirty="0" smtClean="0">
                <a:solidFill>
                  <a:prstClr val="black"/>
                </a:solidFill>
                <a:latin typeface="Arial" charset="0"/>
              </a:rPr>
              <a:t>75</a:t>
            </a:r>
            <a:r>
              <a:rPr lang="ja-JP" altLang="en-US" sz="1400" dirty="0" smtClean="0">
                <a:solidFill>
                  <a:prstClr val="black"/>
                </a:solidFill>
                <a:latin typeface="Arial" charset="0"/>
              </a:rPr>
              <a:t>歳以上人口は、介護保険創設の</a:t>
            </a:r>
            <a:r>
              <a:rPr lang="en-US" altLang="ja-JP" sz="1400" dirty="0" smtClean="0">
                <a:solidFill>
                  <a:prstClr val="black"/>
                </a:solidFill>
                <a:latin typeface="Arial" charset="0"/>
              </a:rPr>
              <a:t>2000</a:t>
            </a:r>
            <a:r>
              <a:rPr lang="ja-JP" altLang="en-US" sz="1400" dirty="0" smtClean="0">
                <a:solidFill>
                  <a:prstClr val="black"/>
                </a:solidFill>
                <a:latin typeface="Arial" charset="0"/>
              </a:rPr>
              <a:t>年以降、急速に増加してきたが、</a:t>
            </a:r>
            <a:r>
              <a:rPr lang="en-US" altLang="ja-JP" sz="1400" dirty="0" smtClean="0">
                <a:solidFill>
                  <a:prstClr val="black"/>
                </a:solidFill>
                <a:latin typeface="Arial" charset="0"/>
              </a:rPr>
              <a:t>2025</a:t>
            </a:r>
            <a:r>
              <a:rPr lang="ja-JP" altLang="en-US" sz="1400" dirty="0" smtClean="0">
                <a:solidFill>
                  <a:prstClr val="black"/>
                </a:solidFill>
                <a:latin typeface="Arial" charset="0"/>
              </a:rPr>
              <a:t>年までの</a:t>
            </a:r>
            <a:r>
              <a:rPr lang="en-US" altLang="ja-JP" sz="1400" dirty="0" smtClean="0">
                <a:solidFill>
                  <a:prstClr val="black"/>
                </a:solidFill>
                <a:latin typeface="Arial" charset="0"/>
              </a:rPr>
              <a:t>10</a:t>
            </a:r>
            <a:r>
              <a:rPr lang="ja-JP" altLang="en-US" sz="1400" dirty="0" smtClean="0">
                <a:solidFill>
                  <a:prstClr val="black"/>
                </a:solidFill>
                <a:latin typeface="Arial" charset="0"/>
              </a:rPr>
              <a:t>年間も、急速に増加。</a:t>
            </a:r>
            <a:endParaRPr lang="en-US" altLang="ja-JP" sz="1400" dirty="0" smtClean="0">
              <a:solidFill>
                <a:prstClr val="black"/>
              </a:solidFill>
              <a:latin typeface="Arial" charset="0"/>
            </a:endParaRPr>
          </a:p>
          <a:p>
            <a:pPr marL="177800" indent="-177800" defTabSz="912813">
              <a:spcBef>
                <a:spcPts val="600"/>
              </a:spcBef>
            </a:pPr>
            <a:r>
              <a:rPr lang="ja-JP" altLang="en-US" sz="1400" dirty="0" smtClean="0">
                <a:solidFill>
                  <a:prstClr val="black"/>
                </a:solidFill>
                <a:latin typeface="Arial" charset="0"/>
              </a:rPr>
              <a:t>〇</a:t>
            </a:r>
            <a:r>
              <a:rPr lang="en-US" altLang="ja-JP" sz="1400" dirty="0" smtClean="0">
                <a:solidFill>
                  <a:prstClr val="black"/>
                </a:solidFill>
                <a:latin typeface="Arial" charset="0"/>
              </a:rPr>
              <a:t>2030</a:t>
            </a:r>
            <a:r>
              <a:rPr lang="ja-JP" altLang="en-US" sz="1400" dirty="0" smtClean="0">
                <a:solidFill>
                  <a:prstClr val="black"/>
                </a:solidFill>
                <a:latin typeface="Arial" charset="0"/>
              </a:rPr>
              <a:t>年頃から</a:t>
            </a:r>
            <a:r>
              <a:rPr lang="en-US" altLang="ja-JP" sz="1400" dirty="0" smtClean="0">
                <a:solidFill>
                  <a:prstClr val="black"/>
                </a:solidFill>
                <a:latin typeface="Arial" charset="0"/>
              </a:rPr>
              <a:t>75</a:t>
            </a:r>
            <a:r>
              <a:rPr lang="ja-JP" altLang="en-US" sz="1400" dirty="0" smtClean="0">
                <a:solidFill>
                  <a:prstClr val="black"/>
                </a:solidFill>
                <a:latin typeface="Arial" charset="0"/>
              </a:rPr>
              <a:t>歳以上人口は急速には伸びなくなるが、一方、</a:t>
            </a:r>
            <a:r>
              <a:rPr lang="en-US" altLang="ja-JP" sz="1400" dirty="0" smtClean="0">
                <a:solidFill>
                  <a:prstClr val="black"/>
                </a:solidFill>
                <a:latin typeface="Arial" charset="0"/>
              </a:rPr>
              <a:t>85</a:t>
            </a:r>
            <a:r>
              <a:rPr lang="ja-JP" altLang="en-US" sz="1400" dirty="0" smtClean="0">
                <a:solidFill>
                  <a:prstClr val="black"/>
                </a:solidFill>
                <a:latin typeface="Arial" charset="0"/>
              </a:rPr>
              <a:t>歳以上人口は</a:t>
            </a:r>
            <a:r>
              <a:rPr lang="ja-JP" altLang="en-US" sz="1400" dirty="0">
                <a:solidFill>
                  <a:prstClr val="black"/>
                </a:solidFill>
                <a:latin typeface="Arial" charset="0"/>
              </a:rPr>
              <a:t>その後の</a:t>
            </a:r>
            <a:r>
              <a:rPr lang="en-US" altLang="ja-JP" sz="1400" dirty="0">
                <a:solidFill>
                  <a:prstClr val="black"/>
                </a:solidFill>
                <a:latin typeface="Arial" charset="0"/>
              </a:rPr>
              <a:t>10</a:t>
            </a:r>
            <a:r>
              <a:rPr lang="ja-JP" altLang="en-US" sz="1400" dirty="0" smtClean="0">
                <a:solidFill>
                  <a:prstClr val="black"/>
                </a:solidFill>
                <a:latin typeface="Arial" charset="0"/>
              </a:rPr>
              <a:t>年程度は増加が続く。</a:t>
            </a:r>
            <a:endParaRPr lang="ja-JP" altLang="en-US" sz="1400" dirty="0">
              <a:solidFill>
                <a:prstClr val="black"/>
              </a:solidFill>
              <a:latin typeface="Arial" charset="0"/>
            </a:endParaRPr>
          </a:p>
        </p:txBody>
      </p:sp>
      <p:sp>
        <p:nvSpPr>
          <p:cNvPr id="10" name="テキスト ボックス 9"/>
          <p:cNvSpPr txBox="1"/>
          <p:nvPr/>
        </p:nvSpPr>
        <p:spPr>
          <a:xfrm>
            <a:off x="5119833" y="620688"/>
            <a:ext cx="4572594" cy="523220"/>
          </a:xfrm>
          <a:prstGeom prst="rect">
            <a:avLst/>
          </a:prstGeom>
          <a:noFill/>
          <a:ln>
            <a:solidFill>
              <a:schemeClr val="tx1"/>
            </a:solidFill>
          </a:ln>
        </p:spPr>
        <p:txBody>
          <a:bodyPr wrap="square" rtlCol="0">
            <a:spAutoFit/>
          </a:bodyPr>
          <a:lstStyle/>
          <a:p>
            <a:pPr marL="177800" indent="-177800" defTabSz="912813"/>
            <a:r>
              <a:rPr lang="ja-JP" altLang="en-US" sz="1400" dirty="0" smtClean="0">
                <a:solidFill>
                  <a:prstClr val="black"/>
                </a:solidFill>
                <a:latin typeface="Arial" charset="0"/>
              </a:rPr>
              <a:t>○保険料負担者である</a:t>
            </a:r>
            <a:r>
              <a:rPr lang="en-US" altLang="ja-JP" sz="1400" dirty="0" smtClean="0">
                <a:solidFill>
                  <a:prstClr val="black"/>
                </a:solidFill>
                <a:latin typeface="Arial" charset="0"/>
              </a:rPr>
              <a:t>40</a:t>
            </a:r>
            <a:r>
              <a:rPr lang="ja-JP" altLang="en-US" sz="1400" dirty="0" smtClean="0">
                <a:solidFill>
                  <a:prstClr val="black"/>
                </a:solidFill>
                <a:latin typeface="Arial" charset="0"/>
              </a:rPr>
              <a:t>歳以上人口は、介護保険創設の</a:t>
            </a:r>
            <a:r>
              <a:rPr lang="en-US" altLang="ja-JP" sz="1400" dirty="0" smtClean="0">
                <a:solidFill>
                  <a:prstClr val="black"/>
                </a:solidFill>
                <a:latin typeface="Arial" charset="0"/>
              </a:rPr>
              <a:t>2000</a:t>
            </a:r>
            <a:r>
              <a:rPr lang="ja-JP" altLang="en-US" sz="1400" dirty="0" smtClean="0">
                <a:solidFill>
                  <a:prstClr val="black"/>
                </a:solidFill>
                <a:latin typeface="Arial" charset="0"/>
              </a:rPr>
              <a:t>年以降、増加</a:t>
            </a:r>
            <a:r>
              <a:rPr lang="ja-JP" altLang="en-US" sz="1400" dirty="0">
                <a:solidFill>
                  <a:prstClr val="black"/>
                </a:solidFill>
                <a:latin typeface="Arial" charset="0"/>
              </a:rPr>
              <a:t>してきたが</a:t>
            </a:r>
            <a:r>
              <a:rPr lang="ja-JP" altLang="en-US" sz="1400" dirty="0" smtClean="0">
                <a:solidFill>
                  <a:prstClr val="black"/>
                </a:solidFill>
                <a:latin typeface="Arial" charset="0"/>
              </a:rPr>
              <a:t>、</a:t>
            </a:r>
            <a:r>
              <a:rPr lang="en-US" altLang="ja-JP" sz="1400" dirty="0" smtClean="0">
                <a:solidFill>
                  <a:prstClr val="black"/>
                </a:solidFill>
                <a:latin typeface="Arial" charset="0"/>
              </a:rPr>
              <a:t>2025</a:t>
            </a:r>
            <a:r>
              <a:rPr lang="ja-JP" altLang="en-US" sz="1400" dirty="0" smtClean="0">
                <a:solidFill>
                  <a:prstClr val="black"/>
                </a:solidFill>
                <a:latin typeface="Arial" charset="0"/>
              </a:rPr>
              <a:t>年以降は減少する。</a:t>
            </a:r>
            <a:endParaRPr lang="ja-JP" altLang="en-US" sz="1400" dirty="0">
              <a:solidFill>
                <a:prstClr val="black"/>
              </a:solidFill>
              <a:latin typeface="Arial" charset="0"/>
            </a:endParaRPr>
          </a:p>
        </p:txBody>
      </p:sp>
      <p:sp>
        <p:nvSpPr>
          <p:cNvPr id="11" name="正方形/長方形 10"/>
          <p:cNvSpPr/>
          <p:nvPr/>
        </p:nvSpPr>
        <p:spPr>
          <a:xfrm>
            <a:off x="6390086" y="1999474"/>
            <a:ext cx="971979" cy="36163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2" name="正方形/長方形 11"/>
          <p:cNvSpPr/>
          <p:nvPr/>
        </p:nvSpPr>
        <p:spPr>
          <a:xfrm>
            <a:off x="1574419" y="2502640"/>
            <a:ext cx="971979" cy="309634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13" name="正方形/長方形 12"/>
          <p:cNvSpPr/>
          <p:nvPr/>
        </p:nvSpPr>
        <p:spPr>
          <a:xfrm>
            <a:off x="3017277" y="4396223"/>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75</a:t>
            </a:r>
            <a:r>
              <a:rPr lang="ja-JP" altLang="en-US" sz="1200" dirty="0" smtClean="0">
                <a:solidFill>
                  <a:prstClr val="black"/>
                </a:solidFill>
              </a:rPr>
              <a:t>～</a:t>
            </a:r>
            <a:r>
              <a:rPr lang="en-US" altLang="ja-JP" sz="1200" dirty="0" smtClean="0">
                <a:solidFill>
                  <a:prstClr val="black"/>
                </a:solidFill>
              </a:rPr>
              <a:t>84</a:t>
            </a:r>
            <a:r>
              <a:rPr lang="ja-JP" altLang="en-US" sz="1200" dirty="0" smtClean="0">
                <a:solidFill>
                  <a:prstClr val="black"/>
                </a:solidFill>
              </a:rPr>
              <a:t>歳</a:t>
            </a:r>
            <a:endParaRPr lang="ja-JP" altLang="en-US" sz="1200" dirty="0">
              <a:solidFill>
                <a:prstClr val="black"/>
              </a:solidFill>
            </a:endParaRPr>
          </a:p>
        </p:txBody>
      </p:sp>
      <p:sp>
        <p:nvSpPr>
          <p:cNvPr id="14" name="正方形/長方形 13"/>
          <p:cNvSpPr/>
          <p:nvPr/>
        </p:nvSpPr>
        <p:spPr>
          <a:xfrm>
            <a:off x="3008784" y="3124192"/>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85</a:t>
            </a:r>
            <a:r>
              <a:rPr lang="ja-JP" altLang="en-US" sz="1200" dirty="0" smtClean="0">
                <a:solidFill>
                  <a:prstClr val="black"/>
                </a:solidFill>
              </a:rPr>
              <a:t>歳～</a:t>
            </a:r>
            <a:endParaRPr lang="ja-JP" altLang="en-US" sz="1200" dirty="0">
              <a:solidFill>
                <a:prstClr val="black"/>
              </a:solidFill>
            </a:endParaRPr>
          </a:p>
        </p:txBody>
      </p:sp>
      <p:sp>
        <p:nvSpPr>
          <p:cNvPr id="15" name="正方形/長方形 14"/>
          <p:cNvSpPr/>
          <p:nvPr/>
        </p:nvSpPr>
        <p:spPr>
          <a:xfrm>
            <a:off x="7541811" y="4384120"/>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40</a:t>
            </a:r>
            <a:r>
              <a:rPr lang="ja-JP" altLang="en-US" sz="1200" dirty="0" smtClean="0">
                <a:solidFill>
                  <a:prstClr val="black"/>
                </a:solidFill>
              </a:rPr>
              <a:t>～</a:t>
            </a:r>
            <a:r>
              <a:rPr lang="en-US" altLang="ja-JP" sz="1200" dirty="0" smtClean="0">
                <a:solidFill>
                  <a:prstClr val="black"/>
                </a:solidFill>
              </a:rPr>
              <a:t>64</a:t>
            </a:r>
            <a:r>
              <a:rPr lang="ja-JP" altLang="en-US" sz="1200" dirty="0" smtClean="0">
                <a:solidFill>
                  <a:prstClr val="black"/>
                </a:solidFill>
              </a:rPr>
              <a:t>歳</a:t>
            </a:r>
            <a:endParaRPr lang="ja-JP" altLang="en-US" sz="1200" dirty="0">
              <a:solidFill>
                <a:prstClr val="black"/>
              </a:solidFill>
            </a:endParaRPr>
          </a:p>
        </p:txBody>
      </p:sp>
      <p:sp>
        <p:nvSpPr>
          <p:cNvPr id="16" name="正方形/長方形 15"/>
          <p:cNvSpPr/>
          <p:nvPr/>
        </p:nvSpPr>
        <p:spPr>
          <a:xfrm>
            <a:off x="7555828" y="3715317"/>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65</a:t>
            </a:r>
            <a:r>
              <a:rPr lang="ja-JP" altLang="en-US" sz="1200" dirty="0" smtClean="0">
                <a:solidFill>
                  <a:prstClr val="black"/>
                </a:solidFill>
              </a:rPr>
              <a:t>～</a:t>
            </a:r>
            <a:r>
              <a:rPr lang="en-US" altLang="ja-JP" sz="1200" dirty="0" smtClean="0">
                <a:solidFill>
                  <a:prstClr val="black"/>
                </a:solidFill>
              </a:rPr>
              <a:t>74</a:t>
            </a:r>
            <a:r>
              <a:rPr lang="ja-JP" altLang="en-US" sz="1200" dirty="0" smtClean="0">
                <a:solidFill>
                  <a:prstClr val="black"/>
                </a:solidFill>
              </a:rPr>
              <a:t>歳</a:t>
            </a:r>
            <a:endParaRPr lang="ja-JP" altLang="en-US" sz="1200" dirty="0">
              <a:solidFill>
                <a:prstClr val="black"/>
              </a:solidFill>
            </a:endParaRPr>
          </a:p>
        </p:txBody>
      </p:sp>
      <p:sp>
        <p:nvSpPr>
          <p:cNvPr id="18" name="正方形/長方形 17"/>
          <p:cNvSpPr/>
          <p:nvPr/>
        </p:nvSpPr>
        <p:spPr>
          <a:xfrm>
            <a:off x="7520242" y="3216525"/>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75</a:t>
            </a:r>
            <a:r>
              <a:rPr lang="ja-JP" altLang="en-US" sz="1200" dirty="0" smtClean="0">
                <a:solidFill>
                  <a:prstClr val="black"/>
                </a:solidFill>
              </a:rPr>
              <a:t>～</a:t>
            </a:r>
            <a:r>
              <a:rPr lang="en-US" altLang="ja-JP" sz="1200" dirty="0" smtClean="0">
                <a:solidFill>
                  <a:prstClr val="black"/>
                </a:solidFill>
              </a:rPr>
              <a:t>84</a:t>
            </a:r>
            <a:r>
              <a:rPr lang="ja-JP" altLang="en-US" sz="1200" dirty="0" smtClean="0">
                <a:solidFill>
                  <a:prstClr val="black"/>
                </a:solidFill>
              </a:rPr>
              <a:t>歳</a:t>
            </a:r>
            <a:endParaRPr lang="ja-JP" altLang="en-US" sz="1200" dirty="0">
              <a:solidFill>
                <a:prstClr val="black"/>
              </a:solidFill>
            </a:endParaRPr>
          </a:p>
        </p:txBody>
      </p:sp>
      <p:sp>
        <p:nvSpPr>
          <p:cNvPr id="19" name="正方形/長方形 18"/>
          <p:cNvSpPr/>
          <p:nvPr/>
        </p:nvSpPr>
        <p:spPr>
          <a:xfrm>
            <a:off x="7520242" y="2782513"/>
            <a:ext cx="719908" cy="18466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defTabSz="912813"/>
            <a:r>
              <a:rPr lang="en-US" altLang="ja-JP" sz="1200" dirty="0" smtClean="0">
                <a:solidFill>
                  <a:prstClr val="black"/>
                </a:solidFill>
              </a:rPr>
              <a:t>85</a:t>
            </a:r>
            <a:r>
              <a:rPr lang="ja-JP" altLang="en-US" sz="1200" dirty="0" smtClean="0">
                <a:solidFill>
                  <a:prstClr val="black"/>
                </a:solidFill>
              </a:rPr>
              <a:t>歳～</a:t>
            </a:r>
            <a:endParaRPr lang="ja-JP" altLang="en-US" sz="1200" dirty="0">
              <a:solidFill>
                <a:prstClr val="black"/>
              </a:solidFill>
            </a:endParaRPr>
          </a:p>
        </p:txBody>
      </p:sp>
      <p:sp>
        <p:nvSpPr>
          <p:cNvPr id="20" name="右矢印 19"/>
          <p:cNvSpPr/>
          <p:nvPr/>
        </p:nvSpPr>
        <p:spPr>
          <a:xfrm rot="19124292">
            <a:off x="404312" y="3108244"/>
            <a:ext cx="2340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1" name="右矢印 20"/>
          <p:cNvSpPr/>
          <p:nvPr/>
        </p:nvSpPr>
        <p:spPr>
          <a:xfrm rot="19936655">
            <a:off x="5335897" y="2094629"/>
            <a:ext cx="1440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2" name="右矢印 21"/>
          <p:cNvSpPr/>
          <p:nvPr/>
        </p:nvSpPr>
        <p:spPr>
          <a:xfrm rot="1209835">
            <a:off x="7394204" y="2237396"/>
            <a:ext cx="230400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813"/>
            <a:endParaRPr lang="ja-JP" altLang="en-US">
              <a:solidFill>
                <a:prstClr val="white"/>
              </a:solidFill>
            </a:endParaRPr>
          </a:p>
        </p:txBody>
      </p:sp>
      <p:sp>
        <p:nvSpPr>
          <p:cNvPr id="23" name="テキスト ボックス 22"/>
          <p:cNvSpPr txBox="1"/>
          <p:nvPr/>
        </p:nvSpPr>
        <p:spPr>
          <a:xfrm>
            <a:off x="90234" y="6453604"/>
            <a:ext cx="9687336" cy="430837"/>
          </a:xfrm>
          <a:prstGeom prst="rect">
            <a:avLst/>
          </a:prstGeom>
          <a:noFill/>
        </p:spPr>
        <p:txBody>
          <a:bodyPr wrap="square" lIns="91388" tIns="45695" rIns="91388" bIns="45695" rtlCol="0">
            <a:spAutoFit/>
          </a:bodyPr>
          <a:lstStyle/>
          <a:p>
            <a:pPr defTabSz="912813"/>
            <a:r>
              <a:rPr lang="ja-JP" altLang="en-US" sz="1100" dirty="0" smtClean="0">
                <a:solidFill>
                  <a:prstClr val="black"/>
                </a:solidFill>
                <a:latin typeface="Arial" charset="0"/>
                <a:ea typeface="HGPｺﾞｼｯｸM" pitchFamily="50" charset="-128"/>
              </a:rPr>
              <a:t>（資料）将来推計は、国立社会保障・人口問題研究所「日本の将来推計人口」（平成</a:t>
            </a:r>
            <a:r>
              <a:rPr lang="en-US" altLang="ja-JP" sz="1100" dirty="0" smtClean="0">
                <a:solidFill>
                  <a:prstClr val="black"/>
                </a:solidFill>
                <a:latin typeface="Arial" charset="0"/>
                <a:ea typeface="HGPｺﾞｼｯｸM" pitchFamily="50" charset="-128"/>
              </a:rPr>
              <a:t>24</a:t>
            </a:r>
            <a:r>
              <a:rPr lang="ja-JP" altLang="en-US" sz="1100" dirty="0" smtClean="0">
                <a:solidFill>
                  <a:prstClr val="black"/>
                </a:solidFill>
                <a:latin typeface="Arial" charset="0"/>
                <a:ea typeface="HGPｺﾞｼｯｸM" pitchFamily="50" charset="-128"/>
              </a:rPr>
              <a:t>年</a:t>
            </a:r>
            <a:r>
              <a:rPr lang="en-US" altLang="ja-JP" sz="1100" dirty="0" smtClean="0">
                <a:solidFill>
                  <a:prstClr val="black"/>
                </a:solidFill>
                <a:latin typeface="Arial" charset="0"/>
                <a:ea typeface="HGPｺﾞｼｯｸM" pitchFamily="50" charset="-128"/>
              </a:rPr>
              <a:t>1</a:t>
            </a:r>
            <a:r>
              <a:rPr lang="ja-JP" altLang="en-US" sz="1100" dirty="0" smtClean="0">
                <a:solidFill>
                  <a:prstClr val="black"/>
                </a:solidFill>
                <a:latin typeface="Arial" charset="0"/>
                <a:ea typeface="HGPｺﾞｼｯｸM" pitchFamily="50" charset="-128"/>
              </a:rPr>
              <a:t>月推計）出生中位（死亡中位）推計</a:t>
            </a:r>
            <a:endParaRPr lang="en-US" altLang="ja-JP" sz="1100" dirty="0" smtClean="0">
              <a:solidFill>
                <a:prstClr val="black"/>
              </a:solidFill>
              <a:latin typeface="Arial" charset="0"/>
              <a:ea typeface="HGPｺﾞｼｯｸM" pitchFamily="50" charset="-128"/>
            </a:endParaRPr>
          </a:p>
          <a:p>
            <a:pPr defTabSz="912813"/>
            <a:r>
              <a:rPr lang="en-US" altLang="ja-JP" sz="1100" dirty="0">
                <a:solidFill>
                  <a:prstClr val="black"/>
                </a:solidFill>
                <a:latin typeface="Arial" charset="0"/>
                <a:ea typeface="HGPｺﾞｼｯｸM" pitchFamily="50" charset="-128"/>
              </a:rPr>
              <a:t> </a:t>
            </a:r>
            <a:r>
              <a:rPr lang="ja-JP" altLang="en-US" sz="1100" dirty="0" smtClean="0">
                <a:solidFill>
                  <a:prstClr val="black"/>
                </a:solidFill>
                <a:latin typeface="Arial" charset="0"/>
                <a:ea typeface="HGPｺﾞｼｯｸM" pitchFamily="50" charset="-128"/>
              </a:rPr>
              <a:t>　　　　実績は、総務省</a:t>
            </a:r>
            <a:r>
              <a:rPr lang="ja-JP" altLang="en-US" sz="1100" dirty="0">
                <a:solidFill>
                  <a:prstClr val="black"/>
                </a:solidFill>
                <a:latin typeface="Arial" charset="0"/>
                <a:ea typeface="HGPｺﾞｼｯｸM" pitchFamily="50" charset="-128"/>
              </a:rPr>
              <a:t>統計局</a:t>
            </a:r>
            <a:r>
              <a:rPr lang="ja-JP" altLang="en-US" sz="1100" dirty="0" smtClean="0">
                <a:solidFill>
                  <a:prstClr val="black"/>
                </a:solidFill>
                <a:latin typeface="Arial" charset="0"/>
                <a:ea typeface="HGPｺﾞｼｯｸM" pitchFamily="50" charset="-128"/>
              </a:rPr>
              <a:t>「国勢調査」（国籍・年齢不詳人口を</a:t>
            </a:r>
            <a:r>
              <a:rPr lang="ja-JP" altLang="en-US" sz="1100" dirty="0">
                <a:solidFill>
                  <a:prstClr val="black"/>
                </a:solidFill>
                <a:latin typeface="Arial" charset="0"/>
                <a:ea typeface="HGPｺﾞｼｯｸM" pitchFamily="50" charset="-128"/>
              </a:rPr>
              <a:t>按分補正した人口</a:t>
            </a:r>
            <a:r>
              <a:rPr lang="ja-JP" altLang="en-US" sz="1100" dirty="0" smtClean="0">
                <a:solidFill>
                  <a:prstClr val="black"/>
                </a:solidFill>
                <a:latin typeface="Arial" charset="0"/>
                <a:ea typeface="HGPｺﾞｼｯｸM" pitchFamily="50" charset="-128"/>
              </a:rPr>
              <a:t>）</a:t>
            </a:r>
            <a:endParaRPr lang="ja-JP" altLang="en-US" sz="1100" dirty="0">
              <a:solidFill>
                <a:prstClr val="black"/>
              </a:solidFill>
              <a:latin typeface="Arial" charset="0"/>
              <a:ea typeface="HGPｺﾞｼｯｸM" pitchFamily="50" charset="-128"/>
            </a:endParaRPr>
          </a:p>
        </p:txBody>
      </p:sp>
      <p:sp>
        <p:nvSpPr>
          <p:cNvPr id="2" name="テキスト ボックス 1"/>
          <p:cNvSpPr txBox="1"/>
          <p:nvPr/>
        </p:nvSpPr>
        <p:spPr>
          <a:xfrm flipH="1">
            <a:off x="485190" y="1646076"/>
            <a:ext cx="674363" cy="261610"/>
          </a:xfrm>
          <a:prstGeom prst="rect">
            <a:avLst/>
          </a:prstGeom>
          <a:noFill/>
        </p:spPr>
        <p:txBody>
          <a:bodyPr wrap="square" rtlCol="0">
            <a:spAutoFit/>
          </a:bodyPr>
          <a:lstStyle/>
          <a:p>
            <a:pPr defTabSz="912813"/>
            <a:r>
              <a:rPr lang="ja-JP" altLang="en-US" sz="1100" dirty="0">
                <a:solidFill>
                  <a:prstClr val="black"/>
                </a:solidFill>
                <a:latin typeface="Arial" charset="0"/>
              </a:rPr>
              <a:t>（</a:t>
            </a:r>
            <a:r>
              <a:rPr lang="ja-JP" altLang="en-US" sz="1100" dirty="0" smtClean="0">
                <a:solidFill>
                  <a:prstClr val="black"/>
                </a:solidFill>
                <a:latin typeface="Arial" charset="0"/>
              </a:rPr>
              <a:t>万人）</a:t>
            </a:r>
            <a:endParaRPr lang="ja-JP" altLang="en-US" sz="1100" dirty="0">
              <a:solidFill>
                <a:prstClr val="black"/>
              </a:solidFill>
              <a:latin typeface="Arial" charset="0"/>
            </a:endParaRPr>
          </a:p>
        </p:txBody>
      </p:sp>
      <p:sp>
        <p:nvSpPr>
          <p:cNvPr id="25" name="テキスト ボックス 24"/>
          <p:cNvSpPr txBox="1"/>
          <p:nvPr/>
        </p:nvSpPr>
        <p:spPr>
          <a:xfrm flipH="1">
            <a:off x="5275077" y="1628800"/>
            <a:ext cx="674363" cy="261610"/>
          </a:xfrm>
          <a:prstGeom prst="rect">
            <a:avLst/>
          </a:prstGeom>
          <a:noFill/>
        </p:spPr>
        <p:txBody>
          <a:bodyPr wrap="square" rtlCol="0">
            <a:spAutoFit/>
          </a:bodyPr>
          <a:lstStyle/>
          <a:p>
            <a:pPr defTabSz="912813"/>
            <a:r>
              <a:rPr lang="ja-JP" altLang="en-US" sz="1100" dirty="0">
                <a:solidFill>
                  <a:prstClr val="black"/>
                </a:solidFill>
                <a:latin typeface="Arial" charset="0"/>
              </a:rPr>
              <a:t>（</a:t>
            </a:r>
            <a:r>
              <a:rPr lang="ja-JP" altLang="en-US" sz="1100" dirty="0" smtClean="0">
                <a:solidFill>
                  <a:prstClr val="black"/>
                </a:solidFill>
                <a:latin typeface="Arial" charset="0"/>
              </a:rPr>
              <a:t>万人）</a:t>
            </a:r>
            <a:endParaRPr lang="ja-JP" altLang="en-US" sz="1100" dirty="0">
              <a:solidFill>
                <a:prstClr val="black"/>
              </a:solidFill>
              <a:latin typeface="Arial" charset="0"/>
            </a:endParaRPr>
          </a:p>
        </p:txBody>
      </p:sp>
      <p:sp>
        <p:nvSpPr>
          <p:cNvPr id="24" name="スライド番号プレースホルダ 10"/>
          <p:cNvSpPr>
            <a:spLocks noGrp="1"/>
          </p:cNvSpPr>
          <p:nvPr>
            <p:ph type="sldNum" sz="quarter" idx="12"/>
          </p:nvPr>
        </p:nvSpPr>
        <p:spPr>
          <a:xfrm>
            <a:off x="9494356" y="6520648"/>
            <a:ext cx="427197" cy="365125"/>
          </a:xfrm>
        </p:spPr>
        <p:txBody>
          <a:bodyPr/>
          <a:lstStyle/>
          <a:p>
            <a:fld id="{72D2F0F9-40FE-47A2-901C-3C832B0C1FC9}" type="slidenum">
              <a:rPr lang="ja-JP" altLang="en-US" sz="1400">
                <a:solidFill>
                  <a:prstClr val="black"/>
                </a:solidFill>
              </a:rPr>
              <a:pPr/>
              <a:t>6</a:t>
            </a:fld>
            <a:endParaRPr lang="ja-JP" altLang="en-US" sz="1400" dirty="0">
              <a:solidFill>
                <a:prstClr val="black"/>
              </a:solidFill>
            </a:endParaRPr>
          </a:p>
        </p:txBody>
      </p:sp>
    </p:spTree>
    <p:extLst>
      <p:ext uri="{BB962C8B-B14F-4D97-AF65-F5344CB8AC3E}">
        <p14:creationId xmlns:p14="http://schemas.microsoft.com/office/powerpoint/2010/main" xmlns="" val="4265518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8690" y="882166"/>
            <a:ext cx="4737251" cy="530610"/>
          </a:xfrm>
          <a:prstGeom prst="roundRect">
            <a:avLst>
              <a:gd name="adj" fmla="val 3339"/>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r>
              <a:rPr lang="ja-JP" altLang="ja-JP" sz="1400" dirty="0">
                <a:solidFill>
                  <a:prstClr val="black"/>
                </a:solidFill>
                <a:latin typeface="ＭＳ Ｐゴシック"/>
              </a:rPr>
              <a:t>高齢者</a:t>
            </a:r>
            <a:r>
              <a:rPr lang="ja-JP" altLang="en-US" sz="1400" dirty="0">
                <a:solidFill>
                  <a:prstClr val="black"/>
                </a:solidFill>
                <a:latin typeface="ＭＳ Ｐゴシック"/>
              </a:rPr>
              <a:t>が</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住み慣れた地域で生活を継続</a:t>
            </a:r>
            <a:r>
              <a:rPr lang="ja-JP" altLang="en-US" sz="1400" dirty="0">
                <a:solidFill>
                  <a:prstClr val="black"/>
                </a:solidFill>
                <a:latin typeface="ＭＳ Ｐゴシック"/>
              </a:rPr>
              <a:t>できるようにするため</a:t>
            </a:r>
            <a:r>
              <a:rPr lang="ja-JP" altLang="en-US" sz="1400" dirty="0" smtClean="0">
                <a:solidFill>
                  <a:prstClr val="black"/>
                </a:solidFill>
                <a:latin typeface="ＭＳ Ｐゴシック"/>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介護、医療、生活支援、介護予防を充実</a:t>
            </a:r>
            <a:r>
              <a:rPr lang="ja-JP" altLang="en-US" sz="1400" dirty="0" smtClean="0">
                <a:solidFill>
                  <a:prstClr val="black"/>
                </a:solidFill>
                <a:latin typeface="ＭＳ Ｐゴシック"/>
              </a:rPr>
              <a:t>。</a:t>
            </a:r>
            <a:endParaRPr lang="en-US" altLang="ja-JP" sz="14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5" name="角丸四角形 4"/>
          <p:cNvSpPr/>
          <p:nvPr/>
        </p:nvSpPr>
        <p:spPr>
          <a:xfrm>
            <a:off x="5052509" y="830732"/>
            <a:ext cx="4853593" cy="726060"/>
          </a:xfrm>
          <a:prstGeom prst="roundRect">
            <a:avLst>
              <a:gd name="adj" fmla="val 3339"/>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r>
              <a:rPr lang="ja-JP" altLang="en-US" sz="1400" dirty="0">
                <a:solidFill>
                  <a:prstClr val="black"/>
                </a:solidFill>
                <a:latin typeface="ＤＦ特太ゴシック体" panose="020B0509000000000000" pitchFamily="49" charset="-128"/>
                <a:ea typeface="ＤＦ特太ゴシック体" panose="020B0509000000000000" pitchFamily="49" charset="-128"/>
              </a:rPr>
              <a:t>低所得者の保険料軽減を拡充</a:t>
            </a:r>
            <a:r>
              <a:rPr lang="ja-JP" altLang="en-US" sz="1400" dirty="0" smtClean="0">
                <a:solidFill>
                  <a:prstClr val="black"/>
                </a:solidFill>
                <a:latin typeface="ＭＳ Ｐゴシック"/>
              </a:rPr>
              <a:t>。また</a:t>
            </a:r>
            <a:r>
              <a:rPr lang="ja-JP" altLang="en-US" sz="1400" dirty="0">
                <a:solidFill>
                  <a:prstClr val="black"/>
                </a:solidFill>
                <a:latin typeface="ＭＳ Ｐゴシック"/>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保険料</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上昇をできる限り抑える</a:t>
            </a:r>
            <a:r>
              <a:rPr lang="ja-JP" altLang="en-US" sz="1400" dirty="0">
                <a:solidFill>
                  <a:prstClr val="black"/>
                </a:solidFill>
                <a:latin typeface="ＭＳ Ｐゴシック"/>
              </a:rPr>
              <a:t>ため、</a:t>
            </a:r>
            <a:r>
              <a:rPr lang="ja-JP" altLang="ja-JP" sz="1400" dirty="0">
                <a:solidFill>
                  <a:prstClr val="black"/>
                </a:solidFill>
                <a:latin typeface="ＤＦ特太ゴシック体" panose="020B0509000000000000" pitchFamily="49" charset="-128"/>
                <a:ea typeface="ＤＦ特太ゴシック体" panose="020B0509000000000000" pitchFamily="49" charset="-128"/>
              </a:rPr>
              <a:t>所得や資産のある人の利用者負担</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を</a:t>
            </a:r>
            <a:r>
              <a:rPr lang="ja-JP" altLang="ja-JP" sz="1400" dirty="0" smtClean="0">
                <a:solidFill>
                  <a:prstClr val="black"/>
                </a:solidFill>
                <a:latin typeface="ＤＦ特太ゴシック体" panose="020B0509000000000000" pitchFamily="49" charset="-128"/>
                <a:ea typeface="ＤＦ特太ゴシック体" panose="020B0509000000000000" pitchFamily="49" charset="-128"/>
              </a:rPr>
              <a:t>見直</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す</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p:txBody>
      </p:sp>
      <p:sp>
        <p:nvSpPr>
          <p:cNvPr id="6" name="正方形/長方形 5"/>
          <p:cNvSpPr/>
          <p:nvPr/>
        </p:nvSpPr>
        <p:spPr>
          <a:xfrm>
            <a:off x="360026" y="36000"/>
            <a:ext cx="9205023" cy="396000"/>
          </a:xfrm>
          <a:prstGeom prst="rect">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r>
              <a:rPr lang="ja-JP" altLang="en-US" b="1" dirty="0" smtClean="0">
                <a:solidFill>
                  <a:prstClr val="black"/>
                </a:solidFill>
                <a:latin typeface="メイリオ" pitchFamily="50" charset="-128"/>
                <a:ea typeface="メイリオ" pitchFamily="50" charset="-128"/>
              </a:rPr>
              <a:t>介護保険制度の改正案の主な内容について</a:t>
            </a:r>
            <a:endParaRPr lang="en-US" altLang="ja-JP" b="1" dirty="0" smtClean="0">
              <a:solidFill>
                <a:prstClr val="black"/>
              </a:solidFill>
              <a:latin typeface="メイリオ" pitchFamily="50" charset="-128"/>
              <a:ea typeface="メイリオ" pitchFamily="50" charset="-128"/>
            </a:endParaRPr>
          </a:p>
        </p:txBody>
      </p:sp>
      <p:sp>
        <p:nvSpPr>
          <p:cNvPr id="7" name="円/楕円 6"/>
          <p:cNvSpPr/>
          <p:nvPr/>
        </p:nvSpPr>
        <p:spPr>
          <a:xfrm>
            <a:off x="5327275" y="522126"/>
            <a:ext cx="4306341" cy="323976"/>
          </a:xfrm>
          <a:prstGeom prst="ellipse">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8415" tIns="34208" rIns="68415" bIns="34208" rtlCol="0" anchor="ctr"/>
          <a:lstStyle/>
          <a:p>
            <a:pPr algn="ctr"/>
            <a:r>
              <a:rPr lang="ja-JP" altLang="en-US" sz="1500" b="1" dirty="0">
                <a:solidFill>
                  <a:prstClr val="black"/>
                </a:solidFill>
              </a:rPr>
              <a:t>②費用負担の公平化</a:t>
            </a:r>
          </a:p>
        </p:txBody>
      </p:sp>
      <p:sp>
        <p:nvSpPr>
          <p:cNvPr id="8" name="円/楕円 7"/>
          <p:cNvSpPr/>
          <p:nvPr/>
        </p:nvSpPr>
        <p:spPr>
          <a:xfrm>
            <a:off x="163738" y="522129"/>
            <a:ext cx="4510660" cy="375411"/>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68415" tIns="34208" rIns="68415" bIns="34208" rtlCol="0" anchor="ctr"/>
          <a:lstStyle/>
          <a:p>
            <a:pPr algn="ctr"/>
            <a:r>
              <a:rPr lang="ja-JP" altLang="en-US" sz="1500" b="1" dirty="0">
                <a:solidFill>
                  <a:prstClr val="black"/>
                </a:solidFill>
              </a:rPr>
              <a:t>①地域包括ケアシステムの構築</a:t>
            </a:r>
          </a:p>
        </p:txBody>
      </p:sp>
      <p:sp>
        <p:nvSpPr>
          <p:cNvPr id="9" name="角丸四角形 8"/>
          <p:cNvSpPr/>
          <p:nvPr/>
        </p:nvSpPr>
        <p:spPr>
          <a:xfrm>
            <a:off x="44113" y="1556792"/>
            <a:ext cx="4853173" cy="2232248"/>
          </a:xfrm>
          <a:prstGeom prst="roundRect">
            <a:avLst>
              <a:gd name="adj" fmla="val 3339"/>
            </a:avLst>
          </a:prstGeom>
          <a:solidFill>
            <a:srgbClr val="B5FDB8">
              <a:alpha val="64000"/>
            </a:srgb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500" dirty="0">
              <a:solidFill>
                <a:prstClr val="black"/>
              </a:solidFill>
            </a:endParaRPr>
          </a:p>
          <a:p>
            <a:pPr marL="200733" indent="-133030" algn="just">
              <a:spcBef>
                <a:spcPts val="224"/>
              </a:spcBef>
            </a:pPr>
            <a:endParaRPr lang="en-US" altLang="ja-JP" sz="500" b="1" dirty="0">
              <a:solidFill>
                <a:prstClr val="black"/>
              </a:solidFill>
              <a:latin typeface="ＭＳ Ｐゴシック"/>
              <a:ea typeface="ＤＦ特太ゴシック体" panose="02010609000101010101" pitchFamily="1" charset="-128"/>
            </a:endParaRPr>
          </a:p>
          <a:p>
            <a:pPr marL="200733" indent="-133030" algn="just">
              <a:lnSpc>
                <a:spcPts val="1900"/>
              </a:lnSpc>
              <a:spcBef>
                <a:spcPts val="224"/>
              </a:spcBef>
            </a:pPr>
            <a:r>
              <a:rPr lang="ja-JP" altLang="en-US" sz="1400" dirty="0" smtClean="0">
                <a:solidFill>
                  <a:prstClr val="black"/>
                </a:solidFill>
                <a:latin typeface="ＭＳ Ｐゴシック"/>
                <a:ea typeface="ＤＦ特太ゴシック体" panose="02010609000101010101" pitchFamily="1"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地域包括ｹｱｼｽﾃﾑの構築に向けた地域支援事業の充実</a:t>
            </a:r>
            <a:r>
              <a:rPr lang="ja-JP" altLang="en-US" sz="1400" dirty="0" smtClean="0">
                <a:solidFill>
                  <a:prstClr val="black"/>
                </a:solidFill>
              </a:rPr>
              <a:t>　</a:t>
            </a:r>
            <a:endParaRPr lang="en-US" altLang="ja-JP" sz="1400" dirty="0" smtClean="0">
              <a:solidFill>
                <a:prstClr val="black"/>
              </a:solidFill>
            </a:endParaRPr>
          </a:p>
          <a:p>
            <a:pPr marL="536575" indent="-536575">
              <a:tabLst>
                <a:tab pos="450850" algn="l"/>
              </a:tabLst>
            </a:pPr>
            <a:endParaRPr lang="en-US" altLang="ja-JP" sz="1200" dirty="0" smtClean="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smtClean="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smtClean="0">
              <a:solidFill>
                <a:prstClr val="black"/>
              </a:solidFill>
              <a:latin typeface="ＭＳ ゴシック" pitchFamily="49" charset="-128"/>
              <a:ea typeface="ＭＳ ゴシック" pitchFamily="49" charset="-128"/>
            </a:endParaRPr>
          </a:p>
          <a:p>
            <a:pPr marL="536575" indent="-536575">
              <a:tabLst>
                <a:tab pos="450850" algn="l"/>
              </a:tabLst>
            </a:pPr>
            <a:endParaRPr lang="en-US" altLang="ja-JP" sz="1200" dirty="0">
              <a:solidFill>
                <a:prstClr val="black"/>
              </a:solidFill>
              <a:latin typeface="ＭＳ ゴシック" pitchFamily="49" charset="-128"/>
              <a:ea typeface="ＭＳ ゴシック" pitchFamily="49" charset="-128"/>
            </a:endParaRPr>
          </a:p>
          <a:p>
            <a:pPr marL="536575" indent="-536575">
              <a:tabLst>
                <a:tab pos="450850" algn="l"/>
              </a:tabLst>
            </a:pPr>
            <a:r>
              <a:rPr lang="ja-JP" altLang="en-US" sz="1200" dirty="0">
                <a:solidFill>
                  <a:prstClr val="black"/>
                </a:solidFill>
                <a:latin typeface="ＭＳ ゴシック" pitchFamily="49" charset="-128"/>
                <a:ea typeface="ＭＳ ゴシック" pitchFamily="49" charset="-128"/>
              </a:rPr>
              <a:t>　</a:t>
            </a:r>
            <a:r>
              <a:rPr lang="en-US" altLang="ja-JP"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200" dirty="0" smtClean="0">
                <a:solidFill>
                  <a:prstClr val="black"/>
                </a:solidFill>
                <a:latin typeface="ＭＳ 明朝" panose="02020609040205080304" pitchFamily="17" charset="-128"/>
                <a:ea typeface="ＭＳ 明朝" panose="02020609040205080304" pitchFamily="17" charset="-128"/>
              </a:rPr>
              <a:t>介護サービスの充実は、前回改正による</a:t>
            </a:r>
            <a:r>
              <a:rPr lang="en-US" altLang="ja-JP" sz="1200" dirty="0" smtClean="0">
                <a:solidFill>
                  <a:prstClr val="black"/>
                </a:solidFill>
                <a:latin typeface="ＭＳ 明朝" panose="02020609040205080304" pitchFamily="17" charset="-128"/>
                <a:ea typeface="ＭＳ 明朝" panose="02020609040205080304" pitchFamily="17" charset="-128"/>
              </a:rPr>
              <a:t>24</a:t>
            </a:r>
            <a:r>
              <a:rPr lang="ja-JP" altLang="en-US" sz="1200" dirty="0" smtClean="0">
                <a:solidFill>
                  <a:prstClr val="black"/>
                </a:solidFill>
                <a:latin typeface="ＭＳ 明朝" panose="02020609040205080304" pitchFamily="17" charset="-128"/>
                <a:ea typeface="ＭＳ 明朝" panose="02020609040205080304" pitchFamily="17" charset="-128"/>
              </a:rPr>
              <a:t>時間対応の定期巡回サービス</a:t>
            </a:r>
            <a:r>
              <a:rPr lang="ja-JP" altLang="en-US" sz="1200" dirty="0">
                <a:solidFill>
                  <a:prstClr val="black"/>
                </a:solidFill>
                <a:latin typeface="ＭＳ 明朝" panose="02020609040205080304" pitchFamily="17" charset="-128"/>
                <a:ea typeface="ＭＳ 明朝" panose="02020609040205080304" pitchFamily="17" charset="-128"/>
              </a:rPr>
              <a:t>を含めた介護サービスの普及を</a:t>
            </a:r>
            <a:r>
              <a:rPr lang="ja-JP" altLang="en-US" sz="1200" dirty="0" smtClean="0">
                <a:solidFill>
                  <a:prstClr val="black"/>
                </a:solidFill>
                <a:latin typeface="ＭＳ 明朝" panose="02020609040205080304" pitchFamily="17" charset="-128"/>
                <a:ea typeface="ＭＳ 明朝" panose="02020609040205080304" pitchFamily="17" charset="-128"/>
              </a:rPr>
              <a:t>推進</a:t>
            </a:r>
            <a:endParaRPr lang="en-US" altLang="ja-JP" sz="1200" dirty="0" smtClean="0">
              <a:solidFill>
                <a:prstClr val="black"/>
              </a:solidFill>
              <a:latin typeface="ＭＳ 明朝" panose="02020609040205080304" pitchFamily="17" charset="-128"/>
              <a:ea typeface="ＭＳ 明朝" panose="02020609040205080304" pitchFamily="17" charset="-128"/>
            </a:endParaRPr>
          </a:p>
          <a:p>
            <a:pPr marL="536575" indent="-536575">
              <a:tabLst>
                <a:tab pos="536575" algn="l"/>
              </a:tabLst>
            </a:pPr>
            <a:r>
              <a:rPr lang="ja-JP" altLang="en-US" sz="1200" dirty="0">
                <a:solidFill>
                  <a:prstClr val="black"/>
                </a:solidFill>
                <a:latin typeface="ＭＳ 明朝" panose="02020609040205080304" pitchFamily="17" charset="-128"/>
                <a:ea typeface="ＭＳ 明朝" panose="02020609040205080304" pitchFamily="17" charset="-128"/>
              </a:rPr>
              <a:t>　 </a:t>
            </a:r>
            <a:r>
              <a:rPr lang="ja-JP" altLang="en-US" sz="1200" dirty="0" smtClean="0">
                <a:solidFill>
                  <a:prstClr val="black"/>
                </a:solidFill>
                <a:latin typeface="ＭＳ 明朝" panose="02020609040205080304" pitchFamily="17" charset="-128"/>
                <a:ea typeface="ＭＳ 明朝" panose="02020609040205080304" pitchFamily="17" charset="-128"/>
              </a:rPr>
              <a:t>　</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200" dirty="0" smtClean="0">
                <a:solidFill>
                  <a:prstClr val="black"/>
                </a:solidFill>
                <a:latin typeface="ＭＳ 明朝" panose="02020609040205080304" pitchFamily="17" charset="-128"/>
                <a:ea typeface="ＭＳ 明朝" panose="02020609040205080304" pitchFamily="17" charset="-128"/>
              </a:rPr>
              <a:t>介護</a:t>
            </a:r>
            <a:r>
              <a:rPr lang="ja-JP" altLang="en-US" sz="1200" dirty="0">
                <a:solidFill>
                  <a:prstClr val="black"/>
                </a:solidFill>
                <a:latin typeface="ＭＳ 明朝" panose="02020609040205080304" pitchFamily="17" charset="-128"/>
                <a:ea typeface="ＭＳ 明朝" panose="02020609040205080304" pitchFamily="17" charset="-128"/>
              </a:rPr>
              <a:t>職員の処遇改善は</a:t>
            </a:r>
            <a:r>
              <a:rPr lang="ja-JP" altLang="en-US" sz="1200" dirty="0" smtClean="0">
                <a:solidFill>
                  <a:prstClr val="black"/>
                </a:solidFill>
                <a:latin typeface="ＭＳ 明朝" panose="02020609040205080304" pitchFamily="17" charset="-128"/>
                <a:ea typeface="ＭＳ 明朝" panose="02020609040205080304" pitchFamily="17" charset="-128"/>
              </a:rPr>
              <a:t>、</a:t>
            </a:r>
            <a:r>
              <a:rPr lang="en-US" altLang="ja-JP" sz="1200" dirty="0" smtClean="0">
                <a:solidFill>
                  <a:prstClr val="black"/>
                </a:solidFill>
                <a:latin typeface="ＭＳ 明朝" panose="02020609040205080304" pitchFamily="17" charset="-128"/>
                <a:ea typeface="ＭＳ 明朝" panose="02020609040205080304" pitchFamily="17" charset="-128"/>
              </a:rPr>
              <a:t>27</a:t>
            </a:r>
            <a:r>
              <a:rPr lang="ja-JP" altLang="en-US" sz="1200" dirty="0" smtClean="0">
                <a:solidFill>
                  <a:prstClr val="black"/>
                </a:solidFill>
                <a:latin typeface="ＭＳ 明朝" panose="02020609040205080304" pitchFamily="17" charset="-128"/>
                <a:ea typeface="ＭＳ 明朝" panose="02020609040205080304" pitchFamily="17" charset="-128"/>
              </a:rPr>
              <a:t>年度介護</a:t>
            </a:r>
            <a:r>
              <a:rPr lang="ja-JP" altLang="en-US" sz="1200" dirty="0">
                <a:solidFill>
                  <a:prstClr val="black"/>
                </a:solidFill>
                <a:latin typeface="ＭＳ 明朝" panose="02020609040205080304" pitchFamily="17" charset="-128"/>
                <a:ea typeface="ＭＳ 明朝" panose="02020609040205080304" pitchFamily="17" charset="-128"/>
              </a:rPr>
              <a:t>報酬改定で検討</a:t>
            </a:r>
          </a:p>
          <a:p>
            <a:pPr marL="200733" indent="-133030" algn="just">
              <a:spcBef>
                <a:spcPts val="224"/>
              </a:spcBef>
            </a:pPr>
            <a:endParaRPr lang="en-US" altLang="ja-JP" sz="1200" dirty="0" smtClean="0">
              <a:solidFill>
                <a:prstClr val="black"/>
              </a:solidFill>
              <a:ea typeface="ＤＦ特太ゴシック体" panose="02010609000101010101" pitchFamily="1" charset="-128"/>
            </a:endParaRPr>
          </a:p>
          <a:p>
            <a:pPr marL="200733" indent="-133030" algn="just">
              <a:spcBef>
                <a:spcPts val="224"/>
              </a:spcBef>
            </a:pPr>
            <a:r>
              <a:rPr lang="ja-JP" altLang="en-US" sz="1200" dirty="0" smtClean="0">
                <a:solidFill>
                  <a:prstClr val="black"/>
                </a:solidFill>
                <a:ea typeface="ＤＦ特太ゴシック体" panose="02010609000101010101" pitchFamily="1" charset="-128"/>
              </a:rPr>
              <a:t>  </a:t>
            </a:r>
            <a:endParaRPr lang="en-US" altLang="ja-JP"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131792" y="1418573"/>
            <a:ext cx="1580848" cy="282645"/>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smtClean="0">
                <a:solidFill>
                  <a:prstClr val="black"/>
                </a:solidFill>
                <a:latin typeface="HG丸ｺﾞｼｯｸM-PRO" pitchFamily="50" charset="-128"/>
                <a:ea typeface="HG丸ｺﾞｼｯｸM-PRO" pitchFamily="50" charset="-128"/>
                <a:cs typeface="ヒラギノ丸ゴ ProN W4"/>
              </a:rPr>
              <a:t>サービスの充実</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1" name="角丸四角形 10"/>
          <p:cNvSpPr/>
          <p:nvPr/>
        </p:nvSpPr>
        <p:spPr>
          <a:xfrm>
            <a:off x="5052439" y="1490764"/>
            <a:ext cx="4754187" cy="1578196"/>
          </a:xfrm>
          <a:prstGeom prst="roundRect">
            <a:avLst>
              <a:gd name="adj" fmla="val 3339"/>
            </a:avLst>
          </a:prstGeom>
          <a:solidFill>
            <a:srgbClr val="B5FDB8">
              <a:alpha val="64000"/>
            </a:srgb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just">
              <a:spcBef>
                <a:spcPts val="449"/>
              </a:spcBef>
            </a:pPr>
            <a:endParaRPr lang="en-US" altLang="ja-JP" sz="600" dirty="0">
              <a:solidFill>
                <a:prstClr val="black"/>
              </a:solidFill>
              <a:latin typeface="ＭＳ Ｐゴシック"/>
            </a:endParaRPr>
          </a:p>
          <a:p>
            <a:pPr algn="just">
              <a:spcBef>
                <a:spcPts val="449"/>
              </a:spcBef>
            </a:pPr>
            <a:r>
              <a:rPr lang="ja-JP" altLang="en-US" sz="1400" dirty="0" smtClean="0">
                <a:solidFill>
                  <a:prstClr val="black"/>
                </a:solidFill>
                <a:latin typeface="ＭＳ Ｐゴシック"/>
                <a:ea typeface="ＤＦ特太ゴシック体" panose="02010609000101010101" pitchFamily="1" charset="-128"/>
              </a:rPr>
              <a:t>○低所得者</a:t>
            </a:r>
            <a:r>
              <a:rPr lang="ja-JP" altLang="en-US" sz="1400" dirty="0">
                <a:solidFill>
                  <a:prstClr val="black"/>
                </a:solidFill>
                <a:latin typeface="ＭＳ Ｐゴシック"/>
                <a:ea typeface="ＤＦ特太ゴシック体" panose="02010609000101010101" pitchFamily="1" charset="-128"/>
              </a:rPr>
              <a:t>の保険料の</a:t>
            </a:r>
            <a:r>
              <a:rPr lang="ja-JP" altLang="en-US" sz="1400" dirty="0" smtClean="0">
                <a:solidFill>
                  <a:prstClr val="black"/>
                </a:solidFill>
                <a:latin typeface="ＭＳ Ｐゴシック"/>
                <a:ea typeface="ＤＦ特太ゴシック体" panose="02010609000101010101" pitchFamily="1" charset="-128"/>
              </a:rPr>
              <a:t>軽減割合を拡大</a:t>
            </a:r>
            <a:endParaRPr lang="en-US" altLang="ja-JP" sz="1400" dirty="0" smtClean="0">
              <a:solidFill>
                <a:prstClr val="black"/>
              </a:solidFill>
              <a:latin typeface="ＭＳ Ｐゴシック"/>
              <a:ea typeface="ＤＦ特太ゴシック体" panose="02010609000101010101" pitchFamily="1" charset="-128"/>
            </a:endParaRPr>
          </a:p>
          <a:p>
            <a:pPr marL="273050" indent="-273050" algn="just">
              <a:spcBef>
                <a:spcPts val="449"/>
              </a:spcBef>
            </a:pPr>
            <a:r>
              <a:rPr lang="ja-JP" altLang="en-US" sz="1200" dirty="0" smtClean="0">
                <a:solidFill>
                  <a:prstClr val="black"/>
                </a:solidFill>
                <a:latin typeface="ＭＳ Ｐゴシック"/>
              </a:rPr>
              <a:t>　 ・</a:t>
            </a:r>
            <a:r>
              <a:rPr lang="ja-JP" altLang="ja-JP" sz="1200" dirty="0" smtClean="0">
                <a:solidFill>
                  <a:prstClr val="black"/>
                </a:solidFill>
                <a:latin typeface="ＭＳ Ｐゴシック"/>
              </a:rPr>
              <a:t>給付費の</a:t>
            </a:r>
            <a:r>
              <a:rPr lang="en-US" altLang="ja-JP" sz="1200" dirty="0" smtClean="0">
                <a:solidFill>
                  <a:prstClr val="black"/>
                </a:solidFill>
                <a:latin typeface="ＭＳ Ｐゴシック"/>
              </a:rPr>
              <a:t>5</a:t>
            </a:r>
            <a:r>
              <a:rPr lang="ja-JP" altLang="ja-JP" sz="1200" dirty="0" smtClean="0">
                <a:solidFill>
                  <a:prstClr val="black"/>
                </a:solidFill>
                <a:latin typeface="ＭＳ Ｐゴシック"/>
              </a:rPr>
              <a:t>割の公費</a:t>
            </a:r>
            <a:r>
              <a:rPr lang="ja-JP" altLang="en-US" sz="1200" dirty="0" smtClean="0">
                <a:solidFill>
                  <a:prstClr val="black"/>
                </a:solidFill>
                <a:latin typeface="ＭＳ Ｐゴシック"/>
              </a:rPr>
              <a:t>に加えて</a:t>
            </a:r>
            <a:r>
              <a:rPr lang="ja-JP" altLang="ja-JP" sz="1200" dirty="0" smtClean="0">
                <a:solidFill>
                  <a:prstClr val="black"/>
                </a:solidFill>
                <a:latin typeface="ＭＳ Ｐゴシック"/>
              </a:rPr>
              <a:t>別枠で公費を投入し、低所得者</a:t>
            </a:r>
            <a:r>
              <a:rPr lang="ja-JP" altLang="en-US" sz="1200" dirty="0" smtClean="0">
                <a:solidFill>
                  <a:prstClr val="black"/>
                </a:solidFill>
                <a:latin typeface="ＭＳ Ｐゴシック"/>
              </a:rPr>
              <a:t>の</a:t>
            </a:r>
            <a:r>
              <a:rPr lang="ja-JP" altLang="ja-JP" sz="1200" dirty="0" smtClean="0">
                <a:solidFill>
                  <a:prstClr val="black"/>
                </a:solidFill>
                <a:latin typeface="ＭＳ Ｐゴシック"/>
              </a:rPr>
              <a:t>保険</a:t>
            </a:r>
            <a:r>
              <a:rPr lang="ja-JP" altLang="en-US" sz="1200" dirty="0" smtClean="0">
                <a:solidFill>
                  <a:prstClr val="black"/>
                </a:solidFill>
                <a:latin typeface="ＭＳ Ｐゴシック"/>
              </a:rPr>
              <a:t>料の軽減割合を拡大</a:t>
            </a:r>
            <a:endParaRPr lang="en-US" altLang="ja-JP" sz="1200" dirty="0" smtClean="0">
              <a:solidFill>
                <a:prstClr val="black"/>
              </a:solidFill>
              <a:latin typeface="ＭＳ Ｐゴシック"/>
            </a:endParaRPr>
          </a:p>
          <a:p>
            <a:pPr algn="just">
              <a:lnSpc>
                <a:spcPts val="1000"/>
              </a:lnSpc>
            </a:pPr>
            <a:endParaRPr lang="en-US" altLang="ja-JP" sz="800" dirty="0" smtClean="0">
              <a:solidFill>
                <a:prstClr val="black"/>
              </a:solidFill>
              <a:latin typeface="ＭＳ Ｐゴシック"/>
            </a:endParaRPr>
          </a:p>
          <a:p>
            <a:pPr marL="177800" indent="-177800" algn="just">
              <a:lnSpc>
                <a:spcPts val="1000"/>
              </a:lnSpc>
              <a:spcBef>
                <a:spcPts val="449"/>
              </a:spcBef>
            </a:pPr>
            <a:r>
              <a:rPr lang="ja-JP" altLang="en-US" sz="1100" dirty="0">
                <a:solidFill>
                  <a:prstClr val="black"/>
                </a:solidFill>
                <a:latin typeface="ＭＳ Ｐゴシック"/>
              </a:rPr>
              <a:t>　</a:t>
            </a:r>
            <a:endParaRPr lang="en-US" altLang="ja-JP" sz="1100" dirty="0">
              <a:solidFill>
                <a:prstClr val="black"/>
              </a:solidFill>
              <a:latin typeface="ＭＳ Ｐゴシック"/>
            </a:endParaRPr>
          </a:p>
        </p:txBody>
      </p:sp>
      <p:sp>
        <p:nvSpPr>
          <p:cNvPr id="12" name="正方形/長方形 11"/>
          <p:cNvSpPr/>
          <p:nvPr/>
        </p:nvSpPr>
        <p:spPr>
          <a:xfrm>
            <a:off x="5163874" y="1344376"/>
            <a:ext cx="2525456"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r>
              <a:rPr lang="ja-JP" altLang="en-US" sz="1400" b="1" dirty="0">
                <a:solidFill>
                  <a:prstClr val="black"/>
                </a:solidFill>
                <a:latin typeface="HG丸ｺﾞｼｯｸM-PRO" panose="020F0600000000000000" pitchFamily="50" charset="-128"/>
                <a:ea typeface="HG丸ｺﾞｼｯｸM-PRO" panose="020F0600000000000000" pitchFamily="50" charset="-128"/>
              </a:rPr>
              <a:t>低所得者の保険料軽減を</a:t>
            </a:r>
            <a:r>
              <a:rPr lang="ja-JP" altLang="en-US" sz="1400" b="1" dirty="0" smtClean="0">
                <a:solidFill>
                  <a:prstClr val="black"/>
                </a:solidFill>
                <a:latin typeface="HG丸ｺﾞｼｯｸM-PRO" panose="020F0600000000000000" pitchFamily="50" charset="-128"/>
                <a:ea typeface="HG丸ｺﾞｼｯｸM-PRO" panose="020F0600000000000000" pitchFamily="50" charset="-128"/>
              </a:rPr>
              <a:t>拡充</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4" name="角丸四角形 13"/>
          <p:cNvSpPr/>
          <p:nvPr/>
        </p:nvSpPr>
        <p:spPr>
          <a:xfrm>
            <a:off x="41709" y="4006816"/>
            <a:ext cx="4855570" cy="2374512"/>
          </a:xfrm>
          <a:prstGeom prst="roundRect">
            <a:avLst>
              <a:gd name="adj" fmla="val 3339"/>
            </a:avLst>
          </a:prstGeom>
          <a:solidFill>
            <a:schemeClr val="tx2">
              <a:lumMod val="20000"/>
              <a:lumOff val="80000"/>
              <a:alpha val="31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600" dirty="0">
              <a:solidFill>
                <a:prstClr val="black"/>
              </a:solidFill>
            </a:endParaRPr>
          </a:p>
          <a:p>
            <a:pPr marL="200733" indent="-133030" algn="just">
              <a:spcBef>
                <a:spcPts val="224"/>
              </a:spcBef>
            </a:pPr>
            <a:r>
              <a:rPr lang="ja-JP" altLang="en-US" sz="1400" dirty="0" smtClean="0">
                <a:solidFill>
                  <a:prstClr val="black"/>
                </a:solidFill>
              </a:rPr>
              <a:t>①</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全国一律の予防給付</a:t>
            </a:r>
            <a:r>
              <a:rPr lang="en-US" altLang="ja-JP" sz="14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訪問</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介護・通所</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介護</a:t>
            </a:r>
            <a:r>
              <a:rPr lang="en-US" altLang="ja-JP" sz="14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を市町村が取り組む</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地域支援</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事業に移行し</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多様化</a:t>
            </a:r>
            <a:r>
              <a:rPr lang="ja-JP" altLang="en-US" sz="1200" dirty="0">
                <a:solidFill>
                  <a:prstClr val="black"/>
                </a:solidFill>
              </a:rPr>
              <a:t>　</a:t>
            </a:r>
            <a:endParaRPr lang="en-US" altLang="ja-JP" sz="1200" dirty="0" smtClean="0">
              <a:solidFill>
                <a:prstClr val="black"/>
              </a:solidFill>
            </a:endParaRPr>
          </a:p>
          <a:p>
            <a:pPr marL="355600" indent="-287338" algn="just">
              <a:lnSpc>
                <a:spcPts val="1500"/>
              </a:lnSpc>
              <a:spcBef>
                <a:spcPts val="224"/>
              </a:spcBef>
            </a:pPr>
            <a:endParaRPr lang="en-US" altLang="ja-JP" sz="1200" dirty="0">
              <a:solidFill>
                <a:prstClr val="black"/>
              </a:solidFill>
            </a:endParaRPr>
          </a:p>
          <a:p>
            <a:pPr marL="355600" indent="-287338" algn="just">
              <a:lnSpc>
                <a:spcPts val="1500"/>
              </a:lnSpc>
              <a:spcBef>
                <a:spcPts val="224"/>
              </a:spcBef>
            </a:pPr>
            <a:endParaRPr lang="en-US" altLang="ja-JP" sz="1200" dirty="0" smtClean="0">
              <a:solidFill>
                <a:prstClr val="black"/>
              </a:solidFill>
            </a:endParaRPr>
          </a:p>
          <a:p>
            <a:pPr marL="355600" indent="-287338" algn="just">
              <a:lnSpc>
                <a:spcPts val="1500"/>
              </a:lnSpc>
              <a:spcBef>
                <a:spcPts val="224"/>
              </a:spcBef>
            </a:pPr>
            <a:endParaRPr lang="en-US" altLang="ja-JP" sz="1200" dirty="0">
              <a:solidFill>
                <a:prstClr val="black"/>
              </a:solidFill>
            </a:endParaRPr>
          </a:p>
          <a:p>
            <a:pPr marL="200733" indent="-133030" algn="just">
              <a:spcBef>
                <a:spcPts val="224"/>
              </a:spcBef>
            </a:pPr>
            <a:endParaRPr lang="ja-JP" altLang="ja-JP" sz="1400" dirty="0">
              <a:solidFill>
                <a:prstClr val="black"/>
              </a:solidFill>
            </a:endParaRPr>
          </a:p>
          <a:p>
            <a:endParaRPr lang="en-US" altLang="ja-JP" sz="1200" dirty="0">
              <a:solidFill>
                <a:prstClr val="black"/>
              </a:solidFill>
            </a:endParaRPr>
          </a:p>
        </p:txBody>
      </p:sp>
      <p:sp>
        <p:nvSpPr>
          <p:cNvPr id="15" name="正方形/長方形 14"/>
          <p:cNvSpPr/>
          <p:nvPr/>
        </p:nvSpPr>
        <p:spPr>
          <a:xfrm>
            <a:off x="128552" y="3864552"/>
            <a:ext cx="1591033"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a:solidFill>
                  <a:prstClr val="black"/>
                </a:solidFill>
                <a:latin typeface="HG丸ｺﾞｼｯｸM-PRO" pitchFamily="50" charset="-128"/>
                <a:ea typeface="HG丸ｺﾞｼｯｸM-PRO" pitchFamily="50" charset="-128"/>
                <a:cs typeface="ヒラギノ丸ゴ ProN W4"/>
              </a:rPr>
              <a:t>重点化・</a:t>
            </a:r>
            <a:r>
              <a:rPr lang="ja-JP" altLang="en-US" sz="1400" b="1" dirty="0" smtClean="0">
                <a:solidFill>
                  <a:prstClr val="black"/>
                </a:solidFill>
                <a:latin typeface="HG丸ｺﾞｼｯｸM-PRO" pitchFamily="50" charset="-128"/>
                <a:ea typeface="HG丸ｺﾞｼｯｸM-PRO" pitchFamily="50" charset="-128"/>
                <a:cs typeface="ヒラギノ丸ゴ ProN W4"/>
              </a:rPr>
              <a:t>効率化</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6" name="角丸四角形 15"/>
          <p:cNvSpPr/>
          <p:nvPr/>
        </p:nvSpPr>
        <p:spPr>
          <a:xfrm>
            <a:off x="5052491" y="3286736"/>
            <a:ext cx="4754186" cy="3094592"/>
          </a:xfrm>
          <a:prstGeom prst="roundRect">
            <a:avLst>
              <a:gd name="adj" fmla="val 3339"/>
            </a:avLst>
          </a:prstGeom>
          <a:solidFill>
            <a:schemeClr val="tx2">
              <a:lumMod val="20000"/>
              <a:lumOff val="80000"/>
              <a:alpha val="31000"/>
            </a:schemeClr>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marL="200733" indent="-133030" algn="just">
              <a:spcBef>
                <a:spcPts val="224"/>
              </a:spcBef>
            </a:pPr>
            <a:endParaRPr lang="en-US" altLang="ja-JP" sz="400" dirty="0" smtClean="0">
              <a:solidFill>
                <a:prstClr val="black"/>
              </a:solidFill>
              <a:latin typeface="ＭＳ Ｐゴシック"/>
            </a:endParaRPr>
          </a:p>
          <a:p>
            <a:pPr marL="200733" indent="-133030" algn="just">
              <a:lnSpc>
                <a:spcPts val="1000"/>
              </a:lnSpc>
            </a:pPr>
            <a:endParaRPr lang="en-US" altLang="ja-JP" sz="400" dirty="0" smtClean="0">
              <a:solidFill>
                <a:prstClr val="black"/>
              </a:solidFill>
              <a:latin typeface="ＭＳ Ｐゴシック"/>
            </a:endParaRPr>
          </a:p>
          <a:p>
            <a:pPr marL="200733" indent="-133030" algn="just">
              <a:lnSpc>
                <a:spcPts val="1000"/>
              </a:lnSpc>
            </a:pPr>
            <a:r>
              <a:rPr lang="ja-JP" altLang="en-US" sz="1400" dirty="0" smtClean="0">
                <a:solidFill>
                  <a:prstClr val="black"/>
                </a:solidFill>
                <a:latin typeface="ＭＳ Ｐゴシック"/>
              </a:rPr>
              <a:t>①</a:t>
            </a:r>
            <a:r>
              <a:rPr lang="ja-JP" altLang="en-US" sz="1400" dirty="0">
                <a:solidFill>
                  <a:prstClr val="black"/>
                </a:solidFill>
                <a:latin typeface="ＭＳ Ｐゴシック"/>
                <a:ea typeface="ＤＦ特太ゴシック体" panose="02010609000101010101" pitchFamily="1" charset="-128"/>
              </a:rPr>
              <a:t>一定以上の所得のある利用者の自己負担を</a:t>
            </a:r>
            <a:r>
              <a:rPr lang="ja-JP" altLang="en-US" sz="1400" dirty="0" smtClean="0">
                <a:solidFill>
                  <a:prstClr val="black"/>
                </a:solidFill>
                <a:latin typeface="ＭＳ Ｐゴシック"/>
                <a:ea typeface="ＤＦ特太ゴシック体" panose="02010609000101010101" pitchFamily="1" charset="-128"/>
              </a:rPr>
              <a:t>引上げ</a:t>
            </a:r>
            <a:endParaRPr lang="en-US" altLang="ja-JP" sz="1400" dirty="0">
              <a:solidFill>
                <a:prstClr val="black"/>
              </a:solidFill>
              <a:latin typeface="ＭＳ Ｐゴシック"/>
              <a:ea typeface="ＤＦ特太ゴシック体" panose="02010609000101010101" pitchFamily="1" charset="-128"/>
            </a:endParaRPr>
          </a:p>
          <a:p>
            <a:pPr marL="266700" indent="-198438" algn="just">
              <a:lnSpc>
                <a:spcPts val="1700"/>
              </a:lnSpc>
            </a:pPr>
            <a:r>
              <a:rPr lang="ja-JP" altLang="en-US" sz="1400" dirty="0">
                <a:solidFill>
                  <a:prstClr val="black"/>
                </a:solidFill>
                <a:latin typeface="ＭＳ Ｐゴシック"/>
                <a:ea typeface="ＤＦ特太ゴシック体" panose="02010609000101010101" pitchFamily="1" charset="-128"/>
              </a:rPr>
              <a:t>　</a:t>
            </a:r>
            <a:r>
              <a:rPr lang="ja-JP" altLang="en-US" sz="1200" dirty="0" smtClean="0">
                <a:solidFill>
                  <a:prstClr val="black"/>
                </a:solidFill>
                <a:latin typeface="ＭＳ Ｐゴシック"/>
              </a:rPr>
              <a:t>・</a:t>
            </a:r>
            <a:r>
              <a:rPr lang="ja-JP" altLang="en-US" sz="1200" dirty="0">
                <a:solidFill>
                  <a:prstClr val="black"/>
                </a:solidFill>
                <a:latin typeface="ＭＳ Ｐゴシック"/>
              </a:rPr>
              <a:t>　</a:t>
            </a:r>
            <a:r>
              <a:rPr lang="ja-JP" altLang="en-US" sz="1200" dirty="0" smtClean="0">
                <a:solidFill>
                  <a:prstClr val="black"/>
                </a:solidFill>
                <a:latin typeface="ＭＳ Ｐゴシック"/>
              </a:rPr>
              <a:t>２割負担</a:t>
            </a:r>
            <a:r>
              <a:rPr lang="ja-JP" altLang="en-US" sz="1200" dirty="0">
                <a:solidFill>
                  <a:prstClr val="black"/>
                </a:solidFill>
                <a:latin typeface="ＭＳ Ｐゴシック"/>
              </a:rPr>
              <a:t>とする</a:t>
            </a:r>
            <a:r>
              <a:rPr lang="ja-JP" altLang="en-US" sz="1200" dirty="0" smtClean="0">
                <a:solidFill>
                  <a:prstClr val="black"/>
                </a:solidFill>
                <a:latin typeface="ＭＳ Ｐゴシック"/>
              </a:rPr>
              <a:t>所得水準</a:t>
            </a:r>
            <a:r>
              <a:rPr lang="ja-JP" altLang="en-US" sz="1200" dirty="0">
                <a:solidFill>
                  <a:prstClr val="black"/>
                </a:solidFill>
                <a:latin typeface="ＭＳ Ｐゴシック"/>
              </a:rPr>
              <a:t>を</a:t>
            </a:r>
            <a:r>
              <a:rPr lang="ja-JP" altLang="en-US" sz="1200" dirty="0" smtClean="0">
                <a:solidFill>
                  <a:prstClr val="black"/>
                </a:solidFill>
                <a:latin typeface="ＭＳ Ｐゴシック"/>
              </a:rPr>
              <a:t>、</a:t>
            </a:r>
            <a:r>
              <a:rPr lang="ja-JP" altLang="en-US" sz="1200" dirty="0">
                <a:solidFill>
                  <a:prstClr val="black"/>
                </a:solidFill>
                <a:latin typeface="ＭＳ Ｐゴシック"/>
              </a:rPr>
              <a:t>６５</a:t>
            </a:r>
            <a:r>
              <a:rPr lang="ja-JP" altLang="en-US" sz="1200" dirty="0" smtClean="0">
                <a:solidFill>
                  <a:prstClr val="black"/>
                </a:solidFill>
                <a:latin typeface="ＭＳ Ｐゴシック"/>
              </a:rPr>
              <a:t>歳</a:t>
            </a:r>
            <a:r>
              <a:rPr lang="ja-JP" altLang="en-US" sz="1200" dirty="0">
                <a:solidFill>
                  <a:prstClr val="black"/>
                </a:solidFill>
                <a:latin typeface="ＭＳ Ｐゴシック"/>
              </a:rPr>
              <a:t>以上高齢者の</a:t>
            </a:r>
            <a:r>
              <a:rPr lang="ja-JP" altLang="en-US" sz="1200" dirty="0" smtClean="0">
                <a:solidFill>
                  <a:prstClr val="black"/>
                </a:solidFill>
                <a:latin typeface="ＭＳ Ｐゴシック"/>
              </a:rPr>
              <a:t>所得上位</a:t>
            </a:r>
            <a:r>
              <a:rPr lang="en-US" altLang="ja-JP" sz="1200" dirty="0" smtClean="0">
                <a:solidFill>
                  <a:prstClr val="black"/>
                </a:solidFill>
                <a:latin typeface="ＭＳ Ｐゴシック"/>
              </a:rPr>
              <a:t>20</a:t>
            </a:r>
            <a:r>
              <a:rPr lang="ja-JP" altLang="en-US" sz="1200" dirty="0" smtClean="0">
                <a:solidFill>
                  <a:prstClr val="black"/>
                </a:solidFill>
                <a:latin typeface="ＭＳ Ｐゴシック"/>
              </a:rPr>
              <a:t>％と  　</a:t>
            </a:r>
            <a:endParaRPr lang="en-US" altLang="ja-JP" sz="1200" dirty="0" smtClean="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した場合、合計所得金額</a:t>
            </a:r>
            <a:r>
              <a:rPr lang="en-US" altLang="ja-JP" sz="1200" dirty="0" smtClean="0">
                <a:solidFill>
                  <a:prstClr val="black"/>
                </a:solidFill>
                <a:latin typeface="ＭＳ Ｐゴシック"/>
              </a:rPr>
              <a:t>160</a:t>
            </a:r>
            <a:r>
              <a:rPr lang="ja-JP" altLang="en-US" sz="1200" dirty="0">
                <a:solidFill>
                  <a:prstClr val="black"/>
                </a:solidFill>
                <a:latin typeface="ＭＳ Ｐゴシック"/>
              </a:rPr>
              <a:t>万</a:t>
            </a:r>
            <a:r>
              <a:rPr lang="ja-JP" altLang="en-US" sz="1200" dirty="0" smtClean="0">
                <a:solidFill>
                  <a:prstClr val="black"/>
                </a:solidFill>
                <a:latin typeface="ＭＳ Ｐゴシック"/>
              </a:rPr>
              <a:t>円（年金収入で、単身</a:t>
            </a:r>
            <a:r>
              <a:rPr lang="en-US" altLang="ja-JP" sz="1200" dirty="0" smtClean="0">
                <a:solidFill>
                  <a:prstClr val="black"/>
                </a:solidFill>
                <a:latin typeface="ＭＳ Ｐゴシック"/>
              </a:rPr>
              <a:t>280</a:t>
            </a:r>
            <a:r>
              <a:rPr lang="ja-JP" altLang="en-US" sz="1200" dirty="0" smtClean="0">
                <a:solidFill>
                  <a:prstClr val="black"/>
                </a:solidFill>
                <a:latin typeface="ＭＳ Ｐゴシック"/>
              </a:rPr>
              <a:t>万円以</a:t>
            </a:r>
            <a:endParaRPr lang="en-US" altLang="ja-JP" sz="1200" dirty="0" smtClean="0">
              <a:solidFill>
                <a:prstClr val="black"/>
              </a:solidFill>
              <a:latin typeface="ＭＳ Ｐゴシック"/>
            </a:endParaRPr>
          </a:p>
          <a:p>
            <a:pPr marL="266700" indent="-198438" algn="just">
              <a:lnSpc>
                <a:spcPts val="1700"/>
              </a:lnSpc>
            </a:pPr>
            <a:r>
              <a:rPr lang="ja-JP" altLang="en-US" sz="1200" dirty="0" smtClean="0">
                <a:solidFill>
                  <a:prstClr val="black"/>
                </a:solidFill>
                <a:latin typeface="ＭＳ Ｐゴシック"/>
              </a:rPr>
              <a:t>　　　上、夫婦</a:t>
            </a:r>
            <a:r>
              <a:rPr lang="en-US" altLang="ja-JP" sz="1200" dirty="0" smtClean="0">
                <a:solidFill>
                  <a:prstClr val="black"/>
                </a:solidFill>
                <a:latin typeface="ＭＳ Ｐゴシック"/>
              </a:rPr>
              <a:t>359</a:t>
            </a:r>
            <a:r>
              <a:rPr lang="ja-JP" altLang="en-US" sz="1200" dirty="0" smtClean="0">
                <a:solidFill>
                  <a:prstClr val="black"/>
                </a:solidFill>
                <a:latin typeface="ＭＳ Ｐゴシック"/>
              </a:rPr>
              <a:t>万円以上）</a:t>
            </a:r>
            <a:r>
              <a:rPr lang="ja-JP" altLang="en-US" sz="1200" dirty="0">
                <a:solidFill>
                  <a:prstClr val="black"/>
                </a:solidFill>
                <a:latin typeface="ＭＳ Ｐゴシック"/>
              </a:rPr>
              <a:t>。</a:t>
            </a:r>
            <a:r>
              <a:rPr lang="ja-JP" altLang="en-US" sz="1200" dirty="0" smtClean="0">
                <a:solidFill>
                  <a:prstClr val="black"/>
                </a:solidFill>
                <a:latin typeface="ＭＳ Ｐゴシック"/>
              </a:rPr>
              <a:t>ただし、月額上限があるため、見直し対</a:t>
            </a:r>
            <a:endParaRPr lang="en-US" altLang="ja-JP" sz="1200" dirty="0" smtClean="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象の全員の負担が</a:t>
            </a:r>
            <a:r>
              <a:rPr lang="en-US" altLang="ja-JP" sz="1200" dirty="0" smtClean="0">
                <a:solidFill>
                  <a:prstClr val="black"/>
                </a:solidFill>
                <a:latin typeface="ＭＳ Ｐゴシック"/>
              </a:rPr>
              <a:t>2</a:t>
            </a:r>
            <a:r>
              <a:rPr lang="ja-JP" altLang="en-US" sz="1200" dirty="0" smtClean="0">
                <a:solidFill>
                  <a:prstClr val="black"/>
                </a:solidFill>
                <a:latin typeface="ＭＳ Ｐゴシック"/>
              </a:rPr>
              <a:t>倍になるわけではない。</a:t>
            </a:r>
            <a:endParaRPr lang="en-US" altLang="ja-JP" sz="1200" dirty="0">
              <a:solidFill>
                <a:prstClr val="black"/>
              </a:solidFill>
              <a:latin typeface="ＭＳ Ｐゴシック"/>
            </a:endParaRPr>
          </a:p>
          <a:p>
            <a:pPr marL="355600" indent="-82550" algn="just">
              <a:lnSpc>
                <a:spcPts val="1700"/>
              </a:lnSpc>
            </a:pPr>
            <a:r>
              <a:rPr lang="ja-JP" altLang="en-US" sz="1200" dirty="0" smtClean="0">
                <a:solidFill>
                  <a:prstClr val="black"/>
                </a:solidFill>
                <a:latin typeface="ＭＳ Ｐゴシック"/>
              </a:rPr>
              <a:t>・　医療保険の現役並み所得相当の人は、月額上限を</a:t>
            </a:r>
            <a:r>
              <a:rPr lang="en-US" altLang="ja-JP" sz="1200" dirty="0" smtClean="0">
                <a:solidFill>
                  <a:prstClr val="black"/>
                </a:solidFill>
                <a:latin typeface="ＭＳ Ｐゴシック"/>
              </a:rPr>
              <a:t>37,200</a:t>
            </a:r>
            <a:r>
              <a:rPr lang="ja-JP" altLang="en-US" sz="1200" dirty="0" smtClean="0">
                <a:solidFill>
                  <a:prstClr val="black"/>
                </a:solidFill>
                <a:latin typeface="ＭＳ Ｐゴシック"/>
              </a:rPr>
              <a:t>円から </a:t>
            </a:r>
            <a:r>
              <a:rPr lang="en-US" altLang="ja-JP" sz="1200" dirty="0" smtClean="0">
                <a:solidFill>
                  <a:prstClr val="black"/>
                </a:solidFill>
                <a:latin typeface="ＭＳ Ｐゴシック"/>
              </a:rPr>
              <a:t>44,400</a:t>
            </a:r>
            <a:r>
              <a:rPr lang="ja-JP" altLang="en-US" sz="1200" dirty="0" smtClean="0">
                <a:solidFill>
                  <a:prstClr val="black"/>
                </a:solidFill>
                <a:latin typeface="ＭＳ Ｐゴシック"/>
              </a:rPr>
              <a:t>円に引上げ　　</a:t>
            </a:r>
            <a:r>
              <a:rPr lang="ja-JP" altLang="en-US" sz="1400" dirty="0" smtClean="0">
                <a:solidFill>
                  <a:prstClr val="black"/>
                </a:solidFill>
                <a:latin typeface="ＭＳ Ｐゴシック"/>
              </a:rPr>
              <a:t>　　　　　</a:t>
            </a:r>
            <a:endParaRPr lang="en-US" altLang="ja-JP" sz="1400" dirty="0" smtClean="0">
              <a:solidFill>
                <a:prstClr val="black"/>
              </a:solidFill>
              <a:latin typeface="ＭＳ Ｐゴシック"/>
            </a:endParaRPr>
          </a:p>
          <a:p>
            <a:pPr marL="200733" indent="-133030" algn="just">
              <a:lnSpc>
                <a:spcPts val="1700"/>
              </a:lnSpc>
            </a:pPr>
            <a:r>
              <a:rPr lang="ja-JP" altLang="en-US" sz="1400" dirty="0" smtClean="0">
                <a:solidFill>
                  <a:prstClr val="black"/>
                </a:solidFill>
                <a:latin typeface="ＭＳ Ｐゴシック"/>
              </a:rPr>
              <a:t>②</a:t>
            </a:r>
            <a:r>
              <a:rPr lang="ja-JP" altLang="en-US" sz="1400" dirty="0">
                <a:solidFill>
                  <a:prstClr val="black"/>
                </a:solidFill>
                <a:latin typeface="ＭＳ Ｐゴシック"/>
                <a:ea typeface="ＤＦ特太ゴシック体" panose="02010609000101010101" pitchFamily="1" charset="-128"/>
              </a:rPr>
              <a:t>低所得の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施設利用者</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の食費・居住費を補填する「補足給付」の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要件</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に資産など</a:t>
            </a:r>
            <a:r>
              <a:rPr lang="ja-JP" altLang="en-US" sz="1400" dirty="0">
                <a:solidFill>
                  <a:prstClr val="black"/>
                </a:solidFill>
                <a:latin typeface="ＭＳ Ｐゴシック"/>
                <a:ea typeface="ＤＦ特太ゴシック体" panose="02010609000101010101" pitchFamily="1" charset="-128"/>
              </a:rPr>
              <a:t>を</a:t>
            </a:r>
            <a:r>
              <a:rPr lang="ja-JP" altLang="en-US" sz="1400" dirty="0" smtClean="0">
                <a:solidFill>
                  <a:prstClr val="black"/>
                </a:solidFill>
                <a:latin typeface="ＭＳ Ｐゴシック"/>
                <a:ea typeface="ＤＦ特太ゴシック体" panose="02010609000101010101" pitchFamily="1" charset="-128"/>
              </a:rPr>
              <a:t>追加</a:t>
            </a:r>
            <a:endParaRPr lang="en-US" altLang="ja-JP" sz="1400" b="1" dirty="0">
              <a:solidFill>
                <a:prstClr val="black"/>
              </a:solidFill>
              <a:latin typeface="ＭＳ Ｐゴシック"/>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200" dirty="0">
                <a:solidFill>
                  <a:prstClr val="black"/>
                </a:solidFill>
                <a:latin typeface="ＭＳ Ｐゴシック"/>
              </a:rPr>
              <a:t>預貯金</a:t>
            </a:r>
            <a:r>
              <a:rPr lang="ja-JP" altLang="en-US" sz="1200" dirty="0" smtClean="0">
                <a:solidFill>
                  <a:prstClr val="black"/>
                </a:solidFill>
                <a:latin typeface="ＭＳ Ｐゴシック"/>
              </a:rPr>
              <a:t>等が単身</a:t>
            </a:r>
            <a:r>
              <a:rPr lang="en-US" altLang="ja-JP" sz="1200" dirty="0" smtClean="0">
                <a:solidFill>
                  <a:prstClr val="black"/>
                </a:solidFill>
                <a:latin typeface="ＭＳ Ｐゴシック"/>
              </a:rPr>
              <a:t>1000</a:t>
            </a:r>
            <a:r>
              <a:rPr lang="ja-JP" altLang="en-US" sz="1200" dirty="0" smtClean="0">
                <a:solidFill>
                  <a:prstClr val="black"/>
                </a:solidFill>
                <a:latin typeface="ＭＳ Ｐゴシック"/>
              </a:rPr>
              <a:t>万円超、夫婦</a:t>
            </a:r>
            <a:r>
              <a:rPr lang="en-US" altLang="ja-JP" sz="1200" dirty="0" smtClean="0">
                <a:solidFill>
                  <a:prstClr val="black"/>
                </a:solidFill>
                <a:latin typeface="ＭＳ Ｐゴシック"/>
              </a:rPr>
              <a:t>2000</a:t>
            </a:r>
            <a:r>
              <a:rPr lang="ja-JP" altLang="en-US" sz="1200" dirty="0" smtClean="0">
                <a:solidFill>
                  <a:prstClr val="black"/>
                </a:solidFill>
                <a:latin typeface="ＭＳ Ｐゴシック"/>
              </a:rPr>
              <a:t>万円超</a:t>
            </a:r>
            <a:r>
              <a:rPr lang="ja-JP" altLang="en-US" sz="1200" dirty="0">
                <a:solidFill>
                  <a:prstClr val="black"/>
                </a:solidFill>
                <a:latin typeface="ＭＳ Ｐゴシック"/>
              </a:rPr>
              <a:t>の場合</a:t>
            </a:r>
            <a:r>
              <a:rPr lang="ja-JP" altLang="en-US" sz="1200" dirty="0" smtClean="0">
                <a:solidFill>
                  <a:prstClr val="black"/>
                </a:solidFill>
                <a:latin typeface="ＭＳ Ｐゴシック"/>
              </a:rPr>
              <a:t>は対象外</a:t>
            </a:r>
            <a:endParaRPr lang="ja-JP" altLang="en-US" sz="1200" dirty="0">
              <a:solidFill>
                <a:prstClr val="black"/>
              </a:solidFill>
            </a:endParaRPr>
          </a:p>
          <a:p>
            <a:pPr marL="266700" indent="-198438" algn="just">
              <a:lnSpc>
                <a:spcPts val="1700"/>
              </a:lnSpc>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・世帯分</a:t>
            </a:r>
            <a:r>
              <a:rPr lang="ja-JP" altLang="en-US" sz="1200" dirty="0">
                <a:solidFill>
                  <a:prstClr val="black"/>
                </a:solidFill>
                <a:latin typeface="ＭＳ Ｐゴシック"/>
              </a:rPr>
              <a:t>離した場合でも、配偶者が課税されている場合</a:t>
            </a:r>
            <a:r>
              <a:rPr lang="ja-JP" altLang="en-US" sz="1200" dirty="0" smtClean="0">
                <a:solidFill>
                  <a:prstClr val="black"/>
                </a:solidFill>
                <a:latin typeface="ＭＳ Ｐゴシック"/>
              </a:rPr>
              <a:t>は</a:t>
            </a:r>
            <a:r>
              <a:rPr lang="ja-JP" altLang="en-US" sz="1200" dirty="0">
                <a:solidFill>
                  <a:prstClr val="black"/>
                </a:solidFill>
                <a:latin typeface="ＭＳ Ｐゴシック"/>
              </a:rPr>
              <a:t>対象外</a:t>
            </a:r>
            <a:endParaRPr lang="en-US" altLang="ja-JP" sz="1200" dirty="0">
              <a:solidFill>
                <a:srgbClr val="FF0000"/>
              </a:solidFill>
              <a:latin typeface="ＭＳ Ｐゴシック"/>
            </a:endParaRPr>
          </a:p>
          <a:p>
            <a:pPr marL="355600" indent="-287338" algn="just">
              <a:lnSpc>
                <a:spcPts val="1700"/>
              </a:lnSpc>
            </a:pPr>
            <a:r>
              <a:rPr lang="ja-JP" altLang="en-US" sz="1200" dirty="0">
                <a:solidFill>
                  <a:srgbClr val="FF0000"/>
                </a:solidFill>
                <a:latin typeface="ＭＳ Ｐゴシック"/>
              </a:rPr>
              <a:t>　</a:t>
            </a:r>
            <a:r>
              <a:rPr lang="ja-JP" altLang="en-US" sz="1200" dirty="0" smtClean="0">
                <a:solidFill>
                  <a:srgbClr val="FF0000"/>
                </a:solidFill>
                <a:latin typeface="ＭＳ Ｐゴシック"/>
              </a:rPr>
              <a:t>　</a:t>
            </a:r>
            <a:r>
              <a:rPr lang="ja-JP" altLang="en-US" sz="1200" dirty="0" smtClean="0">
                <a:solidFill>
                  <a:prstClr val="black"/>
                </a:solidFill>
                <a:latin typeface="ＭＳ Ｐゴシック"/>
              </a:rPr>
              <a:t>・</a:t>
            </a:r>
            <a:r>
              <a:rPr lang="ja-JP" altLang="en-US" sz="1200" dirty="0">
                <a:solidFill>
                  <a:prstClr val="black"/>
                </a:solidFill>
                <a:latin typeface="ＭＳ Ｐゴシック"/>
              </a:rPr>
              <a:t>給付額の決定に当たり、非課税年金（遺族年金、障害年金）を</a:t>
            </a:r>
            <a:r>
              <a:rPr lang="ja-JP" altLang="en-US" sz="1200" dirty="0" smtClean="0">
                <a:solidFill>
                  <a:prstClr val="black"/>
                </a:solidFill>
                <a:latin typeface="ＭＳ Ｐゴシック"/>
              </a:rPr>
              <a:t>収　入と</a:t>
            </a:r>
            <a:r>
              <a:rPr lang="ja-JP" altLang="en-US" sz="1200" dirty="0">
                <a:solidFill>
                  <a:prstClr val="black"/>
                </a:solidFill>
                <a:latin typeface="ＭＳ Ｐゴシック"/>
              </a:rPr>
              <a:t>して</a:t>
            </a:r>
            <a:r>
              <a:rPr lang="ja-JP" altLang="en-US" sz="1200" dirty="0" smtClean="0">
                <a:solidFill>
                  <a:prstClr val="black"/>
                </a:solidFill>
                <a:latin typeface="ＭＳ Ｐゴシック"/>
              </a:rPr>
              <a:t>勘案</a:t>
            </a: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en-US" sz="1100" dirty="0" smtClean="0">
                <a:solidFill>
                  <a:prstClr val="black"/>
                </a:solidFill>
                <a:latin typeface="ＭＳ Ｐ明朝" panose="02020600040205080304" pitchFamily="18" charset="-128"/>
                <a:ea typeface="ＭＳ Ｐ明朝" panose="02020600040205080304" pitchFamily="18" charset="-128"/>
              </a:rPr>
              <a:t>*不動産を勘案することは、引き続きの検討課題</a:t>
            </a:r>
            <a:endParaRPr lang="en-US" altLang="ja-JP" sz="800" dirty="0">
              <a:solidFill>
                <a:prstClr val="black"/>
              </a:solidFill>
              <a:latin typeface="ＭＳ Ｐ明朝" panose="02020600040205080304" pitchFamily="18" charset="-128"/>
              <a:ea typeface="ＭＳ Ｐ明朝" panose="02020600040205080304" pitchFamily="18" charset="-128"/>
            </a:endParaRPr>
          </a:p>
        </p:txBody>
      </p:sp>
      <p:sp>
        <p:nvSpPr>
          <p:cNvPr id="18" name="正方形/長方形 17"/>
          <p:cNvSpPr/>
          <p:nvPr/>
        </p:nvSpPr>
        <p:spPr>
          <a:xfrm>
            <a:off x="5169116" y="3140968"/>
            <a:ext cx="1591033" cy="284528"/>
          </a:xfrm>
          <a:prstGeom prst="rect">
            <a:avLst/>
          </a:prstGeom>
          <a:ln/>
        </p:spPr>
        <p:style>
          <a:lnRef idx="1">
            <a:schemeClr val="accent3"/>
          </a:lnRef>
          <a:fillRef idx="2">
            <a:schemeClr val="accent3"/>
          </a:fillRef>
          <a:effectRef idx="1">
            <a:schemeClr val="accent3"/>
          </a:effectRef>
          <a:fontRef idx="minor">
            <a:schemeClr val="dk1"/>
          </a:fontRef>
        </p:style>
        <p:txBody>
          <a:bodyPr wrap="square" lIns="68415" tIns="34208" rIns="68415" bIns="34208" rtlCol="0" anchor="ctr">
            <a:spAutoFit/>
          </a:bodyPr>
          <a:lstStyle/>
          <a:p>
            <a:pPr algn="ctr"/>
            <a:r>
              <a:rPr lang="ja-JP" altLang="en-US" sz="1400" b="1" dirty="0">
                <a:solidFill>
                  <a:prstClr val="black"/>
                </a:solidFill>
                <a:latin typeface="HG丸ｺﾞｼｯｸM-PRO" pitchFamily="50" charset="-128"/>
                <a:ea typeface="HG丸ｺﾞｼｯｸM-PRO" pitchFamily="50" charset="-128"/>
                <a:cs typeface="ヒラギノ丸ゴ ProN W4"/>
              </a:rPr>
              <a:t>重点化・</a:t>
            </a:r>
            <a:r>
              <a:rPr lang="ja-JP" altLang="en-US" sz="1400" b="1" dirty="0" smtClean="0">
                <a:solidFill>
                  <a:prstClr val="black"/>
                </a:solidFill>
                <a:latin typeface="HG丸ｺﾞｼｯｸM-PRO" pitchFamily="50" charset="-128"/>
                <a:ea typeface="HG丸ｺﾞｼｯｸM-PRO" pitchFamily="50" charset="-128"/>
                <a:cs typeface="ヒラギノ丸ゴ ProN W4"/>
              </a:rPr>
              <a:t>効率化</a:t>
            </a:r>
            <a:endParaRPr lang="ja-JP" altLang="en-US" sz="1400" b="1" dirty="0">
              <a:solidFill>
                <a:prstClr val="black"/>
              </a:solidFill>
              <a:latin typeface="HG丸ｺﾞｼｯｸM-PRO" pitchFamily="50" charset="-128"/>
              <a:ea typeface="HG丸ｺﾞｼｯｸM-PRO" pitchFamily="50" charset="-128"/>
              <a:cs typeface="ヒラギノ丸ゴ ProN W4"/>
            </a:endParaRPr>
          </a:p>
        </p:txBody>
      </p:sp>
      <p:sp>
        <p:nvSpPr>
          <p:cNvPr id="17" name="テキスト ボックス 16"/>
          <p:cNvSpPr txBox="1"/>
          <p:nvPr/>
        </p:nvSpPr>
        <p:spPr>
          <a:xfrm>
            <a:off x="131790" y="6381328"/>
            <a:ext cx="9573738" cy="523220"/>
          </a:xfrm>
          <a:prstGeom prst="rect">
            <a:avLst/>
          </a:prstGeom>
          <a:noFill/>
          <a:ln>
            <a:noFill/>
          </a:ln>
        </p:spPr>
        <p:txBody>
          <a:bodyPr wrap="square" rtlCol="0">
            <a:spAutoFit/>
          </a:bodyPr>
          <a:lstStyle/>
          <a:p>
            <a:pPr marL="177800" indent="-177800"/>
            <a:r>
              <a:rPr lang="ja-JP" altLang="en-US" sz="1400" dirty="0" smtClean="0">
                <a:solidFill>
                  <a:prstClr val="black"/>
                </a:solidFill>
              </a:rPr>
              <a:t>○　このほか、「</a:t>
            </a:r>
            <a:r>
              <a:rPr lang="en-US" altLang="ja-JP" sz="1400" dirty="0" smtClean="0">
                <a:solidFill>
                  <a:prstClr val="black"/>
                </a:solidFill>
              </a:rPr>
              <a:t>2025</a:t>
            </a:r>
            <a:r>
              <a:rPr lang="ja-JP" altLang="en-US" sz="1400" dirty="0" smtClean="0">
                <a:solidFill>
                  <a:prstClr val="black"/>
                </a:solidFill>
              </a:rPr>
              <a:t>年を見据えた介護保険事業計画の策定」、「サービス付</a:t>
            </a:r>
            <a:r>
              <a:rPr lang="ja-JP" altLang="en-US" sz="1400" dirty="0">
                <a:solidFill>
                  <a:prstClr val="black"/>
                </a:solidFill>
              </a:rPr>
              <a:t>高齢者向け</a:t>
            </a:r>
            <a:r>
              <a:rPr lang="ja-JP" altLang="en-US" sz="1400" dirty="0" smtClean="0">
                <a:solidFill>
                  <a:prstClr val="black"/>
                </a:solidFill>
              </a:rPr>
              <a:t>住宅への</a:t>
            </a:r>
            <a:r>
              <a:rPr lang="ja-JP" altLang="en-US" sz="1400" dirty="0">
                <a:solidFill>
                  <a:prstClr val="black"/>
                </a:solidFill>
              </a:rPr>
              <a:t>住所地</a:t>
            </a:r>
            <a:r>
              <a:rPr lang="ja-JP" altLang="en-US" sz="1400" dirty="0" smtClean="0">
                <a:solidFill>
                  <a:prstClr val="black"/>
                </a:solidFill>
              </a:rPr>
              <a:t>特例の</a:t>
            </a:r>
            <a:r>
              <a:rPr lang="ja-JP" altLang="en-US" sz="1400" dirty="0">
                <a:solidFill>
                  <a:prstClr val="black"/>
                </a:solidFill>
              </a:rPr>
              <a:t>適用」、 </a:t>
            </a:r>
            <a:r>
              <a:rPr lang="ja-JP" altLang="en-US" sz="1400" dirty="0" smtClean="0">
                <a:solidFill>
                  <a:prstClr val="black"/>
                </a:solidFill>
              </a:rPr>
              <a:t>「</a:t>
            </a:r>
            <a:r>
              <a:rPr lang="ja-JP" altLang="en-US" sz="1400" dirty="0">
                <a:solidFill>
                  <a:prstClr val="black"/>
                </a:solidFill>
              </a:rPr>
              <a:t>居宅介護支援事業所の指定権限の市町村への移譲・小規模通所介護の地域密着型サービスへの移行</a:t>
            </a:r>
            <a:r>
              <a:rPr lang="ja-JP" altLang="en-US" sz="1400" dirty="0" smtClean="0">
                <a:solidFill>
                  <a:prstClr val="black"/>
                </a:solidFill>
              </a:rPr>
              <a:t>」等を実施</a:t>
            </a:r>
            <a:endParaRPr lang="ja-JP" altLang="en-US" sz="1400" dirty="0">
              <a:solidFill>
                <a:prstClr val="black"/>
              </a:solidFill>
            </a:endParaRPr>
          </a:p>
        </p:txBody>
      </p:sp>
      <p:sp>
        <p:nvSpPr>
          <p:cNvPr id="3" name="テキスト ボックス 2"/>
          <p:cNvSpPr txBox="1"/>
          <p:nvPr/>
        </p:nvSpPr>
        <p:spPr>
          <a:xfrm>
            <a:off x="322871" y="4653546"/>
            <a:ext cx="4630291" cy="977191"/>
          </a:xfrm>
          <a:prstGeom prst="rect">
            <a:avLst/>
          </a:prstGeom>
          <a:noFill/>
        </p:spPr>
        <p:txBody>
          <a:bodyPr wrap="square" rtlCol="0">
            <a:spAutoFit/>
          </a:bodyPr>
          <a:lstStyle/>
          <a:p>
            <a:pPr marL="355600" indent="-287338">
              <a:lnSpc>
                <a:spcPts val="1300"/>
              </a:lnSpc>
              <a:spcBef>
                <a:spcPts val="224"/>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段階的に移行（～２９年度）</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a:p>
            <a:pPr marL="355600" indent="-287338">
              <a:lnSpc>
                <a:spcPts val="1300"/>
              </a:lnSpc>
              <a:spcBef>
                <a:spcPts val="224"/>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介護</a:t>
            </a:r>
            <a:r>
              <a:rPr lang="ja-JP" altLang="en-US" sz="1200" dirty="0">
                <a:solidFill>
                  <a:prstClr val="black"/>
                </a:solidFill>
                <a:latin typeface="ＭＳ Ｐ明朝" panose="02020600040205080304" pitchFamily="18" charset="-128"/>
                <a:ea typeface="ＭＳ Ｐ明朝" panose="02020600040205080304" pitchFamily="18" charset="-128"/>
              </a:rPr>
              <a:t>保険制度内でサービスの提供であり、財源構成も変わらない</a:t>
            </a:r>
            <a:r>
              <a:rPr lang="ja-JP" altLang="en-US" sz="1200" dirty="0" smtClean="0">
                <a:solidFill>
                  <a:prstClr val="black"/>
                </a:solidFill>
                <a:latin typeface="ＭＳ Ｐ明朝" panose="02020600040205080304" pitchFamily="18" charset="-128"/>
                <a:ea typeface="ＭＳ Ｐ明朝" panose="02020600040205080304" pitchFamily="18" charset="-128"/>
              </a:rPr>
              <a:t>。</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09538">
              <a:lnSpc>
                <a:spcPts val="1300"/>
              </a:lnSpc>
              <a:spcBef>
                <a:spcPts val="224"/>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見直し</a:t>
            </a:r>
            <a:r>
              <a:rPr lang="ja-JP" altLang="en-US" sz="1200" dirty="0">
                <a:solidFill>
                  <a:prstClr val="black"/>
                </a:solidFill>
                <a:latin typeface="ＭＳ Ｐ明朝" panose="02020600040205080304" pitchFamily="18" charset="-128"/>
                <a:ea typeface="ＭＳ Ｐ明朝" panose="02020600040205080304" pitchFamily="18" charset="-128"/>
              </a:rPr>
              <a:t>に</a:t>
            </a:r>
            <a:r>
              <a:rPr lang="ja-JP" altLang="en-US" sz="1200" dirty="0" smtClean="0">
                <a:solidFill>
                  <a:prstClr val="black"/>
                </a:solidFill>
                <a:latin typeface="ＭＳ Ｐ明朝" panose="02020600040205080304" pitchFamily="18" charset="-128"/>
                <a:ea typeface="ＭＳ Ｐ明朝" panose="02020600040205080304" pitchFamily="18" charset="-128"/>
              </a:rPr>
              <a:t>より、既存</a:t>
            </a:r>
            <a:r>
              <a:rPr lang="ja-JP" altLang="en-US" sz="1200" dirty="0">
                <a:solidFill>
                  <a:prstClr val="black"/>
                </a:solidFill>
                <a:latin typeface="ＭＳ Ｐ明朝" panose="02020600040205080304" pitchFamily="18" charset="-128"/>
                <a:ea typeface="ＭＳ Ｐ明朝" panose="02020600040205080304" pitchFamily="18" charset="-128"/>
              </a:rPr>
              <a:t>の介護事業所による既存サービスに加え、</a:t>
            </a:r>
            <a:r>
              <a:rPr lang="en-US" altLang="ja-JP" sz="1200" dirty="0">
                <a:solidFill>
                  <a:prstClr val="black"/>
                </a:solidFill>
                <a:latin typeface="ＭＳ Ｐ明朝" panose="02020600040205080304" pitchFamily="18" charset="-128"/>
                <a:ea typeface="ＭＳ Ｐ明朝" panose="02020600040205080304" pitchFamily="18" charset="-128"/>
              </a:rPr>
              <a:t>NPO</a:t>
            </a:r>
            <a:r>
              <a:rPr lang="ja-JP" altLang="en-US" sz="1200" dirty="0" err="1" smtClean="0">
                <a:solidFill>
                  <a:prstClr val="black"/>
                </a:solidFill>
                <a:latin typeface="ＭＳ Ｐ明朝" panose="02020600040205080304" pitchFamily="18" charset="-128"/>
                <a:ea typeface="ＭＳ Ｐ明朝" panose="02020600040205080304" pitchFamily="18" charset="-128"/>
              </a:rPr>
              <a:t>、</a:t>
            </a:r>
            <a:r>
              <a:rPr lang="ja-JP" altLang="en-US" sz="1200" dirty="0" smtClean="0">
                <a:solidFill>
                  <a:prstClr val="black"/>
                </a:solidFill>
                <a:latin typeface="ＭＳ Ｐ明朝" panose="02020600040205080304" pitchFamily="18" charset="-128"/>
                <a:ea typeface="ＭＳ Ｐ明朝" panose="02020600040205080304" pitchFamily="18" charset="-128"/>
              </a:rPr>
              <a:t> 民間企業、住民</a:t>
            </a:r>
            <a:r>
              <a:rPr lang="ja-JP" altLang="en-US" sz="1200" dirty="0">
                <a:solidFill>
                  <a:prstClr val="black"/>
                </a:solidFill>
                <a:latin typeface="ＭＳ Ｐ明朝" panose="02020600040205080304" pitchFamily="18" charset="-128"/>
                <a:ea typeface="ＭＳ Ｐ明朝" panose="02020600040205080304" pitchFamily="18" charset="-128"/>
              </a:rPr>
              <a:t>ボランティア、協同組合等による多様なサービスの提供が</a:t>
            </a:r>
            <a:r>
              <a:rPr lang="ja-JP" altLang="en-US" sz="1200" dirty="0" smtClean="0">
                <a:solidFill>
                  <a:prstClr val="black"/>
                </a:solidFill>
                <a:latin typeface="ＭＳ Ｐ明朝" panose="02020600040205080304" pitchFamily="18" charset="-128"/>
                <a:ea typeface="ＭＳ Ｐ明朝" panose="02020600040205080304" pitchFamily="18" charset="-128"/>
              </a:rPr>
              <a:t>可能。これにより、効果的・効率的な事業も実施可能。</a:t>
            </a:r>
            <a:endParaRPr lang="en-US" altLang="ja-JP" sz="1200" dirty="0">
              <a:solidFill>
                <a:prstClr val="black"/>
              </a:solidFill>
              <a:latin typeface="ＭＳ Ｐ明朝" panose="02020600040205080304" pitchFamily="18" charset="-128"/>
              <a:ea typeface="ＭＳ Ｐ明朝" panose="02020600040205080304" pitchFamily="18" charset="-128"/>
            </a:endParaRPr>
          </a:p>
        </p:txBody>
      </p:sp>
      <p:sp>
        <p:nvSpPr>
          <p:cNvPr id="20" name="テキスト ボックス 19"/>
          <p:cNvSpPr txBox="1"/>
          <p:nvPr/>
        </p:nvSpPr>
        <p:spPr>
          <a:xfrm>
            <a:off x="128567" y="5661658"/>
            <a:ext cx="4923943" cy="954107"/>
          </a:xfrm>
          <a:prstGeom prst="rect">
            <a:avLst/>
          </a:prstGeom>
          <a:noFill/>
        </p:spPr>
        <p:txBody>
          <a:bodyPr wrap="square" rtlCol="0">
            <a:spAutoFit/>
          </a:bodyPr>
          <a:lstStyle/>
          <a:p>
            <a:pPr marL="177800" indent="-177800"/>
            <a:r>
              <a:rPr lang="ja-JP" altLang="en-US" sz="1400" dirty="0" smtClean="0">
                <a:solidFill>
                  <a:prstClr val="black"/>
                </a:solidFill>
              </a:rPr>
              <a:t>②</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特別</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養護老人ホームの</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新規入所者を、原則、要介護</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３</a:t>
            </a:r>
            <a:endParaRPr lang="en-US" altLang="ja-JP" sz="1400" dirty="0" smtClean="0">
              <a:solidFill>
                <a:prstClr val="black"/>
              </a:solidFill>
              <a:latin typeface="ＤＦ特太ゴシック体" panose="020B0509000000000000" pitchFamily="49" charset="-128"/>
              <a:ea typeface="ＤＦ特太ゴシック体" panose="020B0509000000000000" pitchFamily="49" charset="-128"/>
            </a:endParaRPr>
          </a:p>
          <a:p>
            <a:pPr marL="177800" indent="-177800"/>
            <a:r>
              <a:rPr lang="ja-JP" altLang="en-US" sz="1400" dirty="0">
                <a:solidFill>
                  <a:prstClr val="black"/>
                </a:solidFill>
                <a:latin typeface="ＤＦ特太ゴシック体" panose="020B0509000000000000" pitchFamily="49" charset="-128"/>
                <a:ea typeface="ＤＦ特太ゴシック体" panose="020B0509000000000000" pitchFamily="49" charset="-128"/>
              </a:rPr>
              <a:t>　</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以上</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に限定（既入所者は除く</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a:t>
            </a:r>
            <a:endParaRPr lang="en-US" altLang="ja-JP" sz="1400" dirty="0" smtClean="0">
              <a:solidFill>
                <a:prstClr val="black"/>
              </a:solidFill>
              <a:latin typeface="ＤＦ特太ゴシック体" panose="020B0509000000000000" pitchFamily="49" charset="-128"/>
              <a:ea typeface="ＤＦ特太ゴシック体" panose="020B0509000000000000" pitchFamily="49" charset="-128"/>
            </a:endParaRPr>
          </a:p>
          <a:p>
            <a:pPr marL="177800" indent="-177800"/>
            <a:r>
              <a:rPr lang="ja-JP" altLang="en-US" sz="1400" dirty="0">
                <a:solidFill>
                  <a:prstClr val="black"/>
                </a:solidFill>
                <a:latin typeface="ＤＦ特太ゴシック体" panose="020B0509000000000000" pitchFamily="49" charset="-128"/>
                <a:ea typeface="ＤＦ特太ゴシック体" panose="020B0509000000000000" pitchFamily="49" charset="-128"/>
              </a:rPr>
              <a:t>　</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 </a:t>
            </a:r>
            <a:r>
              <a:rPr lang="ja-JP" altLang="en-US" sz="1200" dirty="0" smtClean="0">
                <a:solidFill>
                  <a:prstClr val="black"/>
                </a:solidFill>
                <a:latin typeface="ＭＳ Ｐゴシック"/>
              </a:rPr>
              <a:t>* </a:t>
            </a:r>
            <a:r>
              <a:rPr lang="ja-JP" altLang="en-US" sz="1200" dirty="0" smtClean="0">
                <a:solidFill>
                  <a:prstClr val="black"/>
                </a:solidFill>
              </a:rPr>
              <a:t>要介護</a:t>
            </a:r>
            <a:r>
              <a:rPr lang="ja-JP" altLang="en-US" sz="1200" dirty="0">
                <a:solidFill>
                  <a:prstClr val="black"/>
                </a:solidFill>
              </a:rPr>
              <a:t>１・２でも一定の場合には入所可能</a:t>
            </a:r>
            <a:endParaRPr lang="ja-JP" altLang="ja-JP" sz="1200" dirty="0">
              <a:solidFill>
                <a:prstClr val="black"/>
              </a:solidFill>
            </a:endParaRPr>
          </a:p>
          <a:p>
            <a:endParaRPr lang="ja-JP" altLang="en-US" sz="1400" dirty="0">
              <a:solidFill>
                <a:prstClr val="black"/>
              </a:solidFill>
            </a:endParaRPr>
          </a:p>
        </p:txBody>
      </p:sp>
      <p:sp>
        <p:nvSpPr>
          <p:cNvPr id="22" name="テキスト ボックス 21"/>
          <p:cNvSpPr txBox="1"/>
          <p:nvPr/>
        </p:nvSpPr>
        <p:spPr>
          <a:xfrm>
            <a:off x="5457058" y="2348880"/>
            <a:ext cx="4464496" cy="656590"/>
          </a:xfrm>
          <a:prstGeom prst="rect">
            <a:avLst/>
          </a:prstGeom>
          <a:noFill/>
        </p:spPr>
        <p:txBody>
          <a:bodyPr wrap="square" rtlCol="0">
            <a:spAutoFit/>
          </a:bodyPr>
          <a:lstStyle/>
          <a:p>
            <a:pPr marL="177800" indent="-177800" algn="just">
              <a:lnSpc>
                <a:spcPts val="1200"/>
              </a:lnSpc>
              <a:spcBef>
                <a:spcPts val="449"/>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保険料見通し： 現在</a:t>
            </a:r>
            <a:r>
              <a:rPr lang="en-US" altLang="ja-JP" sz="1200" dirty="0">
                <a:solidFill>
                  <a:prstClr val="black"/>
                </a:solidFill>
                <a:latin typeface="ＭＳ Ｐ明朝" panose="02020600040205080304" pitchFamily="18" charset="-128"/>
                <a:ea typeface="ＭＳ Ｐ明朝" panose="02020600040205080304" pitchFamily="18" charset="-128"/>
              </a:rPr>
              <a:t>5,000</a:t>
            </a:r>
            <a:r>
              <a:rPr lang="ja-JP" altLang="en-US" sz="1200" dirty="0">
                <a:solidFill>
                  <a:prstClr val="black"/>
                </a:solidFill>
                <a:latin typeface="ＭＳ Ｐ明朝" panose="02020600040205080304" pitchFamily="18" charset="-128"/>
                <a:ea typeface="ＭＳ Ｐ明朝" panose="02020600040205080304" pitchFamily="18" charset="-128"/>
              </a:rPr>
              <a:t>円程度→</a:t>
            </a:r>
            <a:r>
              <a:rPr lang="en-US" altLang="ja-JP" sz="1200" dirty="0">
                <a:solidFill>
                  <a:prstClr val="black"/>
                </a:solidFill>
                <a:latin typeface="ＭＳ Ｐ明朝" panose="02020600040205080304" pitchFamily="18" charset="-128"/>
                <a:ea typeface="ＭＳ Ｐ明朝" panose="02020600040205080304" pitchFamily="18" charset="-128"/>
              </a:rPr>
              <a:t>2025</a:t>
            </a:r>
            <a:r>
              <a:rPr lang="ja-JP" altLang="en-US" sz="1200" dirty="0">
                <a:solidFill>
                  <a:prstClr val="black"/>
                </a:solidFill>
                <a:latin typeface="ＭＳ Ｐ明朝" panose="02020600040205080304" pitchFamily="18" charset="-128"/>
                <a:ea typeface="ＭＳ Ｐ明朝" panose="02020600040205080304" pitchFamily="18" charset="-128"/>
              </a:rPr>
              <a:t>年度</a:t>
            </a:r>
            <a:r>
              <a:rPr lang="en-US" altLang="ja-JP" sz="1200" dirty="0">
                <a:solidFill>
                  <a:prstClr val="black"/>
                </a:solidFill>
                <a:latin typeface="ＭＳ Ｐ明朝" panose="02020600040205080304" pitchFamily="18" charset="-128"/>
                <a:ea typeface="ＭＳ Ｐ明朝" panose="02020600040205080304" pitchFamily="18" charset="-128"/>
              </a:rPr>
              <a:t>8,200</a:t>
            </a:r>
            <a:r>
              <a:rPr lang="ja-JP" altLang="en-US" sz="1200" dirty="0">
                <a:solidFill>
                  <a:prstClr val="black"/>
                </a:solidFill>
                <a:latin typeface="ＭＳ Ｐ明朝" panose="02020600040205080304" pitchFamily="18" charset="-128"/>
                <a:ea typeface="ＭＳ Ｐ明朝" panose="02020600040205080304" pitchFamily="18" charset="-128"/>
              </a:rPr>
              <a:t>円</a:t>
            </a:r>
            <a:r>
              <a:rPr lang="ja-JP" altLang="en-US" sz="1200" dirty="0" smtClean="0">
                <a:solidFill>
                  <a:prstClr val="black"/>
                </a:solidFill>
                <a:latin typeface="ＭＳ Ｐ明朝" panose="02020600040205080304" pitchFamily="18" charset="-128"/>
                <a:ea typeface="ＭＳ Ｐ明朝" panose="02020600040205080304" pitchFamily="18" charset="-128"/>
              </a:rPr>
              <a:t>程度</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77800" algn="just">
              <a:lnSpc>
                <a:spcPts val="1200"/>
              </a:lnSpc>
              <a:spcBef>
                <a:spcPts val="449"/>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軽減</a:t>
            </a:r>
            <a:r>
              <a:rPr lang="ja-JP" altLang="ja-JP" sz="1200" dirty="0" smtClean="0">
                <a:solidFill>
                  <a:prstClr val="black"/>
                </a:solidFill>
                <a:latin typeface="ＭＳ Ｐ明朝" panose="02020600040205080304" pitchFamily="18" charset="-128"/>
                <a:ea typeface="ＭＳ Ｐ明朝" panose="02020600040205080304" pitchFamily="18" charset="-128"/>
              </a:rPr>
              <a:t>例</a:t>
            </a:r>
            <a:r>
              <a:rPr lang="ja-JP" altLang="en-US" sz="1200" dirty="0" smtClean="0">
                <a:solidFill>
                  <a:prstClr val="black"/>
                </a:solidFill>
                <a:latin typeface="ＭＳ Ｐ明朝" panose="02020600040205080304" pitchFamily="18" charset="-128"/>
                <a:ea typeface="ＭＳ Ｐ明朝" panose="02020600040205080304" pitchFamily="18" charset="-128"/>
              </a:rPr>
              <a:t>： 年金</a:t>
            </a:r>
            <a:r>
              <a:rPr lang="ja-JP" altLang="en-US" sz="1200" dirty="0">
                <a:solidFill>
                  <a:prstClr val="black"/>
                </a:solidFill>
                <a:latin typeface="ＭＳ Ｐ明朝" panose="02020600040205080304" pitchFamily="18" charset="-128"/>
                <a:ea typeface="ＭＳ Ｐ明朝" panose="02020600040205080304" pitchFamily="18" charset="-128"/>
              </a:rPr>
              <a:t>収入</a:t>
            </a:r>
            <a:r>
              <a:rPr lang="en-US" altLang="ja-JP" sz="1200" dirty="0">
                <a:solidFill>
                  <a:prstClr val="black"/>
                </a:solidFill>
                <a:latin typeface="ＭＳ Ｐ明朝" panose="02020600040205080304" pitchFamily="18" charset="-128"/>
                <a:ea typeface="ＭＳ Ｐ明朝" panose="02020600040205080304" pitchFamily="18" charset="-128"/>
              </a:rPr>
              <a:t>80</a:t>
            </a:r>
            <a:r>
              <a:rPr lang="ja-JP" altLang="en-US" sz="1200" dirty="0">
                <a:solidFill>
                  <a:prstClr val="black"/>
                </a:solidFill>
                <a:latin typeface="ＭＳ Ｐ明朝" panose="02020600040205080304" pitchFamily="18" charset="-128"/>
                <a:ea typeface="ＭＳ Ｐ明朝" panose="02020600040205080304" pitchFamily="18" charset="-128"/>
              </a:rPr>
              <a:t>万円以下</a:t>
            </a:r>
            <a:r>
              <a:rPr lang="ja-JP" altLang="ja-JP" sz="1200" dirty="0">
                <a:solidFill>
                  <a:prstClr val="black"/>
                </a:solidFill>
                <a:latin typeface="ＭＳ Ｐ明朝" panose="02020600040205080304" pitchFamily="18" charset="-128"/>
                <a:ea typeface="ＭＳ Ｐ明朝" panose="02020600040205080304" pitchFamily="18" charset="-128"/>
              </a:rPr>
              <a:t>　</a:t>
            </a:r>
            <a:r>
              <a:rPr lang="en-US" altLang="ja-JP" sz="1200" dirty="0">
                <a:solidFill>
                  <a:prstClr val="black"/>
                </a:solidFill>
                <a:latin typeface="ＭＳ Ｐ明朝" panose="02020600040205080304" pitchFamily="18" charset="-128"/>
                <a:ea typeface="ＭＳ Ｐ明朝" panose="02020600040205080304" pitchFamily="18" charset="-128"/>
              </a:rPr>
              <a:t>5</a:t>
            </a:r>
            <a:r>
              <a:rPr lang="ja-JP" altLang="ja-JP" sz="1200" dirty="0">
                <a:solidFill>
                  <a:prstClr val="black"/>
                </a:solidFill>
                <a:latin typeface="ＭＳ Ｐ明朝" panose="02020600040205080304" pitchFamily="18" charset="-128"/>
                <a:ea typeface="ＭＳ Ｐ明朝" panose="02020600040205080304" pitchFamily="18" charset="-128"/>
              </a:rPr>
              <a:t>割軽減</a:t>
            </a: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ja-JP" sz="1200" dirty="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　</a:t>
            </a:r>
            <a:r>
              <a:rPr lang="en-US" altLang="ja-JP" sz="1200" dirty="0">
                <a:solidFill>
                  <a:prstClr val="black"/>
                </a:solidFill>
                <a:latin typeface="ＭＳ Ｐ明朝" panose="02020600040205080304" pitchFamily="18" charset="-128"/>
                <a:ea typeface="ＭＳ Ｐ明朝" panose="02020600040205080304" pitchFamily="18" charset="-128"/>
              </a:rPr>
              <a:t>7</a:t>
            </a:r>
            <a:r>
              <a:rPr lang="ja-JP" altLang="ja-JP" sz="1200" dirty="0">
                <a:solidFill>
                  <a:prstClr val="black"/>
                </a:solidFill>
                <a:latin typeface="ＭＳ Ｐ明朝" panose="02020600040205080304" pitchFamily="18" charset="-128"/>
                <a:ea typeface="ＭＳ Ｐ明朝" panose="02020600040205080304" pitchFamily="18" charset="-128"/>
              </a:rPr>
              <a:t>割軽減に拡大</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177800" indent="-177800" algn="just">
              <a:lnSpc>
                <a:spcPts val="1200"/>
              </a:lnSpc>
              <a:spcBef>
                <a:spcPts val="449"/>
              </a:spcBef>
            </a:pPr>
            <a:r>
              <a:rPr lang="ja-JP" altLang="en-US" sz="1200" dirty="0" smtClean="0">
                <a:solidFill>
                  <a:prstClr val="black"/>
                </a:solidFill>
                <a:latin typeface="ＭＳ Ｐゴシック"/>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軽減対象： 市町村民税非課税世帯（</a:t>
            </a:r>
            <a:r>
              <a:rPr lang="en-US" altLang="ja-JP" sz="1200" dirty="0" smtClean="0">
                <a:solidFill>
                  <a:prstClr val="black"/>
                </a:solidFill>
                <a:latin typeface="ＭＳ Ｐ明朝" panose="02020600040205080304" pitchFamily="18" charset="-128"/>
                <a:ea typeface="ＭＳ Ｐ明朝" panose="02020600040205080304" pitchFamily="18" charset="-128"/>
              </a:rPr>
              <a:t>65</a:t>
            </a:r>
            <a:r>
              <a:rPr lang="ja-JP" altLang="en-US" sz="1200" dirty="0">
                <a:solidFill>
                  <a:prstClr val="black"/>
                </a:solidFill>
                <a:latin typeface="ＭＳ Ｐ明朝" panose="02020600040205080304" pitchFamily="18" charset="-128"/>
                <a:ea typeface="ＭＳ Ｐ明朝" panose="02020600040205080304" pitchFamily="18" charset="-128"/>
              </a:rPr>
              <a:t>歳</a:t>
            </a:r>
            <a:r>
              <a:rPr lang="ja-JP" altLang="en-US" sz="1200" dirty="0" smtClean="0">
                <a:solidFill>
                  <a:prstClr val="black"/>
                </a:solidFill>
                <a:latin typeface="ＭＳ Ｐ明朝" panose="02020600040205080304" pitchFamily="18" charset="-128"/>
                <a:ea typeface="ＭＳ Ｐ明朝" panose="02020600040205080304" pitchFamily="18" charset="-128"/>
              </a:rPr>
              <a:t>以上の約３割）</a:t>
            </a:r>
            <a:r>
              <a:rPr lang="ja-JP" altLang="en-US" sz="1200" dirty="0">
                <a:solidFill>
                  <a:prstClr val="black"/>
                </a:solidFill>
                <a:latin typeface="ＭＳ Ｐ明朝" panose="02020600040205080304" pitchFamily="18" charset="-128"/>
                <a:ea typeface="ＭＳ Ｐ明朝" panose="02020600040205080304" pitchFamily="18" charset="-128"/>
              </a:rPr>
              <a:t>　</a:t>
            </a:r>
            <a:endParaRPr lang="en-US" altLang="ja-JP" sz="1200" dirty="0" smtClean="0">
              <a:solidFill>
                <a:prstClr val="black"/>
              </a:solidFill>
              <a:latin typeface="ＭＳ Ｐ明朝" panose="02020600040205080304" pitchFamily="18" charset="-128"/>
              <a:ea typeface="ＭＳ Ｐ明朝" panose="02020600040205080304" pitchFamily="18" charset="-128"/>
            </a:endParaRPr>
          </a:p>
        </p:txBody>
      </p:sp>
      <p:sp>
        <p:nvSpPr>
          <p:cNvPr id="24" name="テキスト ボックス 23"/>
          <p:cNvSpPr txBox="1"/>
          <p:nvPr/>
        </p:nvSpPr>
        <p:spPr>
          <a:xfrm>
            <a:off x="200473" y="2016001"/>
            <a:ext cx="4464496" cy="1143903"/>
          </a:xfrm>
          <a:prstGeom prst="rect">
            <a:avLst/>
          </a:prstGeom>
          <a:noFill/>
        </p:spPr>
        <p:txBody>
          <a:bodyPr wrap="square" rtlCol="0">
            <a:spAutoFit/>
          </a:bodyPr>
          <a:lstStyle/>
          <a:p>
            <a:pPr marL="200733" indent="-133030" algn="just">
              <a:lnSpc>
                <a:spcPts val="1900"/>
              </a:lnSpc>
              <a:spcBef>
                <a:spcPts val="224"/>
              </a:spcBef>
            </a:pPr>
            <a:r>
              <a:rPr lang="ja-JP" altLang="en-US" sz="1400" dirty="0">
                <a:solidFill>
                  <a:prstClr val="black"/>
                </a:solidFill>
              </a:rPr>
              <a:t>①</a:t>
            </a:r>
            <a:r>
              <a:rPr lang="ja-JP" altLang="ja-JP" sz="1400" dirty="0">
                <a:solidFill>
                  <a:prstClr val="black"/>
                </a:solidFill>
                <a:ea typeface="ＤＦ特太ゴシック体" panose="02010609000101010101" pitchFamily="1" charset="-128"/>
              </a:rPr>
              <a:t>在宅</a:t>
            </a:r>
            <a:r>
              <a:rPr lang="ja-JP" altLang="en-US" sz="1400" dirty="0">
                <a:solidFill>
                  <a:prstClr val="black"/>
                </a:solidFill>
                <a:ea typeface="ＤＦ特太ゴシック体" panose="02010609000101010101" pitchFamily="1" charset="-128"/>
              </a:rPr>
              <a:t>医療・介護連携の推進</a:t>
            </a:r>
            <a:endParaRPr lang="en-US" altLang="ja-JP" sz="1400" dirty="0">
              <a:solidFill>
                <a:prstClr val="black"/>
              </a:solidFill>
            </a:endParaRPr>
          </a:p>
          <a:p>
            <a:pPr marL="200733" indent="-133030" algn="just">
              <a:lnSpc>
                <a:spcPts val="1900"/>
              </a:lnSpc>
              <a:spcBef>
                <a:spcPts val="224"/>
              </a:spcBef>
            </a:pPr>
            <a:r>
              <a:rPr lang="ja-JP" altLang="en-US" sz="1400" dirty="0" smtClean="0">
                <a:solidFill>
                  <a:prstClr val="black"/>
                </a:solidFill>
              </a:rPr>
              <a:t>②</a:t>
            </a:r>
            <a:r>
              <a:rPr lang="ja-JP" altLang="en-US" sz="1400" dirty="0">
                <a:solidFill>
                  <a:prstClr val="black"/>
                </a:solidFill>
                <a:ea typeface="ＤＦ特太ゴシック体" panose="02010609000101010101" pitchFamily="1" charset="-128"/>
              </a:rPr>
              <a:t>認知症施策の推進</a:t>
            </a:r>
            <a:endParaRPr lang="en-US" altLang="ja-JP" sz="1400" dirty="0">
              <a:solidFill>
                <a:prstClr val="black"/>
              </a:solidFill>
              <a:sym typeface="Wingdings" panose="05000000000000000000" pitchFamily="2" charset="2"/>
            </a:endParaRPr>
          </a:p>
          <a:p>
            <a:pPr marL="200733" indent="-133030" algn="just">
              <a:lnSpc>
                <a:spcPts val="1900"/>
              </a:lnSpc>
              <a:spcBef>
                <a:spcPts val="224"/>
              </a:spcBef>
            </a:pPr>
            <a:r>
              <a:rPr lang="ja-JP" altLang="en-US" sz="1400" dirty="0" smtClean="0">
                <a:solidFill>
                  <a:prstClr val="black"/>
                </a:solidFill>
              </a:rPr>
              <a:t>③</a:t>
            </a:r>
            <a:r>
              <a:rPr lang="ja-JP" altLang="en-US" sz="1400" dirty="0">
                <a:solidFill>
                  <a:prstClr val="black"/>
                </a:solidFill>
                <a:ea typeface="ＤＦ特太ゴシック体" panose="02010609000101010101" pitchFamily="1" charset="-128"/>
              </a:rPr>
              <a:t>地域ケア会議の推進</a:t>
            </a:r>
            <a:endParaRPr lang="en-US" altLang="ja-JP" sz="1400" dirty="0">
              <a:solidFill>
                <a:prstClr val="black"/>
              </a:solidFill>
            </a:endParaRPr>
          </a:p>
          <a:p>
            <a:pPr marL="200733" indent="-133030" algn="just">
              <a:lnSpc>
                <a:spcPts val="1900"/>
              </a:lnSpc>
              <a:spcBef>
                <a:spcPts val="224"/>
              </a:spcBef>
            </a:pPr>
            <a:r>
              <a:rPr lang="ja-JP" altLang="en-US" sz="1400" dirty="0" smtClean="0">
                <a:solidFill>
                  <a:prstClr val="black"/>
                </a:solidFill>
              </a:rPr>
              <a:t>④</a:t>
            </a:r>
            <a:r>
              <a:rPr lang="ja-JP" altLang="en-US" sz="1400" dirty="0">
                <a:solidFill>
                  <a:prstClr val="black"/>
                </a:solidFill>
                <a:ea typeface="ＤＦ特太ゴシック体" panose="02010609000101010101" pitchFamily="1" charset="-128"/>
              </a:rPr>
              <a:t>生活支援サービス</a:t>
            </a:r>
            <a:r>
              <a:rPr lang="ja-JP" altLang="en-US" sz="1400" dirty="0">
                <a:solidFill>
                  <a:prstClr val="black"/>
                </a:solidFill>
                <a:latin typeface="ＤＦ特太ゴシック体" panose="020B0509000000000000" pitchFamily="49" charset="-128"/>
                <a:ea typeface="ＤＦ特太ゴシック体" panose="020B0509000000000000" pitchFamily="49" charset="-128"/>
              </a:rPr>
              <a:t>の充実・</a:t>
            </a:r>
            <a:r>
              <a:rPr lang="ja-JP" altLang="en-US" sz="1400" dirty="0" smtClean="0">
                <a:solidFill>
                  <a:prstClr val="black"/>
                </a:solidFill>
                <a:latin typeface="ＤＦ特太ゴシック体" panose="020B0509000000000000" pitchFamily="49" charset="-128"/>
                <a:ea typeface="ＤＦ特太ゴシック体" panose="020B0509000000000000" pitchFamily="49" charset="-128"/>
              </a:rPr>
              <a:t>強化</a:t>
            </a:r>
            <a:endParaRPr lang="en-US" altLang="ja-JP" sz="14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21" name="スライド番号プレースホルダ 10"/>
          <p:cNvSpPr>
            <a:spLocks noGrp="1"/>
          </p:cNvSpPr>
          <p:nvPr>
            <p:ph type="sldNum" sz="quarter" idx="12"/>
          </p:nvPr>
        </p:nvSpPr>
        <p:spPr>
          <a:xfrm>
            <a:off x="9494367" y="6520790"/>
            <a:ext cx="427197" cy="365125"/>
          </a:xfrm>
        </p:spPr>
        <p:txBody>
          <a:bodyPr/>
          <a:lstStyle/>
          <a:p>
            <a:fld id="{72D2F0F9-40FE-47A2-901C-3C832B0C1FC9}" type="slidenum">
              <a:rPr lang="ja-JP" altLang="en-US" sz="1400">
                <a:solidFill>
                  <a:prstClr val="black"/>
                </a:solidFill>
              </a:rPr>
              <a:pPr/>
              <a:t>7</a:t>
            </a:fld>
            <a:endParaRPr lang="ja-JP" altLang="en-US" sz="1400" dirty="0">
              <a:solidFill>
                <a:prstClr val="black"/>
              </a:solidFill>
            </a:endParaRPr>
          </a:p>
        </p:txBody>
      </p:sp>
    </p:spTree>
    <p:extLst>
      <p:ext uri="{BB962C8B-B14F-4D97-AF65-F5344CB8AC3E}">
        <p14:creationId xmlns:p14="http://schemas.microsoft.com/office/powerpoint/2010/main" xmlns="" val="3936315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402929" y="2587571"/>
            <a:ext cx="7080580" cy="3976577"/>
          </a:xfrm>
          <a:prstGeom prst="roundRect">
            <a:avLst>
              <a:gd name="adj" fmla="val 5860"/>
            </a:avLst>
          </a:prstGeom>
          <a:solidFill>
            <a:schemeClr val="accent1">
              <a:lumMod val="20000"/>
              <a:lumOff val="80000"/>
              <a:alpha val="55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AutoShape 47"/>
          <p:cNvSpPr>
            <a:spLocks noChangeArrowheads="1"/>
          </p:cNvSpPr>
          <p:nvPr/>
        </p:nvSpPr>
        <p:spPr bwMode="auto">
          <a:xfrm>
            <a:off x="1674089" y="2810669"/>
            <a:ext cx="6721176" cy="2141572"/>
          </a:xfrm>
          <a:prstGeom prst="roundRect">
            <a:avLst>
              <a:gd name="adj" fmla="val 12422"/>
            </a:avLst>
          </a:prstGeom>
          <a:solidFill>
            <a:srgbClr val="FFFF99"/>
          </a:solidFill>
          <a:ln w="9525">
            <a:solidFill>
              <a:srgbClr val="FF0000"/>
            </a:solidFill>
            <a:round/>
            <a:headEnd/>
            <a:tailEnd/>
          </a:ln>
        </p:spPr>
        <p:txBody>
          <a:bodyPr vert="horz" wrap="square" lIns="74295" tIns="8890" rIns="74295" bIns="8890" numCol="1" anchor="t" anchorCtr="0" compatLnSpc="1">
            <a:prstTxWarp prst="textNoShape">
              <a:avLst/>
            </a:prstTxWarp>
          </a:bodyPr>
          <a:lstStyle/>
          <a:p>
            <a:pPr marL="533400" indent="-92075"/>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444500" indent="-265113"/>
            <a:r>
              <a:rPr lang="ja-JP" altLang="en-US" sz="1200" dirty="0" smtClean="0">
                <a:solidFill>
                  <a:prstClr val="black"/>
                </a:solidFill>
                <a:latin typeface="ＭＳ ゴシック" pitchFamily="49" charset="-128"/>
                <a:ea typeface="ＭＳ ゴシック" pitchFamily="49" charset="-128"/>
                <a:cs typeface="ＭＳ Ｐゴシック" pitchFamily="50" charset="-128"/>
              </a:rPr>
              <a:t>○</a:t>
            </a:r>
            <a:r>
              <a:rPr lang="ja-JP" altLang="en-US" sz="1200" dirty="0">
                <a:latin typeface="ＭＳ ゴシック" pitchFamily="49" charset="-128"/>
                <a:ea typeface="ＭＳ ゴシック" pitchFamily="49" charset="-128"/>
                <a:cs typeface="ＭＳ Ｐゴシック" pitchFamily="50" charset="-128"/>
              </a:rPr>
              <a:t>地域包括支援</a:t>
            </a:r>
            <a:r>
              <a:rPr lang="ja-JP" altLang="en-US" sz="1200" dirty="0" smtClean="0">
                <a:latin typeface="ＭＳ ゴシック" pitchFamily="49" charset="-128"/>
                <a:ea typeface="ＭＳ ゴシック" pitchFamily="49" charset="-128"/>
                <a:cs typeface="ＭＳ Ｐゴシック" pitchFamily="50" charset="-128"/>
              </a:rPr>
              <a:t>センターが開催</a:t>
            </a:r>
            <a:endParaRPr lang="en-US" altLang="ja-JP" sz="1200" dirty="0" smtClean="0">
              <a:latin typeface="ＭＳ ゴシック" pitchFamily="49" charset="-128"/>
              <a:ea typeface="ＭＳ ゴシック" pitchFamily="49" charset="-128"/>
              <a:cs typeface="ＭＳ Ｐゴシック" pitchFamily="50" charset="-128"/>
            </a:endParaRPr>
          </a:p>
          <a:p>
            <a:pPr marL="444500" indent="-265113"/>
            <a:r>
              <a:rPr lang="ja-JP" altLang="en-US" sz="1200" u="sng" dirty="0" smtClean="0">
                <a:solidFill>
                  <a:prstClr val="black"/>
                </a:solidFill>
                <a:latin typeface="ＭＳ ゴシック" pitchFamily="49" charset="-128"/>
                <a:ea typeface="ＭＳ ゴシック" pitchFamily="49" charset="-128"/>
                <a:cs typeface="ＭＳ Ｐゴシック" pitchFamily="50" charset="-128"/>
              </a:rPr>
              <a:t>○個別ケース（困難事例等）の支援内容を通じた</a:t>
            </a:r>
            <a:endParaRPr lang="en-US" altLang="ja-JP" sz="1200" u="sng" dirty="0" smtClean="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①</a:t>
            </a:r>
            <a:r>
              <a:rPr lang="ja-JP" altLang="en-US" sz="1200" dirty="0">
                <a:solidFill>
                  <a:prstClr val="black"/>
                </a:solidFill>
                <a:latin typeface="ＭＳ ゴシック" pitchFamily="49" charset="-128"/>
                <a:ea typeface="ＭＳ ゴシック" pitchFamily="49" charset="-128"/>
                <a:cs typeface="ＭＳ Ｐゴシック" pitchFamily="50" charset="-128"/>
              </a:rPr>
              <a:t>地域支援ネットワークの構築</a:t>
            </a:r>
            <a:endParaRPr lang="en-US" altLang="ja-JP" sz="1200" dirty="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②</a:t>
            </a:r>
            <a:r>
              <a:rPr lang="ja-JP" altLang="en-US" sz="1200" dirty="0">
                <a:solidFill>
                  <a:prstClr val="black"/>
                </a:solidFill>
                <a:latin typeface="ＭＳ ゴシック" pitchFamily="49" charset="-128"/>
                <a:ea typeface="ＭＳ ゴシック" pitchFamily="49" charset="-128"/>
                <a:cs typeface="ＭＳ Ｐゴシック" pitchFamily="50" charset="-128"/>
              </a:rPr>
              <a:t>高齢者の自立支援に資するケアマネジメント支援</a:t>
            </a:r>
            <a:endParaRPr lang="en-US" altLang="ja-JP" sz="1200" dirty="0">
              <a:solidFill>
                <a:prstClr val="black"/>
              </a:solidFill>
              <a:latin typeface="ＭＳ ゴシック" pitchFamily="49" charset="-128"/>
              <a:ea typeface="ＭＳ ゴシック" pitchFamily="49" charset="-128"/>
              <a:cs typeface="ＭＳ Ｐゴシック" pitchFamily="50" charset="-128"/>
            </a:endParaRPr>
          </a:p>
          <a:p>
            <a:pPr marL="355600" indent="-92075" algn="just"/>
            <a:r>
              <a:rPr lang="ja-JP" altLang="en-US" sz="1200" dirty="0" smtClean="0">
                <a:solidFill>
                  <a:prstClr val="black"/>
                </a:solidFill>
                <a:latin typeface="ＭＳ ゴシック" pitchFamily="49" charset="-128"/>
                <a:ea typeface="ＭＳ ゴシック" pitchFamily="49" charset="-128"/>
                <a:cs typeface="ＭＳ Ｐゴシック" pitchFamily="50" charset="-128"/>
              </a:rPr>
              <a:t>③</a:t>
            </a:r>
            <a:r>
              <a:rPr lang="ja-JP" altLang="en-US" sz="1200" dirty="0">
                <a:solidFill>
                  <a:prstClr val="black"/>
                </a:solidFill>
                <a:latin typeface="ＭＳ ゴシック" pitchFamily="49" charset="-128"/>
                <a:ea typeface="ＭＳ ゴシック" pitchFamily="49" charset="-128"/>
                <a:cs typeface="ＭＳ Ｐゴシック" pitchFamily="50" charset="-128"/>
              </a:rPr>
              <a:t>地域課題の</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把握</a:t>
            </a:r>
            <a:r>
              <a:rPr lang="ja-JP" altLang="en-US" sz="1200" dirty="0">
                <a:solidFill>
                  <a:prstClr val="black"/>
                </a:solidFill>
                <a:latin typeface="ＭＳ ゴシック" pitchFamily="49" charset="-128"/>
                <a:ea typeface="ＭＳ ゴシック" pitchFamily="49" charset="-128"/>
                <a:cs typeface="ＭＳ Ｐゴシック" pitchFamily="50" charset="-128"/>
              </a:rPr>
              <a:t>　</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　など</a:t>
            </a:r>
            <a:r>
              <a:rPr lang="ja-JP" altLang="en-US" sz="1200" dirty="0">
                <a:solidFill>
                  <a:prstClr val="black"/>
                </a:solidFill>
                <a:latin typeface="ＭＳ ゴシック" pitchFamily="49" charset="-128"/>
                <a:ea typeface="ＭＳ ゴシック" pitchFamily="49" charset="-128"/>
                <a:cs typeface="ＭＳ Ｐゴシック" pitchFamily="50" charset="-128"/>
              </a:rPr>
              <a:t>を行う</a:t>
            </a:r>
            <a:r>
              <a:rPr lang="ja-JP" altLang="en-US" sz="1200" dirty="0" smtClean="0">
                <a:solidFill>
                  <a:prstClr val="black"/>
                </a:solidFill>
                <a:latin typeface="ＭＳ ゴシック" pitchFamily="49" charset="-128"/>
                <a:ea typeface="ＭＳ ゴシック" pitchFamily="49" charset="-128"/>
                <a:cs typeface="ＭＳ Ｐゴシック" pitchFamily="50" charset="-128"/>
              </a:rPr>
              <a:t>。</a:t>
            </a:r>
            <a:endParaRPr lang="en-US" altLang="ja-JP" sz="1200" dirty="0" smtClean="0">
              <a:solidFill>
                <a:prstClr val="black"/>
              </a:solidFill>
              <a:latin typeface="ＭＳ ゴシック" pitchFamily="49" charset="-128"/>
              <a:ea typeface="ＭＳ ゴシック" pitchFamily="49" charset="-128"/>
              <a:cs typeface="ＭＳ Ｐゴシック" pitchFamily="50" charset="-128"/>
            </a:endParaRPr>
          </a:p>
          <a:p>
            <a:pPr marL="84138" indent="-84138" algn="just"/>
            <a:r>
              <a:rPr lang="ja-JP" altLang="en-US" sz="1200" dirty="0">
                <a:solidFill>
                  <a:prstClr val="black"/>
                </a:solidFill>
                <a:latin typeface="ＭＳ ゴシック" pitchFamily="49" charset="-128"/>
                <a:ea typeface="ＭＳ ゴシック" pitchFamily="49" charset="-128"/>
                <a:cs typeface="ＭＳ Ｐゴシック" pitchFamily="50" charset="-128"/>
              </a:rPr>
              <a:t>　</a:t>
            </a:r>
            <a:r>
              <a:rPr lang="en-US" altLang="ja-JP" sz="1200" dirty="0" smtClean="0">
                <a:latin typeface="HG丸ｺﾞｼｯｸM-PRO" pitchFamily="50" charset="-128"/>
                <a:ea typeface="HG丸ｺﾞｼｯｸM-PRO" pitchFamily="50" charset="-128"/>
                <a:cs typeface="ＭＳ Ｐゴシック" pitchFamily="50" charset="-128"/>
              </a:rPr>
              <a:t>※</a:t>
            </a:r>
            <a:r>
              <a:rPr lang="ja-JP" altLang="en-US" sz="1200" dirty="0" smtClean="0">
                <a:latin typeface="HG丸ｺﾞｼｯｸM-PRO" pitchFamily="50" charset="-128"/>
                <a:ea typeface="HG丸ｺﾞｼｯｸM-PRO" pitchFamily="50" charset="-128"/>
                <a:cs typeface="ＭＳ Ｐゴシック" pitchFamily="50" charset="-128"/>
              </a:rPr>
              <a:t>幅広い視点から、直接</a:t>
            </a:r>
            <a:r>
              <a:rPr lang="ja-JP" altLang="en-US" sz="1200" dirty="0">
                <a:latin typeface="HG丸ｺﾞｼｯｸM-PRO" pitchFamily="50" charset="-128"/>
                <a:ea typeface="HG丸ｺﾞｼｯｸM-PRO" pitchFamily="50" charset="-128"/>
                <a:cs typeface="ＭＳ Ｐゴシック" pitchFamily="50" charset="-128"/>
              </a:rPr>
              <a:t>サービス提供に</a:t>
            </a:r>
            <a:r>
              <a:rPr lang="ja-JP" altLang="en-US" sz="1200" dirty="0" smtClean="0">
                <a:latin typeface="HG丸ｺﾞｼｯｸM-PRO" pitchFamily="50" charset="-128"/>
                <a:ea typeface="HG丸ｺﾞｼｯｸM-PRO" pitchFamily="50" charset="-128"/>
                <a:cs typeface="ＭＳ Ｐゴシック" pitchFamily="50" charset="-128"/>
              </a:rPr>
              <a:t>当たらない</a:t>
            </a:r>
            <a:endParaRPr lang="en-US" altLang="ja-JP" sz="1200" dirty="0" smtClean="0">
              <a:latin typeface="HG丸ｺﾞｼｯｸM-PRO" pitchFamily="50" charset="-128"/>
              <a:ea typeface="HG丸ｺﾞｼｯｸM-PRO" pitchFamily="50" charset="-128"/>
              <a:cs typeface="ＭＳ Ｐゴシック" pitchFamily="50" charset="-128"/>
            </a:endParaRPr>
          </a:p>
          <a:p>
            <a:pPr marL="273050" indent="-273050" algn="just"/>
            <a:r>
              <a:rPr lang="ja-JP" altLang="en-US" sz="1200" dirty="0">
                <a:latin typeface="HG丸ｺﾞｼｯｸM-PRO" pitchFamily="50" charset="-128"/>
                <a:ea typeface="HG丸ｺﾞｼｯｸM-PRO" pitchFamily="50" charset="-128"/>
                <a:cs typeface="ＭＳ Ｐゴシック" pitchFamily="50" charset="-128"/>
              </a:rPr>
              <a:t>　</a:t>
            </a:r>
            <a:r>
              <a:rPr lang="ja-JP" altLang="en-US" sz="1200" dirty="0" smtClean="0">
                <a:latin typeface="HG丸ｺﾞｼｯｸM-PRO" pitchFamily="50" charset="-128"/>
                <a:ea typeface="HG丸ｺﾞｼｯｸM-PRO" pitchFamily="50" charset="-128"/>
                <a:cs typeface="ＭＳ Ｐゴシック" pitchFamily="50" charset="-128"/>
              </a:rPr>
              <a:t>　専門</a:t>
            </a:r>
            <a:r>
              <a:rPr lang="ja-JP" altLang="en-US" sz="1200" dirty="0">
                <a:latin typeface="HG丸ｺﾞｼｯｸM-PRO" pitchFamily="50" charset="-128"/>
                <a:ea typeface="HG丸ｺﾞｼｯｸM-PRO" pitchFamily="50" charset="-128"/>
                <a:cs typeface="ＭＳ Ｐゴシック" pitchFamily="50" charset="-128"/>
              </a:rPr>
              <a:t>職種も</a:t>
            </a:r>
            <a:r>
              <a:rPr lang="ja-JP" altLang="en-US" sz="1200" dirty="0" smtClean="0">
                <a:latin typeface="HG丸ｺﾞｼｯｸM-PRO" pitchFamily="50" charset="-128"/>
                <a:ea typeface="HG丸ｺﾞｼｯｸM-PRO" pitchFamily="50" charset="-128"/>
                <a:cs typeface="ＭＳ Ｐゴシック" pitchFamily="50" charset="-128"/>
              </a:rPr>
              <a:t>参加</a:t>
            </a:r>
            <a:endParaRPr lang="en-US" altLang="ja-JP" sz="1200" dirty="0" smtClean="0">
              <a:latin typeface="HG丸ｺﾞｼｯｸM-PRO" pitchFamily="50" charset="-128"/>
              <a:ea typeface="HG丸ｺﾞｼｯｸM-PRO" pitchFamily="50" charset="-128"/>
              <a:cs typeface="ＭＳ Ｐゴシック" pitchFamily="50" charset="-128"/>
            </a:endParaRPr>
          </a:p>
          <a:p>
            <a:pPr marL="84138" indent="-84138" algn="just"/>
            <a:r>
              <a:rPr lang="ja-JP" altLang="en-US" sz="1200" dirty="0">
                <a:latin typeface="HG丸ｺﾞｼｯｸM-PRO" pitchFamily="50" charset="-128"/>
                <a:ea typeface="HG丸ｺﾞｼｯｸM-PRO" pitchFamily="50" charset="-128"/>
                <a:cs typeface="ＭＳ Ｐゴシック" pitchFamily="50" charset="-128"/>
              </a:rPr>
              <a:t>　</a:t>
            </a:r>
            <a:r>
              <a:rPr lang="en-US" altLang="ja-JP" sz="1200" dirty="0">
                <a:latin typeface="HG丸ｺﾞｼｯｸM-PRO" pitchFamily="50" charset="-128"/>
                <a:ea typeface="HG丸ｺﾞｼｯｸM-PRO" pitchFamily="50" charset="-128"/>
                <a:cs typeface="ＭＳ Ｐゴシック" pitchFamily="50" charset="-128"/>
              </a:rPr>
              <a:t>※</a:t>
            </a:r>
            <a:r>
              <a:rPr lang="ja-JP" altLang="en-US" sz="1200" dirty="0" smtClean="0">
                <a:latin typeface="HG丸ｺﾞｼｯｸM-PRO" pitchFamily="50" charset="-128"/>
                <a:ea typeface="HG丸ｺﾞｼｯｸM-PRO" pitchFamily="50" charset="-128"/>
                <a:cs typeface="ＭＳ Ｐゴシック" pitchFamily="50" charset="-128"/>
              </a:rPr>
              <a:t>行政職員は、会議の内容を把握しておき、</a:t>
            </a:r>
            <a:endParaRPr lang="en-US" altLang="ja-JP" sz="1200" dirty="0" smtClean="0">
              <a:latin typeface="HG丸ｺﾞｼｯｸM-PRO" pitchFamily="50" charset="-128"/>
              <a:ea typeface="HG丸ｺﾞｼｯｸM-PRO" pitchFamily="50" charset="-128"/>
              <a:cs typeface="ＭＳ Ｐゴシック" pitchFamily="50" charset="-128"/>
            </a:endParaRPr>
          </a:p>
          <a:p>
            <a:pPr marL="84138" indent="-84138" algn="just"/>
            <a:r>
              <a:rPr lang="ja-JP" altLang="en-US" sz="1200" dirty="0">
                <a:latin typeface="HG丸ｺﾞｼｯｸM-PRO" pitchFamily="50" charset="-128"/>
                <a:ea typeface="HG丸ｺﾞｼｯｸM-PRO" pitchFamily="50" charset="-128"/>
                <a:cs typeface="ＭＳ Ｐゴシック" pitchFamily="50" charset="-128"/>
              </a:rPr>
              <a:t>　</a:t>
            </a:r>
            <a:r>
              <a:rPr lang="ja-JP" altLang="en-US" sz="1200" dirty="0" smtClean="0">
                <a:latin typeface="HG丸ｺﾞｼｯｸM-PRO" pitchFamily="50" charset="-128"/>
                <a:ea typeface="HG丸ｺﾞｼｯｸM-PRO" pitchFamily="50" charset="-128"/>
                <a:cs typeface="ＭＳ Ｐゴシック" pitchFamily="50" charset="-128"/>
              </a:rPr>
              <a:t>　地域課題の集約などに活かす。</a:t>
            </a:r>
            <a:endParaRPr lang="en-US" altLang="ja-JP" sz="1200" dirty="0">
              <a:latin typeface="HG丸ｺﾞｼｯｸM-PRO" pitchFamily="50" charset="-128"/>
              <a:ea typeface="HG丸ｺﾞｼｯｸM-PRO" pitchFamily="50" charset="-128"/>
              <a:cs typeface="ＭＳ Ｐゴシック" pitchFamily="50" charset="-128"/>
            </a:endParaRPr>
          </a:p>
          <a:p>
            <a:pPr algn="just"/>
            <a:endParaRPr lang="ja-JP" altLang="en-US" sz="1200" dirty="0">
              <a:solidFill>
                <a:srgbClr val="FF0000"/>
              </a:solidFill>
              <a:cs typeface="ＭＳ Ｐゴシック" pitchFamily="50" charset="-128"/>
            </a:endParaRPr>
          </a:p>
          <a:p>
            <a:pPr marL="355600" indent="-92075" algn="just"/>
            <a:endParaRPr lang="ja-JP" altLang="en-US" sz="1200" dirty="0">
              <a:solidFill>
                <a:prstClr val="black"/>
              </a:solidFill>
              <a:cs typeface="ＭＳ Ｐゴシック" pitchFamily="50" charset="-128"/>
            </a:endParaRPr>
          </a:p>
        </p:txBody>
      </p:sp>
      <p:sp>
        <p:nvSpPr>
          <p:cNvPr id="4" name="Rectangle 2"/>
          <p:cNvSpPr>
            <a:spLocks noChangeArrowheads="1"/>
          </p:cNvSpPr>
          <p:nvPr/>
        </p:nvSpPr>
        <p:spPr bwMode="auto">
          <a:xfrm>
            <a:off x="116793" y="-603448"/>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solidFill>
                <a:prstClr val="black"/>
              </a:solidFill>
            </a:endParaRPr>
          </a:p>
        </p:txBody>
      </p:sp>
      <p:sp>
        <p:nvSpPr>
          <p:cNvPr id="7" name="角丸四角形 6"/>
          <p:cNvSpPr/>
          <p:nvPr/>
        </p:nvSpPr>
        <p:spPr>
          <a:xfrm>
            <a:off x="3470956" y="5240274"/>
            <a:ext cx="3198397"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地域づくり・資源開発</a:t>
            </a:r>
          </a:p>
        </p:txBody>
      </p:sp>
      <p:sp>
        <p:nvSpPr>
          <p:cNvPr id="8" name="角丸四角形 7"/>
          <p:cNvSpPr/>
          <p:nvPr/>
        </p:nvSpPr>
        <p:spPr>
          <a:xfrm>
            <a:off x="2847039" y="5672322"/>
            <a:ext cx="4338435" cy="432048"/>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政策形成</a:t>
            </a:r>
            <a:endParaRPr lang="en-US" altLang="ja-JP" sz="1600" dirty="0">
              <a:solidFill>
                <a:prstClr val="black"/>
              </a:solidFill>
              <a:latin typeface="HGSｺﾞｼｯｸE" pitchFamily="50" charset="-128"/>
              <a:ea typeface="HGSｺﾞｼｯｸE" pitchFamily="50" charset="-128"/>
            </a:endParaRPr>
          </a:p>
          <a:p>
            <a:pPr algn="ctr"/>
            <a:r>
              <a:rPr lang="ja-JP" altLang="en-US" sz="1200" dirty="0">
                <a:solidFill>
                  <a:prstClr val="black"/>
                </a:solidFill>
                <a:latin typeface="ＭＳ Ｐゴシック"/>
              </a:rPr>
              <a:t>介護保険事業計画等への位置づけなど</a:t>
            </a:r>
          </a:p>
        </p:txBody>
      </p:sp>
      <p:sp>
        <p:nvSpPr>
          <p:cNvPr id="10" name="角丸四角形 9"/>
          <p:cNvSpPr/>
          <p:nvPr/>
        </p:nvSpPr>
        <p:spPr>
          <a:xfrm>
            <a:off x="3470956" y="4808226"/>
            <a:ext cx="3198397" cy="288032"/>
          </a:xfrm>
          <a:prstGeom prst="roundRect">
            <a:avLst/>
          </a:prstGeom>
          <a:solidFill>
            <a:schemeClr val="bg1"/>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HGSｺﾞｼｯｸE" pitchFamily="50" charset="-128"/>
                <a:ea typeface="HGSｺﾞｼｯｸE" pitchFamily="50" charset="-128"/>
              </a:rPr>
              <a:t>地域課題の把握</a:t>
            </a:r>
          </a:p>
        </p:txBody>
      </p:sp>
      <p:sp>
        <p:nvSpPr>
          <p:cNvPr id="11" name="上矢印 10"/>
          <p:cNvSpPr/>
          <p:nvPr/>
        </p:nvSpPr>
        <p:spPr>
          <a:xfrm flipV="1">
            <a:off x="4641125" y="4664209"/>
            <a:ext cx="624068"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AutoShape 58"/>
          <p:cNvSpPr>
            <a:spLocks noChangeArrowheads="1"/>
          </p:cNvSpPr>
          <p:nvPr/>
        </p:nvSpPr>
        <p:spPr bwMode="auto">
          <a:xfrm>
            <a:off x="56555" y="3368065"/>
            <a:ext cx="1230106" cy="2376264"/>
          </a:xfrm>
          <a:prstGeom prst="roundRect">
            <a:avLst>
              <a:gd name="adj" fmla="val 1666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個別の</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900" b="1" dirty="0">
                <a:solidFill>
                  <a:prstClr val="black"/>
                </a:solidFill>
                <a:latin typeface="HG丸ｺﾞｼｯｸM-PRO" pitchFamily="50" charset="-128"/>
                <a:ea typeface="HG丸ｺﾞｼｯｸM-PRO" pitchFamily="50" charset="-128"/>
                <a:cs typeface="ＭＳ Ｐゴシック" pitchFamily="50" charset="-128"/>
              </a:rPr>
              <a:t>ケアマネジメント</a:t>
            </a:r>
          </a:p>
        </p:txBody>
      </p:sp>
      <p:sp>
        <p:nvSpPr>
          <p:cNvPr id="21" name="AutoShape 42"/>
          <p:cNvSpPr>
            <a:spLocks noChangeArrowheads="1"/>
          </p:cNvSpPr>
          <p:nvPr/>
        </p:nvSpPr>
        <p:spPr bwMode="auto">
          <a:xfrm>
            <a:off x="2690925" y="6189176"/>
            <a:ext cx="4638457" cy="332656"/>
          </a:xfrm>
          <a:prstGeom prst="roundRect">
            <a:avLst>
              <a:gd name="adj" fmla="val 16667"/>
            </a:avLst>
          </a:prstGeom>
          <a:solidFill>
            <a:srgbClr val="8DB3E2"/>
          </a:solidFill>
          <a:ln w="9525">
            <a:solidFill>
              <a:srgbClr val="1F497D"/>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600" b="1" dirty="0">
                <a:solidFill>
                  <a:prstClr val="black"/>
                </a:solidFill>
                <a:latin typeface="ＭＳ ゴシック" pitchFamily="49" charset="-128"/>
                <a:ea typeface="ＭＳ ゴシック" pitchFamily="49" charset="-128"/>
                <a:cs typeface="ＭＳ Ｐゴシック" pitchFamily="50" charset="-128"/>
              </a:rPr>
              <a:t>市町村レベルの会議（地域ケア推進会議）</a:t>
            </a:r>
            <a:endParaRPr lang="ja-JP" altLang="en-US" dirty="0">
              <a:solidFill>
                <a:prstClr val="black"/>
              </a:solidFill>
              <a:cs typeface="ＭＳ Ｐゴシック" pitchFamily="50" charset="-128"/>
            </a:endParaRPr>
          </a:p>
        </p:txBody>
      </p:sp>
      <p:sp>
        <p:nvSpPr>
          <p:cNvPr id="15" name="上矢印 14"/>
          <p:cNvSpPr/>
          <p:nvPr/>
        </p:nvSpPr>
        <p:spPr>
          <a:xfrm rot="16200000" flipH="1" flipV="1">
            <a:off x="1416712" y="3282853"/>
            <a:ext cx="360040" cy="818528"/>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上矢印 46"/>
          <p:cNvSpPr/>
          <p:nvPr/>
        </p:nvSpPr>
        <p:spPr>
          <a:xfrm flipV="1">
            <a:off x="4641125" y="5096257"/>
            <a:ext cx="624068"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上矢印 47"/>
          <p:cNvSpPr/>
          <p:nvPr/>
        </p:nvSpPr>
        <p:spPr>
          <a:xfrm flipV="1">
            <a:off x="4641125" y="5528305"/>
            <a:ext cx="624068" cy="144016"/>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テキスト ボックス 28"/>
          <p:cNvSpPr txBox="1"/>
          <p:nvPr/>
        </p:nvSpPr>
        <p:spPr>
          <a:xfrm>
            <a:off x="1299367" y="3289757"/>
            <a:ext cx="702079" cy="230832"/>
          </a:xfrm>
          <a:prstGeom prst="rect">
            <a:avLst/>
          </a:prstGeom>
          <a:noFill/>
        </p:spPr>
        <p:txBody>
          <a:bodyPr wrap="square" rtlCol="0">
            <a:spAutoFit/>
          </a:bodyPr>
          <a:lstStyle/>
          <a:p>
            <a:r>
              <a:rPr lang="ja-JP" altLang="en-US" sz="900" dirty="0">
                <a:solidFill>
                  <a:prstClr val="black"/>
                </a:solidFill>
              </a:rPr>
              <a:t>事例提供</a:t>
            </a:r>
          </a:p>
        </p:txBody>
      </p:sp>
      <p:sp>
        <p:nvSpPr>
          <p:cNvPr id="30" name="テキスト ボックス 29"/>
          <p:cNvSpPr txBox="1"/>
          <p:nvPr/>
        </p:nvSpPr>
        <p:spPr>
          <a:xfrm>
            <a:off x="1286663" y="4160153"/>
            <a:ext cx="702079" cy="230832"/>
          </a:xfrm>
          <a:prstGeom prst="rect">
            <a:avLst/>
          </a:prstGeom>
          <a:noFill/>
        </p:spPr>
        <p:txBody>
          <a:bodyPr wrap="square" rtlCol="0">
            <a:spAutoFit/>
          </a:bodyPr>
          <a:lstStyle/>
          <a:p>
            <a:r>
              <a:rPr lang="ja-JP" altLang="en-US" sz="900" dirty="0">
                <a:solidFill>
                  <a:prstClr val="black"/>
                </a:solidFill>
              </a:rPr>
              <a:t>　支　援</a:t>
            </a:r>
            <a:endParaRPr lang="en-US" altLang="ja-JP" sz="900" dirty="0">
              <a:solidFill>
                <a:prstClr val="black"/>
              </a:solidFill>
            </a:endParaRPr>
          </a:p>
        </p:txBody>
      </p:sp>
      <p:sp>
        <p:nvSpPr>
          <p:cNvPr id="34" name="AutoShape 58"/>
          <p:cNvSpPr>
            <a:spLocks noChangeArrowheads="1"/>
          </p:cNvSpPr>
          <p:nvPr/>
        </p:nvSpPr>
        <p:spPr bwMode="auto">
          <a:xfrm>
            <a:off x="194556" y="3872121"/>
            <a:ext cx="954215" cy="1656184"/>
          </a:xfrm>
          <a:prstGeom prst="roundRect">
            <a:avLst>
              <a:gd name="adj" fmla="val 16667"/>
            </a:avLst>
          </a:prstGeom>
          <a:solidFill>
            <a:srgbClr val="FDE9D9"/>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サービス</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担当者会議</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r>
              <a:rPr lang="ja-JP" altLang="en-US" sz="1050" dirty="0">
                <a:solidFill>
                  <a:prstClr val="black"/>
                </a:solidFill>
                <a:latin typeface="ＭＳ ゴシック" pitchFamily="49" charset="-128"/>
                <a:ea typeface="ＭＳ ゴシック" pitchFamily="49" charset="-128"/>
                <a:cs typeface="ＭＳ Ｐゴシック" pitchFamily="50" charset="-128"/>
              </a:rPr>
              <a:t>（全てのケースについて、多職種協働により適切なケアプランを検討）</a:t>
            </a:r>
            <a:endParaRPr lang="ja-JP" altLang="en-US" sz="105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28" name="上矢印 27"/>
          <p:cNvSpPr/>
          <p:nvPr/>
        </p:nvSpPr>
        <p:spPr>
          <a:xfrm rot="5400000" flipV="1">
            <a:off x="1382876" y="3604724"/>
            <a:ext cx="360040" cy="750862"/>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Rectangle 49"/>
          <p:cNvSpPr>
            <a:spLocks noChangeArrowheads="1"/>
          </p:cNvSpPr>
          <p:nvPr/>
        </p:nvSpPr>
        <p:spPr bwMode="auto">
          <a:xfrm>
            <a:off x="5654275" y="2943917"/>
            <a:ext cx="2667583" cy="1792303"/>
          </a:xfrm>
          <a:prstGeom prst="rect">
            <a:avLst/>
          </a:prstGeom>
          <a:solidFill>
            <a:srgbClr val="FFFFCC"/>
          </a:solidFill>
          <a:ln w="9525">
            <a:solidFill>
              <a:srgbClr val="000000"/>
            </a:solidFill>
            <a:prstDash val="sysDot"/>
            <a:miter lim="800000"/>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en-US" altLang="ja-JP" sz="1050" dirty="0">
                <a:solidFill>
                  <a:prstClr val="black"/>
                </a:solidFill>
                <a:latin typeface="HG丸ｺﾞｼｯｸM-PRO" pitchFamily="50" charset="-128"/>
                <a:ea typeface="HG丸ｺﾞｼｯｸM-PRO" pitchFamily="50" charset="-128"/>
                <a:cs typeface="ＭＳ Ｐゴシック" pitchFamily="50" charset="-128"/>
              </a:rPr>
              <a:t>≪</a:t>
            </a:r>
            <a:r>
              <a:rPr lang="ja-JP" altLang="en-US" sz="1050" dirty="0">
                <a:solidFill>
                  <a:prstClr val="black"/>
                </a:solidFill>
                <a:latin typeface="HG丸ｺﾞｼｯｸM-PRO" pitchFamily="50" charset="-128"/>
                <a:ea typeface="HG丸ｺﾞｼｯｸM-PRO" pitchFamily="50" charset="-128"/>
                <a:cs typeface="ＭＳ Ｐゴシック" pitchFamily="50" charset="-128"/>
              </a:rPr>
              <a:t>主な構成員</a:t>
            </a:r>
            <a:r>
              <a:rPr lang="ja-JP" altLang="en-US" sz="1050" dirty="0" smtClean="0">
                <a:solidFill>
                  <a:prstClr val="black"/>
                </a:solidFill>
                <a:latin typeface="HG丸ｺﾞｼｯｸM-PRO" pitchFamily="50" charset="-128"/>
                <a:ea typeface="HG丸ｺﾞｼｯｸM-PRO" pitchFamily="50" charset="-128"/>
                <a:cs typeface="ＭＳ Ｐゴシック" pitchFamily="50" charset="-128"/>
              </a:rPr>
              <a:t>≫</a:t>
            </a: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1050" dirty="0" smtClean="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050" dirty="0" smtClean="0">
                <a:solidFill>
                  <a:srgbClr val="FF0000"/>
                </a:solidFill>
                <a:latin typeface="HG丸ｺﾞｼｯｸM-PRO" pitchFamily="50" charset="-128"/>
                <a:ea typeface="HG丸ｺﾞｼｯｸM-PRO" pitchFamily="50" charset="-128"/>
                <a:cs typeface="ＭＳ Ｐゴシック" pitchFamily="50" charset="-128"/>
              </a:rPr>
              <a:t>その他</a:t>
            </a:r>
            <a:r>
              <a:rPr lang="ja-JP" altLang="en-US" sz="1050" dirty="0">
                <a:solidFill>
                  <a:srgbClr val="FF0000"/>
                </a:solidFill>
                <a:latin typeface="HG丸ｺﾞｼｯｸM-PRO" pitchFamily="50" charset="-128"/>
                <a:ea typeface="HG丸ｺﾞｼｯｸM-PRO" pitchFamily="50" charset="-128"/>
                <a:cs typeface="ＭＳ Ｐゴシック" pitchFamily="50" charset="-128"/>
              </a:rPr>
              <a:t>必要</a:t>
            </a:r>
            <a:r>
              <a:rPr lang="ja-JP" altLang="en-US" sz="1050" dirty="0" smtClean="0">
                <a:solidFill>
                  <a:srgbClr val="FF0000"/>
                </a:solidFill>
                <a:latin typeface="HG丸ｺﾞｼｯｸM-PRO" pitchFamily="50" charset="-128"/>
                <a:ea typeface="HG丸ｺﾞｼｯｸM-PRO" pitchFamily="50" charset="-128"/>
                <a:cs typeface="ＭＳ Ｐゴシック" pitchFamily="50" charset="-128"/>
              </a:rPr>
              <a:t>に応じて参加</a:t>
            </a:r>
            <a:endParaRPr lang="en-US" altLang="ja-JP" sz="900" dirty="0">
              <a:solidFill>
                <a:srgbClr val="FF0000"/>
              </a:solidFill>
              <a:latin typeface="HG丸ｺﾞｼｯｸM-PRO" pitchFamily="50" charset="-128"/>
              <a:ea typeface="HG丸ｺﾞｼｯｸM-PRO" pitchFamily="50" charset="-128"/>
              <a:cs typeface="ＭＳ Ｐゴシック" pitchFamily="50" charset="-128"/>
            </a:endParaRPr>
          </a:p>
        </p:txBody>
      </p:sp>
      <p:sp>
        <p:nvSpPr>
          <p:cNvPr id="5" name="テキスト ボックス 4"/>
          <p:cNvSpPr txBox="1"/>
          <p:nvPr/>
        </p:nvSpPr>
        <p:spPr>
          <a:xfrm>
            <a:off x="5714402" y="3224312"/>
            <a:ext cx="2545007" cy="646331"/>
          </a:xfrm>
          <a:prstGeom prst="rect">
            <a:avLst/>
          </a:prstGeom>
          <a:noFill/>
          <a:ln>
            <a:solidFill>
              <a:srgbClr val="FF0000"/>
            </a:solidFill>
          </a:ln>
        </p:spPr>
        <p:txBody>
          <a:bodyPr wrap="square" rtlCol="0">
            <a:spAutoFit/>
          </a:bodyPr>
          <a:lstStyle/>
          <a:p>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医師、歯科医師、薬剤師、看護師、</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歯科衛生士、</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PT</a:t>
            </a:r>
            <a:r>
              <a:rPr lang="ja-JP" altLang="en-US" sz="900" dirty="0" err="1" smtClean="0">
                <a:solidFill>
                  <a:prstClr val="black"/>
                </a:solidFill>
                <a:latin typeface="HG丸ｺﾞｼｯｸM-PRO" panose="020F0600000000000000" pitchFamily="50" charset="-128"/>
                <a:ea typeface="HG丸ｺﾞｼｯｸM-PRO" panose="020F0600000000000000" pitchFamily="50" charset="-128"/>
              </a:rPr>
              <a:t>、</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OT</a:t>
            </a:r>
            <a:r>
              <a:rPr lang="ja-JP" altLang="en-US" sz="900" dirty="0" err="1" smtClean="0">
                <a:solidFill>
                  <a:prstClr val="black"/>
                </a:solidFill>
                <a:latin typeface="HG丸ｺﾞｼｯｸM-PRO" panose="020F0600000000000000" pitchFamily="50" charset="-128"/>
                <a:ea typeface="HG丸ｺﾞｼｯｸM-PRO" panose="020F0600000000000000" pitchFamily="50" charset="-128"/>
              </a:rPr>
              <a:t>、</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ST</a:t>
            </a:r>
            <a:r>
              <a:rPr lang="ja-JP" altLang="en-US" sz="900" dirty="0" err="1" smtClean="0">
                <a:solidFill>
                  <a:prstClr val="black"/>
                </a:solidFill>
                <a:latin typeface="HG丸ｺﾞｼｯｸM-PRO" panose="020F0600000000000000" pitchFamily="50" charset="-128"/>
                <a:ea typeface="HG丸ｺﾞｼｯｸM-PRO" panose="020F0600000000000000" pitchFamily="50" charset="-128"/>
              </a:rPr>
              <a:t>、</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管理栄養士、</a:t>
            </a:r>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ケアマネジャー</a:t>
            </a:r>
            <a:r>
              <a:rPr lang="ja-JP" altLang="en-US" sz="900" dirty="0">
                <a:solidFill>
                  <a:prstClr val="black"/>
                </a:solidFill>
                <a:latin typeface="HG丸ｺﾞｼｯｸM-PRO" panose="020F0600000000000000" pitchFamily="50" charset="-128"/>
                <a:ea typeface="HG丸ｺﾞｼｯｸM-PRO" panose="020F0600000000000000" pitchFamily="50" charset="-128"/>
              </a:rPr>
              <a:t>、介護サービス事</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業者　など</a:t>
            </a: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テキスト ボックス 38"/>
          <p:cNvSpPr txBox="1"/>
          <p:nvPr/>
        </p:nvSpPr>
        <p:spPr>
          <a:xfrm>
            <a:off x="5714271" y="4021654"/>
            <a:ext cx="2545006" cy="369332"/>
          </a:xfrm>
          <a:prstGeom prst="rect">
            <a:avLst/>
          </a:prstGeom>
          <a:noFill/>
          <a:ln>
            <a:solidFill>
              <a:srgbClr val="FF0000"/>
            </a:solidFill>
          </a:ln>
        </p:spPr>
        <p:txBody>
          <a:bodyPr wrap="square" rtlCol="0">
            <a:spAutoFit/>
          </a:bodyPr>
          <a:lstStyle/>
          <a:p>
            <a:endParaRPr lang="en-US" altLang="ja-JP" sz="900"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自治会、民生委員、ボランティア、</a:t>
            </a:r>
            <a:r>
              <a:rPr lang="en-US" altLang="ja-JP" sz="900" dirty="0" smtClean="0">
                <a:solidFill>
                  <a:prstClr val="black"/>
                </a:solidFill>
                <a:latin typeface="HG丸ｺﾞｼｯｸM-PRO" panose="020F0600000000000000" pitchFamily="50" charset="-128"/>
                <a:ea typeface="HG丸ｺﾞｼｯｸM-PRO" panose="020F0600000000000000" pitchFamily="50" charset="-128"/>
              </a:rPr>
              <a:t>NPO</a:t>
            </a:r>
            <a:r>
              <a:rPr lang="ja-JP" altLang="en-US" sz="900" dirty="0" smtClean="0">
                <a:solidFill>
                  <a:prstClr val="black"/>
                </a:solidFill>
                <a:latin typeface="HG丸ｺﾞｼｯｸM-PRO" panose="020F0600000000000000" pitchFamily="50" charset="-128"/>
                <a:ea typeface="HG丸ｺﾞｼｯｸM-PRO" panose="020F0600000000000000" pitchFamily="50" charset="-128"/>
              </a:rPr>
              <a:t>など</a:t>
            </a:r>
            <a:endParaRPr lang="ja-JP" altLang="en-US"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5750967" y="3120706"/>
            <a:ext cx="1627103" cy="253916"/>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1050" dirty="0" smtClean="0">
                <a:solidFill>
                  <a:schemeClr val="tx1"/>
                </a:solidFill>
              </a:rPr>
              <a:t>医療・介護の専門職種等</a:t>
            </a:r>
            <a:endParaRPr lang="ja-JP" altLang="en-US" sz="1050" dirty="0">
              <a:solidFill>
                <a:schemeClr val="tx1"/>
              </a:solidFill>
            </a:endParaRPr>
          </a:p>
        </p:txBody>
      </p:sp>
      <p:sp>
        <p:nvSpPr>
          <p:cNvPr id="24" name="AutoShape 43"/>
          <p:cNvSpPr>
            <a:spLocks noChangeArrowheads="1"/>
          </p:cNvSpPr>
          <p:nvPr/>
        </p:nvSpPr>
        <p:spPr bwMode="auto">
          <a:xfrm>
            <a:off x="3121801" y="2662121"/>
            <a:ext cx="5380934" cy="259001"/>
          </a:xfrm>
          <a:prstGeom prst="roundRect">
            <a:avLst>
              <a:gd name="adj" fmla="val 16667"/>
            </a:avLst>
          </a:prstGeom>
          <a:solidFill>
            <a:srgbClr val="DBE5F1"/>
          </a:solidFill>
          <a:ln w="9525">
            <a:solidFill>
              <a:srgbClr val="4F81BD"/>
            </a:solidFill>
            <a:round/>
            <a:headEnd/>
            <a:tailEnd/>
          </a:ln>
          <a:effectLst>
            <a:outerShdw blurRad="50800" dist="38100" dir="5400000" algn="t" rotWithShape="0">
              <a:prstClr val="black">
                <a:alpha val="40000"/>
              </a:prstClr>
            </a:outerShdw>
          </a:effectLst>
        </p:spPr>
        <p:txBody>
          <a:bodyPr vert="horz" wrap="square" lIns="74295" tIns="8890" rIns="74295" bIns="8890" numCol="1" anchor="ctr" anchorCtr="0" compatLnSpc="1">
            <a:prstTxWarp prst="textNoShape">
              <a:avLst/>
            </a:prstTxWarp>
          </a:bodyPr>
          <a:lstStyle/>
          <a:p>
            <a:pPr algn="ctr"/>
            <a:r>
              <a:rPr lang="ja-JP" altLang="en-US" sz="1400" b="1" dirty="0">
                <a:solidFill>
                  <a:prstClr val="black"/>
                </a:solidFill>
                <a:latin typeface="ＭＳ Ｐゴシック" pitchFamily="50" charset="-128"/>
                <a:cs typeface="ＭＳ Ｐゴシック" pitchFamily="50" charset="-128"/>
              </a:rPr>
              <a:t>地域包括支援</a:t>
            </a:r>
            <a:r>
              <a:rPr lang="ja-JP" altLang="en-US" sz="1400" b="1" dirty="0" smtClean="0">
                <a:solidFill>
                  <a:prstClr val="black"/>
                </a:solidFill>
                <a:latin typeface="ＭＳ Ｐゴシック" pitchFamily="50" charset="-128"/>
                <a:cs typeface="ＭＳ Ｐゴシック" pitchFamily="50" charset="-128"/>
              </a:rPr>
              <a:t>センターレベル</a:t>
            </a:r>
            <a:r>
              <a:rPr lang="ja-JP" altLang="en-US" sz="1400" b="1" dirty="0">
                <a:solidFill>
                  <a:prstClr val="black"/>
                </a:solidFill>
                <a:latin typeface="ＭＳ Ｐゴシック" pitchFamily="50" charset="-128"/>
                <a:cs typeface="ＭＳ Ｐゴシック" pitchFamily="50" charset="-128"/>
              </a:rPr>
              <a:t>での</a:t>
            </a:r>
            <a:r>
              <a:rPr lang="ja-JP" altLang="en-US" sz="1400" b="1" dirty="0" smtClean="0">
                <a:solidFill>
                  <a:prstClr val="black"/>
                </a:solidFill>
                <a:latin typeface="ＭＳ Ｐゴシック" pitchFamily="50" charset="-128"/>
                <a:cs typeface="ＭＳ Ｐゴシック" pitchFamily="50" charset="-128"/>
              </a:rPr>
              <a:t>会議（</a:t>
            </a:r>
            <a:r>
              <a:rPr lang="ja-JP" altLang="en-US" sz="1400" b="1" dirty="0">
                <a:solidFill>
                  <a:prstClr val="black"/>
                </a:solidFill>
                <a:latin typeface="ＭＳ Ｐゴシック" pitchFamily="50" charset="-128"/>
                <a:cs typeface="ＭＳ Ｐゴシック" pitchFamily="50" charset="-128"/>
              </a:rPr>
              <a:t>地域ケア個別会議）</a:t>
            </a:r>
            <a:endParaRPr lang="en-US" altLang="ja-JP" sz="1400" b="1" dirty="0">
              <a:solidFill>
                <a:prstClr val="black"/>
              </a:solidFill>
              <a:latin typeface="ＭＳ Ｐゴシック" pitchFamily="50" charset="-128"/>
              <a:cs typeface="ＭＳ Ｐゴシック" pitchFamily="50" charset="-128"/>
            </a:endParaRPr>
          </a:p>
        </p:txBody>
      </p:sp>
      <p:sp>
        <p:nvSpPr>
          <p:cNvPr id="40" name="テキスト ボックス 39"/>
          <p:cNvSpPr txBox="1"/>
          <p:nvPr/>
        </p:nvSpPr>
        <p:spPr>
          <a:xfrm>
            <a:off x="5750967" y="3906257"/>
            <a:ext cx="1627103" cy="253916"/>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1050" dirty="0" smtClean="0">
                <a:solidFill>
                  <a:schemeClr val="tx1"/>
                </a:solidFill>
              </a:rPr>
              <a:t>地域の支援者</a:t>
            </a:r>
            <a:endParaRPr lang="ja-JP" altLang="en-US" sz="1050" dirty="0">
              <a:solidFill>
                <a:schemeClr val="tx1"/>
              </a:solidFill>
            </a:endParaRPr>
          </a:p>
        </p:txBody>
      </p:sp>
      <p:sp>
        <p:nvSpPr>
          <p:cNvPr id="44" name="角丸四角形 43"/>
          <p:cNvSpPr/>
          <p:nvPr/>
        </p:nvSpPr>
        <p:spPr>
          <a:xfrm>
            <a:off x="8564585" y="2573686"/>
            <a:ext cx="1289747" cy="4165049"/>
          </a:xfrm>
          <a:prstGeom prst="roundRect">
            <a:avLst/>
          </a:prstGeom>
          <a:solidFill>
            <a:schemeClr val="accent4">
              <a:lumMod val="60000"/>
              <a:lumOff val="40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p:cNvGrpSpPr/>
          <p:nvPr/>
        </p:nvGrpSpPr>
        <p:grpSpPr>
          <a:xfrm>
            <a:off x="8662772" y="4026388"/>
            <a:ext cx="1161046" cy="1351585"/>
            <a:chOff x="8710109" y="4392487"/>
            <a:chExt cx="1164767" cy="1512167"/>
          </a:xfrm>
        </p:grpSpPr>
        <p:sp>
          <p:nvSpPr>
            <p:cNvPr id="46" name="AutoShape 58"/>
            <p:cNvSpPr>
              <a:spLocks noChangeArrowheads="1"/>
            </p:cNvSpPr>
            <p:nvPr/>
          </p:nvSpPr>
          <p:spPr bwMode="auto">
            <a:xfrm>
              <a:off x="8710109" y="4392487"/>
              <a:ext cx="1164767" cy="1512167"/>
            </a:xfrm>
            <a:prstGeom prst="roundRect">
              <a:avLst>
                <a:gd name="adj" fmla="val 25843"/>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生活支援</a:t>
              </a:r>
              <a:endParaRPr lang="en-US" altLang="ja-JP" sz="1100" b="1" dirty="0" smtClean="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体制整備</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49" name="AutoShape 75"/>
            <p:cNvSpPr>
              <a:spLocks noChangeArrowheads="1"/>
            </p:cNvSpPr>
            <p:nvPr/>
          </p:nvSpPr>
          <p:spPr bwMode="auto">
            <a:xfrm>
              <a:off x="8815324" y="4985243"/>
              <a:ext cx="939104" cy="837253"/>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900" dirty="0" smtClean="0">
                  <a:solidFill>
                    <a:prstClr val="black"/>
                  </a:solidFill>
                  <a:cs typeface="ＭＳ Ｐゴシック" pitchFamily="50" charset="-128"/>
                </a:rPr>
                <a:t>生活支援コーディネーター</a:t>
              </a:r>
              <a:endParaRPr lang="en-US" altLang="ja-JP" sz="900" dirty="0" smtClean="0">
                <a:solidFill>
                  <a:prstClr val="black"/>
                </a:solidFill>
                <a:cs typeface="ＭＳ Ｐゴシック" pitchFamily="50" charset="-128"/>
              </a:endParaRPr>
            </a:p>
            <a:p>
              <a:pPr algn="ctr"/>
              <a:endParaRPr lang="en-US" altLang="ja-JP" sz="900" dirty="0">
                <a:solidFill>
                  <a:prstClr val="black"/>
                </a:solidFill>
                <a:cs typeface="ＭＳ Ｐゴシック" pitchFamily="50" charset="-128"/>
              </a:endParaRPr>
            </a:p>
            <a:p>
              <a:pPr algn="ctr"/>
              <a:r>
                <a:rPr lang="ja-JP" altLang="en-US" sz="1400" dirty="0" smtClean="0">
                  <a:solidFill>
                    <a:prstClr val="black"/>
                  </a:solidFill>
                  <a:cs typeface="ＭＳ Ｐゴシック" pitchFamily="50" charset="-128"/>
                </a:rPr>
                <a:t>協議体</a:t>
              </a:r>
              <a:endParaRPr lang="ja-JP" altLang="en-US" sz="1400" dirty="0">
                <a:solidFill>
                  <a:prstClr val="black"/>
                </a:solidFill>
                <a:cs typeface="ＭＳ Ｐゴシック" pitchFamily="50" charset="-128"/>
              </a:endParaRPr>
            </a:p>
          </p:txBody>
        </p:sp>
      </p:grpSp>
      <p:grpSp>
        <p:nvGrpSpPr>
          <p:cNvPr id="51" name="グループ化 50"/>
          <p:cNvGrpSpPr/>
          <p:nvPr/>
        </p:nvGrpSpPr>
        <p:grpSpPr>
          <a:xfrm>
            <a:off x="8678621" y="5436619"/>
            <a:ext cx="1145196" cy="1276654"/>
            <a:chOff x="-1378192" y="5077240"/>
            <a:chExt cx="1148867" cy="1582267"/>
          </a:xfrm>
        </p:grpSpPr>
        <p:sp>
          <p:nvSpPr>
            <p:cNvPr id="52" name="AutoShape 58"/>
            <p:cNvSpPr>
              <a:spLocks noChangeArrowheads="1"/>
            </p:cNvSpPr>
            <p:nvPr/>
          </p:nvSpPr>
          <p:spPr bwMode="auto">
            <a:xfrm>
              <a:off x="-1378192" y="5077240"/>
              <a:ext cx="1148867" cy="1582267"/>
            </a:xfrm>
            <a:prstGeom prst="roundRect">
              <a:avLst>
                <a:gd name="adj" fmla="val 28037"/>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認知症施策</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53" name="AutoShape 75"/>
            <p:cNvSpPr>
              <a:spLocks noChangeArrowheads="1"/>
            </p:cNvSpPr>
            <p:nvPr/>
          </p:nvSpPr>
          <p:spPr bwMode="auto">
            <a:xfrm>
              <a:off x="-1253045" y="5439702"/>
              <a:ext cx="911163" cy="1096921"/>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認知症初期集中支援チーム</a:t>
              </a:r>
              <a:endParaRPr lang="en-US" altLang="ja-JP" sz="100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800" dirty="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000" dirty="0" smtClean="0">
                  <a:solidFill>
                    <a:prstClr val="black"/>
                  </a:solidFill>
                  <a:cs typeface="ＭＳ Ｐゴシック" pitchFamily="50" charset="-128"/>
                </a:rPr>
                <a:t>認知症地域支援推進員</a:t>
              </a:r>
              <a:endParaRPr lang="en-US" altLang="ja-JP" sz="1000" dirty="0">
                <a:solidFill>
                  <a:prstClr val="black"/>
                </a:solidFill>
                <a:cs typeface="ＭＳ Ｐゴシック" pitchFamily="50" charset="-128"/>
              </a:endParaRPr>
            </a:p>
          </p:txBody>
        </p:sp>
      </p:grpSp>
      <p:grpSp>
        <p:nvGrpSpPr>
          <p:cNvPr id="54" name="グループ化 53"/>
          <p:cNvGrpSpPr/>
          <p:nvPr/>
        </p:nvGrpSpPr>
        <p:grpSpPr>
          <a:xfrm>
            <a:off x="8670695" y="2628865"/>
            <a:ext cx="1145196" cy="1343547"/>
            <a:chOff x="229475" y="4860539"/>
            <a:chExt cx="1148867" cy="1582267"/>
          </a:xfrm>
        </p:grpSpPr>
        <p:sp>
          <p:nvSpPr>
            <p:cNvPr id="55" name="AutoShape 58"/>
            <p:cNvSpPr>
              <a:spLocks noChangeArrowheads="1"/>
            </p:cNvSpPr>
            <p:nvPr/>
          </p:nvSpPr>
          <p:spPr bwMode="auto">
            <a:xfrm>
              <a:off x="229475" y="4860539"/>
              <a:ext cx="1148867" cy="1582267"/>
            </a:xfrm>
            <a:prstGeom prst="roundRect">
              <a:avLst>
                <a:gd name="adj" fmla="val 29071"/>
              </a:avLst>
            </a:prstGeom>
            <a:solidFill>
              <a:srgbClr val="FAC9A0"/>
            </a:solidFill>
            <a:ln w="25400">
              <a:solidFill>
                <a:srgbClr val="F79646"/>
              </a:solidFill>
              <a:round/>
              <a:headEnd/>
              <a:tailEnd/>
            </a:ln>
            <a:effectLst>
              <a:outerShdw blurRad="50800" dist="38100" dir="5400000" algn="t" rotWithShape="0">
                <a:prstClr val="black">
                  <a:alpha val="40000"/>
                </a:prstClr>
              </a:outerShdw>
            </a:effectLst>
          </p:spPr>
          <p:txBody>
            <a:bodyPr vert="horz" wrap="square" lIns="74295" tIns="8890" rIns="74295" bIns="8890" numCol="1" anchor="t" anchorCtr="0" compatLnSpc="1">
              <a:prstTxWarp prst="textNoShape">
                <a:avLst/>
              </a:prstTxWarp>
            </a:bodyPr>
            <a:lstStyle/>
            <a:p>
              <a:pPr algn="ctr"/>
              <a:r>
                <a:rPr lang="ja-JP" altLang="en-US" sz="1100" b="1" dirty="0">
                  <a:solidFill>
                    <a:prstClr val="black"/>
                  </a:solidFill>
                  <a:latin typeface="HG丸ｺﾞｼｯｸM-PRO" pitchFamily="50" charset="-128"/>
                  <a:ea typeface="HG丸ｺﾞｼｯｸM-PRO" pitchFamily="50" charset="-128"/>
                  <a:cs typeface="ＭＳ Ｐゴシック" pitchFamily="50" charset="-128"/>
                </a:rPr>
                <a:t>在宅医療</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100" b="1" dirty="0" smtClean="0">
                  <a:solidFill>
                    <a:prstClr val="black"/>
                  </a:solidFill>
                  <a:latin typeface="HG丸ｺﾞｼｯｸM-PRO" pitchFamily="50" charset="-128"/>
                  <a:ea typeface="HG丸ｺﾞｼｯｸM-PRO" pitchFamily="50" charset="-128"/>
                  <a:cs typeface="ＭＳ Ｐゴシック" pitchFamily="50" charset="-128"/>
                </a:rPr>
                <a:t>連携の拠点</a:t>
              </a:r>
              <a:endParaRPr lang="en-US" altLang="ja-JP" sz="1100" b="1" dirty="0">
                <a:solidFill>
                  <a:prstClr val="black"/>
                </a:solidFill>
                <a:latin typeface="HG丸ｺﾞｼｯｸM-PRO" pitchFamily="50" charset="-128"/>
                <a:ea typeface="HG丸ｺﾞｼｯｸM-PRO" pitchFamily="50" charset="-128"/>
                <a:cs typeface="ＭＳ Ｐゴシック" pitchFamily="50" charset="-128"/>
              </a:endParaRPr>
            </a:p>
          </p:txBody>
        </p:sp>
        <p:sp>
          <p:nvSpPr>
            <p:cNvPr id="56" name="AutoShape 75"/>
            <p:cNvSpPr>
              <a:spLocks noChangeArrowheads="1"/>
            </p:cNvSpPr>
            <p:nvPr/>
          </p:nvSpPr>
          <p:spPr bwMode="auto">
            <a:xfrm>
              <a:off x="354622" y="5384084"/>
              <a:ext cx="911163" cy="935838"/>
            </a:xfrm>
            <a:prstGeom prst="roundRect">
              <a:avLst>
                <a:gd name="adj" fmla="val 16667"/>
              </a:avLst>
            </a:prstGeom>
            <a:gradFill rotWithShape="1">
              <a:gsLst>
                <a:gs pos="0">
                  <a:srgbClr val="F2F2F2"/>
                </a:gs>
                <a:gs pos="50000">
                  <a:srgbClr val="F2F2F2">
                    <a:gamma/>
                    <a:tint val="50196"/>
                    <a:invGamma/>
                  </a:srgbClr>
                </a:gs>
                <a:gs pos="100000">
                  <a:srgbClr val="F2F2F2"/>
                </a:gs>
              </a:gsLst>
              <a:lin ang="5400000" scaled="1"/>
            </a:gradFill>
            <a:ln w="9525">
              <a:solidFill>
                <a:srgbClr val="943634"/>
              </a:solidFill>
              <a:round/>
              <a:headEnd/>
              <a:tailEnd/>
            </a:ln>
            <a:scene3d>
              <a:camera prst="orthographicFront"/>
              <a:lightRig rig="threePt" dir="t"/>
            </a:scene3d>
            <a:sp3d>
              <a:bevelT/>
            </a:sp3d>
          </p:spPr>
          <p:txBody>
            <a:bodyPr vert="horz" wrap="square" lIns="74295" tIns="8890" rIns="74295" bIns="8890" numCol="1" anchor="ctr" anchorCtr="0" compatLnSpc="1">
              <a:prstTxWarp prst="textNoShape">
                <a:avLst/>
              </a:prstTxWarp>
            </a:bodyPr>
            <a:lstStyle/>
            <a:p>
              <a:pPr algn="ctr"/>
              <a:r>
                <a:rPr lang="ja-JP" altLang="en-US" sz="1000" dirty="0">
                  <a:solidFill>
                    <a:prstClr val="black"/>
                  </a:solidFill>
                  <a:latin typeface="HG丸ｺﾞｼｯｸM-PRO" pitchFamily="50" charset="-128"/>
                  <a:ea typeface="HG丸ｺﾞｼｯｸM-PRO" pitchFamily="50" charset="-128"/>
                  <a:cs typeface="ＭＳ Ｐゴシック" pitchFamily="50" charset="-128"/>
                </a:rPr>
                <a:t>医師会等関係</a:t>
              </a:r>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団体</a:t>
              </a:r>
              <a:endParaRPr lang="en-US" altLang="ja-JP" sz="1000" dirty="0" smtClean="0">
                <a:solidFill>
                  <a:prstClr val="black"/>
                </a:solidFill>
                <a:latin typeface="HG丸ｺﾞｼｯｸM-PRO" pitchFamily="50" charset="-128"/>
                <a:ea typeface="HG丸ｺﾞｼｯｸM-PRO" pitchFamily="50" charset="-128"/>
                <a:cs typeface="ＭＳ Ｐゴシック" pitchFamily="50" charset="-128"/>
              </a:endParaRPr>
            </a:p>
            <a:p>
              <a:pPr algn="ctr"/>
              <a:endParaRPr lang="en-US" altLang="ja-JP" sz="800" dirty="0">
                <a:solidFill>
                  <a:prstClr val="black"/>
                </a:solidFill>
                <a:latin typeface="HG丸ｺﾞｼｯｸM-PRO" pitchFamily="50" charset="-128"/>
                <a:ea typeface="HG丸ｺﾞｼｯｸM-PRO" pitchFamily="50" charset="-128"/>
                <a:cs typeface="ＭＳ Ｐゴシック" pitchFamily="50" charset="-128"/>
              </a:endParaRPr>
            </a:p>
            <a:p>
              <a:pPr algn="ctr"/>
              <a:r>
                <a:rPr lang="ja-JP" altLang="en-US" sz="1000" dirty="0" smtClean="0">
                  <a:solidFill>
                    <a:prstClr val="black"/>
                  </a:solidFill>
                  <a:latin typeface="HG丸ｺﾞｼｯｸM-PRO" pitchFamily="50" charset="-128"/>
                  <a:ea typeface="HG丸ｺﾞｼｯｸM-PRO" pitchFamily="50" charset="-128"/>
                  <a:cs typeface="ＭＳ Ｐゴシック" pitchFamily="50" charset="-128"/>
                </a:rPr>
                <a:t>医療</a:t>
              </a:r>
              <a:r>
                <a:rPr lang="ja-JP" altLang="en-US" sz="1000" dirty="0">
                  <a:solidFill>
                    <a:prstClr val="black"/>
                  </a:solidFill>
                  <a:latin typeface="HG丸ｺﾞｼｯｸM-PRO" pitchFamily="50" charset="-128"/>
                  <a:ea typeface="HG丸ｺﾞｼｯｸM-PRO" pitchFamily="50" charset="-128"/>
                  <a:cs typeface="ＭＳ Ｐゴシック" pitchFamily="50" charset="-128"/>
                </a:rPr>
                <a:t>関係専門職等</a:t>
              </a:r>
              <a:endParaRPr lang="ja-JP" altLang="en-US" dirty="0">
                <a:solidFill>
                  <a:prstClr val="black"/>
                </a:solidFill>
                <a:cs typeface="ＭＳ Ｐゴシック" pitchFamily="50" charset="-128"/>
              </a:endParaRPr>
            </a:p>
          </p:txBody>
        </p:sp>
      </p:grpSp>
      <p:sp>
        <p:nvSpPr>
          <p:cNvPr id="32" name="上矢印 31"/>
          <p:cNvSpPr/>
          <p:nvPr/>
        </p:nvSpPr>
        <p:spPr>
          <a:xfrm rot="16200000" flipH="1" flipV="1">
            <a:off x="8110032" y="4759542"/>
            <a:ext cx="360040" cy="745440"/>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上矢印 30"/>
          <p:cNvSpPr/>
          <p:nvPr/>
        </p:nvSpPr>
        <p:spPr>
          <a:xfrm rot="5400000" flipV="1">
            <a:off x="8051610" y="4482351"/>
            <a:ext cx="360040" cy="725264"/>
          </a:xfrm>
          <a:prstGeom prst="up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テキスト ボックス 56"/>
          <p:cNvSpPr txBox="1"/>
          <p:nvPr/>
        </p:nvSpPr>
        <p:spPr>
          <a:xfrm>
            <a:off x="1514989" y="1366312"/>
            <a:ext cx="6635090" cy="1130291"/>
          </a:xfrm>
          <a:prstGeom prst="rect">
            <a:avLst/>
          </a:prstGeom>
          <a:noFill/>
          <a:ln w="19050">
            <a:noFill/>
          </a:ln>
        </p:spPr>
        <p:txBody>
          <a:bodyPr wrap="square" lIns="108000" tIns="72000" rIns="108000" bIns="72000" rtlCol="0">
            <a:spAutoFit/>
          </a:bodyPr>
          <a:lstStyle/>
          <a:p>
            <a:pPr marL="144000" indent="-174625" algn="just"/>
            <a:r>
              <a:rPr lang="ja-JP" altLang="en-US" sz="1200" dirty="0" smtClean="0">
                <a:solidFill>
                  <a:prstClr val="black"/>
                </a:solidFill>
              </a:rPr>
              <a:t>（参考）平成２７年度より、地域ケア会議を介護</a:t>
            </a:r>
            <a:r>
              <a:rPr lang="ja-JP" altLang="en-US" sz="1200" dirty="0">
                <a:solidFill>
                  <a:prstClr val="black"/>
                </a:solidFill>
              </a:rPr>
              <a:t>保険法に規定</a:t>
            </a:r>
            <a:r>
              <a:rPr lang="ja-JP" altLang="en-US" sz="1200" dirty="0" smtClean="0">
                <a:solidFill>
                  <a:prstClr val="black"/>
                </a:solidFill>
              </a:rPr>
              <a:t>。（法第１１５条</a:t>
            </a:r>
            <a:r>
              <a:rPr lang="ja-JP" altLang="en-US" sz="1200" dirty="0">
                <a:solidFill>
                  <a:prstClr val="black"/>
                </a:solidFill>
              </a:rPr>
              <a:t>の</a:t>
            </a:r>
            <a:r>
              <a:rPr lang="ja-JP" altLang="en-US" sz="1200" dirty="0" smtClean="0">
                <a:solidFill>
                  <a:prstClr val="black"/>
                </a:solidFill>
              </a:rPr>
              <a:t>４８）</a:t>
            </a:r>
            <a:endParaRPr lang="en-US" altLang="ja-JP" sz="1200" u="sng" dirty="0" smtClean="0">
              <a:solidFill>
                <a:prstClr val="black"/>
              </a:solidFill>
            </a:endParaRPr>
          </a:p>
          <a:p>
            <a:pPr marL="360000" indent="-174625" algn="just"/>
            <a:r>
              <a:rPr lang="ja-JP" altLang="en-US" sz="1400" dirty="0">
                <a:solidFill>
                  <a:prstClr val="black"/>
                </a:solidFill>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市町村</a:t>
            </a:r>
            <a:r>
              <a:rPr lang="ja-JP" altLang="en-US" sz="1200" dirty="0">
                <a:solidFill>
                  <a:prstClr val="black"/>
                </a:solidFill>
                <a:latin typeface="HG丸ｺﾞｼｯｸM-PRO" panose="020F0600000000000000" pitchFamily="50" charset="-128"/>
                <a:ea typeface="HG丸ｺﾞｼｯｸM-PRO" panose="020F0600000000000000" pitchFamily="50" charset="-128"/>
              </a:rPr>
              <a:t>が地域ケア会議を行うよう努めなければならない旨を</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規定</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marL="360000" indent="-174625" algn="just"/>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○地域ケア会議を、適切な支援を図るために必要な検討を行うとともに、地域において</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marL="360000" indent="-174625" algn="just"/>
            <a:r>
              <a:rPr lang="ja-JP" altLang="en-US" sz="12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自立した日常生活を営むために必要な支援体制に関する検討を行うものとして規定</a:t>
            </a: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a:p>
            <a:pPr marL="174625" indent="-174625" algn="just"/>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　   ○地域ケア会議に参加</a:t>
            </a:r>
            <a:r>
              <a:rPr lang="ja-JP" altLang="en-US" sz="1200" dirty="0">
                <a:solidFill>
                  <a:prstClr val="black"/>
                </a:solidFill>
                <a:latin typeface="HG丸ｺﾞｼｯｸM-PRO" panose="020F0600000000000000" pitchFamily="50" charset="-128"/>
                <a:ea typeface="HG丸ｺﾞｼｯｸM-PRO" panose="020F0600000000000000" pitchFamily="50" charset="-128"/>
              </a:rPr>
              <a:t>する</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rPr>
              <a:t>関係者の協力や守秘義務に係る規定 など</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58" name="大かっこ 57"/>
          <p:cNvSpPr/>
          <p:nvPr/>
        </p:nvSpPr>
        <p:spPr>
          <a:xfrm>
            <a:off x="1364962" y="1378768"/>
            <a:ext cx="6785118" cy="1114128"/>
          </a:xfrm>
          <a:prstGeom prst="bracketPair">
            <a:avLst>
              <a:gd name="adj" fmla="val 16288"/>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prstClr val="black"/>
              </a:solidFill>
            </a:endParaRPr>
          </a:p>
        </p:txBody>
      </p:sp>
      <p:sp>
        <p:nvSpPr>
          <p:cNvPr id="59" name="正方形/長方形 58"/>
          <p:cNvSpPr/>
          <p:nvPr/>
        </p:nvSpPr>
        <p:spPr>
          <a:xfrm>
            <a:off x="671664" y="446320"/>
            <a:ext cx="8131704" cy="769441"/>
          </a:xfrm>
          <a:prstGeom prst="rect">
            <a:avLst/>
          </a:prstGeom>
          <a:ln w="9525"/>
        </p:spPr>
        <p:style>
          <a:lnRef idx="2">
            <a:schemeClr val="dk1"/>
          </a:lnRef>
          <a:fillRef idx="1">
            <a:schemeClr val="lt1"/>
          </a:fillRef>
          <a:effectRef idx="0">
            <a:schemeClr val="dk1"/>
          </a:effectRef>
          <a:fontRef idx="minor">
            <a:schemeClr val="dk1"/>
          </a:fontRef>
        </p:style>
        <p:txBody>
          <a:bodyPr wrap="square">
            <a:spAutoFit/>
          </a:bodyPr>
          <a:lstStyle/>
          <a:p>
            <a:pPr marL="144000" algn="just"/>
            <a:r>
              <a:rPr lang="ja-JP" altLang="en-US" sz="1600" dirty="0" smtClean="0">
                <a:solidFill>
                  <a:prstClr val="black"/>
                </a:solidFill>
              </a:rPr>
              <a:t>地域</a:t>
            </a:r>
            <a:r>
              <a:rPr lang="ja-JP" altLang="en-US" sz="1600" dirty="0">
                <a:solidFill>
                  <a:prstClr val="black"/>
                </a:solidFill>
              </a:rPr>
              <a:t>包括支援センター等において、多職種協働による個別事例の検討等を行い、地域のネットワーク構築、ケアマネジメント支援、地域課題の把握等を推進する</a:t>
            </a:r>
            <a:r>
              <a:rPr lang="ja-JP" altLang="en-US" sz="1600" dirty="0" smtClean="0">
                <a:solidFill>
                  <a:prstClr val="black"/>
                </a:solidFill>
              </a:rPr>
              <a:t>。</a:t>
            </a:r>
            <a:endParaRPr lang="en-US" altLang="ja-JP" sz="1600" dirty="0" smtClean="0">
              <a:solidFill>
                <a:prstClr val="black"/>
              </a:solidFill>
            </a:endParaRPr>
          </a:p>
          <a:p>
            <a:pPr marL="144000" algn="just"/>
            <a:r>
              <a:rPr lang="en-US" altLang="ja-JP" sz="1200" dirty="0" smtClean="0">
                <a:solidFill>
                  <a:prstClr val="black"/>
                </a:solidFill>
              </a:rPr>
              <a:t>※</a:t>
            </a:r>
            <a:r>
              <a:rPr lang="ja-JP" altLang="en-US" sz="1200" dirty="0" smtClean="0">
                <a:solidFill>
                  <a:prstClr val="black"/>
                </a:solidFill>
              </a:rPr>
              <a:t>従来の包括的支援事業（地域包括支援センターの運営費）とは別枠で計上</a:t>
            </a:r>
            <a:endParaRPr lang="en-US" altLang="ja-JP" sz="1200" b="1" u="sng" dirty="0">
              <a:solidFill>
                <a:prstClr val="black"/>
              </a:solidFill>
            </a:endParaRPr>
          </a:p>
        </p:txBody>
      </p:sp>
      <p:sp>
        <p:nvSpPr>
          <p:cNvPr id="61" name="テキスト ボックス 60"/>
          <p:cNvSpPr txBox="1"/>
          <p:nvPr/>
        </p:nvSpPr>
        <p:spPr>
          <a:xfrm>
            <a:off x="75729" y="6508252"/>
            <a:ext cx="6554954" cy="369332"/>
          </a:xfrm>
          <a:prstGeom prst="rect">
            <a:avLst/>
          </a:prstGeom>
          <a:noFill/>
        </p:spPr>
        <p:txBody>
          <a:bodyPr wrap="square" rtlCol="0">
            <a:spAutoFit/>
          </a:bodyPr>
          <a:lstStyle/>
          <a:p>
            <a:r>
              <a:rPr lang="ja-JP" altLang="en-US" sz="900" dirty="0">
                <a:solidFill>
                  <a:prstClr val="black"/>
                </a:solidFill>
                <a:latin typeface="ＭＳ Ｐゴシック"/>
              </a:rPr>
              <a:t>・地域包括支援センターの箇所数：</a:t>
            </a:r>
            <a:r>
              <a:rPr lang="en-US" altLang="ja-JP" sz="900" dirty="0">
                <a:solidFill>
                  <a:prstClr val="black"/>
                </a:solidFill>
                <a:latin typeface="ＭＳ Ｐゴシック"/>
              </a:rPr>
              <a:t>4,484</a:t>
            </a:r>
            <a:r>
              <a:rPr lang="ja-JP" altLang="en-US" sz="900" dirty="0">
                <a:solidFill>
                  <a:prstClr val="black"/>
                </a:solidFill>
                <a:latin typeface="ＭＳ Ｐゴシック"/>
              </a:rPr>
              <a:t>ヶ所（センター・ブランチ・サブセンター合計</a:t>
            </a:r>
            <a:r>
              <a:rPr lang="en-US" altLang="ja-JP" sz="900" dirty="0">
                <a:solidFill>
                  <a:prstClr val="black"/>
                </a:solidFill>
                <a:latin typeface="ＭＳ Ｐゴシック"/>
              </a:rPr>
              <a:t>7,196</a:t>
            </a:r>
            <a:r>
              <a:rPr lang="ja-JP" altLang="en-US" sz="900" dirty="0">
                <a:solidFill>
                  <a:prstClr val="black"/>
                </a:solidFill>
                <a:latin typeface="ＭＳ Ｐゴシック"/>
              </a:rPr>
              <a:t>ヶ所）（平成</a:t>
            </a:r>
            <a:r>
              <a:rPr lang="en-US" altLang="ja-JP" sz="900" dirty="0">
                <a:solidFill>
                  <a:prstClr val="black"/>
                </a:solidFill>
                <a:latin typeface="ＭＳ Ｐゴシック"/>
              </a:rPr>
              <a:t>25</a:t>
            </a:r>
            <a:r>
              <a:rPr lang="ja-JP" altLang="en-US" sz="900" dirty="0">
                <a:solidFill>
                  <a:prstClr val="black"/>
                </a:solidFill>
                <a:latin typeface="ＭＳ Ｐゴシック"/>
              </a:rPr>
              <a:t>年</a:t>
            </a:r>
            <a:r>
              <a:rPr lang="en-US" altLang="ja-JP" sz="900" dirty="0">
                <a:solidFill>
                  <a:prstClr val="black"/>
                </a:solidFill>
                <a:latin typeface="ＭＳ Ｐゴシック"/>
              </a:rPr>
              <a:t>4</a:t>
            </a:r>
            <a:r>
              <a:rPr lang="ja-JP" altLang="en-US" sz="900" dirty="0">
                <a:solidFill>
                  <a:prstClr val="black"/>
                </a:solidFill>
                <a:latin typeface="ＭＳ Ｐゴシック"/>
              </a:rPr>
              <a:t>月末現在）</a:t>
            </a:r>
            <a:endParaRPr lang="en-US" altLang="ja-JP" sz="900" dirty="0">
              <a:solidFill>
                <a:prstClr val="black"/>
              </a:solidFill>
              <a:latin typeface="ＭＳ Ｐゴシック"/>
            </a:endParaRPr>
          </a:p>
          <a:p>
            <a:r>
              <a:rPr lang="ja-JP" altLang="en-US" sz="900" dirty="0">
                <a:solidFill>
                  <a:prstClr val="black"/>
                </a:solidFill>
                <a:latin typeface="ＭＳ Ｐゴシック"/>
              </a:rPr>
              <a:t>・地域ケア会議は全国の保険者で約</a:t>
            </a:r>
            <a:r>
              <a:rPr lang="en-US" altLang="ja-JP" sz="900" dirty="0">
                <a:solidFill>
                  <a:prstClr val="black"/>
                </a:solidFill>
                <a:latin typeface="ＭＳ Ｐゴシック"/>
              </a:rPr>
              <a:t>8</a:t>
            </a:r>
            <a:r>
              <a:rPr lang="ja-JP" altLang="en-US" sz="900" dirty="0">
                <a:solidFill>
                  <a:prstClr val="black"/>
                </a:solidFill>
                <a:latin typeface="ＭＳ Ｐゴシック"/>
              </a:rPr>
              <a:t>割（</a:t>
            </a:r>
            <a:r>
              <a:rPr lang="en-US" altLang="ja-JP" sz="900" dirty="0" smtClean="0">
                <a:solidFill>
                  <a:prstClr val="black"/>
                </a:solidFill>
                <a:latin typeface="ＭＳ Ｐゴシック"/>
              </a:rPr>
              <a:t>1,207</a:t>
            </a:r>
            <a:r>
              <a:rPr lang="ja-JP" altLang="en-US" sz="900" dirty="0" smtClean="0">
                <a:solidFill>
                  <a:prstClr val="black"/>
                </a:solidFill>
                <a:latin typeface="ＭＳ Ｐゴシック"/>
              </a:rPr>
              <a:t>保険者</a:t>
            </a:r>
            <a:r>
              <a:rPr lang="ja-JP" altLang="en-US" sz="900" dirty="0">
                <a:solidFill>
                  <a:prstClr val="black"/>
                </a:solidFill>
                <a:latin typeface="ＭＳ Ｐゴシック"/>
              </a:rPr>
              <a:t>）で実施（平成</a:t>
            </a:r>
            <a:r>
              <a:rPr lang="en-US" altLang="ja-JP" sz="900" dirty="0" smtClean="0">
                <a:solidFill>
                  <a:prstClr val="black"/>
                </a:solidFill>
                <a:latin typeface="ＭＳ Ｐゴシック"/>
              </a:rPr>
              <a:t>24</a:t>
            </a:r>
            <a:r>
              <a:rPr lang="ja-JP" altLang="en-US" sz="900" dirty="0">
                <a:solidFill>
                  <a:prstClr val="black"/>
                </a:solidFill>
                <a:latin typeface="ＭＳ Ｐゴシック"/>
              </a:rPr>
              <a:t>年度末時点</a:t>
            </a:r>
            <a:r>
              <a:rPr lang="ja-JP" altLang="en-US" sz="900" dirty="0" smtClean="0">
                <a:solidFill>
                  <a:prstClr val="black"/>
                </a:solidFill>
                <a:latin typeface="ＭＳ Ｐゴシック"/>
              </a:rPr>
              <a:t>）</a:t>
            </a:r>
            <a:endParaRPr lang="ja-JP" altLang="en-US" sz="900" dirty="0">
              <a:solidFill>
                <a:prstClr val="black"/>
              </a:solidFill>
              <a:latin typeface="ＭＳ Ｐゴシック"/>
            </a:endParaRPr>
          </a:p>
        </p:txBody>
      </p:sp>
      <p:sp>
        <p:nvSpPr>
          <p:cNvPr id="3" name="スライド番号プレースホルダー 2"/>
          <p:cNvSpPr>
            <a:spLocks noGrp="1"/>
          </p:cNvSpPr>
          <p:nvPr>
            <p:ph type="sldNum" sz="quarter" idx="12"/>
          </p:nvPr>
        </p:nvSpPr>
        <p:spPr/>
        <p:txBody>
          <a:bodyPr/>
          <a:lstStyle/>
          <a:p>
            <a:fld id="{3A79D515-D48E-4C35-93B4-9C55BB846689}" type="slidenum">
              <a:rPr kumimoji="1" lang="ja-JP" altLang="en-US" sz="1600" smtClean="0">
                <a:solidFill>
                  <a:schemeClr val="tx1"/>
                </a:solidFill>
              </a:rPr>
              <a:pPr/>
              <a:t>8</a:t>
            </a:fld>
            <a:endParaRPr kumimoji="1" lang="ja-JP" altLang="en-US" sz="1600">
              <a:solidFill>
                <a:schemeClr val="tx1"/>
              </a:solidFill>
            </a:endParaRPr>
          </a:p>
        </p:txBody>
      </p:sp>
      <p:sp>
        <p:nvSpPr>
          <p:cNvPr id="42" name="タイトル 60"/>
          <p:cNvSpPr txBox="1">
            <a:spLocks/>
          </p:cNvSpPr>
          <p:nvPr/>
        </p:nvSpPr>
        <p:spPr>
          <a:xfrm>
            <a:off x="69181" y="19050"/>
            <a:ext cx="9736376" cy="404664"/>
          </a:xfrm>
          <a:prstGeom prst="rect">
            <a:avLst/>
          </a:prstGeom>
          <a:solidFill>
            <a:srgbClr val="FDFAB5"/>
          </a:solidFill>
          <a:ln w="19050">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solidFill>
                  <a:prstClr val="black"/>
                </a:solidFill>
                <a:latin typeface="HGP創英角ｺﾞｼｯｸUB" pitchFamily="50" charset="-128"/>
                <a:ea typeface="HGP創英角ｺﾞｼｯｸUB" pitchFamily="50" charset="-128"/>
              </a:rPr>
              <a:t>　地域ケア会議の推進</a:t>
            </a:r>
            <a:endParaRPr lang="ja-JP" altLang="en-US" sz="2400"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xmlns="" val="241745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7171"/>
        </a:solidFill>
        <a:ln w="22225">
          <a:solidFill>
            <a:srgbClr val="FF3B3B"/>
          </a:solidFill>
        </a:ln>
      </a:spPr>
      <a:bodyPr rtlCol="0" anchor="ctr"/>
      <a:lstStyle>
        <a:defPPr algn="ctr">
          <a:defRPr kumimoji="1" sz="16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6.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6945</TotalTime>
  <Words>5299</Words>
  <Application>Microsoft Office PowerPoint</Application>
  <PresentationFormat>A4 210 x 297 mm</PresentationFormat>
  <Paragraphs>1324</Paragraphs>
  <Slides>61</Slides>
  <Notes>14</Notes>
  <HiddenSlides>0</HiddenSlides>
  <MMClips>0</MMClips>
  <ScaleCrop>false</ScaleCrop>
  <HeadingPairs>
    <vt:vector size="4" baseType="variant">
      <vt:variant>
        <vt:lpstr>テーマ</vt:lpstr>
      </vt:variant>
      <vt:variant>
        <vt:i4>6</vt:i4>
      </vt:variant>
      <vt:variant>
        <vt:lpstr>スライド タイトル</vt:lpstr>
      </vt:variant>
      <vt:variant>
        <vt:i4>61</vt:i4>
      </vt:variant>
    </vt:vector>
  </HeadingPairs>
  <TitlesOfParts>
    <vt:vector size="67" baseType="lpstr">
      <vt:lpstr>Office ​​テーマ</vt:lpstr>
      <vt:lpstr>3_blank</vt:lpstr>
      <vt:lpstr>3_Office テーマ</vt:lpstr>
      <vt:lpstr>2_Office テーマ</vt:lpstr>
      <vt:lpstr>16_Office テーマ</vt:lpstr>
      <vt:lpstr>1_Office テーマ</vt:lpstr>
      <vt:lpstr>スライド 0</vt:lpstr>
      <vt:lpstr>スライド 1</vt:lpstr>
      <vt:lpstr>１．平成２７年度介護保険制度見直しの概要について </vt:lpstr>
      <vt:lpstr>介護保険制度の仕組み</vt:lpstr>
      <vt:lpstr>【参考】介護サービスの利用の手続き</vt:lpstr>
      <vt:lpstr>スライド 5</vt:lpstr>
      <vt:lpstr>スライド 6</vt:lpstr>
      <vt:lpstr>スライド 7</vt:lpstr>
      <vt:lpstr>スライド 8</vt:lpstr>
      <vt:lpstr>　２．要介護認定に係る報告事項について</vt:lpstr>
      <vt:lpstr>　２-１要介護認定有効期間の見直しについて</vt:lpstr>
      <vt:lpstr>スライド 11</vt:lpstr>
      <vt:lpstr>　　　　市町村の新しい総合事業実施に向けたスケジュールについて（イメージ）</vt:lpstr>
      <vt:lpstr>スライド 13</vt:lpstr>
      <vt:lpstr>スライド 14</vt:lpstr>
      <vt:lpstr>　２-２　制度見直しに伴う通知等の改正について</vt:lpstr>
      <vt:lpstr>スライド 16</vt:lpstr>
      <vt:lpstr>スライド 17</vt:lpstr>
      <vt:lpstr>スライド 18</vt:lpstr>
      <vt:lpstr>スライド 19</vt:lpstr>
      <vt:lpstr>スライド 20</vt:lpstr>
      <vt:lpstr>スライド 21</vt:lpstr>
      <vt:lpstr>　２-３末期がん等の方への要介護認定について</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　２-４　主治医意見書について</vt:lpstr>
      <vt:lpstr>スライド 34</vt:lpstr>
      <vt:lpstr>スライド 35</vt:lpstr>
      <vt:lpstr>スライド 36</vt:lpstr>
      <vt:lpstr>スライド 37</vt:lpstr>
      <vt:lpstr>スライド 38</vt:lpstr>
      <vt:lpstr>スライド 39</vt:lpstr>
      <vt:lpstr>スライド 40</vt:lpstr>
      <vt:lpstr>スライド 41</vt:lpstr>
      <vt:lpstr>スライド 42</vt:lpstr>
      <vt:lpstr>　２－５　認定調査員等研修事業について</vt:lpstr>
      <vt:lpstr>スライド 44</vt:lpstr>
      <vt:lpstr>　２－６　被災地における特例について</vt:lpstr>
      <vt:lpstr>スライド 46</vt:lpstr>
      <vt:lpstr>スライド 47</vt:lpstr>
      <vt:lpstr>スライド 48</vt:lpstr>
      <vt:lpstr>　２－６　認定率の地域差の分析について</vt:lpstr>
      <vt:lpstr>スライド 50</vt:lpstr>
      <vt:lpstr>　２－7　見える化システムについて</vt:lpstr>
      <vt:lpstr>スライド 52</vt:lpstr>
      <vt:lpstr>スライド 53</vt:lpstr>
      <vt:lpstr>スライド 54</vt:lpstr>
      <vt:lpstr>スライド 55</vt:lpstr>
      <vt:lpstr>スライド 56</vt:lpstr>
      <vt:lpstr>スライド 57</vt:lpstr>
      <vt:lpstr>スライド 58</vt:lpstr>
      <vt:lpstr>スライド 59</vt:lpstr>
      <vt:lpstr>スライド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パパ</dc:creator>
  <cp:lastModifiedBy>murcadminj</cp:lastModifiedBy>
  <cp:revision>696</cp:revision>
  <cp:lastPrinted>2015-04-25T06:46:40Z</cp:lastPrinted>
  <dcterms:created xsi:type="dcterms:W3CDTF">2013-10-13T14:34:05Z</dcterms:created>
  <dcterms:modified xsi:type="dcterms:W3CDTF">2015-12-18T03:28:49Z</dcterms:modified>
</cp:coreProperties>
</file>